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E000-3466-D23C-C30A-C07FF08B5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E2A0C-A5AF-8BA0-C499-41C069AC6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44FEA-A7EE-1FAF-3F27-467B0666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A8B4-09E3-4000-AD99-A524393CEB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2687-92F8-7A67-A578-B4619C50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812C-068C-A9FB-104D-7BC61524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7A43-94D0-4958-A29B-12A227CF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51DD-079C-8A02-F73F-D79A5E48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B0963-09F2-D84B-A1FF-B751E2C9C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D9AD2-3A63-594F-B2B0-299C1A95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A8B4-09E3-4000-AD99-A524393CEB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BE534-6C00-5C00-CED8-D37B78AE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7C06-9287-F487-0800-4B12FE14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7A43-94D0-4958-A29B-12A227CF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0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429A9-BC5B-2CE4-105F-37FBAD7E9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55842-808F-FE78-580D-B0A401C99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01A0-6D22-BD13-4561-9DB6489E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A8B4-09E3-4000-AD99-A524393CEB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29DD-470F-D8ED-C714-C4CF8C54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0EA9-953C-1085-C0AD-85C2BE61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7A43-94D0-4958-A29B-12A227CF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3663-729C-86BB-DC8C-2F1DA9BF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DCDC-68C7-D618-60C3-D78E4B59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B3D3-680B-F907-BEAC-2ACED7B1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A8B4-09E3-4000-AD99-A524393CEB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A82D7-59B7-A1BF-D23D-FD32223A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96A0-3354-293E-3B6D-A7EA763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7A43-94D0-4958-A29B-12A227CF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9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5212-9540-3667-4032-10E581DB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7A851-FBDC-2F98-38D8-A1148217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440D-3FD5-4F77-B212-815E6EA1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A8B4-09E3-4000-AD99-A524393CEB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D8E8-D234-4D0C-C09D-88EC6176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F48F-25D1-DA69-F661-D7A50523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7A43-94D0-4958-A29B-12A227CF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E599-962F-7059-0E3F-0CB25019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B2E2D-A1EC-802A-C8FE-2B8287D13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CF572-A51F-DE3C-E3F1-DF63D0453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1D985-CEB3-F939-88FC-D5D2A6CB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A8B4-09E3-4000-AD99-A524393CEB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D63E-A4C9-0F87-0EE9-95DD8AA9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C804F-94A0-F620-04CE-90FB7E89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7A43-94D0-4958-A29B-12A227CF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3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4BFC-D875-10BF-053D-AF111FF7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891D6-73D6-060B-1CEA-CD00557F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7B4C4-BE12-0223-BC46-153CD633E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D3DCD-2E36-5466-A87D-843884E0D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33236-70E2-302F-B2C6-3A61D9EE3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3E2A7-D23F-6E2C-3591-106DD857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A8B4-09E3-4000-AD99-A524393CEB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F3862-E8DE-EF9E-81B1-480516A2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D0951-7B93-61E2-E370-363CF020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7A43-94D0-4958-A29B-12A227CF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39D9-A19D-43DB-A8AE-3188B237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97522-0306-7DE7-470D-F2D19FAF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A8B4-09E3-4000-AD99-A524393CEB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F2674-D0DD-96D0-163B-36D63F4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CE177-3FC3-73AE-D603-E53DB450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7A43-94D0-4958-A29B-12A227CF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AFD6F-8A7D-22CA-EC71-AEC90C21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A8B4-09E3-4000-AD99-A524393CEB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5112D-3B87-2AD2-7B2D-B258B3D5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5A82-63A4-B7EF-A98A-E8398105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7A43-94D0-4958-A29B-12A227CF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3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8AEB-81FB-E78E-9672-405D3809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B936-C31C-AF77-DCC8-C014542E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E677B-875B-56B5-6B8E-115AE469A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F33E6-4FBA-295A-5AE0-D46725AE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A8B4-09E3-4000-AD99-A524393CEB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6DB7E-32AA-79C1-6907-0DE2103A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9E865-AE30-5AAB-A9D9-A0D3CB2D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7A43-94D0-4958-A29B-12A227CF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1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61C0-AB97-653C-06CB-FE1D71A4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DB7FB-A9BD-1FB1-D393-CB9E3E10C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64301-FB25-1438-8FFC-B1FE568C0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934B9-530D-9B52-E16D-BB9CAD3B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A8B4-09E3-4000-AD99-A524393CEB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23AD6-1794-0672-4BFF-986B995A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940B5-957D-304F-37C2-BB163C45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7A43-94D0-4958-A29B-12A227CF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EE252-FAC8-CDDC-1F13-1E17C3D4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C0D5E-0FA6-0D4B-7599-EB38599FE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245F-69DA-CAE0-A8D1-D6186365E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3A8B4-09E3-4000-AD99-A524393CEB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BEB3-2952-6528-1D24-B868BD24C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5168-0B09-969E-1665-F8B85CD10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7A43-94D0-4958-A29B-12A227CF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7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D2KGenomics/toil-rnaseq/wiki/Metho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codegenes.org/pages/biotypes.html" TargetMode="External"/><Relationship Id="rId2" Type="http://schemas.openxmlformats.org/officeDocument/2006/relationships/hyperlink" Target="https://www.gencodegenes.org/human/release_23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E81B-2021-3B9F-F7CE-81FFBD7CE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consensus protein coding gene list for use with TOIL-RNAseq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3B135-32E0-78C9-BAAF-6BF2F2576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Bayley</a:t>
            </a:r>
          </a:p>
          <a:p>
            <a:r>
              <a:rPr lang="en-US"/>
              <a:t>09/14/22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1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4E36778C-9CCA-C4C1-B5CC-DADEBB9D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42" y="1537278"/>
            <a:ext cx="8229617" cy="457200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60CFFC0-D507-AA91-FDB3-5DBC2B62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overlaps…</a:t>
            </a:r>
          </a:p>
        </p:txBody>
      </p:sp>
    </p:spTree>
    <p:extLst>
      <p:ext uri="{BB962C8B-B14F-4D97-AF65-F5344CB8AC3E}">
        <p14:creationId xmlns:p14="http://schemas.microsoft.com/office/powerpoint/2010/main" val="127094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CBA622C-979F-A8E4-09BF-1B0B8F9B1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6" y="1858509"/>
            <a:ext cx="5486411" cy="365760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82C70F4-79BE-FE76-379B-D41EA61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Simplified visual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0872B-99A8-721C-FF5D-20B564BD0885}"/>
              </a:ext>
            </a:extLst>
          </p:cNvPr>
          <p:cNvSpPr txBox="1"/>
          <p:nvPr/>
        </p:nvSpPr>
        <p:spPr>
          <a:xfrm>
            <a:off x="5754848" y="3003257"/>
            <a:ext cx="6308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= Union(HGNC, </a:t>
            </a:r>
            <a:r>
              <a:rPr lang="en-US" dirty="0" err="1"/>
              <a:t>HGNC.alias</a:t>
            </a:r>
            <a:r>
              <a:rPr lang="en-US" dirty="0"/>
              <a:t>, ENSEMBL, NCBI, GENCODEv41)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882 genes unique to GENv23 annotations</a:t>
            </a:r>
          </a:p>
          <a:p>
            <a:pPr lvl="1"/>
            <a:r>
              <a:rPr lang="en-US" dirty="0"/>
              <a:t>(Likely old gene names not included in newer annotations)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155 genes present in other annotations but not GENv23</a:t>
            </a:r>
          </a:p>
          <a:p>
            <a:pPr lvl="1"/>
            <a:r>
              <a:rPr lang="en-US" dirty="0"/>
              <a:t>(Likely genes newly annotated as protein coding)</a:t>
            </a:r>
          </a:p>
        </p:txBody>
      </p:sp>
    </p:spTree>
    <p:extLst>
      <p:ext uri="{BB962C8B-B14F-4D97-AF65-F5344CB8AC3E}">
        <p14:creationId xmlns:p14="http://schemas.microsoft.com/office/powerpoint/2010/main" val="12724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474-FAB6-2160-CF43-87B71A4C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5821-3B44-023A-7C50-835A7245A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Multiple lists of protein coding genes have been used by the Graeber lab during bioinformatic analysis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These lists come from different sources: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HGNC – HUGO gene name database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RefSeq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NCBI database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Ensembl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EMBL-EBI database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GENCODE – a combination of these multiple sources of genome annotations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6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97A7-F4DE-4D14-CD4A-8F62F3E1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TOIL-RNAseq uses GENCODEv23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40AE1-D934-5A9E-0E9D-D948CD1D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473200"/>
            <a:ext cx="10839450" cy="5019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409F54-17D1-6926-54D3-157395310961}"/>
              </a:ext>
            </a:extLst>
          </p:cNvPr>
          <p:cNvSpPr/>
          <p:nvPr/>
        </p:nvSpPr>
        <p:spPr>
          <a:xfrm>
            <a:off x="676275" y="3674378"/>
            <a:ext cx="10766308" cy="729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2E341B-C92E-5BF0-765D-B3150B671791}"/>
              </a:ext>
            </a:extLst>
          </p:cNvPr>
          <p:cNvCxnSpPr/>
          <p:nvPr/>
        </p:nvCxnSpPr>
        <p:spPr>
          <a:xfrm>
            <a:off x="4236440" y="5377343"/>
            <a:ext cx="22901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ACFC00-D233-9917-704C-6FC5D27F2298}"/>
              </a:ext>
            </a:extLst>
          </p:cNvPr>
          <p:cNvCxnSpPr/>
          <p:nvPr/>
        </p:nvCxnSpPr>
        <p:spPr>
          <a:xfrm>
            <a:off x="796255" y="6410587"/>
            <a:ext cx="22901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21F8E3-9E48-7144-383D-2FF368E36278}"/>
              </a:ext>
            </a:extLst>
          </p:cNvPr>
          <p:cNvSpPr txBox="1"/>
          <p:nvPr/>
        </p:nvSpPr>
        <p:spPr>
          <a:xfrm>
            <a:off x="6268673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https://github.com/BD2KGenomics/toil-rnaseq/wiki/Methods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B4A3-7411-4638-0B17-18C63963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B1E3-D971-B801-429D-A67DB4DF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gathered previous protein coding gene lists used by the lab 	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protein-coding_gene_modTG.txt (source: Alexzandra/Tom, DB: HGNC)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20200328 approved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hgnc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symbol coding emsembl.txt (source: Tian, DB: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ensembl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protien_coding_genes.txt (source: ???, DB: UCSC/NCBI?)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then downloaded the gencode.v23.annotation.gtf from GENCODE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https://www.gencodegenes.org/human/release_23.html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filtered to gene entries with 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protein_coding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gene_type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entries or those ending with “_gene” for variable chain and t cell receptor genes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https://www.gencodegenes.org/pages/biotypes.html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1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490ED-0C89-3464-EE3D-1A81961C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Overlap of gene lists with full TOIL RNAseq gene list 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DA104-A86F-4AEF-BF49-F0104ABC7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3" y="1690688"/>
            <a:ext cx="6400813" cy="4114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A12BA0-8E94-1F35-FF9B-7F92D2132617}"/>
              </a:ext>
            </a:extLst>
          </p:cNvPr>
          <p:cNvSpPr txBox="1"/>
          <p:nvPr/>
        </p:nvSpPr>
        <p:spPr>
          <a:xfrm>
            <a:off x="6935073" y="1847571"/>
            <a:ext cx="5111343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18021 protein coding genes overlapping in all lists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GENCODE v23 has 1,447 protein coding genes overlapping with TOIL that other lists do not (red arrow)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99 genes not annotated as protein coding in GENCODE v23 but present in TOIL RNAseq and other protein coding lists (blue arrows)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GENCODE v23 has no genes missing in TOIL. All other lists have some genes missing in TOIL, suggesting different versions of gene names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TOIL RNAseq output includes ~40,000 non protein coding genes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A9A0B6-48AC-02A0-CCB3-A775C4F5920F}"/>
              </a:ext>
            </a:extLst>
          </p:cNvPr>
          <p:cNvCxnSpPr/>
          <p:nvPr/>
        </p:nvCxnSpPr>
        <p:spPr>
          <a:xfrm>
            <a:off x="2701255" y="3624044"/>
            <a:ext cx="0" cy="65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78B254-3C55-5E78-4C7F-ED8C5CE8F696}"/>
              </a:ext>
            </a:extLst>
          </p:cNvPr>
          <p:cNvCxnSpPr/>
          <p:nvPr/>
        </p:nvCxnSpPr>
        <p:spPr>
          <a:xfrm>
            <a:off x="3860334" y="3624044"/>
            <a:ext cx="0" cy="65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61471A-9EBF-13DA-99DA-A0ADABC5FD8D}"/>
              </a:ext>
            </a:extLst>
          </p:cNvPr>
          <p:cNvCxnSpPr/>
          <p:nvPr/>
        </p:nvCxnSpPr>
        <p:spPr>
          <a:xfrm>
            <a:off x="5011024" y="3624044"/>
            <a:ext cx="0" cy="65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0C4C7A-6945-0891-8DF1-CFB79542CCEE}"/>
              </a:ext>
            </a:extLst>
          </p:cNvPr>
          <p:cNvCxnSpPr/>
          <p:nvPr/>
        </p:nvCxnSpPr>
        <p:spPr>
          <a:xfrm>
            <a:off x="5238925" y="3624044"/>
            <a:ext cx="0" cy="65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B846E2-A72F-5E6A-EB6B-484A5FD41A51}"/>
              </a:ext>
            </a:extLst>
          </p:cNvPr>
          <p:cNvCxnSpPr/>
          <p:nvPr/>
        </p:nvCxnSpPr>
        <p:spPr>
          <a:xfrm>
            <a:off x="5475215" y="3624044"/>
            <a:ext cx="0" cy="655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2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0809-5920-C527-C12B-8ECC7941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DB86-6832-5CC3-B6DD-EE4B0F23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Unsurprisingly, using the genome annotations that exactly match with the TOIL RNAseq pipeline (GENCODE) led to greater overlap of gene names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Interestingly, there were 99 genes called as protein coding in newer gene lists but not in GENCODE v23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genes are present in GENCODE v23 but annotated differently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these “missing” genes more recently determined as protein coding?</a:t>
            </a:r>
          </a:p>
        </p:txBody>
      </p:sp>
    </p:spTree>
    <p:extLst>
      <p:ext uri="{BB962C8B-B14F-4D97-AF65-F5344CB8AC3E}">
        <p14:creationId xmlns:p14="http://schemas.microsoft.com/office/powerpoint/2010/main" val="148569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105AA-5415-DE04-A180-5BCF2E3A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2" y="111416"/>
            <a:ext cx="5960570" cy="2052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D5C92-D115-1C04-382A-EA6C9198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" y="2274554"/>
            <a:ext cx="7004807" cy="757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90CD82-71EE-57EF-8009-527FE85C833A}"/>
              </a:ext>
            </a:extLst>
          </p:cNvPr>
          <p:cNvSpPr/>
          <p:nvPr/>
        </p:nvSpPr>
        <p:spPr>
          <a:xfrm>
            <a:off x="2483141" y="2642532"/>
            <a:ext cx="2558642" cy="151002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B8D8A2-97E0-CA6A-BD15-257F6352B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28854"/>
            <a:ext cx="5976268" cy="2423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49310F-3418-62DD-4DAA-AAD31EC4F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846" y="3928853"/>
            <a:ext cx="5943483" cy="24234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5A3818-2187-593A-C483-4DE2DCCCF9C9}"/>
              </a:ext>
            </a:extLst>
          </p:cNvPr>
          <p:cNvSpPr/>
          <p:nvPr/>
        </p:nvSpPr>
        <p:spPr>
          <a:xfrm>
            <a:off x="2014756" y="4573398"/>
            <a:ext cx="610998" cy="116048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E3451-4FE8-41AB-9CFB-65686DF76942}"/>
              </a:ext>
            </a:extLst>
          </p:cNvPr>
          <p:cNvSpPr/>
          <p:nvPr/>
        </p:nvSpPr>
        <p:spPr>
          <a:xfrm>
            <a:off x="6850309" y="4418201"/>
            <a:ext cx="610998" cy="116048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258F5D-8739-DB98-BB3E-03080A1EC194}"/>
              </a:ext>
            </a:extLst>
          </p:cNvPr>
          <p:cNvSpPr txBox="1"/>
          <p:nvPr/>
        </p:nvSpPr>
        <p:spPr>
          <a:xfrm>
            <a:off x="7843707" y="186917"/>
            <a:ext cx="4135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AKR7L is annotated as gene/pseudogene as it is believed to encode a protein but there is no direct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 vivo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NBPF8 was previously annotated as pseudogene but more recently updated to protein coding or unknown in other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Other genes were clearly annotated as protein coding without qualification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examples summarize what I observed for ~15/99 genes I checked.</a:t>
            </a:r>
          </a:p>
        </p:txBody>
      </p:sp>
    </p:spTree>
    <p:extLst>
      <p:ext uri="{BB962C8B-B14F-4D97-AF65-F5344CB8AC3E}">
        <p14:creationId xmlns:p14="http://schemas.microsoft.com/office/powerpoint/2010/main" val="311446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1EBE-2A83-9F06-ADDD-A4A23499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AE0E-78EE-BAF4-E9A8-8EBB73D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Should “newly annotated as protein coding” genes (relative to GENCODE v23) be included in a consensus protein coding gene list for use with TOIL RNAseq?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My vote is yes since many seem to be clearly protein coding now, and it is only 99 out of ~19,000 protein coding genes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Upload consensus gene list to Graeber lab GitHub for accessibility</a:t>
            </a:r>
          </a:p>
        </p:txBody>
      </p:sp>
    </p:spTree>
    <p:extLst>
      <p:ext uri="{BB962C8B-B14F-4D97-AF65-F5344CB8AC3E}">
        <p14:creationId xmlns:p14="http://schemas.microsoft.com/office/powerpoint/2010/main" val="420635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29F0-6134-0E66-7056-B8032A3E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(09/28/2022)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F2F9-12E3-28FA-B635-A7F9F420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“</a:t>
            </a:r>
            <a:r>
              <a:rPr lang="en-US" dirty="0" err="1"/>
              <a:t>alias_symbol</a:t>
            </a:r>
            <a:r>
              <a:rPr lang="en-US" dirty="0"/>
              <a:t>” column from HGNC annotations (</a:t>
            </a:r>
            <a:r>
              <a:rPr lang="en-US" dirty="0" err="1"/>
              <a:t>HGNC.alias</a:t>
            </a:r>
            <a:r>
              <a:rPr lang="en-US" dirty="0"/>
              <a:t>)</a:t>
            </a:r>
          </a:p>
          <a:p>
            <a:r>
              <a:rPr lang="en-US" dirty="0"/>
              <a:t>Added newest version GENCODEv41 annotations</a:t>
            </a:r>
          </a:p>
        </p:txBody>
      </p:sp>
    </p:spTree>
    <p:extLst>
      <p:ext uri="{BB962C8B-B14F-4D97-AF65-F5344CB8AC3E}">
        <p14:creationId xmlns:p14="http://schemas.microsoft.com/office/powerpoint/2010/main" val="373274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595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 consensus protein coding gene list for use with TOIL-RNAseq output</vt:lpstr>
      <vt:lpstr>Background</vt:lpstr>
      <vt:lpstr>TOIL-RNAseq uses GENCODEv23</vt:lpstr>
      <vt:lpstr>Methods</vt:lpstr>
      <vt:lpstr>Overlap of gene lists with full TOIL RNAseq gene list output</vt:lpstr>
      <vt:lpstr>Remarks</vt:lpstr>
      <vt:lpstr>PowerPoint Presentation</vt:lpstr>
      <vt:lpstr>Action Items</vt:lpstr>
      <vt:lpstr>Updates (09/28/2022)</vt:lpstr>
      <vt:lpstr>Too many overlaps…</vt:lpstr>
      <vt:lpstr>Simplified visual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consensus protein coding gene list for use with TOIL-RNAseq output</dc:title>
  <dc:creator>Nicholas Bayley</dc:creator>
  <cp:lastModifiedBy>Nicholas Bayley</cp:lastModifiedBy>
  <cp:revision>15</cp:revision>
  <dcterms:created xsi:type="dcterms:W3CDTF">2022-09-08T19:04:34Z</dcterms:created>
  <dcterms:modified xsi:type="dcterms:W3CDTF">2022-09-28T23:57:18Z</dcterms:modified>
</cp:coreProperties>
</file>