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466" r:id="rId4"/>
    <p:sldId id="5055" r:id="rId5"/>
    <p:sldId id="452" r:id="rId6"/>
    <p:sldId id="436" r:id="rId7"/>
    <p:sldId id="5001" r:id="rId8"/>
    <p:sldId id="50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06" autoAdjust="0"/>
    <p:restoredTop sz="94684"/>
  </p:normalViewPr>
  <p:slideViewPr>
    <p:cSldViewPr snapToGrid="0">
      <p:cViewPr varScale="1">
        <p:scale>
          <a:sx n="114" d="100"/>
          <a:sy n="114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337DD-1703-47A7-A9EA-48EFCB833EF7}" type="datetimeFigureOut">
              <a:rPr lang="en-AU" smtClean="0"/>
              <a:t>25/7/2025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7C216-B01D-462E-A522-F8ABAFB18C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8122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E145-BFD0-F2BE-0224-18C9804F0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91508-5A79-5D53-DAC0-97F236911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4833B-7798-307B-6F67-539CC1779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ED88-0BD5-44CE-8388-9BA6BE2CEF5F}" type="datetimeFigureOut">
              <a:rPr lang="en-AU" smtClean="0"/>
              <a:t>25/7/2025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AB636-236A-1F08-659A-D1978AA3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9698B-C993-5757-D530-718DCF1B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81B9-D6D2-459B-A7AC-3C9982603F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612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5A66-E372-4B8F-4CB8-8F576930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643E0-7198-34D3-9948-50A4A862E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12471-E3DA-1FEB-E5FD-E99F9F9F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ED88-0BD5-44CE-8388-9BA6BE2CEF5F}" type="datetimeFigureOut">
              <a:rPr lang="en-AU" smtClean="0"/>
              <a:t>25/7/2025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9FE4D-212F-4F5C-1B76-493885B5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2D100-4BC9-80CE-3B76-FC8E2256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81B9-D6D2-459B-A7AC-3C9982603F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190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902BD7-E2C1-FEA3-068B-E481F3336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D54E0-26B1-3F60-20B0-D9E26A99F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3472B-0E48-1EEE-1356-E9A39F11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ED88-0BD5-44CE-8388-9BA6BE2CEF5F}" type="datetimeFigureOut">
              <a:rPr lang="en-AU" smtClean="0"/>
              <a:t>25/7/2025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D66B6-6B62-51FE-1C4E-CA442C23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89056-752C-4BC2-0E0E-9978F4FA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81B9-D6D2-459B-A7AC-3C9982603F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0995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E516-AC8A-4579-8A3A-4ED412192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F72CC-69DB-4265-B5BE-E0F150144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284F2-F499-46E7-96A5-BB8CCF48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C36D-A734-B041-BD16-08361CD43950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E6C7F-1C26-4A98-9A2B-A74A7033C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1D0B-4751-402D-891D-EACC7C8F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2B95-9EC4-9549-A171-044945CECD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39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19C5-8706-45EC-8A36-21083F1D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C423-659D-49C9-870C-2FFED1069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35BDD-71D3-4E83-B9A8-0369E564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C36D-A734-B041-BD16-08361CD43950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BD969-DBEC-4629-AF6F-6BAE035B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75646-C2DB-4E4E-8005-4C4D6F5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2B95-9EC4-9549-A171-044945CEC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19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4A838-D4E8-42BB-A661-0B479AE5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504D6-2AE2-468C-AA75-EE9233B66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25F08-54FA-4C7B-909A-A2B20803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C36D-A734-B041-BD16-08361CD43950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D352A-F34E-40BD-B8BF-A9483761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8FD63-D182-4CC4-BF5A-C2389AE2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2B95-9EC4-9549-A171-044945CEC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13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C817-C75C-4376-A354-D367A2AF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061D2-B4C2-4682-8944-78CD43FFA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8007E-71F4-4215-BA57-3B9EAA329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D4A46-C59B-40AB-8502-55320E15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C36D-A734-B041-BD16-08361CD43950}" type="datetimeFigureOut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618C8-EF8B-4C32-87F3-5642B32F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6AC50-0EC4-4920-8D56-54FB0F1C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2B95-9EC4-9549-A171-044945CEC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07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1F6E-47E4-4181-B2ED-DABC1DD3C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7C858-3F74-4F22-853F-46EA51971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51345-0F26-4DD2-8399-371019ED0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82466-7A80-4A12-87E6-7E3803452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9D6BD-22F9-4283-823D-B4E7FA38C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B224E4-C5B7-4A39-A44B-CAEDC019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C36D-A734-B041-BD16-08361CD43950}" type="datetimeFigureOut">
              <a:rPr lang="en-US" smtClean="0"/>
              <a:t>7/25/25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95C3C-3BE7-49E4-B9B1-2A8A1CCC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B2326-6974-4B66-9555-BFF50BA8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2B95-9EC4-9549-A171-044945CEC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29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E442-B265-41C5-A39B-74926436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CB043-4F85-42C9-8B8E-F20A1365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C36D-A734-B041-BD16-08361CD43950}" type="datetimeFigureOut">
              <a:rPr lang="en-US" smtClean="0"/>
              <a:t>7/25/25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BA11C-FDA1-4A55-BBDD-6EE27A4C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683D0-5DB3-4CB6-9F25-BD2387BB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2B95-9EC4-9549-A171-044945CEC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2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E8D7E5-9392-42B3-A2D3-DE350DAA2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C36D-A734-B041-BD16-08361CD43950}" type="datetimeFigureOut">
              <a:rPr lang="en-US" smtClean="0"/>
              <a:t>7/25/25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2C896-623D-4AB5-B607-B577F70C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7BD86-F81C-4CDD-BA85-47C6EF60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2B95-9EC4-9549-A171-044945CEC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748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5F95-18C8-4748-A1E8-C87BEA7B2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C9443-6606-4E0F-8376-C81628C9D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DBED4-FD11-4168-949A-CC1C8E214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7FA95-7F33-476F-834D-B828E5B8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C36D-A734-B041-BD16-08361CD43950}" type="datetimeFigureOut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951EF-65AD-44AF-8A3C-ED865F96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5E108-4632-4EFC-9855-058CE2B3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2B95-9EC4-9549-A171-044945CEC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5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C13FF-F4DD-057B-B57E-272AC439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DBE11-F987-1D7B-5D1F-2A98651A1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5D7C1-E1E2-D57D-3016-6B3F8B08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ED88-0BD5-44CE-8388-9BA6BE2CEF5F}" type="datetimeFigureOut">
              <a:rPr lang="en-AU" smtClean="0"/>
              <a:t>25/7/2025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5AC2A-A1DA-B7C6-F357-1F8E71983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516FC-F004-B23C-42B3-6B24F8C2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81B9-D6D2-459B-A7AC-3C9982603F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58134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50EA-E3CF-46B6-BA0E-5810A05C5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A5775-37CA-4B65-BC39-A123525FA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DD33F-E641-4210-ABFB-CC989E07C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311BC-ADDD-4DFE-83EF-5AED9361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C36D-A734-B041-BD16-08361CD43950}" type="datetimeFigureOut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CCA9B-FA04-4ACE-A76B-65913FF2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19BA9-6F03-4279-9073-01D242E0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2B95-9EC4-9549-A171-044945CEC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928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63A5D-6DB4-43E9-B468-D34CD450E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41273-9E74-4D6F-9822-52491B487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7883A-2C7E-467C-ADC7-8B624D69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C36D-A734-B041-BD16-08361CD43950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20410-31EB-420E-A3AC-B48463F0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F9849-C3F8-4FD4-A366-211645A3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2B95-9EC4-9549-A171-044945CEC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159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96DAF-B4BF-4B65-AA60-6178A7E85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0BB89-7297-4994-8485-68E2C9B44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8EA0-4C09-4E83-A9CF-BE2E7027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C36D-A734-B041-BD16-08361CD43950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E794C-D4C2-42F6-857D-C25443FA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9060A-0F9E-4FFB-8962-5E4C3492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2B95-9EC4-9549-A171-044945CEC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6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961A-110B-6CDC-3EA7-38DAAA6B0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45EE7-4982-FB4C-7CCA-B35590DD8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CF920-BDFF-A9D5-C45F-58EB5F19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ED88-0BD5-44CE-8388-9BA6BE2CEF5F}" type="datetimeFigureOut">
              <a:rPr lang="en-AU" smtClean="0"/>
              <a:t>25/7/2025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A0319-5B54-2170-9CFE-40DCB829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961F-44C5-D139-4002-2ED15DD9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81B9-D6D2-459B-A7AC-3C9982603F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74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AE76-454D-9186-7A59-94CFC348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CDE2C-1DC7-F492-6F50-E39C897F3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D9059-72BC-4211-30F9-3176CA11C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B3FED-D588-BC68-662B-E10DAD6B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ED88-0BD5-44CE-8388-9BA6BE2CEF5F}" type="datetimeFigureOut">
              <a:rPr lang="en-AU" smtClean="0"/>
              <a:t>25/7/2025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A469B-491B-ED66-221D-96583FA69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C0724-9E99-4934-CB73-15F7BC69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81B9-D6D2-459B-A7AC-3C9982603F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2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9511-1511-592A-828B-6A9D0E62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7E657-63C0-3101-C315-727845F69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261B7-CB2B-73D3-4636-93E60547D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C11CA-045E-937C-FD24-55B605E58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11915-5B7E-36E5-8705-05B94C602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365B29-6032-8F93-26EF-471E97E1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ED88-0BD5-44CE-8388-9BA6BE2CEF5F}" type="datetimeFigureOut">
              <a:rPr lang="en-AU" smtClean="0"/>
              <a:t>25/7/2025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E03FA-C36C-252B-66F1-BBCDF56A6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BBABE4-D116-78A2-FD01-D942405B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81B9-D6D2-459B-A7AC-3C9982603F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341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9620-E1EE-AE6A-30DE-7A839843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7DFE8-8378-D7A6-11A1-5926370B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ED88-0BD5-44CE-8388-9BA6BE2CEF5F}" type="datetimeFigureOut">
              <a:rPr lang="en-AU" smtClean="0"/>
              <a:t>25/7/2025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E0A16-3B11-62B8-8720-78E05F37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9F710-F507-1E55-2499-41B9F229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81B9-D6D2-459B-A7AC-3C9982603F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592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B0FAD-0DA6-2D19-2F37-231AA00A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ED88-0BD5-44CE-8388-9BA6BE2CEF5F}" type="datetimeFigureOut">
              <a:rPr lang="en-AU" smtClean="0"/>
              <a:t>25/7/2025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2E14CE-D790-E173-55B1-B302AD117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A53CC-C269-F6E9-C483-D70AC0C5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81B9-D6D2-459B-A7AC-3C9982603F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99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44F0-7982-9B54-E9B5-39C3FCB5B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2C69C-3D5D-CBD2-6B15-BA740334D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92288-20AD-1C8B-C1AB-96381E8FA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F1066-812E-4DF1-EEA5-81A00F26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ED88-0BD5-44CE-8388-9BA6BE2CEF5F}" type="datetimeFigureOut">
              <a:rPr lang="en-AU" smtClean="0"/>
              <a:t>25/7/2025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9C71B-CC09-9EE2-3662-C9B60C1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6092B-96B7-2613-6E29-D8F424D8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81B9-D6D2-459B-A7AC-3C9982603F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309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9484-8182-9A96-6FCE-487F4CA9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CAF847-37C9-4A2F-B436-609206BF4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B5931-64CF-F723-3835-497313EBF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2592A-ACF5-4D59-6B41-8840D5D7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ED88-0BD5-44CE-8388-9BA6BE2CEF5F}" type="datetimeFigureOut">
              <a:rPr lang="en-AU" smtClean="0"/>
              <a:t>25/7/2025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0AA1F-A3D3-A7DE-FC5C-26CB61A46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C3D62-08BA-0A19-F501-4682D576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681B9-D6D2-459B-A7AC-3C9982603F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74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DE9EE-486A-2F08-2100-8074E2C07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2AD54-9804-5D83-52E4-21C598261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470DB-C4C7-59B3-509F-7B7982817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67ED88-0BD5-44CE-8388-9BA6BE2CEF5F}" type="datetimeFigureOut">
              <a:rPr lang="en-AU" smtClean="0"/>
              <a:t>25/7/2025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7097D-F908-6C1B-B871-15AF943C8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0FAF6-CA5E-210D-35B4-1CAEA703F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D681B9-D6D2-459B-A7AC-3C9982603F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0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B65E09-747F-45CC-A217-CB6184BC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499D8-23B2-42F4-BE78-9B39A5F49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1ADDA-A014-4C1F-BF8F-376710DE5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7C36D-A734-B041-BD16-08361CD43950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3D127-EB55-4318-A0D3-F71055E68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13D96-DFC2-4DB8-9472-04315A30D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12B95-9EC4-9549-A171-044945CECD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5C680F-6556-413D-A317-3E780BF0ADD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6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8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EDB89B5-7909-2DDD-9439-E51661F36F47}"/>
              </a:ext>
            </a:extLst>
          </p:cNvPr>
          <p:cNvSpPr/>
          <p:nvPr/>
        </p:nvSpPr>
        <p:spPr>
          <a:xfrm>
            <a:off x="0" y="2482090"/>
            <a:ext cx="12192000" cy="2628753"/>
          </a:xfrm>
          <a:prstGeom prst="rect">
            <a:avLst/>
          </a:prstGeom>
          <a:solidFill>
            <a:srgbClr val="202945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70DBB-0888-0879-6920-ECCA74245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5763"/>
            <a:ext cx="9144000" cy="1655762"/>
          </a:xfrm>
        </p:spPr>
        <p:txBody>
          <a:bodyPr/>
          <a:lstStyle/>
          <a:p>
            <a:r>
              <a:rPr lang="en-AU" dirty="0"/>
              <a:t>Dr Amy Thompson</a:t>
            </a:r>
          </a:p>
          <a:p>
            <a:r>
              <a:rPr lang="en-AU" dirty="0"/>
              <a:t>PDRA – </a:t>
            </a:r>
            <a:r>
              <a:rPr lang="en-AU" dirty="0" err="1"/>
              <a:t>VMXi</a:t>
            </a:r>
            <a:r>
              <a:rPr lang="en-AU" dirty="0"/>
              <a:t> Beamline – Diamond Light Source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F9BD036-ABBD-3F4F-FC1D-5DDE9BB0A55C}"/>
              </a:ext>
            </a:extLst>
          </p:cNvPr>
          <p:cNvSpPr txBox="1">
            <a:spLocks/>
          </p:cNvSpPr>
          <p:nvPr/>
        </p:nvSpPr>
        <p:spPr>
          <a:xfrm>
            <a:off x="788604" y="2788942"/>
            <a:ext cx="10627242" cy="9314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/>
              <a:t>Multi-dataset DIALS / xia2.multiplex</a:t>
            </a:r>
            <a:endParaRPr lang="en-AU" sz="4000" b="1" i="1" dirty="0"/>
          </a:p>
        </p:txBody>
      </p:sp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DB1B03A-18EA-164A-CB95-2216ABEDC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994" y="5423185"/>
            <a:ext cx="3458041" cy="10806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E97330-156A-9997-F09A-93A02D78A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20" y="5470754"/>
            <a:ext cx="1856427" cy="1063347"/>
          </a:xfrm>
          <a:prstGeom prst="rect">
            <a:avLst/>
          </a:prstGeom>
        </p:spPr>
      </p:pic>
      <p:pic>
        <p:nvPicPr>
          <p:cNvPr id="11" name="Picture 10" descr="A blue and yellow logo&#10;&#10;Description automatically generated">
            <a:extLst>
              <a:ext uri="{FF2B5EF4-FFF2-40B4-BE49-F238E27FC236}">
                <a16:creationId xmlns:a16="http://schemas.microsoft.com/office/drawing/2014/main" id="{6AB43AC6-B22E-F904-F6A0-5B9956B49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029" y="5211610"/>
            <a:ext cx="1645351" cy="1645351"/>
          </a:xfrm>
          <a:prstGeom prst="rect">
            <a:avLst/>
          </a:prstGeom>
        </p:spPr>
      </p:pic>
      <p:pic>
        <p:nvPicPr>
          <p:cNvPr id="4" name="Picture 3" descr="A yellow machine in a room&#10;&#10;Description automatically generated">
            <a:extLst>
              <a:ext uri="{FF2B5EF4-FFF2-40B4-BE49-F238E27FC236}">
                <a16:creationId xmlns:a16="http://schemas.microsoft.com/office/drawing/2014/main" id="{DD26611C-01C2-1925-F299-0B4F774AC7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22" t="28658" r="15673" b="16097"/>
          <a:stretch/>
        </p:blipFill>
        <p:spPr>
          <a:xfrm>
            <a:off x="7979735" y="78763"/>
            <a:ext cx="4128305" cy="23025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 descr="A group of people standing in front of a building&#10;&#10;Description automatically generated">
            <a:extLst>
              <a:ext uri="{FF2B5EF4-FFF2-40B4-BE49-F238E27FC236}">
                <a16:creationId xmlns:a16="http://schemas.microsoft.com/office/drawing/2014/main" id="{5B8BAFD6-CF1F-41CE-3AA3-D34429A46B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80"/>
          <a:stretch/>
        </p:blipFill>
        <p:spPr>
          <a:xfrm>
            <a:off x="83960" y="86980"/>
            <a:ext cx="3919665" cy="2294343"/>
          </a:xfrm>
          <a:prstGeom prst="rect">
            <a:avLst/>
          </a:prstGeom>
        </p:spPr>
      </p:pic>
      <p:pic>
        <p:nvPicPr>
          <p:cNvPr id="13" name="Picture 12" descr="A cartoon cow with pink nose&#10;&#10;Description automatically generated">
            <a:extLst>
              <a:ext uri="{FF2B5EF4-FFF2-40B4-BE49-F238E27FC236}">
                <a16:creationId xmlns:a16="http://schemas.microsoft.com/office/drawing/2014/main" id="{C5F43681-3AC3-88EE-669E-1FE0B7C885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54" y="1295926"/>
            <a:ext cx="1495691" cy="1495691"/>
          </a:xfrm>
          <a:prstGeom prst="rect">
            <a:avLst/>
          </a:prstGeom>
        </p:spPr>
      </p:pic>
      <p:pic>
        <p:nvPicPr>
          <p:cNvPr id="26" name="Picture 25" descr="A cartoon of a pig&#10;&#10;Description automatically generated">
            <a:extLst>
              <a:ext uri="{FF2B5EF4-FFF2-40B4-BE49-F238E27FC236}">
                <a16:creationId xmlns:a16="http://schemas.microsoft.com/office/drawing/2014/main" id="{28230B09-708E-9B77-D1FD-F27D610A5004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67088" y="1465682"/>
            <a:ext cx="1920739" cy="1082106"/>
          </a:xfrm>
          <a:prstGeom prst="rect">
            <a:avLst/>
          </a:prstGeom>
        </p:spPr>
      </p:pic>
      <p:pic>
        <p:nvPicPr>
          <p:cNvPr id="6" name="Picture 5" descr="A graph of datas reachability&#10;&#10;Description automatically generated">
            <a:extLst>
              <a:ext uri="{FF2B5EF4-FFF2-40B4-BE49-F238E27FC236}">
                <a16:creationId xmlns:a16="http://schemas.microsoft.com/office/drawing/2014/main" id="{C6ADCCA4-0909-0B74-EDD1-3EB499CFB8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6" t="19338" r="18072" b="11055"/>
          <a:stretch/>
        </p:blipFill>
        <p:spPr>
          <a:xfrm>
            <a:off x="4022625" y="44001"/>
            <a:ext cx="3862778" cy="240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0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FF814-156A-02BF-C933-782CA1CB7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C244A41-F859-E006-A9EC-AB6FEFED70FD}"/>
              </a:ext>
            </a:extLst>
          </p:cNvPr>
          <p:cNvGrpSpPr/>
          <p:nvPr/>
        </p:nvGrpSpPr>
        <p:grpSpPr>
          <a:xfrm>
            <a:off x="0" y="0"/>
            <a:ext cx="12192000" cy="922713"/>
            <a:chOff x="0" y="1970115"/>
            <a:chExt cx="12192000" cy="9227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0C0E88-3DA8-7A94-6A53-A5F4D9B5F31D}"/>
                </a:ext>
              </a:extLst>
            </p:cNvPr>
            <p:cNvSpPr/>
            <p:nvPr/>
          </p:nvSpPr>
          <p:spPr>
            <a:xfrm>
              <a:off x="0" y="1970115"/>
              <a:ext cx="12192000" cy="922713"/>
            </a:xfrm>
            <a:prstGeom prst="rect">
              <a:avLst/>
            </a:prstGeom>
            <a:solidFill>
              <a:srgbClr val="202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74F0F1-FA71-A42B-3E24-BA7C5B953637}"/>
                </a:ext>
              </a:extLst>
            </p:cNvPr>
            <p:cNvSpPr txBox="1"/>
            <p:nvPr/>
          </p:nvSpPr>
          <p:spPr>
            <a:xfrm>
              <a:off x="1629423" y="2139083"/>
              <a:ext cx="89331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Processing Multi-Crystal Data with xia2.Multiplex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08B82C-F204-F585-7640-8ADC0A78DCC9}"/>
              </a:ext>
            </a:extLst>
          </p:cNvPr>
          <p:cNvGrpSpPr/>
          <p:nvPr/>
        </p:nvGrpSpPr>
        <p:grpSpPr>
          <a:xfrm>
            <a:off x="1695949" y="1318160"/>
            <a:ext cx="5119577" cy="4903014"/>
            <a:chOff x="324293" y="1302488"/>
            <a:chExt cx="5119577" cy="490301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7119FC-4448-62F5-6312-6B6AF4A786DA}"/>
                </a:ext>
              </a:extLst>
            </p:cNvPr>
            <p:cNvSpPr txBox="1"/>
            <p:nvPr/>
          </p:nvSpPr>
          <p:spPr>
            <a:xfrm>
              <a:off x="324293" y="1302488"/>
              <a:ext cx="5119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Auto-processing Pipeline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EC5A56D-1A9B-DF58-1265-FE1BAC89142D}"/>
                </a:ext>
              </a:extLst>
            </p:cNvPr>
            <p:cNvGrpSpPr/>
            <p:nvPr/>
          </p:nvGrpSpPr>
          <p:grpSpPr>
            <a:xfrm>
              <a:off x="871869" y="1830480"/>
              <a:ext cx="1756147" cy="731967"/>
              <a:chOff x="871869" y="1830480"/>
              <a:chExt cx="1756147" cy="731967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A636E06-ABCA-801A-3B9C-C665ABEFA2EB}"/>
                  </a:ext>
                </a:extLst>
              </p:cNvPr>
              <p:cNvSpPr/>
              <p:nvPr/>
            </p:nvSpPr>
            <p:spPr>
              <a:xfrm>
                <a:off x="1086294" y="1830480"/>
                <a:ext cx="1541722" cy="5475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EA9CF9F-F0C1-4CF5-934E-95A3CE110B5D}"/>
                  </a:ext>
                </a:extLst>
              </p:cNvPr>
              <p:cNvSpPr/>
              <p:nvPr/>
            </p:nvSpPr>
            <p:spPr>
              <a:xfrm>
                <a:off x="971106" y="1912806"/>
                <a:ext cx="1541722" cy="5475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FDBF5AE-5B03-156A-1E10-A68256BFC576}"/>
                  </a:ext>
                </a:extLst>
              </p:cNvPr>
              <p:cNvSpPr/>
              <p:nvPr/>
            </p:nvSpPr>
            <p:spPr>
              <a:xfrm>
                <a:off x="871869" y="2014870"/>
                <a:ext cx="1541722" cy="5475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Diffraction Images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F4CFBB3-FD6D-10FD-D645-392EB0045481}"/>
                </a:ext>
              </a:extLst>
            </p:cNvPr>
            <p:cNvGrpSpPr/>
            <p:nvPr/>
          </p:nvGrpSpPr>
          <p:grpSpPr>
            <a:xfrm>
              <a:off x="871869" y="2562447"/>
              <a:ext cx="1541722" cy="910764"/>
              <a:chOff x="871869" y="2562447"/>
              <a:chExt cx="1541722" cy="91076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BEBE4C3-3C99-1D3D-E159-C5CBF436E98E}"/>
                  </a:ext>
                </a:extLst>
              </p:cNvPr>
              <p:cNvSpPr/>
              <p:nvPr/>
            </p:nvSpPr>
            <p:spPr>
              <a:xfrm>
                <a:off x="871869" y="2925634"/>
                <a:ext cx="1541722" cy="5475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DIALS Pipelines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ECB8DFB-F4F2-033B-3950-68ABC6014A5C}"/>
                  </a:ext>
                </a:extLst>
              </p:cNvPr>
              <p:cNvCxnSpPr>
                <a:stCxn id="56" idx="2"/>
                <a:endCxn id="52" idx="0"/>
              </p:cNvCxnSpPr>
              <p:nvPr/>
            </p:nvCxnSpPr>
            <p:spPr>
              <a:xfrm>
                <a:off x="1642730" y="2562447"/>
                <a:ext cx="0" cy="363187"/>
              </a:xfrm>
              <a:prstGeom prst="straightConnector1">
                <a:avLst/>
              </a:prstGeom>
              <a:ln w="38100"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5BF2942-F432-4E7D-1B5F-4A07FD68353B}"/>
                </a:ext>
              </a:extLst>
            </p:cNvPr>
            <p:cNvGrpSpPr/>
            <p:nvPr/>
          </p:nvGrpSpPr>
          <p:grpSpPr>
            <a:xfrm>
              <a:off x="871869" y="3473211"/>
              <a:ext cx="1756147" cy="910764"/>
              <a:chOff x="871869" y="3473211"/>
              <a:chExt cx="1756147" cy="910764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624FBFD-9A10-C130-4F03-839D5A6E09D5}"/>
                  </a:ext>
                </a:extLst>
              </p:cNvPr>
              <p:cNvGrpSpPr/>
              <p:nvPr/>
            </p:nvGrpSpPr>
            <p:grpSpPr>
              <a:xfrm>
                <a:off x="871869" y="3661877"/>
                <a:ext cx="1756147" cy="722098"/>
                <a:chOff x="871869" y="3661877"/>
                <a:chExt cx="1756147" cy="72209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D1D70D2E-F915-D9D1-3076-5255722A1E2D}"/>
                    </a:ext>
                  </a:extLst>
                </p:cNvPr>
                <p:cNvSpPr/>
                <p:nvPr/>
              </p:nvSpPr>
              <p:spPr>
                <a:xfrm>
                  <a:off x="1086294" y="3661877"/>
                  <a:ext cx="1541722" cy="547577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23298D9-B914-CA6F-7FDE-D0B46AB9C8CE}"/>
                    </a:ext>
                  </a:extLst>
                </p:cNvPr>
                <p:cNvSpPr/>
                <p:nvPr/>
              </p:nvSpPr>
              <p:spPr>
                <a:xfrm>
                  <a:off x="971106" y="3744203"/>
                  <a:ext cx="1541722" cy="547577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DB2FBD5-038F-B19F-6E7E-D86A7328D683}"/>
                    </a:ext>
                  </a:extLst>
                </p:cNvPr>
                <p:cNvSpPr/>
                <p:nvPr/>
              </p:nvSpPr>
              <p:spPr>
                <a:xfrm>
                  <a:off x="871869" y="3836398"/>
                  <a:ext cx="1541722" cy="547577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AU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Integrated dataset</a:t>
                  </a:r>
                </a:p>
              </p:txBody>
            </p:sp>
          </p:grp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475A924F-03D3-CDEA-0940-9CEC4B923DA8}"/>
                  </a:ext>
                </a:extLst>
              </p:cNvPr>
              <p:cNvCxnSpPr>
                <a:cxnSpLocks/>
                <a:stCxn id="52" idx="2"/>
                <a:endCxn id="32" idx="0"/>
              </p:cNvCxnSpPr>
              <p:nvPr/>
            </p:nvCxnSpPr>
            <p:spPr>
              <a:xfrm>
                <a:off x="1642730" y="3473211"/>
                <a:ext cx="0" cy="363187"/>
              </a:xfrm>
              <a:prstGeom prst="straightConnector1">
                <a:avLst/>
              </a:prstGeom>
              <a:ln w="38100"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80C473A-E199-BD7B-717B-C3703579A4C0}"/>
                </a:ext>
              </a:extLst>
            </p:cNvPr>
            <p:cNvGrpSpPr/>
            <p:nvPr/>
          </p:nvGrpSpPr>
          <p:grpSpPr>
            <a:xfrm>
              <a:off x="871869" y="4383975"/>
              <a:ext cx="1541722" cy="910764"/>
              <a:chOff x="871869" y="4383975"/>
              <a:chExt cx="1541722" cy="91076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0643789-838A-77E6-7CAD-916CB5AD6173}"/>
                  </a:ext>
                </a:extLst>
              </p:cNvPr>
              <p:cNvSpPr/>
              <p:nvPr/>
            </p:nvSpPr>
            <p:spPr>
              <a:xfrm>
                <a:off x="871869" y="4747162"/>
                <a:ext cx="1541722" cy="5475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xia2.multiplex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4E15A54-673F-D27A-7020-9F2962C72456}"/>
                  </a:ext>
                </a:extLst>
              </p:cNvPr>
              <p:cNvCxnSpPr>
                <a:cxnSpLocks/>
                <a:stCxn id="32" idx="2"/>
                <a:endCxn id="15" idx="0"/>
              </p:cNvCxnSpPr>
              <p:nvPr/>
            </p:nvCxnSpPr>
            <p:spPr>
              <a:xfrm>
                <a:off x="1642730" y="4383975"/>
                <a:ext cx="0" cy="363187"/>
              </a:xfrm>
              <a:prstGeom prst="straightConnector1">
                <a:avLst/>
              </a:prstGeom>
              <a:ln w="38100"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850853A-5387-E925-0CF9-E59EDD7B43D0}"/>
                </a:ext>
              </a:extLst>
            </p:cNvPr>
            <p:cNvGrpSpPr/>
            <p:nvPr/>
          </p:nvGrpSpPr>
          <p:grpSpPr>
            <a:xfrm>
              <a:off x="871869" y="5294739"/>
              <a:ext cx="1541722" cy="910763"/>
              <a:chOff x="871869" y="5294739"/>
              <a:chExt cx="1541722" cy="91076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9365975-3BFF-08DB-8751-DD9A38E27E19}"/>
                  </a:ext>
                </a:extLst>
              </p:cNvPr>
              <p:cNvSpPr/>
              <p:nvPr/>
            </p:nvSpPr>
            <p:spPr>
              <a:xfrm>
                <a:off x="871869" y="5657925"/>
                <a:ext cx="1541722" cy="5475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Merged multi-crystal .</a:t>
                </a:r>
                <a:r>
                  <a:rPr kumimoji="0" lang="en-AU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mtz</a:t>
                </a: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56D746D-510E-3847-3549-9BA748722BC4}"/>
                  </a:ext>
                </a:extLst>
              </p:cNvPr>
              <p:cNvCxnSpPr>
                <a:cxnSpLocks/>
                <a:stCxn id="15" idx="2"/>
                <a:endCxn id="13" idx="0"/>
              </p:cNvCxnSpPr>
              <p:nvPr/>
            </p:nvCxnSpPr>
            <p:spPr>
              <a:xfrm>
                <a:off x="1642730" y="5294739"/>
                <a:ext cx="0" cy="363186"/>
              </a:xfrm>
              <a:prstGeom prst="straightConnector1">
                <a:avLst/>
              </a:prstGeom>
              <a:ln w="38100"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4ECDEB7-D11C-A660-57FE-2F692B67D944}"/>
              </a:ext>
            </a:extLst>
          </p:cNvPr>
          <p:cNvGrpSpPr/>
          <p:nvPr/>
        </p:nvGrpSpPr>
        <p:grpSpPr>
          <a:xfrm>
            <a:off x="4812517" y="1085821"/>
            <a:ext cx="5118889" cy="5532498"/>
            <a:chOff x="5666807" y="1070149"/>
            <a:chExt cx="5118889" cy="553249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82AE1B6-618C-67DB-65AB-765E80FDF2EB}"/>
                </a:ext>
              </a:extLst>
            </p:cNvPr>
            <p:cNvGrpSpPr/>
            <p:nvPr/>
          </p:nvGrpSpPr>
          <p:grpSpPr>
            <a:xfrm>
              <a:off x="6472861" y="1070149"/>
              <a:ext cx="4312835" cy="5532498"/>
              <a:chOff x="7617630" y="170117"/>
              <a:chExt cx="4262027" cy="5843164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F3074C4-4646-BE0B-CE84-7A70321F1C1B}"/>
                  </a:ext>
                </a:extLst>
              </p:cNvPr>
              <p:cNvGrpSpPr/>
              <p:nvPr/>
            </p:nvGrpSpPr>
            <p:grpSpPr>
              <a:xfrm>
                <a:off x="8559774" y="170117"/>
                <a:ext cx="1556310" cy="653320"/>
                <a:chOff x="8340546" y="254111"/>
                <a:chExt cx="1556310" cy="653320"/>
              </a:xfrm>
              <a:solidFill>
                <a:schemeClr val="bg1"/>
              </a:solidFill>
            </p:grpSpPr>
            <p:sp>
              <p:nvSpPr>
                <p:cNvPr id="69" name="Data 6">
                  <a:extLst>
                    <a:ext uri="{FF2B5EF4-FFF2-40B4-BE49-F238E27FC236}">
                      <a16:creationId xmlns:a16="http://schemas.microsoft.com/office/drawing/2014/main" id="{104A93F8-B50F-15AD-25BD-4BA9EA962ECD}"/>
                    </a:ext>
                  </a:extLst>
                </p:cNvPr>
                <p:cNvSpPr/>
                <p:nvPr/>
              </p:nvSpPr>
              <p:spPr>
                <a:xfrm>
                  <a:off x="8547302" y="254111"/>
                  <a:ext cx="1349554" cy="523875"/>
                </a:xfrm>
                <a:prstGeom prst="flowChartInputOutpu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Integrated data</a:t>
                  </a:r>
                </a:p>
              </p:txBody>
            </p:sp>
            <p:sp>
              <p:nvSpPr>
                <p:cNvPr id="70" name="Data 5">
                  <a:extLst>
                    <a:ext uri="{FF2B5EF4-FFF2-40B4-BE49-F238E27FC236}">
                      <a16:creationId xmlns:a16="http://schemas.microsoft.com/office/drawing/2014/main" id="{A5CFCB21-5D71-484A-88F6-0CAFE24F6243}"/>
                    </a:ext>
                  </a:extLst>
                </p:cNvPr>
                <p:cNvSpPr/>
                <p:nvPr/>
              </p:nvSpPr>
              <p:spPr>
                <a:xfrm>
                  <a:off x="8443924" y="321136"/>
                  <a:ext cx="1349554" cy="523875"/>
                </a:xfrm>
                <a:prstGeom prst="flowChartInputOutpu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Integrated data</a:t>
                  </a:r>
                </a:p>
              </p:txBody>
            </p:sp>
            <p:sp>
              <p:nvSpPr>
                <p:cNvPr id="71" name="Data 4">
                  <a:extLst>
                    <a:ext uri="{FF2B5EF4-FFF2-40B4-BE49-F238E27FC236}">
                      <a16:creationId xmlns:a16="http://schemas.microsoft.com/office/drawing/2014/main" id="{32722126-E2F8-1D84-4A95-089E23A3CB1E}"/>
                    </a:ext>
                  </a:extLst>
                </p:cNvPr>
                <p:cNvSpPr/>
                <p:nvPr/>
              </p:nvSpPr>
              <p:spPr>
                <a:xfrm>
                  <a:off x="8340546" y="383556"/>
                  <a:ext cx="1349554" cy="523875"/>
                </a:xfrm>
                <a:prstGeom prst="flowChartInputOutpu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Integrated data</a:t>
                  </a:r>
                </a:p>
              </p:txBody>
            </p:sp>
          </p:grpSp>
          <p:sp>
            <p:nvSpPr>
              <p:cNvPr id="14" name="Process 7">
                <a:extLst>
                  <a:ext uri="{FF2B5EF4-FFF2-40B4-BE49-F238E27FC236}">
                    <a16:creationId xmlns:a16="http://schemas.microsoft.com/office/drawing/2014/main" id="{3F3E2DA7-7B5D-52AD-3388-7D45CE3002E7}"/>
                  </a:ext>
                </a:extLst>
              </p:cNvPr>
              <p:cNvSpPr/>
              <p:nvPr/>
            </p:nvSpPr>
            <p:spPr>
              <a:xfrm>
                <a:off x="8513826" y="963724"/>
                <a:ext cx="1583970" cy="480854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Unit cell clustering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rPr>
                  <a:t>dials.cluster_unit_cell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p:sp>
            <p:nvSpPr>
              <p:cNvPr id="17" name="Process 8">
                <a:extLst>
                  <a:ext uri="{FF2B5EF4-FFF2-40B4-BE49-F238E27FC236}">
                    <a16:creationId xmlns:a16="http://schemas.microsoft.com/office/drawing/2014/main" id="{8E250F15-598F-323E-F1E8-112D903DCB92}"/>
                  </a:ext>
                </a:extLst>
              </p:cNvPr>
              <p:cNvSpPr/>
              <p:nvPr/>
            </p:nvSpPr>
            <p:spPr>
              <a:xfrm>
                <a:off x="8513826" y="1606281"/>
                <a:ext cx="1583970" cy="480854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Laue group analysis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rPr>
                  <a:t>dials.cosym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p:sp>
            <p:nvSpPr>
              <p:cNvPr id="18" name="Process 9">
                <a:extLst>
                  <a:ext uri="{FF2B5EF4-FFF2-40B4-BE49-F238E27FC236}">
                    <a16:creationId xmlns:a16="http://schemas.microsoft.com/office/drawing/2014/main" id="{814217AE-D96B-24DC-3E66-CC135FA0921B}"/>
                  </a:ext>
                </a:extLst>
              </p:cNvPr>
              <p:cNvSpPr/>
              <p:nvPr/>
            </p:nvSpPr>
            <p:spPr>
              <a:xfrm>
                <a:off x="8513826" y="2253854"/>
                <a:ext cx="1593114" cy="480854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Unit cell refinement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rPr>
                  <a:t>dials.two_theta_refine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p:sp>
            <p:nvSpPr>
              <p:cNvPr id="20" name="Process 10">
                <a:extLst>
                  <a:ext uri="{FF2B5EF4-FFF2-40B4-BE49-F238E27FC236}">
                    <a16:creationId xmlns:a16="http://schemas.microsoft.com/office/drawing/2014/main" id="{58B4D32C-CCBC-4EF4-15D1-C978842E3384}"/>
                  </a:ext>
                </a:extLst>
              </p:cNvPr>
              <p:cNvSpPr/>
              <p:nvPr/>
            </p:nvSpPr>
            <p:spPr>
              <a:xfrm>
                <a:off x="8509254" y="2890824"/>
                <a:ext cx="1593114" cy="480854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Scaling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rPr>
                  <a:t>dials.scale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p:sp>
            <p:nvSpPr>
              <p:cNvPr id="8" name="Process 11">
                <a:extLst>
                  <a:ext uri="{FF2B5EF4-FFF2-40B4-BE49-F238E27FC236}">
                    <a16:creationId xmlns:a16="http://schemas.microsoft.com/office/drawing/2014/main" id="{74C4651F-D647-82B2-CED3-A108205A5E86}"/>
                  </a:ext>
                </a:extLst>
              </p:cNvPr>
              <p:cNvSpPr/>
              <p:nvPr/>
            </p:nvSpPr>
            <p:spPr>
              <a:xfrm>
                <a:off x="8513826" y="3528046"/>
                <a:ext cx="1593114" cy="480854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Resolution Analysis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rPr>
                  <a:t>dials.estimate_resolution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p:sp>
            <p:nvSpPr>
              <p:cNvPr id="23" name="Process 12">
                <a:extLst>
                  <a:ext uri="{FF2B5EF4-FFF2-40B4-BE49-F238E27FC236}">
                    <a16:creationId xmlns:a16="http://schemas.microsoft.com/office/drawing/2014/main" id="{7986FAD7-40CB-EC73-8497-D98F575F0D4F}"/>
                  </a:ext>
                </a:extLst>
              </p:cNvPr>
              <p:cNvSpPr/>
              <p:nvPr/>
            </p:nvSpPr>
            <p:spPr>
              <a:xfrm>
                <a:off x="8522970" y="4175827"/>
                <a:ext cx="1583970" cy="480854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Space group analysis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rPr>
                  <a:t>dials.symmetry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p:sp>
            <p:nvSpPr>
              <p:cNvPr id="24" name="Process 13">
                <a:extLst>
                  <a:ext uri="{FF2B5EF4-FFF2-40B4-BE49-F238E27FC236}">
                    <a16:creationId xmlns:a16="http://schemas.microsoft.com/office/drawing/2014/main" id="{1AF40826-F526-42D4-98AD-58C0F13AD970}"/>
                  </a:ext>
                </a:extLst>
              </p:cNvPr>
              <p:cNvSpPr/>
              <p:nvPr/>
            </p:nvSpPr>
            <p:spPr>
              <a:xfrm>
                <a:off x="10294291" y="4175827"/>
                <a:ext cx="1583970" cy="480854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Δ</a:t>
                </a:r>
                <a:r>
                  <a:rPr kumimoji="0" lang="en-GB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CC½ filtering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rPr>
                  <a:t>dials.scale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p:sp>
            <p:nvSpPr>
              <p:cNvPr id="25" name="Process 15">
                <a:extLst>
                  <a:ext uri="{FF2B5EF4-FFF2-40B4-BE49-F238E27FC236}">
                    <a16:creationId xmlns:a16="http://schemas.microsoft.com/office/drawing/2014/main" id="{4EDD4B42-6799-5D77-F5E4-9815613182E9}"/>
                  </a:ext>
                </a:extLst>
              </p:cNvPr>
              <p:cNvSpPr/>
              <p:nvPr/>
            </p:nvSpPr>
            <p:spPr>
              <a:xfrm>
                <a:off x="10295687" y="4823608"/>
                <a:ext cx="1583970" cy="480854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Resolution Analysis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rPr>
                  <a:t>dials.estimate_resolution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p:sp>
            <p:nvSpPr>
              <p:cNvPr id="27" name="Data 17">
                <a:extLst>
                  <a:ext uri="{FF2B5EF4-FFF2-40B4-BE49-F238E27FC236}">
                    <a16:creationId xmlns:a16="http://schemas.microsoft.com/office/drawing/2014/main" id="{5773FB18-4BAF-ECF2-1FD5-ECD3C45727E3}"/>
                  </a:ext>
                </a:extLst>
              </p:cNvPr>
              <p:cNvSpPr/>
              <p:nvPr/>
            </p:nvSpPr>
            <p:spPr>
              <a:xfrm>
                <a:off x="10416628" y="5489406"/>
                <a:ext cx="1349554" cy="523875"/>
              </a:xfrm>
              <a:prstGeom prst="flowChartInputOutpu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filtered.mtz</a:t>
                </a: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E16842A2-E326-1C14-053F-D296E7A30448}"/>
                  </a:ext>
                </a:extLst>
              </p:cNvPr>
              <p:cNvGrpSpPr/>
              <p:nvPr/>
            </p:nvGrpSpPr>
            <p:grpSpPr>
              <a:xfrm>
                <a:off x="8550630" y="5350478"/>
                <a:ext cx="1556310" cy="653320"/>
                <a:chOff x="8340546" y="254111"/>
                <a:chExt cx="1556310" cy="653320"/>
              </a:xfrm>
            </p:grpSpPr>
            <p:sp>
              <p:nvSpPr>
                <p:cNvPr id="66" name="Data 24">
                  <a:extLst>
                    <a:ext uri="{FF2B5EF4-FFF2-40B4-BE49-F238E27FC236}">
                      <a16:creationId xmlns:a16="http://schemas.microsoft.com/office/drawing/2014/main" id="{2261DF30-F904-35FA-E165-2B471378FDD7}"/>
                    </a:ext>
                  </a:extLst>
                </p:cNvPr>
                <p:cNvSpPr/>
                <p:nvPr/>
              </p:nvSpPr>
              <p:spPr>
                <a:xfrm>
                  <a:off x="8547302" y="254111"/>
                  <a:ext cx="1349554" cy="523875"/>
                </a:xfrm>
                <a:prstGeom prst="flowChartInputOutpu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Integrated data</a:t>
                  </a:r>
                </a:p>
              </p:txBody>
            </p:sp>
            <p:sp>
              <p:nvSpPr>
                <p:cNvPr id="67" name="Data 25">
                  <a:extLst>
                    <a:ext uri="{FF2B5EF4-FFF2-40B4-BE49-F238E27FC236}">
                      <a16:creationId xmlns:a16="http://schemas.microsoft.com/office/drawing/2014/main" id="{57381A7F-A0C8-E91D-5FA5-A924206E5641}"/>
                    </a:ext>
                  </a:extLst>
                </p:cNvPr>
                <p:cNvSpPr/>
                <p:nvPr/>
              </p:nvSpPr>
              <p:spPr>
                <a:xfrm>
                  <a:off x="8443924" y="321136"/>
                  <a:ext cx="1349554" cy="523875"/>
                </a:xfrm>
                <a:prstGeom prst="flowChartInputOutpu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Integrated data</a:t>
                  </a:r>
                </a:p>
              </p:txBody>
            </p:sp>
            <p:sp>
              <p:nvSpPr>
                <p:cNvPr id="68" name="Data 26">
                  <a:extLst>
                    <a:ext uri="{FF2B5EF4-FFF2-40B4-BE49-F238E27FC236}">
                      <a16:creationId xmlns:a16="http://schemas.microsoft.com/office/drawing/2014/main" id="{4134A69D-EEAE-2DED-572A-73D570398DA4}"/>
                    </a:ext>
                  </a:extLst>
                </p:cNvPr>
                <p:cNvSpPr/>
                <p:nvPr/>
              </p:nvSpPr>
              <p:spPr>
                <a:xfrm>
                  <a:off x="8340546" y="383556"/>
                  <a:ext cx="1349554" cy="523875"/>
                </a:xfrm>
                <a:prstGeom prst="flowChartInputOutpu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scaled.mtz</a:t>
                  </a:r>
                  <a:endPara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CA6C40C-85D2-45C2-9489-A23911416998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>
              <a:xfrm>
                <a:off x="9305811" y="823437"/>
                <a:ext cx="0" cy="14028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7F14DB8-C10D-479F-096C-40471C455542}"/>
                  </a:ext>
                </a:extLst>
              </p:cNvPr>
              <p:cNvCxnSpPr>
                <a:stCxn id="14" idx="2"/>
                <a:endCxn id="17" idx="0"/>
              </p:cNvCxnSpPr>
              <p:nvPr/>
            </p:nvCxnSpPr>
            <p:spPr>
              <a:xfrm>
                <a:off x="9305811" y="1444578"/>
                <a:ext cx="0" cy="16170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41FC000D-1CB1-9642-7066-0DE3EFA290CB}"/>
                  </a:ext>
                </a:extLst>
              </p:cNvPr>
              <p:cNvCxnSpPr>
                <a:stCxn id="17" idx="2"/>
                <a:endCxn id="18" idx="0"/>
              </p:cNvCxnSpPr>
              <p:nvPr/>
            </p:nvCxnSpPr>
            <p:spPr>
              <a:xfrm>
                <a:off x="9305811" y="2087135"/>
                <a:ext cx="4572" cy="166719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7E1A886-D027-25EC-0C11-303680A1920A}"/>
                  </a:ext>
                </a:extLst>
              </p:cNvPr>
              <p:cNvCxnSpPr>
                <a:stCxn id="18" idx="2"/>
                <a:endCxn id="20" idx="0"/>
              </p:cNvCxnSpPr>
              <p:nvPr/>
            </p:nvCxnSpPr>
            <p:spPr>
              <a:xfrm flipH="1">
                <a:off x="9305811" y="2734708"/>
                <a:ext cx="4572" cy="15611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3E4C1313-DF90-E9B7-43BC-652DABF1BAC6}"/>
                  </a:ext>
                </a:extLst>
              </p:cNvPr>
              <p:cNvCxnSpPr>
                <a:stCxn id="20" idx="2"/>
                <a:endCxn id="8" idx="0"/>
              </p:cNvCxnSpPr>
              <p:nvPr/>
            </p:nvCxnSpPr>
            <p:spPr>
              <a:xfrm>
                <a:off x="9305811" y="3371678"/>
                <a:ext cx="4572" cy="156368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B00AA139-9916-6FCA-141B-9A5A1B702C04}"/>
                  </a:ext>
                </a:extLst>
              </p:cNvPr>
              <p:cNvCxnSpPr>
                <a:stCxn id="8" idx="2"/>
                <a:endCxn id="23" idx="0"/>
              </p:cNvCxnSpPr>
              <p:nvPr/>
            </p:nvCxnSpPr>
            <p:spPr>
              <a:xfrm>
                <a:off x="9310383" y="4008900"/>
                <a:ext cx="4572" cy="16692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F53CF8FB-B313-9E2C-C7EC-8BE38AC8EE3F}"/>
                  </a:ext>
                </a:extLst>
              </p:cNvPr>
              <p:cNvCxnSpPr>
                <a:cxnSpLocks/>
                <a:stCxn id="23" idx="1"/>
              </p:cNvCxnSpPr>
              <p:nvPr/>
            </p:nvCxnSpPr>
            <p:spPr>
              <a:xfrm flipH="1">
                <a:off x="8409616" y="4416254"/>
                <a:ext cx="113354" cy="2718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5E4A6FF-13E5-32A1-49DA-57DCA7264FCD}"/>
                  </a:ext>
                </a:extLst>
              </p:cNvPr>
              <p:cNvCxnSpPr>
                <a:stCxn id="23" idx="3"/>
                <a:endCxn id="24" idx="1"/>
              </p:cNvCxnSpPr>
              <p:nvPr/>
            </p:nvCxnSpPr>
            <p:spPr>
              <a:xfrm>
                <a:off x="10106940" y="4416254"/>
                <a:ext cx="187351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046C9C3E-CED9-B9D0-2213-C12DD1853F1F}"/>
                  </a:ext>
                </a:extLst>
              </p:cNvPr>
              <p:cNvCxnSpPr>
                <a:stCxn id="24" idx="2"/>
                <a:endCxn id="25" idx="0"/>
              </p:cNvCxnSpPr>
              <p:nvPr/>
            </p:nvCxnSpPr>
            <p:spPr>
              <a:xfrm>
                <a:off x="11086276" y="4656681"/>
                <a:ext cx="1396" cy="16692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E9E47461-8513-C589-57BE-86B3624EFB62}"/>
                  </a:ext>
                </a:extLst>
              </p:cNvPr>
              <p:cNvCxnSpPr>
                <a:stCxn id="25" idx="2"/>
                <a:endCxn id="27" idx="1"/>
              </p:cNvCxnSpPr>
              <p:nvPr/>
            </p:nvCxnSpPr>
            <p:spPr>
              <a:xfrm>
                <a:off x="11087672" y="5304462"/>
                <a:ext cx="3733" cy="184944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810FFB43-4B42-B281-4FE0-C7F806AB822B}"/>
                  </a:ext>
                </a:extLst>
              </p:cNvPr>
              <p:cNvCxnSpPr>
                <a:stCxn id="23" idx="2"/>
              </p:cNvCxnSpPr>
              <p:nvPr/>
            </p:nvCxnSpPr>
            <p:spPr>
              <a:xfrm flipH="1">
                <a:off x="9305811" y="4656681"/>
                <a:ext cx="9144" cy="69379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Elbow Connector 60">
                <a:extLst>
                  <a:ext uri="{FF2B5EF4-FFF2-40B4-BE49-F238E27FC236}">
                    <a16:creationId xmlns:a16="http://schemas.microsoft.com/office/drawing/2014/main" id="{1F3A7CD3-B754-E6DC-711E-E48398E5AB06}"/>
                  </a:ext>
                </a:extLst>
              </p:cNvPr>
              <p:cNvCxnSpPr>
                <a:cxnSpLocks/>
                <a:endCxn id="18" idx="1"/>
              </p:cNvCxnSpPr>
              <p:nvPr/>
            </p:nvCxnSpPr>
            <p:spPr>
              <a:xfrm rot="5400000" flipH="1" flipV="1">
                <a:off x="7223596" y="2888316"/>
                <a:ext cx="1684264" cy="896195"/>
              </a:xfrm>
              <a:prstGeom prst="bentConnector2">
                <a:avLst/>
              </a:prstGeom>
              <a:ln>
                <a:solidFill>
                  <a:schemeClr val="tx2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Process 16">
              <a:extLst>
                <a:ext uri="{FF2B5EF4-FFF2-40B4-BE49-F238E27FC236}">
                  <a16:creationId xmlns:a16="http://schemas.microsoft.com/office/drawing/2014/main" id="{80280BD6-35CD-9285-28FC-D409875611AF}"/>
                </a:ext>
              </a:extLst>
            </p:cNvPr>
            <p:cNvSpPr/>
            <p:nvPr/>
          </p:nvSpPr>
          <p:spPr>
            <a:xfrm>
              <a:off x="5666808" y="4867436"/>
              <a:ext cx="1602853" cy="45528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Clustering Analysis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dials.correlation_matrix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58" name="Process 16">
              <a:extLst>
                <a:ext uri="{FF2B5EF4-FFF2-40B4-BE49-F238E27FC236}">
                  <a16:creationId xmlns:a16="http://schemas.microsoft.com/office/drawing/2014/main" id="{03443527-1760-928B-25D2-B4F275FC54F1}"/>
                </a:ext>
              </a:extLst>
            </p:cNvPr>
            <p:cNvSpPr/>
            <p:nvPr/>
          </p:nvSpPr>
          <p:spPr>
            <a:xfrm>
              <a:off x="5666807" y="4237862"/>
              <a:ext cx="1602853" cy="455288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Isomorphism Analysis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dials.cosym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59" name="Process 16">
              <a:extLst>
                <a:ext uri="{FF2B5EF4-FFF2-40B4-BE49-F238E27FC236}">
                  <a16:creationId xmlns:a16="http://schemas.microsoft.com/office/drawing/2014/main" id="{866E6E56-72D1-3A5D-27A3-00EAF85B86CA}"/>
                </a:ext>
              </a:extLst>
            </p:cNvPr>
            <p:cNvSpPr/>
            <p:nvPr/>
          </p:nvSpPr>
          <p:spPr>
            <a:xfrm>
              <a:off x="5666807" y="3629620"/>
              <a:ext cx="1602853" cy="455288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Identify Key Clusters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dials.correlation_matrix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419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C2F2C-0340-D7B6-3F2C-0766482E8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2B74DD1-B727-0839-28E9-1A6A31B0DD64}"/>
              </a:ext>
            </a:extLst>
          </p:cNvPr>
          <p:cNvGrpSpPr/>
          <p:nvPr/>
        </p:nvGrpSpPr>
        <p:grpSpPr>
          <a:xfrm>
            <a:off x="0" y="0"/>
            <a:ext cx="12192000" cy="922713"/>
            <a:chOff x="0" y="1970115"/>
            <a:chExt cx="12192000" cy="9227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A7A589-39DD-16C1-4DC7-1982FCC74396}"/>
                </a:ext>
              </a:extLst>
            </p:cNvPr>
            <p:cNvSpPr/>
            <p:nvPr/>
          </p:nvSpPr>
          <p:spPr>
            <a:xfrm>
              <a:off x="0" y="1970115"/>
              <a:ext cx="12192000" cy="922713"/>
            </a:xfrm>
            <a:prstGeom prst="rect">
              <a:avLst/>
            </a:prstGeom>
            <a:solidFill>
              <a:srgbClr val="202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A36C5A3-B9D2-5E89-1FC8-83934FEFD06B}"/>
                </a:ext>
              </a:extLst>
            </p:cNvPr>
            <p:cNvSpPr txBox="1"/>
            <p:nvPr/>
          </p:nvSpPr>
          <p:spPr>
            <a:xfrm>
              <a:off x="1629423" y="2139083"/>
              <a:ext cx="89331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Clustering Methods to Achieve Isomorphous Data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8BDE481-9CFE-8BF3-C1C0-3B6EFF663F6F}"/>
              </a:ext>
            </a:extLst>
          </p:cNvPr>
          <p:cNvGrpSpPr/>
          <p:nvPr/>
        </p:nvGrpSpPr>
        <p:grpSpPr>
          <a:xfrm>
            <a:off x="88436" y="3844068"/>
            <a:ext cx="6970285" cy="2991493"/>
            <a:chOff x="1788076" y="4211875"/>
            <a:chExt cx="6467718" cy="2564342"/>
          </a:xfrm>
        </p:grpSpPr>
        <p:pic>
          <p:nvPicPr>
            <p:cNvPr id="21" name="Picture 20" descr="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6CF5A7A0-88CE-502F-A475-332BFB76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2506" y="4211875"/>
              <a:ext cx="4713288" cy="229026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C1F07C-4D7E-E156-622F-86C0E746B15C}"/>
                </a:ext>
              </a:extLst>
            </p:cNvPr>
            <p:cNvSpPr txBox="1"/>
            <p:nvPr/>
          </p:nvSpPr>
          <p:spPr>
            <a:xfrm>
              <a:off x="1788076" y="5077089"/>
              <a:ext cx="18187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i="1" dirty="0"/>
                <a:t>Height (proportional to difference)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9434359-403D-1FD5-1FEE-82025D96CF26}"/>
                </a:ext>
              </a:extLst>
            </p:cNvPr>
            <p:cNvSpPr txBox="1"/>
            <p:nvPr/>
          </p:nvSpPr>
          <p:spPr>
            <a:xfrm>
              <a:off x="5186637" y="6406885"/>
              <a:ext cx="1818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i="1" dirty="0"/>
                <a:t>Dataset Number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94C52A4-8207-01EA-6C65-7F68450423CE}"/>
                </a:ext>
              </a:extLst>
            </p:cNvPr>
            <p:cNvSpPr txBox="1"/>
            <p:nvPr/>
          </p:nvSpPr>
          <p:spPr>
            <a:xfrm>
              <a:off x="5050923" y="4414732"/>
              <a:ext cx="18187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i="1" dirty="0"/>
                <a:t>Dendrogram Representation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D8C63B9-4ACD-7B52-96DF-CFB40D8B1408}"/>
              </a:ext>
            </a:extLst>
          </p:cNvPr>
          <p:cNvSpPr txBox="1"/>
          <p:nvPr/>
        </p:nvSpPr>
        <p:spPr>
          <a:xfrm>
            <a:off x="236053" y="1030785"/>
            <a:ext cx="114796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A70917A-33FB-FBE7-30B6-DC51E166BB27}"/>
              </a:ext>
            </a:extLst>
          </p:cNvPr>
          <p:cNvGrpSpPr/>
          <p:nvPr/>
        </p:nvGrpSpPr>
        <p:grpSpPr>
          <a:xfrm>
            <a:off x="398719" y="2537503"/>
            <a:ext cx="5905130" cy="1632288"/>
            <a:chOff x="415925" y="2750889"/>
            <a:chExt cx="5905130" cy="163228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844CFC6-C86A-9EEE-A1DB-956FAA4E2B60}"/>
                </a:ext>
              </a:extLst>
            </p:cNvPr>
            <p:cNvSpPr txBox="1"/>
            <p:nvPr/>
          </p:nvSpPr>
          <p:spPr>
            <a:xfrm>
              <a:off x="415925" y="2750889"/>
              <a:ext cx="3314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Unit Cell Clustering</a:t>
              </a:r>
            </a:p>
            <a:p>
              <a:endParaRPr lang="en-AU" sz="20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2E1033D-41F5-7D74-C9F6-DB41CC489D9E}"/>
                </a:ext>
              </a:extLst>
            </p:cNvPr>
            <p:cNvSpPr txBox="1"/>
            <p:nvPr/>
          </p:nvSpPr>
          <p:spPr>
            <a:xfrm>
              <a:off x="415925" y="3367514"/>
              <a:ext cx="59051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Good to detect structural non-isomorphism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Clusters on unit cell dimensions</a:t>
              </a:r>
            </a:p>
            <a:p>
              <a:endParaRPr lang="en-AU" sz="20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0C76D19-F169-E7F4-8A2B-9CEF53C72EE3}"/>
              </a:ext>
            </a:extLst>
          </p:cNvPr>
          <p:cNvGrpSpPr/>
          <p:nvPr/>
        </p:nvGrpSpPr>
        <p:grpSpPr>
          <a:xfrm>
            <a:off x="6800850" y="2589618"/>
            <a:ext cx="5391150" cy="2247842"/>
            <a:chOff x="6808512" y="2620154"/>
            <a:chExt cx="5391150" cy="224784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672FFC-81CE-55FA-105F-8C65CC8F8457}"/>
                </a:ext>
              </a:extLst>
            </p:cNvPr>
            <p:cNvSpPr txBox="1"/>
            <p:nvPr/>
          </p:nvSpPr>
          <p:spPr>
            <a:xfrm>
              <a:off x="6808512" y="2620154"/>
              <a:ext cx="4216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Intensity-based Clustering</a:t>
              </a:r>
            </a:p>
            <a:p>
              <a:endParaRPr lang="en-AU" sz="20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C9690FB-233C-9C11-DA2A-52011FCF3612}"/>
                </a:ext>
              </a:extLst>
            </p:cNvPr>
            <p:cNvSpPr txBox="1"/>
            <p:nvPr/>
          </p:nvSpPr>
          <p:spPr>
            <a:xfrm>
              <a:off x="6808512" y="3236780"/>
              <a:ext cx="539115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Good to detect differences in structurally isomorphous datasets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Clusters on pair-wise correlation coefficients</a:t>
              </a:r>
            </a:p>
            <a:p>
              <a:endParaRPr lang="en-AU" sz="2000" dirty="0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4F4C0EA-02CA-39CF-A0E5-1F0068FA2484}"/>
              </a:ext>
            </a:extLst>
          </p:cNvPr>
          <p:cNvSpPr txBox="1"/>
          <p:nvPr/>
        </p:nvSpPr>
        <p:spPr>
          <a:xfrm>
            <a:off x="6664947" y="6504366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/>
            <a:r>
              <a:rPr lang="en-AU" sz="1800" dirty="0">
                <a:latin typeface="Calibri" panose="020F0502020204030204" pitchFamily="34" charset="0"/>
              </a:rPr>
              <a:t>Brehm, W., </a:t>
            </a:r>
            <a:r>
              <a:rPr lang="en-AU" sz="1800" dirty="0" err="1">
                <a:latin typeface="Calibri" panose="020F0502020204030204" pitchFamily="34" charset="0"/>
              </a:rPr>
              <a:t>Diederichs</a:t>
            </a:r>
            <a:r>
              <a:rPr lang="en-AU" sz="1800" dirty="0">
                <a:latin typeface="Calibri" panose="020F0502020204030204" pitchFamily="34" charset="0"/>
              </a:rPr>
              <a:t> (2014).</a:t>
            </a:r>
            <a:r>
              <a:rPr lang="en-AU" sz="1800" i="1" dirty="0">
                <a:latin typeface="Calibri" panose="020F0502020204030204" pitchFamily="34" charset="0"/>
              </a:rPr>
              <a:t> Acta. </a:t>
            </a:r>
            <a:r>
              <a:rPr lang="en-AU" sz="1800" i="1" dirty="0" err="1">
                <a:latin typeface="Calibri" panose="020F0502020204030204" pitchFamily="34" charset="0"/>
              </a:rPr>
              <a:t>Cryst</a:t>
            </a:r>
            <a:r>
              <a:rPr lang="en-AU" sz="1800" i="1" dirty="0">
                <a:latin typeface="Calibri" panose="020F0502020204030204" pitchFamily="34" charset="0"/>
              </a:rPr>
              <a:t>., D70, 101-109.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C881870-35AF-DC59-2A15-F041AA3D1010}"/>
              </a:ext>
            </a:extLst>
          </p:cNvPr>
          <p:cNvSpPr txBox="1"/>
          <p:nvPr/>
        </p:nvSpPr>
        <p:spPr>
          <a:xfrm>
            <a:off x="369731" y="1193180"/>
            <a:ext cx="11517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Achieving isomorphous data from multi-crystal collections is critical, although differences can still exist within structurally isomorphous crystals (ligand binding, alternative confirmations, </a:t>
            </a:r>
            <a:r>
              <a:rPr lang="en-US" sz="2000" dirty="0" err="1"/>
              <a:t>etc</a:t>
            </a:r>
            <a:r>
              <a:rPr lang="en-US" sz="2000" dirty="0"/>
              <a:t>). </a:t>
            </a:r>
          </a:p>
          <a:p>
            <a:r>
              <a:rPr lang="en-US" sz="2000" dirty="0"/>
              <a:t>First requires a known and consistent symmetry (methods from Brehm and Diederichs)</a:t>
            </a:r>
          </a:p>
        </p:txBody>
      </p:sp>
    </p:spTree>
    <p:extLst>
      <p:ext uri="{BB962C8B-B14F-4D97-AF65-F5344CB8AC3E}">
        <p14:creationId xmlns:p14="http://schemas.microsoft.com/office/powerpoint/2010/main" val="137562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FF814-156A-02BF-C933-782CA1CB7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DCC378-7CAC-C501-43E6-8C5A616D0075}"/>
              </a:ext>
            </a:extLst>
          </p:cNvPr>
          <p:cNvSpPr txBox="1"/>
          <p:nvPr/>
        </p:nvSpPr>
        <p:spPr>
          <a:xfrm>
            <a:off x="236054" y="1030784"/>
            <a:ext cx="11887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After consistent symmetry determination, there are three types of clustering available: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/>
              <a:t>Unit Cell Clustering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/>
              <a:t>Correlation Clustering (intensity-based)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/>
              <a:t>Cosine Angle Clustering (intensity-based)</a:t>
            </a:r>
          </a:p>
          <a:p>
            <a:pPr algn="l"/>
            <a:endParaRPr 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C244A41-F859-E006-A9EC-AB6FEFED70FD}"/>
              </a:ext>
            </a:extLst>
          </p:cNvPr>
          <p:cNvGrpSpPr/>
          <p:nvPr/>
        </p:nvGrpSpPr>
        <p:grpSpPr>
          <a:xfrm>
            <a:off x="0" y="0"/>
            <a:ext cx="12192000" cy="922713"/>
            <a:chOff x="0" y="1970115"/>
            <a:chExt cx="12192000" cy="9227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0C0E88-3DA8-7A94-6A53-A5F4D9B5F31D}"/>
                </a:ext>
              </a:extLst>
            </p:cNvPr>
            <p:cNvSpPr/>
            <p:nvPr/>
          </p:nvSpPr>
          <p:spPr>
            <a:xfrm>
              <a:off x="0" y="1970115"/>
              <a:ext cx="12192000" cy="922713"/>
            </a:xfrm>
            <a:prstGeom prst="rect">
              <a:avLst/>
            </a:prstGeom>
            <a:solidFill>
              <a:srgbClr val="202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74F0F1-FA71-A42B-3E24-BA7C5B953637}"/>
                </a:ext>
              </a:extLst>
            </p:cNvPr>
            <p:cNvSpPr txBox="1"/>
            <p:nvPr/>
          </p:nvSpPr>
          <p:spPr>
            <a:xfrm>
              <a:off x="1629423" y="2139083"/>
              <a:ext cx="89331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Hierarchical Clustering in xia2.multiplex</a:t>
              </a:r>
            </a:p>
          </p:txBody>
        </p:sp>
      </p:grp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94AC5538-1EC1-D60F-4613-C82CEF55C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107" y="1852882"/>
            <a:ext cx="3824632" cy="360883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B4A70B-6582-3E65-7AAD-A0D63939B627}"/>
              </a:ext>
            </a:extLst>
          </p:cNvPr>
          <p:cNvSpPr/>
          <p:nvPr/>
        </p:nvSpPr>
        <p:spPr>
          <a:xfrm>
            <a:off x="751478" y="1835523"/>
            <a:ext cx="5269060" cy="76148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A3F5AB-65A2-84B9-B548-9C124B0B2848}"/>
              </a:ext>
            </a:extLst>
          </p:cNvPr>
          <p:cNvSpPr txBox="1"/>
          <p:nvPr/>
        </p:nvSpPr>
        <p:spPr>
          <a:xfrm>
            <a:off x="136769" y="6391888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/>
            <a:r>
              <a:rPr lang="en-AU" sz="1800" dirty="0">
                <a:latin typeface="Calibri" panose="020F0502020204030204" pitchFamily="34" charset="0"/>
              </a:rPr>
              <a:t>Gildea, R. J. (2022).</a:t>
            </a:r>
            <a:r>
              <a:rPr lang="en-AU" sz="1800" i="1" dirty="0">
                <a:latin typeface="Calibri" panose="020F0502020204030204" pitchFamily="34" charset="0"/>
              </a:rPr>
              <a:t> Acta. </a:t>
            </a:r>
            <a:r>
              <a:rPr lang="en-AU" sz="1800" i="1" dirty="0" err="1">
                <a:latin typeface="Calibri" panose="020F0502020204030204" pitchFamily="34" charset="0"/>
              </a:rPr>
              <a:t>Cryst</a:t>
            </a:r>
            <a:r>
              <a:rPr lang="en-AU" sz="1800" i="1" dirty="0">
                <a:latin typeface="Calibri" panose="020F0502020204030204" pitchFamily="34" charset="0"/>
              </a:rPr>
              <a:t>., D78, 752-769.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83AA14-A6A9-493C-853E-414F2FD46F1E}"/>
              </a:ext>
            </a:extLst>
          </p:cNvPr>
          <p:cNvSpPr txBox="1"/>
          <p:nvPr/>
        </p:nvSpPr>
        <p:spPr>
          <a:xfrm>
            <a:off x="4678848" y="6120984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/>
            <a:r>
              <a:rPr lang="en-AU" sz="1800" dirty="0" err="1">
                <a:latin typeface="Calibri" panose="020F0502020204030204" pitchFamily="34" charset="0"/>
              </a:rPr>
              <a:t>Diederichs</a:t>
            </a:r>
            <a:r>
              <a:rPr lang="en-AU" sz="1800" dirty="0">
                <a:latin typeface="Calibri" panose="020F0502020204030204" pitchFamily="34" charset="0"/>
              </a:rPr>
              <a:t>, K. (2017).</a:t>
            </a:r>
            <a:r>
              <a:rPr lang="en-AU" sz="1800" i="1" dirty="0">
                <a:latin typeface="Calibri" panose="020F0502020204030204" pitchFamily="34" charset="0"/>
              </a:rPr>
              <a:t> Acta. </a:t>
            </a:r>
            <a:r>
              <a:rPr lang="en-AU" sz="1800" i="1" dirty="0" err="1">
                <a:latin typeface="Calibri" panose="020F0502020204030204" pitchFamily="34" charset="0"/>
              </a:rPr>
              <a:t>Cryst</a:t>
            </a:r>
            <a:r>
              <a:rPr lang="en-AU" sz="1800" i="1" dirty="0">
                <a:latin typeface="Calibri" panose="020F0502020204030204" pitchFamily="34" charset="0"/>
              </a:rPr>
              <a:t>., D73, 286-293.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6631034-C47A-D2B9-33EB-32A83C42F1D7}"/>
              </a:ext>
            </a:extLst>
          </p:cNvPr>
          <p:cNvGrpSpPr/>
          <p:nvPr/>
        </p:nvGrpSpPr>
        <p:grpSpPr>
          <a:xfrm>
            <a:off x="233745" y="2827438"/>
            <a:ext cx="3931451" cy="3263620"/>
            <a:chOff x="57622" y="3087986"/>
            <a:chExt cx="3931451" cy="32636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0E5C30-9EEB-416D-92C4-D0874B8C5590}"/>
                </a:ext>
              </a:extLst>
            </p:cNvPr>
            <p:cNvSpPr txBox="1"/>
            <p:nvPr/>
          </p:nvSpPr>
          <p:spPr>
            <a:xfrm>
              <a:off x="166203" y="3087986"/>
              <a:ext cx="31103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b="1" dirty="0"/>
                <a:t>Correlation Clustering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1CE48AE-7216-B8A8-5EDD-D4370FECDB31}"/>
                    </a:ext>
                  </a:extLst>
                </p:cNvPr>
                <p:cNvSpPr txBox="1"/>
                <p:nvPr/>
              </p:nvSpPr>
              <p:spPr>
                <a:xfrm>
                  <a:off x="57622" y="5351396"/>
                  <a:ext cx="3873500" cy="10002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AU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/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AU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sSub>
                                  <m:sSub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AU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A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  <m:sup/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AU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AU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AU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AU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AU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AU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AU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AU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AU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AU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AU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AU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n-AU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AU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AU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e>
                            </m:rad>
                          </m:den>
                        </m:f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1CE48AE-7216-B8A8-5EDD-D4370FECDB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22" y="5351396"/>
                  <a:ext cx="3873500" cy="10002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1EDC9D9-27F0-8058-D4DA-E956F7450E9C}"/>
                </a:ext>
              </a:extLst>
            </p:cNvPr>
            <p:cNvSpPr txBox="1"/>
            <p:nvPr/>
          </p:nvSpPr>
          <p:spPr>
            <a:xfrm>
              <a:off x="236053" y="3673732"/>
              <a:ext cx="375302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2000" dirty="0"/>
                <a:t>Comparison of pairwise correlation coefficients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2000" dirty="0"/>
                <a:t>Does not distinguish types of error resulting in differences in intensities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AU" sz="20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38792AC-716E-A06E-9BA7-82676B361CA6}"/>
              </a:ext>
            </a:extLst>
          </p:cNvPr>
          <p:cNvGrpSpPr/>
          <p:nvPr/>
        </p:nvGrpSpPr>
        <p:grpSpPr>
          <a:xfrm>
            <a:off x="4118673" y="2828787"/>
            <a:ext cx="4177385" cy="3190331"/>
            <a:chOff x="4164794" y="3087985"/>
            <a:chExt cx="3832870" cy="31903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3A67AD-D9F5-8C22-1908-167BCD10E19C}"/>
                </a:ext>
              </a:extLst>
            </p:cNvPr>
            <p:cNvSpPr txBox="1"/>
            <p:nvPr/>
          </p:nvSpPr>
          <p:spPr>
            <a:xfrm>
              <a:off x="4187658" y="3087985"/>
              <a:ext cx="3212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b="1" dirty="0"/>
                <a:t>Cosine Angle Clustering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4CA3908-56A7-1A56-8321-666539718EC7}"/>
                    </a:ext>
                  </a:extLst>
                </p:cNvPr>
                <p:cNvSpPr txBox="1"/>
                <p:nvPr/>
              </p:nvSpPr>
              <p:spPr>
                <a:xfrm>
                  <a:off x="4164794" y="5351396"/>
                  <a:ext cx="3110398" cy="9269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en-AU" i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4CA3908-56A7-1A56-8321-666539718E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4794" y="5351396"/>
                  <a:ext cx="3110398" cy="9269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9BF3C32-2E8E-54D8-11A8-B3BD6E40B9E0}"/>
                </a:ext>
              </a:extLst>
            </p:cNvPr>
            <p:cNvSpPr txBox="1"/>
            <p:nvPr/>
          </p:nvSpPr>
          <p:spPr>
            <a:xfrm>
              <a:off x="4187657" y="3601018"/>
              <a:ext cx="3810007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2000" dirty="0"/>
                <a:t>Extension of correlation clustering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2000" dirty="0"/>
                <a:t>Separates systematic and random error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2000" dirty="0"/>
                <a:t>Same methods as indexing ambiguity resolution (</a:t>
              </a:r>
              <a:r>
                <a:rPr lang="en-AU" sz="2000" dirty="0" err="1"/>
                <a:t>dials.cosym</a:t>
              </a:r>
              <a:r>
                <a:rPr lang="en-AU" sz="2000" dirty="0"/>
                <a:t>)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DF56429-C7EF-C6AE-8B3B-F36516921B45}"/>
              </a:ext>
            </a:extLst>
          </p:cNvPr>
          <p:cNvSpPr txBox="1"/>
          <p:nvPr/>
        </p:nvSpPr>
        <p:spPr>
          <a:xfrm>
            <a:off x="4678848" y="6407831"/>
            <a:ext cx="5698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/>
            <a:r>
              <a:rPr lang="en-AU" sz="1800" dirty="0">
                <a:latin typeface="Calibri" panose="020F0502020204030204" pitchFamily="34" charset="0"/>
              </a:rPr>
              <a:t>Gildea, R. J., Winter, G. (2018).</a:t>
            </a:r>
            <a:r>
              <a:rPr lang="en-AU" sz="1800" i="1" dirty="0">
                <a:latin typeface="Calibri" panose="020F0502020204030204" pitchFamily="34" charset="0"/>
              </a:rPr>
              <a:t> Acta. </a:t>
            </a:r>
            <a:r>
              <a:rPr lang="en-AU" sz="1800" i="1" dirty="0" err="1">
                <a:latin typeface="Calibri" panose="020F0502020204030204" pitchFamily="34" charset="0"/>
              </a:rPr>
              <a:t>Cryst</a:t>
            </a:r>
            <a:r>
              <a:rPr lang="en-AU" sz="1800" i="1" dirty="0">
                <a:latin typeface="Calibri" panose="020F0502020204030204" pitchFamily="34" charset="0"/>
              </a:rPr>
              <a:t>., D74, 405-410.</a:t>
            </a:r>
          </a:p>
        </p:txBody>
      </p:sp>
    </p:spTree>
    <p:extLst>
      <p:ext uri="{BB962C8B-B14F-4D97-AF65-F5344CB8AC3E}">
        <p14:creationId xmlns:p14="http://schemas.microsoft.com/office/powerpoint/2010/main" val="203703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FF814-156A-02BF-C933-782CA1CB7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DCC378-7CAC-C501-43E6-8C5A616D0075}"/>
              </a:ext>
            </a:extLst>
          </p:cNvPr>
          <p:cNvSpPr txBox="1"/>
          <p:nvPr/>
        </p:nvSpPr>
        <p:spPr>
          <a:xfrm>
            <a:off x="172303" y="1100153"/>
            <a:ext cx="11529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Human insulin, porcine insulin and bovine insulin differ subtly in their amino acid sequences and readily grow high-quality, cubic, isomorphous crystals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C244A41-F859-E006-A9EC-AB6FEFED70FD}"/>
              </a:ext>
            </a:extLst>
          </p:cNvPr>
          <p:cNvGrpSpPr/>
          <p:nvPr/>
        </p:nvGrpSpPr>
        <p:grpSpPr>
          <a:xfrm>
            <a:off x="0" y="0"/>
            <a:ext cx="12192000" cy="922713"/>
            <a:chOff x="0" y="1970115"/>
            <a:chExt cx="12192000" cy="9227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0C0E88-3DA8-7A94-6A53-A5F4D9B5F31D}"/>
                </a:ext>
              </a:extLst>
            </p:cNvPr>
            <p:cNvSpPr/>
            <p:nvPr/>
          </p:nvSpPr>
          <p:spPr>
            <a:xfrm>
              <a:off x="0" y="1970115"/>
              <a:ext cx="12192000" cy="922713"/>
            </a:xfrm>
            <a:prstGeom prst="rect">
              <a:avLst/>
            </a:prstGeom>
            <a:solidFill>
              <a:srgbClr val="202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74F0F1-FA71-A42B-3E24-BA7C5B953637}"/>
                </a:ext>
              </a:extLst>
            </p:cNvPr>
            <p:cNvSpPr txBox="1"/>
            <p:nvPr/>
          </p:nvSpPr>
          <p:spPr>
            <a:xfrm>
              <a:off x="1629423" y="2139083"/>
              <a:ext cx="89331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Introducing a Test Case… Cows, Pigs and People</a:t>
              </a:r>
            </a:p>
          </p:txBody>
        </p: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E6C733E-1E0F-4E85-2215-EB38F6CE6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799782"/>
              </p:ext>
            </p:extLst>
          </p:nvPr>
        </p:nvGraphicFramePr>
        <p:xfrm>
          <a:off x="697409" y="1992716"/>
          <a:ext cx="8420011" cy="440018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84090">
                  <a:extLst>
                    <a:ext uri="{9D8B030D-6E8A-4147-A177-3AD203B41FA5}">
                      <a16:colId xmlns:a16="http://schemas.microsoft.com/office/drawing/2014/main" val="4044643915"/>
                    </a:ext>
                  </a:extLst>
                </a:gridCol>
                <a:gridCol w="2039325">
                  <a:extLst>
                    <a:ext uri="{9D8B030D-6E8A-4147-A177-3AD203B41FA5}">
                      <a16:colId xmlns:a16="http://schemas.microsoft.com/office/drawing/2014/main" val="1909574005"/>
                    </a:ext>
                  </a:extLst>
                </a:gridCol>
                <a:gridCol w="2098298">
                  <a:extLst>
                    <a:ext uri="{9D8B030D-6E8A-4147-A177-3AD203B41FA5}">
                      <a16:colId xmlns:a16="http://schemas.microsoft.com/office/drawing/2014/main" val="2756843589"/>
                    </a:ext>
                  </a:extLst>
                </a:gridCol>
                <a:gridCol w="2098298">
                  <a:extLst>
                    <a:ext uri="{9D8B030D-6E8A-4147-A177-3AD203B41FA5}">
                      <a16:colId xmlns:a16="http://schemas.microsoft.com/office/drawing/2014/main" val="3391646443"/>
                    </a:ext>
                  </a:extLst>
                </a:gridCol>
              </a:tblGrid>
              <a:tr h="375761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Pigs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People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170358"/>
                  </a:ext>
                </a:extLst>
              </a:tr>
              <a:tr h="1345018">
                <a:tc>
                  <a:txBody>
                    <a:bodyPr/>
                    <a:lstStyle/>
                    <a:p>
                      <a:r>
                        <a:rPr lang="en-AU" dirty="0"/>
                        <a:t>Chain A Residue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520506"/>
                  </a:ext>
                </a:extLst>
              </a:tr>
              <a:tr h="1387549">
                <a:tc>
                  <a:txBody>
                    <a:bodyPr/>
                    <a:lstStyle/>
                    <a:p>
                      <a:r>
                        <a:rPr lang="en-AU" dirty="0"/>
                        <a:t>Chain A Residue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455919"/>
                  </a:ext>
                </a:extLst>
              </a:tr>
              <a:tr h="1291856">
                <a:tc>
                  <a:txBody>
                    <a:bodyPr/>
                    <a:lstStyle/>
                    <a:p>
                      <a:r>
                        <a:rPr lang="en-AU" dirty="0"/>
                        <a:t>Chain B Residue 30 (terminus)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393259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B33D04EC-DB9C-4F66-14F5-4F26DCA99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316"/>
          <a:stretch/>
        </p:blipFill>
        <p:spPr>
          <a:xfrm>
            <a:off x="7140460" y="2576498"/>
            <a:ext cx="1120169" cy="9354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BA7C23-8E22-CE02-4EF5-65A45807E3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12" b="18306"/>
          <a:stretch/>
        </p:blipFill>
        <p:spPr>
          <a:xfrm>
            <a:off x="7140460" y="3915729"/>
            <a:ext cx="1088019" cy="9732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75DB50-CEB7-9F82-0210-F8963FF281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211"/>
          <a:stretch/>
        </p:blipFill>
        <p:spPr>
          <a:xfrm>
            <a:off x="3296003" y="2576498"/>
            <a:ext cx="1120169" cy="8941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059B39-7FFD-5CC0-92E0-705DB7AFB8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0325"/>
          <a:stretch/>
        </p:blipFill>
        <p:spPr>
          <a:xfrm>
            <a:off x="3334830" y="3979015"/>
            <a:ext cx="1038585" cy="9099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99BF3C-3FCD-8EA8-CAD7-6FDBC3C24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96"/>
          <a:stretch/>
        </p:blipFill>
        <p:spPr>
          <a:xfrm>
            <a:off x="5309909" y="2576499"/>
            <a:ext cx="1120169" cy="942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CBD925-7F8C-7099-A918-F72C299B75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12" b="18306"/>
          <a:stretch/>
        </p:blipFill>
        <p:spPr>
          <a:xfrm>
            <a:off x="5309909" y="3915730"/>
            <a:ext cx="1088019" cy="973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49D295-6430-2D75-94D3-86EAC2089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39" b="18316"/>
          <a:stretch/>
        </p:blipFill>
        <p:spPr>
          <a:xfrm>
            <a:off x="7186534" y="5309545"/>
            <a:ext cx="1120169" cy="8834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5BAA52-A86A-9B44-0719-065745198B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211"/>
          <a:stretch/>
        </p:blipFill>
        <p:spPr>
          <a:xfrm>
            <a:off x="3294037" y="5298881"/>
            <a:ext cx="1120169" cy="894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9E2224-9979-50BA-5245-CF44A28884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211"/>
          <a:stretch/>
        </p:blipFill>
        <p:spPr>
          <a:xfrm>
            <a:off x="5376915" y="5309545"/>
            <a:ext cx="1120169" cy="894118"/>
          </a:xfrm>
          <a:prstGeom prst="rect">
            <a:avLst/>
          </a:prstGeom>
        </p:spPr>
      </p:pic>
      <p:pic>
        <p:nvPicPr>
          <p:cNvPr id="11" name="Picture 10" descr="A cartoon cow with pink nose&#10;&#10;Description automatically generated">
            <a:extLst>
              <a:ext uri="{FF2B5EF4-FFF2-40B4-BE49-F238E27FC236}">
                <a16:creationId xmlns:a16="http://schemas.microsoft.com/office/drawing/2014/main" id="{A7673F86-E073-5498-A10C-A33F3C07D7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672" y="1866695"/>
            <a:ext cx="1888672" cy="1888672"/>
          </a:xfrm>
          <a:prstGeom prst="rect">
            <a:avLst/>
          </a:prstGeom>
        </p:spPr>
      </p:pic>
      <p:pic>
        <p:nvPicPr>
          <p:cNvPr id="19" name="Picture 18" descr="A cartoon of a pig&#10;&#10;Description automatically generated">
            <a:extLst>
              <a:ext uri="{FF2B5EF4-FFF2-40B4-BE49-F238E27FC236}">
                <a16:creationId xmlns:a16="http://schemas.microsoft.com/office/drawing/2014/main" id="{D483673A-2E0E-3ADF-DCE9-148E6AF6408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62466" y="3208765"/>
            <a:ext cx="2786472" cy="1569843"/>
          </a:xfrm>
          <a:prstGeom prst="rect">
            <a:avLst/>
          </a:prstGeom>
        </p:spPr>
      </p:pic>
      <p:pic>
        <p:nvPicPr>
          <p:cNvPr id="20" name="Picture 19" descr="A cartoon of a person in a lab coat&#10;&#10;Description automatically generated">
            <a:extLst>
              <a:ext uri="{FF2B5EF4-FFF2-40B4-BE49-F238E27FC236}">
                <a16:creationId xmlns:a16="http://schemas.microsoft.com/office/drawing/2014/main" id="{3FD8B2C8-5988-5021-E950-12E3F7F9B8C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889" y="4517990"/>
            <a:ext cx="1738955" cy="17389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B974FB-8814-4AAB-EFDC-A4AA1E9DCC83}"/>
              </a:ext>
            </a:extLst>
          </p:cNvPr>
          <p:cNvSpPr txBox="1"/>
          <p:nvPr/>
        </p:nvSpPr>
        <p:spPr>
          <a:xfrm>
            <a:off x="0" y="6455743"/>
            <a:ext cx="8989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Thompson, A. J. et al. (2025) Acta </a:t>
            </a:r>
            <a:r>
              <a:rPr lang="en-US" sz="1600" i="1" dirty="0" err="1"/>
              <a:t>Cryst</a:t>
            </a:r>
            <a:r>
              <a:rPr lang="en-US" sz="1600" i="1" dirty="0"/>
              <a:t>. D81, 278-290. </a:t>
            </a:r>
          </a:p>
        </p:txBody>
      </p:sp>
    </p:spTree>
    <p:extLst>
      <p:ext uri="{BB962C8B-B14F-4D97-AF65-F5344CB8AC3E}">
        <p14:creationId xmlns:p14="http://schemas.microsoft.com/office/powerpoint/2010/main" val="337255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8D963-B779-D8E4-3A5C-D70AD45E4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077C6F-7E90-D3C9-FF41-896583CA5F0F}"/>
              </a:ext>
            </a:extLst>
          </p:cNvPr>
          <p:cNvSpPr txBox="1"/>
          <p:nvPr/>
        </p:nvSpPr>
        <p:spPr>
          <a:xfrm>
            <a:off x="172303" y="1100153"/>
            <a:ext cx="11529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400" dirty="0">
                <a:solidFill>
                  <a:prstClr val="black"/>
                </a:solidFill>
                <a:latin typeface="Calibri" panose="020F0502020204030204"/>
              </a:rPr>
              <a:t>Isomorphous nature of these samples evident at both cryogenic and room temperature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2400" dirty="0">
                <a:solidFill>
                  <a:prstClr val="black"/>
                </a:solidFill>
                <a:latin typeface="Calibri" panose="020F0502020204030204"/>
              </a:rPr>
              <a:t>While subtle differences in unit cell are evident, natural spread across many crystals provides overlap, making them impossible to distinguish with unit cell-based clustering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4CD5AC-F159-2977-6352-6D62D4349FDE}"/>
              </a:ext>
            </a:extLst>
          </p:cNvPr>
          <p:cNvGrpSpPr/>
          <p:nvPr/>
        </p:nvGrpSpPr>
        <p:grpSpPr>
          <a:xfrm>
            <a:off x="0" y="0"/>
            <a:ext cx="12192000" cy="922713"/>
            <a:chOff x="0" y="1970115"/>
            <a:chExt cx="12192000" cy="9227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28661C-3A76-5DEE-90CB-B03D91F01C6F}"/>
                </a:ext>
              </a:extLst>
            </p:cNvPr>
            <p:cNvSpPr/>
            <p:nvPr/>
          </p:nvSpPr>
          <p:spPr>
            <a:xfrm>
              <a:off x="0" y="1970115"/>
              <a:ext cx="12192000" cy="922713"/>
            </a:xfrm>
            <a:prstGeom prst="rect">
              <a:avLst/>
            </a:prstGeom>
            <a:solidFill>
              <a:srgbClr val="202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6D76DFE-B728-040A-B756-A7690BF0DB83}"/>
                </a:ext>
              </a:extLst>
            </p:cNvPr>
            <p:cNvSpPr txBox="1"/>
            <p:nvPr/>
          </p:nvSpPr>
          <p:spPr>
            <a:xfrm>
              <a:off x="1629423" y="2139083"/>
              <a:ext cx="89331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Introducing a Test Case… Cows, Pigs and People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CD96B34-8E21-7EB7-D4AE-A85825E173A3}"/>
              </a:ext>
            </a:extLst>
          </p:cNvPr>
          <p:cNvGrpSpPr/>
          <p:nvPr/>
        </p:nvGrpSpPr>
        <p:grpSpPr>
          <a:xfrm>
            <a:off x="9775541" y="2640753"/>
            <a:ext cx="1574069" cy="2960396"/>
            <a:chOff x="10118371" y="2583246"/>
            <a:chExt cx="1574069" cy="296039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22F017D-3C4A-A6FB-ABD3-3B23DAE02E5B}"/>
                </a:ext>
              </a:extLst>
            </p:cNvPr>
            <p:cNvGrpSpPr/>
            <p:nvPr/>
          </p:nvGrpSpPr>
          <p:grpSpPr>
            <a:xfrm>
              <a:off x="10118371" y="3673396"/>
              <a:ext cx="1569118" cy="848869"/>
              <a:chOff x="10628198" y="4568459"/>
              <a:chExt cx="1291714" cy="727726"/>
            </a:xfrm>
          </p:grpSpPr>
          <p:sp>
            <p:nvSpPr>
              <p:cNvPr id="27" name="Rectangle: Rounded Corners 32">
                <a:extLst>
                  <a:ext uri="{FF2B5EF4-FFF2-40B4-BE49-F238E27FC236}">
                    <a16:creationId xmlns:a16="http://schemas.microsoft.com/office/drawing/2014/main" id="{4EBFA8B1-1B1B-B328-916D-B53E066D3E0E}"/>
                  </a:ext>
                </a:extLst>
              </p:cNvPr>
              <p:cNvSpPr/>
              <p:nvPr/>
            </p:nvSpPr>
            <p:spPr>
              <a:xfrm>
                <a:off x="10694947" y="4706175"/>
                <a:ext cx="1224965" cy="509237"/>
              </a:xfrm>
              <a:prstGeom prst="roundRect">
                <a:avLst/>
              </a:prstGeom>
              <a:solidFill>
                <a:srgbClr val="FF99FF">
                  <a:alpha val="49804"/>
                </a:srgbClr>
              </a:solidFill>
              <a:ln w="3175">
                <a:solidFill>
                  <a:srgbClr val="CC009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pic>
            <p:nvPicPr>
              <p:cNvPr id="28" name="Picture 27" descr="A cartoon of a pig&#10;&#10;Description automatically generated">
                <a:extLst>
                  <a:ext uri="{FF2B5EF4-FFF2-40B4-BE49-F238E27FC236}">
                    <a16:creationId xmlns:a16="http://schemas.microsoft.com/office/drawing/2014/main" id="{9A0EED6D-C51F-7C77-A780-4425B99A88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0628198" y="4568459"/>
                <a:ext cx="1291714" cy="727726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BC582EE-CAE5-B5BD-187B-38934203A0F8}"/>
                </a:ext>
              </a:extLst>
            </p:cNvPr>
            <p:cNvGrpSpPr/>
            <p:nvPr/>
          </p:nvGrpSpPr>
          <p:grpSpPr>
            <a:xfrm>
              <a:off x="10190887" y="2583246"/>
              <a:ext cx="1501553" cy="2960396"/>
              <a:chOff x="10694947" y="2777679"/>
              <a:chExt cx="1194510" cy="2517818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85629D7-144D-227F-D948-9626808BCDE0}"/>
                  </a:ext>
                </a:extLst>
              </p:cNvPr>
              <p:cNvGrpSpPr/>
              <p:nvPr/>
            </p:nvGrpSpPr>
            <p:grpSpPr>
              <a:xfrm>
                <a:off x="10694947" y="3002982"/>
                <a:ext cx="1194510" cy="2127805"/>
                <a:chOff x="10647691" y="3658555"/>
                <a:chExt cx="1194510" cy="2127805"/>
              </a:xfrm>
            </p:grpSpPr>
            <p:sp>
              <p:nvSpPr>
                <p:cNvPr id="25" name="Rectangle: Rounded Corners 30">
                  <a:extLst>
                    <a:ext uri="{FF2B5EF4-FFF2-40B4-BE49-F238E27FC236}">
                      <a16:creationId xmlns:a16="http://schemas.microsoft.com/office/drawing/2014/main" id="{1C2D9A5D-8B23-8D68-727C-BB66F5A347E1}"/>
                    </a:ext>
                  </a:extLst>
                </p:cNvPr>
                <p:cNvSpPr/>
                <p:nvPr/>
              </p:nvSpPr>
              <p:spPr>
                <a:xfrm>
                  <a:off x="10647691" y="3658555"/>
                  <a:ext cx="1190572" cy="509238"/>
                </a:xfrm>
                <a:prstGeom prst="roundRect">
                  <a:avLst/>
                </a:prstGeom>
                <a:solidFill>
                  <a:schemeClr val="accent2">
                    <a:alpha val="50000"/>
                  </a:schemeClr>
                </a:solidFill>
                <a:ln w="31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6" name="Rectangle: Rounded Corners 31">
                  <a:extLst>
                    <a:ext uri="{FF2B5EF4-FFF2-40B4-BE49-F238E27FC236}">
                      <a16:creationId xmlns:a16="http://schemas.microsoft.com/office/drawing/2014/main" id="{CD98F172-9C94-AEAC-460F-9BC34B04053D}"/>
                    </a:ext>
                  </a:extLst>
                </p:cNvPr>
                <p:cNvSpPr/>
                <p:nvPr/>
              </p:nvSpPr>
              <p:spPr>
                <a:xfrm>
                  <a:off x="10651629" y="5277123"/>
                  <a:ext cx="1190572" cy="509237"/>
                </a:xfrm>
                <a:prstGeom prst="roundRect">
                  <a:avLst/>
                </a:prstGeom>
                <a:solidFill>
                  <a:srgbClr val="0070C0">
                    <a:alpha val="50000"/>
                  </a:srgb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pic>
            <p:nvPicPr>
              <p:cNvPr id="23" name="Picture 22" descr="A cartoon cow with pink nose&#10;&#10;Description automatically generated">
                <a:extLst>
                  <a:ext uri="{FF2B5EF4-FFF2-40B4-BE49-F238E27FC236}">
                    <a16:creationId xmlns:a16="http://schemas.microsoft.com/office/drawing/2014/main" id="{0B54FE07-0E75-7EB2-3D2E-99F46ECB8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7472" y="2777679"/>
                <a:ext cx="941189" cy="941189"/>
              </a:xfrm>
              <a:prstGeom prst="rect">
                <a:avLst/>
              </a:prstGeom>
            </p:spPr>
          </p:pic>
          <p:pic>
            <p:nvPicPr>
              <p:cNvPr id="24" name="Picture 23" descr="A cartoon of a person in a lab coat&#10;&#10;Description automatically generated">
                <a:extLst>
                  <a:ext uri="{FF2B5EF4-FFF2-40B4-BE49-F238E27FC236}">
                    <a16:creationId xmlns:a16="http://schemas.microsoft.com/office/drawing/2014/main" id="{8B703198-A64D-78FA-C30D-521881C7C5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EEEEEE"/>
                  </a:clrFrom>
                  <a:clrTo>
                    <a:srgbClr val="EEEEE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65617" y="4428917"/>
                <a:ext cx="866580" cy="866580"/>
              </a:xfrm>
              <a:prstGeom prst="rect">
                <a:avLst/>
              </a:prstGeom>
            </p:spPr>
          </p:pic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280BFBB-471A-25D0-1404-0469AB54592C}"/>
              </a:ext>
            </a:extLst>
          </p:cNvPr>
          <p:cNvGrpSpPr/>
          <p:nvPr/>
        </p:nvGrpSpPr>
        <p:grpSpPr>
          <a:xfrm>
            <a:off x="4775808" y="2752264"/>
            <a:ext cx="4713880" cy="3405730"/>
            <a:chOff x="2090600" y="663976"/>
            <a:chExt cx="4109675" cy="2841449"/>
          </a:xfrm>
        </p:grpSpPr>
        <p:pic>
          <p:nvPicPr>
            <p:cNvPr id="30" name="Picture 29" descr="A graph of different colored columns&#10;&#10;AI-generated content may be incorrect.">
              <a:extLst>
                <a:ext uri="{FF2B5EF4-FFF2-40B4-BE49-F238E27FC236}">
                  <a16:creationId xmlns:a16="http://schemas.microsoft.com/office/drawing/2014/main" id="{1BF66146-4165-D183-1265-B1BFEE1D7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50" r="13025" b="4470"/>
            <a:stretch/>
          </p:blipFill>
          <p:spPr>
            <a:xfrm>
              <a:off x="2090600" y="663977"/>
              <a:ext cx="3937061" cy="2841448"/>
            </a:xfrm>
            <a:prstGeom prst="rect">
              <a:avLst/>
            </a:prstGeom>
          </p:spPr>
        </p:pic>
        <p:pic>
          <p:nvPicPr>
            <p:cNvPr id="31" name="Picture 30" descr="A graph of different colored columns&#10;&#10;AI-generated content may be incorrect.">
              <a:extLst>
                <a:ext uri="{FF2B5EF4-FFF2-40B4-BE49-F238E27FC236}">
                  <a16:creationId xmlns:a16="http://schemas.microsoft.com/office/drawing/2014/main" id="{2BF013F0-7823-4AF9-4CAB-30A406CE6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874" t="11176" r="1260" b="69804"/>
            <a:stretch/>
          </p:blipFill>
          <p:spPr>
            <a:xfrm>
              <a:off x="5213675" y="663976"/>
              <a:ext cx="986600" cy="966668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4D1B3F4-29CE-3199-7981-74AF1FA16D8D}"/>
              </a:ext>
            </a:extLst>
          </p:cNvPr>
          <p:cNvGrpSpPr/>
          <p:nvPr/>
        </p:nvGrpSpPr>
        <p:grpSpPr>
          <a:xfrm>
            <a:off x="172303" y="2798389"/>
            <a:ext cx="4522421" cy="3518259"/>
            <a:chOff x="434447" y="805858"/>
            <a:chExt cx="3805977" cy="3017369"/>
          </a:xfrm>
        </p:grpSpPr>
        <p:pic>
          <p:nvPicPr>
            <p:cNvPr id="33" name="Picture 32" descr="A graph of different colored squares&#10;&#10;AI-generated content may be incorrect.">
              <a:extLst>
                <a:ext uri="{FF2B5EF4-FFF2-40B4-BE49-F238E27FC236}">
                  <a16:creationId xmlns:a16="http://schemas.microsoft.com/office/drawing/2014/main" id="{5F96AD48-1DAC-F47F-85C5-DDF85BD66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720" r="13564"/>
            <a:stretch/>
          </p:blipFill>
          <p:spPr>
            <a:xfrm>
              <a:off x="434447" y="1048486"/>
              <a:ext cx="3760894" cy="2774741"/>
            </a:xfrm>
            <a:prstGeom prst="rect">
              <a:avLst/>
            </a:prstGeom>
          </p:spPr>
        </p:pic>
        <p:pic>
          <p:nvPicPr>
            <p:cNvPr id="34" name="Picture 33" descr="A graph of different colored squares&#10;&#10;AI-generated content may be incorrect.">
              <a:extLst>
                <a:ext uri="{FF2B5EF4-FFF2-40B4-BE49-F238E27FC236}">
                  <a16:creationId xmlns:a16="http://schemas.microsoft.com/office/drawing/2014/main" id="{D5D3CC47-E135-DF94-B863-684AC653C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259" t="12009" r="1138" b="69277"/>
            <a:stretch/>
          </p:blipFill>
          <p:spPr>
            <a:xfrm>
              <a:off x="3332123" y="805858"/>
              <a:ext cx="908301" cy="831440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E6B673F-1581-08C7-A312-ED9FC46A8C6E}"/>
              </a:ext>
            </a:extLst>
          </p:cNvPr>
          <p:cNvSpPr txBox="1"/>
          <p:nvPr/>
        </p:nvSpPr>
        <p:spPr>
          <a:xfrm>
            <a:off x="2163337" y="6102639"/>
            <a:ext cx="105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89770B-9CA5-C7DA-B97D-0BE2BEA4F4E5}"/>
              </a:ext>
            </a:extLst>
          </p:cNvPr>
          <p:cNvSpPr txBox="1"/>
          <p:nvPr/>
        </p:nvSpPr>
        <p:spPr>
          <a:xfrm>
            <a:off x="6921190" y="6102639"/>
            <a:ext cx="105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293 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7E7D11-700C-9CA3-1FDC-3134DFDBC733}"/>
              </a:ext>
            </a:extLst>
          </p:cNvPr>
          <p:cNvSpPr txBox="1"/>
          <p:nvPr/>
        </p:nvSpPr>
        <p:spPr>
          <a:xfrm>
            <a:off x="0" y="6455743"/>
            <a:ext cx="8989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Thompson, A. J. et al. (2025) Acta </a:t>
            </a:r>
            <a:r>
              <a:rPr lang="en-US" sz="1600" i="1" dirty="0" err="1"/>
              <a:t>Cryst</a:t>
            </a:r>
            <a:r>
              <a:rPr lang="en-US" sz="1600" i="1" dirty="0"/>
              <a:t>. D81, 278-290. </a:t>
            </a:r>
          </a:p>
        </p:txBody>
      </p:sp>
    </p:spTree>
    <p:extLst>
      <p:ext uri="{BB962C8B-B14F-4D97-AF65-F5344CB8AC3E}">
        <p14:creationId xmlns:p14="http://schemas.microsoft.com/office/powerpoint/2010/main" val="354709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2465C-AAF3-DD8C-B3D2-ADA1FB259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26C4FC4-B710-1268-ECAA-F7B5387CB605}"/>
              </a:ext>
            </a:extLst>
          </p:cNvPr>
          <p:cNvGrpSpPr/>
          <p:nvPr/>
        </p:nvGrpSpPr>
        <p:grpSpPr>
          <a:xfrm>
            <a:off x="0" y="0"/>
            <a:ext cx="12192000" cy="922713"/>
            <a:chOff x="0" y="1970115"/>
            <a:chExt cx="12192000" cy="9227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D473DDE-ED6D-C3B0-77BD-522EFFF05F1B}"/>
                </a:ext>
              </a:extLst>
            </p:cNvPr>
            <p:cNvSpPr/>
            <p:nvPr/>
          </p:nvSpPr>
          <p:spPr>
            <a:xfrm>
              <a:off x="0" y="1970115"/>
              <a:ext cx="12192000" cy="922713"/>
            </a:xfrm>
            <a:prstGeom prst="rect">
              <a:avLst/>
            </a:prstGeom>
            <a:solidFill>
              <a:srgbClr val="2029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D695D1-BD9B-CFB6-9757-F2BF5E5D483C}"/>
                </a:ext>
              </a:extLst>
            </p:cNvPr>
            <p:cNvSpPr txBox="1"/>
            <p:nvPr/>
          </p:nvSpPr>
          <p:spPr>
            <a:xfrm>
              <a:off x="172303" y="2139083"/>
              <a:ext cx="117371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Can We Separate Cows, Pigs and People Using Clustering?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559C4E7-995E-0362-A73D-BC6CF3B9A684}"/>
              </a:ext>
            </a:extLst>
          </p:cNvPr>
          <p:cNvSpPr txBox="1"/>
          <p:nvPr/>
        </p:nvSpPr>
        <p:spPr>
          <a:xfrm>
            <a:off x="4028107" y="3105834"/>
            <a:ext cx="4025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GITHUB LINK HERE</a:t>
            </a:r>
          </a:p>
        </p:txBody>
      </p:sp>
    </p:spTree>
    <p:extLst>
      <p:ext uri="{BB962C8B-B14F-4D97-AF65-F5344CB8AC3E}">
        <p14:creationId xmlns:p14="http://schemas.microsoft.com/office/powerpoint/2010/main" val="850740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7ba74-0100-4d0d-81ff-1d728dae8df6}" enabled="0" method="" siteId="{9d27ba74-0100-4d0d-81ff-1d728dae8df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13779</TotalTime>
  <Words>522</Words>
  <Application>Microsoft Macintosh PowerPoint</Application>
  <PresentationFormat>Widescreen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Calibri Light</vt:lpstr>
      <vt:lpstr>Cambria Math</vt:lpstr>
      <vt:lpstr>Consolas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Thompson, Amy (DLSLtd,RAL,LSCI)</dc:creator>
  <cp:lastModifiedBy>Thompson, Amy (DLSLtd,RAL,LSCI)</cp:lastModifiedBy>
  <cp:revision>9</cp:revision>
  <dcterms:created xsi:type="dcterms:W3CDTF">2024-07-08T14:27:03Z</dcterms:created>
  <dcterms:modified xsi:type="dcterms:W3CDTF">2025-07-25T13:47:16Z</dcterms:modified>
</cp:coreProperties>
</file>