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70" r:id="rId3"/>
    <p:sldId id="506" r:id="rId4"/>
    <p:sldId id="509" r:id="rId5"/>
    <p:sldId id="516" r:id="rId6"/>
    <p:sldId id="494" r:id="rId7"/>
    <p:sldId id="493" r:id="rId8"/>
    <p:sldId id="498" r:id="rId9"/>
    <p:sldId id="500" r:id="rId10"/>
    <p:sldId id="502" r:id="rId11"/>
    <p:sldId id="536" r:id="rId12"/>
    <p:sldId id="537" r:id="rId13"/>
    <p:sldId id="541" r:id="rId14"/>
    <p:sldId id="520" r:id="rId15"/>
    <p:sldId id="519" r:id="rId16"/>
    <p:sldId id="557" r:id="rId17"/>
    <p:sldId id="530" r:id="rId18"/>
    <p:sldId id="534" r:id="rId19"/>
    <p:sldId id="526" r:id="rId20"/>
    <p:sldId id="535" r:id="rId21"/>
    <p:sldId id="522" r:id="rId22"/>
    <p:sldId id="543" r:id="rId23"/>
    <p:sldId id="539" r:id="rId24"/>
    <p:sldId id="545" r:id="rId25"/>
    <p:sldId id="546" r:id="rId26"/>
    <p:sldId id="549" r:id="rId27"/>
    <p:sldId id="550" r:id="rId28"/>
    <p:sldId id="553" r:id="rId29"/>
    <p:sldId id="523" r:id="rId30"/>
    <p:sldId id="524" r:id="rId31"/>
    <p:sldId id="554" r:id="rId32"/>
    <p:sldId id="5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B7CDDE"/>
    <a:srgbClr val="BE7F5C"/>
    <a:srgbClr val="A435F1"/>
    <a:srgbClr val="FF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5442"/>
  </p:normalViewPr>
  <p:slideViewPr>
    <p:cSldViewPr snapToGrid="0" snapToObjects="1">
      <p:cViewPr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56149-BFAA-0A4A-B1E4-80960B75891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C91A5-8A92-1545-908F-6A52F84B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91A5-8A92-1545-908F-6A52F84BD5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91A5-8A92-1545-908F-6A52F84BD5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91A5-8A92-1545-908F-6A52F84BD5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91A5-8A92-1545-908F-6A52F84BD5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91A5-8A92-1545-908F-6A52F84BD5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91A5-8A92-1545-908F-6A52F84BD5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91A5-8A92-1545-908F-6A52F84BD5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91A5-8A92-1545-908F-6A52F84BD5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91A5-8A92-1545-908F-6A52F84BD5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6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91A5-8A92-1545-908F-6A52F84BD5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4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8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3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BC40-66CA-CD47-940C-F8F508737E3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9CF8-80F8-6440-9A3E-822AEAE0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2.jp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1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4"/>
          <a:stretch/>
        </p:blipFill>
        <p:spPr>
          <a:xfrm>
            <a:off x="0" y="1373496"/>
            <a:ext cx="12192001" cy="50062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31323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836" y="44530"/>
            <a:ext cx="12203836" cy="1268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SOEE1475 </a:t>
            </a:r>
            <a:r>
              <a:rPr lang="en-US" sz="36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Statistics and Data Analysis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Lecture 3: 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sz="36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ivariate statistics</a:t>
            </a:r>
            <a:endParaRPr lang="en-US" sz="36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3370"/>
            <a:ext cx="12192000" cy="764630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6713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Graeme T. </a:t>
            </a:r>
            <a:r>
              <a:rPr lang="en-US" sz="36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Lloyd</a:t>
            </a:r>
          </a:p>
        </p:txBody>
      </p:sp>
    </p:spTree>
    <p:extLst>
      <p:ext uri="{BB962C8B-B14F-4D97-AF65-F5344CB8AC3E}">
        <p14:creationId xmlns:p14="http://schemas.microsoft.com/office/powerpoint/2010/main" val="21042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flipV="1">
            <a:off x="4161518" y="1670437"/>
            <a:ext cx="4414613" cy="4046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161518" y="1839433"/>
            <a:ext cx="4414613" cy="3644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170205" y="1988289"/>
            <a:ext cx="4568818" cy="3204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Linear regression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3475406" y="1674166"/>
            <a:ext cx="5241189" cy="4877711"/>
            <a:chOff x="3030941" y="1674166"/>
            <a:chExt cx="5241189" cy="4877711"/>
          </a:xfrm>
        </p:grpSpPr>
        <p:grpSp>
          <p:nvGrpSpPr>
            <p:cNvPr id="81" name="Group 80"/>
            <p:cNvGrpSpPr/>
            <p:nvPr/>
          </p:nvGrpSpPr>
          <p:grpSpPr>
            <a:xfrm>
              <a:off x="3721396" y="1674166"/>
              <a:ext cx="4550734" cy="4322598"/>
              <a:chOff x="3859619" y="2402958"/>
              <a:chExt cx="4253023" cy="3466214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3859619" y="2402958"/>
                <a:ext cx="0" cy="34662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59619" y="5869172"/>
                <a:ext cx="42530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3721396" y="6028657"/>
              <a:ext cx="4550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x</a:t>
              </a:r>
              <a:endParaRPr lang="en-US" sz="2800"/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1131252" y="3573855"/>
              <a:ext cx="4322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y</a:t>
              </a:r>
              <a:endParaRPr lang="en-US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80923" y="2337208"/>
            <a:ext cx="3878252" cy="2950971"/>
            <a:chOff x="4580923" y="2337208"/>
            <a:chExt cx="3878252" cy="2950971"/>
          </a:xfrm>
        </p:grpSpPr>
        <p:sp>
          <p:nvSpPr>
            <p:cNvPr id="26" name="Oval 25"/>
            <p:cNvSpPr/>
            <p:nvPr/>
          </p:nvSpPr>
          <p:spPr>
            <a:xfrm rot="16200000">
              <a:off x="4580923" y="50967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16200000">
              <a:off x="6293060" y="376499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16200000">
              <a:off x="4801092" y="45795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6200000">
              <a:off x="5339808" y="40712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16200000">
              <a:off x="5578360" y="4446930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6200000">
              <a:off x="7259077" y="2859559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6200000">
              <a:off x="6225301" y="3178927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6200000">
              <a:off x="6855692" y="3179906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6200000">
              <a:off x="7888707" y="2793227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6200000">
              <a:off x="7450463" y="233720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8267789" y="239134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9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Linear regression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3475406" y="1674166"/>
            <a:ext cx="5241189" cy="4877711"/>
            <a:chOff x="3030941" y="1674166"/>
            <a:chExt cx="5241189" cy="4877711"/>
          </a:xfrm>
        </p:grpSpPr>
        <p:grpSp>
          <p:nvGrpSpPr>
            <p:cNvPr id="81" name="Group 80"/>
            <p:cNvGrpSpPr/>
            <p:nvPr/>
          </p:nvGrpSpPr>
          <p:grpSpPr>
            <a:xfrm>
              <a:off x="3721396" y="1674166"/>
              <a:ext cx="4550734" cy="4322598"/>
              <a:chOff x="3859619" y="2402958"/>
              <a:chExt cx="4253023" cy="3466214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3859619" y="2402958"/>
                <a:ext cx="0" cy="34662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59619" y="5869172"/>
                <a:ext cx="42530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3721396" y="6028657"/>
              <a:ext cx="4550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x</a:t>
              </a:r>
              <a:endParaRPr lang="en-US" sz="2800"/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1131252" y="3573855"/>
              <a:ext cx="4322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y</a:t>
              </a:r>
              <a:endParaRPr lang="en-US" sz="2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61518" y="1839433"/>
            <a:ext cx="4414613" cy="3644256"/>
            <a:chOff x="4161518" y="1839433"/>
            <a:chExt cx="4414613" cy="3644256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161518" y="1839433"/>
              <a:ext cx="4414613" cy="36442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16200000">
              <a:off x="4580923" y="5096793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 rot="16200000">
              <a:off x="6293060" y="3764998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16200000">
              <a:off x="4801092" y="4579593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rot="16200000">
              <a:off x="5339808" y="4071293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 rot="16200000">
              <a:off x="5578360" y="4446930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rot="16200000">
              <a:off x="7259077" y="2859559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rot="16200000">
              <a:off x="6225301" y="3178927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16200000">
              <a:off x="6855692" y="3179906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16200000">
              <a:off x="7888707" y="2793227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16200000">
              <a:off x="7450463" y="2337208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16200000">
              <a:off x="8267789" y="2391348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4667694" y="5064893"/>
            <a:ext cx="0" cy="143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94522" y="4642113"/>
            <a:ext cx="0" cy="2594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9061" y="4147974"/>
            <a:ext cx="0" cy="288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77787" y="4241413"/>
            <a:ext cx="0" cy="2518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07238" y="3221473"/>
            <a:ext cx="0" cy="479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95421" y="3597649"/>
            <a:ext cx="0" cy="3038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3" idx="6"/>
          </p:cNvCxnSpPr>
          <p:nvPr/>
        </p:nvCxnSpPr>
        <p:spPr>
          <a:xfrm>
            <a:off x="6951385" y="3179906"/>
            <a:ext cx="473" cy="116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1" idx="6"/>
          </p:cNvCxnSpPr>
          <p:nvPr/>
        </p:nvCxnSpPr>
        <p:spPr>
          <a:xfrm>
            <a:off x="7354770" y="2859559"/>
            <a:ext cx="4670" cy="1284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543737" y="2421515"/>
            <a:ext cx="0" cy="268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972582" y="2337208"/>
            <a:ext cx="0" cy="5533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58899" y="1994954"/>
            <a:ext cx="0" cy="545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580923" y="2337208"/>
            <a:ext cx="3878252" cy="2950971"/>
            <a:chOff x="4580923" y="2337208"/>
            <a:chExt cx="3878252" cy="2950971"/>
          </a:xfrm>
        </p:grpSpPr>
        <p:sp>
          <p:nvSpPr>
            <p:cNvPr id="57" name="Oval 56"/>
            <p:cNvSpPr/>
            <p:nvPr/>
          </p:nvSpPr>
          <p:spPr>
            <a:xfrm rot="16200000">
              <a:off x="4580923" y="50967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6200000">
              <a:off x="6293060" y="376499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16200000">
              <a:off x="4801092" y="45795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5339808" y="40712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5578360" y="4446930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16200000">
              <a:off x="7259077" y="2859559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16200000">
              <a:off x="6225301" y="3178927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16200000">
              <a:off x="6855692" y="3179906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16200000">
              <a:off x="7888707" y="2793227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16200000">
              <a:off x="7450463" y="233720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16200000">
              <a:off x="8267789" y="239134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09938" y="1564685"/>
            <a:ext cx="2372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(Least squares)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Linear regression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3475406" y="1674166"/>
            <a:ext cx="5241189" cy="4877711"/>
            <a:chOff x="3030941" y="1674166"/>
            <a:chExt cx="5241189" cy="4877711"/>
          </a:xfrm>
        </p:grpSpPr>
        <p:grpSp>
          <p:nvGrpSpPr>
            <p:cNvPr id="81" name="Group 80"/>
            <p:cNvGrpSpPr/>
            <p:nvPr/>
          </p:nvGrpSpPr>
          <p:grpSpPr>
            <a:xfrm>
              <a:off x="3721396" y="1674166"/>
              <a:ext cx="4550734" cy="4322598"/>
              <a:chOff x="3859619" y="2402958"/>
              <a:chExt cx="4253023" cy="3466214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3859619" y="2402958"/>
                <a:ext cx="0" cy="34662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59619" y="5869172"/>
                <a:ext cx="42530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3721396" y="6028657"/>
              <a:ext cx="4550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x</a:t>
              </a:r>
              <a:endParaRPr lang="en-US" sz="2800"/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1131252" y="3573855"/>
              <a:ext cx="4322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y</a:t>
              </a:r>
              <a:endParaRPr lang="en-US" sz="28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80923" y="2337208"/>
            <a:ext cx="3878252" cy="2950971"/>
            <a:chOff x="4580923" y="2337208"/>
            <a:chExt cx="3878252" cy="2950971"/>
          </a:xfrm>
        </p:grpSpPr>
        <p:sp>
          <p:nvSpPr>
            <p:cNvPr id="57" name="Oval 56"/>
            <p:cNvSpPr/>
            <p:nvPr/>
          </p:nvSpPr>
          <p:spPr>
            <a:xfrm rot="16200000">
              <a:off x="4580923" y="50967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6200000">
              <a:off x="6293060" y="376499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16200000">
              <a:off x="4801092" y="45795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5339808" y="40712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5578360" y="4446930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16200000">
              <a:off x="7259077" y="2859559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16200000">
              <a:off x="6225301" y="3178927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16200000">
              <a:off x="6855692" y="3179906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16200000">
              <a:off x="7888707" y="2793227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16200000">
              <a:off x="7450463" y="233720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16200000">
              <a:off x="8267789" y="239134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1365" y="4469761"/>
                <a:ext cx="5213415" cy="1254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GB" sz="3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sz="36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36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36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36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3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36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sz="36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6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sz="36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6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3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GB" sz="3600" i="1">
                                  <a:latin typeface="Cambria Math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6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3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GB" sz="36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365" y="4469761"/>
                <a:ext cx="5213415" cy="12540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169338" y="1726139"/>
            <a:ext cx="4555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432FF"/>
                </a:solidFill>
              </a:rPr>
              <a:t>b </a:t>
            </a:r>
            <a:r>
              <a:rPr lang="en-US" sz="3200" dirty="0" smtClean="0"/>
              <a:t>=</a:t>
            </a:r>
            <a:r>
              <a:rPr lang="en-US" sz="3200" i="1" dirty="0" smtClean="0"/>
              <a:t> </a:t>
            </a:r>
            <a:r>
              <a:rPr lang="en-US" sz="3200" i="1" dirty="0"/>
              <a:t>y </a:t>
            </a:r>
            <a:r>
              <a:rPr lang="en-US" sz="3200" i="1" dirty="0" smtClean="0"/>
              <a:t>- </a:t>
            </a:r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i="1" dirty="0" smtClean="0"/>
              <a:t>x</a:t>
            </a:r>
            <a:endParaRPr lang="en-US" sz="32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Linear regression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18052" y="3664096"/>
            <a:ext cx="9555896" cy="954107"/>
            <a:chOff x="1805496" y="3323853"/>
            <a:chExt cx="9555896" cy="954107"/>
          </a:xfrm>
        </p:grpSpPr>
        <p:sp>
          <p:nvSpPr>
            <p:cNvPr id="26" name="TextBox 25"/>
            <p:cNvSpPr txBox="1"/>
            <p:nvPr/>
          </p:nvSpPr>
          <p:spPr>
            <a:xfrm>
              <a:off x="3014235" y="3323853"/>
              <a:ext cx="8347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 err="1">
                  <a:latin typeface="Courier" charset="0"/>
                  <a:ea typeface="Courier" charset="0"/>
                  <a:cs typeface="Courier" charset="0"/>
                </a:rPr>
                <a:t>s</a:t>
              </a:r>
              <a:r>
                <a:rPr lang="tr-TR" sz="2800" dirty="0" err="1" smtClean="0">
                  <a:latin typeface="Courier" charset="0"/>
                  <a:ea typeface="Courier" charset="0"/>
                  <a:cs typeface="Courier" charset="0"/>
                </a:rPr>
                <a:t>lope</a:t>
              </a:r>
              <a:r>
                <a:rPr lang="tr-TR" sz="2800" dirty="0" smtClean="0">
                  <a:latin typeface="Courier" charset="0"/>
                  <a:ea typeface="Courier" charset="0"/>
                  <a:cs typeface="Courier" charset="0"/>
                </a:rPr>
                <a:t> &lt;- </a:t>
              </a:r>
              <a:r>
                <a:rPr lang="tr-TR" sz="2800" dirty="0" err="1" smtClean="0">
                  <a:latin typeface="Courier" charset="0"/>
                  <a:ea typeface="Courier" charset="0"/>
                  <a:cs typeface="Courier" charset="0"/>
                </a:rPr>
                <a:t>lm</a:t>
              </a:r>
              <a:r>
                <a:rPr lang="tr-TR" sz="2800" dirty="0" smtClean="0">
                  <a:latin typeface="Courier" charset="0"/>
                  <a:ea typeface="Courier" charset="0"/>
                  <a:cs typeface="Courier" charset="0"/>
                </a:rPr>
                <a:t>(y ~ x)$</a:t>
              </a:r>
              <a:r>
                <a:rPr lang="tr-TR" sz="2800" dirty="0" err="1" smtClean="0">
                  <a:latin typeface="Courier" charset="0"/>
                  <a:ea typeface="Courier" charset="0"/>
                  <a:cs typeface="Courier" charset="0"/>
                </a:rPr>
                <a:t>coefficients</a:t>
              </a:r>
              <a:r>
                <a:rPr lang="tr-TR" sz="2800" dirty="0" smtClean="0">
                  <a:latin typeface="Courier" charset="0"/>
                  <a:ea typeface="Courier" charset="0"/>
                  <a:cs typeface="Courier" charset="0"/>
                </a:rPr>
                <a:t>[2]</a:t>
              </a:r>
            </a:p>
            <a:p>
              <a:pPr algn="ctr"/>
              <a:r>
                <a:rPr lang="tr-TR" sz="2800" dirty="0" err="1" smtClean="0">
                  <a:latin typeface="Courier" charset="0"/>
                  <a:ea typeface="Courier" charset="0"/>
                  <a:cs typeface="Courier" charset="0"/>
                </a:rPr>
                <a:t>intercept</a:t>
              </a:r>
              <a:r>
                <a:rPr lang="tr-TR" sz="2800" dirty="0" smtClean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tr-TR" sz="2800" dirty="0">
                  <a:latin typeface="Courier" charset="0"/>
                  <a:ea typeface="Courier" charset="0"/>
                  <a:cs typeface="Courier" charset="0"/>
                </a:rPr>
                <a:t>&lt;- </a:t>
              </a:r>
              <a:r>
                <a:rPr lang="tr-TR" sz="2800" dirty="0" err="1">
                  <a:latin typeface="Courier" charset="0"/>
                  <a:ea typeface="Courier" charset="0"/>
                  <a:cs typeface="Courier" charset="0"/>
                </a:rPr>
                <a:t>lm</a:t>
              </a:r>
              <a:r>
                <a:rPr lang="tr-TR" sz="2800" dirty="0">
                  <a:latin typeface="Courier" charset="0"/>
                  <a:ea typeface="Courier" charset="0"/>
                  <a:cs typeface="Courier" charset="0"/>
                </a:rPr>
                <a:t>(y ~ x)$</a:t>
              </a:r>
              <a:r>
                <a:rPr lang="tr-TR" sz="2800" dirty="0" err="1" smtClean="0">
                  <a:latin typeface="Courier" charset="0"/>
                  <a:ea typeface="Courier" charset="0"/>
                  <a:cs typeface="Courier" charset="0"/>
                </a:rPr>
                <a:t>coefficients</a:t>
              </a:r>
              <a:r>
                <a:rPr lang="tr-TR" sz="2800" dirty="0" smtClean="0">
                  <a:latin typeface="Courier" charset="0"/>
                  <a:ea typeface="Courier" charset="0"/>
                  <a:cs typeface="Courier" charset="0"/>
                </a:rPr>
                <a:t>[1]</a:t>
              </a:r>
              <a:endParaRPr lang="tr-TR" sz="28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496" y="3441164"/>
              <a:ext cx="928532" cy="719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6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165492" y="1544060"/>
            <a:ext cx="4095293" cy="4037836"/>
            <a:chOff x="4165492" y="1958928"/>
            <a:chExt cx="4095293" cy="4037836"/>
          </a:xfrm>
        </p:grpSpPr>
        <p:sp>
          <p:nvSpPr>
            <p:cNvPr id="25" name="Rectangle 24"/>
            <p:cNvSpPr/>
            <p:nvPr/>
          </p:nvSpPr>
          <p:spPr>
            <a:xfrm>
              <a:off x="4165492" y="5314709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47178" y="5314709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65492" y="4645442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47178" y="4645442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33303" y="5314709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14989" y="5314709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33303" y="4645442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14989" y="4645442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97044" y="5314709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78730" y="5314709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97044" y="4645442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78730" y="4645442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65492" y="3966730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47178" y="3966730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65492" y="3297463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47178" y="3297463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33303" y="3963386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14989" y="3963386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33303" y="3294119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14989" y="3294119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97044" y="3963386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78730" y="3963386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97044" y="3294119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78730" y="3294119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65492" y="2628195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47178" y="2628195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65492" y="1958928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47178" y="1958928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33303" y="2628195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14989" y="2628195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33303" y="1958928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14989" y="1958928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97044" y="2628195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78730" y="2628195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97044" y="1958928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578730" y="1958928"/>
              <a:ext cx="682055" cy="6820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Linear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regression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65861" y="1544060"/>
            <a:ext cx="4094924" cy="4037836"/>
            <a:chOff x="3859619" y="2402958"/>
            <a:chExt cx="4253023" cy="346621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859619" y="2402958"/>
              <a:ext cx="0" cy="34662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59619" y="5869172"/>
              <a:ext cx="42530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65861" y="6147189"/>
            <a:ext cx="409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x</a:t>
            </a:r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404828" y="3301367"/>
            <a:ext cx="403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y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65491" y="1544060"/>
            <a:ext cx="4095294" cy="4037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rot="5032907">
            <a:off x="4141707" y="2201489"/>
            <a:ext cx="3878252" cy="2950971"/>
            <a:chOff x="4580923" y="2337208"/>
            <a:chExt cx="3878252" cy="2950971"/>
          </a:xfrm>
        </p:grpSpPr>
        <p:sp>
          <p:nvSpPr>
            <p:cNvPr id="14" name="Oval 13"/>
            <p:cNvSpPr/>
            <p:nvPr/>
          </p:nvSpPr>
          <p:spPr>
            <a:xfrm rot="16200000">
              <a:off x="4580923" y="50967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6200000">
              <a:off x="6293060" y="376499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6200000">
              <a:off x="4801092" y="45795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6200000">
              <a:off x="5339808" y="4071293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16200000">
              <a:off x="5578360" y="4446930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7259077" y="2859559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6200000">
              <a:off x="6225301" y="3178927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6200000">
              <a:off x="6855692" y="3179906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16200000">
              <a:off x="7888707" y="2793227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6200000">
              <a:off x="7450463" y="233720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6200000">
              <a:off x="8267789" y="239134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 rot="16200000">
            <a:off x="3750866" y="53202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0</a:t>
            </a:r>
            <a:endParaRPr lang="en-US" sz="280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3777782" y="1960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5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3990744" y="55511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0</a:t>
            </a:r>
            <a:endParaRPr lang="en-US" sz="2800"/>
          </a:p>
        </p:txBody>
      </p:sp>
      <p:sp>
        <p:nvSpPr>
          <p:cNvPr id="88" name="TextBox 87"/>
          <p:cNvSpPr txBox="1"/>
          <p:nvPr/>
        </p:nvSpPr>
        <p:spPr>
          <a:xfrm>
            <a:off x="7384713" y="55781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5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8942101" y="3654133"/>
            <a:ext cx="243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y</a:t>
            </a:r>
            <a:r>
              <a:rPr lang="en-US" sz="3200" i="1" dirty="0" smtClean="0"/>
              <a:t> </a:t>
            </a:r>
            <a:r>
              <a:rPr lang="en-US" sz="3200" dirty="0" smtClean="0"/>
              <a:t>=</a:t>
            </a:r>
            <a:r>
              <a:rPr lang="en-US" sz="3200" i="1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-1</a:t>
            </a:r>
            <a:r>
              <a:rPr lang="en-US" sz="3200" i="1" dirty="0" smtClean="0"/>
              <a:t>x </a:t>
            </a:r>
            <a:r>
              <a:rPr lang="en-US" sz="3200" smtClean="0"/>
              <a:t>+</a:t>
            </a:r>
            <a:r>
              <a:rPr lang="en-US" sz="3200" i="1" smtClean="0"/>
              <a:t> </a:t>
            </a:r>
            <a:r>
              <a:rPr lang="en-US" sz="3200" smtClean="0">
                <a:solidFill>
                  <a:srgbClr val="0432FF"/>
                </a:solidFill>
              </a:rPr>
              <a:t>6</a:t>
            </a:r>
            <a:endParaRPr lang="en-US" sz="32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Interpreting slopes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2700664" y="1532718"/>
            <a:ext cx="2742494" cy="2491800"/>
            <a:chOff x="2020179" y="1660314"/>
            <a:chExt cx="2742494" cy="249180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2632477" y="1862796"/>
              <a:ext cx="2130196" cy="18000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608217" y="1660315"/>
              <a:ext cx="2154456" cy="2207612"/>
              <a:chOff x="3859619" y="2402958"/>
              <a:chExt cx="4253023" cy="3466214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859619" y="2402958"/>
                <a:ext cx="0" cy="34662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59619" y="5869172"/>
                <a:ext cx="42530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608217" y="3866053"/>
              <a:ext cx="2154456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x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054014" y="2626479"/>
              <a:ext cx="2207612" cy="27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y</a:t>
              </a:r>
              <a:endParaRPr lang="en-US" sz="28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00664" y="4160873"/>
            <a:ext cx="2742494" cy="2491800"/>
            <a:chOff x="2020179" y="4214038"/>
            <a:chExt cx="2742494" cy="2491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632476" y="4444693"/>
              <a:ext cx="1928891" cy="19750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020179" y="4214038"/>
              <a:ext cx="2742494" cy="2491800"/>
              <a:chOff x="2020179" y="4214038"/>
              <a:chExt cx="2742494" cy="24918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608217" y="4214039"/>
                <a:ext cx="2154456" cy="2207612"/>
                <a:chOff x="3859619" y="2402958"/>
                <a:chExt cx="4253023" cy="3466214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3859619" y="2402958"/>
                  <a:ext cx="0" cy="346621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859619" y="5869172"/>
                  <a:ext cx="4253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71"/>
              <p:cNvSpPr txBox="1"/>
              <p:nvPr/>
            </p:nvSpPr>
            <p:spPr>
              <a:xfrm>
                <a:off x="2608217" y="6419777"/>
                <a:ext cx="2154456" cy="28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x</a:t>
                </a:r>
                <a:endParaRPr lang="en-US" sz="28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6200000">
                <a:off x="1054014" y="5180203"/>
                <a:ext cx="2207612" cy="27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y</a:t>
                </a:r>
                <a:endParaRPr lang="en-US" sz="28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6255483" y="1532718"/>
            <a:ext cx="2742494" cy="2491800"/>
            <a:chOff x="5574998" y="1660314"/>
            <a:chExt cx="2742494" cy="24918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6175166" y="3394169"/>
              <a:ext cx="214232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5574998" y="1660314"/>
              <a:ext cx="2742494" cy="2491800"/>
              <a:chOff x="2020179" y="4214038"/>
              <a:chExt cx="2742494" cy="24918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608217" y="4214039"/>
                <a:ext cx="2154456" cy="2207612"/>
                <a:chOff x="3859619" y="2402958"/>
                <a:chExt cx="4253023" cy="3466214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859619" y="2402958"/>
                  <a:ext cx="0" cy="346621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859619" y="5869172"/>
                  <a:ext cx="4253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/>
              <p:cNvSpPr txBox="1"/>
              <p:nvPr/>
            </p:nvSpPr>
            <p:spPr>
              <a:xfrm>
                <a:off x="2608217" y="6419777"/>
                <a:ext cx="2154456" cy="28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x</a:t>
                </a:r>
                <a:endParaRPr lang="en-US" sz="280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6200000">
                <a:off x="1054014" y="5180203"/>
                <a:ext cx="2207612" cy="27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y</a:t>
                </a:r>
                <a:endParaRPr lang="en-US" sz="2800" dirty="0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6255483" y="4160873"/>
            <a:ext cx="2742494" cy="2491800"/>
            <a:chOff x="5574998" y="4071943"/>
            <a:chExt cx="2742494" cy="24918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6662605" y="4071943"/>
              <a:ext cx="0" cy="22057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5574998" y="4071943"/>
              <a:ext cx="2742494" cy="2491800"/>
              <a:chOff x="2020179" y="4214038"/>
              <a:chExt cx="2742494" cy="24918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608217" y="4214039"/>
                <a:ext cx="2154456" cy="2207612"/>
                <a:chOff x="3859619" y="2402958"/>
                <a:chExt cx="4253023" cy="3466214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3859619" y="2402958"/>
                  <a:ext cx="0" cy="346621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3859619" y="5869172"/>
                  <a:ext cx="4253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TextBox 88"/>
              <p:cNvSpPr txBox="1"/>
              <p:nvPr/>
            </p:nvSpPr>
            <p:spPr>
              <a:xfrm>
                <a:off x="2608217" y="6419777"/>
                <a:ext cx="2154456" cy="28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x</a:t>
                </a:r>
                <a:endParaRPr lang="en-US" sz="280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1054014" y="5180203"/>
                <a:ext cx="2207612" cy="27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y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86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More complex regressions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2" t="22784" r="24859" b="3123"/>
          <a:stretch/>
        </p:blipFill>
        <p:spPr>
          <a:xfrm>
            <a:off x="367064" y="1427377"/>
            <a:ext cx="5884882" cy="537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9963" y="3838739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 err="1" smtClean="0">
                <a:latin typeface="Courier" charset="0"/>
                <a:ea typeface="Courier" charset="0"/>
                <a:cs typeface="Courier" charset="0"/>
              </a:rPr>
              <a:t>lm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(y ~ </a:t>
            </a:r>
            <a:r>
              <a:rPr lang="tr-TR" sz="2800" dirty="0" err="1" smtClean="0">
                <a:latin typeface="Courier" charset="0"/>
                <a:ea typeface="Courier" charset="0"/>
                <a:cs typeface="Courier" charset="0"/>
              </a:rPr>
              <a:t>poly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(x, 2))</a:t>
            </a:r>
          </a:p>
          <a:p>
            <a:pPr algn="ctr"/>
            <a:r>
              <a:rPr lang="tr-TR" sz="2800" dirty="0" err="1">
                <a:latin typeface="Courier" charset="0"/>
                <a:ea typeface="Courier" charset="0"/>
                <a:cs typeface="Courier" charset="0"/>
              </a:rPr>
              <a:t>lm</a:t>
            </a:r>
            <a:r>
              <a:rPr lang="tr-TR" sz="2800" dirty="0">
                <a:latin typeface="Courier" charset="0"/>
                <a:ea typeface="Courier" charset="0"/>
                <a:cs typeface="Courier" charset="0"/>
              </a:rPr>
              <a:t>(y ~ </a:t>
            </a:r>
            <a:r>
              <a:rPr lang="tr-TR" sz="2800" dirty="0" err="1">
                <a:latin typeface="Courier" charset="0"/>
                <a:ea typeface="Courier" charset="0"/>
                <a:cs typeface="Courier" charset="0"/>
              </a:rPr>
              <a:t>poly</a:t>
            </a:r>
            <a:r>
              <a:rPr lang="tr-TR" sz="2800" dirty="0">
                <a:latin typeface="Courier" charset="0"/>
                <a:ea typeface="Courier" charset="0"/>
                <a:cs typeface="Courier" charset="0"/>
              </a:rPr>
              <a:t>(x, 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3))</a:t>
            </a:r>
            <a:endParaRPr lang="tr-TR" sz="28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tr-TR" sz="2800" dirty="0" err="1">
                <a:latin typeface="Courier" charset="0"/>
                <a:ea typeface="Courier" charset="0"/>
                <a:cs typeface="Courier" charset="0"/>
              </a:rPr>
              <a:t>lm</a:t>
            </a:r>
            <a:r>
              <a:rPr lang="tr-TR" sz="2800" dirty="0">
                <a:latin typeface="Courier" charset="0"/>
                <a:ea typeface="Courier" charset="0"/>
                <a:cs typeface="Courier" charset="0"/>
              </a:rPr>
              <a:t>(y ~ </a:t>
            </a:r>
            <a:r>
              <a:rPr lang="tr-TR" sz="2800" dirty="0" err="1">
                <a:latin typeface="Courier" charset="0"/>
                <a:ea typeface="Courier" charset="0"/>
                <a:cs typeface="Courier" charset="0"/>
              </a:rPr>
              <a:t>poly</a:t>
            </a:r>
            <a:r>
              <a:rPr lang="tr-TR" sz="2800" dirty="0">
                <a:latin typeface="Courier" charset="0"/>
                <a:ea typeface="Courier" charset="0"/>
                <a:cs typeface="Courier" charset="0"/>
              </a:rPr>
              <a:t>(x, 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4))</a:t>
            </a:r>
            <a:endParaRPr lang="tr-TR" sz="2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251" y="3012629"/>
            <a:ext cx="928532" cy="7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49138">
            <a:off x="5376733" y="1425533"/>
            <a:ext cx="7000496" cy="5502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1" b="4529"/>
          <a:stretch/>
        </p:blipFill>
        <p:spPr>
          <a:xfrm>
            <a:off x="-1" y="1310591"/>
            <a:ext cx="6203329" cy="55474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Exercise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49138">
            <a:off x="5376733" y="1436166"/>
            <a:ext cx="7000496" cy="5502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1" b="4529"/>
          <a:stretch/>
        </p:blipFill>
        <p:spPr>
          <a:xfrm>
            <a:off x="-1" y="1310591"/>
            <a:ext cx="6203329" cy="55474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Exercise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13833" r="22180" b="2500"/>
          <a:stretch/>
        </p:blipFill>
        <p:spPr>
          <a:xfrm>
            <a:off x="662455" y="1551105"/>
            <a:ext cx="4909005" cy="50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Exercise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049724" y="3823117"/>
            <a:ext cx="8164342" cy="584775"/>
            <a:chOff x="2141313" y="3876282"/>
            <a:chExt cx="8164342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7515469" y="3876282"/>
              <a:ext cx="27901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432FF"/>
                  </a:solidFill>
                </a:rPr>
                <a:t>Diameter (mm)</a:t>
              </a:r>
              <a:endParaRPr lang="en-US" sz="3200" b="1" dirty="0">
                <a:solidFill>
                  <a:srgbClr val="0432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1313" y="3876282"/>
              <a:ext cx="225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N Chambers</a:t>
              </a:r>
              <a:endParaRPr lang="en-US" sz="3200" b="1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3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3002" y="2794946"/>
            <a:ext cx="72122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Introduction to bivariate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Regression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Correlation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Today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Exercise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13833" r="22180" b="2500"/>
          <a:stretch/>
        </p:blipFill>
        <p:spPr>
          <a:xfrm>
            <a:off x="215888" y="1502204"/>
            <a:ext cx="4909005" cy="5075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42265" y="3700155"/>
                <a:ext cx="5213415" cy="1254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GB" sz="3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sz="36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36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36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36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3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36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sz="36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6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sz="36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6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3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GB" sz="3600" i="1">
                                  <a:latin typeface="Cambria Math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6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3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GB" sz="36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265" y="3700155"/>
                <a:ext cx="5213415" cy="12540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95612" y="5496345"/>
                <a:ext cx="23067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612" y="5496345"/>
                <a:ext cx="230672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42006" y="2203919"/>
            <a:ext cx="6413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&lt;- c(20, 22, 25, 28, 30)</a:t>
            </a:r>
          </a:p>
          <a:p>
            <a:pPr algn="ctr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&lt;- c(70, 90, 125, 190, 280)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7" y="1202702"/>
            <a:ext cx="7896446" cy="57428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Anscombe’s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quartet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2142" y="4482337"/>
            <a:ext cx="346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432FF"/>
                </a:solidFill>
              </a:rPr>
              <a:t>Sign of relationship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142" y="2210242"/>
            <a:ext cx="4215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Strength of relationship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89" y="2933256"/>
            <a:ext cx="6254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strong of an effect does x have on y?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0589" y="5205351"/>
            <a:ext cx="803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Does y increase (+</a:t>
            </a:r>
            <a:r>
              <a:rPr lang="en-US" sz="2800" dirty="0" err="1" smtClean="0"/>
              <a:t>ve</a:t>
            </a:r>
            <a:r>
              <a:rPr lang="en-US" sz="2800" dirty="0" smtClean="0"/>
              <a:t>) or decrease (-</a:t>
            </a:r>
            <a:r>
              <a:rPr lang="en-US" sz="2800" dirty="0" err="1" smtClean="0"/>
              <a:t>ve</a:t>
            </a:r>
            <a:r>
              <a:rPr lang="en-US" sz="2800" dirty="0" smtClean="0"/>
              <a:t>) as x increases?</a:t>
            </a:r>
            <a:endParaRPr lang="en-US" sz="2800" i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Measuring relationships between variables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Pearson correlation coefficient, </a:t>
            </a:r>
            <a:r>
              <a:rPr lang="en-US" i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851811" y="2523460"/>
            <a:ext cx="8488378" cy="659219"/>
            <a:chOff x="318977" y="3427228"/>
            <a:chExt cx="11430000" cy="65921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18977" y="3756837"/>
              <a:ext cx="1143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8977" y="3427228"/>
              <a:ext cx="0" cy="6592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3977" y="3427228"/>
              <a:ext cx="0" cy="6592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748977" y="3427228"/>
              <a:ext cx="0" cy="6592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63870" y="3574886"/>
            <a:ext cx="2039679" cy="2004312"/>
            <a:chOff x="863870" y="3574886"/>
            <a:chExt cx="2039679" cy="200431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863870" y="3574886"/>
              <a:ext cx="0" cy="2004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63870" y="5579198"/>
              <a:ext cx="20396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 rot="5400000">
              <a:off x="983158" y="3651614"/>
              <a:ext cx="1784848" cy="1696016"/>
              <a:chOff x="993791" y="3385797"/>
              <a:chExt cx="1784848" cy="1696016"/>
            </a:xfrm>
          </p:grpSpPr>
          <p:sp>
            <p:nvSpPr>
              <p:cNvPr id="38" name="Oval 37"/>
              <p:cNvSpPr/>
              <p:nvPr/>
            </p:nvSpPr>
            <p:spPr>
              <a:xfrm rot="16200000">
                <a:off x="992311" y="4994551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16200000">
                <a:off x="1162218" y="4833821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16200000">
                <a:off x="1332124" y="4673094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16200000">
                <a:off x="1502031" y="4512367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 rot="16200000">
                <a:off x="1671937" y="4351640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 rot="16200000">
                <a:off x="1841844" y="4190913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 rot="16200000">
                <a:off x="2011750" y="4030186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 rot="16200000">
                <a:off x="2181657" y="3869459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6200000">
                <a:off x="2351563" y="3708731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 rot="16200000">
                <a:off x="2521470" y="3548004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 rot="16200000">
                <a:off x="2691378" y="3387277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4" name="Straight Connector 63"/>
          <p:cNvCxnSpPr/>
          <p:nvPr/>
        </p:nvCxnSpPr>
        <p:spPr>
          <a:xfrm>
            <a:off x="5066224" y="3609681"/>
            <a:ext cx="0" cy="2004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66224" y="5613993"/>
            <a:ext cx="20396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rot="18777566">
            <a:off x="5151269" y="4479451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8777566">
            <a:off x="5333045" y="4477611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8777566">
            <a:off x="5514821" y="4475773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8777566">
            <a:off x="5696597" y="4473935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8777566">
            <a:off x="5878373" y="4472097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8777566">
            <a:off x="6060149" y="4470259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8777566">
            <a:off x="6241925" y="4468421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18777566">
            <a:off x="6423701" y="4466584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8777566">
            <a:off x="6787253" y="4464745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8777566">
            <a:off x="6605477" y="4462907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8777566">
            <a:off x="6969028" y="4461070"/>
            <a:ext cx="88742" cy="857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584249" y="1935955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5889625" y="19359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/>
              <a:t>0</a:t>
            </a:r>
            <a:endParaRPr lang="en-US" sz="3200"/>
          </a:p>
        </p:txBody>
      </p:sp>
      <p:sp>
        <p:nvSpPr>
          <p:cNvPr id="81" name="TextBox 80"/>
          <p:cNvSpPr txBox="1"/>
          <p:nvPr/>
        </p:nvSpPr>
        <p:spPr>
          <a:xfrm>
            <a:off x="10157390" y="19359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1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9341615" y="3609681"/>
            <a:ext cx="0" cy="2004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41615" y="5613993"/>
            <a:ext cx="20396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 rot="21393337">
            <a:off x="9460903" y="3686410"/>
            <a:ext cx="1784851" cy="1696018"/>
            <a:chOff x="993789" y="3385797"/>
            <a:chExt cx="1784851" cy="1696018"/>
          </a:xfrm>
        </p:grpSpPr>
        <p:sp>
          <p:nvSpPr>
            <p:cNvPr id="87" name="Oval 86"/>
            <p:cNvSpPr/>
            <p:nvPr/>
          </p:nvSpPr>
          <p:spPr>
            <a:xfrm rot="16200000">
              <a:off x="992309" y="4994553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16200000">
              <a:off x="1162217" y="4833822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rot="16200000">
              <a:off x="1332123" y="4673095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 rot="16200000">
              <a:off x="1502030" y="4512368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rot="16200000">
              <a:off x="1671937" y="4351641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rot="16200000">
              <a:off x="1841844" y="4190913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16200000">
              <a:off x="2011750" y="4030186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16200000">
              <a:off x="2181657" y="3869459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16200000">
              <a:off x="2351563" y="3708731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16200000">
              <a:off x="2521470" y="3548004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16200000">
              <a:off x="2691379" y="3387277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6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Pearson correlation coefficient, </a:t>
            </a:r>
            <a:r>
              <a:rPr lang="en-US" i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72142" y="4482337"/>
            <a:ext cx="1702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432FF"/>
                </a:solidFill>
              </a:rPr>
              <a:t>Step two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2142" y="2210242"/>
            <a:ext cx="168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Step one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0589" y="2933256"/>
            <a:ext cx="4063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Normalise</a:t>
            </a:r>
            <a:r>
              <a:rPr lang="en-US" sz="2800" dirty="0" smtClean="0"/>
              <a:t> data (Z-statistic)</a:t>
            </a:r>
            <a:endParaRPr lang="en-US" sz="28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0589" y="5205351"/>
            <a:ext cx="986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Place in expression for r that yields required values on -1 to 1 scale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8635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Pearson correlation coefficient, </a:t>
            </a:r>
            <a:r>
              <a:rPr lang="en-US" i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372142" y="1689243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Normalise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11485" y="2924182"/>
            <a:ext cx="3299477" cy="2873636"/>
            <a:chOff x="9341615" y="3609681"/>
            <a:chExt cx="2039679" cy="200431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9341615" y="3609681"/>
              <a:ext cx="0" cy="2004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41615" y="5613993"/>
              <a:ext cx="20396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21393337">
              <a:off x="9460903" y="3686410"/>
              <a:ext cx="1784851" cy="1696018"/>
              <a:chOff x="993789" y="3385797"/>
              <a:chExt cx="1784851" cy="1696018"/>
            </a:xfrm>
          </p:grpSpPr>
          <p:sp>
            <p:nvSpPr>
              <p:cNvPr id="12" name="Oval 11"/>
              <p:cNvSpPr/>
              <p:nvPr/>
            </p:nvSpPr>
            <p:spPr>
              <a:xfrm rot="16200000">
                <a:off x="992309" y="4994553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16200000">
                <a:off x="1162217" y="4833822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16200000">
                <a:off x="1332123" y="4673095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16200000">
                <a:off x="1502030" y="4512368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16200000">
                <a:off x="1671937" y="4351641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6200000">
                <a:off x="1841844" y="4190913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16200000">
                <a:off x="2011750" y="4030186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16200000">
                <a:off x="2181657" y="3869459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16200000">
                <a:off x="2351563" y="3708731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16200000">
                <a:off x="2521470" y="3548004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 rot="16200000">
                <a:off x="2691379" y="3387277"/>
                <a:ext cx="88742" cy="857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446262" y="2924182"/>
            <a:ext cx="3299477" cy="2873636"/>
            <a:chOff x="5325685" y="2927099"/>
            <a:chExt cx="2039679" cy="200431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325685" y="2927099"/>
              <a:ext cx="0" cy="2004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25685" y="4931411"/>
              <a:ext cx="20396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 rot="17101356">
              <a:off x="5475549" y="4706209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17101356">
              <a:off x="5650475" y="4595018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17101356">
              <a:off x="5825401" y="4483823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7101356">
              <a:off x="6000327" y="4372628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17101356">
              <a:off x="6175253" y="4261433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7101356">
              <a:off x="6350179" y="4150238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7101356">
              <a:off x="6525105" y="4039043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7101356">
              <a:off x="6700031" y="3927848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7101356">
              <a:off x="6874957" y="3816653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7101356">
              <a:off x="7049883" y="3705458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7101356">
              <a:off x="7224807" y="3594263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1039" y="2924182"/>
            <a:ext cx="3299477" cy="2873636"/>
            <a:chOff x="1661363" y="2880232"/>
            <a:chExt cx="2039679" cy="200431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661363" y="2880232"/>
              <a:ext cx="0" cy="2004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661363" y="4884544"/>
              <a:ext cx="20396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rot="18090565">
              <a:off x="1791458" y="4685803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18090565">
              <a:off x="1968215" y="4637572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18090565">
              <a:off x="2144972" y="4589343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8090565">
              <a:off x="2321729" y="4541115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18090565">
              <a:off x="2498486" y="4492886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18090565">
              <a:off x="2675243" y="4444657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18090565">
              <a:off x="2852000" y="4396428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18090565">
              <a:off x="3028757" y="4348199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18090565">
              <a:off x="3205514" y="4299969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18090565">
              <a:off x="3382271" y="4251741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18090565">
              <a:off x="3559030" y="4203513"/>
              <a:ext cx="88742" cy="857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18464" y="406861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=</a:t>
            </a:r>
            <a:endParaRPr lang="en-US" sz="3200"/>
          </a:p>
        </p:txBody>
      </p:sp>
      <p:sp>
        <p:nvSpPr>
          <p:cNvPr id="52" name="TextBox 51"/>
          <p:cNvSpPr txBox="1"/>
          <p:nvPr/>
        </p:nvSpPr>
        <p:spPr>
          <a:xfrm>
            <a:off x="7883687" y="406861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=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506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4606733" y="2069351"/>
            <a:ext cx="7329806" cy="4053121"/>
            <a:chOff x="4685749" y="2237588"/>
            <a:chExt cx="6648225" cy="367623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2" t="16314" r="6045" b="14039"/>
            <a:stretch/>
          </p:blipFill>
          <p:spPr>
            <a:xfrm>
              <a:off x="4685749" y="2505259"/>
              <a:ext cx="6648225" cy="3408560"/>
            </a:xfrm>
            <a:prstGeom prst="rect">
              <a:avLst/>
            </a:prstGeom>
          </p:spPr>
        </p:pic>
        <p:cxnSp>
          <p:nvCxnSpPr>
            <p:cNvPr id="60" name="Straight Connector 59"/>
            <p:cNvCxnSpPr/>
            <p:nvPr/>
          </p:nvCxnSpPr>
          <p:spPr>
            <a:xfrm>
              <a:off x="8009861" y="2237588"/>
              <a:ext cx="1" cy="3676231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200546" y="4348716"/>
              <a:ext cx="0" cy="1509348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819177" y="4209539"/>
              <a:ext cx="0" cy="1648525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Pearson correlation coefficient, </a:t>
            </a:r>
            <a:r>
              <a:rPr lang="en-US" i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372142" y="1689243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Normalise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05605" y="1867331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0432FF"/>
                </a:solidFill>
              </a:rPr>
              <a:t>μ</a:t>
            </a:r>
            <a:endParaRPr lang="en-US" sz="2800" i="1" dirty="0">
              <a:solidFill>
                <a:srgbClr val="0432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76254" y="6089537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0432FF"/>
                </a:solidFill>
              </a:rPr>
              <a:t>1σ</a:t>
            </a:r>
            <a:endParaRPr lang="en-US" sz="2800" i="1" dirty="0">
              <a:solidFill>
                <a:srgbClr val="0432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52710" y="6089537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0432FF"/>
                </a:solidFill>
              </a:rPr>
              <a:t>-1σ</a:t>
            </a:r>
            <a:endParaRPr lang="en-US" sz="2800" i="1" dirty="0">
              <a:solidFill>
                <a:srgbClr val="0432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74378" y="2294097"/>
            <a:ext cx="9012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/>
              <a:t>μ</a:t>
            </a:r>
            <a:r>
              <a:rPr lang="en-US" sz="2800" i="1" dirty="0" smtClean="0"/>
              <a:t> </a:t>
            </a:r>
            <a:r>
              <a:rPr lang="en-US" sz="2800" dirty="0" smtClean="0"/>
              <a:t>= 0</a:t>
            </a:r>
          </a:p>
          <a:p>
            <a:pPr algn="ctr"/>
            <a:r>
              <a:rPr lang="en-US" sz="2800" i="1" dirty="0" err="1" smtClean="0"/>
              <a:t>σ</a:t>
            </a:r>
            <a:r>
              <a:rPr lang="en-US" sz="2800" i="1" dirty="0" smtClean="0"/>
              <a:t> </a:t>
            </a:r>
            <a:r>
              <a:rPr lang="en-US" sz="2800" dirty="0" smtClean="0"/>
              <a:t>= 1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606733" y="1689243"/>
            <a:ext cx="3037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432FF"/>
                </a:solidFill>
              </a:rPr>
              <a:t>Standard normal</a:t>
            </a:r>
            <a:endParaRPr lang="en-US" sz="3200" b="1">
              <a:solidFill>
                <a:srgbClr val="043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4131" y="2728043"/>
                <a:ext cx="3466012" cy="1601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𝑥𝑖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1" y="2728043"/>
                <a:ext cx="3466012" cy="16019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4131" y="4571020"/>
                <a:ext cx="3356816" cy="1601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𝑦𝑖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1" y="4571020"/>
                <a:ext cx="3356816" cy="16019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0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Pearson correlation coefficient, </a:t>
            </a:r>
            <a:r>
              <a:rPr lang="en-US" i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2142" y="1689243"/>
            <a:ext cx="2833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432FF"/>
                </a:solidFill>
              </a:rPr>
              <a:t>Expression for r</a:t>
            </a:r>
            <a:endParaRPr lang="en-US" sz="3200" b="1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80151" y="3334100"/>
                <a:ext cx="5031698" cy="1463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𝑟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𝑥𝑖</m:t>
                                  </m:r>
                                </m:sub>
                              </m:s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𝑦𝑖</m:t>
                                  </m:r>
                                </m:sub>
                              </m:sSub>
                              <m:r>
                                <a:rPr lang="en-GB" sz="4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51" y="3334100"/>
                <a:ext cx="5031698" cy="14639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693957" y="2281864"/>
            <a:ext cx="8804087" cy="954107"/>
            <a:chOff x="1805496" y="3323853"/>
            <a:chExt cx="8804087" cy="954107"/>
          </a:xfrm>
        </p:grpSpPr>
        <p:sp>
          <p:nvSpPr>
            <p:cNvPr id="82" name="TextBox 81"/>
            <p:cNvSpPr txBox="1"/>
            <p:nvPr/>
          </p:nvSpPr>
          <p:spPr>
            <a:xfrm>
              <a:off x="3766043" y="3323853"/>
              <a:ext cx="68435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 err="1" smtClean="0">
                  <a:latin typeface="Courier" charset="0"/>
                  <a:ea typeface="Courier" charset="0"/>
                  <a:cs typeface="Courier" charset="0"/>
                </a:rPr>
                <a:t>cor.test</a:t>
              </a:r>
              <a:r>
                <a:rPr lang="tr-TR" sz="2800" dirty="0" smtClean="0">
                  <a:latin typeface="Courier" charset="0"/>
                  <a:ea typeface="Courier" charset="0"/>
                  <a:cs typeface="Courier" charset="0"/>
                </a:rPr>
                <a:t>(x </a:t>
              </a:r>
              <a:r>
                <a:rPr lang="tr-TR" sz="2800" dirty="0">
                  <a:latin typeface="Courier" charset="0"/>
                  <a:ea typeface="Courier" charset="0"/>
                  <a:cs typeface="Courier" charset="0"/>
                </a:rPr>
                <a:t>= x, y = y)$</a:t>
              </a:r>
              <a:r>
                <a:rPr lang="tr-TR" sz="2800" dirty="0" err="1" smtClean="0">
                  <a:latin typeface="Courier" charset="0"/>
                  <a:ea typeface="Courier" charset="0"/>
                  <a:cs typeface="Courier" charset="0"/>
                </a:rPr>
                <a:t>estimate</a:t>
              </a:r>
              <a:endParaRPr lang="tr-TR" sz="28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is-IS" sz="2800" dirty="0" smtClean="0">
                  <a:solidFill>
                    <a:srgbClr val="FF0000"/>
                  </a:solidFill>
                  <a:latin typeface="Courier" charset="0"/>
                  <a:ea typeface="Courier" charset="0"/>
                  <a:cs typeface="Courier" charset="0"/>
                </a:rPr>
                <a:t>0.9832309</a:t>
              </a:r>
              <a:endParaRPr lang="tr-TR" sz="2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496" y="3441164"/>
              <a:ext cx="928532" cy="719484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Pearson correlation coefficient, </a:t>
            </a:r>
            <a:r>
              <a:rPr lang="en-US" i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lang="en-US" i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693957" y="4592673"/>
            <a:ext cx="8696686" cy="954107"/>
            <a:chOff x="1805496" y="3323853"/>
            <a:chExt cx="8696686" cy="954107"/>
          </a:xfrm>
        </p:grpSpPr>
        <p:sp>
          <p:nvSpPr>
            <p:cNvPr id="85" name="TextBox 84"/>
            <p:cNvSpPr txBox="1"/>
            <p:nvPr/>
          </p:nvSpPr>
          <p:spPr>
            <a:xfrm>
              <a:off x="3873444" y="3323853"/>
              <a:ext cx="662873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 err="1" smtClean="0">
                  <a:latin typeface="Courier" charset="0"/>
                  <a:ea typeface="Courier" charset="0"/>
                  <a:cs typeface="Courier" charset="0"/>
                </a:rPr>
                <a:t>cor.test</a:t>
              </a:r>
              <a:r>
                <a:rPr lang="tr-TR" sz="2800" dirty="0" smtClean="0">
                  <a:latin typeface="Courier" charset="0"/>
                  <a:ea typeface="Courier" charset="0"/>
                  <a:cs typeface="Courier" charset="0"/>
                </a:rPr>
                <a:t>(x </a:t>
              </a:r>
              <a:r>
                <a:rPr lang="tr-TR" sz="2800" dirty="0">
                  <a:latin typeface="Courier" charset="0"/>
                  <a:ea typeface="Courier" charset="0"/>
                  <a:cs typeface="Courier" charset="0"/>
                </a:rPr>
                <a:t>= x, y = y</a:t>
              </a:r>
              <a:r>
                <a:rPr lang="tr-TR" sz="2800" dirty="0" smtClean="0">
                  <a:latin typeface="Courier" charset="0"/>
                  <a:ea typeface="Courier" charset="0"/>
                  <a:cs typeface="Courier" charset="0"/>
                </a:rPr>
                <a:t>)$</a:t>
              </a:r>
              <a:r>
                <a:rPr lang="tr-TR" sz="2800" dirty="0" err="1" smtClean="0">
                  <a:latin typeface="Courier" charset="0"/>
                  <a:ea typeface="Courier" charset="0"/>
                  <a:cs typeface="Courier" charset="0"/>
                </a:rPr>
                <a:t>p.value</a:t>
              </a:r>
              <a:endParaRPr lang="tr-TR" sz="28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is-IS" sz="2800" dirty="0">
                  <a:solidFill>
                    <a:srgbClr val="FF0000"/>
                  </a:solidFill>
                  <a:latin typeface="Courier" charset="0"/>
                  <a:ea typeface="Courier" charset="0"/>
                  <a:cs typeface="Courier" charset="0"/>
                </a:rPr>
                <a:t>0.009772999</a:t>
              </a:r>
              <a:endParaRPr lang="tr-TR" sz="28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496" y="3441164"/>
              <a:ext cx="928532" cy="719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" y="1458805"/>
            <a:ext cx="12103444" cy="55272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Pearson correlation coefficient, </a:t>
            </a:r>
            <a:r>
              <a:rPr lang="en-US" i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Univariate data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9414" y="1542815"/>
            <a:ext cx="2040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432FF"/>
                </a:solidFill>
              </a:rPr>
              <a:t>Population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2686" y="154281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Sample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16314" r="6045" b="14039"/>
          <a:stretch/>
        </p:blipFill>
        <p:spPr>
          <a:xfrm>
            <a:off x="118333" y="2878554"/>
            <a:ext cx="6282465" cy="32210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4" t="22431" r="48105" b="14667"/>
          <a:stretch/>
        </p:blipFill>
        <p:spPr>
          <a:xfrm>
            <a:off x="7267790" y="2738471"/>
            <a:ext cx="3851213" cy="34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12" y="1332069"/>
            <a:ext cx="7900088" cy="55190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Pearson correlation coefficient, </a:t>
            </a:r>
            <a:r>
              <a:rPr lang="en-US" i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37482" y="6211669"/>
            <a:ext cx="31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Source: </a:t>
            </a:r>
            <a:r>
              <a:rPr lang="en-US" dirty="0" err="1" smtClean="0"/>
              <a:t>autodeskresearch.com</a:t>
            </a:r>
            <a:r>
              <a:rPr lang="en-US" dirty="0" smtClean="0"/>
              <a:t>/</a:t>
            </a:r>
          </a:p>
          <a:p>
            <a:pPr algn="r"/>
            <a:r>
              <a:rPr lang="en-US" dirty="0" smtClean="0"/>
              <a:t>publications/</a:t>
            </a:r>
            <a:r>
              <a:rPr lang="en-US" dirty="0" err="1" smtClean="0"/>
              <a:t>samestats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860"/>
            <a:ext cx="12192000" cy="48064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Correlation and causation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88359" y="6488668"/>
            <a:ext cx="440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mtClean="0"/>
              <a:t>Source: </a:t>
            </a:r>
            <a:r>
              <a:rPr lang="en-US" dirty="0" err="1" smtClean="0"/>
              <a:t>tylervigen.com</a:t>
            </a:r>
            <a:r>
              <a:rPr lang="en-US" dirty="0" smtClean="0"/>
              <a:t>/spurious-correlations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8" y="1327847"/>
            <a:ext cx="6830607" cy="54644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Autocorrelation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16374" r="9834" b="25736"/>
          <a:stretch/>
        </p:blipFill>
        <p:spPr>
          <a:xfrm>
            <a:off x="7648886" y="1622685"/>
            <a:ext cx="3911235" cy="2071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9275" y="3922168"/>
            <a:ext cx="46955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>
                <a:latin typeface="Courier" charset="0"/>
                <a:ea typeface="Courier" charset="0"/>
                <a:cs typeface="Courier" charset="0"/>
              </a:rPr>
              <a:t>cor.test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(x </a:t>
            </a:r>
            <a:r>
              <a:rPr lang="tr-TR" sz="2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tr-TR" sz="2800" dirty="0" err="1" smtClean="0">
                <a:latin typeface="Courier" charset="0"/>
                <a:ea typeface="Courier" charset="0"/>
                <a:cs typeface="Courier" charset="0"/>
              </a:rPr>
              <a:t>pirates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tr-TR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 y </a:t>
            </a:r>
            <a:r>
              <a:rPr lang="tr-TR" sz="2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tr-TR" sz="2800" dirty="0" err="1" smtClean="0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)$</a:t>
            </a:r>
            <a:r>
              <a:rPr lang="tr-TR" sz="2800" dirty="0" err="1" smtClean="0">
                <a:latin typeface="Courier" charset="0"/>
                <a:ea typeface="Courier" charset="0"/>
                <a:cs typeface="Courier" charset="0"/>
              </a:rPr>
              <a:t>estimate</a:t>
            </a:r>
            <a:endParaRPr lang="tr-TR" sz="2800" dirty="0" smtClean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is-IS" sz="28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-0.9242241</a:t>
            </a:r>
            <a:endParaRPr lang="is-IS" sz="28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tr-TR" sz="2800" dirty="0" err="1">
                <a:latin typeface="Courier" charset="0"/>
                <a:ea typeface="Courier" charset="0"/>
                <a:cs typeface="Courier" charset="0"/>
              </a:rPr>
              <a:t>cor.test</a:t>
            </a:r>
            <a:r>
              <a:rPr lang="tr-TR" sz="2800" dirty="0">
                <a:latin typeface="Courier" charset="0"/>
                <a:ea typeface="Courier" charset="0"/>
                <a:cs typeface="Courier" charset="0"/>
              </a:rPr>
              <a:t>(x = </a:t>
            </a:r>
            <a:r>
              <a:rPr lang="tr-TR" sz="2800" dirty="0" err="1" smtClean="0">
                <a:latin typeface="Courier" charset="0"/>
                <a:ea typeface="Courier" charset="0"/>
                <a:cs typeface="Courier" charset="0"/>
              </a:rPr>
              <a:t>pirates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tr-TR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 y </a:t>
            </a:r>
            <a:r>
              <a:rPr lang="tr-TR" sz="2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tr-TR" sz="2800" dirty="0" err="1" smtClean="0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tr-TR" sz="2800" dirty="0" smtClean="0">
                <a:latin typeface="Courier" charset="0"/>
                <a:ea typeface="Courier" charset="0"/>
                <a:cs typeface="Courier" charset="0"/>
              </a:rPr>
              <a:t>)$</a:t>
            </a:r>
            <a:r>
              <a:rPr lang="tr-TR" sz="2800" dirty="0" err="1">
                <a:latin typeface="Courier" charset="0"/>
                <a:ea typeface="Courier" charset="0"/>
                <a:cs typeface="Courier" charset="0"/>
              </a:rPr>
              <a:t>p.value</a:t>
            </a:r>
            <a:endParaRPr lang="tr-TR" sz="28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nb-NO" sz="28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0.00291353</a:t>
            </a:r>
            <a:endParaRPr lang="tr-TR" sz="28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79" y="5716532"/>
            <a:ext cx="928532" cy="7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Bivariate data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142" y="4482337"/>
            <a:ext cx="640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432FF"/>
                </a:solidFill>
              </a:rPr>
              <a:t>Independent / Explanatory variable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142" y="2210242"/>
            <a:ext cx="5718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Dependent / Response variable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89" y="2933256"/>
            <a:ext cx="7214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variable we wish to explain; by convention </a:t>
            </a:r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40589" y="5205351"/>
            <a:ext cx="7621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variable we believe explains </a:t>
            </a:r>
            <a:r>
              <a:rPr lang="en-US" sz="2800" dirty="0"/>
              <a:t>y</a:t>
            </a:r>
            <a:r>
              <a:rPr lang="en-US" sz="2800" dirty="0" smtClean="0"/>
              <a:t>; by convention </a:t>
            </a:r>
            <a:r>
              <a:rPr lang="en-US" sz="2800" i="1" dirty="0" smtClean="0"/>
              <a:t>x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26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Bivariate data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06011" y="3823117"/>
            <a:ext cx="8979978" cy="584775"/>
            <a:chOff x="1697600" y="3876282"/>
            <a:chExt cx="8979978" cy="584775"/>
          </a:xfrm>
        </p:grpSpPr>
        <p:sp>
          <p:nvSpPr>
            <p:cNvPr id="10" name="TextBox 9"/>
            <p:cNvSpPr txBox="1"/>
            <p:nvPr/>
          </p:nvSpPr>
          <p:spPr>
            <a:xfrm>
              <a:off x="7143534" y="3876282"/>
              <a:ext cx="35340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smtClean="0">
                  <a:solidFill>
                    <a:srgbClr val="0432FF"/>
                  </a:solidFill>
                </a:rPr>
                <a:t>Global </a:t>
              </a:r>
              <a:r>
                <a:rPr lang="en-US" sz="3200" b="1" dirty="0" smtClean="0">
                  <a:solidFill>
                    <a:srgbClr val="0432FF"/>
                  </a:solidFill>
                </a:rPr>
                <a:t>temperature</a:t>
              </a:r>
              <a:endParaRPr lang="en-US" sz="3200" b="1" dirty="0">
                <a:solidFill>
                  <a:srgbClr val="0432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97600" y="3876282"/>
              <a:ext cx="3139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Atmospheric CO</a:t>
              </a:r>
              <a:r>
                <a:rPr lang="en-US" sz="3200" b="1" baseline="-25000" dirty="0" smtClean="0">
                  <a:solidFill>
                    <a:srgbClr val="FF0000"/>
                  </a:solidFill>
                </a:rPr>
                <a:t>2</a:t>
              </a:r>
              <a:endParaRPr lang="en-US" sz="3200" b="1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3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161518" y="1670437"/>
            <a:ext cx="4414613" cy="4046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Linear regression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75406" y="1674166"/>
            <a:ext cx="5241189" cy="4877711"/>
            <a:chOff x="3030941" y="1674166"/>
            <a:chExt cx="5241189" cy="4877711"/>
          </a:xfrm>
        </p:grpSpPr>
        <p:grpSp>
          <p:nvGrpSpPr>
            <p:cNvPr id="10" name="Group 9"/>
            <p:cNvGrpSpPr/>
            <p:nvPr/>
          </p:nvGrpSpPr>
          <p:grpSpPr>
            <a:xfrm>
              <a:off x="3721396" y="1674166"/>
              <a:ext cx="4550734" cy="4322598"/>
              <a:chOff x="3859619" y="2402958"/>
              <a:chExt cx="4253023" cy="3466214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3859619" y="2402958"/>
                <a:ext cx="0" cy="34662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859619" y="5869172"/>
                <a:ext cx="42530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3721396" y="6028657"/>
              <a:ext cx="4550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x</a:t>
              </a:r>
              <a:endParaRPr lang="en-US" sz="280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1131252" y="3573855"/>
              <a:ext cx="4322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y</a:t>
              </a:r>
              <a:endParaRPr lang="en-US" sz="2800" dirty="0"/>
            </a:p>
          </p:txBody>
        </p:sp>
      </p:grpSp>
      <p:sp>
        <p:nvSpPr>
          <p:cNvPr id="14" name="Oval 13"/>
          <p:cNvSpPr/>
          <p:nvPr/>
        </p:nvSpPr>
        <p:spPr>
          <a:xfrm rot="16200000">
            <a:off x="4455730" y="5260102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6200000">
            <a:off x="4834809" y="4913465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6200000">
            <a:off x="5213888" y="4566833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6200000">
            <a:off x="5592967" y="4220201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6200000">
            <a:off x="5972046" y="3873569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200000">
            <a:off x="6351125" y="3526937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6200000">
            <a:off x="6730204" y="3180305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6200000">
            <a:off x="7109283" y="2833673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6200000">
            <a:off x="7488362" y="2487041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200000">
            <a:off x="7867441" y="2140409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6200000">
            <a:off x="8246524" y="1793777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488362" y="2678428"/>
            <a:ext cx="0" cy="944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542511" y="3619321"/>
            <a:ext cx="945851" cy="3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 rot="10800000">
            <a:off x="7219118" y="3368314"/>
            <a:ext cx="248527" cy="248094"/>
            <a:chOff x="6694911" y="2830828"/>
            <a:chExt cx="945851" cy="94420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640762" y="2830828"/>
              <a:ext cx="0" cy="9442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694911" y="3771721"/>
              <a:ext cx="945851" cy="3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18929352">
            <a:off x="6075487" y="2658315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Slope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448640" y="1786687"/>
            <a:ext cx="3982180" cy="3657711"/>
            <a:chOff x="4448640" y="1776054"/>
            <a:chExt cx="3982180" cy="3657711"/>
          </a:xfrm>
        </p:grpSpPr>
        <p:sp>
          <p:nvSpPr>
            <p:cNvPr id="31" name="Oval 30"/>
            <p:cNvSpPr/>
            <p:nvPr/>
          </p:nvSpPr>
          <p:spPr>
            <a:xfrm rot="16200000">
              <a:off x="4448640" y="5242379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6200000">
              <a:off x="4827719" y="4895742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6200000">
              <a:off x="5206798" y="4549110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6200000">
              <a:off x="5585877" y="420247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6200000">
              <a:off x="5964956" y="3855846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6200000">
              <a:off x="6344035" y="3509214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16200000">
              <a:off x="6723114" y="3162582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16200000">
              <a:off x="7102193" y="2815950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6200000">
              <a:off x="7481272" y="246931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16200000">
              <a:off x="7860351" y="2122686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16200000">
              <a:off x="8239434" y="1776054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161518" y="1670437"/>
            <a:ext cx="4414613" cy="4046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Linear regression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75406" y="1674166"/>
            <a:ext cx="5241189" cy="4877711"/>
            <a:chOff x="3030941" y="1674166"/>
            <a:chExt cx="5241189" cy="4877711"/>
          </a:xfrm>
        </p:grpSpPr>
        <p:grpSp>
          <p:nvGrpSpPr>
            <p:cNvPr id="10" name="Group 9"/>
            <p:cNvGrpSpPr/>
            <p:nvPr/>
          </p:nvGrpSpPr>
          <p:grpSpPr>
            <a:xfrm>
              <a:off x="3721396" y="1674166"/>
              <a:ext cx="4550734" cy="4322598"/>
              <a:chOff x="3859619" y="2402958"/>
              <a:chExt cx="4253023" cy="3466214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3859619" y="2402958"/>
                <a:ext cx="0" cy="34662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859619" y="5869172"/>
                <a:ext cx="42530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3721396" y="6028657"/>
              <a:ext cx="4550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x</a:t>
              </a:r>
              <a:endParaRPr lang="en-US" sz="280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1131252" y="3573855"/>
              <a:ext cx="4322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y</a:t>
              </a:r>
              <a:endParaRPr lang="en-US" sz="2800" dirty="0"/>
            </a:p>
          </p:txBody>
        </p:sp>
      </p:grpSp>
      <p:sp>
        <p:nvSpPr>
          <p:cNvPr id="14" name="Oval 13"/>
          <p:cNvSpPr/>
          <p:nvPr/>
        </p:nvSpPr>
        <p:spPr>
          <a:xfrm rot="16200000">
            <a:off x="4455730" y="5260102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6200000">
            <a:off x="4834809" y="4913465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6200000">
            <a:off x="5213888" y="4566833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6200000">
            <a:off x="5592967" y="4220201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6200000">
            <a:off x="5972046" y="3873569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200000">
            <a:off x="6351125" y="3526937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6200000">
            <a:off x="6730204" y="3180305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6200000">
            <a:off x="7109283" y="2833673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6200000">
            <a:off x="7488362" y="2487041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200000">
            <a:off x="7867441" y="2140409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6200000">
            <a:off x="8246524" y="1793777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161518" y="1670436"/>
            <a:ext cx="3847803" cy="3526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161518" y="1670436"/>
            <a:ext cx="3280993" cy="3007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161518" y="1670436"/>
            <a:ext cx="2714182" cy="2487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455730" y="2189940"/>
            <a:ext cx="4120401" cy="3776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026195" y="2709442"/>
            <a:ext cx="3549936" cy="32536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593004" y="3228943"/>
            <a:ext cx="2983127" cy="2734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61518" y="1695249"/>
            <a:ext cx="2120299" cy="1943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448640" y="1786687"/>
            <a:ext cx="3982180" cy="3657711"/>
            <a:chOff x="4448640" y="1776054"/>
            <a:chExt cx="3982180" cy="3657711"/>
          </a:xfrm>
        </p:grpSpPr>
        <p:sp>
          <p:nvSpPr>
            <p:cNvPr id="49" name="Oval 48"/>
            <p:cNvSpPr/>
            <p:nvPr/>
          </p:nvSpPr>
          <p:spPr>
            <a:xfrm rot="16200000">
              <a:off x="4448640" y="5242379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16200000">
              <a:off x="4827719" y="4895742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16200000">
              <a:off x="5206798" y="4549110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585877" y="420247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5964956" y="3855846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6344035" y="3509214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6200000">
              <a:off x="6723114" y="3162582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16200000">
              <a:off x="7102193" y="2815950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7481272" y="246931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6200000">
              <a:off x="7860351" y="2122686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8239434" y="1776054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5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161518" y="1670437"/>
            <a:ext cx="4414613" cy="4046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Linear regression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75406" y="1674166"/>
            <a:ext cx="5241189" cy="4877711"/>
            <a:chOff x="3030941" y="1674166"/>
            <a:chExt cx="5241189" cy="4877711"/>
          </a:xfrm>
        </p:grpSpPr>
        <p:grpSp>
          <p:nvGrpSpPr>
            <p:cNvPr id="10" name="Group 9"/>
            <p:cNvGrpSpPr/>
            <p:nvPr/>
          </p:nvGrpSpPr>
          <p:grpSpPr>
            <a:xfrm>
              <a:off x="3721396" y="1674166"/>
              <a:ext cx="4550734" cy="4322598"/>
              <a:chOff x="3859619" y="2402958"/>
              <a:chExt cx="4253023" cy="3466214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3859619" y="2402958"/>
                <a:ext cx="0" cy="34662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859619" y="5869172"/>
                <a:ext cx="42530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3721396" y="6028657"/>
              <a:ext cx="4550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x</a:t>
              </a:r>
              <a:endParaRPr lang="en-US" sz="280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1131252" y="3573855"/>
              <a:ext cx="4322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y</a:t>
              </a:r>
              <a:endParaRPr lang="en-US" sz="2800" dirty="0"/>
            </a:p>
          </p:txBody>
        </p:sp>
      </p:grpSp>
      <p:sp>
        <p:nvSpPr>
          <p:cNvPr id="14" name="Oval 13"/>
          <p:cNvSpPr/>
          <p:nvPr/>
        </p:nvSpPr>
        <p:spPr>
          <a:xfrm rot="16200000">
            <a:off x="4455730" y="5260102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6200000">
            <a:off x="4834809" y="4913465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6200000">
            <a:off x="5213888" y="4566833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6200000">
            <a:off x="5592967" y="4220201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6200000">
            <a:off x="5972046" y="3873569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200000">
            <a:off x="6351125" y="3526937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6200000">
            <a:off x="6730204" y="3180305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6200000">
            <a:off x="7109283" y="2833673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6200000">
            <a:off x="7488362" y="2487041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200000">
            <a:off x="7867441" y="2140409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6200000">
            <a:off x="8246524" y="1793777"/>
            <a:ext cx="191386" cy="191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3565312" y="5582704"/>
            <a:ext cx="523221" cy="2464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820633" y="5380091"/>
            <a:ext cx="173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432FF"/>
                </a:solidFill>
              </a:rPr>
              <a:t>Intercept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29352">
            <a:off x="6075487" y="2658315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Slope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1518" y="5213808"/>
            <a:ext cx="4555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y</a:t>
            </a:r>
            <a:r>
              <a:rPr lang="en-US" sz="3200" i="1" dirty="0" smtClean="0"/>
              <a:t> </a:t>
            </a:r>
            <a:r>
              <a:rPr lang="en-US" sz="3200" dirty="0" smtClean="0"/>
              <a:t>=</a:t>
            </a:r>
            <a:r>
              <a:rPr lang="en-US" sz="3200" i="1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i="1" dirty="0" smtClean="0"/>
              <a:t>x </a:t>
            </a:r>
            <a:r>
              <a:rPr lang="en-US" sz="3200" dirty="0" smtClean="0"/>
              <a:t>+</a:t>
            </a:r>
            <a:r>
              <a:rPr lang="en-US" sz="3200" i="1" dirty="0" smtClean="0"/>
              <a:t> </a:t>
            </a:r>
            <a:r>
              <a:rPr lang="en-US" sz="3200" dirty="0" smtClean="0">
                <a:solidFill>
                  <a:srgbClr val="0432FF"/>
                </a:solidFill>
              </a:rPr>
              <a:t>b</a:t>
            </a:r>
            <a:endParaRPr lang="en-US" sz="3200" dirty="0">
              <a:solidFill>
                <a:srgbClr val="0432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448640" y="1786687"/>
            <a:ext cx="3982180" cy="3657711"/>
            <a:chOff x="4448640" y="1776054"/>
            <a:chExt cx="3982180" cy="3657711"/>
          </a:xfrm>
        </p:grpSpPr>
        <p:sp>
          <p:nvSpPr>
            <p:cNvPr id="31" name="Oval 30"/>
            <p:cNvSpPr/>
            <p:nvPr/>
          </p:nvSpPr>
          <p:spPr>
            <a:xfrm rot="16200000">
              <a:off x="4448640" y="5242379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6200000">
              <a:off x="4827719" y="4895742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6200000">
              <a:off x="5206798" y="4549110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6200000">
              <a:off x="5585877" y="420247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6200000">
              <a:off x="5964956" y="3855846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6344035" y="3509214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6200000">
              <a:off x="6723114" y="3162582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6200000">
              <a:off x="7102193" y="2815950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7481272" y="2469318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16200000">
              <a:off x="7860351" y="2122686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16200000">
              <a:off x="8239434" y="1776054"/>
              <a:ext cx="191386" cy="191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6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30912"/>
          </a:xfrm>
          <a:prstGeom prst="rect">
            <a:avLst/>
          </a:prstGeom>
          <a:solidFill>
            <a:srgbClr val="C159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1491" y="106627"/>
            <a:ext cx="10910509" cy="11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Linear regression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" y="96466"/>
            <a:ext cx="1126257" cy="1117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999" y="1579649"/>
            <a:ext cx="609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432FF"/>
                </a:solidFill>
              </a:rPr>
              <a:t>Extrapolation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79649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Interpolation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948069" y="2672189"/>
            <a:ext cx="4199860" cy="3911587"/>
            <a:chOff x="0" y="1851191"/>
            <a:chExt cx="5241189" cy="488144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686112" y="1851191"/>
              <a:ext cx="4414613" cy="4046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0" y="1854920"/>
              <a:ext cx="5241189" cy="4877711"/>
              <a:chOff x="0" y="1854920"/>
              <a:chExt cx="5241189" cy="487771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90455" y="1854920"/>
                <a:ext cx="4550734" cy="4322598"/>
                <a:chOff x="3859619" y="2402958"/>
                <a:chExt cx="4253023" cy="346621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859619" y="2402958"/>
                  <a:ext cx="0" cy="346621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859619" y="5869172"/>
                  <a:ext cx="4253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690455" y="6209411"/>
                <a:ext cx="45507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x</a:t>
                </a:r>
                <a:endParaRPr lang="en-US" sz="28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6200000">
                <a:off x="-1899689" y="3754609"/>
                <a:ext cx="43225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y</a:t>
                </a:r>
                <a:endParaRPr lang="en-US" sz="2800" dirty="0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16200000">
              <a:off x="980324" y="5440856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6200000">
              <a:off x="1359403" y="5094219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6200000">
              <a:off x="1738482" y="4747587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6200000">
              <a:off x="2117561" y="4400955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6200000">
              <a:off x="2496640" y="4054323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6200000">
              <a:off x="2875719" y="3707691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3254798" y="3361059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6200000">
              <a:off x="3633877" y="3014427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6200000">
              <a:off x="4012956" y="2667795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4392035" y="2321163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16200000">
              <a:off x="4771118" y="1974531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44069" y="2672189"/>
            <a:ext cx="4199860" cy="3911587"/>
            <a:chOff x="0" y="1851191"/>
            <a:chExt cx="5241189" cy="4881440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686112" y="1851191"/>
              <a:ext cx="4414613" cy="4046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0" y="1854920"/>
              <a:ext cx="5241189" cy="4877711"/>
              <a:chOff x="0" y="1854920"/>
              <a:chExt cx="5241189" cy="487771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690455" y="1854920"/>
                <a:ext cx="4550734" cy="4322598"/>
                <a:chOff x="3859619" y="2402958"/>
                <a:chExt cx="4253023" cy="346621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859619" y="2402958"/>
                  <a:ext cx="0" cy="346621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59619" y="5869172"/>
                  <a:ext cx="4253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690455" y="6209411"/>
                <a:ext cx="45507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x</a:t>
                </a:r>
                <a:endParaRPr lang="en-US" sz="280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16200000">
                <a:off x="-1899689" y="3754609"/>
                <a:ext cx="43225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y</a:t>
                </a:r>
                <a:endParaRPr lang="en-US" sz="2800" dirty="0"/>
              </a:p>
            </p:txBody>
          </p:sp>
        </p:grpSp>
        <p:sp>
          <p:nvSpPr>
            <p:cNvPr id="51" name="Oval 50"/>
            <p:cNvSpPr/>
            <p:nvPr/>
          </p:nvSpPr>
          <p:spPr>
            <a:xfrm rot="16200000">
              <a:off x="980324" y="5440856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1359403" y="5094219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1738482" y="4747587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2117561" y="4400955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6200000">
              <a:off x="2496640" y="4054323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16200000">
              <a:off x="2875719" y="3707691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3254798" y="3361059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6200000">
              <a:off x="3633877" y="3014427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16200000">
              <a:off x="4012956" y="2667795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4392035" y="2321163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4771118" y="1974531"/>
              <a:ext cx="191386" cy="1913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ight Arrow 66"/>
          <p:cNvSpPr/>
          <p:nvPr/>
        </p:nvSpPr>
        <p:spPr>
          <a:xfrm rot="16200000">
            <a:off x="1748619" y="5689266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6200000">
            <a:off x="2052092" y="5410935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6200000">
            <a:off x="2355565" y="5132605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6200000">
            <a:off x="2659038" y="4854275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16200000">
            <a:off x="2962511" y="4575945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16200000">
            <a:off x="3265984" y="4297615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16200000">
            <a:off x="3569457" y="4019285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6200000">
            <a:off x="3872930" y="3740955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 rot="16200000">
            <a:off x="4176403" y="3462625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16200000">
            <a:off x="4479879" y="3184295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8100000">
            <a:off x="7042132" y="6064130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18757726">
            <a:off x="11123514" y="2313312"/>
            <a:ext cx="523221" cy="246497"/>
          </a:xfrm>
          <a:prstGeom prst="right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31747</TotalTime>
  <Words>407</Words>
  <Application>Microsoft Macintosh PowerPoint</Application>
  <PresentationFormat>Widescreen</PresentationFormat>
  <Paragraphs>144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Cambria Math</vt:lpstr>
      <vt:lpstr>Courier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Graeme Lloyd</dc:creator>
  <cp:lastModifiedBy>Microsoft Office User</cp:lastModifiedBy>
  <cp:revision>334</cp:revision>
  <cp:lastPrinted>2018-02-08T22:33:33Z</cp:lastPrinted>
  <dcterms:created xsi:type="dcterms:W3CDTF">2017-01-23T17:51:07Z</dcterms:created>
  <dcterms:modified xsi:type="dcterms:W3CDTF">2020-02-20T10:08:56Z</dcterms:modified>
</cp:coreProperties>
</file>