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274" r:id="rId2"/>
    <p:sldId id="275" r:id="rId3"/>
    <p:sldId id="288" r:id="rId4"/>
    <p:sldId id="289" r:id="rId5"/>
    <p:sldId id="276" r:id="rId6"/>
    <p:sldId id="277" r:id="rId7"/>
    <p:sldId id="278" r:id="rId8"/>
    <p:sldId id="280" r:id="rId9"/>
    <p:sldId id="281" r:id="rId10"/>
    <p:sldId id="290" r:id="rId11"/>
    <p:sldId id="283" r:id="rId12"/>
    <p:sldId id="291" r:id="rId13"/>
    <p:sldId id="292" r:id="rId14"/>
    <p:sldId id="293" r:id="rId15"/>
    <p:sldId id="287" r:id="rId16"/>
    <p:sldId id="295" r:id="rId17"/>
    <p:sldId id="279" r:id="rId18"/>
  </p:sldIdLst>
  <p:sldSz cx="9144000" cy="6858000" type="screen4x3"/>
  <p:notesSz cx="6735763" cy="9856788"/>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A79"/>
    <a:srgbClr val="002D86"/>
    <a:srgbClr val="243A97"/>
    <a:srgbClr val="FFFF81"/>
    <a:srgbClr val="FFD85B"/>
    <a:srgbClr val="FFE181"/>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560" autoAdjust="0"/>
    <p:restoredTop sz="94349" autoAdjust="0"/>
  </p:normalViewPr>
  <p:slideViewPr>
    <p:cSldViewPr>
      <p:cViewPr varScale="1">
        <p:scale>
          <a:sx n="71" d="100"/>
          <a:sy n="71" d="100"/>
        </p:scale>
        <p:origin x="-4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234"/>
    </p:cViewPr>
  </p:notesTextViewPr>
  <p:sorterViewPr>
    <p:cViewPr>
      <p:scale>
        <a:sx n="100" d="100"/>
        <a:sy n="100" d="100"/>
      </p:scale>
      <p:origin x="0" y="0"/>
    </p:cViewPr>
  </p:sorterViewPr>
  <p:notesViewPr>
    <p:cSldViewPr>
      <p:cViewPr varScale="1">
        <p:scale>
          <a:sx n="53" d="100"/>
          <a:sy n="53" d="100"/>
        </p:scale>
        <p:origin x="-2580" y="-102"/>
      </p:cViewPr>
      <p:guideLst>
        <p:guide orient="horz" pos="3104"/>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19413"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sz="quarter" idx="1"/>
          </p:nvPr>
        </p:nvSpPr>
        <p:spPr>
          <a:xfrm>
            <a:off x="3814763" y="0"/>
            <a:ext cx="2919412" cy="49212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C5491B0-CA41-4B06-9223-54FC9C866619}" type="datetimeFigureOut">
              <a:rPr lang="ru-RU"/>
              <a:pPr>
                <a:defRPr/>
              </a:pPr>
              <a:t>23.05.2012</a:t>
            </a:fld>
            <a:endParaRPr lang="ru-RU"/>
          </a:p>
        </p:txBody>
      </p:sp>
      <p:sp>
        <p:nvSpPr>
          <p:cNvPr id="4" name="Нижний колонтитул 3"/>
          <p:cNvSpPr>
            <a:spLocks noGrp="1"/>
          </p:cNvSpPr>
          <p:nvPr>
            <p:ph type="ftr" sz="quarter" idx="2"/>
          </p:nvPr>
        </p:nvSpPr>
        <p:spPr>
          <a:xfrm>
            <a:off x="1" y="9361489"/>
            <a:ext cx="2919413" cy="493711"/>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ru-RU"/>
              <a:t>апоао</a:t>
            </a:r>
          </a:p>
        </p:txBody>
      </p:sp>
      <p:sp>
        <p:nvSpPr>
          <p:cNvPr id="5" name="Номер слайда 4"/>
          <p:cNvSpPr>
            <a:spLocks noGrp="1"/>
          </p:cNvSpPr>
          <p:nvPr>
            <p:ph type="sldNum" sz="quarter" idx="3"/>
          </p:nvPr>
        </p:nvSpPr>
        <p:spPr>
          <a:xfrm>
            <a:off x="3814763" y="9361489"/>
            <a:ext cx="2919412" cy="493711"/>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C3A49F1-395D-4046-9EC9-BDC5F8A166E5}" type="slidenum">
              <a:rPr lang="ru-RU"/>
              <a:pPr>
                <a:defRPr/>
              </a:pPr>
              <a:t>‹#›</a:t>
            </a:fld>
            <a:endParaRPr lang="ru-RU"/>
          </a:p>
        </p:txBody>
      </p:sp>
    </p:spTree>
    <p:extLst>
      <p:ext uri="{BB962C8B-B14F-4D97-AF65-F5344CB8AC3E}">
        <p14:creationId xmlns:p14="http://schemas.microsoft.com/office/powerpoint/2010/main" val="1379382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19413"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14763" y="0"/>
            <a:ext cx="2919412" cy="49212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FC02EB4-C6A1-40B6-BE94-C35FBB387769}" type="datetimeFigureOut">
              <a:rPr lang="ru-RU"/>
              <a:pPr>
                <a:defRPr/>
              </a:pPr>
              <a:t>23.05.2012</a:t>
            </a:fld>
            <a:endParaRPr lang="ru-RU"/>
          </a:p>
        </p:txBody>
      </p:sp>
      <p:sp>
        <p:nvSpPr>
          <p:cNvPr id="4" name="Образ слайда 3"/>
          <p:cNvSpPr>
            <a:spLocks noGrp="1" noRot="1" noChangeAspect="1"/>
          </p:cNvSpPr>
          <p:nvPr>
            <p:ph type="sldImg" idx="2"/>
          </p:nvPr>
        </p:nvSpPr>
        <p:spPr>
          <a:xfrm>
            <a:off x="903288" y="738188"/>
            <a:ext cx="4929187" cy="3697287"/>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73101" y="4681540"/>
            <a:ext cx="5389563" cy="4435475"/>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1" y="9361489"/>
            <a:ext cx="2919413" cy="493711"/>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ru-RU"/>
              <a:t>апоао</a:t>
            </a:r>
          </a:p>
        </p:txBody>
      </p:sp>
      <p:sp>
        <p:nvSpPr>
          <p:cNvPr id="7" name="Номер слайда 6"/>
          <p:cNvSpPr>
            <a:spLocks noGrp="1"/>
          </p:cNvSpPr>
          <p:nvPr>
            <p:ph type="sldNum" sz="quarter" idx="5"/>
          </p:nvPr>
        </p:nvSpPr>
        <p:spPr>
          <a:xfrm>
            <a:off x="3814763" y="9361489"/>
            <a:ext cx="2919412" cy="493711"/>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B1ABA97-42EF-4B26-B6B0-A2BC6716DBB7}" type="slidenum">
              <a:rPr lang="ru-RU"/>
              <a:pPr>
                <a:defRPr/>
              </a:pPr>
              <a:t>‹#›</a:t>
            </a:fld>
            <a:endParaRPr lang="ru-RU"/>
          </a:p>
        </p:txBody>
      </p:sp>
    </p:spTree>
    <p:extLst>
      <p:ext uri="{BB962C8B-B14F-4D97-AF65-F5344CB8AC3E}">
        <p14:creationId xmlns:p14="http://schemas.microsoft.com/office/powerpoint/2010/main" val="318941372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a:t>
            </a:fld>
            <a:endParaRPr lang="ru-RU"/>
          </a:p>
        </p:txBody>
      </p:sp>
    </p:spTree>
    <p:extLst>
      <p:ext uri="{BB962C8B-B14F-4D97-AF65-F5344CB8AC3E}">
        <p14:creationId xmlns:p14="http://schemas.microsoft.com/office/powerpoint/2010/main" val="324135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algn="just"/>
            <a:r>
              <a:rPr lang="ru-RU" dirty="0" smtClean="0"/>
              <a:t>Общий недостаток версий 1 и 2 – это низкая эффективность алгоритма с точки зрения использования процессорного времени</a:t>
            </a:r>
            <a:r>
              <a:rPr lang="ru-RU" dirty="0" smtClean="0"/>
              <a:t>. Возникла идея нагружать уже отработавшие процессоры новым заданием. </a:t>
            </a:r>
            <a:r>
              <a:rPr lang="ru-RU" dirty="0" smtClean="0"/>
              <a:t>В третий версии мы смоделировали асинхронную раздачу заданий по процессорам. Досрочно завершившие работу процессоры получают все новые и новые задания, пока имеются непроверенные области. Как показали эксперименты таким образом можно значительно повысить и ускорение и эффективность алгоритма. </a:t>
            </a:r>
            <a:r>
              <a:rPr lang="ru-RU" dirty="0"/>
              <a:t>Подобная схема для повышения эффективности </a:t>
            </a:r>
            <a:r>
              <a:rPr lang="ru-RU" dirty="0" smtClean="0"/>
              <a:t>вычислений была также применена к фазе ЛО. </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10</a:t>
            </a:fld>
            <a:endParaRPr lang="ru-RU"/>
          </a:p>
        </p:txBody>
      </p:sp>
    </p:spTree>
    <p:extLst>
      <p:ext uri="{BB962C8B-B14F-4D97-AF65-F5344CB8AC3E}">
        <p14:creationId xmlns:p14="http://schemas.microsoft.com/office/powerpoint/2010/main" val="3469081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algn="just"/>
            <a:r>
              <a:rPr lang="ru-RU" dirty="0" smtClean="0"/>
              <a:t>Одним из показателей по которым можно сравнивать алгоритмы глобальной оптимизации – это предельная размерность задачи, которую можно решить данным алгоритмом. С помощью нашего алгоритма на суперкомпьютерном кластере </a:t>
            </a:r>
            <a:r>
              <a:rPr lang="ru-RU" dirty="0" smtClean="0"/>
              <a:t>«Сергей Королев» нам </a:t>
            </a:r>
            <a:r>
              <a:rPr lang="ru-RU" dirty="0" smtClean="0"/>
              <a:t>удалось достичь стабильного нахождения глобального оптимума для тестовой функции с 15 </a:t>
            </a:r>
            <a:r>
              <a:rPr lang="ru-RU" dirty="0" smtClean="0"/>
              <a:t>переменными, что по существу превосходит в 2,5 другие алгоритмы ГО протестированные на данной функции.</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11</a:t>
            </a:fld>
            <a:endParaRPr lang="ru-RU"/>
          </a:p>
        </p:txBody>
      </p:sp>
    </p:spTree>
    <p:extLst>
      <p:ext uri="{BB962C8B-B14F-4D97-AF65-F5344CB8AC3E}">
        <p14:creationId xmlns:p14="http://schemas.microsoft.com/office/powerpoint/2010/main" val="100857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gn="just"/>
            <a:r>
              <a:rPr lang="ru-RU" dirty="0"/>
              <a:t>Исследование эффективности работы нового алгоритма, предназначенного для решения практических задач науки и техники, </a:t>
            </a:r>
            <a:r>
              <a:rPr lang="ru-RU" dirty="0" smtClean="0"/>
              <a:t>было бы неполным </a:t>
            </a:r>
            <a:r>
              <a:rPr lang="ru-RU" dirty="0"/>
              <a:t>без примера решения с помощью этого алгоритма одной из таких задач. Для проверки применимости разработанного алгоритма ГО была решена реальная техническая задача выбора оптимальных параметров гасителя пульсаций давления (ГПД) по критерию оценки среднего уровня акустической мощности.</a:t>
            </a:r>
            <a:endParaRPr lang="ru-RU" dirty="0" smtClean="0"/>
          </a:p>
          <a:p>
            <a:pPr algn="just"/>
            <a:endParaRPr lang="ru-RU" dirty="0" smtClean="0"/>
          </a:p>
          <a:p>
            <a:pPr algn="just"/>
            <a:r>
              <a:rPr lang="ru-RU" dirty="0" smtClean="0"/>
              <a:t>Гаситель пульсаций давлений – это устройство, предназначенное для сглаживания пульсации и вибраций жидкости и газов. Основную конструкцию гасителя составляет специальный клапан,</a:t>
            </a:r>
            <a:r>
              <a:rPr lang="en-US" dirty="0" smtClean="0"/>
              <a:t> </a:t>
            </a:r>
            <a:r>
              <a:rPr lang="ru-RU" dirty="0" smtClean="0"/>
              <a:t>выдерживающий </a:t>
            </a:r>
            <a:r>
              <a:rPr lang="ru-RU" dirty="0"/>
              <a:t>на выходе необходимое </a:t>
            </a:r>
            <a:r>
              <a:rPr lang="ru-RU" dirty="0" smtClean="0"/>
              <a:t>давление. </a:t>
            </a:r>
            <a:endParaRPr lang="en-US" dirty="0" smtClean="0"/>
          </a:p>
          <a:p>
            <a:pPr algn="just"/>
            <a:endParaRPr lang="ru-RU" dirty="0" smtClean="0"/>
          </a:p>
          <a:p>
            <a:pPr algn="just"/>
            <a:r>
              <a:rPr lang="ru-RU" dirty="0" smtClean="0"/>
              <a:t>Идея понижения шума от гасителя заключается в установке специальных шайб с отверстиями. Тогда полную акустическая мощность, генерируемая гасителем, можно рассчитать как сумму мощности клапана и мощностей каждой шайбы. </a:t>
            </a:r>
          </a:p>
          <a:p>
            <a:pPr algn="just"/>
            <a:endParaRPr lang="ru-RU" dirty="0" smtClean="0"/>
          </a:p>
          <a:p>
            <a:pPr algn="just"/>
            <a:r>
              <a:rPr lang="ru-RU" dirty="0" smtClean="0"/>
              <a:t>Рассматривая процессы в ГПД с как </a:t>
            </a:r>
            <a:r>
              <a:rPr lang="ru-RU" dirty="0"/>
              <a:t>адиабатические, </a:t>
            </a:r>
            <a:r>
              <a:rPr lang="ru-RU" dirty="0" smtClean="0"/>
              <a:t>значение функции акустического мощности шума для каждой</a:t>
            </a:r>
            <a:r>
              <a:rPr lang="ru-RU" i="1" dirty="0" smtClean="0"/>
              <a:t> </a:t>
            </a:r>
            <a:r>
              <a:rPr lang="ru-RU" dirty="0" smtClean="0"/>
              <a:t>шайбы можно выразить через отношение давления после шайбы к давлению перед ней.</a:t>
            </a:r>
          </a:p>
        </p:txBody>
      </p:sp>
      <p:sp>
        <p:nvSpPr>
          <p:cNvPr id="4" name="Номер слайда 3"/>
          <p:cNvSpPr>
            <a:spLocks noGrp="1"/>
          </p:cNvSpPr>
          <p:nvPr>
            <p:ph type="sldNum" sz="quarter" idx="5"/>
          </p:nvPr>
        </p:nvSpPr>
        <p:spPr/>
        <p:txBody>
          <a:bodyPr/>
          <a:lstStyle/>
          <a:p>
            <a:pPr>
              <a:defRPr/>
            </a:pPr>
            <a:fld id="{7489D66F-C103-46C0-8DC7-015FB05D0C26}" type="slidenum">
              <a:rPr lang="ru-RU" smtClean="0"/>
              <a:pPr>
                <a:defRPr/>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ru-RU" dirty="0" smtClean="0"/>
              <a:t>В целом, </a:t>
            </a:r>
            <a:r>
              <a:rPr lang="ru-RU" dirty="0"/>
              <a:t>з</a:t>
            </a:r>
            <a:r>
              <a:rPr lang="ru-RU" dirty="0" smtClean="0"/>
              <a:t>адача выбора рациональных параметров ГПД представляется смешанной задачей параметрической и структурной оптимизации. Задача структурной оптимизации </a:t>
            </a:r>
            <a:r>
              <a:rPr lang="ru-RU" dirty="0" smtClean="0"/>
              <a:t>реализуется </a:t>
            </a:r>
            <a:r>
              <a:rPr lang="ru-RU" dirty="0" smtClean="0"/>
              <a:t>простым перебором различных вариантов компоновок ГПД по числу шайб. В общем случае задачу параметрической оптимизации можно поставить как задачу условной оптимизации в виде 3 с ограничением 4.</a:t>
            </a:r>
          </a:p>
          <a:p>
            <a:endParaRPr lang="ru-RU" dirty="0" smtClean="0"/>
          </a:p>
          <a:p>
            <a:pPr algn="just"/>
            <a:r>
              <a:rPr lang="ru-RU" dirty="0" smtClean="0"/>
              <a:t>Ограничения (4) возникают из физических соображений и определяют достаточно сложную допустимую область задачи оптимизации. Однако, введя замену переменных 5</a:t>
            </a:r>
          </a:p>
          <a:p>
            <a:endParaRPr lang="ru-RU" dirty="0" smtClean="0"/>
          </a:p>
          <a:p>
            <a:r>
              <a:rPr lang="ru-RU" dirty="0"/>
              <a:t>задачу условной глобальной оптимизации можно </a:t>
            </a:r>
            <a:r>
              <a:rPr lang="ru-RU" dirty="0" smtClean="0"/>
              <a:t>поставить как задачу безусловной на единичном гиперкубе.</a:t>
            </a:r>
          </a:p>
        </p:txBody>
      </p:sp>
      <p:sp>
        <p:nvSpPr>
          <p:cNvPr id="4" name="Номер слайда 3"/>
          <p:cNvSpPr>
            <a:spLocks noGrp="1"/>
          </p:cNvSpPr>
          <p:nvPr>
            <p:ph type="sldNum" sz="quarter" idx="5"/>
          </p:nvPr>
        </p:nvSpPr>
        <p:spPr/>
        <p:txBody>
          <a:bodyPr/>
          <a:lstStyle/>
          <a:p>
            <a:pPr>
              <a:defRPr/>
            </a:pPr>
            <a:fld id="{87558D28-B0C8-4DD3-B4DE-7A7736DD5D88}" type="slidenum">
              <a:rPr lang="ru-RU" smtClean="0"/>
              <a:pPr>
                <a:defRPr/>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ru-RU" dirty="0" smtClean="0"/>
              <a:t>Эксперименты проводились на суперкомпьютерном кластере СГАУ «Сергей Королев». </a:t>
            </a:r>
          </a:p>
          <a:p>
            <a:pPr algn="just"/>
            <a:r>
              <a:rPr lang="ru-RU" dirty="0" smtClean="0"/>
              <a:t>Расчеты проводились с числом шайб от 2 до 7. На слайде представлена таблица с результатами работы алгоритма глобальной оптимизации. </a:t>
            </a:r>
          </a:p>
          <a:p>
            <a:pPr algn="just"/>
            <a:r>
              <a:rPr lang="ru-RU" dirty="0"/>
              <a:t>График с найденными оптимальными значениями </a:t>
            </a:r>
            <a:r>
              <a:rPr lang="ru-RU" dirty="0" smtClean="0"/>
              <a:t>проходных сечений шайб </a:t>
            </a:r>
            <a:r>
              <a:rPr lang="ru-RU" dirty="0"/>
              <a:t>в процентах от сечения трубы приведен на рисунке </a:t>
            </a:r>
            <a:r>
              <a:rPr lang="ru-RU" dirty="0" smtClean="0"/>
              <a:t>9. </a:t>
            </a:r>
            <a:r>
              <a:rPr lang="ru-RU" dirty="0"/>
              <a:t>Из рисунка видно, что, не считая переходного участка от клапана к первой шайбе, оптимальные проходные сечения шайб линейно увеличиваются от сечения к сечению. Причем угол наклона линейного участка уменьшается с увеличением числа шайб.</a:t>
            </a:r>
            <a:endParaRPr lang="ru-RU" dirty="0" smtClean="0"/>
          </a:p>
          <a:p>
            <a:pPr algn="just"/>
            <a:r>
              <a:rPr lang="ru-RU" dirty="0" smtClean="0"/>
              <a:t>Оптимальные значения уровней акустической мощности в ГПД в зависимости от числа шайб изменяются так, как это показано на рисунке 10. Из рисунка видно, что график монотонно убывает, и при количестве шайб больше 7 наблюдается явно выраженный пологий участок.</a:t>
            </a:r>
          </a:p>
          <a:p>
            <a:pPr algn="just"/>
            <a:r>
              <a:rPr lang="ru-RU" dirty="0"/>
              <a:t>В ходе </a:t>
            </a:r>
            <a:r>
              <a:rPr lang="ru-RU" dirty="0" smtClean="0"/>
              <a:t>экспериментов также выяснилось</a:t>
            </a:r>
            <a:r>
              <a:rPr lang="ru-RU" dirty="0"/>
              <a:t>, что топология </a:t>
            </a:r>
            <a:r>
              <a:rPr lang="ru-RU" dirty="0" smtClean="0"/>
              <a:t>исследуемой функции </a:t>
            </a:r>
            <a:r>
              <a:rPr lang="ru-RU" dirty="0"/>
              <a:t>зависит от количества шайб: для 2 шайб имеется 2 минимума, для 5 — 8, для 7 — 4.</a:t>
            </a:r>
            <a:endParaRPr lang="ru-RU" dirty="0" smtClean="0"/>
          </a:p>
          <a:p>
            <a:pPr algn="just"/>
            <a:r>
              <a:rPr lang="ru-RU" dirty="0" smtClean="0"/>
              <a:t/>
            </a:r>
            <a:br>
              <a:rPr lang="ru-RU" dirty="0" smtClean="0"/>
            </a:br>
            <a:endParaRPr lang="ru-RU" dirty="0" smtClean="0"/>
          </a:p>
        </p:txBody>
      </p:sp>
      <p:sp>
        <p:nvSpPr>
          <p:cNvPr id="4" name="Номер слайда 3"/>
          <p:cNvSpPr>
            <a:spLocks noGrp="1"/>
          </p:cNvSpPr>
          <p:nvPr>
            <p:ph type="sldNum" sz="quarter" idx="5"/>
          </p:nvPr>
        </p:nvSpPr>
        <p:spPr/>
        <p:txBody>
          <a:bodyPr/>
          <a:lstStyle/>
          <a:p>
            <a:pPr>
              <a:defRPr/>
            </a:pPr>
            <a:fld id="{B481E28C-AE75-46A7-B03B-B7E841B74443}" type="slidenum">
              <a:rPr lang="ru-RU" smtClean="0"/>
              <a:pPr>
                <a:defRPr/>
              </a:pPr>
              <a:t>14</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r>
              <a:rPr lang="ru-RU" dirty="0" smtClean="0"/>
              <a:t>На данном слайде представлены основные результаты работы.</a:t>
            </a:r>
          </a:p>
          <a:p>
            <a:r>
              <a:rPr lang="ru-RU" dirty="0" smtClean="0"/>
              <a:t>Был предложен новый параллельный алгоритма глобальной оптимизации.</a:t>
            </a:r>
          </a:p>
          <a:p>
            <a:r>
              <a:rPr lang="ru-RU" dirty="0" smtClean="0"/>
              <a:t>Было проведено исследование эффективности данного алгоритма на тестовой функции и на реальной технической задаче.</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15</a:t>
            </a:fld>
            <a:endParaRPr lang="ru-RU"/>
          </a:p>
        </p:txBody>
      </p:sp>
    </p:spTree>
    <p:extLst>
      <p:ext uri="{BB962C8B-B14F-4D97-AF65-F5344CB8AC3E}">
        <p14:creationId xmlns:p14="http://schemas.microsoft.com/office/powerpoint/2010/main" val="3224416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smtClean="0"/>
          </a:p>
        </p:txBody>
      </p:sp>
      <p:sp>
        <p:nvSpPr>
          <p:cNvPr id="4" name="Номер слайда 3"/>
          <p:cNvSpPr>
            <a:spLocks noGrp="1"/>
          </p:cNvSpPr>
          <p:nvPr>
            <p:ph type="sldNum" sz="quarter" idx="5"/>
          </p:nvPr>
        </p:nvSpPr>
        <p:spPr/>
        <p:txBody>
          <a:bodyPr/>
          <a:lstStyle/>
          <a:p>
            <a:pPr>
              <a:defRPr/>
            </a:pPr>
            <a:fld id="{D9008424-C8E0-4F1E-A123-A22948348565}" type="slidenum">
              <a:rPr lang="ru-RU" smtClean="0"/>
              <a:pPr>
                <a:defRPr/>
              </a:pPr>
              <a:t>16</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algn="just"/>
            <a:r>
              <a:rPr lang="ru-RU" dirty="0" smtClean="0"/>
              <a:t>В ходе данной работы был разработан и реализован программный комплекс для моделирования параллельных алгоритмов, реализующий основные принципы технологии ГСП. В общей архитектуре программного комплекса лично мной реализованы подсистема редактирования, спроектирована и реализована схема базы данных для хранения информационного фонда и подсистема генерации исходных кодов программ на языке С++. </a:t>
            </a:r>
          </a:p>
          <a:p>
            <a:pPr algn="just"/>
            <a:endParaRPr lang="ru-RU" dirty="0"/>
          </a:p>
          <a:p>
            <a:pPr algn="just"/>
            <a:r>
              <a:rPr lang="ru-RU" dirty="0" smtClean="0"/>
              <a:t>Ключевой фигурой в параллельной технологии ГСП является межмодульный интерфейс передачи данных. Он реализует модель общей памяти поверх системы с распределённой памятью и опирается на модель передачи сообщений </a:t>
            </a:r>
            <a:r>
              <a:rPr lang="en-US" dirty="0" smtClean="0"/>
              <a:t>MPI.</a:t>
            </a:r>
            <a:r>
              <a:rPr lang="ru-RU" dirty="0" smtClean="0"/>
              <a:t> </a:t>
            </a:r>
            <a:r>
              <a:rPr lang="ru-RU" dirty="0" err="1" smtClean="0"/>
              <a:t>Т.о</a:t>
            </a:r>
            <a:r>
              <a:rPr lang="ru-RU" dirty="0" smtClean="0"/>
              <a:t>. управление передачами данных между процессами в технологии ГСП происходит автоматически.</a:t>
            </a:r>
          </a:p>
          <a:p>
            <a:pPr algn="just"/>
            <a:endParaRPr lang="ru-RU" dirty="0"/>
          </a:p>
          <a:p>
            <a:pPr algn="just"/>
            <a:r>
              <a:rPr lang="ru-RU" dirty="0" smtClean="0"/>
              <a:t>Другой ключевой фигурой является граф-машина, которая управляет вычислительным процессом. На вход граф-машины подается граф-модель и номер начальной вершины. Граф-машина запускает </a:t>
            </a:r>
            <a:r>
              <a:rPr lang="ru-RU" dirty="0" err="1" smtClean="0"/>
              <a:t>акторы</a:t>
            </a:r>
            <a:r>
              <a:rPr lang="ru-RU" dirty="0" smtClean="0"/>
              <a:t> в вершинах, вычисляет предикаты исходящих дуг и выполняет соответствующие им переходы между вершинам.</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17</a:t>
            </a:fld>
            <a:endParaRPr lang="ru-RU"/>
          </a:p>
        </p:txBody>
      </p:sp>
    </p:spTree>
    <p:extLst>
      <p:ext uri="{BB962C8B-B14F-4D97-AF65-F5344CB8AC3E}">
        <p14:creationId xmlns:p14="http://schemas.microsoft.com/office/powerpoint/2010/main" val="284189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2</a:t>
            </a:fld>
            <a:endParaRPr lang="ru-RU"/>
          </a:p>
        </p:txBody>
      </p:sp>
    </p:spTree>
    <p:extLst>
      <p:ext uri="{BB962C8B-B14F-4D97-AF65-F5344CB8AC3E}">
        <p14:creationId xmlns:p14="http://schemas.microsoft.com/office/powerpoint/2010/main" val="378140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algn="just"/>
            <a:r>
              <a:rPr lang="ru-RU" dirty="0" smtClean="0"/>
              <a:t>Рассмотрим задачу отыскания глобального минимума функции </a:t>
            </a:r>
            <a:r>
              <a:rPr lang="en-US" dirty="0" smtClean="0"/>
              <a:t>f(x) </a:t>
            </a:r>
            <a:r>
              <a:rPr lang="ru-RU" dirty="0" smtClean="0"/>
              <a:t>определенной на </a:t>
            </a:r>
            <a:r>
              <a:rPr lang="en-US" dirty="0" smtClean="0"/>
              <a:t>n</a:t>
            </a:r>
            <a:r>
              <a:rPr lang="ru-RU" dirty="0" smtClean="0"/>
              <a:t>-мерном параллелепипеде. Через </a:t>
            </a:r>
            <a:r>
              <a:rPr lang="en-US" dirty="0" smtClean="0"/>
              <a:t>X*</a:t>
            </a:r>
            <a:r>
              <a:rPr lang="ru-RU" dirty="0" smtClean="0"/>
              <a:t> обозначим </a:t>
            </a:r>
            <a:r>
              <a:rPr lang="ru-RU" dirty="0" smtClean="0"/>
              <a:t>множество точных </a:t>
            </a:r>
            <a:r>
              <a:rPr lang="ru-RU" dirty="0" smtClean="0"/>
              <a:t>решений задачи (3). Введем множество </a:t>
            </a:r>
            <a:r>
              <a:rPr lang="en-US" dirty="0" smtClean="0"/>
              <a:t>X*</a:t>
            </a:r>
            <a:r>
              <a:rPr lang="el-GR" baseline="-25000" dirty="0" smtClean="0"/>
              <a:t>ε</a:t>
            </a:r>
            <a:r>
              <a:rPr lang="en-US" dirty="0" smtClean="0"/>
              <a:t> </a:t>
            </a:r>
            <a:r>
              <a:rPr lang="ru-RU" dirty="0" smtClean="0"/>
              <a:t>приближенных </a:t>
            </a:r>
            <a:r>
              <a:rPr lang="ru-RU" dirty="0" smtClean="0"/>
              <a:t>решений задачи (3). В большинстве практических задач надо с заданной точностью эпсилон определить величину глобального минимума функции от</a:t>
            </a:r>
            <a:r>
              <a:rPr lang="ru-RU" dirty="0"/>
              <a:t> </a:t>
            </a:r>
            <a:r>
              <a:rPr lang="en-US" dirty="0" smtClean="0"/>
              <a:t>n-</a:t>
            </a:r>
            <a:r>
              <a:rPr lang="ru-RU" dirty="0" smtClean="0"/>
              <a:t>мерного вектора </a:t>
            </a:r>
            <a:r>
              <a:rPr lang="en-US" dirty="0" smtClean="0"/>
              <a:t>x </a:t>
            </a:r>
            <a:r>
              <a:rPr lang="ru-RU" dirty="0" smtClean="0"/>
              <a:t>и найти хотя бы одну точку </a:t>
            </a:r>
            <a:r>
              <a:rPr lang="en-US" dirty="0" smtClean="0"/>
              <a:t>x*,</a:t>
            </a:r>
            <a:r>
              <a:rPr lang="ru-RU" dirty="0" smtClean="0"/>
              <a:t> где это приближенное значение достигается.</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3</a:t>
            </a:fld>
            <a:endParaRPr lang="ru-RU"/>
          </a:p>
        </p:txBody>
      </p:sp>
    </p:spTree>
    <p:extLst>
      <p:ext uri="{BB962C8B-B14F-4D97-AF65-F5344CB8AC3E}">
        <p14:creationId xmlns:p14="http://schemas.microsoft.com/office/powerpoint/2010/main" val="136052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lnSpcReduction="10000"/>
          </a:bodyPr>
          <a:lstStyle/>
          <a:p>
            <a:pPr algn="just"/>
            <a:r>
              <a:rPr lang="ru-RU" dirty="0" smtClean="0"/>
              <a:t>Многочисленные работы в области глобальной оптимизации функции многих переменных свидетельствуют о невозможности создания универсального алгоритма оптимизации любых функций. На практике большинство физических процессов описываются функциями, принадлежащими к классу </a:t>
            </a:r>
            <a:r>
              <a:rPr lang="ru-RU" dirty="0" err="1" smtClean="0"/>
              <a:t>липшецевых</a:t>
            </a:r>
            <a:r>
              <a:rPr lang="ru-RU" dirty="0" smtClean="0"/>
              <a:t>. Далее будем рассматривать только этот класс функций.</a:t>
            </a:r>
          </a:p>
          <a:p>
            <a:pPr algn="just"/>
            <a:endParaRPr lang="ru-RU" dirty="0" smtClean="0"/>
          </a:p>
          <a:p>
            <a:pPr algn="just"/>
            <a:r>
              <a:rPr lang="ru-RU" dirty="0" smtClean="0"/>
              <a:t>Идея</a:t>
            </a:r>
            <a:r>
              <a:rPr lang="ru-RU" b="1" dirty="0" smtClean="0"/>
              <a:t> </a:t>
            </a:r>
            <a:r>
              <a:rPr lang="ru-RU" dirty="0"/>
              <a:t>метода половинных делений </a:t>
            </a:r>
            <a:r>
              <a:rPr lang="ru-RU" dirty="0" smtClean="0"/>
              <a:t>заключается </a:t>
            </a:r>
            <a:r>
              <a:rPr lang="ru-RU" dirty="0"/>
              <a:t>в организации </a:t>
            </a:r>
            <a:r>
              <a:rPr lang="ru-RU" dirty="0" smtClean="0"/>
              <a:t>непропорционального </a:t>
            </a:r>
            <a:r>
              <a:rPr lang="ru-RU" dirty="0"/>
              <a:t>деление исходной области поиска </a:t>
            </a:r>
            <a:r>
              <a:rPr lang="ru-RU" dirty="0" smtClean="0"/>
              <a:t>на </a:t>
            </a:r>
            <a:r>
              <a:rPr lang="ru-RU" dirty="0" err="1" smtClean="0"/>
              <a:t>гиперпараллелепипеды</a:t>
            </a:r>
            <a:r>
              <a:rPr lang="ru-RU" dirty="0" smtClean="0"/>
              <a:t> </a:t>
            </a:r>
            <a:r>
              <a:rPr lang="ru-RU" dirty="0"/>
              <a:t>меньшей </a:t>
            </a:r>
            <a:r>
              <a:rPr lang="ru-RU" dirty="0" smtClean="0"/>
              <a:t>размерности.</a:t>
            </a:r>
          </a:p>
          <a:p>
            <a:pPr algn="just"/>
            <a:endParaRPr lang="ru-RU" dirty="0"/>
          </a:p>
          <a:p>
            <a:pPr algn="just"/>
            <a:r>
              <a:rPr lang="ru-RU" dirty="0" smtClean="0"/>
              <a:t>Метод половинных делений сводится к построению списка параллелепипедов </a:t>
            </a:r>
            <a:r>
              <a:rPr lang="en-US" dirty="0" err="1" smtClean="0"/>
              <a:t>Bm</a:t>
            </a:r>
            <a:r>
              <a:rPr lang="en-US" dirty="0" smtClean="0"/>
              <a:t> </a:t>
            </a:r>
            <a:r>
              <a:rPr lang="ru-RU" dirty="0" smtClean="0"/>
              <a:t>с центрами </a:t>
            </a:r>
            <a:r>
              <a:rPr lang="en-US" dirty="0" smtClean="0"/>
              <a:t>ci </a:t>
            </a:r>
            <a:r>
              <a:rPr lang="ru-RU" dirty="0" smtClean="0"/>
              <a:t>и диагоналями </a:t>
            </a:r>
            <a:r>
              <a:rPr lang="en-US" dirty="0" smtClean="0"/>
              <a:t>2Ri</a:t>
            </a:r>
            <a:r>
              <a:rPr lang="ru-RU" dirty="0" smtClean="0"/>
              <a:t>. В каждой точке </a:t>
            </a:r>
            <a:r>
              <a:rPr lang="en-US" dirty="0" smtClean="0"/>
              <a:t>ci </a:t>
            </a:r>
            <a:r>
              <a:rPr lang="ru-RU" dirty="0" smtClean="0"/>
              <a:t>вычисляется значение функции и определяется текущий рекорд, как минимум по всем ранее вычисленным значениям функции. На следующем шаге из списка </a:t>
            </a:r>
            <a:r>
              <a:rPr lang="en-US" dirty="0" err="1" smtClean="0"/>
              <a:t>Bm</a:t>
            </a:r>
            <a:r>
              <a:rPr lang="ru-RU" dirty="0" smtClean="0"/>
              <a:t> выбирается параллелепипед для которого выполняется условие (формула тут)и производится его деление, в нашем случае по наибольшему ребру. После этого из списка исключаются все параллелепипеды для которых верно неравенство (критерий Липшица).</a:t>
            </a:r>
          </a:p>
          <a:p>
            <a:pPr algn="just"/>
            <a:endParaRPr lang="ru-RU" dirty="0"/>
          </a:p>
          <a:p>
            <a:pPr algn="just"/>
            <a:r>
              <a:rPr lang="ru-RU" dirty="0" smtClean="0"/>
              <a:t>Недостаток этого метода в необходимости заранее знать константу Липшица для функции, т.к. от этого сильно зависит успешность нахождения глобального минимума.</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4</a:t>
            </a:fld>
            <a:endParaRPr lang="ru-RU"/>
          </a:p>
        </p:txBody>
      </p:sp>
    </p:spTree>
    <p:extLst>
      <p:ext uri="{BB962C8B-B14F-4D97-AF65-F5344CB8AC3E}">
        <p14:creationId xmlns:p14="http://schemas.microsoft.com/office/powerpoint/2010/main" val="251740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algn="just"/>
            <a:r>
              <a:rPr lang="ru-RU" dirty="0"/>
              <a:t>Сохранив схему двоичного деления </a:t>
            </a:r>
            <a:r>
              <a:rPr lang="ru-RU" dirty="0" smtClean="0"/>
              <a:t>параллелепипедов, </a:t>
            </a:r>
            <a:r>
              <a:rPr lang="ru-RU" dirty="0"/>
              <a:t>изменим правило выбора «критического» параллелепипеда, подвергающегося дальнейшему двоичному </a:t>
            </a:r>
            <a:r>
              <a:rPr lang="ru-RU" dirty="0" smtClean="0"/>
              <a:t>делению.</a:t>
            </a:r>
          </a:p>
          <a:p>
            <a:pPr algn="just"/>
            <a:endParaRPr lang="ru-RU" dirty="0"/>
          </a:p>
          <a:p>
            <a:pPr algn="just"/>
            <a:r>
              <a:rPr lang="ru-RU" dirty="0" smtClean="0"/>
              <a:t>Вместо условия (формула тут) в качестве критического параллелепипеда будем выбрить параллелепипед для которого выполняется условие (формула тут</a:t>
            </a:r>
            <a:r>
              <a:rPr lang="ru-RU" dirty="0" smtClean="0"/>
              <a:t>).</a:t>
            </a:r>
            <a:r>
              <a:rPr lang="en-US" dirty="0" smtClean="0"/>
              <a:t> </a:t>
            </a:r>
            <a:r>
              <a:rPr lang="ru-RU" dirty="0" smtClean="0"/>
              <a:t>Траектория дробления параллелепипедов представлена на слайде.</a:t>
            </a:r>
            <a:endParaRPr lang="ru-RU" dirty="0" smtClean="0"/>
          </a:p>
          <a:p>
            <a:pPr algn="just"/>
            <a:endParaRPr lang="ru-RU" dirty="0"/>
          </a:p>
          <a:p>
            <a:pPr algn="just"/>
            <a:r>
              <a:rPr lang="ru-RU" dirty="0" smtClean="0"/>
              <a:t>Изменение стратегии выбора критического параллелепипеда ускоряет выход в область глобального минимума и позволяет адаптивно вычислять значение константы Липшица. </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5</a:t>
            </a:fld>
            <a:endParaRPr lang="ru-RU"/>
          </a:p>
        </p:txBody>
      </p:sp>
    </p:spTree>
    <p:extLst>
      <p:ext uri="{BB962C8B-B14F-4D97-AF65-F5344CB8AC3E}">
        <p14:creationId xmlns:p14="http://schemas.microsoft.com/office/powerpoint/2010/main" val="3542647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fontScale="92500"/>
          </a:bodyPr>
          <a:lstStyle/>
          <a:p>
            <a:pPr algn="just"/>
            <a:r>
              <a:rPr lang="ru-RU" dirty="0" smtClean="0"/>
              <a:t>Предположим</a:t>
            </a:r>
            <a:r>
              <a:rPr lang="ru-RU" dirty="0"/>
              <a:t>, что относительно оптимизируемой функции </a:t>
            </a:r>
            <a:r>
              <a:rPr lang="ru-RU" dirty="0" smtClean="0"/>
              <a:t>извест</a:t>
            </a:r>
            <a:r>
              <a:rPr lang="ru-RU" dirty="0"/>
              <a:t>е</a:t>
            </a:r>
            <a:r>
              <a:rPr lang="ru-RU" dirty="0" smtClean="0"/>
              <a:t>н размер области притяжения глобального минимума</a:t>
            </a:r>
            <a:r>
              <a:rPr lang="en-US" dirty="0" smtClean="0"/>
              <a:t>.</a:t>
            </a:r>
            <a:r>
              <a:rPr lang="ru-RU" dirty="0" smtClean="0"/>
              <a:t> Тогда достаточно запустить любой алгоритмы </a:t>
            </a:r>
            <a:r>
              <a:rPr lang="ru-RU" dirty="0"/>
              <a:t>локальной </a:t>
            </a:r>
            <a:r>
              <a:rPr lang="ru-RU" dirty="0" smtClean="0"/>
              <a:t>оптимизации из любой точки этой области, для нахождения оптимума</a:t>
            </a:r>
            <a:r>
              <a:rPr lang="ru-RU" dirty="0" smtClean="0"/>
              <a:t>.</a:t>
            </a:r>
            <a:endParaRPr lang="ru-RU" dirty="0" smtClean="0"/>
          </a:p>
          <a:p>
            <a:pPr algn="just"/>
            <a:endParaRPr lang="ru-RU" dirty="0" smtClean="0"/>
          </a:p>
          <a:p>
            <a:pPr algn="just"/>
            <a:r>
              <a:rPr lang="ru-RU" dirty="0" smtClean="0"/>
              <a:t>Идея </a:t>
            </a:r>
            <a:r>
              <a:rPr lang="ru-RU" dirty="0"/>
              <a:t>алгоритма </a:t>
            </a:r>
            <a:r>
              <a:rPr lang="ru-RU" dirty="0" smtClean="0"/>
              <a:t>двухфазного алгоритма глобальной оптимизации заключается </a:t>
            </a:r>
            <a:r>
              <a:rPr lang="ru-RU" dirty="0"/>
              <a:t>в совмещении </a:t>
            </a:r>
            <a:r>
              <a:rPr lang="ru-RU" dirty="0" smtClean="0"/>
              <a:t>техник </a:t>
            </a:r>
            <a:r>
              <a:rPr lang="ru-RU" dirty="0"/>
              <a:t>глобальной и локальной оптимизации. Исходная область разбивается на равные области по числу процессоров и в каждой области запускается </a:t>
            </a:r>
            <a:r>
              <a:rPr lang="ru-RU" dirty="0" smtClean="0"/>
              <a:t>модифицированный алгоритм </a:t>
            </a:r>
            <a:r>
              <a:rPr lang="ru-RU" dirty="0"/>
              <a:t>половинного </a:t>
            </a:r>
            <a:r>
              <a:rPr lang="ru-RU" dirty="0" smtClean="0"/>
              <a:t>деления на отдельном процессоре.</a:t>
            </a:r>
            <a:r>
              <a:rPr lang="ru-RU" dirty="0" smtClean="0">
                <a:solidFill>
                  <a:schemeClr val="bg1">
                    <a:lumMod val="75000"/>
                  </a:schemeClr>
                </a:solidFill>
              </a:rPr>
              <a:t> </a:t>
            </a:r>
            <a:r>
              <a:rPr lang="ru-RU" dirty="0"/>
              <a:t>При этом основная задача этапа ГО заключается в формировании </a:t>
            </a:r>
            <a:r>
              <a:rPr lang="ru-RU" dirty="0" smtClean="0"/>
              <a:t>начальных областей </a:t>
            </a:r>
            <a:r>
              <a:rPr lang="ru-RU" dirty="0"/>
              <a:t>притяжения локальных минимумов, поэтому его можно проводить достаточно грубо.</a:t>
            </a:r>
          </a:p>
          <a:p>
            <a:pPr algn="just"/>
            <a:endParaRPr lang="ru-RU" dirty="0"/>
          </a:p>
          <a:p>
            <a:pPr algn="just"/>
            <a:r>
              <a:rPr lang="ru-RU" dirty="0"/>
              <a:t>На фазе ЛО из каждой точки списка начальных приближений локальных минимумов, полученных на первом этапе, на отдельном процессоре запускается метод деформированных многогранников, осуществляющий спуск к локальному минимуму</a:t>
            </a:r>
            <a:r>
              <a:rPr lang="ru-RU" dirty="0" smtClean="0"/>
              <a:t>.</a:t>
            </a:r>
          </a:p>
          <a:p>
            <a:pPr algn="just"/>
            <a:endParaRPr lang="ru-RU" dirty="0"/>
          </a:p>
          <a:p>
            <a:pPr algn="just"/>
            <a:r>
              <a:rPr lang="ru-RU" dirty="0" smtClean="0"/>
              <a:t>С другой стороны, при известном радиусе областей притяжения локальных минимумов несколько начальных точек лежащих неподалёку можно заменить одной. Добавляемые в список начальных приближений точки формируют кластер, ограниченный заданными размерами зоны притяжения. Данный алгоритм прореживания значительно уменьшает число стартовых точек для этапа ЛО. Хотя он является эвристическим, эксперименты показали его высокую эффективность.</a:t>
            </a:r>
          </a:p>
          <a:p>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6</a:t>
            </a:fld>
            <a:endParaRPr lang="ru-RU"/>
          </a:p>
        </p:txBody>
      </p:sp>
    </p:spTree>
    <p:extLst>
      <p:ext uri="{BB962C8B-B14F-4D97-AF65-F5344CB8AC3E}">
        <p14:creationId xmlns:p14="http://schemas.microsoft.com/office/powerpoint/2010/main" val="404746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algn="just"/>
            <a:r>
              <a:rPr lang="ru-RU" dirty="0" smtClean="0"/>
              <a:t>Особенностью разработки параллельных алгоритмов является некоторая неопределённость конечного результата. Хорошая идея распараллеливания может упереться в проблемы передачи данных на конкретной аппаратной платформе, с другой стороны примитивный алгоритм может дать хороший результат. В этом плане актуальным является создание средств визуального моделирования алгоритмом и автоматизации программирования, позволяющие легко производить модификации алгоритмов. </a:t>
            </a:r>
          </a:p>
          <a:p>
            <a:pPr algn="just"/>
            <a:r>
              <a:rPr lang="ru-RU" dirty="0" smtClean="0"/>
              <a:t>В нашем случае использовалось средство визуального моделирования параллельных алгоритмов </a:t>
            </a:r>
            <a:r>
              <a:rPr lang="en-US" dirty="0" smtClean="0"/>
              <a:t>PGRAPH. </a:t>
            </a:r>
            <a:r>
              <a:rPr lang="ru-RU" dirty="0" smtClean="0"/>
              <a:t>Алгоритм представляется в наглядной форме, а коды программ, включая директивы </a:t>
            </a:r>
            <a:r>
              <a:rPr lang="en-US" dirty="0" smtClean="0"/>
              <a:t>MPI </a:t>
            </a:r>
            <a:r>
              <a:rPr lang="ru-RU" dirty="0" smtClean="0"/>
              <a:t> и управление данными, генерируются автоматически, что позволяет перебрать большее количество вариантов алгоритмов.</a:t>
            </a:r>
            <a:endParaRPr lang="ru-RU" dirty="0" smtClean="0"/>
          </a:p>
          <a:p>
            <a:pPr algn="just"/>
            <a:r>
              <a:rPr lang="ru-RU" dirty="0" smtClean="0"/>
              <a:t> </a:t>
            </a:r>
            <a:endParaRPr lang="ru-RU" dirty="0"/>
          </a:p>
          <a:p>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7</a:t>
            </a:fld>
            <a:endParaRPr lang="ru-RU"/>
          </a:p>
        </p:txBody>
      </p:sp>
    </p:spTree>
    <p:extLst>
      <p:ext uri="{BB962C8B-B14F-4D97-AF65-F5344CB8AC3E}">
        <p14:creationId xmlns:p14="http://schemas.microsoft.com/office/powerpoint/2010/main" val="1092191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algn="just"/>
            <a:r>
              <a:rPr lang="ru-RU" dirty="0" smtClean="0"/>
              <a:t>Базовая реализация двухфазного параллельного алгоритма глобальной оптимизации в нотации технологии ГСП </a:t>
            </a:r>
            <a:r>
              <a:rPr lang="ru-RU" dirty="0" smtClean="0"/>
              <a:t>приведена </a:t>
            </a:r>
            <a:r>
              <a:rPr lang="ru-RU" dirty="0" smtClean="0"/>
              <a:t>на слайде</a:t>
            </a:r>
            <a:r>
              <a:rPr lang="ru-RU" dirty="0"/>
              <a:t>. </a:t>
            </a:r>
            <a:r>
              <a:rPr lang="ru-RU" dirty="0" smtClean="0"/>
              <a:t>Было проведено несколько экспериментов по определению ускорения алгоритма. </a:t>
            </a:r>
            <a:r>
              <a:rPr lang="ru-RU" dirty="0" smtClean="0"/>
              <a:t>Все </a:t>
            </a:r>
            <a:r>
              <a:rPr lang="ru-RU" dirty="0" smtClean="0"/>
              <a:t>эксперименты проводились на суперкомпьютерном кластере «Сергей Королев» с числом процессоров до 512 и размерностью задачи 8. Ускорение определялось как отношение общего количества вычислений функции на всех процессорах к максимальному количеству на одном процессоре</a:t>
            </a:r>
            <a:r>
              <a:rPr lang="ru-RU" dirty="0" smtClean="0"/>
              <a:t>. На слайде представлено распределение загрузки по процессорам для фазы локальной и глобальной оптимизации. Базовая версия алгоритма на 512 процессорах показала ускорение </a:t>
            </a:r>
            <a:r>
              <a:rPr lang="ru-RU" dirty="0"/>
              <a:t>от распараллеливание </a:t>
            </a:r>
            <a:r>
              <a:rPr lang="ru-RU" dirty="0" smtClean="0"/>
              <a:t>в 141 раз. Неравномерность загрузки в фазе ГО обусловлена неравномерностью прореживания параллелепипедов, а в фазе ЛО – разной удаленностью начальных точек от локального оптимума. Далее </a:t>
            </a:r>
            <a:r>
              <a:rPr lang="ru-RU" dirty="0"/>
              <a:t>был проведен ряд модификаций, улучшающих характеристики алгоритма. </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8</a:t>
            </a:fld>
            <a:endParaRPr lang="ru-RU"/>
          </a:p>
        </p:txBody>
      </p:sp>
    </p:spTree>
    <p:extLst>
      <p:ext uri="{BB962C8B-B14F-4D97-AF65-F5344CB8AC3E}">
        <p14:creationId xmlns:p14="http://schemas.microsoft.com/office/powerpoint/2010/main" val="2038300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algn="just"/>
            <a:r>
              <a:rPr lang="ru-RU" dirty="0" smtClean="0"/>
              <a:t>Во второй версии алгоритма мы изменили стратегию поиска рекордного значения функции </a:t>
            </a:r>
            <a:r>
              <a:rPr lang="ru-RU" dirty="0" smtClean="0"/>
              <a:t>и </a:t>
            </a:r>
            <a:r>
              <a:rPr lang="ru-RU" dirty="0" smtClean="0"/>
              <a:t>сделали его общедоступным. На графиках показано распределение количества вычислений функции по процессорам, из которых видно что общее количество вычислений </a:t>
            </a:r>
            <a:r>
              <a:rPr lang="ru-RU" dirty="0"/>
              <a:t>в фазе глобальной оптимизации заметно </a:t>
            </a:r>
            <a:r>
              <a:rPr lang="ru-RU" dirty="0" smtClean="0"/>
              <a:t>сократилось.</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9</a:t>
            </a:fld>
            <a:endParaRPr lang="ru-RU"/>
          </a:p>
        </p:txBody>
      </p:sp>
    </p:spTree>
    <p:extLst>
      <p:ext uri="{BB962C8B-B14F-4D97-AF65-F5344CB8AC3E}">
        <p14:creationId xmlns:p14="http://schemas.microsoft.com/office/powerpoint/2010/main" val="254075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1"/>
          <p:cNvSpPr>
            <a:spLocks noChangeArrowheads="1"/>
          </p:cNvSpPr>
          <p:nvPr/>
        </p:nvSpPr>
        <p:spPr bwMode="auto">
          <a:xfrm>
            <a:off x="0" y="2286000"/>
            <a:ext cx="9144000" cy="228600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ru-RU">
              <a:latin typeface="+mn-lt"/>
              <a:cs typeface="+mn-cs"/>
            </a:endParaRPr>
          </a:p>
        </p:txBody>
      </p:sp>
      <p:pic>
        <p:nvPicPr>
          <p:cNvPr id="5" name="Рисунок 9" descr="gus [Converted].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49" y="217489"/>
            <a:ext cx="1100139"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00188" y="106919"/>
            <a:ext cx="5572125" cy="738664"/>
          </a:xfrm>
          <a:prstGeom prst="rect">
            <a:avLst/>
          </a:prstGeom>
          <a:noFill/>
        </p:spPr>
        <p:txBody>
          <a:bodyPr anchor="ctr">
            <a:spAutoFit/>
          </a:bodyPr>
          <a:lstStyle/>
          <a:p>
            <a:pPr fontAlgn="auto">
              <a:spcBef>
                <a:spcPts val="0"/>
              </a:spcBef>
              <a:spcAft>
                <a:spcPts val="0"/>
              </a:spcAft>
              <a:defRPr/>
            </a:pPr>
            <a:r>
              <a:rPr lang="ru-RU" sz="1400" b="1" dirty="0">
                <a:solidFill>
                  <a:schemeClr val="bg2"/>
                </a:solidFill>
                <a:latin typeface="+mn-lt"/>
                <a:cs typeface="+mn-cs"/>
              </a:rPr>
              <a:t>Самарский государственный аэрокосмический университет</a:t>
            </a:r>
          </a:p>
          <a:p>
            <a:pPr fontAlgn="auto">
              <a:spcBef>
                <a:spcPts val="0"/>
              </a:spcBef>
              <a:spcAft>
                <a:spcPts val="0"/>
              </a:spcAft>
              <a:defRPr/>
            </a:pPr>
            <a:r>
              <a:rPr lang="ru-RU" sz="1400" b="1" dirty="0">
                <a:solidFill>
                  <a:schemeClr val="bg2"/>
                </a:solidFill>
                <a:latin typeface="+mn-lt"/>
                <a:cs typeface="+mn-cs"/>
              </a:rPr>
              <a:t>имени академика С.П. </a:t>
            </a:r>
            <a:r>
              <a:rPr lang="ru-RU" sz="1400" b="1" dirty="0" smtClean="0">
                <a:solidFill>
                  <a:schemeClr val="bg2"/>
                </a:solidFill>
                <a:latin typeface="+mn-lt"/>
                <a:cs typeface="+mn-cs"/>
              </a:rPr>
              <a:t>Королёва</a:t>
            </a:r>
            <a:r>
              <a:rPr lang="ru-RU" sz="1400" b="1" baseline="0" dirty="0" smtClean="0">
                <a:solidFill>
                  <a:schemeClr val="bg2"/>
                </a:solidFill>
                <a:latin typeface="+mn-lt"/>
                <a:cs typeface="+mn-cs"/>
              </a:rPr>
              <a:t> (национальный исследовательский университет)</a:t>
            </a:r>
            <a:endParaRPr lang="ru-RU" sz="1400" b="1" dirty="0">
              <a:solidFill>
                <a:schemeClr val="bg2"/>
              </a:solidFill>
              <a:latin typeface="+mn-lt"/>
              <a:cs typeface="+mn-cs"/>
            </a:endParaRPr>
          </a:p>
        </p:txBody>
      </p:sp>
      <p:sp>
        <p:nvSpPr>
          <p:cNvPr id="7" name="TextBox 6"/>
          <p:cNvSpPr txBox="1"/>
          <p:nvPr/>
        </p:nvSpPr>
        <p:spPr>
          <a:xfrm>
            <a:off x="4071939" y="6084889"/>
            <a:ext cx="4786312" cy="523220"/>
          </a:xfrm>
          <a:prstGeom prst="rect">
            <a:avLst/>
          </a:prstGeom>
          <a:noFill/>
        </p:spPr>
        <p:txBody>
          <a:bodyPr>
            <a:spAutoFit/>
          </a:bodyPr>
          <a:lstStyle/>
          <a:p>
            <a:pPr algn="r" fontAlgn="auto">
              <a:spcBef>
                <a:spcPts val="0"/>
              </a:spcBef>
              <a:spcAft>
                <a:spcPts val="0"/>
              </a:spcAft>
              <a:defRPr/>
            </a:pPr>
            <a:r>
              <a:rPr lang="ru-RU" sz="1400" b="1" dirty="0">
                <a:solidFill>
                  <a:schemeClr val="bg2"/>
                </a:solidFill>
                <a:latin typeface="+mn-lt"/>
                <a:cs typeface="+mn-cs"/>
              </a:rPr>
              <a:t>Самара</a:t>
            </a:r>
          </a:p>
          <a:p>
            <a:pPr algn="r" fontAlgn="auto">
              <a:spcBef>
                <a:spcPts val="0"/>
              </a:spcBef>
              <a:spcAft>
                <a:spcPts val="0"/>
              </a:spcAft>
              <a:defRPr/>
            </a:pPr>
            <a:r>
              <a:rPr lang="ru-RU" sz="1400" b="1" dirty="0" smtClean="0">
                <a:solidFill>
                  <a:schemeClr val="bg2"/>
                </a:solidFill>
                <a:latin typeface="+mn-lt"/>
                <a:cs typeface="+mn-cs"/>
              </a:rPr>
              <a:t>2012</a:t>
            </a:r>
            <a:endParaRPr lang="ru-RU" sz="1400" b="1" dirty="0">
              <a:solidFill>
                <a:schemeClr val="bg2"/>
              </a:solidFill>
              <a:latin typeface="+mn-lt"/>
              <a:cs typeface="+mn-cs"/>
            </a:endParaRPr>
          </a:p>
        </p:txBody>
      </p:sp>
      <p:sp>
        <p:nvSpPr>
          <p:cNvPr id="271379" name="Rectangle 19"/>
          <p:cNvSpPr>
            <a:spLocks noGrp="1" noChangeArrowheads="1"/>
          </p:cNvSpPr>
          <p:nvPr>
            <p:ph type="ctrTitle"/>
          </p:nvPr>
        </p:nvSpPr>
        <p:spPr>
          <a:xfrm>
            <a:off x="250826" y="2319078"/>
            <a:ext cx="8642351" cy="2209800"/>
          </a:xfrm>
        </p:spPr>
        <p:txBody>
          <a:bodyPr/>
          <a:lstStyle>
            <a:lvl1pPr>
              <a:defRPr sz="5000">
                <a:solidFill>
                  <a:srgbClr val="FFFFFF"/>
                </a:solidFill>
              </a:defRPr>
            </a:lvl1pPr>
          </a:lstStyle>
          <a:p>
            <a:r>
              <a:rPr lang="ru-RU" smtClean="0"/>
              <a:t>Образец заголовка</a:t>
            </a:r>
            <a:endParaRPr lang="ru-RU" dirty="0"/>
          </a:p>
        </p:txBody>
      </p:sp>
      <p:sp>
        <p:nvSpPr>
          <p:cNvPr id="271380" name="Rectangle 20"/>
          <p:cNvSpPr>
            <a:spLocks noGrp="1" noChangeArrowheads="1"/>
          </p:cNvSpPr>
          <p:nvPr>
            <p:ph type="subTitle" idx="1"/>
          </p:nvPr>
        </p:nvSpPr>
        <p:spPr>
          <a:xfrm>
            <a:off x="250002" y="4725144"/>
            <a:ext cx="8643999" cy="1296144"/>
          </a:xfrm>
        </p:spPr>
        <p:txBody>
          <a:bodyPr/>
          <a:lstStyle>
            <a:lvl1pPr marL="0" indent="0">
              <a:buFont typeface="Wingdings" pitchFamily="2" charset="2"/>
              <a:buNone/>
              <a:defRPr sz="3400">
                <a:solidFill>
                  <a:schemeClr val="bg2"/>
                </a:solidFill>
              </a:defRPr>
            </a:lvl1pPr>
          </a:lstStyle>
          <a:p>
            <a:r>
              <a:rPr lang="ru-RU" smtClean="0"/>
              <a:t>Образец подзаголовка</a:t>
            </a:r>
            <a:endParaRPr lang="ru-RU" dirty="0"/>
          </a:p>
        </p:txBody>
      </p:sp>
    </p:spTree>
    <p:extLst>
      <p:ext uri="{BB962C8B-B14F-4D97-AF65-F5344CB8AC3E}">
        <p14:creationId xmlns:p14="http://schemas.microsoft.com/office/powerpoint/2010/main" val="203412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OverObj" preserve="1">
  <p:cSld name="Заголовок и текст над объек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79389" y="1636713"/>
            <a:ext cx="8780463" cy="21637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179389" y="3952876"/>
            <a:ext cx="8780463" cy="21637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84ED5C05-28E3-4C35-8C6F-3A513F7E2754}" type="slidenum">
              <a:rPr lang="ru-RU"/>
              <a:pPr>
                <a:defRPr/>
              </a:pPr>
              <a:t>‹#›</a:t>
            </a:fld>
            <a:endParaRPr lang="ru-RU"/>
          </a:p>
        </p:txBody>
      </p:sp>
    </p:spTree>
    <p:extLst>
      <p:ext uri="{BB962C8B-B14F-4D97-AF65-F5344CB8AC3E}">
        <p14:creationId xmlns:p14="http://schemas.microsoft.com/office/powerpoint/2010/main" val="151366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Заголовок и объект над текс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179389" y="1636713"/>
            <a:ext cx="8780463" cy="21637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179389" y="3952876"/>
            <a:ext cx="8780463" cy="21637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51390198-E0B5-4FB0-90F0-71A50FBAAC5E}" type="slidenum">
              <a:rPr lang="ru-RU"/>
              <a:pPr>
                <a:defRPr/>
              </a:pPr>
              <a:t>‹#›</a:t>
            </a:fld>
            <a:endParaRPr lang="ru-RU"/>
          </a:p>
        </p:txBody>
      </p:sp>
    </p:spTree>
    <p:extLst>
      <p:ext uri="{BB962C8B-B14F-4D97-AF65-F5344CB8AC3E}">
        <p14:creationId xmlns:p14="http://schemas.microsoft.com/office/powerpoint/2010/main" val="1593254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79388" y="1636714"/>
            <a:ext cx="4313237" cy="44799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5026" y="1636714"/>
            <a:ext cx="4314825" cy="44799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A9A00921-F608-45F9-BB36-3D74CE3671C8}" type="slidenum">
              <a:rPr lang="ru-RU"/>
              <a:pPr>
                <a:defRPr/>
              </a:pPr>
              <a:t>‹#›</a:t>
            </a:fld>
            <a:endParaRPr lang="ru-RU"/>
          </a:p>
        </p:txBody>
      </p:sp>
    </p:spTree>
    <p:extLst>
      <p:ext uri="{BB962C8B-B14F-4D97-AF65-F5344CB8AC3E}">
        <p14:creationId xmlns:p14="http://schemas.microsoft.com/office/powerpoint/2010/main" val="20439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Завершающий слайд">
    <p:spTree>
      <p:nvGrpSpPr>
        <p:cNvPr id="1" name=""/>
        <p:cNvGrpSpPr/>
        <p:nvPr/>
      </p:nvGrpSpPr>
      <p:grpSpPr>
        <a:xfrm>
          <a:off x="0" y="0"/>
          <a:ext cx="0" cy="0"/>
          <a:chOff x="0" y="0"/>
          <a:chExt cx="0" cy="0"/>
        </a:xfrm>
      </p:grpSpPr>
      <p:sp>
        <p:nvSpPr>
          <p:cNvPr id="3" name="Rectangle 21"/>
          <p:cNvSpPr>
            <a:spLocks noChangeArrowheads="1"/>
          </p:cNvSpPr>
          <p:nvPr/>
        </p:nvSpPr>
        <p:spPr bwMode="auto">
          <a:xfrm>
            <a:off x="0" y="2286000"/>
            <a:ext cx="9144000" cy="2286000"/>
          </a:xfrm>
          <a:prstGeom prst="rect">
            <a:avLst/>
          </a:prstGeom>
          <a:solidFill>
            <a:srgbClr val="243A79"/>
          </a:solidFill>
          <a:ln w="9525">
            <a:noFill/>
            <a:miter lim="800000"/>
            <a:headEnd/>
            <a:tailEnd/>
          </a:ln>
          <a:effectLst/>
        </p:spPr>
        <p:txBody>
          <a:bodyPr wrap="none" anchor="ctr"/>
          <a:lstStyle/>
          <a:p>
            <a:pPr fontAlgn="auto">
              <a:spcBef>
                <a:spcPts val="0"/>
              </a:spcBef>
              <a:spcAft>
                <a:spcPts val="0"/>
              </a:spcAft>
              <a:defRPr/>
            </a:pPr>
            <a:endParaRPr lang="ru-RU">
              <a:latin typeface="+mn-lt"/>
              <a:cs typeface="+mn-cs"/>
            </a:endParaRPr>
          </a:p>
        </p:txBody>
      </p:sp>
      <p:sp>
        <p:nvSpPr>
          <p:cNvPr id="4" name="Rectangle 49"/>
          <p:cNvSpPr>
            <a:spLocks noChangeArrowheads="1"/>
          </p:cNvSpPr>
          <p:nvPr/>
        </p:nvSpPr>
        <p:spPr bwMode="auto">
          <a:xfrm>
            <a:off x="1" y="1440001"/>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5" name="Rectangle 50"/>
          <p:cNvSpPr>
            <a:spLocks noChangeArrowheads="1"/>
          </p:cNvSpPr>
          <p:nvPr/>
        </p:nvSpPr>
        <p:spPr bwMode="auto">
          <a:xfrm>
            <a:off x="1" y="5418001"/>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271379" name="Rectangle 19"/>
          <p:cNvSpPr>
            <a:spLocks noGrp="1" noChangeArrowheads="1"/>
          </p:cNvSpPr>
          <p:nvPr>
            <p:ph type="ctrTitle"/>
          </p:nvPr>
        </p:nvSpPr>
        <p:spPr>
          <a:xfrm>
            <a:off x="250826" y="2319078"/>
            <a:ext cx="8642351" cy="2209800"/>
          </a:xfrm>
        </p:spPr>
        <p:txBody>
          <a:bodyPr/>
          <a:lstStyle>
            <a:lvl1pPr>
              <a:defRPr sz="5000">
                <a:solidFill>
                  <a:schemeClr val="bg1"/>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693016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3"/>
          <p:cNvSpPr>
            <a:spLocks noGrp="1" noChangeArrowheads="1"/>
          </p:cNvSpPr>
          <p:nvPr>
            <p:ph type="sldNum" sz="quarter" idx="10"/>
          </p:nvPr>
        </p:nvSpPr>
        <p:spPr>
          <a:ln/>
        </p:spPr>
        <p:txBody>
          <a:bodyPr/>
          <a:lstStyle>
            <a:lvl1pPr>
              <a:defRPr/>
            </a:lvl1pPr>
          </a:lstStyle>
          <a:p>
            <a:pPr>
              <a:defRPr/>
            </a:pPr>
            <a:fld id="{1450195D-6802-4018-80DD-56F4F20779E8}" type="slidenum">
              <a:rPr lang="ru-RU"/>
              <a:pPr>
                <a:defRPr/>
              </a:pPr>
              <a:t>‹#›</a:t>
            </a:fld>
            <a:endParaRPr lang="ru-RU"/>
          </a:p>
        </p:txBody>
      </p:sp>
    </p:spTree>
    <p:extLst>
      <p:ext uri="{BB962C8B-B14F-4D97-AF65-F5344CB8AC3E}">
        <p14:creationId xmlns:p14="http://schemas.microsoft.com/office/powerpoint/2010/main" val="331467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3"/>
          <p:cNvSpPr>
            <a:spLocks noGrp="1" noChangeArrowheads="1"/>
          </p:cNvSpPr>
          <p:nvPr>
            <p:ph type="sldNum" sz="quarter" idx="10"/>
          </p:nvPr>
        </p:nvSpPr>
        <p:spPr>
          <a:ln/>
        </p:spPr>
        <p:txBody>
          <a:bodyPr/>
          <a:lstStyle>
            <a:lvl1pPr>
              <a:defRPr/>
            </a:lvl1pPr>
          </a:lstStyle>
          <a:p>
            <a:pPr>
              <a:defRPr/>
            </a:pPr>
            <a:fld id="{A471D502-0885-4EC4-A38A-1A19B34959D2}" type="slidenum">
              <a:rPr lang="ru-RU"/>
              <a:pPr>
                <a:defRPr/>
              </a:pPr>
              <a:t>‹#›</a:t>
            </a:fld>
            <a:endParaRPr lang="ru-RU"/>
          </a:p>
        </p:txBody>
      </p:sp>
    </p:spTree>
    <p:extLst>
      <p:ext uri="{BB962C8B-B14F-4D97-AF65-F5344CB8AC3E}">
        <p14:creationId xmlns:p14="http://schemas.microsoft.com/office/powerpoint/2010/main" val="140509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79388" y="1636714"/>
            <a:ext cx="4313237"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5026" y="1636714"/>
            <a:ext cx="431482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D13E2385-A30C-43FF-9E84-9DA17A583B63}" type="slidenum">
              <a:rPr lang="ru-RU"/>
              <a:pPr>
                <a:defRPr/>
              </a:pPr>
              <a:t>‹#›</a:t>
            </a:fld>
            <a:endParaRPr lang="ru-RU"/>
          </a:p>
        </p:txBody>
      </p:sp>
    </p:spTree>
    <p:extLst>
      <p:ext uri="{BB962C8B-B14F-4D97-AF65-F5344CB8AC3E}">
        <p14:creationId xmlns:p14="http://schemas.microsoft.com/office/powerpoint/2010/main" val="36128261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3"/>
          <p:cNvSpPr>
            <a:spLocks noGrp="1" noChangeArrowheads="1"/>
          </p:cNvSpPr>
          <p:nvPr>
            <p:ph type="sldNum" sz="quarter" idx="10"/>
          </p:nvPr>
        </p:nvSpPr>
        <p:spPr>
          <a:ln/>
        </p:spPr>
        <p:txBody>
          <a:bodyPr/>
          <a:lstStyle>
            <a:lvl1pPr>
              <a:defRPr/>
            </a:lvl1pPr>
          </a:lstStyle>
          <a:p>
            <a:pPr>
              <a:defRPr/>
            </a:pPr>
            <a:fld id="{5767D9B1-5FA9-4122-A735-67635AC5153C}" type="slidenum">
              <a:rPr lang="ru-RU"/>
              <a:pPr>
                <a:defRPr/>
              </a:pPr>
              <a:t>‹#›</a:t>
            </a:fld>
            <a:endParaRPr lang="ru-RU"/>
          </a:p>
        </p:txBody>
      </p:sp>
    </p:spTree>
    <p:extLst>
      <p:ext uri="{BB962C8B-B14F-4D97-AF65-F5344CB8AC3E}">
        <p14:creationId xmlns:p14="http://schemas.microsoft.com/office/powerpoint/2010/main" val="62428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3"/>
          <p:cNvSpPr>
            <a:spLocks noGrp="1" noChangeArrowheads="1"/>
          </p:cNvSpPr>
          <p:nvPr>
            <p:ph type="sldNum" sz="quarter" idx="10"/>
          </p:nvPr>
        </p:nvSpPr>
        <p:spPr>
          <a:ln/>
        </p:spPr>
        <p:txBody>
          <a:bodyPr/>
          <a:lstStyle>
            <a:lvl1pPr>
              <a:defRPr/>
            </a:lvl1pPr>
          </a:lstStyle>
          <a:p>
            <a:pPr>
              <a:defRPr/>
            </a:pPr>
            <a:fld id="{1C91741A-E2B3-4F59-A0A9-B0A1273FB929}" type="slidenum">
              <a:rPr lang="ru-RU"/>
              <a:pPr>
                <a:defRPr/>
              </a:pPr>
              <a:t>‹#›</a:t>
            </a:fld>
            <a:endParaRPr lang="ru-RU"/>
          </a:p>
        </p:txBody>
      </p:sp>
    </p:spTree>
    <p:extLst>
      <p:ext uri="{BB962C8B-B14F-4D97-AF65-F5344CB8AC3E}">
        <p14:creationId xmlns:p14="http://schemas.microsoft.com/office/powerpoint/2010/main" val="11326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55179111-11EA-47DE-82A6-16358C193001}" type="slidenum">
              <a:rPr lang="ru-RU"/>
              <a:pPr>
                <a:defRPr/>
              </a:pPr>
              <a:t>‹#›</a:t>
            </a:fld>
            <a:endParaRPr lang="ru-RU"/>
          </a:p>
        </p:txBody>
      </p:sp>
    </p:spTree>
    <p:extLst>
      <p:ext uri="{BB962C8B-B14F-4D97-AF65-F5344CB8AC3E}">
        <p14:creationId xmlns:p14="http://schemas.microsoft.com/office/powerpoint/2010/main" val="133683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
          <p:cNvSpPr>
            <a:spLocks noGrp="1" noChangeArrowheads="1"/>
          </p:cNvSpPr>
          <p:nvPr>
            <p:ph type="sldNum" sz="quarter" idx="10"/>
          </p:nvPr>
        </p:nvSpPr>
        <p:spPr>
          <a:ln/>
        </p:spPr>
        <p:txBody>
          <a:bodyPr/>
          <a:lstStyle>
            <a:lvl1pPr>
              <a:defRPr/>
            </a:lvl1pPr>
          </a:lstStyle>
          <a:p>
            <a:pPr>
              <a:defRPr/>
            </a:pPr>
            <a:fld id="{2743964E-FD5F-43D2-BDF8-CE2F39C16E26}" type="slidenum">
              <a:rPr lang="ru-RU"/>
              <a:pPr>
                <a:defRPr/>
              </a:pPr>
              <a:t>‹#›</a:t>
            </a:fld>
            <a:endParaRPr lang="ru-RU"/>
          </a:p>
        </p:txBody>
      </p:sp>
    </p:spTree>
    <p:extLst>
      <p:ext uri="{BB962C8B-B14F-4D97-AF65-F5344CB8AC3E}">
        <p14:creationId xmlns:p14="http://schemas.microsoft.com/office/powerpoint/2010/main" val="5703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ru-RU" noProof="0"/>
          </a:p>
        </p:txBody>
      </p:sp>
      <p:sp>
        <p:nvSpPr>
          <p:cNvPr id="4" name="Текст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
          <p:cNvSpPr>
            <a:spLocks noGrp="1" noChangeArrowheads="1"/>
          </p:cNvSpPr>
          <p:nvPr>
            <p:ph type="sldNum" sz="quarter" idx="10"/>
          </p:nvPr>
        </p:nvSpPr>
        <p:spPr>
          <a:ln/>
        </p:spPr>
        <p:txBody>
          <a:bodyPr/>
          <a:lstStyle>
            <a:lvl1pPr>
              <a:defRPr/>
            </a:lvl1pPr>
          </a:lstStyle>
          <a:p>
            <a:pPr>
              <a:defRPr/>
            </a:pPr>
            <a:fld id="{7B178752-C0D9-40C6-81F5-743BDA492D05}" type="slidenum">
              <a:rPr lang="ru-RU"/>
              <a:pPr>
                <a:defRPr/>
              </a:pPr>
              <a:t>‹#›</a:t>
            </a:fld>
            <a:endParaRPr lang="ru-RU"/>
          </a:p>
        </p:txBody>
      </p:sp>
    </p:spTree>
    <p:extLst>
      <p:ext uri="{BB962C8B-B14F-4D97-AF65-F5344CB8AC3E}">
        <p14:creationId xmlns:p14="http://schemas.microsoft.com/office/powerpoint/2010/main" val="314018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70385" name="Rectangle 49"/>
          <p:cNvSpPr>
            <a:spLocks noChangeArrowheads="1"/>
          </p:cNvSpPr>
          <p:nvPr/>
        </p:nvSpPr>
        <p:spPr bwMode="auto">
          <a:xfrm>
            <a:off x="1" y="1366839"/>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270339" name="Rectangle 3"/>
          <p:cNvSpPr>
            <a:spLocks noGrp="1" noChangeArrowheads="1"/>
          </p:cNvSpPr>
          <p:nvPr>
            <p:ph type="sldNum" sz="quarter" idx="4"/>
          </p:nvPr>
        </p:nvSpPr>
        <p:spPr bwMode="auto">
          <a:xfrm>
            <a:off x="7812360" y="6308725"/>
            <a:ext cx="129671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b="1" smtClean="0">
                <a:latin typeface="+mn-lt"/>
                <a:cs typeface="+mn-cs"/>
              </a:defRPr>
            </a:lvl1pPr>
          </a:lstStyle>
          <a:p>
            <a:pPr>
              <a:defRPr/>
            </a:pPr>
            <a:fld id="{B563E72A-A988-4980-8BE4-3E5E17096C1D}" type="slidenum">
              <a:rPr lang="ru-RU" smtClean="0"/>
              <a:pPr>
                <a:defRPr/>
              </a:pPr>
              <a:t>‹#›</a:t>
            </a:fld>
            <a:endParaRPr lang="ru-RU" dirty="0"/>
          </a:p>
        </p:txBody>
      </p:sp>
      <p:sp>
        <p:nvSpPr>
          <p:cNvPr id="4102" name="Rectangle 14"/>
          <p:cNvSpPr>
            <a:spLocks noGrp="1" noChangeArrowheads="1"/>
          </p:cNvSpPr>
          <p:nvPr>
            <p:ph type="title"/>
          </p:nvPr>
        </p:nvSpPr>
        <p:spPr bwMode="auto">
          <a:xfrm>
            <a:off x="179389" y="1"/>
            <a:ext cx="8780463"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4103" name="Rectangle 15"/>
          <p:cNvSpPr>
            <a:spLocks noGrp="1" noChangeArrowheads="1"/>
          </p:cNvSpPr>
          <p:nvPr>
            <p:ph type="body" idx="1"/>
          </p:nvPr>
        </p:nvSpPr>
        <p:spPr bwMode="auto">
          <a:xfrm>
            <a:off x="179389" y="1636714"/>
            <a:ext cx="8780463"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p>
        </p:txBody>
      </p:sp>
      <p:sp>
        <p:nvSpPr>
          <p:cNvPr id="270386" name="Rectangle 50"/>
          <p:cNvSpPr>
            <a:spLocks noChangeArrowheads="1"/>
          </p:cNvSpPr>
          <p:nvPr/>
        </p:nvSpPr>
        <p:spPr bwMode="auto">
          <a:xfrm>
            <a:off x="1" y="6297614"/>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pic>
        <p:nvPicPr>
          <p:cNvPr id="4107" name="Рисунок 12" descr="gus [Converted].bmp"/>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14314" y="6429375"/>
            <a:ext cx="8255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1000126" y="6381328"/>
            <a:ext cx="6070893" cy="400110"/>
          </a:xfrm>
          <a:prstGeom prst="rect">
            <a:avLst/>
          </a:prstGeom>
          <a:noFill/>
        </p:spPr>
        <p:txBody>
          <a:bodyPr wrap="none">
            <a:spAutoFit/>
          </a:bodyPr>
          <a:lstStyle/>
          <a:p>
            <a:pPr fontAlgn="auto">
              <a:spcBef>
                <a:spcPts val="0"/>
              </a:spcBef>
              <a:spcAft>
                <a:spcPts val="0"/>
              </a:spcAft>
              <a:defRPr/>
            </a:pPr>
            <a:r>
              <a:rPr lang="ru-RU" sz="1000" b="1" dirty="0" smtClean="0">
                <a:latin typeface="+mn-lt"/>
                <a:cs typeface="+mn-cs"/>
              </a:rPr>
              <a:t>Моделирование</a:t>
            </a:r>
            <a:r>
              <a:rPr lang="ru-RU" sz="1000" b="1" baseline="0" dirty="0" smtClean="0">
                <a:latin typeface="+mn-lt"/>
                <a:cs typeface="+mn-cs"/>
              </a:rPr>
              <a:t> параллельных алгоритмов глобальной оптимизации модифицированным </a:t>
            </a:r>
          </a:p>
          <a:p>
            <a:pPr fontAlgn="auto">
              <a:spcBef>
                <a:spcPts val="0"/>
              </a:spcBef>
              <a:spcAft>
                <a:spcPts val="0"/>
              </a:spcAft>
              <a:defRPr/>
            </a:pPr>
            <a:r>
              <a:rPr lang="ru-RU" sz="1000" b="1" baseline="0" dirty="0" smtClean="0">
                <a:latin typeface="+mn-lt"/>
                <a:cs typeface="+mn-cs"/>
              </a:rPr>
              <a:t>методом половинных делений, Аболмасов П. В.</a:t>
            </a:r>
            <a:endParaRPr lang="ru-RU" sz="1000" b="1" dirty="0">
              <a:latin typeface="+mn-lt"/>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8" r:id="rId10"/>
    <p:sldLayoutId id="2147483689" r:id="rId11"/>
    <p:sldLayoutId id="2147483690" r:id="rId12"/>
    <p:sldLayoutId id="2147483692" r:id="rId13"/>
  </p:sldLayoutIdLst>
  <p:hf hdr="0" ftr="0" dt="0"/>
  <p:txStyles>
    <p:titleStyle>
      <a:lvl1pPr algn="l" rtl="0" fontAlgn="base">
        <a:spcBef>
          <a:spcPct val="0"/>
        </a:spcBef>
        <a:spcAft>
          <a:spcPct val="0"/>
        </a:spcAft>
        <a:defRPr sz="4400" b="1">
          <a:solidFill>
            <a:schemeClr val="tx1"/>
          </a:solidFill>
          <a:latin typeface="+mj-lt"/>
          <a:ea typeface="+mj-ea"/>
          <a:cs typeface="+mj-cs"/>
        </a:defRPr>
      </a:lvl1pPr>
      <a:lvl2pPr algn="l" rtl="0" fontAlgn="base">
        <a:spcBef>
          <a:spcPct val="0"/>
        </a:spcBef>
        <a:spcAft>
          <a:spcPct val="0"/>
        </a:spcAft>
        <a:defRPr sz="4400" b="1">
          <a:solidFill>
            <a:schemeClr val="tx1"/>
          </a:solidFill>
          <a:latin typeface="Arial" charset="0"/>
          <a:cs typeface="Arial" charset="0"/>
        </a:defRPr>
      </a:lvl2pPr>
      <a:lvl3pPr algn="l" rtl="0" fontAlgn="base">
        <a:spcBef>
          <a:spcPct val="0"/>
        </a:spcBef>
        <a:spcAft>
          <a:spcPct val="0"/>
        </a:spcAft>
        <a:defRPr sz="4400" b="1">
          <a:solidFill>
            <a:schemeClr val="tx1"/>
          </a:solidFill>
          <a:latin typeface="Arial" charset="0"/>
          <a:cs typeface="Arial" charset="0"/>
        </a:defRPr>
      </a:lvl3pPr>
      <a:lvl4pPr algn="l" rtl="0" fontAlgn="base">
        <a:spcBef>
          <a:spcPct val="0"/>
        </a:spcBef>
        <a:spcAft>
          <a:spcPct val="0"/>
        </a:spcAft>
        <a:defRPr sz="4400" b="1">
          <a:solidFill>
            <a:schemeClr val="tx1"/>
          </a:solidFill>
          <a:latin typeface="Arial" charset="0"/>
          <a:cs typeface="Arial" charset="0"/>
        </a:defRPr>
      </a:lvl4pPr>
      <a:lvl5pPr algn="l" rtl="0" fontAlgn="base">
        <a:spcBef>
          <a:spcPct val="0"/>
        </a:spcBef>
        <a:spcAft>
          <a:spcPct val="0"/>
        </a:spcAft>
        <a:defRPr sz="4400" b="1">
          <a:solidFill>
            <a:schemeClr val="tx1"/>
          </a:solidFill>
          <a:latin typeface="Arial" charset="0"/>
          <a:cs typeface="Arial" charset="0"/>
        </a:defRPr>
      </a:lvl5pPr>
      <a:lvl6pPr marL="457200" algn="l" rtl="0" eaLnBrk="1" fontAlgn="base" hangingPunct="1">
        <a:spcBef>
          <a:spcPct val="0"/>
        </a:spcBef>
        <a:spcAft>
          <a:spcPct val="0"/>
        </a:spcAft>
        <a:defRPr sz="4400" b="1">
          <a:solidFill>
            <a:schemeClr val="tx1"/>
          </a:solidFill>
          <a:latin typeface="Arial" charset="0"/>
          <a:cs typeface="Arial" charset="0"/>
        </a:defRPr>
      </a:lvl6pPr>
      <a:lvl7pPr marL="914400" algn="l" rtl="0" eaLnBrk="1" fontAlgn="base" hangingPunct="1">
        <a:spcBef>
          <a:spcPct val="0"/>
        </a:spcBef>
        <a:spcAft>
          <a:spcPct val="0"/>
        </a:spcAft>
        <a:defRPr sz="4400" b="1">
          <a:solidFill>
            <a:schemeClr val="tx1"/>
          </a:solidFill>
          <a:latin typeface="Arial" charset="0"/>
          <a:cs typeface="Arial" charset="0"/>
        </a:defRPr>
      </a:lvl7pPr>
      <a:lvl8pPr marL="1371600" algn="l" rtl="0" eaLnBrk="1" fontAlgn="base" hangingPunct="1">
        <a:spcBef>
          <a:spcPct val="0"/>
        </a:spcBef>
        <a:spcAft>
          <a:spcPct val="0"/>
        </a:spcAft>
        <a:defRPr sz="4400" b="1">
          <a:solidFill>
            <a:schemeClr val="tx1"/>
          </a:solidFill>
          <a:latin typeface="Arial" charset="0"/>
          <a:cs typeface="Arial" charset="0"/>
        </a:defRPr>
      </a:lvl8pPr>
      <a:lvl9pPr marL="1828800" algn="l" rtl="0" eaLnBrk="1" fontAlgn="base" hangingPunct="1">
        <a:spcBef>
          <a:spcPct val="0"/>
        </a:spcBef>
        <a:spcAft>
          <a:spcPct val="0"/>
        </a:spcAft>
        <a:defRPr sz="4400" b="1">
          <a:solidFill>
            <a:schemeClr val="tx1"/>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8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1"/>
        </a:buClr>
        <a:buSzPct val="7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2.xml"/><Relationship Id="rId7" Type="http://schemas.openxmlformats.org/officeDocument/2006/relationships/image" Target="../media/image2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29.wmf"/></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4.xml"/><Relationship Id="rId7"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13.png"/><Relationship Id="rId9"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5.xml"/><Relationship Id="rId7"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7.jpeg"/><Relationship Id="rId9"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noAutofit/>
          </a:bodyPr>
          <a:lstStyle/>
          <a:p>
            <a:pPr algn="ctr"/>
            <a:r>
              <a:rPr lang="ru-RU" sz="3200" dirty="0"/>
              <a:t>Моделирование параллельных алгоритмов глобальной оптимизации модифицированным методом половинных делений</a:t>
            </a:r>
          </a:p>
        </p:txBody>
      </p:sp>
      <p:sp>
        <p:nvSpPr>
          <p:cNvPr id="4" name="Номер слайда 3"/>
          <p:cNvSpPr>
            <a:spLocks noGrp="1"/>
          </p:cNvSpPr>
          <p:nvPr>
            <p:ph type="sldNum" sz="quarter" idx="4294967295"/>
          </p:nvPr>
        </p:nvSpPr>
        <p:spPr>
          <a:xfrm>
            <a:off x="7847013" y="6308725"/>
            <a:ext cx="1296987" cy="457200"/>
          </a:xfrm>
        </p:spPr>
        <p:txBody>
          <a:bodyPr/>
          <a:lstStyle/>
          <a:p>
            <a:pPr>
              <a:defRPr/>
            </a:pPr>
            <a:fld id="{1450195D-6802-4018-80DD-56F4F20779E8}" type="slidenum">
              <a:rPr lang="ru-RU" smtClean="0"/>
              <a:pPr>
                <a:defRPr/>
              </a:pPr>
              <a:t>1</a:t>
            </a:fld>
            <a:endParaRPr lang="ru-RU" dirty="0"/>
          </a:p>
        </p:txBody>
      </p:sp>
      <p:sp>
        <p:nvSpPr>
          <p:cNvPr id="10" name="Подзаголовок 2"/>
          <p:cNvSpPr txBox="1">
            <a:spLocks/>
          </p:cNvSpPr>
          <p:nvPr/>
        </p:nvSpPr>
        <p:spPr bwMode="auto">
          <a:xfrm>
            <a:off x="320490" y="4725144"/>
            <a:ext cx="8643999"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0" indent="0" algn="l" rtl="0" fontAlgn="base">
              <a:spcBef>
                <a:spcPct val="20000"/>
              </a:spcBef>
              <a:spcAft>
                <a:spcPct val="0"/>
              </a:spcAft>
              <a:buClr>
                <a:schemeClr val="bg2"/>
              </a:buClr>
              <a:buSzPct val="75000"/>
              <a:buFont typeface="Wingdings" pitchFamily="2" charset="2"/>
              <a:buNone/>
              <a:defRPr sz="3400">
                <a:solidFill>
                  <a:schemeClr val="bg2"/>
                </a:solidFill>
                <a:latin typeface="+mn-lt"/>
                <a:ea typeface="+mn-ea"/>
                <a:cs typeface="+mn-cs"/>
              </a:defRPr>
            </a:lvl1pPr>
            <a:lvl2pPr marL="742950" indent="-285750" algn="l" rtl="0" fontAlgn="base">
              <a:spcBef>
                <a:spcPct val="20000"/>
              </a:spcBef>
              <a:spcAft>
                <a:spcPct val="0"/>
              </a:spcAft>
              <a:buClr>
                <a:schemeClr val="accent1"/>
              </a:buClr>
              <a:buSzPct val="8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1"/>
              </a:buClr>
              <a:buSzPct val="7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defRPr/>
            </a:pPr>
            <a:r>
              <a:rPr lang="ru-RU" sz="3200" dirty="0" smtClean="0"/>
              <a:t>Дипломник: Аболмасов П.В.</a:t>
            </a:r>
          </a:p>
          <a:p>
            <a:pPr>
              <a:defRPr/>
            </a:pPr>
            <a:r>
              <a:rPr lang="ru-RU" sz="3200" dirty="0" smtClean="0"/>
              <a:t>Научный руководитель: д.т.н., заведующий каф. ПС, Коварцев А.Н. </a:t>
            </a:r>
          </a:p>
          <a:p>
            <a:pPr>
              <a:defRPr/>
            </a:pPr>
            <a:endParaRPr lang="ru-RU" dirty="0"/>
          </a:p>
        </p:txBody>
      </p:sp>
    </p:spTree>
    <p:extLst>
      <p:ext uri="{BB962C8B-B14F-4D97-AF65-F5344CB8AC3E}">
        <p14:creationId xmlns:p14="http://schemas.microsoft.com/office/powerpoint/2010/main" val="1997700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Модификация 2</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10</a:t>
            </a:fld>
            <a:endParaRPr lang="ru-RU"/>
          </a:p>
        </p:txBody>
      </p:sp>
      <p:sp>
        <p:nvSpPr>
          <p:cNvPr id="11" name="Текст 4"/>
          <p:cNvSpPr txBox="1">
            <a:spLocks/>
          </p:cNvSpPr>
          <p:nvPr/>
        </p:nvSpPr>
        <p:spPr bwMode="auto">
          <a:xfrm>
            <a:off x="467544" y="1565102"/>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2000" dirty="0" smtClean="0"/>
              <a:t>В версии 3 с помощью дуг синхронизации моделируем асинхронную раздачу заданий по процессорам</a:t>
            </a:r>
            <a:endParaRPr lang="ru-RU" sz="2000" dirty="0"/>
          </a:p>
        </p:txBody>
      </p:sp>
      <p:sp>
        <p:nvSpPr>
          <p:cNvPr id="12" name="Текст 4"/>
          <p:cNvSpPr txBox="1">
            <a:spLocks/>
          </p:cNvSpPr>
          <p:nvPr/>
        </p:nvSpPr>
        <p:spPr bwMode="auto">
          <a:xfrm>
            <a:off x="467544" y="5525542"/>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400" dirty="0" smtClean="0"/>
              <a:t>Эффективность </a:t>
            </a:r>
            <a:r>
              <a:rPr lang="ru-RU" sz="1400" dirty="0"/>
              <a:t>возросла </a:t>
            </a:r>
            <a:r>
              <a:rPr lang="ru-RU" sz="1400" dirty="0" smtClean="0"/>
              <a:t>примерно в 4,7 раза (с 9,8</a:t>
            </a:r>
            <a:r>
              <a:rPr lang="ru-RU" sz="1400" dirty="0"/>
              <a:t>% до </a:t>
            </a:r>
            <a:r>
              <a:rPr lang="ru-RU" sz="1400" dirty="0" smtClean="0"/>
              <a:t>46,6%)</a:t>
            </a:r>
          </a:p>
          <a:p>
            <a:pPr algn="ctr"/>
            <a:r>
              <a:rPr lang="ru-RU" sz="1400" dirty="0" smtClean="0"/>
              <a:t>Ускорение возросло </a:t>
            </a:r>
            <a:r>
              <a:rPr lang="ru-RU" sz="1400" dirty="0"/>
              <a:t>примерно в </a:t>
            </a:r>
            <a:r>
              <a:rPr lang="ru-RU" sz="1400" dirty="0" smtClean="0"/>
              <a:t>4,7 раза (с 50,3 до 238,6)</a:t>
            </a:r>
            <a:endParaRPr lang="ru-RU" sz="1400" dirty="0"/>
          </a:p>
        </p:txBody>
      </p:sp>
      <p:pic>
        <p:nvPicPr>
          <p:cNvPr id="1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875" t="13143" r="2896" b="50083"/>
          <a:stretch/>
        </p:blipFill>
        <p:spPr bwMode="auto">
          <a:xfrm>
            <a:off x="827584" y="2852936"/>
            <a:ext cx="3158848" cy="27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Объект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860033" y="2852936"/>
            <a:ext cx="3624852" cy="27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Объект 9"/>
          <p:cNvPicPr>
            <a:picLocks noGrp="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457201" y="2780928"/>
            <a:ext cx="4040188" cy="2649600"/>
          </a:xfrm>
          <a:prstGeom prst="rect">
            <a:avLst/>
          </a:prstGeom>
          <a:noFill/>
        </p:spPr>
      </p:pic>
      <p:pic>
        <p:nvPicPr>
          <p:cNvPr id="14" name="Объект 13"/>
          <p:cNvPicPr>
            <a:picLocks noGrp="1"/>
          </p:cNvPicPr>
          <p:nvPr>
            <p:ph sz="quarter" idx="4"/>
          </p:nvPr>
        </p:nvPicPr>
        <p:blipFill>
          <a:blip r:embed="rId6">
            <a:extLst>
              <a:ext uri="{28A0092B-C50C-407E-A947-70E740481C1C}">
                <a14:useLocalDpi xmlns:a14="http://schemas.microsoft.com/office/drawing/2010/main" val="0"/>
              </a:ext>
            </a:extLst>
          </a:blip>
          <a:srcRect/>
          <a:stretch>
            <a:fillRect/>
          </a:stretch>
        </p:blipFill>
        <p:spPr bwMode="auto">
          <a:xfrm>
            <a:off x="4652278" y="2780928"/>
            <a:ext cx="4041775" cy="2649600"/>
          </a:xfrm>
          <a:prstGeom prst="rect">
            <a:avLst/>
          </a:prstGeom>
          <a:noFill/>
        </p:spPr>
      </p:pic>
      <p:sp>
        <p:nvSpPr>
          <p:cNvPr id="18" name="Текст 4"/>
          <p:cNvSpPr>
            <a:spLocks noGrp="1"/>
          </p:cNvSpPr>
          <p:nvPr>
            <p:ph type="body" idx="1"/>
          </p:nvPr>
        </p:nvSpPr>
        <p:spPr>
          <a:xfrm>
            <a:off x="457201" y="2636913"/>
            <a:ext cx="4040188" cy="360040"/>
          </a:xfrm>
        </p:spPr>
        <p:txBody>
          <a:bodyPr/>
          <a:lstStyle/>
          <a:p>
            <a:pPr algn="ctr"/>
            <a:r>
              <a:rPr lang="ru-RU" sz="1800" dirty="0" smtClean="0"/>
              <a:t>Версия 2</a:t>
            </a:r>
            <a:endParaRPr lang="ru-RU" sz="1800" dirty="0"/>
          </a:p>
        </p:txBody>
      </p:sp>
      <p:sp>
        <p:nvSpPr>
          <p:cNvPr id="19" name="Текст 6"/>
          <p:cNvSpPr>
            <a:spLocks noGrp="1"/>
          </p:cNvSpPr>
          <p:nvPr>
            <p:ph type="body" sz="quarter" idx="3"/>
          </p:nvPr>
        </p:nvSpPr>
        <p:spPr>
          <a:xfrm>
            <a:off x="4645026" y="2636913"/>
            <a:ext cx="4041775" cy="360040"/>
          </a:xfrm>
        </p:spPr>
        <p:txBody>
          <a:bodyPr/>
          <a:lstStyle/>
          <a:p>
            <a:pPr algn="ctr"/>
            <a:r>
              <a:rPr lang="ru-RU" sz="1800" dirty="0" smtClean="0"/>
              <a:t>Версия 3</a:t>
            </a:r>
            <a:endParaRPr lang="ru-RU" sz="1800" dirty="0"/>
          </a:p>
        </p:txBody>
      </p:sp>
      <p:sp>
        <p:nvSpPr>
          <p:cNvPr id="20" name="Текст 4"/>
          <p:cNvSpPr txBox="1">
            <a:spLocks/>
          </p:cNvSpPr>
          <p:nvPr/>
        </p:nvSpPr>
        <p:spPr bwMode="auto">
          <a:xfrm>
            <a:off x="467544" y="2276873"/>
            <a:ext cx="8208912"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800" b="0" dirty="0" smtClean="0"/>
              <a:t>Распределение загрузки по процессорам для фазы ГО</a:t>
            </a:r>
            <a:endParaRPr lang="ru-RU" sz="1800" b="0" dirty="0"/>
          </a:p>
        </p:txBody>
      </p:sp>
    </p:spTree>
    <p:extLst>
      <p:ext uri="{BB962C8B-B14F-4D97-AF65-F5344CB8AC3E}">
        <p14:creationId xmlns:p14="http://schemas.microsoft.com/office/powerpoint/2010/main" val="348704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5"/>
                                        </p:tgtEl>
                                        <p:attrNameLst>
                                          <p:attrName>ppt_w</p:attrName>
                                        </p:attrNameLst>
                                      </p:cBhvr>
                                      <p:tavLst>
                                        <p:tav tm="0">
                                          <p:val>
                                            <p:strVal val="ppt_w"/>
                                          </p:val>
                                        </p:tav>
                                        <p:tav tm="100000">
                                          <p:val>
                                            <p:fltVal val="0"/>
                                          </p:val>
                                        </p:tav>
                                      </p:tavLst>
                                    </p:anim>
                                    <p:anim calcmode="lin" valueType="num">
                                      <p:cBhvr>
                                        <p:cTn id="7" dur="500"/>
                                        <p:tgtEl>
                                          <p:spTgt spid="15"/>
                                        </p:tgtEl>
                                        <p:attrNameLst>
                                          <p:attrName>ppt_h</p:attrName>
                                        </p:attrNameLst>
                                      </p:cBhvr>
                                      <p:tavLst>
                                        <p:tav tm="0">
                                          <p:val>
                                            <p:strVal val="ppt_h"/>
                                          </p:val>
                                        </p:tav>
                                        <p:tav tm="100000">
                                          <p:val>
                                            <p:fltVal val="0"/>
                                          </p:val>
                                        </p:tav>
                                      </p:tavLst>
                                    </p:anim>
                                    <p:animEffect transition="out" filter="fade">
                                      <p:cBhvr>
                                        <p:cTn id="8" dur="500"/>
                                        <p:tgtEl>
                                          <p:spTgt spid="15"/>
                                        </p:tgtEl>
                                      </p:cBhvr>
                                    </p:animEffect>
                                    <p:set>
                                      <p:cBhvr>
                                        <p:cTn id="9" dur="1" fill="hold">
                                          <p:stCondLst>
                                            <p:cond delay="499"/>
                                          </p:stCondLst>
                                        </p:cTn>
                                        <p:tgtEl>
                                          <p:spTgt spid="15"/>
                                        </p:tgtEl>
                                        <p:attrNameLst>
                                          <p:attrName>style.visibility</p:attrName>
                                        </p:attrNameLst>
                                      </p:cBhvr>
                                      <p:to>
                                        <p:strVal val="hidden"/>
                                      </p:to>
                                    </p:set>
                                  </p:childTnLst>
                                </p:cTn>
                              </p:par>
                              <p:par>
                                <p:cTn id="10" presetID="53" presetClass="exit" presetSubtype="32" fill="hold" nodeType="withEffect">
                                  <p:stCondLst>
                                    <p:cond delay="0"/>
                                  </p:stCondLst>
                                  <p:childTnLst>
                                    <p:anim calcmode="lin" valueType="num">
                                      <p:cBhvr>
                                        <p:cTn id="11" dur="500"/>
                                        <p:tgtEl>
                                          <p:spTgt spid="16"/>
                                        </p:tgtEl>
                                        <p:attrNameLst>
                                          <p:attrName>ppt_w</p:attrName>
                                        </p:attrNameLst>
                                      </p:cBhvr>
                                      <p:tavLst>
                                        <p:tav tm="0">
                                          <p:val>
                                            <p:strVal val="ppt_w"/>
                                          </p:val>
                                        </p:tav>
                                        <p:tav tm="100000">
                                          <p:val>
                                            <p:fltVal val="0"/>
                                          </p:val>
                                        </p:tav>
                                      </p:tavLst>
                                    </p:anim>
                                    <p:anim calcmode="lin" valueType="num">
                                      <p:cBhvr>
                                        <p:cTn id="12" dur="500"/>
                                        <p:tgtEl>
                                          <p:spTgt spid="16"/>
                                        </p:tgtEl>
                                        <p:attrNameLst>
                                          <p:attrName>ppt_h</p:attrName>
                                        </p:attrNameLst>
                                      </p:cBhvr>
                                      <p:tavLst>
                                        <p:tav tm="0">
                                          <p:val>
                                            <p:strVal val="ppt_h"/>
                                          </p:val>
                                        </p:tav>
                                        <p:tav tm="100000">
                                          <p:val>
                                            <p:fltVal val="0"/>
                                          </p:val>
                                        </p:tav>
                                      </p:tavLst>
                                    </p:anim>
                                    <p:animEffect transition="out" filter="fade">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build="p"/>
      <p:bldP spid="19" grpId="0" build="p"/>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Предел возможности алгоритма</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495962011"/>
              </p:ext>
            </p:extLst>
          </p:nvPr>
        </p:nvGraphicFramePr>
        <p:xfrm>
          <a:off x="179389" y="2436495"/>
          <a:ext cx="8780463" cy="4560570"/>
        </p:xfrm>
        <a:graphic>
          <a:graphicData uri="http://schemas.openxmlformats.org/drawingml/2006/table">
            <a:tbl>
              <a:tblPr firstCol="1" bandRow="1">
                <a:tableStyleId>{5C22544A-7EE6-4342-B048-85BDC9FD1C3A}</a:tableStyleId>
              </a:tblPr>
              <a:tblGrid>
                <a:gridCol w="5665155"/>
                <a:gridCol w="3115308"/>
              </a:tblGrid>
              <a:tr h="325755">
                <a:tc>
                  <a:txBody>
                    <a:bodyPr/>
                    <a:lstStyle/>
                    <a:p>
                      <a:pPr indent="450215" algn="l">
                        <a:lnSpc>
                          <a:spcPct val="150000"/>
                        </a:lnSpc>
                        <a:spcAft>
                          <a:spcPts val="0"/>
                        </a:spcAft>
                      </a:pPr>
                      <a:r>
                        <a:rPr lang="ru-RU" sz="1400" dirty="0">
                          <a:effectLst/>
                        </a:rPr>
                        <a:t>Количество процессоров</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a:effectLst/>
                        </a:rPr>
                        <a:t>512</a:t>
                      </a:r>
                      <a:endParaRPr lang="ru-RU" sz="1400" dirty="0">
                        <a:effectLst/>
                        <a:latin typeface="Times New Roman"/>
                        <a:ea typeface="Calibri"/>
                        <a:cs typeface="Times New Roman"/>
                      </a:endParaRPr>
                    </a:p>
                  </a:txBody>
                  <a:tcPr marL="68580" marR="68580" marT="0" marB="0" anchor="ctr"/>
                </a:tc>
              </a:tr>
              <a:tr h="651510">
                <a:tc>
                  <a:txBody>
                    <a:bodyPr/>
                    <a:lstStyle/>
                    <a:p>
                      <a:pPr indent="450215" algn="l">
                        <a:lnSpc>
                          <a:spcPct val="150000"/>
                        </a:lnSpc>
                        <a:spcAft>
                          <a:spcPts val="0"/>
                        </a:spcAft>
                      </a:pPr>
                      <a:r>
                        <a:rPr lang="ru-RU" sz="1400">
                          <a:effectLst/>
                        </a:rPr>
                        <a:t>Радиус зоны притяжения локального максимума</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a:effectLst/>
                        </a:rPr>
                        <a:t>0,2</a:t>
                      </a:r>
                      <a:endParaRPr lang="ru-RU" sz="1400">
                        <a:effectLst/>
                        <a:latin typeface="Times New Roman"/>
                        <a:ea typeface="Calibri"/>
                        <a:cs typeface="Times New Roman"/>
                      </a:endParaRPr>
                    </a:p>
                  </a:txBody>
                  <a:tcPr marL="68580" marR="68580" marT="0" marB="0" anchor="ctr"/>
                </a:tc>
              </a:tr>
              <a:tr h="977265">
                <a:tc>
                  <a:txBody>
                    <a:bodyPr/>
                    <a:lstStyle/>
                    <a:p>
                      <a:pPr indent="450215" algn="l">
                        <a:lnSpc>
                          <a:spcPct val="150000"/>
                        </a:lnSpc>
                        <a:spcAft>
                          <a:spcPts val="0"/>
                        </a:spcAft>
                      </a:pPr>
                      <a:r>
                        <a:rPr lang="ru-RU" sz="1400" dirty="0" smtClean="0">
                          <a:effectLst/>
                        </a:rPr>
                        <a:t>Размерность и </a:t>
                      </a:r>
                      <a:r>
                        <a:rPr lang="ru-RU" sz="1400" dirty="0">
                          <a:effectLst/>
                        </a:rPr>
                        <a:t>тип функции GKLS</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smtClean="0">
                          <a:effectLst/>
                        </a:rPr>
                        <a:t>15, </a:t>
                      </a:r>
                      <a:r>
                        <a:rPr lang="ru-RU" sz="1400" dirty="0" err="1" smtClean="0">
                          <a:effectLst/>
                        </a:rPr>
                        <a:t>недифференцируемая</a:t>
                      </a:r>
                      <a:endParaRPr lang="ru-RU" sz="1400" dirty="0">
                        <a:effectLst/>
                        <a:latin typeface="Times New Roman"/>
                        <a:ea typeface="Calibri"/>
                        <a:cs typeface="Times New Roman"/>
                      </a:endParaRPr>
                    </a:p>
                  </a:txBody>
                  <a:tcPr marL="68580" marR="68580" marT="0" marB="0" anchor="ctr"/>
                </a:tc>
              </a:tr>
              <a:tr h="325755">
                <a:tc>
                  <a:txBody>
                    <a:bodyPr/>
                    <a:lstStyle/>
                    <a:p>
                      <a:pPr indent="450215" algn="l">
                        <a:lnSpc>
                          <a:spcPct val="150000"/>
                        </a:lnSpc>
                        <a:spcAft>
                          <a:spcPts val="0"/>
                        </a:spcAft>
                      </a:pPr>
                      <a:r>
                        <a:rPr lang="ru-RU" sz="1400">
                          <a:effectLst/>
                        </a:rPr>
                        <a:t>Глобальный минимум найден</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en-US" sz="1400">
                          <a:effectLst/>
                        </a:rPr>
                        <a:t>4</a:t>
                      </a:r>
                      <a:r>
                        <a:rPr lang="ru-RU" sz="1400">
                          <a:effectLst/>
                        </a:rPr>
                        <a:t> раза</a:t>
                      </a:r>
                      <a:endParaRPr lang="ru-RU" sz="1400">
                        <a:effectLst/>
                        <a:latin typeface="Times New Roman"/>
                        <a:ea typeface="Calibri"/>
                        <a:cs typeface="Times New Roman"/>
                      </a:endParaRPr>
                    </a:p>
                  </a:txBody>
                  <a:tcPr marL="68580" marR="68580" marT="0" marB="0" anchor="ctr"/>
                </a:tc>
              </a:tr>
              <a:tr h="651510">
                <a:tc>
                  <a:txBody>
                    <a:bodyPr/>
                    <a:lstStyle/>
                    <a:p>
                      <a:pPr indent="450215" algn="l">
                        <a:lnSpc>
                          <a:spcPct val="150000"/>
                        </a:lnSpc>
                        <a:spcAft>
                          <a:spcPts val="0"/>
                        </a:spcAft>
                      </a:pPr>
                      <a:r>
                        <a:rPr lang="ru-RU" sz="1400" dirty="0">
                          <a:effectLst/>
                        </a:rPr>
                        <a:t>Общее число вызовов функций</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en-US" sz="1400">
                          <a:effectLst/>
                        </a:rPr>
                        <a:t>983770</a:t>
                      </a:r>
                      <a:endParaRPr lang="ru-RU" sz="1400">
                        <a:effectLst/>
                        <a:latin typeface="Times New Roman"/>
                        <a:ea typeface="Calibri"/>
                        <a:cs typeface="Times New Roman"/>
                      </a:endParaRPr>
                    </a:p>
                  </a:txBody>
                  <a:tcPr marL="68580" marR="68580" marT="0" marB="0" anchor="ctr"/>
                </a:tc>
              </a:tr>
              <a:tr h="325755">
                <a:tc>
                  <a:txBody>
                    <a:bodyPr/>
                    <a:lstStyle/>
                    <a:p>
                      <a:pPr indent="450215" algn="l">
                        <a:lnSpc>
                          <a:spcPct val="150000"/>
                        </a:lnSpc>
                        <a:spcAft>
                          <a:spcPts val="0"/>
                        </a:spcAft>
                      </a:pPr>
                      <a:r>
                        <a:rPr lang="ru-RU" sz="1400">
                          <a:effectLst/>
                        </a:rPr>
                        <a:t>Общее ускорение</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a:effectLst/>
                        </a:rPr>
                        <a:t>286,18 сек</a:t>
                      </a:r>
                      <a:endParaRPr lang="ru-RU" sz="1400">
                        <a:effectLst/>
                        <a:latin typeface="Times New Roman"/>
                        <a:ea typeface="Calibri"/>
                        <a:cs typeface="Times New Roman"/>
                      </a:endParaRPr>
                    </a:p>
                  </a:txBody>
                  <a:tcPr marL="68580" marR="68580" marT="0" marB="0" anchor="ctr"/>
                </a:tc>
              </a:tr>
              <a:tr h="325755">
                <a:tc>
                  <a:txBody>
                    <a:bodyPr/>
                    <a:lstStyle/>
                    <a:p>
                      <a:pPr indent="450215" algn="l">
                        <a:lnSpc>
                          <a:spcPct val="150000"/>
                        </a:lnSpc>
                        <a:spcAft>
                          <a:spcPts val="0"/>
                        </a:spcAft>
                      </a:pPr>
                      <a:r>
                        <a:rPr lang="ru-RU" sz="1400">
                          <a:effectLst/>
                        </a:rPr>
                        <a:t>Ускорение глобального этапа</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a:effectLst/>
                        </a:rPr>
                        <a:t>310,34 сек</a:t>
                      </a:r>
                      <a:endParaRPr lang="ru-RU" sz="1400">
                        <a:effectLst/>
                        <a:latin typeface="Times New Roman"/>
                        <a:ea typeface="Calibri"/>
                        <a:cs typeface="Times New Roman"/>
                      </a:endParaRPr>
                    </a:p>
                  </a:txBody>
                  <a:tcPr marL="68580" marR="68580" marT="0" marB="0" anchor="ctr"/>
                </a:tc>
              </a:tr>
              <a:tr h="325755">
                <a:tc>
                  <a:txBody>
                    <a:bodyPr/>
                    <a:lstStyle/>
                    <a:p>
                      <a:pPr indent="450215" algn="l">
                        <a:lnSpc>
                          <a:spcPct val="150000"/>
                        </a:lnSpc>
                        <a:spcAft>
                          <a:spcPts val="0"/>
                        </a:spcAft>
                      </a:pPr>
                      <a:r>
                        <a:rPr lang="ru-RU" sz="1400">
                          <a:effectLst/>
                        </a:rPr>
                        <a:t>Ускорение локального этапа</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a:effectLst/>
                        </a:rPr>
                        <a:t>218,08 сек</a:t>
                      </a:r>
                      <a:endParaRPr lang="ru-RU" sz="1400">
                        <a:effectLst/>
                        <a:latin typeface="Times New Roman"/>
                        <a:ea typeface="Calibri"/>
                        <a:cs typeface="Times New Roman"/>
                      </a:endParaRPr>
                    </a:p>
                  </a:txBody>
                  <a:tcPr marL="68580" marR="68580" marT="0" marB="0" anchor="ctr"/>
                </a:tc>
              </a:tr>
              <a:tr h="651510">
                <a:tc>
                  <a:txBody>
                    <a:bodyPr/>
                    <a:lstStyle/>
                    <a:p>
                      <a:pPr indent="450215" algn="l">
                        <a:lnSpc>
                          <a:spcPct val="150000"/>
                        </a:lnSpc>
                        <a:spcAft>
                          <a:spcPts val="0"/>
                        </a:spcAft>
                      </a:pPr>
                      <a:r>
                        <a:rPr lang="ru-RU" sz="1400">
                          <a:effectLst/>
                        </a:rPr>
                        <a:t>Общее время работы алгоритма</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a:effectLst/>
                        </a:rPr>
                        <a:t>2413,79 сек</a:t>
                      </a:r>
                      <a:endParaRPr lang="ru-RU" sz="1400" dirty="0">
                        <a:effectLst/>
                        <a:latin typeface="Times New Roman"/>
                        <a:ea typeface="Calibri"/>
                        <a:cs typeface="Times New Roman"/>
                      </a:endParaRPr>
                    </a:p>
                  </a:txBody>
                  <a:tcPr marL="68580" marR="68580" marT="0" marB="0" anchor="ctr"/>
                </a:tc>
              </a:tr>
            </a:tbl>
          </a:graphicData>
        </a:graphic>
      </p:graphicFrame>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11</a:t>
            </a:fld>
            <a:endParaRPr lang="ru-RU"/>
          </a:p>
        </p:txBody>
      </p:sp>
    </p:spTree>
    <p:extLst>
      <p:ext uri="{BB962C8B-B14F-4D97-AF65-F5344CB8AC3E}">
        <p14:creationId xmlns:p14="http://schemas.microsoft.com/office/powerpoint/2010/main" val="4199969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pPr eaLnBrk="1" hangingPunct="1"/>
            <a:r>
              <a:rPr lang="ru-RU" smtClean="0"/>
              <a:t>Описание гасителя пульсаций давлений (ГПД)</a:t>
            </a:r>
          </a:p>
        </p:txBody>
      </p:sp>
      <p:sp>
        <p:nvSpPr>
          <p:cNvPr id="4" name="Номер слайда 3"/>
          <p:cNvSpPr>
            <a:spLocks noGrp="1"/>
          </p:cNvSpPr>
          <p:nvPr>
            <p:ph type="sldNum" sz="quarter" idx="10"/>
          </p:nvPr>
        </p:nvSpPr>
        <p:spPr/>
        <p:txBody>
          <a:bodyPr/>
          <a:lstStyle/>
          <a:p>
            <a:pPr>
              <a:defRPr/>
            </a:pPr>
            <a:fld id="{8A92D4C0-206E-476B-B81B-72D4494F4DCD}" type="slidenum">
              <a:rPr lang="ru-RU" smtClean="0"/>
              <a:pPr>
                <a:defRPr/>
              </a:pPr>
              <a:t>12</a:t>
            </a:fld>
            <a:endParaRPr lang="ru-RU"/>
          </a:p>
        </p:txBody>
      </p:sp>
      <p:pic>
        <p:nvPicPr>
          <p:cNvPr id="6148" name="Picture 6" descr="рисунок 1"/>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179388" y="1889126"/>
            <a:ext cx="4313237" cy="1755775"/>
          </a:xfrm>
          <a:noFill/>
        </p:spPr>
      </p:pic>
      <p:pic>
        <p:nvPicPr>
          <p:cNvPr id="614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7225" y="1957389"/>
            <a:ext cx="2082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4"/>
          <p:cNvSpPr txBox="1">
            <a:spLocks noChangeArrowheads="1"/>
          </p:cNvSpPr>
          <p:nvPr/>
        </p:nvSpPr>
        <p:spPr bwMode="auto">
          <a:xfrm>
            <a:off x="4427539" y="1587500"/>
            <a:ext cx="47731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Полная акустическая мощность шума ГПД</a:t>
            </a:r>
          </a:p>
        </p:txBody>
      </p:sp>
      <p:sp>
        <p:nvSpPr>
          <p:cNvPr id="6151" name="TextBox 5"/>
          <p:cNvSpPr txBox="1">
            <a:spLocks noChangeArrowheads="1"/>
          </p:cNvSpPr>
          <p:nvPr/>
        </p:nvSpPr>
        <p:spPr bwMode="auto">
          <a:xfrm>
            <a:off x="4500564" y="2855914"/>
            <a:ext cx="4643437" cy="99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i="1"/>
              <a:t>W</a:t>
            </a:r>
            <a:r>
              <a:rPr lang="en-US" sz="1600" i="1" baseline="-25000"/>
              <a:t>1 </a:t>
            </a:r>
            <a:r>
              <a:rPr lang="en-US" sz="1600" i="1"/>
              <a:t>– </a:t>
            </a:r>
            <a:r>
              <a:rPr lang="ru-RU" sz="1600" i="1"/>
              <a:t>акустическая мощность шума клапана</a:t>
            </a:r>
          </a:p>
          <a:p>
            <a:pPr eaLnBrk="1" hangingPunct="1"/>
            <a:endParaRPr lang="ru-RU" sz="1600" i="1"/>
          </a:p>
          <a:p>
            <a:pPr eaLnBrk="1" hangingPunct="1"/>
            <a:r>
              <a:rPr lang="en-US" sz="1600" i="1"/>
              <a:t>W</a:t>
            </a:r>
            <a:r>
              <a:rPr lang="en-US" sz="1600" i="1" baseline="-25000"/>
              <a:t>i </a:t>
            </a:r>
            <a:r>
              <a:rPr lang="en-US" sz="1600" i="1"/>
              <a:t>– </a:t>
            </a:r>
            <a:r>
              <a:rPr lang="ru-RU" sz="1600" i="1"/>
              <a:t>акустическая мощность шума </a:t>
            </a:r>
            <a:r>
              <a:rPr lang="en-US" sz="1600" i="1"/>
              <a:t>i-</a:t>
            </a:r>
            <a:r>
              <a:rPr lang="ru-RU" sz="1600" i="1"/>
              <a:t>й шайбы</a:t>
            </a:r>
            <a:endParaRPr lang="ru-RU" sz="1600" i="1" baseline="-25000"/>
          </a:p>
          <a:p>
            <a:pPr eaLnBrk="1" hangingPunct="1"/>
            <a:endParaRPr lang="ru-RU" sz="1600" i="1" baseline="-25000"/>
          </a:p>
        </p:txBody>
      </p:sp>
      <p:sp>
        <p:nvSpPr>
          <p:cNvPr id="6152" name="Rectangle 1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6153" name="Объект 9"/>
          <p:cNvGraphicFramePr>
            <a:graphicFrameLocks noChangeAspect="1"/>
          </p:cNvGraphicFramePr>
          <p:nvPr/>
        </p:nvGraphicFramePr>
        <p:xfrm>
          <a:off x="3292475" y="4005264"/>
          <a:ext cx="2444751" cy="576262"/>
        </p:xfrm>
        <a:graphic>
          <a:graphicData uri="http://schemas.openxmlformats.org/presentationml/2006/ole">
            <mc:AlternateContent xmlns:mc="http://schemas.openxmlformats.org/markup-compatibility/2006">
              <mc:Choice xmlns:v="urn:schemas-microsoft-com:vml" Requires="v">
                <p:oleObj spid="_x0000_s7446" name="Формула" r:id="rId6" imgW="977900" imgH="228600" progId="Equation.3">
                  <p:embed/>
                </p:oleObj>
              </mc:Choice>
              <mc:Fallback>
                <p:oleObj name="Формула" r:id="rId6" imgW="9779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2475" y="4005264"/>
                        <a:ext cx="2444751"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4" name="Rectangle 1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6155" name="Объект 11"/>
          <p:cNvGraphicFramePr>
            <a:graphicFrameLocks noChangeAspect="1"/>
          </p:cNvGraphicFramePr>
          <p:nvPr/>
        </p:nvGraphicFramePr>
        <p:xfrm>
          <a:off x="361950" y="4538664"/>
          <a:ext cx="920751" cy="765175"/>
        </p:xfrm>
        <a:graphic>
          <a:graphicData uri="http://schemas.openxmlformats.org/presentationml/2006/ole">
            <mc:AlternateContent xmlns:mc="http://schemas.openxmlformats.org/markup-compatibility/2006">
              <mc:Choice xmlns:v="urn:schemas-microsoft-com:vml" Requires="v">
                <p:oleObj spid="_x0000_s7447" name="Формула" r:id="rId8" imgW="444307" imgH="368140" progId="Equation.3">
                  <p:embed/>
                </p:oleObj>
              </mc:Choice>
              <mc:Fallback>
                <p:oleObj name="Формула" r:id="rId8" imgW="444307" imgH="3681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950" y="4538664"/>
                        <a:ext cx="920751"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6" name="TextBox 12"/>
          <p:cNvSpPr txBox="1">
            <a:spLocks noChangeArrowheads="1"/>
          </p:cNvSpPr>
          <p:nvPr/>
        </p:nvSpPr>
        <p:spPr bwMode="auto">
          <a:xfrm>
            <a:off x="1292226" y="4583113"/>
            <a:ext cx="7607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 основные оптимизируемые параметры, отношение давления </a:t>
            </a:r>
            <a:r>
              <a:rPr lang="ru-RU" dirty="0" smtClean="0"/>
              <a:t>после </a:t>
            </a:r>
            <a:r>
              <a:rPr lang="en-US" i="1" dirty="0" err="1" smtClean="0"/>
              <a:t>i</a:t>
            </a:r>
            <a:r>
              <a:rPr lang="en-US" i="1" dirty="0" smtClean="0"/>
              <a:t>-</a:t>
            </a:r>
            <a:r>
              <a:rPr lang="ru-RU" i="1" dirty="0" smtClean="0"/>
              <a:t>й</a:t>
            </a:r>
            <a:r>
              <a:rPr lang="ru-RU" dirty="0" smtClean="0"/>
              <a:t> </a:t>
            </a:r>
            <a:r>
              <a:rPr lang="ru-RU" dirty="0"/>
              <a:t>шайбы к давлению перед ней.</a:t>
            </a:r>
          </a:p>
        </p:txBody>
      </p:sp>
      <p:sp>
        <p:nvSpPr>
          <p:cNvPr id="6157" name="Надпись 2"/>
          <p:cNvSpPr txBox="1">
            <a:spLocks noChangeArrowheads="1"/>
          </p:cNvSpPr>
          <p:nvPr/>
        </p:nvSpPr>
        <p:spPr bwMode="auto">
          <a:xfrm>
            <a:off x="179390" y="3705225"/>
            <a:ext cx="432117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1 – Модель ГПД</a:t>
            </a:r>
            <a:endParaRPr lang="ru-RU" dirty="0"/>
          </a:p>
        </p:txBody>
      </p:sp>
      <p:sp>
        <p:nvSpPr>
          <p:cNvPr id="6158" name="TextBox 1"/>
          <p:cNvSpPr txBox="1">
            <a:spLocks noChangeArrowheads="1"/>
          </p:cNvSpPr>
          <p:nvPr/>
        </p:nvSpPr>
        <p:spPr bwMode="auto">
          <a:xfrm>
            <a:off x="8318500" y="2243138"/>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a:t>(1)</a:t>
            </a:r>
          </a:p>
        </p:txBody>
      </p:sp>
      <p:sp>
        <p:nvSpPr>
          <p:cNvPr id="6159" name="TextBox 14"/>
          <p:cNvSpPr txBox="1">
            <a:spLocks noChangeArrowheads="1"/>
          </p:cNvSpPr>
          <p:nvPr/>
        </p:nvSpPr>
        <p:spPr bwMode="auto">
          <a:xfrm>
            <a:off x="8318500" y="407670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a:t>(2)</a:t>
            </a:r>
          </a:p>
        </p:txBody>
      </p:sp>
    </p:spTree>
    <p:extLst>
      <p:ext uri="{BB962C8B-B14F-4D97-AF65-F5344CB8AC3E}">
        <p14:creationId xmlns:p14="http://schemas.microsoft.com/office/powerpoint/2010/main" val="1986068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p:txBody>
          <a:bodyPr/>
          <a:lstStyle/>
          <a:p>
            <a:r>
              <a:rPr lang="ru-RU" smtClean="0"/>
              <a:t>Постановка задачи глобальной оптимизации (ГО)</a:t>
            </a:r>
          </a:p>
        </p:txBody>
      </p:sp>
      <p:sp>
        <p:nvSpPr>
          <p:cNvPr id="4" name="Номер слайда 3"/>
          <p:cNvSpPr>
            <a:spLocks noGrp="1"/>
          </p:cNvSpPr>
          <p:nvPr>
            <p:ph type="sldNum" sz="quarter" idx="10"/>
          </p:nvPr>
        </p:nvSpPr>
        <p:spPr/>
        <p:txBody>
          <a:bodyPr/>
          <a:lstStyle/>
          <a:p>
            <a:pPr>
              <a:defRPr/>
            </a:pPr>
            <a:fld id="{529F6732-E153-4CDE-B664-FE63ECAF5F4D}" type="slidenum">
              <a:rPr lang="ru-RU" smtClean="0"/>
              <a:pPr>
                <a:defRPr/>
              </a:pPr>
              <a:t>13</a:t>
            </a:fld>
            <a:endParaRPr lang="ru-RU"/>
          </a:p>
        </p:txBody>
      </p:sp>
      <p:pic>
        <p:nvPicPr>
          <p:cNvPr id="717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97570" y="1844825"/>
            <a:ext cx="3054351" cy="6223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3"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38" y="2309814"/>
            <a:ext cx="2444751" cy="15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5" name="TextBox 6"/>
          <p:cNvSpPr txBox="1">
            <a:spLocks noChangeArrowheads="1"/>
          </p:cNvSpPr>
          <p:nvPr/>
        </p:nvSpPr>
        <p:spPr bwMode="auto">
          <a:xfrm>
            <a:off x="323852" y="3789363"/>
            <a:ext cx="2720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a:t>С заменой переменных</a:t>
            </a:r>
          </a:p>
        </p:txBody>
      </p:sp>
      <p:pic>
        <p:nvPicPr>
          <p:cNvPr id="717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705" y="4038601"/>
            <a:ext cx="29432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7" name="TextBox 12"/>
          <p:cNvSpPr txBox="1">
            <a:spLocks noChangeArrowheads="1"/>
          </p:cNvSpPr>
          <p:nvPr/>
        </p:nvSpPr>
        <p:spPr bwMode="auto">
          <a:xfrm>
            <a:off x="323851" y="1557338"/>
            <a:ext cx="4549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Исходная задача условной оптимизации</a:t>
            </a:r>
          </a:p>
        </p:txBody>
      </p:sp>
      <p:sp>
        <p:nvSpPr>
          <p:cNvPr id="7178" name="TextBox 13"/>
          <p:cNvSpPr txBox="1">
            <a:spLocks noChangeArrowheads="1"/>
          </p:cNvSpPr>
          <p:nvPr/>
        </p:nvSpPr>
        <p:spPr bwMode="auto">
          <a:xfrm>
            <a:off x="323850" y="5373688"/>
            <a:ext cx="5066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a:t>сводится к задаче безусловной оптимизации:</a:t>
            </a:r>
          </a:p>
        </p:txBody>
      </p:sp>
      <p:pic>
        <p:nvPicPr>
          <p:cNvPr id="7179"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9" y="5741989"/>
            <a:ext cx="2916239"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5661248"/>
            <a:ext cx="1060451"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1" name="TextBox 12"/>
          <p:cNvSpPr txBox="1">
            <a:spLocks noChangeArrowheads="1"/>
          </p:cNvSpPr>
          <p:nvPr/>
        </p:nvSpPr>
        <p:spPr bwMode="auto">
          <a:xfrm>
            <a:off x="4211960" y="1897063"/>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(3)</a:t>
            </a:r>
          </a:p>
        </p:txBody>
      </p:sp>
      <p:sp>
        <p:nvSpPr>
          <p:cNvPr id="7182" name="TextBox 13"/>
          <p:cNvSpPr txBox="1">
            <a:spLocks noChangeArrowheads="1"/>
          </p:cNvSpPr>
          <p:nvPr/>
        </p:nvSpPr>
        <p:spPr bwMode="auto">
          <a:xfrm>
            <a:off x="4211960" y="2900363"/>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(4)</a:t>
            </a:r>
          </a:p>
        </p:txBody>
      </p:sp>
      <p:sp>
        <p:nvSpPr>
          <p:cNvPr id="7183" name="TextBox 14"/>
          <p:cNvSpPr txBox="1">
            <a:spLocks noChangeArrowheads="1"/>
          </p:cNvSpPr>
          <p:nvPr/>
        </p:nvSpPr>
        <p:spPr bwMode="auto">
          <a:xfrm>
            <a:off x="4249292" y="4557713"/>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(5)</a:t>
            </a:r>
          </a:p>
        </p:txBody>
      </p:sp>
      <p:sp>
        <p:nvSpPr>
          <p:cNvPr id="7184" name="TextBox 15"/>
          <p:cNvSpPr txBox="1">
            <a:spLocks noChangeArrowheads="1"/>
          </p:cNvSpPr>
          <p:nvPr/>
        </p:nvSpPr>
        <p:spPr bwMode="auto">
          <a:xfrm>
            <a:off x="4753348" y="5781675"/>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(6)</a:t>
            </a:r>
          </a:p>
        </p:txBody>
      </p:sp>
      <p:pic>
        <p:nvPicPr>
          <p:cNvPr id="7186" name="Picture 18"/>
          <p:cNvPicPr>
            <a:picLocks noChangeAspect="1" noChangeArrowheads="1"/>
          </p:cNvPicPr>
          <p:nvPr/>
        </p:nvPicPr>
        <p:blipFill rotWithShape="1">
          <a:blip r:embed="rId8">
            <a:extLst>
              <a:ext uri="{28A0092B-C50C-407E-A947-70E740481C1C}">
                <a14:useLocalDpi xmlns:a14="http://schemas.microsoft.com/office/drawing/2010/main" val="0"/>
              </a:ext>
            </a:extLst>
          </a:blip>
          <a:srcRect l="12428" t="8117" r="9483" b="9071"/>
          <a:stretch/>
        </p:blipFill>
        <p:spPr bwMode="auto">
          <a:xfrm>
            <a:off x="5364089" y="1840210"/>
            <a:ext cx="3451225" cy="3028951"/>
          </a:xfrm>
          <a:prstGeom prst="rect">
            <a:avLst/>
          </a:prstGeom>
          <a:noFill/>
          <a:extLst>
            <a:ext uri="{909E8E84-426E-40DD-AFC4-6F175D3DCCD1}">
              <a14:hiddenFill xmlns:a14="http://schemas.microsoft.com/office/drawing/2010/main">
                <a:solidFill>
                  <a:srgbClr val="FFFFFF"/>
                </a:solidFill>
              </a14:hiddenFill>
            </a:ext>
          </a:extLst>
        </p:spPr>
      </p:pic>
      <p:sp>
        <p:nvSpPr>
          <p:cNvPr id="20" name="Надпись 2"/>
          <p:cNvSpPr txBox="1">
            <a:spLocks noChangeArrowheads="1"/>
          </p:cNvSpPr>
          <p:nvPr/>
        </p:nvSpPr>
        <p:spPr bwMode="auto">
          <a:xfrm>
            <a:off x="4788026" y="4926013"/>
            <a:ext cx="432117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t>Рисунок 2 – Вид целевой функции для 2-х шайб</a:t>
            </a:r>
            <a:endParaRPr lang="ru-RU" dirty="0"/>
          </a:p>
        </p:txBody>
      </p:sp>
    </p:spTree>
    <p:extLst>
      <p:ext uri="{BB962C8B-B14F-4D97-AF65-F5344CB8AC3E}">
        <p14:creationId xmlns:p14="http://schemas.microsoft.com/office/powerpoint/2010/main" val="1673324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p:txBody>
          <a:bodyPr/>
          <a:lstStyle/>
          <a:p>
            <a:r>
              <a:rPr lang="ru-RU" dirty="0" smtClean="0"/>
              <a:t>Результаты оптимизации</a:t>
            </a:r>
          </a:p>
        </p:txBody>
      </p:sp>
      <p:sp>
        <p:nvSpPr>
          <p:cNvPr id="5" name="Номер слайда 4"/>
          <p:cNvSpPr>
            <a:spLocks noGrp="1"/>
          </p:cNvSpPr>
          <p:nvPr>
            <p:ph type="sldNum" sz="quarter" idx="10"/>
          </p:nvPr>
        </p:nvSpPr>
        <p:spPr/>
        <p:txBody>
          <a:bodyPr/>
          <a:lstStyle/>
          <a:p>
            <a:pPr>
              <a:defRPr/>
            </a:pPr>
            <a:fld id="{68F5F876-ABBB-490A-B4F7-E02D7E6345F6}" type="slidenum">
              <a:rPr lang="ru-RU" smtClean="0"/>
              <a:pPr>
                <a:defRPr/>
              </a:pPr>
              <a:t>14</a:t>
            </a:fld>
            <a:endParaRPr lang="ru-RU"/>
          </a:p>
        </p:txBody>
      </p:sp>
      <p:sp>
        <p:nvSpPr>
          <p:cNvPr id="2" name="Text Box 7"/>
          <p:cNvSpPr txBox="1">
            <a:spLocks noChangeArrowheads="1"/>
          </p:cNvSpPr>
          <p:nvPr/>
        </p:nvSpPr>
        <p:spPr bwMode="auto">
          <a:xfrm>
            <a:off x="179389" y="4149081"/>
            <a:ext cx="4248151" cy="395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p>
            <a:pPr algn="ctr">
              <a:spcAft>
                <a:spcPts val="1000"/>
              </a:spcAft>
              <a:defRPr/>
            </a:pPr>
            <a:r>
              <a:rPr lang="ru-RU" sz="1050" dirty="0" smtClean="0">
                <a:latin typeface="Calibri" pitchFamily="34" charset="0"/>
                <a:cs typeface="Arial" pitchFamily="34" charset="0"/>
              </a:rPr>
              <a:t>Рисунок 9 –</a:t>
            </a:r>
            <a:r>
              <a:rPr lang="ru-RU" sz="1050" dirty="0" smtClean="0"/>
              <a:t> </a:t>
            </a:r>
            <a:r>
              <a:rPr lang="ru-RU" sz="1050" dirty="0"/>
              <a:t>Относительные сечения клапана и шайб в процентах от сечения трубы</a:t>
            </a:r>
            <a:endParaRPr lang="ru-RU" sz="1600" dirty="0">
              <a:latin typeface="Arial" pitchFamily="34" charset="0"/>
              <a:cs typeface="Arial" pitchFamily="34" charset="0"/>
            </a:endParaRPr>
          </a:p>
        </p:txBody>
      </p:sp>
      <p:pic>
        <p:nvPicPr>
          <p:cNvPr id="9221" name="Picture 9"/>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79389" y="4797426"/>
            <a:ext cx="8856663" cy="172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Rectangle 1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pic>
        <p:nvPicPr>
          <p:cNvPr id="922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944" y="1557072"/>
            <a:ext cx="3211408"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7"/>
          <p:cNvSpPr txBox="1">
            <a:spLocks noChangeArrowheads="1"/>
          </p:cNvSpPr>
          <p:nvPr/>
        </p:nvSpPr>
        <p:spPr bwMode="auto">
          <a:xfrm>
            <a:off x="4572001" y="4149081"/>
            <a:ext cx="4248151" cy="395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p>
            <a:pPr algn="ctr">
              <a:spcAft>
                <a:spcPts val="1000"/>
              </a:spcAft>
              <a:defRPr/>
            </a:pPr>
            <a:r>
              <a:rPr lang="ru-RU" sz="1050" dirty="0">
                <a:latin typeface="Arial" pitchFamily="34" charset="0"/>
                <a:cs typeface="Arial" pitchFamily="34" charset="0"/>
              </a:rPr>
              <a:t>Рисунок </a:t>
            </a:r>
            <a:r>
              <a:rPr lang="ru-RU" sz="1050" dirty="0" smtClean="0">
                <a:latin typeface="Arial" pitchFamily="34" charset="0"/>
                <a:cs typeface="Arial" pitchFamily="34" charset="0"/>
              </a:rPr>
              <a:t>10 </a:t>
            </a:r>
            <a:r>
              <a:rPr lang="ru-RU" sz="1050" dirty="0">
                <a:latin typeface="Arial" pitchFamily="34" charset="0"/>
                <a:cs typeface="Arial" pitchFamily="34" charset="0"/>
              </a:rPr>
              <a:t>– Зависимость оптимального значения </a:t>
            </a:r>
            <a:r>
              <a:rPr lang="en-US" sz="1050" dirty="0" smtClean="0">
                <a:latin typeface="Arial" pitchFamily="34" charset="0"/>
                <a:cs typeface="Arial" pitchFamily="34" charset="0"/>
              </a:rPr>
              <a:t>W</a:t>
            </a:r>
            <a:r>
              <a:rPr lang="ru-RU" sz="1050" dirty="0" smtClean="0">
                <a:latin typeface="Arial" pitchFamily="34" charset="0"/>
                <a:cs typeface="Arial" pitchFamily="34" charset="0"/>
              </a:rPr>
              <a:t>, Вт </a:t>
            </a:r>
            <a:r>
              <a:rPr lang="ru-RU" sz="1050" dirty="0">
                <a:latin typeface="Arial" pitchFamily="34" charset="0"/>
                <a:cs typeface="Arial" pitchFamily="34" charset="0"/>
              </a:rPr>
              <a:t>от количества шайб</a:t>
            </a:r>
            <a:endParaRPr lang="ru-RU" sz="1600" dirty="0">
              <a:latin typeface="Arial" pitchFamily="34" charset="0"/>
              <a:cs typeface="Arial" pitchFamily="34" charset="0"/>
            </a:endParaRPr>
          </a:p>
        </p:txBody>
      </p:sp>
      <p:sp>
        <p:nvSpPr>
          <p:cNvPr id="9226" name="TextBox 9"/>
          <p:cNvSpPr txBox="1">
            <a:spLocks noChangeArrowheads="1"/>
          </p:cNvSpPr>
          <p:nvPr/>
        </p:nvSpPr>
        <p:spPr bwMode="auto">
          <a:xfrm>
            <a:off x="147638" y="4598988"/>
            <a:ext cx="805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sz="1000"/>
              <a:t>Таблица 1</a:t>
            </a:r>
          </a:p>
        </p:txBody>
      </p:sp>
      <p:pic>
        <p:nvPicPr>
          <p:cNvPr id="1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781" y="1557072"/>
            <a:ext cx="3260140"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372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результаты работы</a:t>
            </a:r>
            <a:endParaRPr lang="ru-RU" dirty="0"/>
          </a:p>
        </p:txBody>
      </p:sp>
      <p:sp>
        <p:nvSpPr>
          <p:cNvPr id="3" name="Объект 2"/>
          <p:cNvSpPr>
            <a:spLocks noGrp="1"/>
          </p:cNvSpPr>
          <p:nvPr>
            <p:ph idx="1"/>
          </p:nvPr>
        </p:nvSpPr>
        <p:spPr/>
        <p:txBody>
          <a:bodyPr/>
          <a:lstStyle/>
          <a:p>
            <a:r>
              <a:rPr lang="ru-RU" sz="2000" dirty="0"/>
              <a:t>Предложена новая двухфазная схема организации параллельных вычислений для задачи ГО функций многих переменных, позволяющая организовать рациональное распределения вычислительной нагрузки между фазами глобальной и локальной </a:t>
            </a:r>
            <a:r>
              <a:rPr lang="ru-RU" sz="2000" dirty="0" smtClean="0"/>
              <a:t>оптимизации.</a:t>
            </a:r>
          </a:p>
          <a:p>
            <a:r>
              <a:rPr lang="ru-RU" sz="2000" dirty="0"/>
              <a:t>Разработаны 3 модификации метода половинных </a:t>
            </a:r>
            <a:r>
              <a:rPr lang="ru-RU" sz="2000" dirty="0" smtClean="0"/>
              <a:t>делений.</a:t>
            </a:r>
          </a:p>
          <a:p>
            <a:r>
              <a:rPr lang="ru-RU" sz="2000" dirty="0"/>
              <a:t>В рамках технологии графосимволического программирования разработан графический редактор, позволяющий создавать модели параллельных алгоритмов и строить по ним программы для </a:t>
            </a:r>
            <a:r>
              <a:rPr lang="ru-RU" sz="2000" dirty="0" smtClean="0"/>
              <a:t>MPI.</a:t>
            </a:r>
          </a:p>
          <a:p>
            <a:r>
              <a:rPr lang="ru-RU" sz="2000" dirty="0"/>
              <a:t>Экспериментально доказана эффективность предложенного алгоритма </a:t>
            </a:r>
            <a:r>
              <a:rPr lang="ru-RU" sz="2000" dirty="0" smtClean="0"/>
              <a:t>по </a:t>
            </a:r>
            <a:r>
              <a:rPr lang="ru-RU" sz="2000" dirty="0"/>
              <a:t>сравнению с другими существующими алгоритмами </a:t>
            </a:r>
            <a:r>
              <a:rPr lang="ru-RU" sz="2000" dirty="0" smtClean="0"/>
              <a:t>ГО.</a:t>
            </a:r>
          </a:p>
          <a:p>
            <a:r>
              <a:rPr lang="ru-RU" sz="2000" dirty="0"/>
              <a:t>Реализован поиск рациональных параметров гасителя пульсаций давлений</a:t>
            </a:r>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15</a:t>
            </a:fld>
            <a:endParaRPr lang="ru-RU"/>
          </a:p>
        </p:txBody>
      </p:sp>
    </p:spTree>
    <p:extLst>
      <p:ext uri="{BB962C8B-B14F-4D97-AF65-F5344CB8AC3E}">
        <p14:creationId xmlns:p14="http://schemas.microsoft.com/office/powerpoint/2010/main" val="81548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5"/>
          <p:cNvSpPr>
            <a:spLocks noGrp="1"/>
          </p:cNvSpPr>
          <p:nvPr>
            <p:ph type="ctrTitle"/>
          </p:nvPr>
        </p:nvSpPr>
        <p:spPr>
          <a:xfrm>
            <a:off x="250826" y="2319338"/>
            <a:ext cx="8642351" cy="2209800"/>
          </a:xfrm>
        </p:spPr>
        <p:txBody>
          <a:bodyPr/>
          <a:lstStyle/>
          <a:p>
            <a:r>
              <a:rPr lang="ru-RU" smtClean="0"/>
              <a:t>Спасибо за внимание!</a:t>
            </a:r>
          </a:p>
        </p:txBody>
      </p:sp>
      <p:sp>
        <p:nvSpPr>
          <p:cNvPr id="5" name="Номер слайда 4"/>
          <p:cNvSpPr>
            <a:spLocks noGrp="1"/>
          </p:cNvSpPr>
          <p:nvPr>
            <p:ph type="sldNum" sz="quarter" idx="4294967295"/>
          </p:nvPr>
        </p:nvSpPr>
        <p:spPr>
          <a:xfrm>
            <a:off x="7010400" y="6308725"/>
            <a:ext cx="2133600" cy="457200"/>
          </a:xfrm>
        </p:spPr>
        <p:txBody>
          <a:bodyPr/>
          <a:lstStyle/>
          <a:p>
            <a:pPr>
              <a:defRPr/>
            </a:pPr>
            <a:fld id="{BBA4DAB3-60D3-4ED4-B87D-6286A0D8EF4E}" type="slidenum">
              <a:rPr lang="ru-RU" smtClean="0"/>
              <a:pPr>
                <a:defRPr/>
              </a:pPr>
              <a:t>16</a:t>
            </a:fld>
            <a:endParaRPr lang="ru-RU"/>
          </a:p>
        </p:txBody>
      </p:sp>
    </p:spTree>
    <p:extLst>
      <p:ext uri="{BB962C8B-B14F-4D97-AF65-F5344CB8AC3E}">
        <p14:creationId xmlns:p14="http://schemas.microsoft.com/office/powerpoint/2010/main" val="2340077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800" dirty="0" smtClean="0"/>
              <a:t>Программный комплекс визуального моделирования параллельных алгоритмов </a:t>
            </a:r>
            <a:r>
              <a:rPr lang="en-US" sz="2800" dirty="0" smtClean="0"/>
              <a:t>PGRAPH 2.0</a:t>
            </a:r>
            <a:endParaRPr lang="ru-RU" sz="28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17</a:t>
            </a:fld>
            <a:endParaRPr lang="ru-RU"/>
          </a:p>
        </p:txBody>
      </p:sp>
      <p:pic>
        <p:nvPicPr>
          <p:cNvPr id="7" name="Объект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568472"/>
            <a:ext cx="6840760" cy="4571470"/>
          </a:xfrm>
          <a:solidFill>
            <a:schemeClr val="bg1"/>
          </a:solidFill>
        </p:spPr>
      </p:pic>
      <p:sp>
        <p:nvSpPr>
          <p:cNvPr id="9" name="Скругленный прямоугольник 8"/>
          <p:cNvSpPr/>
          <p:nvPr/>
        </p:nvSpPr>
        <p:spPr>
          <a:xfrm>
            <a:off x="1187624" y="2132857"/>
            <a:ext cx="4032448" cy="1368152"/>
          </a:xfrm>
          <a:prstGeom prst="round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кругленный прямоугольник 9"/>
          <p:cNvSpPr/>
          <p:nvPr/>
        </p:nvSpPr>
        <p:spPr>
          <a:xfrm>
            <a:off x="3779912" y="3501008"/>
            <a:ext cx="1656184" cy="1296144"/>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кругленный прямоугольник 10"/>
          <p:cNvSpPr/>
          <p:nvPr/>
        </p:nvSpPr>
        <p:spPr>
          <a:xfrm>
            <a:off x="5796136" y="5301208"/>
            <a:ext cx="2160240" cy="864096"/>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p:cNvPicPr/>
          <p:nvPr/>
        </p:nvPicPr>
        <p:blipFill>
          <a:blip r:embed="rId4">
            <a:extLst>
              <a:ext uri="{28A0092B-C50C-407E-A947-70E740481C1C}">
                <a14:useLocalDpi xmlns:a14="http://schemas.microsoft.com/office/drawing/2010/main" val="0"/>
              </a:ext>
            </a:extLst>
          </a:blip>
          <a:stretch>
            <a:fillRect/>
          </a:stretch>
        </p:blipFill>
        <p:spPr>
          <a:xfrm>
            <a:off x="611560" y="116633"/>
            <a:ext cx="6120131" cy="5804535"/>
          </a:xfrm>
          <a:prstGeom prst="rect">
            <a:avLst/>
          </a:prstGeom>
        </p:spPr>
      </p:pic>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641" y="504056"/>
            <a:ext cx="6434769" cy="6309320"/>
          </a:xfrm>
          <a:prstGeom prst="rect">
            <a:avLst/>
          </a:prstGeom>
        </p:spPr>
      </p:pic>
    </p:spTree>
    <p:extLst>
      <p:ext uri="{BB962C8B-B14F-4D97-AF65-F5344CB8AC3E}">
        <p14:creationId xmlns:p14="http://schemas.microsoft.com/office/powerpoint/2010/main" val="395042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xit" presetSubtype="32" fill="hold" nodeType="clickEffect">
                                  <p:stCondLst>
                                    <p:cond delay="0"/>
                                  </p:stCondLst>
                                  <p:childTnLst>
                                    <p:anim calcmode="lin" valueType="num">
                                      <p:cBhvr>
                                        <p:cTn id="17" dur="500"/>
                                        <p:tgtEl>
                                          <p:spTgt spid="12"/>
                                        </p:tgtEl>
                                        <p:attrNameLst>
                                          <p:attrName>ppt_w</p:attrName>
                                        </p:attrNameLst>
                                      </p:cBhvr>
                                      <p:tavLst>
                                        <p:tav tm="0">
                                          <p:val>
                                            <p:strVal val="ppt_w"/>
                                          </p:val>
                                        </p:tav>
                                        <p:tav tm="100000">
                                          <p:val>
                                            <p:fltVal val="0"/>
                                          </p:val>
                                        </p:tav>
                                      </p:tavLst>
                                    </p:anim>
                                    <p:anim calcmode="lin" valueType="num">
                                      <p:cBhvr>
                                        <p:cTn id="18" dur="500"/>
                                        <p:tgtEl>
                                          <p:spTgt spid="12"/>
                                        </p:tgtEl>
                                        <p:attrNameLst>
                                          <p:attrName>ppt_h</p:attrName>
                                        </p:attrNameLst>
                                      </p:cBhvr>
                                      <p:tavLst>
                                        <p:tav tm="0">
                                          <p:val>
                                            <p:strVal val="ppt_h"/>
                                          </p:val>
                                        </p:tav>
                                        <p:tav tm="100000">
                                          <p:val>
                                            <p:fltVal val="0"/>
                                          </p:val>
                                        </p:tav>
                                      </p:tavLst>
                                    </p:anim>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par>
                          <p:cTn id="21" fill="hold">
                            <p:stCondLst>
                              <p:cond delay="500"/>
                            </p:stCondLst>
                            <p:childTnLst>
                              <p:par>
                                <p:cTn id="22" presetID="1" presetClass="exit" presetSubtype="0" fill="hold" grpId="1" nodeType="after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xit" presetSubtype="32" fill="hold" nodeType="clickEffect">
                                  <p:stCondLst>
                                    <p:cond delay="0"/>
                                  </p:stCondLst>
                                  <p:childTnLst>
                                    <p:anim calcmode="lin" valueType="num">
                                      <p:cBhvr>
                                        <p:cTn id="38" dur="500"/>
                                        <p:tgtEl>
                                          <p:spTgt spid="8"/>
                                        </p:tgtEl>
                                        <p:attrNameLst>
                                          <p:attrName>ppt_w</p:attrName>
                                        </p:attrNameLst>
                                      </p:cBhvr>
                                      <p:tavLst>
                                        <p:tav tm="0">
                                          <p:val>
                                            <p:strVal val="ppt_w"/>
                                          </p:val>
                                        </p:tav>
                                        <p:tav tm="100000">
                                          <p:val>
                                            <p:fltVal val="0"/>
                                          </p:val>
                                        </p:tav>
                                      </p:tavLst>
                                    </p:anim>
                                    <p:anim calcmode="lin" valueType="num">
                                      <p:cBhvr>
                                        <p:cTn id="39" dur="500"/>
                                        <p:tgtEl>
                                          <p:spTgt spid="8"/>
                                        </p:tgtEl>
                                        <p:attrNameLst>
                                          <p:attrName>ppt_h</p:attrName>
                                        </p:attrNameLst>
                                      </p:cBhvr>
                                      <p:tavLst>
                                        <p:tav tm="0">
                                          <p:val>
                                            <p:strVal val="ppt_h"/>
                                          </p:val>
                                        </p:tav>
                                        <p:tav tm="100000">
                                          <p:val>
                                            <p:fltVal val="0"/>
                                          </p:val>
                                        </p:tav>
                                      </p:tavLst>
                                    </p:anim>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par>
                          <p:cTn id="42" fill="hold">
                            <p:stCondLst>
                              <p:cond delay="500"/>
                            </p:stCondLst>
                            <p:childTnLst>
                              <p:par>
                                <p:cTn id="43" presetID="1" presetClass="exit" presetSubtype="0" fill="hold" grpId="1" nodeType="after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heel(1)">
                                      <p:cBhvr>
                                        <p:cTn id="49" dur="2000"/>
                                        <p:tgtEl>
                                          <p:spTgt spid="11"/>
                                        </p:tgtEl>
                                      </p:cBhvr>
                                    </p:animEffect>
                                  </p:childTnLst>
                                </p:cTn>
                              </p:par>
                            </p:childTnLst>
                          </p:cTn>
                        </p:par>
                        <p:par>
                          <p:cTn id="50" fill="hold">
                            <p:stCondLst>
                              <p:cond delay="2000"/>
                            </p:stCondLst>
                            <p:childTnLst>
                              <p:par>
                                <p:cTn id="51" presetID="1" presetClass="exit" presetSubtype="0" fill="hold" grpId="1" nodeType="after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и задачи</a:t>
            </a:r>
            <a:endParaRPr lang="ru-RU" dirty="0"/>
          </a:p>
        </p:txBody>
      </p:sp>
      <p:sp>
        <p:nvSpPr>
          <p:cNvPr id="3" name="Объект 2"/>
          <p:cNvSpPr>
            <a:spLocks noGrp="1"/>
          </p:cNvSpPr>
          <p:nvPr>
            <p:ph idx="1"/>
          </p:nvPr>
        </p:nvSpPr>
        <p:spPr/>
        <p:txBody>
          <a:bodyPr/>
          <a:lstStyle/>
          <a:p>
            <a:r>
              <a:rPr lang="ru-RU" sz="2000" dirty="0" smtClean="0"/>
              <a:t>Цель – </a:t>
            </a:r>
            <a:r>
              <a:rPr lang="ru-RU" sz="2000" dirty="0"/>
              <a:t>разработка </a:t>
            </a:r>
            <a:r>
              <a:rPr lang="ru-RU" sz="2000" dirty="0" smtClean="0"/>
              <a:t>параллельно</a:t>
            </a:r>
            <a:r>
              <a:rPr lang="ru-RU" sz="2000" dirty="0" smtClean="0"/>
              <a:t>го</a:t>
            </a:r>
            <a:r>
              <a:rPr lang="ru-RU" sz="2000" dirty="0" smtClean="0"/>
              <a:t> алгоритма </a:t>
            </a:r>
            <a:r>
              <a:rPr lang="ru-RU" sz="2000" dirty="0" smtClean="0"/>
              <a:t>глобальной оптимизации </a:t>
            </a:r>
            <a:r>
              <a:rPr lang="ru-RU" sz="2000" dirty="0"/>
              <a:t>функций многих </a:t>
            </a:r>
            <a:r>
              <a:rPr lang="ru-RU" sz="2000" dirty="0" smtClean="0"/>
              <a:t>переменных модифицированным методом половинного деления. </a:t>
            </a:r>
            <a:endParaRPr lang="ru-RU" sz="2000" dirty="0" smtClean="0"/>
          </a:p>
          <a:p>
            <a:r>
              <a:rPr lang="ru-RU" sz="2000" dirty="0" smtClean="0"/>
              <a:t>Задачи:</a:t>
            </a:r>
            <a:endParaRPr lang="ru-RU" dirty="0" smtClean="0"/>
          </a:p>
          <a:p>
            <a:pPr lvl="1"/>
            <a:r>
              <a:rPr lang="ru-RU" sz="2000" dirty="0" smtClean="0"/>
              <a:t>разработка </a:t>
            </a:r>
            <a:r>
              <a:rPr lang="ru-RU" sz="2000" dirty="0"/>
              <a:t>параллельного алгоритма глобальной оптимизации модифицированным методом </a:t>
            </a:r>
            <a:r>
              <a:rPr lang="ru-RU" sz="2000" dirty="0" smtClean="0"/>
              <a:t>половинного деления;</a:t>
            </a:r>
          </a:p>
          <a:p>
            <a:pPr lvl="1"/>
            <a:r>
              <a:rPr lang="ru-RU" sz="2000" dirty="0"/>
              <a:t>р</a:t>
            </a:r>
            <a:r>
              <a:rPr lang="ru-RU" sz="2000" dirty="0" smtClean="0"/>
              <a:t>азработка </a:t>
            </a:r>
            <a:r>
              <a:rPr lang="ru-RU" sz="2000" dirty="0"/>
              <a:t>графического редактора, позволяющего создавать модели параллельных </a:t>
            </a:r>
            <a:r>
              <a:rPr lang="ru-RU" sz="2000" dirty="0" smtClean="0"/>
              <a:t>алгоритмов;</a:t>
            </a:r>
          </a:p>
          <a:p>
            <a:pPr lvl="1"/>
            <a:r>
              <a:rPr lang="ru-RU" sz="2000" dirty="0"/>
              <a:t>и</a:t>
            </a:r>
            <a:r>
              <a:rPr lang="ru-RU" sz="2000" dirty="0" smtClean="0"/>
              <a:t>сследование </a:t>
            </a:r>
            <a:r>
              <a:rPr lang="ru-RU" sz="2000" dirty="0"/>
              <a:t>эффективности алгоритма глобальной оптимизации модифицированным методом половинных </a:t>
            </a:r>
            <a:r>
              <a:rPr lang="ru-RU" sz="2000" dirty="0" smtClean="0"/>
              <a:t>делений;</a:t>
            </a:r>
          </a:p>
          <a:p>
            <a:pPr lvl="1"/>
            <a:r>
              <a:rPr lang="ru-RU" sz="2000" dirty="0" smtClean="0"/>
              <a:t>апробация </a:t>
            </a:r>
            <a:r>
              <a:rPr lang="ru-RU" sz="2000" dirty="0"/>
              <a:t>алгоритма на реальной физической задаче, на примере задачи выбор оптимальных параметров гасителя пульсаций </a:t>
            </a:r>
            <a:r>
              <a:rPr lang="ru-RU" sz="2000" dirty="0" smtClean="0"/>
              <a:t>давлений.</a:t>
            </a:r>
            <a:endParaRPr lang="ru-RU" sz="20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2</a:t>
            </a:fld>
            <a:endParaRPr lang="ru-RU"/>
          </a:p>
        </p:txBody>
      </p:sp>
    </p:spTree>
    <p:extLst>
      <p:ext uri="{BB962C8B-B14F-4D97-AF65-F5344CB8AC3E}">
        <p14:creationId xmlns:p14="http://schemas.microsoft.com/office/powerpoint/2010/main" val="420012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Постановка задачи глобальной оптимизации (ГО)</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3</a:t>
            </a:fld>
            <a:endParaRPr lang="ru-RU"/>
          </a:p>
        </p:txBody>
      </p:sp>
      <p:sp>
        <p:nvSpPr>
          <p:cNvPr id="5"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Объект 5"/>
          <p:cNvGraphicFramePr>
            <a:graphicFrameLocks noChangeAspect="1"/>
          </p:cNvGraphicFramePr>
          <p:nvPr>
            <p:extLst>
              <p:ext uri="{D42A27DB-BD31-4B8C-83A1-F6EECF244321}">
                <p14:modId xmlns:p14="http://schemas.microsoft.com/office/powerpoint/2010/main" val="608489658"/>
              </p:ext>
            </p:extLst>
          </p:nvPr>
        </p:nvGraphicFramePr>
        <p:xfrm>
          <a:off x="3208464" y="3429001"/>
          <a:ext cx="2727072" cy="504056"/>
        </p:xfrm>
        <a:graphic>
          <a:graphicData uri="http://schemas.openxmlformats.org/presentationml/2006/ole">
            <mc:AlternateContent xmlns:mc="http://schemas.openxmlformats.org/markup-compatibility/2006">
              <mc:Choice xmlns:v="urn:schemas-microsoft-com:vml" Requires="v">
                <p:oleObj spid="_x0000_s6079" name="Формула" r:id="rId4" imgW="2005729" imgH="355446" progId="Equation.3">
                  <p:embed/>
                </p:oleObj>
              </mc:Choice>
              <mc:Fallback>
                <p:oleObj name="Формула" r:id="rId4" imgW="2005729" imgH="355446"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8464" y="3429001"/>
                        <a:ext cx="2727072" cy="504056"/>
                      </a:xfrm>
                      <a:prstGeom prst="rect">
                        <a:avLst/>
                      </a:prstGeom>
                      <a:noFill/>
                    </p:spPr>
                  </p:pic>
                </p:oleObj>
              </mc:Fallback>
            </mc:AlternateContent>
          </a:graphicData>
        </a:graphic>
      </p:graphicFrame>
      <p:sp>
        <p:nvSpPr>
          <p:cNvPr id="7" name="TextBox 6"/>
          <p:cNvSpPr txBox="1"/>
          <p:nvPr/>
        </p:nvSpPr>
        <p:spPr>
          <a:xfrm>
            <a:off x="179513" y="1556793"/>
            <a:ext cx="8911607" cy="369332"/>
          </a:xfrm>
          <a:prstGeom prst="rect">
            <a:avLst/>
          </a:prstGeom>
          <a:noFill/>
        </p:spPr>
        <p:txBody>
          <a:bodyPr wrap="square" rtlCol="0">
            <a:spAutoFit/>
          </a:bodyPr>
          <a:lstStyle/>
          <a:p>
            <a:pPr algn="ctr"/>
            <a:r>
              <a:rPr lang="ru-RU" dirty="0"/>
              <a:t>Р</a:t>
            </a:r>
            <a:r>
              <a:rPr lang="ru-RU" dirty="0" smtClean="0"/>
              <a:t>ассмотрим </a:t>
            </a:r>
            <a:r>
              <a:rPr lang="ru-RU" dirty="0"/>
              <a:t>задачу безусловной глобальной оптимизации </a:t>
            </a:r>
            <a:r>
              <a:rPr lang="ru-RU" dirty="0" smtClean="0"/>
              <a:t>непрерывной функции </a:t>
            </a:r>
          </a:p>
        </p:txBody>
      </p:sp>
      <p:sp>
        <p:nvSpPr>
          <p:cNvPr id="8" name="Rectangle 27"/>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4262522714"/>
              </p:ext>
            </p:extLst>
          </p:nvPr>
        </p:nvGraphicFramePr>
        <p:xfrm>
          <a:off x="3976073" y="1916832"/>
          <a:ext cx="1191857" cy="360040"/>
        </p:xfrm>
        <a:graphic>
          <a:graphicData uri="http://schemas.openxmlformats.org/presentationml/2006/ole">
            <mc:AlternateContent xmlns:mc="http://schemas.openxmlformats.org/markup-compatibility/2006">
              <mc:Choice xmlns:v="urn:schemas-microsoft-com:vml" Requires="v">
                <p:oleObj spid="_x0000_s6080" name="Формула" r:id="rId6" imgW="888614" imgH="304668" progId="Equation.3">
                  <p:embed/>
                </p:oleObj>
              </mc:Choice>
              <mc:Fallback>
                <p:oleObj name="Формула" r:id="rId6" imgW="888614" imgH="304668"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6073" y="1916832"/>
                        <a:ext cx="1191857" cy="360040"/>
                      </a:xfrm>
                      <a:prstGeom prst="rect">
                        <a:avLst/>
                      </a:prstGeom>
                      <a:noFill/>
                    </p:spPr>
                  </p:pic>
                </p:oleObj>
              </mc:Fallback>
            </mc:AlternateContent>
          </a:graphicData>
        </a:graphic>
      </p:graphicFrame>
      <p:sp>
        <p:nvSpPr>
          <p:cNvPr id="10" name="Rectangle 29"/>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2488780037"/>
              </p:ext>
            </p:extLst>
          </p:nvPr>
        </p:nvGraphicFramePr>
        <p:xfrm>
          <a:off x="4220246" y="2646205"/>
          <a:ext cx="689401" cy="350748"/>
        </p:xfrm>
        <a:graphic>
          <a:graphicData uri="http://schemas.openxmlformats.org/presentationml/2006/ole">
            <mc:AlternateContent xmlns:mc="http://schemas.openxmlformats.org/markup-compatibility/2006">
              <mc:Choice xmlns:v="urn:schemas-microsoft-com:vml" Requires="v">
                <p:oleObj spid="_x0000_s6081" name="Формула" r:id="rId8" imgW="583947" imgH="253890" progId="Equation.3">
                  <p:embed/>
                </p:oleObj>
              </mc:Choice>
              <mc:Fallback>
                <p:oleObj name="Формула" r:id="rId8" imgW="583947" imgH="25389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46" y="2646205"/>
                        <a:ext cx="689401" cy="350748"/>
                      </a:xfrm>
                      <a:prstGeom prst="rect">
                        <a:avLst/>
                      </a:prstGeom>
                      <a:noFill/>
                    </p:spPr>
                  </p:pic>
                </p:oleObj>
              </mc:Fallback>
            </mc:AlternateContent>
          </a:graphicData>
        </a:graphic>
      </p:graphicFrame>
      <p:sp>
        <p:nvSpPr>
          <p:cNvPr id="14" name="Прямоугольник 13"/>
          <p:cNvSpPr/>
          <p:nvPr/>
        </p:nvSpPr>
        <p:spPr>
          <a:xfrm>
            <a:off x="323528" y="2276872"/>
            <a:ext cx="8640960" cy="369332"/>
          </a:xfrm>
          <a:prstGeom prst="rect">
            <a:avLst/>
          </a:prstGeom>
        </p:spPr>
        <p:txBody>
          <a:bodyPr wrap="square">
            <a:spAutoFit/>
          </a:bodyPr>
          <a:lstStyle/>
          <a:p>
            <a:pPr algn="ctr"/>
            <a:r>
              <a:rPr lang="ru-RU" dirty="0"/>
              <a:t>заданной на допустимом </a:t>
            </a:r>
            <a:r>
              <a:rPr lang="ru-RU" dirty="0" smtClean="0"/>
              <a:t>множестве</a:t>
            </a:r>
            <a:endParaRPr lang="ru-RU" dirty="0"/>
          </a:p>
        </p:txBody>
      </p:sp>
      <p:sp>
        <p:nvSpPr>
          <p:cNvPr id="15" name="Прямоугольник 14"/>
          <p:cNvSpPr/>
          <p:nvPr/>
        </p:nvSpPr>
        <p:spPr>
          <a:xfrm>
            <a:off x="3096083" y="2996952"/>
            <a:ext cx="2951834" cy="369332"/>
          </a:xfrm>
          <a:prstGeom prst="rect">
            <a:avLst/>
          </a:prstGeom>
        </p:spPr>
        <p:txBody>
          <a:bodyPr wrap="none">
            <a:spAutoFit/>
          </a:bodyPr>
          <a:lstStyle/>
          <a:p>
            <a:pPr algn="ctr"/>
            <a:r>
              <a:rPr lang="ru-RU" dirty="0"/>
              <a:t>в следующей постановке:</a:t>
            </a:r>
          </a:p>
        </p:txBody>
      </p:sp>
      <p:sp>
        <p:nvSpPr>
          <p:cNvPr id="26" name="TextBox 25"/>
          <p:cNvSpPr txBox="1"/>
          <p:nvPr/>
        </p:nvSpPr>
        <p:spPr>
          <a:xfrm>
            <a:off x="414772" y="4005063"/>
            <a:ext cx="8201284" cy="400110"/>
          </a:xfrm>
          <a:prstGeom prst="rect">
            <a:avLst/>
          </a:prstGeom>
          <a:noFill/>
        </p:spPr>
        <p:txBody>
          <a:bodyPr wrap="none" rtlCol="0">
            <a:spAutoFit/>
          </a:bodyPr>
          <a:lstStyle/>
          <a:p>
            <a:pPr algn="ctr"/>
            <a:r>
              <a:rPr lang="ru-RU" dirty="0"/>
              <a:t>Положим, что глобальный минимум </a:t>
            </a:r>
            <a:r>
              <a:rPr lang="en-US" sz="2000" i="1" dirty="0" smtClean="0">
                <a:latin typeface="Times New Roman" pitchFamily="18" charset="0"/>
                <a:cs typeface="Times New Roman" pitchFamily="18" charset="0"/>
              </a:rPr>
              <a:t>x</a:t>
            </a:r>
            <a:r>
              <a:rPr lang="en-US" sz="2000" i="1" baseline="-25000" dirty="0" smtClean="0">
                <a:latin typeface="Times New Roman" pitchFamily="18" charset="0"/>
                <a:cs typeface="Times New Roman" pitchFamily="18" charset="0"/>
              </a:rPr>
              <a:t>*</a:t>
            </a:r>
            <a:r>
              <a:rPr lang="ru-RU" dirty="0" smtClean="0"/>
              <a:t> </a:t>
            </a:r>
            <a:r>
              <a:rPr lang="ru-RU" dirty="0"/>
              <a:t>принадлежит множеству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a:t>
            </a:r>
            <a:r>
              <a:rPr lang="ru-RU" dirty="0" smtClean="0"/>
              <a:t>, </a:t>
            </a:r>
            <a:r>
              <a:rPr lang="ru-RU" dirty="0"/>
              <a:t>причем</a:t>
            </a:r>
          </a:p>
        </p:txBody>
      </p:sp>
      <p:sp>
        <p:nvSpPr>
          <p:cNvPr id="27" name="Rectangle 48"/>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8" name="Объект 27"/>
          <p:cNvGraphicFramePr>
            <a:graphicFrameLocks noChangeAspect="1"/>
          </p:cNvGraphicFramePr>
          <p:nvPr>
            <p:extLst>
              <p:ext uri="{D42A27DB-BD31-4B8C-83A1-F6EECF244321}">
                <p14:modId xmlns:p14="http://schemas.microsoft.com/office/powerpoint/2010/main" val="3417696621"/>
              </p:ext>
            </p:extLst>
          </p:nvPr>
        </p:nvGraphicFramePr>
        <p:xfrm>
          <a:off x="499825" y="4447420"/>
          <a:ext cx="920351" cy="349733"/>
        </p:xfrm>
        <a:graphic>
          <a:graphicData uri="http://schemas.openxmlformats.org/presentationml/2006/ole">
            <mc:AlternateContent xmlns:mc="http://schemas.openxmlformats.org/markup-compatibility/2006">
              <mc:Choice xmlns:v="urn:schemas-microsoft-com:vml" Requires="v">
                <p:oleObj spid="_x0000_s6082" name="Формула" r:id="rId10" imgW="634725" imgH="241195" progId="Equation.3">
                  <p:embed/>
                </p:oleObj>
              </mc:Choice>
              <mc:Fallback>
                <p:oleObj name="Формула" r:id="rId10" imgW="634725" imgH="241195" progId="Equation.3">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825" y="4447420"/>
                        <a:ext cx="920351" cy="349733"/>
                      </a:xfrm>
                      <a:prstGeom prst="rect">
                        <a:avLst/>
                      </a:prstGeom>
                      <a:noFill/>
                    </p:spPr>
                  </p:pic>
                </p:oleObj>
              </mc:Fallback>
            </mc:AlternateContent>
          </a:graphicData>
        </a:graphic>
      </p:graphicFrame>
      <p:sp>
        <p:nvSpPr>
          <p:cNvPr id="29" name="TextBox 28"/>
          <p:cNvSpPr txBox="1"/>
          <p:nvPr/>
        </p:nvSpPr>
        <p:spPr>
          <a:xfrm>
            <a:off x="1250533" y="4427820"/>
            <a:ext cx="441146" cy="369332"/>
          </a:xfrm>
          <a:prstGeom prst="rect">
            <a:avLst/>
          </a:prstGeom>
          <a:noFill/>
        </p:spPr>
        <p:txBody>
          <a:bodyPr wrap="none" rtlCol="0">
            <a:spAutoFit/>
          </a:bodyPr>
          <a:lstStyle/>
          <a:p>
            <a:r>
              <a:rPr lang="ru-RU" dirty="0"/>
              <a:t>, а</a:t>
            </a:r>
          </a:p>
        </p:txBody>
      </p:sp>
      <p:sp>
        <p:nvSpPr>
          <p:cNvPr id="30" name="Rectangle 5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1845764587"/>
              </p:ext>
            </p:extLst>
          </p:nvPr>
        </p:nvGraphicFramePr>
        <p:xfrm>
          <a:off x="1645575" y="4229968"/>
          <a:ext cx="1244600" cy="711200"/>
        </p:xfrm>
        <a:graphic>
          <a:graphicData uri="http://schemas.openxmlformats.org/presentationml/2006/ole">
            <mc:AlternateContent xmlns:mc="http://schemas.openxmlformats.org/markup-compatibility/2006">
              <mc:Choice xmlns:v="urn:schemas-microsoft-com:vml" Requires="v">
                <p:oleObj spid="_x0000_s6083" name="Формула" r:id="rId12" imgW="889000" imgH="508000" progId="Equation.3">
                  <p:embed/>
                </p:oleObj>
              </mc:Choice>
              <mc:Fallback>
                <p:oleObj name="Формула" r:id="rId12" imgW="889000" imgH="508000" progId="Equation.3">
                  <p:embed/>
                  <p:pic>
                    <p:nvPicPr>
                      <p:cNvPr id="0" name="Object 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5575" y="4229968"/>
                        <a:ext cx="1244600" cy="711200"/>
                      </a:xfrm>
                      <a:prstGeom prst="rect">
                        <a:avLst/>
                      </a:prstGeom>
                      <a:noFill/>
                    </p:spPr>
                  </p:pic>
                </p:oleObj>
              </mc:Fallback>
            </mc:AlternateContent>
          </a:graphicData>
        </a:graphic>
      </p:graphicFrame>
      <p:sp>
        <p:nvSpPr>
          <p:cNvPr id="32" name="TextBox 31"/>
          <p:cNvSpPr txBox="1"/>
          <p:nvPr/>
        </p:nvSpPr>
        <p:spPr>
          <a:xfrm>
            <a:off x="2908782" y="4427820"/>
            <a:ext cx="5479642" cy="369332"/>
          </a:xfrm>
          <a:prstGeom prst="rect">
            <a:avLst/>
          </a:prstGeom>
          <a:noFill/>
        </p:spPr>
        <p:txBody>
          <a:bodyPr wrap="none" rtlCol="0">
            <a:spAutoFit/>
          </a:bodyPr>
          <a:lstStyle/>
          <a:p>
            <a:r>
              <a:rPr lang="ru-RU" dirty="0"/>
              <a:t>, является многомерным единичным </a:t>
            </a:r>
            <a:r>
              <a:rPr lang="ru-RU" dirty="0" smtClean="0"/>
              <a:t>гиперкубом</a:t>
            </a:r>
            <a:r>
              <a:rPr lang="en-US" dirty="0"/>
              <a:t>.</a:t>
            </a:r>
            <a:endParaRPr lang="ru-RU" dirty="0"/>
          </a:p>
        </p:txBody>
      </p:sp>
      <p:sp>
        <p:nvSpPr>
          <p:cNvPr id="36" name="TextBox 35"/>
          <p:cNvSpPr txBox="1"/>
          <p:nvPr/>
        </p:nvSpPr>
        <p:spPr>
          <a:xfrm>
            <a:off x="323528" y="4869160"/>
            <a:ext cx="8496944" cy="369332"/>
          </a:xfrm>
          <a:prstGeom prst="rect">
            <a:avLst/>
          </a:prstGeom>
          <a:noFill/>
        </p:spPr>
        <p:txBody>
          <a:bodyPr wrap="square" rtlCol="0">
            <a:spAutoFit/>
          </a:bodyPr>
          <a:lstStyle/>
          <a:p>
            <a:pPr algn="ctr"/>
            <a:r>
              <a:rPr lang="ru-RU" dirty="0"/>
              <a:t>Определим множество </a:t>
            </a:r>
            <a:r>
              <a:rPr lang="el-GR" dirty="0" smtClean="0"/>
              <a:t>ε</a:t>
            </a:r>
            <a:r>
              <a:rPr lang="ru-RU" dirty="0" smtClean="0"/>
              <a:t>-решений </a:t>
            </a:r>
            <a:r>
              <a:rPr lang="ru-RU" dirty="0"/>
              <a:t>задачи (3) следующим </a:t>
            </a:r>
            <a:r>
              <a:rPr lang="ru-RU" dirty="0" smtClean="0"/>
              <a:t>образом</a:t>
            </a:r>
            <a:r>
              <a:rPr lang="en-US" dirty="0"/>
              <a:t>:</a:t>
            </a:r>
            <a:endParaRPr lang="ru-RU" dirty="0"/>
          </a:p>
        </p:txBody>
      </p:sp>
      <p:sp>
        <p:nvSpPr>
          <p:cNvPr id="37" name="Rectangle 6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8" name="Объект 37"/>
          <p:cNvGraphicFramePr>
            <a:graphicFrameLocks noChangeAspect="1"/>
          </p:cNvGraphicFramePr>
          <p:nvPr>
            <p:extLst>
              <p:ext uri="{D42A27DB-BD31-4B8C-83A1-F6EECF244321}">
                <p14:modId xmlns:p14="http://schemas.microsoft.com/office/powerpoint/2010/main" val="2909592547"/>
              </p:ext>
            </p:extLst>
          </p:nvPr>
        </p:nvGraphicFramePr>
        <p:xfrm>
          <a:off x="3080386" y="5229200"/>
          <a:ext cx="2983231" cy="441960"/>
        </p:xfrm>
        <a:graphic>
          <a:graphicData uri="http://schemas.openxmlformats.org/presentationml/2006/ole">
            <mc:AlternateContent xmlns:mc="http://schemas.openxmlformats.org/markup-compatibility/2006">
              <mc:Choice xmlns:v="urn:schemas-microsoft-com:vml" Requires="v">
                <p:oleObj spid="_x0000_s6084" name="Формула" r:id="rId14" imgW="2057400" imgH="304800" progId="Equation.3">
                  <p:embed/>
                </p:oleObj>
              </mc:Choice>
              <mc:Fallback>
                <p:oleObj name="Формула" r:id="rId14" imgW="2057400" imgH="304800" progId="Equation.3">
                  <p:embed/>
                  <p:pic>
                    <p:nvPicPr>
                      <p:cNvPr id="0" name="Object 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0386" y="5229200"/>
                        <a:ext cx="2983231" cy="441960"/>
                      </a:xfrm>
                      <a:prstGeom prst="rect">
                        <a:avLst/>
                      </a:prstGeom>
                      <a:noFill/>
                    </p:spPr>
                  </p:pic>
                </p:oleObj>
              </mc:Fallback>
            </mc:AlternateContent>
          </a:graphicData>
        </a:graphic>
      </p:graphicFrame>
      <p:sp>
        <p:nvSpPr>
          <p:cNvPr id="42" name="TextBox 41"/>
          <p:cNvSpPr txBox="1"/>
          <p:nvPr/>
        </p:nvSpPr>
        <p:spPr>
          <a:xfrm>
            <a:off x="179513" y="5661249"/>
            <a:ext cx="8784977" cy="646331"/>
          </a:xfrm>
          <a:prstGeom prst="rect">
            <a:avLst/>
          </a:prstGeom>
          <a:noFill/>
        </p:spPr>
        <p:txBody>
          <a:bodyPr wrap="square" rtlCol="0">
            <a:spAutoFit/>
          </a:bodyPr>
          <a:lstStyle/>
          <a:p>
            <a:pPr algn="ctr"/>
            <a:r>
              <a:rPr lang="ru-RU" dirty="0"/>
              <a:t>Нахождение приближенного решения задачи (3) заключается в поиске хотя бы одной точки множества </a:t>
            </a:r>
          </a:p>
        </p:txBody>
      </p:sp>
      <p:sp>
        <p:nvSpPr>
          <p:cNvPr id="43" name="Rectangle 76"/>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4" name="Объект 43"/>
          <p:cNvGraphicFramePr>
            <a:graphicFrameLocks noChangeAspect="1"/>
          </p:cNvGraphicFramePr>
          <p:nvPr>
            <p:extLst>
              <p:ext uri="{D42A27DB-BD31-4B8C-83A1-F6EECF244321}">
                <p14:modId xmlns:p14="http://schemas.microsoft.com/office/powerpoint/2010/main" val="513007633"/>
              </p:ext>
            </p:extLst>
          </p:nvPr>
        </p:nvGraphicFramePr>
        <p:xfrm>
          <a:off x="5845440" y="5876318"/>
          <a:ext cx="404955" cy="441769"/>
        </p:xfrm>
        <a:graphic>
          <a:graphicData uri="http://schemas.openxmlformats.org/presentationml/2006/ole">
            <mc:AlternateContent xmlns:mc="http://schemas.openxmlformats.org/markup-compatibility/2006">
              <mc:Choice xmlns:v="urn:schemas-microsoft-com:vml" Requires="v">
                <p:oleObj spid="_x0000_s6085" name="Формула" r:id="rId16" imgW="279279" imgH="304668" progId="Equation.3">
                  <p:embed/>
                </p:oleObj>
              </mc:Choice>
              <mc:Fallback>
                <p:oleObj name="Формула" r:id="rId16" imgW="279279" imgH="304668" progId="Equation.3">
                  <p:embed/>
                  <p:pic>
                    <p:nvPicPr>
                      <p:cNvPr id="0" name="Object 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45440" y="5876318"/>
                        <a:ext cx="404955" cy="441769"/>
                      </a:xfrm>
                      <a:prstGeom prst="rect">
                        <a:avLst/>
                      </a:prstGeom>
                      <a:noFill/>
                    </p:spPr>
                  </p:pic>
                </p:oleObj>
              </mc:Fallback>
            </mc:AlternateContent>
          </a:graphicData>
        </a:graphic>
      </p:graphicFrame>
      <p:sp>
        <p:nvSpPr>
          <p:cNvPr id="45" name="TextBox 44"/>
          <p:cNvSpPr txBox="1"/>
          <p:nvPr/>
        </p:nvSpPr>
        <p:spPr>
          <a:xfrm>
            <a:off x="8353677" y="1916832"/>
            <a:ext cx="466794" cy="369332"/>
          </a:xfrm>
          <a:prstGeom prst="rect">
            <a:avLst/>
          </a:prstGeom>
          <a:noFill/>
        </p:spPr>
        <p:txBody>
          <a:bodyPr wrap="none" rtlCol="0">
            <a:spAutoFit/>
          </a:bodyPr>
          <a:lstStyle/>
          <a:p>
            <a:r>
              <a:rPr lang="ru-RU" dirty="0" smtClean="0"/>
              <a:t>(1)</a:t>
            </a:r>
            <a:endParaRPr lang="ru-RU" dirty="0"/>
          </a:p>
        </p:txBody>
      </p:sp>
      <p:sp>
        <p:nvSpPr>
          <p:cNvPr id="46" name="TextBox 45"/>
          <p:cNvSpPr txBox="1"/>
          <p:nvPr/>
        </p:nvSpPr>
        <p:spPr>
          <a:xfrm>
            <a:off x="8353677" y="2627620"/>
            <a:ext cx="466794" cy="369332"/>
          </a:xfrm>
          <a:prstGeom prst="rect">
            <a:avLst/>
          </a:prstGeom>
          <a:noFill/>
        </p:spPr>
        <p:txBody>
          <a:bodyPr wrap="none" rtlCol="0">
            <a:spAutoFit/>
          </a:bodyPr>
          <a:lstStyle/>
          <a:p>
            <a:r>
              <a:rPr lang="ru-RU" dirty="0" smtClean="0"/>
              <a:t>(2)</a:t>
            </a:r>
            <a:endParaRPr lang="ru-RU" dirty="0"/>
          </a:p>
        </p:txBody>
      </p:sp>
      <p:sp>
        <p:nvSpPr>
          <p:cNvPr id="47" name="TextBox 46"/>
          <p:cNvSpPr txBox="1"/>
          <p:nvPr/>
        </p:nvSpPr>
        <p:spPr>
          <a:xfrm>
            <a:off x="8353677" y="3366284"/>
            <a:ext cx="466794" cy="369332"/>
          </a:xfrm>
          <a:prstGeom prst="rect">
            <a:avLst/>
          </a:prstGeom>
          <a:noFill/>
        </p:spPr>
        <p:txBody>
          <a:bodyPr wrap="none" rtlCol="0">
            <a:spAutoFit/>
          </a:bodyPr>
          <a:lstStyle/>
          <a:p>
            <a:r>
              <a:rPr lang="ru-RU" dirty="0" smtClean="0"/>
              <a:t>(3)</a:t>
            </a:r>
            <a:endParaRPr lang="ru-RU" dirty="0"/>
          </a:p>
        </p:txBody>
      </p:sp>
      <p:sp>
        <p:nvSpPr>
          <p:cNvPr id="48" name="TextBox 47"/>
          <p:cNvSpPr txBox="1"/>
          <p:nvPr/>
        </p:nvSpPr>
        <p:spPr>
          <a:xfrm>
            <a:off x="8353677" y="5238492"/>
            <a:ext cx="466794" cy="369332"/>
          </a:xfrm>
          <a:prstGeom prst="rect">
            <a:avLst/>
          </a:prstGeom>
          <a:noFill/>
        </p:spPr>
        <p:txBody>
          <a:bodyPr wrap="none" rtlCol="0">
            <a:spAutoFit/>
          </a:bodyPr>
          <a:lstStyle/>
          <a:p>
            <a:r>
              <a:rPr lang="ru-RU" dirty="0" smtClean="0"/>
              <a:t>(4)</a:t>
            </a:r>
            <a:endParaRPr lang="ru-RU" dirty="0"/>
          </a:p>
        </p:txBody>
      </p:sp>
    </p:spTree>
    <p:extLst>
      <p:ext uri="{BB962C8B-B14F-4D97-AF65-F5344CB8AC3E}">
        <p14:creationId xmlns:p14="http://schemas.microsoft.com/office/powerpoint/2010/main" val="3288049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Классический метод половинного деления</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4</a:t>
            </a:fld>
            <a:endParaRPr lang="ru-RU"/>
          </a:p>
        </p:txBody>
      </p:sp>
      <p:sp>
        <p:nvSpPr>
          <p:cNvPr id="18" name="Объект 17"/>
          <p:cNvSpPr>
            <a:spLocks noGrp="1"/>
          </p:cNvSpPr>
          <p:nvPr>
            <p:ph sz="half" idx="1"/>
          </p:nvPr>
        </p:nvSpPr>
        <p:spPr>
          <a:xfrm>
            <a:off x="179389" y="1636714"/>
            <a:ext cx="5112692" cy="4479925"/>
          </a:xfrm>
        </p:spPr>
        <p:txBody>
          <a:bodyPr/>
          <a:lstStyle/>
          <a:p>
            <a:r>
              <a:rPr lang="ru-RU" sz="2400" dirty="0" smtClean="0"/>
              <a:t>Рассматривается класс </a:t>
            </a:r>
            <a:r>
              <a:rPr lang="ru-RU" sz="2400" dirty="0" err="1" smtClean="0"/>
              <a:t>Липшецевых</a:t>
            </a:r>
            <a:r>
              <a:rPr lang="ru-RU" sz="2400" dirty="0" smtClean="0"/>
              <a:t> </a:t>
            </a:r>
            <a:r>
              <a:rPr lang="ru-RU" sz="2400" dirty="0" smtClean="0"/>
              <a:t>функций:</a:t>
            </a:r>
            <a:endParaRPr lang="ru-RU" sz="2400" dirty="0" smtClean="0"/>
          </a:p>
          <a:p>
            <a:r>
              <a:rPr lang="ru-RU" sz="2400" dirty="0" smtClean="0"/>
              <a:t>Условие выбора критического </a:t>
            </a:r>
            <a:r>
              <a:rPr lang="ru-RU" sz="2400" dirty="0" smtClean="0"/>
              <a:t>параллелепипеда</a:t>
            </a:r>
          </a:p>
          <a:p>
            <a:endParaRPr lang="ru-RU" sz="2400" dirty="0"/>
          </a:p>
          <a:p>
            <a:r>
              <a:rPr lang="ru-RU" sz="2400" dirty="0" smtClean="0"/>
              <a:t>Условие прореживания:</a:t>
            </a:r>
          </a:p>
          <a:p>
            <a:endParaRPr lang="ru-RU" sz="2400" dirty="0"/>
          </a:p>
          <a:p>
            <a:r>
              <a:rPr lang="ru-RU" sz="2400" dirty="0" smtClean="0"/>
              <a:t>Рекорд:</a:t>
            </a:r>
            <a:endParaRPr lang="ru-RU" sz="2400" dirty="0"/>
          </a:p>
        </p:txBody>
      </p:sp>
      <p:pic>
        <p:nvPicPr>
          <p:cNvPr id="19" name="Объект 6"/>
          <p:cNvPicPr>
            <a:picLocks noGrp="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5349477" y="2103269"/>
            <a:ext cx="3398987" cy="3125931"/>
          </a:xfrm>
          <a:prstGeom prst="rect">
            <a:avLst/>
          </a:prstGeom>
          <a:noFill/>
        </p:spPr>
      </p:pic>
      <p:sp>
        <p:nvSpPr>
          <p:cNvPr id="20" name="Rectangle 5"/>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1" name="Объект 20"/>
          <p:cNvGraphicFramePr>
            <a:graphicFrameLocks noChangeAspect="1"/>
          </p:cNvGraphicFramePr>
          <p:nvPr>
            <p:extLst>
              <p:ext uri="{D42A27DB-BD31-4B8C-83A1-F6EECF244321}">
                <p14:modId xmlns:p14="http://schemas.microsoft.com/office/powerpoint/2010/main" val="1923107474"/>
              </p:ext>
            </p:extLst>
          </p:nvPr>
        </p:nvGraphicFramePr>
        <p:xfrm>
          <a:off x="1337837" y="3284985"/>
          <a:ext cx="1938020" cy="391160"/>
        </p:xfrm>
        <a:graphic>
          <a:graphicData uri="http://schemas.openxmlformats.org/presentationml/2006/ole">
            <mc:AlternateContent xmlns:mc="http://schemas.openxmlformats.org/markup-compatibility/2006">
              <mc:Choice xmlns:v="urn:schemas-microsoft-com:vml" Requires="v">
                <p:oleObj spid="_x0000_s9340" name="Формула" r:id="rId5" imgW="1384300" imgH="279400" progId="Equation.3">
                  <p:embed/>
                </p:oleObj>
              </mc:Choice>
              <mc:Fallback>
                <p:oleObj name="Формула" r:id="rId5" imgW="1384300" imgH="279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7837" y="3284985"/>
                        <a:ext cx="1938020" cy="391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9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1568553904"/>
              </p:ext>
            </p:extLst>
          </p:nvPr>
        </p:nvGraphicFramePr>
        <p:xfrm>
          <a:off x="1826194" y="4221089"/>
          <a:ext cx="657575" cy="337673"/>
        </p:xfrm>
        <a:graphic>
          <a:graphicData uri="http://schemas.openxmlformats.org/presentationml/2006/ole">
            <mc:AlternateContent xmlns:mc="http://schemas.openxmlformats.org/markup-compatibility/2006">
              <mc:Choice xmlns:v="urn:schemas-microsoft-com:vml" Requires="v">
                <p:oleObj spid="_x0000_s9341" name="Формула" r:id="rId7" imgW="469696" imgH="241195" progId="Equation.3">
                  <p:embed/>
                </p:oleObj>
              </mc:Choice>
              <mc:Fallback>
                <p:oleObj name="Формула" r:id="rId7" imgW="469696" imgH="241195" progId="Equation.3">
                  <p:embed/>
                  <p:pic>
                    <p:nvPicPr>
                      <p:cNvPr id="0" name="Object 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6194" y="4221089"/>
                        <a:ext cx="657575" cy="3376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93"/>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1658540669"/>
              </p:ext>
            </p:extLst>
          </p:nvPr>
        </p:nvGraphicFramePr>
        <p:xfrm>
          <a:off x="971601" y="5157193"/>
          <a:ext cx="2932113" cy="390525"/>
        </p:xfrm>
        <a:graphic>
          <a:graphicData uri="http://schemas.openxmlformats.org/presentationml/2006/ole">
            <mc:AlternateContent xmlns:mc="http://schemas.openxmlformats.org/markup-compatibility/2006">
              <mc:Choice xmlns:v="urn:schemas-microsoft-com:vml" Requires="v">
                <p:oleObj spid="_x0000_s9342" name="Формула" r:id="rId9" imgW="2095200" imgH="279360" progId="Equation.3">
                  <p:embed/>
                </p:oleObj>
              </mc:Choice>
              <mc:Fallback>
                <p:oleObj name="Формула" r:id="rId9" imgW="2095200" imgH="279360" progId="Equation.3">
                  <p:embed/>
                  <p:pic>
                    <p:nvPicPr>
                      <p:cNvPr id="0" name="Object 92"/>
                      <p:cNvPicPr>
                        <a:picLocks noChangeAspect="1" noChangeArrowheads="1"/>
                      </p:cNvPicPr>
                      <p:nvPr/>
                    </p:nvPicPr>
                    <p:blipFill>
                      <a:blip r:embed="rId10"/>
                      <a:srcRect/>
                      <a:stretch>
                        <a:fillRect/>
                      </a:stretch>
                    </p:blipFill>
                    <p:spPr bwMode="auto">
                      <a:xfrm>
                        <a:off x="971601" y="5157193"/>
                        <a:ext cx="293211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Надпись 2"/>
          <p:cNvSpPr txBox="1">
            <a:spLocks noChangeArrowheads="1"/>
          </p:cNvSpPr>
          <p:nvPr/>
        </p:nvSpPr>
        <p:spPr bwMode="auto">
          <a:xfrm>
            <a:off x="5652122" y="5157192"/>
            <a:ext cx="288101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1 – </a:t>
            </a:r>
            <a:r>
              <a:rPr lang="ru-RU" sz="1100" dirty="0" smtClean="0">
                <a:latin typeface="Calibri" pitchFamily="34" charset="0"/>
              </a:rPr>
              <a:t>Схема деления областей</a:t>
            </a:r>
            <a:endParaRPr lang="ru-RU" dirty="0"/>
          </a:p>
        </p:txBody>
      </p:sp>
    </p:spTree>
    <p:extLst>
      <p:ext uri="{BB962C8B-B14F-4D97-AF65-F5344CB8AC3E}">
        <p14:creationId xmlns:p14="http://schemas.microsoft.com/office/powerpoint/2010/main" val="4155915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smtClean="0"/>
              <a:t>Модифицированный метод половинного деления (ММПД)</a:t>
            </a:r>
            <a:endParaRPr lang="ru-RU" sz="4000" dirty="0"/>
          </a:p>
        </p:txBody>
      </p:sp>
      <p:sp>
        <p:nvSpPr>
          <p:cNvPr id="3" name="Объект 2"/>
          <p:cNvSpPr>
            <a:spLocks noGrp="1"/>
          </p:cNvSpPr>
          <p:nvPr>
            <p:ph sz="half" idx="1"/>
          </p:nvPr>
        </p:nvSpPr>
        <p:spPr>
          <a:xfrm>
            <a:off x="179389" y="1636714"/>
            <a:ext cx="5688756" cy="4479925"/>
          </a:xfrm>
        </p:spPr>
        <p:txBody>
          <a:bodyPr/>
          <a:lstStyle/>
          <a:p>
            <a:r>
              <a:rPr lang="ru-RU" sz="1800" dirty="0" smtClean="0"/>
              <a:t>Критерий выбора критического параллелепипеда по методу </a:t>
            </a:r>
            <a:br>
              <a:rPr lang="ru-RU" sz="1800" dirty="0" smtClean="0"/>
            </a:br>
            <a:r>
              <a:rPr lang="ru-RU" sz="1800" dirty="0" smtClean="0"/>
              <a:t>Р.Г. </a:t>
            </a:r>
            <a:r>
              <a:rPr lang="ru-RU" sz="1800" dirty="0" err="1" smtClean="0"/>
              <a:t>Стронгина</a:t>
            </a:r>
            <a:r>
              <a:rPr lang="ru-RU" sz="1800" dirty="0" smtClean="0"/>
              <a:t> </a:t>
            </a:r>
          </a:p>
          <a:p>
            <a:endParaRPr lang="ru-RU" sz="1800" dirty="0" smtClean="0"/>
          </a:p>
          <a:p>
            <a:endParaRPr lang="ru-RU" sz="1800" dirty="0" smtClean="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5</a:t>
            </a:fld>
            <a:endParaRPr lang="ru-RU"/>
          </a:p>
        </p:txBody>
      </p:sp>
      <p:pic>
        <p:nvPicPr>
          <p:cNvPr id="6" name="Объект 5" descr="Рис1"/>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940153" y="1628801"/>
            <a:ext cx="2838231" cy="2456287"/>
          </a:xfrm>
          <a:prstGeom prst="rect">
            <a:avLst/>
          </a:prstGeom>
          <a:noFill/>
          <a:ln>
            <a:noFill/>
          </a:ln>
        </p:spPr>
      </p:pic>
      <p:sp>
        <p:nvSpPr>
          <p:cNvPr id="7"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 name="Объект 7"/>
          <p:cNvGraphicFramePr>
            <a:graphicFrameLocks noChangeAspect="1"/>
          </p:cNvGraphicFramePr>
          <p:nvPr>
            <p:extLst>
              <p:ext uri="{D42A27DB-BD31-4B8C-83A1-F6EECF244321}">
                <p14:modId xmlns:p14="http://schemas.microsoft.com/office/powerpoint/2010/main" val="4259066839"/>
              </p:ext>
            </p:extLst>
          </p:nvPr>
        </p:nvGraphicFramePr>
        <p:xfrm>
          <a:off x="1279525" y="2611438"/>
          <a:ext cx="2940051" cy="608012"/>
        </p:xfrm>
        <a:graphic>
          <a:graphicData uri="http://schemas.openxmlformats.org/presentationml/2006/ole">
            <mc:AlternateContent xmlns:mc="http://schemas.openxmlformats.org/markup-compatibility/2006">
              <mc:Choice xmlns:v="urn:schemas-microsoft-com:vml" Requires="v">
                <p:oleObj spid="_x0000_s4526" name="Формула" r:id="rId5" imgW="2450880" imgH="507960" progId="Equation.3">
                  <p:embed/>
                </p:oleObj>
              </mc:Choice>
              <mc:Fallback>
                <p:oleObj name="Формула" r:id="rId5" imgW="2450880" imgH="507960" progId="Equation.3">
                  <p:embed/>
                  <p:pic>
                    <p:nvPicPr>
                      <p:cNvPr id="0" name="Object 1"/>
                      <p:cNvPicPr>
                        <a:picLocks noChangeAspect="1" noChangeArrowheads="1"/>
                      </p:cNvPicPr>
                      <p:nvPr/>
                    </p:nvPicPr>
                    <p:blipFill>
                      <a:blip r:embed="rId6"/>
                      <a:srcRect/>
                      <a:stretch>
                        <a:fillRect/>
                      </a:stretch>
                    </p:blipFill>
                    <p:spPr bwMode="auto">
                      <a:xfrm>
                        <a:off x="1279525" y="2611438"/>
                        <a:ext cx="2940051" cy="608012"/>
                      </a:xfrm>
                      <a:prstGeom prst="rect">
                        <a:avLst/>
                      </a:prstGeom>
                      <a:noFill/>
                    </p:spPr>
                  </p:pic>
                </p:oleObj>
              </mc:Fallback>
            </mc:AlternateContent>
          </a:graphicData>
        </a:graphic>
      </p:graphicFrame>
      <p:sp>
        <p:nvSpPr>
          <p:cNvPr id="22" name="TextBox 21"/>
          <p:cNvSpPr txBox="1"/>
          <p:nvPr/>
        </p:nvSpPr>
        <p:spPr>
          <a:xfrm>
            <a:off x="1763690" y="4221088"/>
            <a:ext cx="184731" cy="369332"/>
          </a:xfrm>
          <a:prstGeom prst="rect">
            <a:avLst/>
          </a:prstGeom>
          <a:noFill/>
        </p:spPr>
        <p:txBody>
          <a:bodyPr wrap="none" rtlCol="0">
            <a:spAutoFit/>
          </a:bodyPr>
          <a:lstStyle/>
          <a:p>
            <a:endParaRPr lang="ru-RU" dirty="0"/>
          </a:p>
        </p:txBody>
      </p:sp>
      <p:sp>
        <p:nvSpPr>
          <p:cNvPr id="23" name="TextBox 22"/>
          <p:cNvSpPr txBox="1"/>
          <p:nvPr/>
        </p:nvSpPr>
        <p:spPr>
          <a:xfrm>
            <a:off x="373121" y="3212977"/>
            <a:ext cx="7661906" cy="2062103"/>
          </a:xfrm>
          <a:prstGeom prst="rect">
            <a:avLst/>
          </a:prstGeom>
          <a:noFill/>
        </p:spPr>
        <p:txBody>
          <a:bodyPr wrap="none" rtlCol="0">
            <a:spAutoFit/>
          </a:bodyPr>
          <a:lstStyle/>
          <a:p>
            <a:r>
              <a:rPr lang="ru-RU" sz="1600" dirty="0" smtClean="0"/>
              <a:t>где </a:t>
            </a:r>
            <a:r>
              <a:rPr lang="en-US" sz="1600" i="1" dirty="0" smtClean="0">
                <a:latin typeface="Times New Roman" pitchFamily="18" charset="0"/>
                <a:cs typeface="Times New Roman" pitchFamily="18" charset="0"/>
              </a:rPr>
              <a:t>f</a:t>
            </a:r>
            <a:r>
              <a:rPr lang="en-US" sz="1600" i="1" baseline="-25000" dirty="0">
                <a:latin typeface="Times New Roman" pitchFamily="18" charset="0"/>
                <a:cs typeface="Times New Roman" pitchFamily="18" charset="0"/>
              </a:rPr>
              <a:t>i</a:t>
            </a:r>
            <a:r>
              <a:rPr lang="en-US" sz="1600" dirty="0" smtClean="0"/>
              <a:t> – </a:t>
            </a:r>
            <a:r>
              <a:rPr lang="ru-RU" sz="1600" dirty="0"/>
              <a:t>значение функции в </a:t>
            </a:r>
            <a:r>
              <a:rPr lang="ru-RU" sz="1600" dirty="0" smtClean="0"/>
              <a:t>центре </a:t>
            </a:r>
          </a:p>
          <a:p>
            <a:pPr marL="360363"/>
            <a:r>
              <a:rPr lang="ru-RU" sz="1600" dirty="0" smtClean="0"/>
              <a:t>параллелепипеда</a:t>
            </a:r>
            <a:r>
              <a:rPr lang="en-US" sz="1600" dirty="0" smtClean="0"/>
              <a:t>,</a:t>
            </a:r>
          </a:p>
          <a:p>
            <a:r>
              <a:rPr lang="en-US" sz="1600" i="1" dirty="0">
                <a:latin typeface="Times New Roman" pitchFamily="18" charset="0"/>
                <a:cs typeface="Times New Roman" pitchFamily="18" charset="0"/>
              </a:rPr>
              <a:t>f</a:t>
            </a:r>
            <a:r>
              <a:rPr lang="en-US" sz="1600" i="1" baseline="-25000" dirty="0">
                <a:latin typeface="Times New Roman" pitchFamily="18" charset="0"/>
                <a:cs typeface="Times New Roman" pitchFamily="18" charset="0"/>
              </a:rPr>
              <a:t>p</a:t>
            </a:r>
            <a:r>
              <a:rPr lang="en-US" sz="1600" dirty="0" smtClean="0"/>
              <a:t> – </a:t>
            </a:r>
            <a:r>
              <a:rPr lang="ru-RU" sz="1600" dirty="0"/>
              <a:t>значение функции, вычисленное в </a:t>
            </a:r>
            <a:r>
              <a:rPr lang="ru-RU" sz="1600" dirty="0" smtClean="0"/>
              <a:t>центре </a:t>
            </a:r>
          </a:p>
          <a:p>
            <a:pPr marL="360363"/>
            <a:r>
              <a:rPr lang="ru-RU" sz="1600" dirty="0" smtClean="0"/>
              <a:t>предшествующего параллелепипеда,</a:t>
            </a:r>
          </a:p>
          <a:p>
            <a:r>
              <a:rPr lang="en-US" sz="1600" i="1" dirty="0">
                <a:latin typeface="Times New Roman" pitchFamily="18" charset="0"/>
                <a:cs typeface="Times New Roman" pitchFamily="18" charset="0"/>
              </a:rPr>
              <a:t>h</a:t>
            </a:r>
            <a:r>
              <a:rPr lang="en-US" sz="1600" i="1" baseline="-25000" dirty="0">
                <a:latin typeface="Times New Roman" pitchFamily="18" charset="0"/>
                <a:cs typeface="Times New Roman" pitchFamily="18" charset="0"/>
              </a:rPr>
              <a:t>i</a:t>
            </a:r>
            <a:r>
              <a:rPr lang="en-US" sz="1600" dirty="0" smtClean="0"/>
              <a:t> </a:t>
            </a:r>
            <a:r>
              <a:rPr lang="ru-RU" sz="1600" dirty="0" smtClean="0"/>
              <a:t>– </a:t>
            </a:r>
            <a:r>
              <a:rPr lang="ru-RU" sz="1600" dirty="0"/>
              <a:t>расстояние между текущим параллелепипедом </a:t>
            </a:r>
            <a:endParaRPr lang="ru-RU" sz="1600" dirty="0" smtClean="0"/>
          </a:p>
          <a:p>
            <a:pPr marL="360363"/>
            <a:r>
              <a:rPr lang="ru-RU" sz="1600" dirty="0" smtClean="0"/>
              <a:t>и </a:t>
            </a:r>
            <a:r>
              <a:rPr lang="ru-RU" sz="1600" dirty="0"/>
              <a:t>его </a:t>
            </a:r>
            <a:r>
              <a:rPr lang="ru-RU" sz="1600" dirty="0" smtClean="0"/>
              <a:t>предшественником</a:t>
            </a:r>
          </a:p>
          <a:p>
            <a:r>
              <a:rPr lang="en-US" sz="1600" i="1" dirty="0">
                <a:latin typeface="Times New Roman" pitchFamily="18" charset="0"/>
                <a:cs typeface="Times New Roman" pitchFamily="18" charset="0"/>
              </a:rPr>
              <a:t>w</a:t>
            </a:r>
            <a:r>
              <a:rPr lang="en-US" sz="1600" dirty="0" smtClean="0"/>
              <a:t> – </a:t>
            </a:r>
            <a:r>
              <a:rPr lang="ru-RU" sz="1600" dirty="0"/>
              <a:t>оценка константы </a:t>
            </a:r>
            <a:r>
              <a:rPr lang="ru-RU" sz="1600" dirty="0" smtClean="0"/>
              <a:t>Липшица</a:t>
            </a:r>
            <a:r>
              <a:rPr lang="en-US" sz="1600" dirty="0" smtClean="0"/>
              <a:t>, </a:t>
            </a:r>
            <a:r>
              <a:rPr lang="ru-RU" sz="1600" dirty="0" smtClean="0"/>
              <a:t>которая адаптивно вычисляется по формуле:</a:t>
            </a:r>
          </a:p>
          <a:p>
            <a:endParaRPr lang="ru-RU" sz="1600" dirty="0"/>
          </a:p>
        </p:txBody>
      </p:sp>
      <p:sp>
        <p:nvSpPr>
          <p:cNvPr id="24" name="Rectangle 55"/>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5" name="Объект 24"/>
          <p:cNvGraphicFramePr>
            <a:graphicFrameLocks noChangeAspect="1"/>
          </p:cNvGraphicFramePr>
          <p:nvPr>
            <p:extLst>
              <p:ext uri="{D42A27DB-BD31-4B8C-83A1-F6EECF244321}">
                <p14:modId xmlns:p14="http://schemas.microsoft.com/office/powerpoint/2010/main" val="1099189514"/>
              </p:ext>
            </p:extLst>
          </p:nvPr>
        </p:nvGraphicFramePr>
        <p:xfrm>
          <a:off x="1216002" y="5108688"/>
          <a:ext cx="1310071" cy="624569"/>
        </p:xfrm>
        <a:graphic>
          <a:graphicData uri="http://schemas.openxmlformats.org/presentationml/2006/ole">
            <mc:AlternateContent xmlns:mc="http://schemas.openxmlformats.org/markup-compatibility/2006">
              <mc:Choice xmlns:v="urn:schemas-microsoft-com:vml" Requires="v">
                <p:oleObj spid="_x0000_s4527" name="Формула" r:id="rId7" imgW="1091726" imgH="520474" progId="Equation.3">
                  <p:embed/>
                </p:oleObj>
              </mc:Choice>
              <mc:Fallback>
                <p:oleObj name="Формула" r:id="rId7" imgW="1091726" imgH="520474"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6002" y="5108688"/>
                        <a:ext cx="1310071" cy="624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57"/>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7" name="Объект 26"/>
          <p:cNvGraphicFramePr>
            <a:graphicFrameLocks noChangeAspect="1"/>
          </p:cNvGraphicFramePr>
          <p:nvPr>
            <p:extLst>
              <p:ext uri="{D42A27DB-BD31-4B8C-83A1-F6EECF244321}">
                <p14:modId xmlns:p14="http://schemas.microsoft.com/office/powerpoint/2010/main" val="4034327250"/>
              </p:ext>
            </p:extLst>
          </p:nvPr>
        </p:nvGraphicFramePr>
        <p:xfrm>
          <a:off x="2811275" y="5032216"/>
          <a:ext cx="1600200" cy="701040"/>
        </p:xfrm>
        <a:graphic>
          <a:graphicData uri="http://schemas.openxmlformats.org/presentationml/2006/ole">
            <mc:AlternateContent xmlns:mc="http://schemas.openxmlformats.org/markup-compatibility/2006">
              <mc:Choice xmlns:v="urn:schemas-microsoft-com:vml" Requires="v">
                <p:oleObj spid="_x0000_s4528" name="Формула" r:id="rId9" imgW="1333500" imgH="584200" progId="Equation.3">
                  <p:embed/>
                </p:oleObj>
              </mc:Choice>
              <mc:Fallback>
                <p:oleObj name="Формула" r:id="rId9" imgW="1333500" imgH="584200" progId="Equation.3">
                  <p:embed/>
                  <p:pic>
                    <p:nvPicPr>
                      <p:cNvPr id="0"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1275" y="5032216"/>
                        <a:ext cx="1600200"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467545" y="5877272"/>
            <a:ext cx="2518125" cy="338554"/>
          </a:xfrm>
          <a:prstGeom prst="rect">
            <a:avLst/>
          </a:prstGeom>
          <a:noFill/>
        </p:spPr>
        <p:txBody>
          <a:bodyPr wrap="none" rtlCol="0">
            <a:spAutoFit/>
          </a:bodyPr>
          <a:lstStyle/>
          <a:p>
            <a:r>
              <a:rPr lang="ru-RU" sz="1600" dirty="0" smtClean="0"/>
              <a:t>где </a:t>
            </a:r>
            <a:r>
              <a:rPr lang="en-US" sz="1600" i="1" dirty="0">
                <a:latin typeface="Times New Roman" pitchFamily="18" charset="0"/>
                <a:cs typeface="Times New Roman" pitchFamily="18" charset="0"/>
              </a:rPr>
              <a:t>r</a:t>
            </a:r>
            <a:r>
              <a:rPr lang="en-US" sz="1600" dirty="0" smtClean="0"/>
              <a:t> &gt; 1 – </a:t>
            </a:r>
            <a:r>
              <a:rPr lang="ru-RU" sz="1600" dirty="0" smtClean="0"/>
              <a:t>коэффициент</a:t>
            </a:r>
            <a:endParaRPr lang="ru-RU" sz="1600" dirty="0"/>
          </a:p>
        </p:txBody>
      </p:sp>
      <p:sp>
        <p:nvSpPr>
          <p:cNvPr id="15" name="Надпись 2"/>
          <p:cNvSpPr txBox="1">
            <a:spLocks noChangeArrowheads="1"/>
          </p:cNvSpPr>
          <p:nvPr/>
        </p:nvSpPr>
        <p:spPr bwMode="auto">
          <a:xfrm>
            <a:off x="5939458" y="4221088"/>
            <a:ext cx="2881015" cy="4112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2 </a:t>
            </a:r>
            <a:r>
              <a:rPr lang="ru-RU" sz="1100" dirty="0">
                <a:latin typeface="Calibri" pitchFamily="34" charset="0"/>
              </a:rPr>
              <a:t>– </a:t>
            </a:r>
            <a:r>
              <a:rPr lang="ru-RU" sz="1100" dirty="0"/>
              <a:t>Траектория перемещения центров параллелепипедов</a:t>
            </a:r>
            <a:endParaRPr lang="ru-RU" dirty="0"/>
          </a:p>
        </p:txBody>
      </p:sp>
    </p:spTree>
    <p:extLst>
      <p:ext uri="{BB962C8B-B14F-4D97-AF65-F5344CB8AC3E}">
        <p14:creationId xmlns:p14="http://schemas.microsoft.com/office/powerpoint/2010/main" val="2220663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200" dirty="0" smtClean="0"/>
              <a:t>Двухфазный модифицированный метод половинного деления (ДММПД)</a:t>
            </a:r>
            <a:endParaRPr lang="ru-RU" sz="3200" dirty="0"/>
          </a:p>
        </p:txBody>
      </p:sp>
      <p:sp>
        <p:nvSpPr>
          <p:cNvPr id="3" name="Объект 2"/>
          <p:cNvSpPr>
            <a:spLocks noGrp="1"/>
          </p:cNvSpPr>
          <p:nvPr>
            <p:ph sz="half" idx="1"/>
          </p:nvPr>
        </p:nvSpPr>
        <p:spPr/>
        <p:txBody>
          <a:bodyPr/>
          <a:lstStyle/>
          <a:p>
            <a:r>
              <a:rPr lang="ru-RU" sz="1800" dirty="0" smtClean="0"/>
              <a:t>О функции известен радиус области притяжения глобального минимума</a:t>
            </a:r>
          </a:p>
          <a:p>
            <a:r>
              <a:rPr lang="ru-RU" sz="1800" dirty="0" smtClean="0"/>
              <a:t>Совмещает </a:t>
            </a:r>
            <a:r>
              <a:rPr lang="ru-RU" sz="1800" dirty="0"/>
              <a:t>методы глобальной и локальной оптимизации</a:t>
            </a:r>
          </a:p>
          <a:p>
            <a:r>
              <a:rPr lang="ru-RU" sz="1800" dirty="0" smtClean="0"/>
              <a:t>В фазе ГО с помощью специального алгоритма формируется список точек, лежащих в областях притяжений локальных минимумов</a:t>
            </a:r>
          </a:p>
          <a:p>
            <a:r>
              <a:rPr lang="ru-RU" sz="1800" dirty="0" smtClean="0"/>
              <a:t>В фазе ЛО из каждой точки приближения локального минимума запускается алгоритм локальной оптимизации</a:t>
            </a:r>
          </a:p>
          <a:p>
            <a:endParaRPr lang="ru-RU" sz="18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6</a:t>
            </a:fld>
            <a:endParaRPr lang="ru-RU"/>
          </a:p>
        </p:txBody>
      </p:sp>
      <p:pic>
        <p:nvPicPr>
          <p:cNvPr id="6" name="Объект 5" descr="Рисунок3"/>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5026" y="1700809"/>
            <a:ext cx="4314825" cy="3895909"/>
          </a:xfrm>
          <a:prstGeom prst="rect">
            <a:avLst/>
          </a:prstGeom>
          <a:noFill/>
          <a:ln>
            <a:noFill/>
          </a:ln>
        </p:spPr>
      </p:pic>
      <p:sp>
        <p:nvSpPr>
          <p:cNvPr id="7" name="Надпись 2"/>
          <p:cNvSpPr txBox="1">
            <a:spLocks noChangeArrowheads="1"/>
          </p:cNvSpPr>
          <p:nvPr/>
        </p:nvSpPr>
        <p:spPr bwMode="auto">
          <a:xfrm>
            <a:off x="4643314" y="5733256"/>
            <a:ext cx="432117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3 </a:t>
            </a:r>
            <a:r>
              <a:rPr lang="ru-RU" sz="1100" dirty="0">
                <a:latin typeface="Calibri" pitchFamily="34" charset="0"/>
              </a:rPr>
              <a:t>– </a:t>
            </a:r>
            <a:r>
              <a:rPr lang="ru-RU" sz="1100" dirty="0">
                <a:latin typeface="Calibri" pitchFamily="34" charset="0"/>
              </a:rPr>
              <a:t>Двухфазный алгоритм метода половинных делений </a:t>
            </a:r>
            <a:endParaRPr lang="ru-RU" dirty="0"/>
          </a:p>
        </p:txBody>
      </p:sp>
    </p:spTree>
    <p:extLst>
      <p:ext uri="{BB962C8B-B14F-4D97-AF65-F5344CB8AC3E}">
        <p14:creationId xmlns:p14="http://schemas.microsoft.com/office/powerpoint/2010/main" val="2413819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600" dirty="0" smtClean="0"/>
              <a:t>Технология графосимволического программирования (ГСП)</a:t>
            </a:r>
            <a:endParaRPr lang="ru-RU" sz="36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7</a:t>
            </a:fld>
            <a:endParaRPr lang="ru-RU"/>
          </a:p>
        </p:txBody>
      </p:sp>
      <p:sp>
        <p:nvSpPr>
          <p:cNvPr id="7" name="Объект 6"/>
          <p:cNvSpPr>
            <a:spLocks noGrp="1"/>
          </p:cNvSpPr>
          <p:nvPr>
            <p:ph sz="half" idx="1"/>
          </p:nvPr>
        </p:nvSpPr>
        <p:spPr/>
        <p:txBody>
          <a:bodyPr/>
          <a:lstStyle/>
          <a:p>
            <a:r>
              <a:rPr lang="ru-RU" sz="2200" dirty="0"/>
              <a:t>Создание визуальными средствами моделей параллельных алгоритмов</a:t>
            </a:r>
          </a:p>
          <a:p>
            <a:r>
              <a:rPr lang="ru-RU" sz="2200" dirty="0"/>
              <a:t>Автоматическая генерация кода программ для стандарта </a:t>
            </a:r>
            <a:r>
              <a:rPr lang="en-US" sz="2200" dirty="0"/>
              <a:t>MPI</a:t>
            </a:r>
            <a:endParaRPr lang="ru-RU" sz="2200" dirty="0"/>
          </a:p>
          <a:p>
            <a:endParaRPr lang="ru-RU" sz="2200" dirty="0"/>
          </a:p>
          <a:p>
            <a:pPr>
              <a:buFont typeface="Wingdings" pitchFamily="2" charset="2"/>
              <a:buChar char="v"/>
            </a:pPr>
            <a:r>
              <a:rPr lang="ru-RU" sz="2200" dirty="0"/>
              <a:t>Автоматическое управление потоками данных</a:t>
            </a:r>
          </a:p>
          <a:p>
            <a:pPr>
              <a:buFont typeface="Wingdings" pitchFamily="2" charset="2"/>
              <a:buChar char="v"/>
            </a:pPr>
            <a:r>
              <a:rPr lang="ru-RU" sz="2200" dirty="0"/>
              <a:t>Проверка корректности алгоритмов до запуска программы</a:t>
            </a:r>
          </a:p>
          <a:p>
            <a:endParaRPr lang="ru-RU" sz="2200" dirty="0"/>
          </a:p>
        </p:txBody>
      </p:sp>
      <p:pic>
        <p:nvPicPr>
          <p:cNvPr id="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850" y="1628801"/>
            <a:ext cx="1276351"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2851" y="3700487"/>
            <a:ext cx="12715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27984" y="1628800"/>
            <a:ext cx="1872208" cy="385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Стрелка вправо 11"/>
          <p:cNvSpPr/>
          <p:nvPr/>
        </p:nvSpPr>
        <p:spPr>
          <a:xfrm>
            <a:off x="6372201" y="3162107"/>
            <a:ext cx="1118643" cy="785813"/>
          </a:xfrm>
          <a:prstGeom prst="rightArrow">
            <a:avLst/>
          </a:prstGeom>
          <a:solidFill>
            <a:srgbClr val="FFD85B"/>
          </a:solidFill>
          <a:ln>
            <a:solidFill>
              <a:srgbClr val="FFFF8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ru-RU" sz="900" b="1" dirty="0">
                <a:solidFill>
                  <a:schemeClr val="tx1">
                    <a:lumMod val="95000"/>
                    <a:lumOff val="5000"/>
                  </a:schemeClr>
                </a:solidFill>
              </a:rPr>
              <a:t>КОМПИЛЯЦИЯ</a:t>
            </a:r>
            <a:endParaRPr lang="ru-RU" sz="1050" b="1" dirty="0">
              <a:solidFill>
                <a:schemeClr val="tx1">
                  <a:lumMod val="95000"/>
                  <a:lumOff val="5000"/>
                </a:schemeClr>
              </a:solidFill>
            </a:endParaRPr>
          </a:p>
        </p:txBody>
      </p:sp>
      <p:sp>
        <p:nvSpPr>
          <p:cNvPr id="13" name="Надпись 2"/>
          <p:cNvSpPr txBox="1">
            <a:spLocks noChangeArrowheads="1"/>
          </p:cNvSpPr>
          <p:nvPr/>
        </p:nvSpPr>
        <p:spPr bwMode="auto">
          <a:xfrm>
            <a:off x="4427984" y="5589240"/>
            <a:ext cx="4406453"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3 </a:t>
            </a:r>
            <a:r>
              <a:rPr lang="ru-RU" sz="1100" dirty="0">
                <a:latin typeface="Calibri" pitchFamily="34" charset="0"/>
              </a:rPr>
              <a:t>– </a:t>
            </a:r>
            <a:r>
              <a:rPr lang="ru-RU" sz="1100" dirty="0" smtClean="0">
                <a:latin typeface="Calibri" pitchFamily="34" charset="0"/>
              </a:rPr>
              <a:t>Суть технологии ГСП</a:t>
            </a:r>
            <a:endParaRPr lang="ru-RU" dirty="0"/>
          </a:p>
        </p:txBody>
      </p:sp>
    </p:spTree>
    <p:extLst>
      <p:ext uri="{BB962C8B-B14F-4D97-AF65-F5344CB8AC3E}">
        <p14:creationId xmlns:p14="http://schemas.microsoft.com/office/powerpoint/2010/main" val="168989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2000"/>
                                        <p:tgtEl>
                                          <p:spTgt spid="11"/>
                                        </p:tgtEl>
                                      </p:cBhvr>
                                    </p:animEffect>
                                  </p:childTnLst>
                                </p:cTn>
                              </p:par>
                            </p:childTnLst>
                          </p:cTn>
                        </p:par>
                        <p:par>
                          <p:cTn id="8" fill="hold">
                            <p:stCondLst>
                              <p:cond delay="2000"/>
                            </p:stCondLst>
                            <p:childTnLst>
                              <p:par>
                                <p:cTn id="9" presetID="5"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heckerboard(across)">
                                      <p:cBhvr>
                                        <p:cTn id="11" dur="3000"/>
                                        <p:tgtEl>
                                          <p:spTgt spid="12"/>
                                        </p:tgtEl>
                                      </p:cBhvr>
                                    </p:animEffect>
                                  </p:childTnLst>
                                </p:cTn>
                              </p:par>
                            </p:childTnLst>
                          </p:cTn>
                        </p:par>
                        <p:par>
                          <p:cTn id="12" fill="hold">
                            <p:stCondLst>
                              <p:cond delay="5000"/>
                            </p:stCondLst>
                            <p:childTnLst>
                              <p:par>
                                <p:cTn id="13" presetID="1" presetClass="entr" presetSubtype="0"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Исследование эффективности алгоритма</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8</a:t>
            </a:fld>
            <a:endParaRPr lang="ru-RU"/>
          </a:p>
        </p:txBody>
      </p:sp>
      <p:pic>
        <p:nvPicPr>
          <p:cNvPr id="5" name="Рисунок 4"/>
          <p:cNvPicPr/>
          <p:nvPr/>
        </p:nvPicPr>
        <p:blipFill>
          <a:blip r:embed="rId3">
            <a:extLst>
              <a:ext uri="{28A0092B-C50C-407E-A947-70E740481C1C}">
                <a14:useLocalDpi xmlns:a14="http://schemas.microsoft.com/office/drawing/2010/main" val="0"/>
              </a:ext>
            </a:extLst>
          </a:blip>
          <a:stretch>
            <a:fillRect/>
          </a:stretch>
        </p:blipFill>
        <p:spPr bwMode="auto">
          <a:xfrm>
            <a:off x="251520" y="1518757"/>
            <a:ext cx="2224405" cy="4574540"/>
          </a:xfrm>
          <a:prstGeom prst="rect">
            <a:avLst/>
          </a:prstGeom>
          <a:noFill/>
          <a:ln>
            <a:noFill/>
          </a:ln>
        </p:spPr>
      </p:pic>
      <p:pic>
        <p:nvPicPr>
          <p:cNvPr id="7" name="Рисунок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9" y="1887736"/>
            <a:ext cx="3336671" cy="2189337"/>
          </a:xfrm>
          <a:prstGeom prst="rect">
            <a:avLst/>
          </a:prstGeom>
          <a:noFill/>
        </p:spPr>
      </p:pic>
      <p:pic>
        <p:nvPicPr>
          <p:cNvPr id="8" name="Рисунок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8521" y="4221089"/>
            <a:ext cx="3322199" cy="2011351"/>
          </a:xfrm>
          <a:prstGeom prst="rect">
            <a:avLst/>
          </a:prstGeom>
          <a:noFill/>
        </p:spPr>
      </p:pic>
      <p:sp>
        <p:nvSpPr>
          <p:cNvPr id="9" name="TextBox 8"/>
          <p:cNvSpPr txBox="1"/>
          <p:nvPr/>
        </p:nvSpPr>
        <p:spPr>
          <a:xfrm>
            <a:off x="2915818" y="1518756"/>
            <a:ext cx="5784019" cy="369332"/>
          </a:xfrm>
          <a:prstGeom prst="rect">
            <a:avLst/>
          </a:prstGeom>
          <a:noFill/>
        </p:spPr>
        <p:txBody>
          <a:bodyPr wrap="none" rtlCol="0">
            <a:spAutoFit/>
          </a:bodyPr>
          <a:lstStyle/>
          <a:p>
            <a:r>
              <a:rPr lang="ru-RU" dirty="0" smtClean="0"/>
              <a:t>Распределение загрузки по процессорам для фазы:</a:t>
            </a:r>
            <a:endParaRPr lang="ru-RU" dirty="0"/>
          </a:p>
        </p:txBody>
      </p:sp>
      <p:sp>
        <p:nvSpPr>
          <p:cNvPr id="10" name="TextBox 9"/>
          <p:cNvSpPr txBox="1"/>
          <p:nvPr/>
        </p:nvSpPr>
        <p:spPr>
          <a:xfrm>
            <a:off x="2662684" y="2659238"/>
            <a:ext cx="2202013" cy="830997"/>
          </a:xfrm>
          <a:prstGeom prst="rect">
            <a:avLst/>
          </a:prstGeom>
          <a:noFill/>
        </p:spPr>
        <p:txBody>
          <a:bodyPr wrap="none" rtlCol="0">
            <a:spAutoFit/>
          </a:bodyPr>
          <a:lstStyle/>
          <a:p>
            <a:pPr algn="ctr"/>
            <a:r>
              <a:rPr lang="ru-RU" sz="2400" b="1" dirty="0"/>
              <a:t>г</a:t>
            </a:r>
            <a:r>
              <a:rPr lang="ru-RU" sz="2400" b="1" dirty="0" smtClean="0"/>
              <a:t>лобальной </a:t>
            </a:r>
          </a:p>
          <a:p>
            <a:pPr algn="ctr"/>
            <a:r>
              <a:rPr lang="ru-RU" sz="2400" b="1" dirty="0" smtClean="0"/>
              <a:t>оптимизации</a:t>
            </a:r>
            <a:endParaRPr lang="ru-RU" sz="2400" b="1" dirty="0"/>
          </a:p>
        </p:txBody>
      </p:sp>
      <p:sp>
        <p:nvSpPr>
          <p:cNvPr id="11" name="TextBox 10"/>
          <p:cNvSpPr txBox="1"/>
          <p:nvPr/>
        </p:nvSpPr>
        <p:spPr>
          <a:xfrm>
            <a:off x="2662684" y="4811265"/>
            <a:ext cx="2202013" cy="830997"/>
          </a:xfrm>
          <a:prstGeom prst="rect">
            <a:avLst/>
          </a:prstGeom>
          <a:noFill/>
        </p:spPr>
        <p:txBody>
          <a:bodyPr wrap="none" rtlCol="0">
            <a:spAutoFit/>
          </a:bodyPr>
          <a:lstStyle/>
          <a:p>
            <a:pPr algn="ctr"/>
            <a:r>
              <a:rPr lang="ru-RU" sz="2400" b="1" dirty="0"/>
              <a:t>л</a:t>
            </a:r>
            <a:r>
              <a:rPr lang="ru-RU" sz="2400" b="1" dirty="0" smtClean="0"/>
              <a:t>окальной</a:t>
            </a:r>
          </a:p>
          <a:p>
            <a:pPr algn="ctr"/>
            <a:r>
              <a:rPr lang="ru-RU" sz="2400" b="1" dirty="0" smtClean="0"/>
              <a:t>оптимизации</a:t>
            </a:r>
            <a:endParaRPr lang="ru-RU" sz="2400" b="1" dirty="0"/>
          </a:p>
        </p:txBody>
      </p:sp>
      <p:sp>
        <p:nvSpPr>
          <p:cNvPr id="6" name="Объект 3"/>
          <p:cNvSpPr>
            <a:spLocks noGrp="1"/>
          </p:cNvSpPr>
          <p:nvPr>
            <p:ph sz="half" idx="4294967295"/>
          </p:nvPr>
        </p:nvSpPr>
        <p:spPr>
          <a:xfrm>
            <a:off x="2843809" y="1636714"/>
            <a:ext cx="6116043" cy="4240559"/>
          </a:xfrm>
          <a:prstGeom prst="rect">
            <a:avLst/>
          </a:prstGeom>
          <a:noFill/>
        </p:spPr>
        <p:txBody>
          <a:bodyPr/>
          <a:lstStyle/>
          <a:p>
            <a:r>
              <a:rPr lang="ru-RU" sz="2400" dirty="0" smtClean="0"/>
              <a:t>Эксперименты проводились на суперкомпьютерном кластере «Сергей Королев» с числом процессоров до 512</a:t>
            </a:r>
          </a:p>
          <a:p>
            <a:r>
              <a:rPr lang="ru-RU" sz="2400" dirty="0" smtClean="0"/>
              <a:t>В качестве тестовой функции использовался генератор </a:t>
            </a:r>
            <a:r>
              <a:rPr lang="en-US" sz="2400" dirty="0" smtClean="0"/>
              <a:t>GKLS</a:t>
            </a:r>
          </a:p>
          <a:p>
            <a:r>
              <a:rPr lang="ru-RU" sz="2400" dirty="0" smtClean="0"/>
              <a:t>Параметры тестовой функции: </a:t>
            </a:r>
          </a:p>
          <a:p>
            <a:pPr lvl="1"/>
            <a:r>
              <a:rPr lang="ru-RU" sz="2000" dirty="0" smtClean="0"/>
              <a:t>размерность 8</a:t>
            </a:r>
          </a:p>
          <a:p>
            <a:pPr lvl="1"/>
            <a:r>
              <a:rPr lang="ru-RU" sz="2000" dirty="0" smtClean="0"/>
              <a:t>число локальных минимумов 10</a:t>
            </a:r>
          </a:p>
          <a:p>
            <a:pPr lvl="1"/>
            <a:r>
              <a:rPr lang="ru-RU" sz="2000" dirty="0" smtClean="0"/>
              <a:t>радиус зоны притяжения глобального минимума 0.33</a:t>
            </a:r>
          </a:p>
          <a:p>
            <a:pPr lvl="1"/>
            <a:endParaRPr lang="ru-RU" sz="2400" dirty="0"/>
          </a:p>
        </p:txBody>
      </p:sp>
    </p:spTree>
    <p:extLst>
      <p:ext uri="{BB962C8B-B14F-4D97-AF65-F5344CB8AC3E}">
        <p14:creationId xmlns:p14="http://schemas.microsoft.com/office/powerpoint/2010/main" val="134737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hidden"/>
                                      </p:to>
                                    </p:set>
                                  </p:childTnLst>
                                </p:cTn>
                              </p:par>
                            </p:childTnLst>
                          </p:cTn>
                        </p:par>
                        <p:par>
                          <p:cTn id="17" fill="hold">
                            <p:stCondLst>
                              <p:cond delay="0"/>
                            </p:stCondLst>
                            <p:childTnLst>
                              <p:par>
                                <p:cTn id="18" presetID="53"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Модификация 1</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9</a:t>
            </a:fld>
            <a:endParaRPr lang="ru-RU"/>
          </a:p>
        </p:txBody>
      </p:sp>
      <p:pic>
        <p:nvPicPr>
          <p:cNvPr id="9" name="Объект 8"/>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01" y="2794278"/>
            <a:ext cx="4040188" cy="2650946"/>
          </a:xfrm>
          <a:prstGeom prst="rect">
            <a:avLst/>
          </a:prstGeom>
          <a:noFill/>
        </p:spPr>
      </p:pic>
      <p:pic>
        <p:nvPicPr>
          <p:cNvPr id="10" name="Объект 9"/>
          <p:cNvPicPr>
            <a:picLocks noGrp="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645026" y="2770822"/>
            <a:ext cx="4041775" cy="2664296"/>
          </a:xfrm>
          <a:prstGeom prst="rect">
            <a:avLst/>
          </a:prstGeom>
          <a:noFill/>
        </p:spPr>
      </p:pic>
      <p:sp>
        <p:nvSpPr>
          <p:cNvPr id="11" name="Текст 4"/>
          <p:cNvSpPr txBox="1">
            <a:spLocks/>
          </p:cNvSpPr>
          <p:nvPr/>
        </p:nvSpPr>
        <p:spPr bwMode="auto">
          <a:xfrm>
            <a:off x="467544" y="1565102"/>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2000" dirty="0" smtClean="0"/>
              <a:t>В версии 2 информация о найденном рекордном значении функции доступна всем процессорами</a:t>
            </a:r>
            <a:endParaRPr lang="ru-RU" sz="2000" dirty="0"/>
          </a:p>
        </p:txBody>
      </p:sp>
      <p:sp>
        <p:nvSpPr>
          <p:cNvPr id="12" name="Текст 4"/>
          <p:cNvSpPr txBox="1">
            <a:spLocks/>
          </p:cNvSpPr>
          <p:nvPr/>
        </p:nvSpPr>
        <p:spPr bwMode="auto">
          <a:xfrm>
            <a:off x="467544" y="5597550"/>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dirty="0" smtClean="0"/>
              <a:t>Общее количество вычислений сократилось  примерно в 3,5 раза (с 2937912 до 840718)</a:t>
            </a:r>
            <a:endParaRPr lang="ru-RU" dirty="0"/>
          </a:p>
        </p:txBody>
      </p:sp>
      <p:sp>
        <p:nvSpPr>
          <p:cNvPr id="5" name="Текст 4"/>
          <p:cNvSpPr>
            <a:spLocks noGrp="1"/>
          </p:cNvSpPr>
          <p:nvPr>
            <p:ph type="body" idx="1"/>
          </p:nvPr>
        </p:nvSpPr>
        <p:spPr>
          <a:xfrm>
            <a:off x="457201" y="2636913"/>
            <a:ext cx="4040188" cy="360040"/>
          </a:xfrm>
        </p:spPr>
        <p:txBody>
          <a:bodyPr/>
          <a:lstStyle/>
          <a:p>
            <a:pPr algn="ctr"/>
            <a:r>
              <a:rPr lang="ru-RU" sz="1800" dirty="0" smtClean="0"/>
              <a:t>Версия 1</a:t>
            </a:r>
            <a:endParaRPr lang="ru-RU" sz="1800" dirty="0"/>
          </a:p>
        </p:txBody>
      </p:sp>
      <p:sp>
        <p:nvSpPr>
          <p:cNvPr id="7" name="Текст 6"/>
          <p:cNvSpPr>
            <a:spLocks noGrp="1"/>
          </p:cNvSpPr>
          <p:nvPr>
            <p:ph type="body" sz="quarter" idx="3"/>
          </p:nvPr>
        </p:nvSpPr>
        <p:spPr>
          <a:xfrm>
            <a:off x="4645026" y="2636913"/>
            <a:ext cx="4041775" cy="360040"/>
          </a:xfrm>
        </p:spPr>
        <p:txBody>
          <a:bodyPr/>
          <a:lstStyle/>
          <a:p>
            <a:pPr algn="ctr"/>
            <a:r>
              <a:rPr lang="ru-RU" sz="1800" dirty="0" smtClean="0"/>
              <a:t>Версия 2</a:t>
            </a:r>
            <a:endParaRPr lang="ru-RU" sz="1800" dirty="0"/>
          </a:p>
        </p:txBody>
      </p:sp>
      <p:sp>
        <p:nvSpPr>
          <p:cNvPr id="13" name="Текст 4"/>
          <p:cNvSpPr txBox="1">
            <a:spLocks/>
          </p:cNvSpPr>
          <p:nvPr/>
        </p:nvSpPr>
        <p:spPr bwMode="auto">
          <a:xfrm>
            <a:off x="467544" y="2276873"/>
            <a:ext cx="8208912"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800" b="0" dirty="0" smtClean="0"/>
              <a:t>Распределение загрузки по процессорам для фазы ГО</a:t>
            </a:r>
            <a:endParaRPr lang="ru-RU" sz="1800" b="0" dirty="0"/>
          </a:p>
        </p:txBody>
      </p:sp>
    </p:spTree>
    <p:extLst>
      <p:ext uri="{BB962C8B-B14F-4D97-AF65-F5344CB8AC3E}">
        <p14:creationId xmlns:p14="http://schemas.microsoft.com/office/powerpoint/2010/main" val="3895944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ГАУ">
  <a:themeElements>
    <a:clrScheme name="Новая 1">
      <a:dk1>
        <a:srgbClr val="000000"/>
      </a:dk1>
      <a:lt1>
        <a:srgbClr val="FFFFFF"/>
      </a:lt1>
      <a:dk2>
        <a:srgbClr val="000000"/>
      </a:dk2>
      <a:lt2>
        <a:srgbClr val="243A79"/>
      </a:lt2>
      <a:accent1>
        <a:srgbClr val="385BBE"/>
      </a:accent1>
      <a:accent2>
        <a:srgbClr val="649600"/>
      </a:accent2>
      <a:accent3>
        <a:srgbClr val="FFFFFF"/>
      </a:accent3>
      <a:accent4>
        <a:srgbClr val="000000"/>
      </a:accent4>
      <a:accent5>
        <a:srgbClr val="AABEDE"/>
      </a:accent5>
      <a:accent6>
        <a:srgbClr val="5A8700"/>
      </a:accent6>
      <a:hlink>
        <a:srgbClr val="385BBE"/>
      </a:hlink>
      <a:folHlink>
        <a:srgbClr val="243A79"/>
      </a:folHlink>
    </a:clrScheme>
    <a:fontScheme name="Pixel">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005D96"/>
        </a:lt2>
        <a:accent1>
          <a:srgbClr val="0078C3"/>
        </a:accent1>
        <a:accent2>
          <a:srgbClr val="649600"/>
        </a:accent2>
        <a:accent3>
          <a:srgbClr val="FFFFFF"/>
        </a:accent3>
        <a:accent4>
          <a:srgbClr val="000000"/>
        </a:accent4>
        <a:accent5>
          <a:srgbClr val="AABEDE"/>
        </a:accent5>
        <a:accent6>
          <a:srgbClr val="5A8700"/>
        </a:accent6>
        <a:hlink>
          <a:srgbClr val="0078C3"/>
        </a:hlink>
        <a:folHlink>
          <a:srgbClr val="005D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5052</TotalTime>
  <Words>2230</Words>
  <Application>Microsoft Office PowerPoint</Application>
  <PresentationFormat>Экран (4:3)</PresentationFormat>
  <Paragraphs>217</Paragraphs>
  <Slides>17</Slides>
  <Notes>17</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17</vt:i4>
      </vt:variant>
    </vt:vector>
  </HeadingPairs>
  <TitlesOfParts>
    <vt:vector size="20" baseType="lpstr">
      <vt:lpstr>СГАУ</vt:lpstr>
      <vt:lpstr>Формула</vt:lpstr>
      <vt:lpstr>Microsoft Equation 3.0</vt:lpstr>
      <vt:lpstr>Моделирование параллельных алгоритмов глобальной оптимизации модифицированным методом половинных делений</vt:lpstr>
      <vt:lpstr>Цель и задачи</vt:lpstr>
      <vt:lpstr>Постановка задачи глобальной оптимизации (ГО)</vt:lpstr>
      <vt:lpstr>Классический метод половинного деления</vt:lpstr>
      <vt:lpstr>Модифицированный метод половинного деления (ММПД)</vt:lpstr>
      <vt:lpstr>Двухфазный модифицированный метод половинного деления (ДММПД)</vt:lpstr>
      <vt:lpstr>Технология графосимволического программирования (ГСП)</vt:lpstr>
      <vt:lpstr>Исследование эффективности алгоритма</vt:lpstr>
      <vt:lpstr>Модификация 1</vt:lpstr>
      <vt:lpstr>Модификация 2</vt:lpstr>
      <vt:lpstr>Предел возможности алгоритма</vt:lpstr>
      <vt:lpstr>Описание гасителя пульсаций давлений (ГПД)</vt:lpstr>
      <vt:lpstr>Постановка задачи глобальной оптимизации (ГО)</vt:lpstr>
      <vt:lpstr>Результаты оптимизации</vt:lpstr>
      <vt:lpstr>Основные результаты работы</vt:lpstr>
      <vt:lpstr>Спасибо за внимание!</vt:lpstr>
      <vt:lpstr>Программный комплекс визуального моделирования параллельных алгоритмов PGRAPH 2.0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Граф</dc:creator>
  <cp:lastModifiedBy>Граф</cp:lastModifiedBy>
  <cp:revision>302</cp:revision>
  <dcterms:created xsi:type="dcterms:W3CDTF">2010-06-06T11:26:30Z</dcterms:created>
  <dcterms:modified xsi:type="dcterms:W3CDTF">2012-05-23T13:09:21Z</dcterms:modified>
</cp:coreProperties>
</file>