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74" r:id="rId2"/>
    <p:sldId id="297" r:id="rId3"/>
    <p:sldId id="298" r:id="rId4"/>
    <p:sldId id="289" r:id="rId5"/>
    <p:sldId id="276" r:id="rId6"/>
    <p:sldId id="277" r:id="rId7"/>
    <p:sldId id="278" r:id="rId8"/>
    <p:sldId id="280" r:id="rId9"/>
    <p:sldId id="281" r:id="rId10"/>
    <p:sldId id="290" r:id="rId11"/>
    <p:sldId id="291" r:id="rId12"/>
    <p:sldId id="292" r:id="rId13"/>
    <p:sldId id="293" r:id="rId14"/>
    <p:sldId id="299" r:id="rId15"/>
    <p:sldId id="295" r:id="rId16"/>
  </p:sldIdLst>
  <p:sldSz cx="9144000" cy="6858000" type="screen4x3"/>
  <p:notesSz cx="6735763" cy="985678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A79"/>
    <a:srgbClr val="002D86"/>
    <a:srgbClr val="243A97"/>
    <a:srgbClr val="FFFF81"/>
    <a:srgbClr val="FFD85B"/>
    <a:srgbClr val="FFE18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349" autoAdjust="0"/>
  </p:normalViewPr>
  <p:slideViewPr>
    <p:cSldViewPr>
      <p:cViewPr varScale="1">
        <p:scale>
          <a:sx n="75" d="100"/>
          <a:sy n="75" d="100"/>
        </p:scale>
        <p:origin x="-10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026" y="-78"/>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sz="quarter"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C5491B0-CA41-4B06-9223-54FC9C866619}" type="datetimeFigureOut">
              <a:rPr lang="ru-RU"/>
              <a:pPr>
                <a:defRPr/>
              </a:pPr>
              <a:t>24.05.2012</a:t>
            </a:fld>
            <a:endParaRPr lang="ru-RU"/>
          </a:p>
        </p:txBody>
      </p:sp>
      <p:sp>
        <p:nvSpPr>
          <p:cNvPr id="4" name="Нижний колонтитул 3"/>
          <p:cNvSpPr>
            <a:spLocks noGrp="1"/>
          </p:cNvSpPr>
          <p:nvPr>
            <p:ph type="ftr" sz="quarter" idx="2"/>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5" name="Номер слайда 4"/>
          <p:cNvSpPr>
            <a:spLocks noGrp="1"/>
          </p:cNvSpPr>
          <p:nvPr>
            <p:ph type="sldNum" sz="quarter" idx="3"/>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C3A49F1-395D-4046-9EC9-BDC5F8A166E5}" type="slidenum">
              <a:rPr lang="ru-RU"/>
              <a:pPr>
                <a:defRPr/>
              </a:pPr>
              <a:t>‹#›</a:t>
            </a:fld>
            <a:endParaRPr lang="ru-RU"/>
          </a:p>
        </p:txBody>
      </p:sp>
    </p:spTree>
    <p:extLst>
      <p:ext uri="{BB962C8B-B14F-4D97-AF65-F5344CB8AC3E}">
        <p14:creationId xmlns:p14="http://schemas.microsoft.com/office/powerpoint/2010/main" val="1379382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FC02EB4-C6A1-40B6-BE94-C35FBB387769}" type="datetimeFigureOut">
              <a:rPr lang="ru-RU"/>
              <a:pPr>
                <a:defRPr/>
              </a:pPr>
              <a:t>24.05.2012</a:t>
            </a:fld>
            <a:endParaRPr lang="ru-RU"/>
          </a:p>
        </p:txBody>
      </p:sp>
      <p:sp>
        <p:nvSpPr>
          <p:cNvPr id="4" name="Образ слайда 3"/>
          <p:cNvSpPr>
            <a:spLocks noGrp="1" noRot="1" noChangeAspect="1"/>
          </p:cNvSpPr>
          <p:nvPr>
            <p:ph type="sldImg" idx="2"/>
          </p:nvPr>
        </p:nvSpPr>
        <p:spPr>
          <a:xfrm>
            <a:off x="903288" y="738188"/>
            <a:ext cx="4929187" cy="36972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1" y="4681540"/>
            <a:ext cx="5389563" cy="4435475"/>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7" name="Номер слайда 6"/>
          <p:cNvSpPr>
            <a:spLocks noGrp="1"/>
          </p:cNvSpPr>
          <p:nvPr>
            <p:ph type="sldNum" sz="quarter" idx="5"/>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B1ABA97-42EF-4B26-B6B0-A2BC6716DBB7}" type="slidenum">
              <a:rPr lang="ru-RU"/>
              <a:pPr>
                <a:defRPr/>
              </a:pPr>
              <a:t>‹#›</a:t>
            </a:fld>
            <a:endParaRPr lang="ru-RU"/>
          </a:p>
        </p:txBody>
      </p:sp>
    </p:spTree>
    <p:extLst>
      <p:ext uri="{BB962C8B-B14F-4D97-AF65-F5344CB8AC3E}">
        <p14:creationId xmlns:p14="http://schemas.microsoft.com/office/powerpoint/2010/main" val="31894137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Здравствуйте уважаемые члены дипломной комиссии. Меня зовут Аболмасов Павел, мой научный руководитель доктор технических наук, заведующий кафедрой программных систем Коварцев Александр Николаевич. Тема моей выпускной работы: Моделирование параллельных алгоритмов глобальной оптимизации модифицированным методом половинных делений.</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a:t>
            </a:fld>
            <a:endParaRPr lang="ru-RU"/>
          </a:p>
        </p:txBody>
      </p:sp>
    </p:spTree>
    <p:extLst>
      <p:ext uri="{BB962C8B-B14F-4D97-AF65-F5344CB8AC3E}">
        <p14:creationId xmlns:p14="http://schemas.microsoft.com/office/powerpoint/2010/main" val="32413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Общий недостаток версий 1 и 2 – это низкая эффективность алгоритма. Возникла идея раздавать новые задания уже завершившим работу процессорам. В третий версии мы смоделировали асинхронную раздачу заданий по процессорам. Как показали эксперименты таким образом можно значительно повысить эффективность алгоритма. Подобная схема для повышения эффективности вычислений была также применена к фазе ЛО.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10</a:t>
            </a:fld>
            <a:endParaRPr lang="ru-RU"/>
          </a:p>
        </p:txBody>
      </p:sp>
    </p:spTree>
    <p:extLst>
      <p:ext uri="{BB962C8B-B14F-4D97-AF65-F5344CB8AC3E}">
        <p14:creationId xmlns:p14="http://schemas.microsoft.com/office/powerpoint/2010/main" val="34690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indent="447675" algn="just"/>
            <a:r>
              <a:rPr lang="ru-RU" dirty="0"/>
              <a:t>Исследование эффективности работы нового алгоритма, предназначенного для решения практических задач науки и техники, было бы неполным без примера решения одной из таких задач. Для апробации разработанного алгоритма была решена реальная техническая задача выбора оптимальных параметров гасителя пульсаций давления по критерию оценки среднего уровня акустической мощности.</a:t>
            </a:r>
          </a:p>
          <a:p>
            <a:pPr indent="447675" algn="just"/>
            <a:r>
              <a:rPr lang="ru-RU" dirty="0"/>
              <a:t>Гаситель пульсаций давлений – это устройство, предназначенное для сглаживания пульсации и вибраций жидкости и газов. Основу конструкции гасителя составляет специальный клапан, выдерживающий на выходе необходимое давление. </a:t>
            </a:r>
          </a:p>
          <a:p>
            <a:pPr indent="447675" algn="just"/>
            <a:r>
              <a:rPr lang="ru-RU" dirty="0"/>
              <a:t>Идея понижения шума от гасителя заключается в установке специальных шайб с отверстиями. Тогда полную акустическая мощность, генерируемая гасителем, можно рассчитать как сумму мощности клапана и мощностей каждой шайбы. </a:t>
            </a:r>
          </a:p>
          <a:p>
            <a:pPr indent="447675" algn="just"/>
            <a:r>
              <a:rPr lang="ru-RU" dirty="0"/>
              <a:t>Рассматривая процессы в ГПД как адиабатические, значение функции акустического мощности шума для каждой</a:t>
            </a:r>
            <a:r>
              <a:rPr lang="ru-RU" i="1" dirty="0"/>
              <a:t> </a:t>
            </a:r>
            <a:r>
              <a:rPr lang="ru-RU" dirty="0"/>
              <a:t>шайбы можно выразить через отношение давления после шайбы к давлению перед ней.</a:t>
            </a:r>
          </a:p>
        </p:txBody>
      </p:sp>
      <p:sp>
        <p:nvSpPr>
          <p:cNvPr id="4" name="Номер слайда 3"/>
          <p:cNvSpPr>
            <a:spLocks noGrp="1"/>
          </p:cNvSpPr>
          <p:nvPr>
            <p:ph type="sldNum" sz="quarter" idx="5"/>
          </p:nvPr>
        </p:nvSpPr>
        <p:spPr/>
        <p:txBody>
          <a:bodyPr/>
          <a:lstStyle/>
          <a:p>
            <a:pPr>
              <a:defRPr/>
            </a:pPr>
            <a:fld id="{7489D66F-C103-46C0-8DC7-015FB05D0C26}" type="slidenum">
              <a:rPr lang="ru-RU" smtClean="0"/>
              <a:pPr>
                <a:defRPr/>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В целом, задача выбора рациональных параметров гасителя представляется смешанной задачей параметрической и структурной оптимизации. Задача структурной оптимизации сводится к простому перебором различных вариантов компоновок гасителя по числу шайб. В общем случае задачу параметрической оптимизации можно поставить как задачу условной оптимизации в виде 3 с ограничением 4.</a:t>
            </a:r>
          </a:p>
          <a:p>
            <a:pPr indent="447675" algn="just"/>
            <a:r>
              <a:rPr lang="ru-RU" dirty="0"/>
              <a:t>Ограничения (4) возникают из физических соображений и определяют достаточно сложную допустимую область задачи оптимизации. Однако, введя замену переменных 5 задачу условной глобальной оптимизации можно поставить как задачу безусловной на единичном гиперкубе.</a:t>
            </a:r>
            <a:endParaRPr lang="ru-RU" dirty="0" smtClean="0"/>
          </a:p>
        </p:txBody>
      </p:sp>
      <p:sp>
        <p:nvSpPr>
          <p:cNvPr id="4" name="Номер слайда 3"/>
          <p:cNvSpPr>
            <a:spLocks noGrp="1"/>
          </p:cNvSpPr>
          <p:nvPr>
            <p:ph type="sldNum" sz="quarter" idx="5"/>
          </p:nvPr>
        </p:nvSpPr>
        <p:spPr/>
        <p:txBody>
          <a:bodyPr/>
          <a:lstStyle/>
          <a:p>
            <a:pPr>
              <a:defRPr/>
            </a:pPr>
            <a:fld id="{87558D28-B0C8-4DD3-B4DE-7A7736DD5D88}" type="slidenum">
              <a:rPr lang="ru-RU" smtClean="0"/>
              <a:pPr>
                <a:defRPr/>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Расчеты проводились с числом шайб от 2 до 7. На слайде представлена таблица с результатами работы алгоритма глобальной оптимизации. График с найденными оптимальными значениями проходных сечений шайб в процентах от сечения трубы приведен на рисунке 9. Оптимальные значения уровней акустической мощности в ГПД в зависимости от числа шайб изменяются так, как это показано на рисунке 10.</a:t>
            </a:r>
          </a:p>
        </p:txBody>
      </p:sp>
      <p:sp>
        <p:nvSpPr>
          <p:cNvPr id="4" name="Номер слайда 3"/>
          <p:cNvSpPr>
            <a:spLocks noGrp="1"/>
          </p:cNvSpPr>
          <p:nvPr>
            <p:ph type="sldNum" sz="quarter" idx="5"/>
          </p:nvPr>
        </p:nvSpPr>
        <p:spPr/>
        <p:txBody>
          <a:bodyPr/>
          <a:lstStyle/>
          <a:p>
            <a:pPr>
              <a:defRPr/>
            </a:pPr>
            <a:fld id="{B481E28C-AE75-46A7-B03B-B7E841B74443}" type="slidenum">
              <a:rPr lang="ru-RU" smtClean="0"/>
              <a:pPr>
                <a:defRPr/>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На данном слайде представлены результаты работы. Озвучу основные.</a:t>
            </a:r>
          </a:p>
          <a:p>
            <a:pPr indent="447675" algn="just"/>
            <a:r>
              <a:rPr lang="ru-RU" dirty="0"/>
              <a:t>Был предложен новый параллельный алгоритма глобальной оптимизации.</a:t>
            </a:r>
          </a:p>
          <a:p>
            <a:pPr indent="447675" algn="just"/>
            <a:r>
              <a:rPr lang="ru-RU" dirty="0"/>
              <a:t>Было проведено исследование эффективности данного алгоритма на тестовой функции и на реальной физической задаче.</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14</a:t>
            </a:fld>
            <a:endParaRPr lang="ru-RU"/>
          </a:p>
        </p:txBody>
      </p:sp>
    </p:spTree>
    <p:extLst>
      <p:ext uri="{BB962C8B-B14F-4D97-AF65-F5344CB8AC3E}">
        <p14:creationId xmlns:p14="http://schemas.microsoft.com/office/powerpoint/2010/main" val="322441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dirty="0" smtClean="0"/>
              <a:t>Доклад окончен, спасибо за внимание.</a:t>
            </a:r>
          </a:p>
        </p:txBody>
      </p:sp>
      <p:sp>
        <p:nvSpPr>
          <p:cNvPr id="4" name="Номер слайда 3"/>
          <p:cNvSpPr>
            <a:spLocks noGrp="1"/>
          </p:cNvSpPr>
          <p:nvPr>
            <p:ph type="sldNum" sz="quarter" idx="5"/>
          </p:nvPr>
        </p:nvSpPr>
        <p:spPr/>
        <p:txBody>
          <a:bodyPr/>
          <a:lstStyle/>
          <a:p>
            <a:pPr>
              <a:defRPr/>
            </a:pPr>
            <a:fld id="{D9008424-C8E0-4F1E-A123-A22948348565}" type="slidenum">
              <a:rPr lang="ru-RU" smtClean="0"/>
              <a:pPr>
                <a:defRPr/>
              </a:pPr>
              <a:t>15</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Оптимизация в широком смысле слова находит применение в науке, технике и в любой другой области человеческой деятельности. Уже в 18 веке были заложены математические основы оптимизации. Однако до второй половины 20 века методы оптимизации применялись очень редко, </a:t>
            </a:r>
            <a:r>
              <a:rPr lang="ru-RU" dirty="0" smtClean="0"/>
              <a:t>поскольку их </a:t>
            </a:r>
            <a:r>
              <a:rPr lang="ru-RU" dirty="0"/>
              <a:t>практическое использование </a:t>
            </a:r>
            <a:r>
              <a:rPr lang="ru-RU" dirty="0" smtClean="0"/>
              <a:t>требовало </a:t>
            </a:r>
            <a:r>
              <a:rPr lang="ru-RU" dirty="0"/>
              <a:t>огромной вычислительной работы. </a:t>
            </a:r>
            <a:r>
              <a:rPr lang="ru-RU" dirty="0" smtClean="0"/>
              <a:t>В </a:t>
            </a:r>
            <a:r>
              <a:rPr lang="ru-RU" dirty="0"/>
              <a:t>настоящее время параллельные суперкомпьютеры рассматриваются как один из основных инструментов для проведения исследований в различных научных и прикладных дисциплинах. Несмотря на явный прогресс в этой области за последние два десятилетия, </a:t>
            </a:r>
            <a:r>
              <a:rPr lang="ru-RU" dirty="0" smtClean="0"/>
              <a:t>известные параллельные алгоритмы </a:t>
            </a:r>
            <a:r>
              <a:rPr lang="ru-RU" dirty="0"/>
              <a:t>глобальной </a:t>
            </a:r>
            <a:r>
              <a:rPr lang="ru-RU" dirty="0" smtClean="0"/>
              <a:t>оптимизации обладают малой эффективностью, </a:t>
            </a:r>
            <a:r>
              <a:rPr lang="ru-RU" dirty="0"/>
              <a:t>что не позволяет решать множество актуальных задач. Учитывая практическую важность </a:t>
            </a:r>
            <a:r>
              <a:rPr lang="ru-RU" dirty="0" smtClean="0"/>
              <a:t>задач </a:t>
            </a:r>
            <a:r>
              <a:rPr lang="ru-RU" dirty="0"/>
              <a:t>глобальной оптимизации, в том числе доказательной, и существующие сложности на </a:t>
            </a:r>
            <a:r>
              <a:rPr lang="ru-RU" dirty="0" smtClean="0"/>
              <a:t>пути их решения</a:t>
            </a:r>
            <a:r>
              <a:rPr lang="ru-RU" dirty="0"/>
              <a:t>, представляются актуальными исследования по разработке эффективных параллельных алгоритмов решения подобных задач, чему и посвящена данная работа. </a:t>
            </a:r>
          </a:p>
          <a:p>
            <a:pPr indent="447675" algn="just"/>
            <a:r>
              <a:rPr lang="ru-RU" dirty="0"/>
              <a:t>Задачи, решаемые в </a:t>
            </a:r>
            <a:r>
              <a:rPr lang="ru-RU" dirty="0" smtClean="0"/>
              <a:t>работе</a:t>
            </a:r>
            <a:r>
              <a:rPr lang="ru-RU" dirty="0"/>
              <a:t>, представлены на слайде.</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2</a:t>
            </a:fld>
            <a:endParaRPr lang="ru-RU"/>
          </a:p>
        </p:txBody>
      </p:sp>
    </p:spTree>
    <p:extLst>
      <p:ext uri="{BB962C8B-B14F-4D97-AF65-F5344CB8AC3E}">
        <p14:creationId xmlns:p14="http://schemas.microsoft.com/office/powerpoint/2010/main" val="378140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Рассмотрим задачу отыскания глобального минимума функции </a:t>
            </a:r>
            <a:r>
              <a:rPr lang="en-US" dirty="0"/>
              <a:t>f</a:t>
            </a:r>
            <a:r>
              <a:rPr lang="ru-RU" dirty="0"/>
              <a:t>(</a:t>
            </a:r>
            <a:r>
              <a:rPr lang="en-US" dirty="0"/>
              <a:t>x</a:t>
            </a:r>
            <a:r>
              <a:rPr lang="ru-RU" dirty="0"/>
              <a:t>) определенной на </a:t>
            </a:r>
            <a:r>
              <a:rPr lang="en-US" dirty="0"/>
              <a:t>n</a:t>
            </a:r>
            <a:r>
              <a:rPr lang="ru-RU" dirty="0"/>
              <a:t>-мерном параллелепипеде. В большинстве практических задач достаточно с заданной точностью эпсилон определить величину глобального минимума функции и найти хотя бы одну точку, где это приближенное значение достигается.</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3</a:t>
            </a:fld>
            <a:endParaRPr lang="ru-RU"/>
          </a:p>
        </p:txBody>
      </p:sp>
    </p:spTree>
    <p:extLst>
      <p:ext uri="{BB962C8B-B14F-4D97-AF65-F5344CB8AC3E}">
        <p14:creationId xmlns:p14="http://schemas.microsoft.com/office/powerpoint/2010/main" val="136052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Многочисленные работы в области глобальной оптимизации функции многих переменных свидетельствуют о невозможности создания универсального алгоритма оптимизации любых функций. На практике большинство физических процессов описываются функциями, принадлежащими к классу липшецевых. Далее будем рассматривать только этот класс функций.</a:t>
            </a:r>
          </a:p>
          <a:p>
            <a:pPr indent="447675" algn="just"/>
            <a:r>
              <a:rPr lang="ru-RU" dirty="0"/>
              <a:t>Метод половинных делений был предложен академиком Евтушенко еще в 1971 году. Идея</a:t>
            </a:r>
            <a:r>
              <a:rPr lang="ru-RU" b="1" dirty="0"/>
              <a:t> </a:t>
            </a:r>
            <a:r>
              <a:rPr lang="ru-RU" dirty="0"/>
              <a:t>метода заключается в организации непропорционального деление исходной области поиска на </a:t>
            </a:r>
            <a:r>
              <a:rPr lang="ru-RU" dirty="0" err="1"/>
              <a:t>гиперпараллелепипеды</a:t>
            </a:r>
            <a:r>
              <a:rPr lang="ru-RU" dirty="0"/>
              <a:t> меньшей размерности.</a:t>
            </a:r>
          </a:p>
          <a:p>
            <a:pPr indent="447675" algn="just"/>
            <a:r>
              <a:rPr lang="ru-RU" dirty="0"/>
              <a:t>При делении формируется список параллелепипедов </a:t>
            </a:r>
            <a:r>
              <a:rPr lang="en-US" dirty="0" err="1"/>
              <a:t>Bk</a:t>
            </a:r>
            <a:r>
              <a:rPr lang="ru-RU" dirty="0"/>
              <a:t> с центрами </a:t>
            </a:r>
            <a:r>
              <a:rPr lang="en-US" dirty="0"/>
              <a:t>ci</a:t>
            </a:r>
            <a:r>
              <a:rPr lang="ru-RU" dirty="0"/>
              <a:t> и диагоналями 2</a:t>
            </a:r>
            <a:r>
              <a:rPr lang="en-US" dirty="0" err="1"/>
              <a:t>Ri</a:t>
            </a:r>
            <a:r>
              <a:rPr lang="ru-RU" dirty="0"/>
              <a:t>. В каждой точке </a:t>
            </a:r>
            <a:r>
              <a:rPr lang="en-US" dirty="0"/>
              <a:t>ci</a:t>
            </a:r>
            <a:r>
              <a:rPr lang="ru-RU" dirty="0"/>
              <a:t> вычисляется значение функции и определяется текущий рекорд, как лучшее из всех ранее вычисленных значений. На каждом шаге из списка </a:t>
            </a:r>
            <a:r>
              <a:rPr lang="en-US" dirty="0" err="1"/>
              <a:t>Bk</a:t>
            </a:r>
            <a:r>
              <a:rPr lang="ru-RU" dirty="0"/>
              <a:t> выбирается параллелепипед для которого выполняется условие (8) и производится его деление, в нашем случае по наибольшему ребру, при этом из списка исключаются все параллелепипеды для которых верно неравенство (9).</a:t>
            </a:r>
          </a:p>
          <a:p>
            <a:pPr indent="447675" algn="just"/>
            <a:r>
              <a:rPr lang="ru-RU" dirty="0"/>
              <a:t>Недостаток этого метода в необходимости заранее знать константу Липшица для функции, т.к. от этого сильно зависит успешность нахождения глобального минимума.</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4</a:t>
            </a:fld>
            <a:endParaRPr lang="ru-RU"/>
          </a:p>
        </p:txBody>
      </p:sp>
    </p:spTree>
    <p:extLst>
      <p:ext uri="{BB962C8B-B14F-4D97-AF65-F5344CB8AC3E}">
        <p14:creationId xmlns:p14="http://schemas.microsoft.com/office/powerpoint/2010/main" val="251740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Сохранив схему двоичного деления, изменим правило выбора «критического» параллелепипеда. </a:t>
            </a:r>
          </a:p>
          <a:p>
            <a:pPr indent="447675" algn="just"/>
            <a:r>
              <a:rPr lang="ru-RU" dirty="0"/>
              <a:t>В 1990 году </a:t>
            </a:r>
            <a:r>
              <a:rPr lang="ru-RU" dirty="0" err="1"/>
              <a:t>Стронгиным</a:t>
            </a:r>
            <a:r>
              <a:rPr lang="ru-RU" dirty="0"/>
              <a:t> была предложена одна из самых эффективных стратегий многоэкстремальной оптимизации для одномерных функций, основанная на использовании приближенного апостериорного распределения вероятностей расположения глобального экстремума, формируемого в процессе испытаний функции. С учетом этой стратегии для выбора критического параллелепипеда вместо условия (8) будем использовать условие (10). </a:t>
            </a:r>
          </a:p>
          <a:p>
            <a:pPr indent="447675" algn="just"/>
            <a:r>
              <a:rPr lang="ru-RU" dirty="0"/>
              <a:t>Новая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5</a:t>
            </a:fld>
            <a:endParaRPr lang="ru-RU"/>
          </a:p>
        </p:txBody>
      </p:sp>
    </p:spTree>
    <p:extLst>
      <p:ext uri="{BB962C8B-B14F-4D97-AF65-F5344CB8AC3E}">
        <p14:creationId xmlns:p14="http://schemas.microsoft.com/office/powerpoint/2010/main" val="35426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Предположим, что относительно оптимизируемой функции известны размер и местоположение областей притяжения локальных минимумов. Тогда для нахождения всех оптимумов достаточно запустить любой алгоритм локальной оптимизации из всех областей.</a:t>
            </a:r>
          </a:p>
          <a:p>
            <a:pPr indent="447675" algn="just"/>
            <a:r>
              <a:rPr lang="ru-RU" dirty="0"/>
              <a:t>Идея двухфазного алгоритма глобальной оптимизации заключается в совмещении техник глобальной и локальной оптимизации. Исходная область разбивается на равные области по числу процессоров и в каждой области запускается модифицированный алгоритм половинного деления. При этом основная задача этапа глобальной оптимизации заключается в формировании списка начальных точек для локальной оптимизации, поэтому его можно проводить достаточно грубо. При известном радиусе зон притяжения локальных минимумов, несколько точек, добавляемых в список начальных приближений, лежащих неподалёку, можно заменить одной. Данный алгоритм сжатия значительно уменьшает число стартовых точек для этапа локальной оптимизации. И хотя он является эвристическим, эксперименты показали его высокую эффективность.</a:t>
            </a:r>
          </a:p>
          <a:p>
            <a:pPr indent="447675" algn="just"/>
            <a:r>
              <a:rPr lang="ru-RU" dirty="0"/>
              <a:t>На фазе локальной оптимизации из каждой точки списка начальных приближений локальных минимумов, полученных на первом этапе, на всех  процессорах запускается метод деформированных многогранников, осуществляющий спуск к локальному минимуму.</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6</a:t>
            </a:fld>
            <a:endParaRPr lang="ru-RU"/>
          </a:p>
        </p:txBody>
      </p:sp>
    </p:spTree>
    <p:extLst>
      <p:ext uri="{BB962C8B-B14F-4D97-AF65-F5344CB8AC3E}">
        <p14:creationId xmlns:p14="http://schemas.microsoft.com/office/powerpoint/2010/main" val="40474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Особенностью разработки параллельных алгоритмов является некоторая неопределённость конечного результата. Например, хорошая идея распараллеливания может упереться в проблемы передачи данных на конкретной аппаратной платформе, с другой стороны простой алгоритм может дать хороший результат. В этом плане актуальным является создание средств визуального моделирования алгоритмом и автоматизации программирования, позволяющие легко производить модификации алгоритмов. </a:t>
            </a:r>
            <a:endParaRPr lang="ru-RU" dirty="0" smtClean="0"/>
          </a:p>
          <a:p>
            <a:pPr indent="447675" algn="just"/>
            <a:r>
              <a:rPr lang="ru-RU" dirty="0"/>
              <a:t>В нашем случае использовалось средство визуального моделирования параллельных алгоритмов </a:t>
            </a:r>
            <a:r>
              <a:rPr lang="en-US" dirty="0"/>
              <a:t>PGRAPH</a:t>
            </a:r>
            <a:r>
              <a:rPr lang="ru-RU" dirty="0"/>
              <a:t>. Алгоритм представляется в наглядной форме, а коды программ, включая директивы </a:t>
            </a:r>
            <a:r>
              <a:rPr lang="en-US" dirty="0"/>
              <a:t>MPI</a:t>
            </a:r>
            <a:r>
              <a:rPr lang="ru-RU" dirty="0"/>
              <a:t>, генерируются автоматически, что позволяет перебрать </a:t>
            </a:r>
            <a:r>
              <a:rPr lang="ru-RU" dirty="0" err="1"/>
              <a:t>бОльшее</a:t>
            </a:r>
            <a:r>
              <a:rPr lang="ru-RU" dirty="0"/>
              <a:t> количество вариантов алгоритмов.</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7</a:t>
            </a:fld>
            <a:endParaRPr lang="ru-RU"/>
          </a:p>
        </p:txBody>
      </p:sp>
    </p:spTree>
    <p:extLst>
      <p:ext uri="{BB962C8B-B14F-4D97-AF65-F5344CB8AC3E}">
        <p14:creationId xmlns:p14="http://schemas.microsoft.com/office/powerpoint/2010/main" val="1092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Базовая реализация двухфазного параллельного алгоритма глобальной оптимизации в нотации технологии ГСП приведена на слайде. </a:t>
            </a:r>
            <a:r>
              <a:rPr lang="ru-RU" dirty="0" smtClean="0"/>
              <a:t>Было </a:t>
            </a:r>
            <a:r>
              <a:rPr lang="ru-RU" dirty="0"/>
              <a:t>проведено несколько экспериментов по определению ускорения алгоритма. Все эксперименты проводились на суперкомпьютерном кластере «Сергей Королев» с числом процессоров до 512 и размерностью задачи 8. </a:t>
            </a:r>
            <a:r>
              <a:rPr lang="ru-RU" dirty="0" smtClean="0"/>
              <a:t>На </a:t>
            </a:r>
            <a:r>
              <a:rPr lang="ru-RU" dirty="0"/>
              <a:t>слайде представлено распределение загрузки по процессорам для фазы локальной и глобальной оптимизации. Базовая версия алгоритма на 512 процессорах </a:t>
            </a:r>
            <a:r>
              <a:rPr lang="ru-RU" dirty="0" smtClean="0"/>
              <a:t>показала ускорение в </a:t>
            </a:r>
            <a:r>
              <a:rPr lang="ru-RU" dirty="0"/>
              <a:t>141 раз. Неравномерность загрузки процессоров в фазе </a:t>
            </a:r>
            <a:r>
              <a:rPr lang="ru-RU" dirty="0" smtClean="0"/>
              <a:t>глобальной оптимизации </a:t>
            </a:r>
            <a:r>
              <a:rPr lang="ru-RU" dirty="0"/>
              <a:t>обусловлена неравномерностью прореживания параллелепипедов, а в фазе ЛО – разной удаленностью начальных точек от локального оптимума. Далее был проведен ряд модификаций, улучшающих характеристики алгоритма.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8</a:t>
            </a:fld>
            <a:endParaRPr lang="ru-RU"/>
          </a:p>
        </p:txBody>
      </p:sp>
    </p:spTree>
    <p:extLst>
      <p:ext uri="{BB962C8B-B14F-4D97-AF65-F5344CB8AC3E}">
        <p14:creationId xmlns:p14="http://schemas.microsoft.com/office/powerpoint/2010/main" val="203830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smtClean="0"/>
              <a:t>Во второй версии алгоритма мы изменили стратегию поиска рекордного значения функции и сделали его общедоступным. На графиках показано распределение количества вычислений функции по процессорам, из которых видно что общее количество вычислений в фазе глобальной оптимизации заметно сократилось.</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9</a:t>
            </a:fld>
            <a:endParaRPr lang="ru-RU"/>
          </a:p>
        </p:txBody>
      </p:sp>
    </p:spTree>
    <p:extLst>
      <p:ext uri="{BB962C8B-B14F-4D97-AF65-F5344CB8AC3E}">
        <p14:creationId xmlns:p14="http://schemas.microsoft.com/office/powerpoint/2010/main" val="25407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2286000"/>
            <a:ext cx="9144000" cy="2286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pic>
        <p:nvPicPr>
          <p:cNvPr id="5" name="Рисунок 9" descr="gus [Convert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49" y="217489"/>
            <a:ext cx="1100139"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00188" y="106919"/>
            <a:ext cx="5572125" cy="738664"/>
          </a:xfrm>
          <a:prstGeom prst="rect">
            <a:avLst/>
          </a:prstGeom>
          <a:noFill/>
        </p:spPr>
        <p:txBody>
          <a:bodyPr anchor="ctr">
            <a:spAutoFit/>
          </a:bodyPr>
          <a:lstStyle/>
          <a:p>
            <a:pPr fontAlgn="auto">
              <a:spcBef>
                <a:spcPts val="0"/>
              </a:spcBef>
              <a:spcAft>
                <a:spcPts val="0"/>
              </a:spcAft>
              <a:defRPr/>
            </a:pPr>
            <a:r>
              <a:rPr lang="ru-RU" sz="1400" b="1" dirty="0">
                <a:solidFill>
                  <a:schemeClr val="bg2"/>
                </a:solidFill>
                <a:latin typeface="+mn-lt"/>
                <a:cs typeface="+mn-cs"/>
              </a:rPr>
              <a:t>Самарский государственный аэрокосмический университет</a:t>
            </a:r>
          </a:p>
          <a:p>
            <a:pPr fontAlgn="auto">
              <a:spcBef>
                <a:spcPts val="0"/>
              </a:spcBef>
              <a:spcAft>
                <a:spcPts val="0"/>
              </a:spcAft>
              <a:defRPr/>
            </a:pPr>
            <a:r>
              <a:rPr lang="ru-RU" sz="1400" b="1" dirty="0">
                <a:solidFill>
                  <a:schemeClr val="bg2"/>
                </a:solidFill>
                <a:latin typeface="+mn-lt"/>
                <a:cs typeface="+mn-cs"/>
              </a:rPr>
              <a:t>имени академика С.П. </a:t>
            </a:r>
            <a:r>
              <a:rPr lang="ru-RU" sz="1400" b="1" dirty="0" smtClean="0">
                <a:solidFill>
                  <a:schemeClr val="bg2"/>
                </a:solidFill>
                <a:latin typeface="+mn-lt"/>
                <a:cs typeface="+mn-cs"/>
              </a:rPr>
              <a:t>Королёва</a:t>
            </a:r>
            <a:r>
              <a:rPr lang="ru-RU" sz="1400" b="1" baseline="0" dirty="0" smtClean="0">
                <a:solidFill>
                  <a:schemeClr val="bg2"/>
                </a:solidFill>
                <a:latin typeface="+mn-lt"/>
                <a:cs typeface="+mn-cs"/>
              </a:rPr>
              <a:t> (национальный исследовательский университет)</a:t>
            </a:r>
            <a:endParaRPr lang="ru-RU" sz="1400" b="1" dirty="0">
              <a:solidFill>
                <a:schemeClr val="bg2"/>
              </a:solidFill>
              <a:latin typeface="+mn-lt"/>
              <a:cs typeface="+mn-cs"/>
            </a:endParaRPr>
          </a:p>
        </p:txBody>
      </p:sp>
      <p:sp>
        <p:nvSpPr>
          <p:cNvPr id="7" name="TextBox 6"/>
          <p:cNvSpPr txBox="1"/>
          <p:nvPr/>
        </p:nvSpPr>
        <p:spPr>
          <a:xfrm>
            <a:off x="4071939" y="6084889"/>
            <a:ext cx="4786312" cy="523220"/>
          </a:xfrm>
          <a:prstGeom prst="rect">
            <a:avLst/>
          </a:prstGeom>
          <a:noFill/>
        </p:spPr>
        <p:txBody>
          <a:bodyPr>
            <a:spAutoFit/>
          </a:bodyPr>
          <a:lstStyle/>
          <a:p>
            <a:pPr algn="r" fontAlgn="auto">
              <a:spcBef>
                <a:spcPts val="0"/>
              </a:spcBef>
              <a:spcAft>
                <a:spcPts val="0"/>
              </a:spcAft>
              <a:defRPr/>
            </a:pPr>
            <a:r>
              <a:rPr lang="ru-RU" sz="1400" b="1" dirty="0">
                <a:solidFill>
                  <a:schemeClr val="bg2"/>
                </a:solidFill>
                <a:latin typeface="+mn-lt"/>
                <a:cs typeface="+mn-cs"/>
              </a:rPr>
              <a:t>Самара</a:t>
            </a:r>
          </a:p>
          <a:p>
            <a:pPr algn="r" fontAlgn="auto">
              <a:spcBef>
                <a:spcPts val="0"/>
              </a:spcBef>
              <a:spcAft>
                <a:spcPts val="0"/>
              </a:spcAft>
              <a:defRPr/>
            </a:pPr>
            <a:r>
              <a:rPr lang="ru-RU" sz="1400" b="1" dirty="0" smtClean="0">
                <a:solidFill>
                  <a:schemeClr val="bg2"/>
                </a:solidFill>
                <a:latin typeface="+mn-lt"/>
                <a:cs typeface="+mn-cs"/>
              </a:rPr>
              <a:t>2012</a:t>
            </a:r>
            <a:endParaRPr lang="ru-RU" sz="1400" b="1" dirty="0">
              <a:solidFill>
                <a:schemeClr val="bg2"/>
              </a:solidFill>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rgbClr val="FFFFFF"/>
                </a:solidFill>
              </a:defRPr>
            </a:lvl1pPr>
          </a:lstStyle>
          <a:p>
            <a:r>
              <a:rPr lang="ru-RU" smtClean="0"/>
              <a:t>Образец заголовка</a:t>
            </a:r>
            <a:endParaRPr lang="ru-RU" dirty="0"/>
          </a:p>
        </p:txBody>
      </p:sp>
      <p:sp>
        <p:nvSpPr>
          <p:cNvPr id="271380" name="Rectangle 20"/>
          <p:cNvSpPr>
            <a:spLocks noGrp="1" noChangeArrowheads="1"/>
          </p:cNvSpPr>
          <p:nvPr>
            <p:ph type="subTitle" idx="1"/>
          </p:nvPr>
        </p:nvSpPr>
        <p:spPr>
          <a:xfrm>
            <a:off x="250002" y="4725144"/>
            <a:ext cx="8643999" cy="1296144"/>
          </a:xfrm>
        </p:spPr>
        <p:txBody>
          <a:bodyPr/>
          <a:lstStyle>
            <a:lvl1pPr marL="0" indent="0">
              <a:buFont typeface="Wingdings" pitchFamily="2" charset="2"/>
              <a:buNone/>
              <a:defRPr sz="3400">
                <a:solidFill>
                  <a:schemeClr val="bg2"/>
                </a:solidFill>
              </a:defRPr>
            </a:lvl1pPr>
          </a:lstStyle>
          <a:p>
            <a:r>
              <a:rPr lang="ru-RU" smtClean="0"/>
              <a:t>Образец подзаголовка</a:t>
            </a:r>
            <a:endParaRPr lang="ru-RU" dirty="0"/>
          </a:p>
        </p:txBody>
      </p:sp>
    </p:spTree>
    <p:extLst>
      <p:ext uri="{BB962C8B-B14F-4D97-AF65-F5344CB8AC3E}">
        <p14:creationId xmlns:p14="http://schemas.microsoft.com/office/powerpoint/2010/main" val="203412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84ED5C05-28E3-4C35-8C6F-3A513F7E2754}" type="slidenum">
              <a:rPr lang="ru-RU"/>
              <a:pPr>
                <a:defRPr/>
              </a:pPr>
              <a:t>‹#›</a:t>
            </a:fld>
            <a:endParaRPr lang="ru-RU"/>
          </a:p>
        </p:txBody>
      </p:sp>
    </p:spTree>
    <p:extLst>
      <p:ext uri="{BB962C8B-B14F-4D97-AF65-F5344CB8AC3E}">
        <p14:creationId xmlns:p14="http://schemas.microsoft.com/office/powerpoint/2010/main" val="15136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51390198-E0B5-4FB0-90F0-71A50FBAAC5E}" type="slidenum">
              <a:rPr lang="ru-RU"/>
              <a:pPr>
                <a:defRPr/>
              </a:pPr>
              <a:t>‹#›</a:t>
            </a:fld>
            <a:endParaRPr lang="ru-RU"/>
          </a:p>
        </p:txBody>
      </p:sp>
    </p:spTree>
    <p:extLst>
      <p:ext uri="{BB962C8B-B14F-4D97-AF65-F5344CB8AC3E}">
        <p14:creationId xmlns:p14="http://schemas.microsoft.com/office/powerpoint/2010/main" val="15932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8" y="1636714"/>
            <a:ext cx="4313237"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A9A00921-F608-45F9-BB36-3D74CE3671C8}" type="slidenum">
              <a:rPr lang="ru-RU"/>
              <a:pPr>
                <a:defRPr/>
              </a:pPr>
              <a:t>‹#›</a:t>
            </a:fld>
            <a:endParaRPr lang="ru-RU"/>
          </a:p>
        </p:txBody>
      </p:sp>
    </p:spTree>
    <p:extLst>
      <p:ext uri="{BB962C8B-B14F-4D97-AF65-F5344CB8AC3E}">
        <p14:creationId xmlns:p14="http://schemas.microsoft.com/office/powerpoint/2010/main" val="20439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Завершающий слайд">
    <p:spTree>
      <p:nvGrpSpPr>
        <p:cNvPr id="1" name=""/>
        <p:cNvGrpSpPr/>
        <p:nvPr/>
      </p:nvGrpSpPr>
      <p:grpSpPr>
        <a:xfrm>
          <a:off x="0" y="0"/>
          <a:ext cx="0" cy="0"/>
          <a:chOff x="0" y="0"/>
          <a:chExt cx="0" cy="0"/>
        </a:xfrm>
      </p:grpSpPr>
      <p:sp>
        <p:nvSpPr>
          <p:cNvPr id="3" name="Rectangle 21"/>
          <p:cNvSpPr>
            <a:spLocks noChangeArrowheads="1"/>
          </p:cNvSpPr>
          <p:nvPr/>
        </p:nvSpPr>
        <p:spPr bwMode="auto">
          <a:xfrm>
            <a:off x="0" y="2286000"/>
            <a:ext cx="9144000" cy="2286000"/>
          </a:xfrm>
          <a:prstGeom prst="rect">
            <a:avLst/>
          </a:prstGeom>
          <a:solidFill>
            <a:srgbClr val="243A79"/>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sp>
        <p:nvSpPr>
          <p:cNvPr id="4" name="Rectangle 49"/>
          <p:cNvSpPr>
            <a:spLocks noChangeArrowheads="1"/>
          </p:cNvSpPr>
          <p:nvPr/>
        </p:nvSpPr>
        <p:spPr bwMode="auto">
          <a:xfrm>
            <a:off x="1" y="1440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5" name="Rectangle 50"/>
          <p:cNvSpPr>
            <a:spLocks noChangeArrowheads="1"/>
          </p:cNvSpPr>
          <p:nvPr/>
        </p:nvSpPr>
        <p:spPr bwMode="auto">
          <a:xfrm>
            <a:off x="1" y="5418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693016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
          <p:cNvSpPr>
            <a:spLocks noGrp="1" noChangeArrowheads="1"/>
          </p:cNvSpPr>
          <p:nvPr>
            <p:ph type="sldNum" sz="quarter" idx="10"/>
          </p:nvPr>
        </p:nvSpPr>
        <p:spPr>
          <a:ln/>
        </p:spPr>
        <p:txBody>
          <a:bodyPr/>
          <a:lstStyle>
            <a:lvl1pPr>
              <a:defRPr/>
            </a:lvl1pPr>
          </a:lstStyle>
          <a:p>
            <a:pPr>
              <a:defRPr/>
            </a:pPr>
            <a:fld id="{1450195D-6802-4018-80DD-56F4F20779E8}" type="slidenum">
              <a:rPr lang="ru-RU"/>
              <a:pPr>
                <a:defRPr/>
              </a:pPr>
              <a:t>‹#›</a:t>
            </a:fld>
            <a:endParaRPr lang="ru-RU"/>
          </a:p>
        </p:txBody>
      </p:sp>
    </p:spTree>
    <p:extLst>
      <p:ext uri="{BB962C8B-B14F-4D97-AF65-F5344CB8AC3E}">
        <p14:creationId xmlns:p14="http://schemas.microsoft.com/office/powerpoint/2010/main" val="331467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
          <p:cNvSpPr>
            <a:spLocks noGrp="1" noChangeArrowheads="1"/>
          </p:cNvSpPr>
          <p:nvPr>
            <p:ph type="sldNum" sz="quarter" idx="10"/>
          </p:nvPr>
        </p:nvSpPr>
        <p:spPr>
          <a:ln/>
        </p:spPr>
        <p:txBody>
          <a:bodyPr/>
          <a:lstStyle>
            <a:lvl1pPr>
              <a:defRPr/>
            </a:lvl1pPr>
          </a:lstStyle>
          <a:p>
            <a:pPr>
              <a:defRPr/>
            </a:pPr>
            <a:fld id="{A471D502-0885-4EC4-A38A-1A19B34959D2}" type="slidenum">
              <a:rPr lang="ru-RU"/>
              <a:pPr>
                <a:defRPr/>
              </a:pPr>
              <a:t>‹#›</a:t>
            </a:fld>
            <a:endParaRPr lang="ru-RU"/>
          </a:p>
        </p:txBody>
      </p:sp>
    </p:spTree>
    <p:extLst>
      <p:ext uri="{BB962C8B-B14F-4D97-AF65-F5344CB8AC3E}">
        <p14:creationId xmlns:p14="http://schemas.microsoft.com/office/powerpoint/2010/main" val="140509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8" y="1636714"/>
            <a:ext cx="4313237"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D13E2385-A30C-43FF-9E84-9DA17A583B63}" type="slidenum">
              <a:rPr lang="ru-RU"/>
              <a:pPr>
                <a:defRPr/>
              </a:pPr>
              <a:t>‹#›</a:t>
            </a:fld>
            <a:endParaRPr lang="ru-RU"/>
          </a:p>
        </p:txBody>
      </p:sp>
    </p:spTree>
    <p:extLst>
      <p:ext uri="{BB962C8B-B14F-4D97-AF65-F5344CB8AC3E}">
        <p14:creationId xmlns:p14="http://schemas.microsoft.com/office/powerpoint/2010/main" val="3612826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
          <p:cNvSpPr>
            <a:spLocks noGrp="1" noChangeArrowheads="1"/>
          </p:cNvSpPr>
          <p:nvPr>
            <p:ph type="sldNum" sz="quarter" idx="10"/>
          </p:nvPr>
        </p:nvSpPr>
        <p:spPr>
          <a:ln/>
        </p:spPr>
        <p:txBody>
          <a:bodyPr/>
          <a:lstStyle>
            <a:lvl1pPr>
              <a:defRPr/>
            </a:lvl1pPr>
          </a:lstStyle>
          <a:p>
            <a:pPr>
              <a:defRPr/>
            </a:pPr>
            <a:fld id="{5767D9B1-5FA9-4122-A735-67635AC5153C}" type="slidenum">
              <a:rPr lang="ru-RU"/>
              <a:pPr>
                <a:defRPr/>
              </a:pPr>
              <a:t>‹#›</a:t>
            </a:fld>
            <a:endParaRPr lang="ru-RU"/>
          </a:p>
        </p:txBody>
      </p:sp>
    </p:spTree>
    <p:extLst>
      <p:ext uri="{BB962C8B-B14F-4D97-AF65-F5344CB8AC3E}">
        <p14:creationId xmlns:p14="http://schemas.microsoft.com/office/powerpoint/2010/main" val="62428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
          <p:cNvSpPr>
            <a:spLocks noGrp="1" noChangeArrowheads="1"/>
          </p:cNvSpPr>
          <p:nvPr>
            <p:ph type="sldNum" sz="quarter" idx="10"/>
          </p:nvPr>
        </p:nvSpPr>
        <p:spPr>
          <a:ln/>
        </p:spPr>
        <p:txBody>
          <a:bodyPr/>
          <a:lstStyle>
            <a:lvl1pPr>
              <a:defRPr/>
            </a:lvl1pPr>
          </a:lstStyle>
          <a:p>
            <a:pPr>
              <a:defRPr/>
            </a:pPr>
            <a:fld id="{1C91741A-E2B3-4F59-A0A9-B0A1273FB929}" type="slidenum">
              <a:rPr lang="ru-RU"/>
              <a:pPr>
                <a:defRPr/>
              </a:pPr>
              <a:t>‹#›</a:t>
            </a:fld>
            <a:endParaRPr lang="ru-RU"/>
          </a:p>
        </p:txBody>
      </p:sp>
    </p:spTree>
    <p:extLst>
      <p:ext uri="{BB962C8B-B14F-4D97-AF65-F5344CB8AC3E}">
        <p14:creationId xmlns:p14="http://schemas.microsoft.com/office/powerpoint/2010/main" val="11326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55179111-11EA-47DE-82A6-16358C193001}" type="slidenum">
              <a:rPr lang="ru-RU"/>
              <a:pPr>
                <a:defRPr/>
              </a:pPr>
              <a:t>‹#›</a:t>
            </a:fld>
            <a:endParaRPr lang="ru-RU"/>
          </a:p>
        </p:txBody>
      </p:sp>
    </p:spTree>
    <p:extLst>
      <p:ext uri="{BB962C8B-B14F-4D97-AF65-F5344CB8AC3E}">
        <p14:creationId xmlns:p14="http://schemas.microsoft.com/office/powerpoint/2010/main" val="1336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2743964E-FD5F-43D2-BDF8-CE2F39C16E26}" type="slidenum">
              <a:rPr lang="ru-RU"/>
              <a:pPr>
                <a:defRPr/>
              </a:pPr>
              <a:t>‹#›</a:t>
            </a:fld>
            <a:endParaRPr lang="ru-RU"/>
          </a:p>
        </p:txBody>
      </p:sp>
    </p:spTree>
    <p:extLst>
      <p:ext uri="{BB962C8B-B14F-4D97-AF65-F5344CB8AC3E}">
        <p14:creationId xmlns:p14="http://schemas.microsoft.com/office/powerpoint/2010/main" val="5703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7B178752-C0D9-40C6-81F5-743BDA492D05}" type="slidenum">
              <a:rPr lang="ru-RU"/>
              <a:pPr>
                <a:defRPr/>
              </a:pPr>
              <a:t>‹#›</a:t>
            </a:fld>
            <a:endParaRPr lang="ru-RU"/>
          </a:p>
        </p:txBody>
      </p:sp>
    </p:spTree>
    <p:extLst>
      <p:ext uri="{BB962C8B-B14F-4D97-AF65-F5344CB8AC3E}">
        <p14:creationId xmlns:p14="http://schemas.microsoft.com/office/powerpoint/2010/main" val="31401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70385" name="Rectangle 49"/>
          <p:cNvSpPr>
            <a:spLocks noChangeArrowheads="1"/>
          </p:cNvSpPr>
          <p:nvPr/>
        </p:nvSpPr>
        <p:spPr bwMode="auto">
          <a:xfrm>
            <a:off x="1" y="1366839"/>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0339" name="Rectangle 3"/>
          <p:cNvSpPr>
            <a:spLocks noGrp="1" noChangeArrowheads="1"/>
          </p:cNvSpPr>
          <p:nvPr>
            <p:ph type="sldNum" sz="quarter" idx="4"/>
          </p:nvPr>
        </p:nvSpPr>
        <p:spPr bwMode="auto">
          <a:xfrm>
            <a:off x="7812360" y="6308725"/>
            <a:ext cx="129671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b="1" smtClean="0">
                <a:latin typeface="+mn-lt"/>
                <a:cs typeface="+mn-cs"/>
              </a:defRPr>
            </a:lvl1pPr>
          </a:lstStyle>
          <a:p>
            <a:pPr>
              <a:defRPr/>
            </a:pPr>
            <a:fld id="{B563E72A-A988-4980-8BE4-3E5E17096C1D}" type="slidenum">
              <a:rPr lang="ru-RU" smtClean="0"/>
              <a:pPr>
                <a:defRPr/>
              </a:pPr>
              <a:t>‹#›</a:t>
            </a:fld>
            <a:endParaRPr lang="ru-RU" dirty="0"/>
          </a:p>
        </p:txBody>
      </p:sp>
      <p:sp>
        <p:nvSpPr>
          <p:cNvPr id="4102" name="Rectangle 14"/>
          <p:cNvSpPr>
            <a:spLocks noGrp="1" noChangeArrowheads="1"/>
          </p:cNvSpPr>
          <p:nvPr>
            <p:ph type="title"/>
          </p:nvPr>
        </p:nvSpPr>
        <p:spPr bwMode="auto">
          <a:xfrm>
            <a:off x="179389" y="1"/>
            <a:ext cx="87804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03" name="Rectangle 15"/>
          <p:cNvSpPr>
            <a:spLocks noGrp="1" noChangeArrowheads="1"/>
          </p:cNvSpPr>
          <p:nvPr>
            <p:ph type="body" idx="1"/>
          </p:nvPr>
        </p:nvSpPr>
        <p:spPr bwMode="auto">
          <a:xfrm>
            <a:off x="179389" y="1636714"/>
            <a:ext cx="87804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270386" name="Rectangle 50"/>
          <p:cNvSpPr>
            <a:spLocks noChangeArrowheads="1"/>
          </p:cNvSpPr>
          <p:nvPr/>
        </p:nvSpPr>
        <p:spPr bwMode="auto">
          <a:xfrm>
            <a:off x="1" y="6297614"/>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pic>
        <p:nvPicPr>
          <p:cNvPr id="4107" name="Рисунок 12" descr="gus [Converted].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4314" y="6429375"/>
            <a:ext cx="825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000126" y="6381328"/>
            <a:ext cx="6070893" cy="400110"/>
          </a:xfrm>
          <a:prstGeom prst="rect">
            <a:avLst/>
          </a:prstGeom>
          <a:noFill/>
        </p:spPr>
        <p:txBody>
          <a:bodyPr wrap="none">
            <a:spAutoFit/>
          </a:bodyPr>
          <a:lstStyle/>
          <a:p>
            <a:pPr fontAlgn="auto">
              <a:spcBef>
                <a:spcPts val="0"/>
              </a:spcBef>
              <a:spcAft>
                <a:spcPts val="0"/>
              </a:spcAft>
              <a:defRPr/>
            </a:pPr>
            <a:r>
              <a:rPr lang="ru-RU" sz="1000" b="1" dirty="0" smtClean="0">
                <a:latin typeface="+mn-lt"/>
                <a:cs typeface="+mn-cs"/>
              </a:rPr>
              <a:t>Моделирование</a:t>
            </a:r>
            <a:r>
              <a:rPr lang="ru-RU" sz="1000" b="1" baseline="0" dirty="0" smtClean="0">
                <a:latin typeface="+mn-lt"/>
                <a:cs typeface="+mn-cs"/>
              </a:rPr>
              <a:t> параллельных алгоритмов глобальной оптимизации модифицированным </a:t>
            </a:r>
          </a:p>
          <a:p>
            <a:pPr fontAlgn="auto">
              <a:spcBef>
                <a:spcPts val="0"/>
              </a:spcBef>
              <a:spcAft>
                <a:spcPts val="0"/>
              </a:spcAft>
              <a:defRPr/>
            </a:pPr>
            <a:r>
              <a:rPr lang="ru-RU" sz="1000" b="1" baseline="0" dirty="0" smtClean="0">
                <a:latin typeface="+mn-lt"/>
                <a:cs typeface="+mn-cs"/>
              </a:rPr>
              <a:t>методом половинных делений, Аболмасов П. В.</a:t>
            </a:r>
            <a:endParaRPr lang="ru-RU" sz="10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8" r:id="rId10"/>
    <p:sldLayoutId id="2147483689" r:id="rId11"/>
    <p:sldLayoutId id="2147483690" r:id="rId12"/>
    <p:sldLayoutId id="2147483692" r:id="rId13"/>
  </p:sldLayoutIdLst>
  <p:hf hdr="0" ftr="0" dt="0"/>
  <p:txStyles>
    <p:titleStyle>
      <a:lvl1pPr algn="l" rtl="0" fontAlgn="base">
        <a:spcBef>
          <a:spcPct val="0"/>
        </a:spcBef>
        <a:spcAft>
          <a:spcPct val="0"/>
        </a:spcAft>
        <a:defRPr sz="4400" b="1">
          <a:solidFill>
            <a:schemeClr val="tx1"/>
          </a:solidFill>
          <a:latin typeface="+mj-lt"/>
          <a:ea typeface="+mj-ea"/>
          <a:cs typeface="+mj-cs"/>
        </a:defRPr>
      </a:lvl1pPr>
      <a:lvl2pPr algn="l" rtl="0" fontAlgn="base">
        <a:spcBef>
          <a:spcPct val="0"/>
        </a:spcBef>
        <a:spcAft>
          <a:spcPct val="0"/>
        </a:spcAft>
        <a:defRPr sz="4400" b="1">
          <a:solidFill>
            <a:schemeClr val="tx1"/>
          </a:solidFill>
          <a:latin typeface="Arial" charset="0"/>
          <a:cs typeface="Arial" charset="0"/>
        </a:defRPr>
      </a:lvl2pPr>
      <a:lvl3pPr algn="l" rtl="0" fontAlgn="base">
        <a:spcBef>
          <a:spcPct val="0"/>
        </a:spcBef>
        <a:spcAft>
          <a:spcPct val="0"/>
        </a:spcAft>
        <a:defRPr sz="4400" b="1">
          <a:solidFill>
            <a:schemeClr val="tx1"/>
          </a:solidFill>
          <a:latin typeface="Arial" charset="0"/>
          <a:cs typeface="Arial" charset="0"/>
        </a:defRPr>
      </a:lvl3pPr>
      <a:lvl4pPr algn="l" rtl="0" fontAlgn="base">
        <a:spcBef>
          <a:spcPct val="0"/>
        </a:spcBef>
        <a:spcAft>
          <a:spcPct val="0"/>
        </a:spcAft>
        <a:defRPr sz="4400" b="1">
          <a:solidFill>
            <a:schemeClr val="tx1"/>
          </a:solidFill>
          <a:latin typeface="Arial" charset="0"/>
          <a:cs typeface="Arial" charset="0"/>
        </a:defRPr>
      </a:lvl4pPr>
      <a:lvl5pPr algn="l" rtl="0" fontAlgn="base">
        <a:spcBef>
          <a:spcPct val="0"/>
        </a:spcBef>
        <a:spcAft>
          <a:spcPct val="0"/>
        </a:spcAft>
        <a:defRPr sz="4400" b="1">
          <a:solidFill>
            <a:schemeClr val="tx1"/>
          </a:solidFill>
          <a:latin typeface="Arial" charset="0"/>
          <a:cs typeface="Arial" charset="0"/>
        </a:defRPr>
      </a:lvl5pPr>
      <a:lvl6pPr marL="457200" algn="l" rtl="0" eaLnBrk="1" fontAlgn="base" hangingPunct="1">
        <a:spcBef>
          <a:spcPct val="0"/>
        </a:spcBef>
        <a:spcAft>
          <a:spcPct val="0"/>
        </a:spcAft>
        <a:defRPr sz="4400" b="1">
          <a:solidFill>
            <a:schemeClr val="tx1"/>
          </a:solidFill>
          <a:latin typeface="Arial" charset="0"/>
          <a:cs typeface="Arial" charset="0"/>
        </a:defRPr>
      </a:lvl6pPr>
      <a:lvl7pPr marL="914400" algn="l" rtl="0" eaLnBrk="1" fontAlgn="base" hangingPunct="1">
        <a:spcBef>
          <a:spcPct val="0"/>
        </a:spcBef>
        <a:spcAft>
          <a:spcPct val="0"/>
        </a:spcAft>
        <a:defRPr sz="4400" b="1">
          <a:solidFill>
            <a:schemeClr val="tx1"/>
          </a:solidFill>
          <a:latin typeface="Arial" charset="0"/>
          <a:cs typeface="Arial" charset="0"/>
        </a:defRPr>
      </a:lvl7pPr>
      <a:lvl8pPr marL="1371600" algn="l" rtl="0" eaLnBrk="1" fontAlgn="base" hangingPunct="1">
        <a:spcBef>
          <a:spcPct val="0"/>
        </a:spcBef>
        <a:spcAft>
          <a:spcPct val="0"/>
        </a:spcAft>
        <a:defRPr sz="4400" b="1">
          <a:solidFill>
            <a:schemeClr val="tx1"/>
          </a:solidFill>
          <a:latin typeface="Arial" charset="0"/>
          <a:cs typeface="Arial" charset="0"/>
        </a:defRPr>
      </a:lvl8pPr>
      <a:lvl9pPr marL="1828800" algn="l" rtl="0" eaLnBrk="1" fontAlgn="base" hangingPunct="1">
        <a:spcBef>
          <a:spcPct val="0"/>
        </a:spcBef>
        <a:spcAft>
          <a:spcPct val="0"/>
        </a:spcAft>
        <a:defRPr sz="4400" b="1">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5.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image" Target="../media/image32.wmf"/><Relationship Id="rId4" Type="http://schemas.openxmlformats.org/officeDocument/2006/relationships/image" Target="../media/image33.png"/><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6.wmf"/><Relationship Id="rId4" Type="http://schemas.openxmlformats.org/officeDocument/2006/relationships/image" Target="../media/image39.png"/><Relationship Id="rId9" Type="http://schemas.openxmlformats.org/officeDocument/2006/relationships/oleObject" Target="../embeddings/oleObject21.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9.jpeg"/><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pPr algn="ctr"/>
            <a:r>
              <a:rPr lang="ru-RU" sz="3200" dirty="0"/>
              <a:t>Моделирование параллельных алгоритмов глобальной оптимизации модифицированным методом половинных делений</a:t>
            </a:r>
          </a:p>
        </p:txBody>
      </p:sp>
      <p:sp>
        <p:nvSpPr>
          <p:cNvPr id="10" name="Подзаголовок 2"/>
          <p:cNvSpPr txBox="1">
            <a:spLocks/>
          </p:cNvSpPr>
          <p:nvPr/>
        </p:nvSpPr>
        <p:spPr bwMode="auto">
          <a:xfrm>
            <a:off x="320490" y="4725144"/>
            <a:ext cx="864399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l" rtl="0" fontAlgn="base">
              <a:spcBef>
                <a:spcPct val="20000"/>
              </a:spcBef>
              <a:spcAft>
                <a:spcPct val="0"/>
              </a:spcAft>
              <a:buClr>
                <a:schemeClr val="bg2"/>
              </a:buClr>
              <a:buSzPct val="75000"/>
              <a:buFont typeface="Wingdings" pitchFamily="2" charset="2"/>
              <a:buNone/>
              <a:defRPr sz="3400">
                <a:solidFill>
                  <a:schemeClr val="bg2"/>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defRPr/>
            </a:pPr>
            <a:r>
              <a:rPr lang="ru-RU" sz="3200" dirty="0" smtClean="0"/>
              <a:t>Дипломник: Аболмасов П.В.</a:t>
            </a:r>
          </a:p>
          <a:p>
            <a:pPr>
              <a:defRPr/>
            </a:pPr>
            <a:r>
              <a:rPr lang="ru-RU" sz="3200" dirty="0" smtClean="0"/>
              <a:t>Научный руководитель: д.т.н., заведующий каф. ПС, Коварцев А.Н. </a:t>
            </a:r>
          </a:p>
          <a:p>
            <a:pPr>
              <a:defRPr/>
            </a:pPr>
            <a:endParaRPr lang="ru-RU" dirty="0"/>
          </a:p>
        </p:txBody>
      </p:sp>
    </p:spTree>
    <p:extLst>
      <p:ext uri="{BB962C8B-B14F-4D97-AF65-F5344CB8AC3E}">
        <p14:creationId xmlns:p14="http://schemas.microsoft.com/office/powerpoint/2010/main" val="1997700480"/>
      </p:ext>
    </p:extLst>
  </p:cSld>
  <p:clrMapOvr>
    <a:masterClrMapping/>
  </p:clrMapOvr>
  <mc:AlternateContent xmlns:mc="http://schemas.openxmlformats.org/markup-compatibility/2006" xmlns:p14="http://schemas.microsoft.com/office/powerpoint/2010/main">
    <mc:Choice Requires="p14">
      <p:transition spd="slow" p14:dur="2000" advTm="15308"/>
    </mc:Choice>
    <mc:Fallback xmlns="">
      <p:transition spd="slow" advTm="153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2</a:t>
            </a:r>
            <a:endParaRPr lang="ru-RU" dirty="0"/>
          </a:p>
        </p:txBody>
      </p:sp>
      <p:pic>
        <p:nvPicPr>
          <p:cNvPr id="13" name="Объект 9"/>
          <p:cNvPicPr>
            <a:picLocks noGrp="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57201" y="3011648"/>
            <a:ext cx="4040188" cy="2649600"/>
          </a:xfrm>
          <a:prstGeom prst="rect">
            <a:avLst/>
          </a:prstGeom>
          <a:noFill/>
        </p:spPr>
      </p:pic>
      <p:pic>
        <p:nvPicPr>
          <p:cNvPr id="14" name="Объект 13"/>
          <p:cNvPicPr>
            <a:picLocks noGrp="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652278" y="3011648"/>
            <a:ext cx="4041775" cy="2649600"/>
          </a:xfrm>
          <a:prstGeom prst="rect">
            <a:avLst/>
          </a:prstGeom>
          <a:noFill/>
        </p:spPr>
      </p:pic>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10</a:t>
            </a:fld>
            <a:r>
              <a:rPr lang="ru-RU" dirty="0" smtClean="0"/>
              <a:t>/15</a:t>
            </a:r>
            <a:endParaRPr lang="ru-RU" dirty="0"/>
          </a:p>
        </p:txBody>
      </p:sp>
      <p:sp>
        <p:nvSpPr>
          <p:cNvPr id="11" name="Текст 4"/>
          <p:cNvSpPr txBox="1">
            <a:spLocks/>
          </p:cNvSpPr>
          <p:nvPr/>
        </p:nvSpPr>
        <p:spPr bwMode="auto">
          <a:xfrm>
            <a:off x="0" y="1565102"/>
            <a:ext cx="9144000" cy="24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300" dirty="0" smtClean="0"/>
              <a:t>В версии 3 с помощью дуг синхронизации моделируем асинхронную раздачу заданий по процессорам</a:t>
            </a:r>
            <a:endParaRPr lang="ru-RU" sz="1300" dirty="0"/>
          </a:p>
        </p:txBody>
      </p:sp>
      <p:sp>
        <p:nvSpPr>
          <p:cNvPr id="12" name="Текст 4"/>
          <p:cNvSpPr txBox="1">
            <a:spLocks/>
          </p:cNvSpPr>
          <p:nvPr/>
        </p:nvSpPr>
        <p:spPr bwMode="auto">
          <a:xfrm>
            <a:off x="467544" y="5989438"/>
            <a:ext cx="8208912"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400" dirty="0" smtClean="0"/>
              <a:t>Эффективность </a:t>
            </a:r>
            <a:r>
              <a:rPr lang="ru-RU" sz="1400" dirty="0"/>
              <a:t>возросла </a:t>
            </a:r>
            <a:r>
              <a:rPr lang="ru-RU" sz="1400" dirty="0" smtClean="0"/>
              <a:t>в 4,7 раза (с 9,8</a:t>
            </a:r>
            <a:r>
              <a:rPr lang="ru-RU" sz="1400" dirty="0"/>
              <a:t>% до </a:t>
            </a:r>
            <a:r>
              <a:rPr lang="ru-RU" sz="1400" dirty="0" smtClean="0"/>
              <a:t>46,6%)</a:t>
            </a:r>
          </a:p>
        </p:txBody>
      </p:sp>
      <p:pic>
        <p:nvPicPr>
          <p:cNvPr id="1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0875" t="13143" r="2896" b="50083"/>
          <a:stretch/>
        </p:blipFill>
        <p:spPr bwMode="auto">
          <a:xfrm>
            <a:off x="1691680" y="1822937"/>
            <a:ext cx="1517887" cy="13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Объект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5724128" y="1822938"/>
            <a:ext cx="1741812" cy="13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Текст 4"/>
          <p:cNvSpPr>
            <a:spLocks noGrp="1"/>
          </p:cNvSpPr>
          <p:nvPr>
            <p:ph type="body" idx="1"/>
          </p:nvPr>
        </p:nvSpPr>
        <p:spPr>
          <a:xfrm>
            <a:off x="457201" y="3140968"/>
            <a:ext cx="4040188" cy="360040"/>
          </a:xfrm>
        </p:spPr>
        <p:txBody>
          <a:bodyPr/>
          <a:lstStyle/>
          <a:p>
            <a:pPr algn="ctr"/>
            <a:r>
              <a:rPr lang="ru-RU" sz="1800" dirty="0" smtClean="0"/>
              <a:t>Версия 2</a:t>
            </a:r>
            <a:endParaRPr lang="ru-RU" sz="1800" dirty="0"/>
          </a:p>
        </p:txBody>
      </p:sp>
      <p:sp>
        <p:nvSpPr>
          <p:cNvPr id="19" name="Текст 6"/>
          <p:cNvSpPr>
            <a:spLocks noGrp="1"/>
          </p:cNvSpPr>
          <p:nvPr>
            <p:ph type="body" sz="quarter" idx="3"/>
          </p:nvPr>
        </p:nvSpPr>
        <p:spPr>
          <a:xfrm>
            <a:off x="4645026" y="3140968"/>
            <a:ext cx="4041775" cy="360040"/>
          </a:xfrm>
        </p:spPr>
        <p:txBody>
          <a:bodyPr/>
          <a:lstStyle/>
          <a:p>
            <a:pPr algn="ctr"/>
            <a:r>
              <a:rPr lang="ru-RU" sz="1800" dirty="0" smtClean="0"/>
              <a:t>Версия 3</a:t>
            </a:r>
            <a:endParaRPr lang="ru-RU" sz="1800" dirty="0"/>
          </a:p>
        </p:txBody>
      </p:sp>
      <p:sp>
        <p:nvSpPr>
          <p:cNvPr id="17" name="Надпись 2"/>
          <p:cNvSpPr txBox="1">
            <a:spLocks noChangeArrowheads="1"/>
          </p:cNvSpPr>
          <p:nvPr/>
        </p:nvSpPr>
        <p:spPr bwMode="auto">
          <a:xfrm>
            <a:off x="467544" y="5747458"/>
            <a:ext cx="8208912"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8</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Сравнение загрузки по процессорам для фазы глобальной оптимизации для 2 и 3 версии алгоритма</a:t>
            </a:r>
            <a:endParaRPr lang="ru-RU" dirty="0"/>
          </a:p>
        </p:txBody>
      </p:sp>
    </p:spTree>
    <p:custDataLst>
      <p:tags r:id="rId2"/>
    </p:custDataLst>
    <p:extLst>
      <p:ext uri="{BB962C8B-B14F-4D97-AF65-F5344CB8AC3E}">
        <p14:creationId xmlns:p14="http://schemas.microsoft.com/office/powerpoint/2010/main" val="3487040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685"/>
    </mc:Choice>
    <mc:Fallback xmlns="">
      <p:transition spd="slow" advTm="3668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pPr eaLnBrk="1" hangingPunct="1"/>
            <a:r>
              <a:rPr lang="ru-RU" dirty="0" smtClean="0"/>
              <a:t>Описание гасителя пульсаций </a:t>
            </a:r>
            <a:r>
              <a:rPr lang="ru-RU" dirty="0" smtClean="0"/>
              <a:t>давлений</a:t>
            </a:r>
            <a:endParaRPr lang="ru-RU" dirty="0" smtClean="0"/>
          </a:p>
        </p:txBody>
      </p:sp>
      <p:sp>
        <p:nvSpPr>
          <p:cNvPr id="4" name="Номер слайда 3"/>
          <p:cNvSpPr>
            <a:spLocks noGrp="1"/>
          </p:cNvSpPr>
          <p:nvPr>
            <p:ph type="sldNum" sz="quarter" idx="10"/>
          </p:nvPr>
        </p:nvSpPr>
        <p:spPr/>
        <p:txBody>
          <a:bodyPr/>
          <a:lstStyle/>
          <a:p>
            <a:pPr>
              <a:defRPr/>
            </a:pPr>
            <a:fld id="{8A92D4C0-206E-476B-B81B-72D4494F4DCD}" type="slidenum">
              <a:rPr lang="ru-RU" smtClean="0"/>
              <a:pPr>
                <a:defRPr/>
              </a:pPr>
              <a:t>11</a:t>
            </a:fld>
            <a:r>
              <a:rPr lang="ru-RU" dirty="0" smtClean="0"/>
              <a:t>/15</a:t>
            </a:r>
            <a:endParaRPr lang="ru-RU" dirty="0"/>
          </a:p>
        </p:txBody>
      </p:sp>
      <p:pic>
        <p:nvPicPr>
          <p:cNvPr id="6148" name="Picture 6" descr="рисунок 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79388" y="1889126"/>
            <a:ext cx="4313237" cy="1755775"/>
          </a:xfrm>
          <a:noFill/>
        </p:spPr>
      </p:pic>
      <p:sp>
        <p:nvSpPr>
          <p:cNvPr id="6150" name="TextBox 4"/>
          <p:cNvSpPr txBox="1">
            <a:spLocks noChangeArrowheads="1"/>
          </p:cNvSpPr>
          <p:nvPr/>
        </p:nvSpPr>
        <p:spPr bwMode="auto">
          <a:xfrm>
            <a:off x="4427539" y="1587500"/>
            <a:ext cx="4773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Полная акустическая мощность шума ГПД</a:t>
            </a:r>
          </a:p>
        </p:txBody>
      </p:sp>
      <p:sp>
        <p:nvSpPr>
          <p:cNvPr id="6151" name="TextBox 5"/>
          <p:cNvSpPr txBox="1">
            <a:spLocks noChangeArrowheads="1"/>
          </p:cNvSpPr>
          <p:nvPr/>
        </p:nvSpPr>
        <p:spPr bwMode="auto">
          <a:xfrm>
            <a:off x="4500564" y="2855914"/>
            <a:ext cx="4643437" cy="9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a:t>W</a:t>
            </a:r>
            <a:r>
              <a:rPr lang="en-US" sz="1600" i="1" baseline="-25000"/>
              <a:t>1 </a:t>
            </a:r>
            <a:r>
              <a:rPr lang="en-US" sz="1600" i="1"/>
              <a:t>– </a:t>
            </a:r>
            <a:r>
              <a:rPr lang="ru-RU" sz="1600" i="1"/>
              <a:t>акустическая мощность шума клапана</a:t>
            </a:r>
          </a:p>
          <a:p>
            <a:pPr eaLnBrk="1" hangingPunct="1"/>
            <a:endParaRPr lang="ru-RU" sz="1600" i="1"/>
          </a:p>
          <a:p>
            <a:pPr eaLnBrk="1" hangingPunct="1"/>
            <a:r>
              <a:rPr lang="en-US" sz="1600" i="1"/>
              <a:t>W</a:t>
            </a:r>
            <a:r>
              <a:rPr lang="en-US" sz="1600" i="1" baseline="-25000"/>
              <a:t>i </a:t>
            </a:r>
            <a:r>
              <a:rPr lang="en-US" sz="1600" i="1"/>
              <a:t>– </a:t>
            </a:r>
            <a:r>
              <a:rPr lang="ru-RU" sz="1600" i="1"/>
              <a:t>акустическая мощность шума </a:t>
            </a:r>
            <a:r>
              <a:rPr lang="en-US" sz="1600" i="1"/>
              <a:t>i-</a:t>
            </a:r>
            <a:r>
              <a:rPr lang="ru-RU" sz="1600" i="1"/>
              <a:t>й шайбы</a:t>
            </a:r>
            <a:endParaRPr lang="ru-RU" sz="1600" i="1" baseline="-25000"/>
          </a:p>
          <a:p>
            <a:pPr eaLnBrk="1" hangingPunct="1"/>
            <a:endParaRPr lang="ru-RU" sz="1600" i="1" baseline="-25000"/>
          </a:p>
        </p:txBody>
      </p:sp>
      <p:sp>
        <p:nvSpPr>
          <p:cNvPr id="6152" name="Rectangle 1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3" name="Объект 9"/>
          <p:cNvGraphicFramePr>
            <a:graphicFrameLocks noChangeAspect="1"/>
          </p:cNvGraphicFramePr>
          <p:nvPr/>
        </p:nvGraphicFramePr>
        <p:xfrm>
          <a:off x="3292475" y="4005264"/>
          <a:ext cx="2444751" cy="576262"/>
        </p:xfrm>
        <a:graphic>
          <a:graphicData uri="http://schemas.openxmlformats.org/presentationml/2006/ole">
            <mc:AlternateContent xmlns:mc="http://schemas.openxmlformats.org/markup-compatibility/2006">
              <mc:Choice xmlns:v="urn:schemas-microsoft-com:vml" Requires="v">
                <p:oleObj spid="_x0000_s7715"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2475" y="4005264"/>
                        <a:ext cx="244475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5" name="Объект 11"/>
          <p:cNvGraphicFramePr>
            <a:graphicFrameLocks noChangeAspect="1"/>
          </p:cNvGraphicFramePr>
          <p:nvPr/>
        </p:nvGraphicFramePr>
        <p:xfrm>
          <a:off x="361950" y="4538664"/>
          <a:ext cx="920751" cy="765175"/>
        </p:xfrm>
        <a:graphic>
          <a:graphicData uri="http://schemas.openxmlformats.org/presentationml/2006/ole">
            <mc:AlternateContent xmlns:mc="http://schemas.openxmlformats.org/markup-compatibility/2006">
              <mc:Choice xmlns:v="urn:schemas-microsoft-com:vml" Requires="v">
                <p:oleObj spid="_x0000_s7716" name="Формула" r:id="rId7" imgW="444307" imgH="368140" progId="Equation.3">
                  <p:embed/>
                </p:oleObj>
              </mc:Choice>
              <mc:Fallback>
                <p:oleObj name="Формула" r:id="rId7" imgW="444307"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50" y="4538664"/>
                        <a:ext cx="92075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Box 12"/>
          <p:cNvSpPr txBox="1">
            <a:spLocks noChangeArrowheads="1"/>
          </p:cNvSpPr>
          <p:nvPr/>
        </p:nvSpPr>
        <p:spPr bwMode="auto">
          <a:xfrm>
            <a:off x="1292226" y="4583113"/>
            <a:ext cx="7607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 основные оптимизируемые параметры, отношение давления </a:t>
            </a:r>
            <a:r>
              <a:rPr lang="ru-RU" dirty="0" smtClean="0"/>
              <a:t>после </a:t>
            </a:r>
            <a:r>
              <a:rPr lang="en-US" i="1" dirty="0" err="1" smtClean="0"/>
              <a:t>i</a:t>
            </a:r>
            <a:r>
              <a:rPr lang="en-US" i="1" dirty="0" smtClean="0"/>
              <a:t>-</a:t>
            </a:r>
            <a:r>
              <a:rPr lang="ru-RU" i="1" dirty="0" smtClean="0"/>
              <a:t>й</a:t>
            </a:r>
            <a:r>
              <a:rPr lang="ru-RU" dirty="0" smtClean="0"/>
              <a:t> </a:t>
            </a:r>
            <a:r>
              <a:rPr lang="ru-RU" dirty="0"/>
              <a:t>шайбы к давлению перед ней.</a:t>
            </a:r>
          </a:p>
        </p:txBody>
      </p:sp>
      <p:sp>
        <p:nvSpPr>
          <p:cNvPr id="6157" name="Надпись 2"/>
          <p:cNvSpPr txBox="1">
            <a:spLocks noChangeArrowheads="1"/>
          </p:cNvSpPr>
          <p:nvPr/>
        </p:nvSpPr>
        <p:spPr bwMode="auto">
          <a:xfrm>
            <a:off x="179390" y="3705225"/>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9</a:t>
            </a:r>
            <a:r>
              <a:rPr lang="ru-RU" sz="1100" dirty="0" smtClean="0">
                <a:latin typeface="Calibri" pitchFamily="34" charset="0"/>
              </a:rPr>
              <a:t> </a:t>
            </a:r>
            <a:r>
              <a:rPr lang="ru-RU" sz="1100" dirty="0">
                <a:latin typeface="Calibri" pitchFamily="34" charset="0"/>
              </a:rPr>
              <a:t>– Модель ГПД</a:t>
            </a:r>
            <a:endParaRPr lang="ru-RU" dirty="0"/>
          </a:p>
        </p:txBody>
      </p:sp>
      <p:sp>
        <p:nvSpPr>
          <p:cNvPr id="6158" name="TextBox 1"/>
          <p:cNvSpPr txBox="1">
            <a:spLocks noChangeArrowheads="1"/>
          </p:cNvSpPr>
          <p:nvPr/>
        </p:nvSpPr>
        <p:spPr bwMode="auto">
          <a:xfrm>
            <a:off x="8318500" y="220486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a:t>
            </a:r>
            <a:r>
              <a:rPr lang="ru-RU" dirty="0" smtClean="0"/>
              <a:t>13)</a:t>
            </a:r>
            <a:endParaRPr lang="ru-RU" dirty="0"/>
          </a:p>
        </p:txBody>
      </p:sp>
      <p:sp>
        <p:nvSpPr>
          <p:cNvPr id="6159" name="TextBox 14"/>
          <p:cNvSpPr txBox="1">
            <a:spLocks noChangeArrowheads="1"/>
          </p:cNvSpPr>
          <p:nvPr/>
        </p:nvSpPr>
        <p:spPr bwMode="auto">
          <a:xfrm>
            <a:off x="8318500" y="40767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(14)</a:t>
            </a:r>
            <a:endParaRPr lang="ru-RU" dirty="0"/>
          </a:p>
        </p:txBody>
      </p:sp>
      <p:sp>
        <p:nvSpPr>
          <p:cNvPr id="2" name="Rectangle 4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Объект 2"/>
          <p:cNvGraphicFramePr>
            <a:graphicFrameLocks noChangeAspect="1"/>
          </p:cNvGraphicFramePr>
          <p:nvPr>
            <p:extLst>
              <p:ext uri="{D42A27DB-BD31-4B8C-83A1-F6EECF244321}">
                <p14:modId xmlns:p14="http://schemas.microsoft.com/office/powerpoint/2010/main" val="506606274"/>
              </p:ext>
            </p:extLst>
          </p:nvPr>
        </p:nvGraphicFramePr>
        <p:xfrm>
          <a:off x="6084168" y="2060848"/>
          <a:ext cx="1581734" cy="693119"/>
        </p:xfrm>
        <a:graphic>
          <a:graphicData uri="http://schemas.openxmlformats.org/presentationml/2006/ole">
            <mc:AlternateContent xmlns:mc="http://schemas.openxmlformats.org/markup-compatibility/2006">
              <mc:Choice xmlns:v="urn:schemas-microsoft-com:vml" Requires="v">
                <p:oleObj spid="_x0000_s7717" name="Формула" r:id="rId9" imgW="1129810" imgH="495085" progId="Equation.3">
                  <p:embed/>
                </p:oleObj>
              </mc:Choice>
              <mc:Fallback>
                <p:oleObj name="Формула" r:id="rId9" imgW="1129810" imgH="495085" progId="Equation.3">
                  <p:embed/>
                  <p:pic>
                    <p:nvPicPr>
                      <p:cNvPr id="0" name="Object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060848"/>
                        <a:ext cx="1581734" cy="693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068194"/>
      </p:ext>
    </p:extLst>
  </p:cSld>
  <p:clrMapOvr>
    <a:masterClrMapping/>
  </p:clrMapOvr>
  <mc:AlternateContent xmlns:mc="http://schemas.openxmlformats.org/markup-compatibility/2006" xmlns:p14="http://schemas.microsoft.com/office/powerpoint/2010/main">
    <mc:Choice Requires="p14">
      <p:transition spd="slow" p14:dur="2000" advTm="57298"/>
    </mc:Choice>
    <mc:Fallback xmlns="">
      <p:transition spd="slow" advTm="5729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z="2800" dirty="0" smtClean="0"/>
              <a:t>Постановка задачи глобальной </a:t>
            </a:r>
            <a:r>
              <a:rPr lang="ru-RU" sz="2800" dirty="0" smtClean="0"/>
              <a:t>оптимизации</a:t>
            </a:r>
            <a:r>
              <a:rPr lang="en-US" sz="2800" dirty="0" smtClean="0"/>
              <a:t> </a:t>
            </a:r>
            <a:r>
              <a:rPr lang="ru-RU" sz="2800" dirty="0" smtClean="0"/>
              <a:t>для гасителя пульсаций давлений</a:t>
            </a:r>
            <a:endParaRPr lang="ru-RU" sz="2800" dirty="0" smtClean="0"/>
          </a:p>
        </p:txBody>
      </p:sp>
      <p:sp>
        <p:nvSpPr>
          <p:cNvPr id="4" name="Номер слайда 3"/>
          <p:cNvSpPr>
            <a:spLocks noGrp="1"/>
          </p:cNvSpPr>
          <p:nvPr>
            <p:ph type="sldNum" sz="quarter" idx="10"/>
          </p:nvPr>
        </p:nvSpPr>
        <p:spPr/>
        <p:txBody>
          <a:bodyPr/>
          <a:lstStyle/>
          <a:p>
            <a:pPr>
              <a:defRPr/>
            </a:pPr>
            <a:fld id="{529F6732-E153-4CDE-B664-FE63ECAF5F4D}" type="slidenum">
              <a:rPr lang="ru-RU" smtClean="0"/>
              <a:pPr>
                <a:defRPr/>
              </a:pPr>
              <a:t>12</a:t>
            </a:fld>
            <a:r>
              <a:rPr lang="ru-RU" dirty="0" smtClean="0"/>
              <a:t>/15</a:t>
            </a:r>
            <a:endParaRPr lang="ru-RU" dirty="0"/>
          </a:p>
        </p:txBody>
      </p:sp>
      <p:sp>
        <p:nvSpPr>
          <p:cNvPr id="7173"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175" name="TextBox 6"/>
          <p:cNvSpPr txBox="1">
            <a:spLocks noChangeArrowheads="1"/>
          </p:cNvSpPr>
          <p:nvPr/>
        </p:nvSpPr>
        <p:spPr bwMode="auto">
          <a:xfrm>
            <a:off x="323852" y="3923764"/>
            <a:ext cx="2720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С заменой переменных</a:t>
            </a:r>
          </a:p>
        </p:txBody>
      </p:sp>
      <p:sp>
        <p:nvSpPr>
          <p:cNvPr id="7177" name="TextBox 12"/>
          <p:cNvSpPr txBox="1">
            <a:spLocks noChangeArrowheads="1"/>
          </p:cNvSpPr>
          <p:nvPr/>
        </p:nvSpPr>
        <p:spPr bwMode="auto">
          <a:xfrm>
            <a:off x="323851" y="1557338"/>
            <a:ext cx="4549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Исходная задача условной оптимизации</a:t>
            </a:r>
          </a:p>
        </p:txBody>
      </p:sp>
      <p:sp>
        <p:nvSpPr>
          <p:cNvPr id="7178" name="TextBox 13"/>
          <p:cNvSpPr txBox="1">
            <a:spLocks noChangeArrowheads="1"/>
          </p:cNvSpPr>
          <p:nvPr/>
        </p:nvSpPr>
        <p:spPr bwMode="auto">
          <a:xfrm>
            <a:off x="323850" y="5373688"/>
            <a:ext cx="5066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сводится к задаче безусловной оптимизации:</a:t>
            </a:r>
          </a:p>
        </p:txBody>
      </p:sp>
      <p:sp>
        <p:nvSpPr>
          <p:cNvPr id="7181" name="TextBox 12"/>
          <p:cNvSpPr txBox="1">
            <a:spLocks noChangeArrowheads="1"/>
          </p:cNvSpPr>
          <p:nvPr/>
        </p:nvSpPr>
        <p:spPr bwMode="auto">
          <a:xfrm>
            <a:off x="4211960" y="18970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(15)</a:t>
            </a:r>
            <a:endParaRPr lang="ru-RU" dirty="0"/>
          </a:p>
        </p:txBody>
      </p:sp>
      <p:sp>
        <p:nvSpPr>
          <p:cNvPr id="7182" name="TextBox 13"/>
          <p:cNvSpPr txBox="1">
            <a:spLocks noChangeArrowheads="1"/>
          </p:cNvSpPr>
          <p:nvPr/>
        </p:nvSpPr>
        <p:spPr bwMode="auto">
          <a:xfrm>
            <a:off x="4211960" y="29003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(16)</a:t>
            </a:r>
            <a:endParaRPr lang="ru-RU" dirty="0"/>
          </a:p>
        </p:txBody>
      </p:sp>
      <p:sp>
        <p:nvSpPr>
          <p:cNvPr id="7183" name="TextBox 14"/>
          <p:cNvSpPr txBox="1">
            <a:spLocks noChangeArrowheads="1"/>
          </p:cNvSpPr>
          <p:nvPr/>
        </p:nvSpPr>
        <p:spPr bwMode="auto">
          <a:xfrm>
            <a:off x="4249292" y="455771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(17)</a:t>
            </a:r>
            <a:endParaRPr lang="ru-RU" dirty="0"/>
          </a:p>
        </p:txBody>
      </p:sp>
      <p:sp>
        <p:nvSpPr>
          <p:cNvPr id="7184" name="TextBox 15"/>
          <p:cNvSpPr txBox="1">
            <a:spLocks noChangeArrowheads="1"/>
          </p:cNvSpPr>
          <p:nvPr/>
        </p:nvSpPr>
        <p:spPr bwMode="auto">
          <a:xfrm>
            <a:off x="4753348" y="576982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(18)</a:t>
            </a:r>
            <a:endParaRPr lang="ru-RU" dirty="0"/>
          </a:p>
        </p:txBody>
      </p:sp>
      <p:pic>
        <p:nvPicPr>
          <p:cNvPr id="7186" name="Picture 18"/>
          <p:cNvPicPr>
            <a:picLocks noChangeAspect="1" noChangeArrowheads="1"/>
          </p:cNvPicPr>
          <p:nvPr/>
        </p:nvPicPr>
        <p:blipFill rotWithShape="1">
          <a:blip r:embed="rId4">
            <a:extLst>
              <a:ext uri="{28A0092B-C50C-407E-A947-70E740481C1C}">
                <a14:useLocalDpi xmlns:a14="http://schemas.microsoft.com/office/drawing/2010/main" val="0"/>
              </a:ext>
            </a:extLst>
          </a:blip>
          <a:srcRect l="12428" t="8117" r="9483" b="9071"/>
          <a:stretch/>
        </p:blipFill>
        <p:spPr bwMode="auto">
          <a:xfrm>
            <a:off x="5364089" y="1840210"/>
            <a:ext cx="3451225" cy="3028951"/>
          </a:xfrm>
          <a:prstGeom prst="rect">
            <a:avLst/>
          </a:prstGeom>
          <a:noFill/>
          <a:extLst>
            <a:ext uri="{909E8E84-426E-40DD-AFC4-6F175D3DCCD1}">
              <a14:hiddenFill xmlns:a14="http://schemas.microsoft.com/office/drawing/2010/main">
                <a:solidFill>
                  <a:srgbClr val="FFFFFF"/>
                </a:solidFill>
              </a14:hiddenFill>
            </a:ext>
          </a:extLst>
        </p:spPr>
      </p:pic>
      <p:sp>
        <p:nvSpPr>
          <p:cNvPr id="19" name="Надпись 2"/>
          <p:cNvSpPr txBox="1">
            <a:spLocks noChangeArrowheads="1"/>
          </p:cNvSpPr>
          <p:nvPr/>
        </p:nvSpPr>
        <p:spPr bwMode="auto">
          <a:xfrm>
            <a:off x="5364089" y="4936509"/>
            <a:ext cx="345122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10 </a:t>
            </a:r>
            <a:r>
              <a:rPr lang="ru-RU" sz="1100" dirty="0">
                <a:latin typeface="Calibri" pitchFamily="34" charset="0"/>
              </a:rPr>
              <a:t>– </a:t>
            </a:r>
            <a:r>
              <a:rPr lang="ru-RU" sz="1100" dirty="0" smtClean="0">
                <a:latin typeface="Calibri" pitchFamily="34" charset="0"/>
              </a:rPr>
              <a:t>Вид целевой функции для 2-х шайб</a:t>
            </a:r>
            <a:endParaRPr lang="ru-R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676962350"/>
              </p:ext>
            </p:extLst>
          </p:nvPr>
        </p:nvGraphicFramePr>
        <p:xfrm>
          <a:off x="1495053" y="1926669"/>
          <a:ext cx="2738120" cy="551180"/>
        </p:xfrm>
        <a:graphic>
          <a:graphicData uri="http://schemas.openxmlformats.org/presentationml/2006/ole">
            <mc:AlternateContent xmlns:mc="http://schemas.openxmlformats.org/markup-compatibility/2006">
              <mc:Choice xmlns:v="urn:schemas-microsoft-com:vml" Requires="v">
                <p:oleObj spid="_x0000_s11435" name="Формула" r:id="rId5" imgW="1955800" imgH="393700" progId="Equation.3">
                  <p:embed/>
                </p:oleObj>
              </mc:Choice>
              <mc:Fallback>
                <p:oleObj name="Формула" r:id="rId5" imgW="19558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053" y="1926669"/>
                        <a:ext cx="2738120" cy="55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50004459"/>
              </p:ext>
            </p:extLst>
          </p:nvPr>
        </p:nvGraphicFramePr>
        <p:xfrm>
          <a:off x="1685424" y="2493764"/>
          <a:ext cx="2382520" cy="1511300"/>
        </p:xfrm>
        <a:graphic>
          <a:graphicData uri="http://schemas.openxmlformats.org/presentationml/2006/ole">
            <mc:AlternateContent xmlns:mc="http://schemas.openxmlformats.org/markup-compatibility/2006">
              <mc:Choice xmlns:v="urn:schemas-microsoft-com:vml" Requires="v">
                <p:oleObj spid="_x0000_s11436" name="Формула" r:id="rId7" imgW="1701800" imgH="1079500" progId="Equation.3">
                  <p:embed/>
                </p:oleObj>
              </mc:Choice>
              <mc:Fallback>
                <p:oleObj name="Формула" r:id="rId7" imgW="1701800" imgH="10795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5424" y="2493764"/>
                        <a:ext cx="238252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117926504"/>
              </p:ext>
            </p:extLst>
          </p:nvPr>
        </p:nvGraphicFramePr>
        <p:xfrm>
          <a:off x="1763688" y="4293096"/>
          <a:ext cx="2080260" cy="995680"/>
        </p:xfrm>
        <a:graphic>
          <a:graphicData uri="http://schemas.openxmlformats.org/presentationml/2006/ole">
            <mc:AlternateContent xmlns:mc="http://schemas.openxmlformats.org/markup-compatibility/2006">
              <mc:Choice xmlns:v="urn:schemas-microsoft-com:vml" Requires="v">
                <p:oleObj spid="_x0000_s11437" name="Формула" r:id="rId9" imgW="1485900" imgH="711200" progId="Equation.3">
                  <p:embed/>
                </p:oleObj>
              </mc:Choice>
              <mc:Fallback>
                <p:oleObj name="Формула" r:id="rId9" imgW="1485900" imgH="711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293096"/>
                        <a:ext cx="2080260" cy="995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4234965101"/>
              </p:ext>
            </p:extLst>
          </p:nvPr>
        </p:nvGraphicFramePr>
        <p:xfrm>
          <a:off x="907564" y="5750020"/>
          <a:ext cx="2080260" cy="408940"/>
        </p:xfrm>
        <a:graphic>
          <a:graphicData uri="http://schemas.openxmlformats.org/presentationml/2006/ole">
            <mc:AlternateContent xmlns:mc="http://schemas.openxmlformats.org/markup-compatibility/2006">
              <mc:Choice xmlns:v="urn:schemas-microsoft-com:vml" Requires="v">
                <p:oleObj spid="_x0000_s11438" name="Формула" r:id="rId11" imgW="1485900" imgH="292100" progId="Equation.3">
                  <p:embed/>
                </p:oleObj>
              </mc:Choice>
              <mc:Fallback>
                <p:oleObj name="Формула" r:id="rId11" imgW="1485900" imgH="292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7564" y="5750020"/>
                        <a:ext cx="2080260" cy="408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75730839"/>
              </p:ext>
            </p:extLst>
          </p:nvPr>
        </p:nvGraphicFramePr>
        <p:xfrm>
          <a:off x="3455551" y="5661248"/>
          <a:ext cx="1084110" cy="586485"/>
        </p:xfrm>
        <a:graphic>
          <a:graphicData uri="http://schemas.openxmlformats.org/presentationml/2006/ole">
            <mc:AlternateContent xmlns:mc="http://schemas.openxmlformats.org/markup-compatibility/2006">
              <mc:Choice xmlns:v="urn:schemas-microsoft-com:vml" Requires="v">
                <p:oleObj spid="_x0000_s11439" name="Формула" r:id="rId13" imgW="774364" imgH="418918" progId="Equation.3">
                  <p:embed/>
                </p:oleObj>
              </mc:Choice>
              <mc:Fallback>
                <p:oleObj name="Формула" r:id="rId13" imgW="774364" imgH="41891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551" y="5661248"/>
                        <a:ext cx="1084110" cy="58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3324139"/>
      </p:ext>
    </p:extLst>
  </p:cSld>
  <p:clrMapOvr>
    <a:masterClrMapping/>
  </p:clrMapOvr>
  <mc:AlternateContent xmlns:mc="http://schemas.openxmlformats.org/markup-compatibility/2006" xmlns:p14="http://schemas.microsoft.com/office/powerpoint/2010/main">
    <mc:Choice Requires="p14">
      <p:transition spd="slow" p14:dur="2000" advTm="41143"/>
    </mc:Choice>
    <mc:Fallback xmlns="">
      <p:transition spd="slow" advTm="4114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Результаты оптимизации</a:t>
            </a:r>
          </a:p>
        </p:txBody>
      </p:sp>
      <p:sp>
        <p:nvSpPr>
          <p:cNvPr id="5" name="Номер слайда 4"/>
          <p:cNvSpPr>
            <a:spLocks noGrp="1"/>
          </p:cNvSpPr>
          <p:nvPr>
            <p:ph type="sldNum" sz="quarter" idx="10"/>
          </p:nvPr>
        </p:nvSpPr>
        <p:spPr/>
        <p:txBody>
          <a:bodyPr/>
          <a:lstStyle/>
          <a:p>
            <a:pPr>
              <a:defRPr/>
            </a:pPr>
            <a:fld id="{68F5F876-ABBB-490A-B4F7-E02D7E6345F6}" type="slidenum">
              <a:rPr lang="ru-RU" smtClean="0"/>
              <a:pPr>
                <a:defRPr/>
              </a:pPr>
              <a:t>13</a:t>
            </a:fld>
            <a:r>
              <a:rPr lang="ru-RU" dirty="0" smtClean="0"/>
              <a:t>/15</a:t>
            </a:r>
            <a:endParaRPr lang="ru-RU" dirty="0"/>
          </a:p>
        </p:txBody>
      </p:sp>
      <p:sp>
        <p:nvSpPr>
          <p:cNvPr id="2" name="Text Box 7"/>
          <p:cNvSpPr txBox="1">
            <a:spLocks noChangeArrowheads="1"/>
          </p:cNvSpPr>
          <p:nvPr/>
        </p:nvSpPr>
        <p:spPr bwMode="auto">
          <a:xfrm>
            <a:off x="179389"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smtClean="0">
                <a:latin typeface="Calibri" pitchFamily="34" charset="0"/>
                <a:cs typeface="Arial" pitchFamily="34" charset="0"/>
              </a:rPr>
              <a:t>Рисунок 11 –</a:t>
            </a:r>
            <a:r>
              <a:rPr lang="ru-RU" sz="1050" dirty="0" smtClean="0"/>
              <a:t> </a:t>
            </a:r>
            <a:r>
              <a:rPr lang="ru-RU" sz="1050" dirty="0"/>
              <a:t>Относительные сечения клапана и шайб в процентах от сечения трубы</a:t>
            </a:r>
            <a:endParaRPr lang="ru-RU" sz="1600" dirty="0">
              <a:latin typeface="Arial" pitchFamily="34" charset="0"/>
              <a:cs typeface="Arial" pitchFamily="34" charset="0"/>
            </a:endParaRPr>
          </a:p>
        </p:txBody>
      </p:sp>
      <p:pic>
        <p:nvPicPr>
          <p:cNvPr id="9221"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79389" y="4797426"/>
            <a:ext cx="8856663" cy="172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922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944" y="1557072"/>
            <a:ext cx="321140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4572001"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a:latin typeface="Arial" pitchFamily="34" charset="0"/>
                <a:cs typeface="Arial" pitchFamily="34" charset="0"/>
              </a:rPr>
              <a:t>Рисунок </a:t>
            </a:r>
            <a:r>
              <a:rPr lang="ru-RU" sz="1050" dirty="0" smtClean="0">
                <a:latin typeface="Arial" pitchFamily="34" charset="0"/>
                <a:cs typeface="Arial" pitchFamily="34" charset="0"/>
              </a:rPr>
              <a:t>12 </a:t>
            </a:r>
            <a:r>
              <a:rPr lang="ru-RU" sz="1050" dirty="0">
                <a:latin typeface="Arial" pitchFamily="34" charset="0"/>
                <a:cs typeface="Arial" pitchFamily="34" charset="0"/>
              </a:rPr>
              <a:t>– Зависимость оптимального значения </a:t>
            </a:r>
            <a:r>
              <a:rPr lang="en-US" sz="1050" dirty="0" smtClean="0">
                <a:latin typeface="Arial" pitchFamily="34" charset="0"/>
                <a:cs typeface="Arial" pitchFamily="34" charset="0"/>
              </a:rPr>
              <a:t>W</a:t>
            </a:r>
            <a:r>
              <a:rPr lang="ru-RU" sz="1050" dirty="0" smtClean="0">
                <a:latin typeface="Arial" pitchFamily="34" charset="0"/>
                <a:cs typeface="Arial" pitchFamily="34" charset="0"/>
              </a:rPr>
              <a:t>, Вт </a:t>
            </a:r>
            <a:r>
              <a:rPr lang="ru-RU" sz="1050" dirty="0">
                <a:latin typeface="Arial" pitchFamily="34" charset="0"/>
                <a:cs typeface="Arial" pitchFamily="34" charset="0"/>
              </a:rPr>
              <a:t>от количества шайб</a:t>
            </a:r>
            <a:endParaRPr lang="ru-RU" sz="1600" dirty="0">
              <a:latin typeface="Arial" pitchFamily="34" charset="0"/>
              <a:cs typeface="Arial" pitchFamily="34" charset="0"/>
            </a:endParaRPr>
          </a:p>
        </p:txBody>
      </p:sp>
      <p:sp>
        <p:nvSpPr>
          <p:cNvPr id="9226" name="TextBox 9"/>
          <p:cNvSpPr txBox="1">
            <a:spLocks noChangeArrowheads="1"/>
          </p:cNvSpPr>
          <p:nvPr/>
        </p:nvSpPr>
        <p:spPr bwMode="auto">
          <a:xfrm>
            <a:off x="147638" y="4598988"/>
            <a:ext cx="805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sz="1000" dirty="0"/>
              <a:t>Таблица </a:t>
            </a:r>
            <a:r>
              <a:rPr lang="ru-RU" sz="1000" dirty="0"/>
              <a:t>1</a:t>
            </a:r>
            <a:endParaRPr lang="ru-RU" sz="1000" dirty="0"/>
          </a:p>
        </p:txBody>
      </p:sp>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81" y="1557072"/>
            <a:ext cx="326014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72388"/>
      </p:ext>
    </p:extLst>
  </p:cSld>
  <p:clrMapOvr>
    <a:masterClrMapping/>
  </p:clrMapOvr>
  <mc:AlternateContent xmlns:mc="http://schemas.openxmlformats.org/markup-compatibility/2006" xmlns:p14="http://schemas.microsoft.com/office/powerpoint/2010/main">
    <mc:Choice Requires="p14">
      <p:transition spd="slow" p14:dur="2000" advTm="59130"/>
    </mc:Choice>
    <mc:Fallback xmlns="">
      <p:transition spd="slow" advTm="5913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результаты работы</a:t>
            </a:r>
            <a:endParaRPr lang="ru-RU" dirty="0"/>
          </a:p>
        </p:txBody>
      </p:sp>
      <p:sp>
        <p:nvSpPr>
          <p:cNvPr id="3" name="Объект 2"/>
          <p:cNvSpPr>
            <a:spLocks noGrp="1"/>
          </p:cNvSpPr>
          <p:nvPr>
            <p:ph idx="1"/>
          </p:nvPr>
        </p:nvSpPr>
        <p:spPr>
          <a:xfrm>
            <a:off x="179389" y="1412776"/>
            <a:ext cx="8780463" cy="4479925"/>
          </a:xfrm>
        </p:spPr>
        <p:txBody>
          <a:bodyPr/>
          <a:lstStyle/>
          <a:p>
            <a:r>
              <a:rPr lang="ru-RU" sz="2000" dirty="0"/>
              <a:t>Предложена новая двухфазная схема организации параллельных вычислений для задачи </a:t>
            </a:r>
            <a:r>
              <a:rPr lang="ru-RU" sz="2000" dirty="0" smtClean="0"/>
              <a:t>глобальной оптимизации </a:t>
            </a:r>
            <a:r>
              <a:rPr lang="ru-RU" sz="2000" dirty="0"/>
              <a:t>функций многих переменных, позволяющая организовать рациональное распределения вычислительной нагрузки между фазами глобальной и локальной </a:t>
            </a:r>
            <a:r>
              <a:rPr lang="ru-RU" sz="2000" dirty="0" smtClean="0"/>
              <a:t>оптимизации.</a:t>
            </a:r>
          </a:p>
          <a:p>
            <a:r>
              <a:rPr lang="ru-RU" sz="2000" dirty="0"/>
              <a:t>Разработаны 3 модификации </a:t>
            </a:r>
            <a:r>
              <a:rPr lang="ru-RU" sz="2000" dirty="0" smtClean="0"/>
              <a:t>двухфазного алгоритма половинных </a:t>
            </a:r>
            <a:r>
              <a:rPr lang="ru-RU" sz="2000" dirty="0" smtClean="0"/>
              <a:t>делений.</a:t>
            </a:r>
          </a:p>
          <a:p>
            <a:r>
              <a:rPr lang="ru-RU" sz="2000" dirty="0" smtClean="0"/>
              <a:t>Экспериментально </a:t>
            </a:r>
            <a:r>
              <a:rPr lang="ru-RU" sz="2000" dirty="0"/>
              <a:t>доказана эффективность предложенного алгоритма </a:t>
            </a:r>
            <a:r>
              <a:rPr lang="ru-RU" sz="2000" dirty="0" smtClean="0"/>
              <a:t>по </a:t>
            </a:r>
            <a:r>
              <a:rPr lang="ru-RU" sz="2000" dirty="0"/>
              <a:t>сравнению с другими существующими алгоритмами </a:t>
            </a:r>
            <a:r>
              <a:rPr lang="ru-RU" sz="2000" dirty="0" smtClean="0"/>
              <a:t>глобальной оптимизации.</a:t>
            </a:r>
          </a:p>
          <a:p>
            <a:r>
              <a:rPr lang="ru-RU" sz="2000" dirty="0"/>
              <a:t>Реализован поиск рациональных параметров гасителя пульсаций </a:t>
            </a:r>
            <a:r>
              <a:rPr lang="ru-RU" sz="2000" dirty="0" smtClean="0"/>
              <a:t>давлений</a:t>
            </a:r>
            <a:r>
              <a:rPr lang="ru-RU" sz="2000" dirty="0" smtClean="0"/>
              <a:t>.</a:t>
            </a:r>
          </a:p>
          <a:p>
            <a:r>
              <a:rPr lang="ru-RU" sz="2000" dirty="0"/>
              <a:t>В рамках технологии графосимволического программирования разработан графический редактор, позволяющий создавать модели параллельных алгоритмов и строить по ним программы для MPI.</a:t>
            </a:r>
          </a:p>
          <a:p>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14</a:t>
            </a:fld>
            <a:r>
              <a:rPr lang="ru-RU" dirty="0" smtClean="0"/>
              <a:t>/15</a:t>
            </a:r>
            <a:endParaRPr lang="ru-RU" dirty="0"/>
          </a:p>
        </p:txBody>
      </p:sp>
    </p:spTree>
    <p:extLst>
      <p:ext uri="{BB962C8B-B14F-4D97-AF65-F5344CB8AC3E}">
        <p14:creationId xmlns:p14="http://schemas.microsoft.com/office/powerpoint/2010/main" val="735535157"/>
      </p:ext>
    </p:extLst>
  </p:cSld>
  <p:clrMapOvr>
    <a:masterClrMapping/>
  </p:clrMapOvr>
  <mc:AlternateContent xmlns:mc="http://schemas.openxmlformats.org/markup-compatibility/2006">
    <mc:Choice xmlns:p14="http://schemas.microsoft.com/office/powerpoint/2010/main" Requires="p14">
      <p:transition spd="slow" p14:dur="2000" advTm="14758"/>
    </mc:Choice>
    <mc:Fallback>
      <p:transition spd="slow" advTm="1475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5"/>
          <p:cNvSpPr>
            <a:spLocks noGrp="1"/>
          </p:cNvSpPr>
          <p:nvPr>
            <p:ph type="ctrTitle"/>
          </p:nvPr>
        </p:nvSpPr>
        <p:spPr>
          <a:xfrm>
            <a:off x="250826" y="2319338"/>
            <a:ext cx="8642351" cy="2209800"/>
          </a:xfrm>
        </p:spPr>
        <p:txBody>
          <a:bodyPr/>
          <a:lstStyle/>
          <a:p>
            <a:r>
              <a:rPr lang="ru-RU" smtClean="0"/>
              <a:t>Спасибо за внимание!</a:t>
            </a:r>
          </a:p>
        </p:txBody>
      </p:sp>
      <p:sp>
        <p:nvSpPr>
          <p:cNvPr id="5" name="Номер слайда 4"/>
          <p:cNvSpPr>
            <a:spLocks noGrp="1"/>
          </p:cNvSpPr>
          <p:nvPr>
            <p:ph type="sldNum" sz="quarter" idx="4294967295"/>
          </p:nvPr>
        </p:nvSpPr>
        <p:spPr>
          <a:xfrm>
            <a:off x="7010400" y="6308725"/>
            <a:ext cx="2133600" cy="457200"/>
          </a:xfrm>
        </p:spPr>
        <p:txBody>
          <a:bodyPr/>
          <a:lstStyle/>
          <a:p>
            <a:pPr>
              <a:defRPr/>
            </a:pPr>
            <a:fld id="{BBA4DAB3-60D3-4ED4-B87D-6286A0D8EF4E}" type="slidenum">
              <a:rPr lang="ru-RU" smtClean="0"/>
              <a:pPr>
                <a:defRPr/>
              </a:pPr>
              <a:t>15</a:t>
            </a:fld>
            <a:r>
              <a:rPr lang="ru-RU" dirty="0" smtClean="0"/>
              <a:t>/15</a:t>
            </a:r>
            <a:endParaRPr lang="ru-RU" dirty="0"/>
          </a:p>
        </p:txBody>
      </p:sp>
    </p:spTree>
    <p:extLst>
      <p:ext uri="{BB962C8B-B14F-4D97-AF65-F5344CB8AC3E}">
        <p14:creationId xmlns:p14="http://schemas.microsoft.com/office/powerpoint/2010/main" val="2340077272"/>
      </p:ext>
    </p:extLst>
  </p:cSld>
  <p:clrMapOvr>
    <a:masterClrMapping/>
  </p:clrMapOvr>
  <mc:AlternateContent xmlns:mc="http://schemas.openxmlformats.org/markup-compatibility/2006" xmlns:p14="http://schemas.microsoft.com/office/powerpoint/2010/main">
    <mc:Choice Requires="p14">
      <p:transition spd="slow" p14:dur="2000" advTm="2164"/>
    </mc:Choice>
    <mc:Fallback xmlns="">
      <p:transition spd="slow" advTm="216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задачи</a:t>
            </a:r>
            <a:endParaRPr lang="ru-RU" dirty="0"/>
          </a:p>
        </p:txBody>
      </p:sp>
      <p:sp>
        <p:nvSpPr>
          <p:cNvPr id="3" name="Объект 2"/>
          <p:cNvSpPr>
            <a:spLocks noGrp="1"/>
          </p:cNvSpPr>
          <p:nvPr>
            <p:ph idx="1"/>
          </p:nvPr>
        </p:nvSpPr>
        <p:spPr/>
        <p:txBody>
          <a:bodyPr/>
          <a:lstStyle/>
          <a:p>
            <a:r>
              <a:rPr lang="ru-RU" sz="2150" dirty="0" smtClean="0"/>
              <a:t>Цель – </a:t>
            </a:r>
            <a:r>
              <a:rPr lang="ru-RU" sz="2150" dirty="0" smtClean="0"/>
              <a:t>создание эффективного </a:t>
            </a:r>
            <a:r>
              <a:rPr lang="ru-RU" sz="2150" dirty="0" smtClean="0"/>
              <a:t>параллельного алгоритма глобальной </a:t>
            </a:r>
            <a:r>
              <a:rPr lang="ru-RU" sz="2150" dirty="0" smtClean="0"/>
              <a:t>оптимизации многоэкстремальных функций </a:t>
            </a:r>
            <a:r>
              <a:rPr lang="ru-RU" sz="2150" dirty="0"/>
              <a:t>многих </a:t>
            </a:r>
            <a:r>
              <a:rPr lang="ru-RU" sz="2150" dirty="0" smtClean="0"/>
              <a:t>переменных. </a:t>
            </a:r>
            <a:endParaRPr lang="ru-RU" sz="2150" dirty="0" smtClean="0"/>
          </a:p>
          <a:p>
            <a:r>
              <a:rPr lang="ru-RU" sz="2150" dirty="0" smtClean="0"/>
              <a:t>Задачи</a:t>
            </a:r>
            <a:r>
              <a:rPr lang="ru-RU" sz="2150" dirty="0" smtClean="0"/>
              <a:t>:</a:t>
            </a:r>
          </a:p>
          <a:p>
            <a:pPr lvl="1"/>
            <a:r>
              <a:rPr lang="ru-RU" sz="2000" dirty="0" smtClean="0"/>
              <a:t>разработка </a:t>
            </a:r>
            <a:r>
              <a:rPr lang="ru-RU" sz="2000" dirty="0"/>
              <a:t>параллельного алгоритма глобальной </a:t>
            </a:r>
            <a:r>
              <a:rPr lang="ru-RU" sz="2000" dirty="0">
                <a:ea typeface="+mn-ea"/>
              </a:rPr>
              <a:t>оптимизации </a:t>
            </a:r>
            <a:r>
              <a:rPr lang="ru-RU" sz="2000" dirty="0" smtClean="0">
                <a:ea typeface="+mn-ea"/>
              </a:rPr>
              <a:t>модифицированным </a:t>
            </a:r>
            <a:r>
              <a:rPr lang="ru-RU" sz="2000" dirty="0">
                <a:ea typeface="+mn-ea"/>
              </a:rPr>
              <a:t>методом половинных делений;</a:t>
            </a:r>
          </a:p>
          <a:p>
            <a:pPr lvl="1"/>
            <a:r>
              <a:rPr lang="ru-RU" sz="2000" dirty="0">
                <a:ea typeface="+mn-ea"/>
              </a:rPr>
              <a:t>разработка </a:t>
            </a:r>
            <a:r>
              <a:rPr lang="ru-RU" sz="2000" dirty="0">
                <a:ea typeface="+mn-ea"/>
              </a:rPr>
              <a:t>графического редактора, позволяющего создавать модели параллельных </a:t>
            </a:r>
            <a:r>
              <a:rPr lang="ru-RU" sz="2000" dirty="0">
                <a:ea typeface="+mn-ea"/>
              </a:rPr>
              <a:t>алгоритмов;</a:t>
            </a:r>
          </a:p>
          <a:p>
            <a:pPr lvl="1"/>
            <a:r>
              <a:rPr lang="ru-RU" sz="2000" dirty="0">
                <a:ea typeface="+mn-ea"/>
              </a:rPr>
              <a:t>и</a:t>
            </a:r>
            <a:r>
              <a:rPr lang="ru-RU" sz="2000" dirty="0">
                <a:ea typeface="+mn-ea"/>
              </a:rPr>
              <a:t>сследование </a:t>
            </a:r>
            <a:r>
              <a:rPr lang="ru-RU" sz="2000" dirty="0">
                <a:ea typeface="+mn-ea"/>
              </a:rPr>
              <a:t>эффективности алгоритма глобальной оптимизации модифицированным методом половинных </a:t>
            </a:r>
            <a:r>
              <a:rPr lang="ru-RU" sz="2000" dirty="0">
                <a:ea typeface="+mn-ea"/>
              </a:rPr>
              <a:t>делений;</a:t>
            </a:r>
          </a:p>
          <a:p>
            <a:pPr lvl="1"/>
            <a:r>
              <a:rPr lang="ru-RU" sz="2000" dirty="0">
                <a:ea typeface="+mn-ea"/>
              </a:rPr>
              <a:t>апробация алгоритма </a:t>
            </a:r>
            <a:r>
              <a:rPr lang="ru-RU" sz="2000" dirty="0">
                <a:ea typeface="+mn-ea"/>
              </a:rPr>
              <a:t>на реальной физической задаче, на примере задачи выбор оптимальных параметров гасителя пульсаций </a:t>
            </a:r>
            <a:r>
              <a:rPr lang="ru-RU" sz="2000" dirty="0" smtClean="0"/>
              <a:t>давлений.</a:t>
            </a:r>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2</a:t>
            </a:fld>
            <a:r>
              <a:rPr lang="ru-RU" dirty="0" smtClean="0"/>
              <a:t>/15</a:t>
            </a:r>
            <a:endParaRPr lang="ru-RU" dirty="0"/>
          </a:p>
        </p:txBody>
      </p:sp>
    </p:spTree>
    <p:extLst>
      <p:ext uri="{BB962C8B-B14F-4D97-AF65-F5344CB8AC3E}">
        <p14:creationId xmlns:p14="http://schemas.microsoft.com/office/powerpoint/2010/main" val="3427691725"/>
      </p:ext>
    </p:extLst>
  </p:cSld>
  <p:clrMapOvr>
    <a:masterClrMapping/>
  </p:clrMapOvr>
  <mc:AlternateContent xmlns:mc="http://schemas.openxmlformats.org/markup-compatibility/2006">
    <mc:Choice xmlns:p14="http://schemas.microsoft.com/office/powerpoint/2010/main" Requires="p14">
      <p:transition spd="slow" p14:dur="2000" advTm="62153"/>
    </mc:Choice>
    <mc:Fallback>
      <p:transition spd="slow" advTm="62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 глобальной </a:t>
            </a:r>
            <a:r>
              <a:rPr lang="ru-RU" dirty="0" smtClean="0"/>
              <a:t>оптимизации</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3</a:t>
            </a:fld>
            <a:r>
              <a:rPr lang="ru-RU" dirty="0" smtClean="0"/>
              <a:t>/15</a:t>
            </a:r>
            <a:endParaRPr lang="ru-RU" dirty="0"/>
          </a:p>
        </p:txBody>
      </p:sp>
      <p:sp>
        <p:nvSpPr>
          <p:cNvPr id="5"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2716583706"/>
              </p:ext>
            </p:extLst>
          </p:nvPr>
        </p:nvGraphicFramePr>
        <p:xfrm>
          <a:off x="3208464" y="3429001"/>
          <a:ext cx="2727072" cy="504056"/>
        </p:xfrm>
        <a:graphic>
          <a:graphicData uri="http://schemas.openxmlformats.org/presentationml/2006/ole">
            <mc:AlternateContent xmlns:mc="http://schemas.openxmlformats.org/markup-compatibility/2006">
              <mc:Choice xmlns:v="urn:schemas-microsoft-com:vml" Requires="v">
                <p:oleObj spid="_x0000_s12318" name="Формула" r:id="rId4" imgW="2005729" imgH="355446" progId="Equation.3">
                  <p:embed/>
                </p:oleObj>
              </mc:Choice>
              <mc:Fallback>
                <p:oleObj name="Формула" r:id="rId4" imgW="2005729"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464" y="3429001"/>
                        <a:ext cx="2727072" cy="504056"/>
                      </a:xfrm>
                      <a:prstGeom prst="rect">
                        <a:avLst/>
                      </a:prstGeom>
                      <a:noFill/>
                    </p:spPr>
                  </p:pic>
                </p:oleObj>
              </mc:Fallback>
            </mc:AlternateContent>
          </a:graphicData>
        </a:graphic>
      </p:graphicFrame>
      <p:sp>
        <p:nvSpPr>
          <p:cNvPr id="7" name="TextBox 6"/>
          <p:cNvSpPr txBox="1"/>
          <p:nvPr/>
        </p:nvSpPr>
        <p:spPr>
          <a:xfrm>
            <a:off x="179513" y="1556793"/>
            <a:ext cx="8911607" cy="369332"/>
          </a:xfrm>
          <a:prstGeom prst="rect">
            <a:avLst/>
          </a:prstGeom>
          <a:noFill/>
        </p:spPr>
        <p:txBody>
          <a:bodyPr wrap="square" rtlCol="0">
            <a:spAutoFit/>
          </a:bodyPr>
          <a:lstStyle/>
          <a:p>
            <a:pPr algn="ctr"/>
            <a:r>
              <a:rPr lang="ru-RU" dirty="0"/>
              <a:t>Р</a:t>
            </a:r>
            <a:r>
              <a:rPr lang="ru-RU" dirty="0" smtClean="0"/>
              <a:t>ассмотрим </a:t>
            </a:r>
            <a:r>
              <a:rPr lang="ru-RU" dirty="0"/>
              <a:t>задачу безусловной глобальной оптимизации </a:t>
            </a:r>
            <a:r>
              <a:rPr lang="ru-RU" dirty="0" smtClean="0"/>
              <a:t>непрерывной функции </a:t>
            </a:r>
          </a:p>
        </p:txBody>
      </p:sp>
      <p:sp>
        <p:nvSpPr>
          <p:cNvPr id="8" name="Rectangle 2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2295804145"/>
              </p:ext>
            </p:extLst>
          </p:nvPr>
        </p:nvGraphicFramePr>
        <p:xfrm>
          <a:off x="3976073" y="1916832"/>
          <a:ext cx="1191857" cy="360040"/>
        </p:xfrm>
        <a:graphic>
          <a:graphicData uri="http://schemas.openxmlformats.org/presentationml/2006/ole">
            <mc:AlternateContent xmlns:mc="http://schemas.openxmlformats.org/markup-compatibility/2006">
              <mc:Choice xmlns:v="urn:schemas-microsoft-com:vml" Requires="v">
                <p:oleObj spid="_x0000_s12319" name="Формула" r:id="rId6" imgW="888614" imgH="304668" progId="Equation.3">
                  <p:embed/>
                </p:oleObj>
              </mc:Choice>
              <mc:Fallback>
                <p:oleObj name="Формула" r:id="rId6" imgW="888614" imgH="3046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73" y="1916832"/>
                        <a:ext cx="1191857" cy="360040"/>
                      </a:xfrm>
                      <a:prstGeom prst="rect">
                        <a:avLst/>
                      </a:prstGeom>
                      <a:noFill/>
                    </p:spPr>
                  </p:pic>
                </p:oleObj>
              </mc:Fallback>
            </mc:AlternateContent>
          </a:graphicData>
        </a:graphic>
      </p:graphicFrame>
      <p:sp>
        <p:nvSpPr>
          <p:cNvPr id="10" name="Rectangle 29"/>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3157057608"/>
              </p:ext>
            </p:extLst>
          </p:nvPr>
        </p:nvGraphicFramePr>
        <p:xfrm>
          <a:off x="4220246" y="2646205"/>
          <a:ext cx="689401" cy="350748"/>
        </p:xfrm>
        <a:graphic>
          <a:graphicData uri="http://schemas.openxmlformats.org/presentationml/2006/ole">
            <mc:AlternateContent xmlns:mc="http://schemas.openxmlformats.org/markup-compatibility/2006">
              <mc:Choice xmlns:v="urn:schemas-microsoft-com:vml" Requires="v">
                <p:oleObj spid="_x0000_s12320" name="Формула" r:id="rId8" imgW="583947" imgH="253890" progId="Equation.3">
                  <p:embed/>
                </p:oleObj>
              </mc:Choice>
              <mc:Fallback>
                <p:oleObj name="Формула" r:id="rId8" imgW="583947"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46" y="2646205"/>
                        <a:ext cx="689401" cy="350748"/>
                      </a:xfrm>
                      <a:prstGeom prst="rect">
                        <a:avLst/>
                      </a:prstGeom>
                      <a:noFill/>
                    </p:spPr>
                  </p:pic>
                </p:oleObj>
              </mc:Fallback>
            </mc:AlternateContent>
          </a:graphicData>
        </a:graphic>
      </p:graphicFrame>
      <p:sp>
        <p:nvSpPr>
          <p:cNvPr id="14" name="Прямоугольник 13"/>
          <p:cNvSpPr/>
          <p:nvPr/>
        </p:nvSpPr>
        <p:spPr>
          <a:xfrm>
            <a:off x="323528" y="2276872"/>
            <a:ext cx="8640960" cy="369332"/>
          </a:xfrm>
          <a:prstGeom prst="rect">
            <a:avLst/>
          </a:prstGeom>
        </p:spPr>
        <p:txBody>
          <a:bodyPr wrap="square">
            <a:spAutoFit/>
          </a:bodyPr>
          <a:lstStyle/>
          <a:p>
            <a:pPr algn="ctr"/>
            <a:r>
              <a:rPr lang="ru-RU" dirty="0"/>
              <a:t>заданной на допустимом </a:t>
            </a:r>
            <a:r>
              <a:rPr lang="ru-RU" dirty="0" smtClean="0"/>
              <a:t>множестве</a:t>
            </a:r>
            <a:endParaRPr lang="ru-RU" dirty="0"/>
          </a:p>
        </p:txBody>
      </p:sp>
      <p:sp>
        <p:nvSpPr>
          <p:cNvPr id="15" name="Прямоугольник 14"/>
          <p:cNvSpPr/>
          <p:nvPr/>
        </p:nvSpPr>
        <p:spPr>
          <a:xfrm>
            <a:off x="3096083" y="2996952"/>
            <a:ext cx="2951834" cy="369332"/>
          </a:xfrm>
          <a:prstGeom prst="rect">
            <a:avLst/>
          </a:prstGeom>
        </p:spPr>
        <p:txBody>
          <a:bodyPr wrap="none">
            <a:spAutoFit/>
          </a:bodyPr>
          <a:lstStyle/>
          <a:p>
            <a:pPr algn="ctr"/>
            <a:r>
              <a:rPr lang="ru-RU" dirty="0"/>
              <a:t>в следующей постановке:</a:t>
            </a:r>
          </a:p>
        </p:txBody>
      </p:sp>
      <p:sp>
        <p:nvSpPr>
          <p:cNvPr id="26" name="TextBox 25"/>
          <p:cNvSpPr txBox="1"/>
          <p:nvPr/>
        </p:nvSpPr>
        <p:spPr>
          <a:xfrm>
            <a:off x="414772" y="4005063"/>
            <a:ext cx="8201284" cy="400110"/>
          </a:xfrm>
          <a:prstGeom prst="rect">
            <a:avLst/>
          </a:prstGeom>
          <a:noFill/>
        </p:spPr>
        <p:txBody>
          <a:bodyPr wrap="none" rtlCol="0">
            <a:spAutoFit/>
          </a:bodyPr>
          <a:lstStyle/>
          <a:p>
            <a:pPr algn="ctr"/>
            <a:r>
              <a:rPr lang="ru-RU" dirty="0"/>
              <a:t>Положим, что глобальный минимум </a:t>
            </a:r>
            <a:r>
              <a:rPr lang="en-US" sz="2000" i="1" dirty="0"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a:t>
            </a:r>
            <a:r>
              <a:rPr lang="ru-RU" dirty="0" smtClean="0"/>
              <a:t> </a:t>
            </a:r>
            <a:r>
              <a:rPr lang="ru-RU" dirty="0"/>
              <a:t>принадлежит множеству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a:t>
            </a:r>
            <a:r>
              <a:rPr lang="ru-RU" dirty="0" smtClean="0"/>
              <a:t>, </a:t>
            </a:r>
            <a:r>
              <a:rPr lang="ru-RU" dirty="0"/>
              <a:t>причем</a:t>
            </a:r>
          </a:p>
        </p:txBody>
      </p:sp>
      <p:sp>
        <p:nvSpPr>
          <p:cNvPr id="27" name="Rectangle 48"/>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2946601799"/>
              </p:ext>
            </p:extLst>
          </p:nvPr>
        </p:nvGraphicFramePr>
        <p:xfrm>
          <a:off x="499825" y="4447420"/>
          <a:ext cx="920351" cy="349733"/>
        </p:xfrm>
        <a:graphic>
          <a:graphicData uri="http://schemas.openxmlformats.org/presentationml/2006/ole">
            <mc:AlternateContent xmlns:mc="http://schemas.openxmlformats.org/markup-compatibility/2006">
              <mc:Choice xmlns:v="urn:schemas-microsoft-com:vml" Requires="v">
                <p:oleObj spid="_x0000_s12321" name="Формула" r:id="rId10" imgW="634725" imgH="241195" progId="Equation.3">
                  <p:embed/>
                </p:oleObj>
              </mc:Choice>
              <mc:Fallback>
                <p:oleObj name="Формула" r:id="rId10" imgW="634725"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825" y="4447420"/>
                        <a:ext cx="920351" cy="349733"/>
                      </a:xfrm>
                      <a:prstGeom prst="rect">
                        <a:avLst/>
                      </a:prstGeom>
                      <a:noFill/>
                    </p:spPr>
                  </p:pic>
                </p:oleObj>
              </mc:Fallback>
            </mc:AlternateContent>
          </a:graphicData>
        </a:graphic>
      </p:graphicFrame>
      <p:sp>
        <p:nvSpPr>
          <p:cNvPr id="29" name="TextBox 28"/>
          <p:cNvSpPr txBox="1"/>
          <p:nvPr/>
        </p:nvSpPr>
        <p:spPr>
          <a:xfrm>
            <a:off x="1250533" y="4427820"/>
            <a:ext cx="441146" cy="369332"/>
          </a:xfrm>
          <a:prstGeom prst="rect">
            <a:avLst/>
          </a:prstGeom>
          <a:noFill/>
        </p:spPr>
        <p:txBody>
          <a:bodyPr wrap="none" rtlCol="0">
            <a:spAutoFit/>
          </a:bodyPr>
          <a:lstStyle/>
          <a:p>
            <a:r>
              <a:rPr lang="ru-RU" dirty="0"/>
              <a:t>, а</a:t>
            </a:r>
          </a:p>
        </p:txBody>
      </p:sp>
      <p:sp>
        <p:nvSpPr>
          <p:cNvPr id="30" name="Rectangle 5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2088308025"/>
              </p:ext>
            </p:extLst>
          </p:nvPr>
        </p:nvGraphicFramePr>
        <p:xfrm>
          <a:off x="1645575" y="4229968"/>
          <a:ext cx="1244600" cy="711200"/>
        </p:xfrm>
        <a:graphic>
          <a:graphicData uri="http://schemas.openxmlformats.org/presentationml/2006/ole">
            <mc:AlternateContent xmlns:mc="http://schemas.openxmlformats.org/markup-compatibility/2006">
              <mc:Choice xmlns:v="urn:schemas-microsoft-com:vml" Requires="v">
                <p:oleObj spid="_x0000_s12322" name="Формула" r:id="rId12" imgW="889000" imgH="508000" progId="Equation.3">
                  <p:embed/>
                </p:oleObj>
              </mc:Choice>
              <mc:Fallback>
                <p:oleObj name="Формула" r:id="rId12" imgW="889000" imgH="508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5575" y="4229968"/>
                        <a:ext cx="1244600" cy="711200"/>
                      </a:xfrm>
                      <a:prstGeom prst="rect">
                        <a:avLst/>
                      </a:prstGeom>
                      <a:noFill/>
                    </p:spPr>
                  </p:pic>
                </p:oleObj>
              </mc:Fallback>
            </mc:AlternateContent>
          </a:graphicData>
        </a:graphic>
      </p:graphicFrame>
      <p:sp>
        <p:nvSpPr>
          <p:cNvPr id="32" name="TextBox 31"/>
          <p:cNvSpPr txBox="1"/>
          <p:nvPr/>
        </p:nvSpPr>
        <p:spPr>
          <a:xfrm>
            <a:off x="2908782" y="4427820"/>
            <a:ext cx="5479642" cy="369332"/>
          </a:xfrm>
          <a:prstGeom prst="rect">
            <a:avLst/>
          </a:prstGeom>
          <a:noFill/>
        </p:spPr>
        <p:txBody>
          <a:bodyPr wrap="none" rtlCol="0">
            <a:spAutoFit/>
          </a:bodyPr>
          <a:lstStyle/>
          <a:p>
            <a:r>
              <a:rPr lang="ru-RU" dirty="0"/>
              <a:t>, является многомерным единичным </a:t>
            </a:r>
            <a:r>
              <a:rPr lang="ru-RU" dirty="0" smtClean="0"/>
              <a:t>гиперкубом</a:t>
            </a:r>
            <a:r>
              <a:rPr lang="en-US" dirty="0"/>
              <a:t>.</a:t>
            </a:r>
            <a:endParaRPr lang="ru-RU" dirty="0"/>
          </a:p>
        </p:txBody>
      </p:sp>
      <p:sp>
        <p:nvSpPr>
          <p:cNvPr id="36" name="TextBox 35"/>
          <p:cNvSpPr txBox="1"/>
          <p:nvPr/>
        </p:nvSpPr>
        <p:spPr>
          <a:xfrm>
            <a:off x="323528" y="4869160"/>
            <a:ext cx="8496944" cy="369332"/>
          </a:xfrm>
          <a:prstGeom prst="rect">
            <a:avLst/>
          </a:prstGeom>
          <a:noFill/>
        </p:spPr>
        <p:txBody>
          <a:bodyPr wrap="square" rtlCol="0">
            <a:spAutoFit/>
          </a:bodyPr>
          <a:lstStyle/>
          <a:p>
            <a:pPr algn="ctr"/>
            <a:r>
              <a:rPr lang="ru-RU" dirty="0"/>
              <a:t>Определим множество </a:t>
            </a:r>
            <a:r>
              <a:rPr lang="el-GR" dirty="0" smtClean="0"/>
              <a:t>ε</a:t>
            </a:r>
            <a:r>
              <a:rPr lang="ru-RU" dirty="0" smtClean="0"/>
              <a:t>-решений </a:t>
            </a:r>
            <a:r>
              <a:rPr lang="ru-RU" dirty="0"/>
              <a:t>задачи (3) следующим </a:t>
            </a:r>
            <a:r>
              <a:rPr lang="ru-RU" dirty="0" smtClean="0"/>
              <a:t>образом</a:t>
            </a:r>
            <a:r>
              <a:rPr lang="en-US" dirty="0"/>
              <a:t>:</a:t>
            </a:r>
            <a:endParaRPr lang="ru-RU" dirty="0"/>
          </a:p>
        </p:txBody>
      </p:sp>
      <p:sp>
        <p:nvSpPr>
          <p:cNvPr id="37" name="Rectangle 6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 name="Объект 37"/>
          <p:cNvGraphicFramePr>
            <a:graphicFrameLocks noChangeAspect="1"/>
          </p:cNvGraphicFramePr>
          <p:nvPr>
            <p:extLst>
              <p:ext uri="{D42A27DB-BD31-4B8C-83A1-F6EECF244321}">
                <p14:modId xmlns:p14="http://schemas.microsoft.com/office/powerpoint/2010/main" val="4082340014"/>
              </p:ext>
            </p:extLst>
          </p:nvPr>
        </p:nvGraphicFramePr>
        <p:xfrm>
          <a:off x="3080386" y="5229200"/>
          <a:ext cx="2983231" cy="441960"/>
        </p:xfrm>
        <a:graphic>
          <a:graphicData uri="http://schemas.openxmlformats.org/presentationml/2006/ole">
            <mc:AlternateContent xmlns:mc="http://schemas.openxmlformats.org/markup-compatibility/2006">
              <mc:Choice xmlns:v="urn:schemas-microsoft-com:vml" Requires="v">
                <p:oleObj spid="_x0000_s12323" name="Формула" r:id="rId14" imgW="2057400" imgH="304800" progId="Equation.3">
                  <p:embed/>
                </p:oleObj>
              </mc:Choice>
              <mc:Fallback>
                <p:oleObj name="Формула" r:id="rId14" imgW="2057400" imgH="304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0386" y="5229200"/>
                        <a:ext cx="2983231" cy="441960"/>
                      </a:xfrm>
                      <a:prstGeom prst="rect">
                        <a:avLst/>
                      </a:prstGeom>
                      <a:noFill/>
                    </p:spPr>
                  </p:pic>
                </p:oleObj>
              </mc:Fallback>
            </mc:AlternateContent>
          </a:graphicData>
        </a:graphic>
      </p:graphicFrame>
      <p:sp>
        <p:nvSpPr>
          <p:cNvPr id="42" name="TextBox 41"/>
          <p:cNvSpPr txBox="1"/>
          <p:nvPr/>
        </p:nvSpPr>
        <p:spPr>
          <a:xfrm>
            <a:off x="179513" y="5661249"/>
            <a:ext cx="8784977" cy="646331"/>
          </a:xfrm>
          <a:prstGeom prst="rect">
            <a:avLst/>
          </a:prstGeom>
          <a:noFill/>
        </p:spPr>
        <p:txBody>
          <a:bodyPr wrap="square" rtlCol="0">
            <a:spAutoFit/>
          </a:bodyPr>
          <a:lstStyle/>
          <a:p>
            <a:pPr algn="ctr"/>
            <a:r>
              <a:rPr lang="ru-RU" dirty="0"/>
              <a:t>Нахождение приближенного решения задачи (3) заключается в поиске хотя бы одной точки множества </a:t>
            </a:r>
          </a:p>
        </p:txBody>
      </p:sp>
      <p:sp>
        <p:nvSpPr>
          <p:cNvPr id="43" name="Rectangle 7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4" name="Объект 43"/>
          <p:cNvGraphicFramePr>
            <a:graphicFrameLocks noChangeAspect="1"/>
          </p:cNvGraphicFramePr>
          <p:nvPr>
            <p:extLst>
              <p:ext uri="{D42A27DB-BD31-4B8C-83A1-F6EECF244321}">
                <p14:modId xmlns:p14="http://schemas.microsoft.com/office/powerpoint/2010/main" val="2943819109"/>
              </p:ext>
            </p:extLst>
          </p:nvPr>
        </p:nvGraphicFramePr>
        <p:xfrm>
          <a:off x="5845440" y="5876318"/>
          <a:ext cx="404955" cy="441769"/>
        </p:xfrm>
        <a:graphic>
          <a:graphicData uri="http://schemas.openxmlformats.org/presentationml/2006/ole">
            <mc:AlternateContent xmlns:mc="http://schemas.openxmlformats.org/markup-compatibility/2006">
              <mc:Choice xmlns:v="urn:schemas-microsoft-com:vml" Requires="v">
                <p:oleObj spid="_x0000_s12324" name="Формула" r:id="rId16" imgW="279279" imgH="304668" progId="Equation.3">
                  <p:embed/>
                </p:oleObj>
              </mc:Choice>
              <mc:Fallback>
                <p:oleObj name="Формула" r:id="rId16" imgW="279279" imgH="3046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5440" y="5876318"/>
                        <a:ext cx="404955" cy="441769"/>
                      </a:xfrm>
                      <a:prstGeom prst="rect">
                        <a:avLst/>
                      </a:prstGeom>
                      <a:noFill/>
                    </p:spPr>
                  </p:pic>
                </p:oleObj>
              </mc:Fallback>
            </mc:AlternateContent>
          </a:graphicData>
        </a:graphic>
      </p:graphicFrame>
      <p:sp>
        <p:nvSpPr>
          <p:cNvPr id="45" name="TextBox 44"/>
          <p:cNvSpPr txBox="1"/>
          <p:nvPr/>
        </p:nvSpPr>
        <p:spPr>
          <a:xfrm>
            <a:off x="8353677" y="1916832"/>
            <a:ext cx="466794" cy="369332"/>
          </a:xfrm>
          <a:prstGeom prst="rect">
            <a:avLst/>
          </a:prstGeom>
          <a:noFill/>
        </p:spPr>
        <p:txBody>
          <a:bodyPr wrap="none" rtlCol="0">
            <a:spAutoFit/>
          </a:bodyPr>
          <a:lstStyle/>
          <a:p>
            <a:r>
              <a:rPr lang="ru-RU" dirty="0" smtClean="0"/>
              <a:t>(1)</a:t>
            </a:r>
            <a:endParaRPr lang="ru-RU" dirty="0"/>
          </a:p>
        </p:txBody>
      </p:sp>
      <p:sp>
        <p:nvSpPr>
          <p:cNvPr id="46" name="TextBox 45"/>
          <p:cNvSpPr txBox="1"/>
          <p:nvPr/>
        </p:nvSpPr>
        <p:spPr>
          <a:xfrm>
            <a:off x="8353677" y="2627620"/>
            <a:ext cx="466794" cy="369332"/>
          </a:xfrm>
          <a:prstGeom prst="rect">
            <a:avLst/>
          </a:prstGeom>
          <a:noFill/>
        </p:spPr>
        <p:txBody>
          <a:bodyPr wrap="none" rtlCol="0">
            <a:spAutoFit/>
          </a:bodyPr>
          <a:lstStyle/>
          <a:p>
            <a:r>
              <a:rPr lang="ru-RU" dirty="0" smtClean="0"/>
              <a:t>(2)</a:t>
            </a:r>
            <a:endParaRPr lang="ru-RU" dirty="0"/>
          </a:p>
        </p:txBody>
      </p:sp>
      <p:sp>
        <p:nvSpPr>
          <p:cNvPr id="47" name="TextBox 46"/>
          <p:cNvSpPr txBox="1"/>
          <p:nvPr/>
        </p:nvSpPr>
        <p:spPr>
          <a:xfrm>
            <a:off x="8353677" y="3366284"/>
            <a:ext cx="466794" cy="369332"/>
          </a:xfrm>
          <a:prstGeom prst="rect">
            <a:avLst/>
          </a:prstGeom>
          <a:noFill/>
        </p:spPr>
        <p:txBody>
          <a:bodyPr wrap="none" rtlCol="0">
            <a:spAutoFit/>
          </a:bodyPr>
          <a:lstStyle/>
          <a:p>
            <a:r>
              <a:rPr lang="ru-RU" dirty="0" smtClean="0"/>
              <a:t>(3)</a:t>
            </a:r>
            <a:endParaRPr lang="ru-RU" dirty="0"/>
          </a:p>
        </p:txBody>
      </p:sp>
      <p:sp>
        <p:nvSpPr>
          <p:cNvPr id="48" name="TextBox 47"/>
          <p:cNvSpPr txBox="1"/>
          <p:nvPr/>
        </p:nvSpPr>
        <p:spPr>
          <a:xfrm>
            <a:off x="8353677" y="5238492"/>
            <a:ext cx="466794" cy="369332"/>
          </a:xfrm>
          <a:prstGeom prst="rect">
            <a:avLst/>
          </a:prstGeom>
          <a:noFill/>
        </p:spPr>
        <p:txBody>
          <a:bodyPr wrap="none" rtlCol="0">
            <a:spAutoFit/>
          </a:bodyPr>
          <a:lstStyle/>
          <a:p>
            <a:r>
              <a:rPr lang="ru-RU" dirty="0" smtClean="0"/>
              <a:t>(4)</a:t>
            </a:r>
            <a:endParaRPr lang="ru-RU" dirty="0"/>
          </a:p>
        </p:txBody>
      </p:sp>
    </p:spTree>
    <p:extLst>
      <p:ext uri="{BB962C8B-B14F-4D97-AF65-F5344CB8AC3E}">
        <p14:creationId xmlns:p14="http://schemas.microsoft.com/office/powerpoint/2010/main" val="1003758690"/>
      </p:ext>
    </p:extLst>
  </p:cSld>
  <p:clrMapOvr>
    <a:masterClrMapping/>
  </p:clrMapOvr>
  <mc:AlternateContent xmlns:mc="http://schemas.openxmlformats.org/markup-compatibility/2006">
    <mc:Choice xmlns:p14="http://schemas.microsoft.com/office/powerpoint/2010/main" Requires="p14">
      <p:transition spd="slow" p14:dur="2000" advTm="19647"/>
    </mc:Choice>
    <mc:Fallback>
      <p:transition spd="slow" advTm="1964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Классический метод половинного деления</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4</a:t>
            </a:fld>
            <a:r>
              <a:rPr lang="ru-RU" dirty="0" smtClean="0"/>
              <a:t>/15</a:t>
            </a:r>
            <a:endParaRPr lang="ru-RU" dirty="0"/>
          </a:p>
        </p:txBody>
      </p:sp>
      <p:pic>
        <p:nvPicPr>
          <p:cNvPr id="19" name="Объект 6"/>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349477" y="2103269"/>
            <a:ext cx="3398987" cy="3125931"/>
          </a:xfrm>
          <a:prstGeom prst="rect">
            <a:avLst/>
          </a:prstGeom>
          <a:noFill/>
        </p:spPr>
      </p:pic>
      <p:sp>
        <p:nvSpPr>
          <p:cNvPr id="20"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695978519"/>
              </p:ext>
            </p:extLst>
          </p:nvPr>
        </p:nvGraphicFramePr>
        <p:xfrm>
          <a:off x="1695450" y="4076700"/>
          <a:ext cx="1955800" cy="392113"/>
        </p:xfrm>
        <a:graphic>
          <a:graphicData uri="http://schemas.openxmlformats.org/presentationml/2006/ole">
            <mc:AlternateContent xmlns:mc="http://schemas.openxmlformats.org/markup-compatibility/2006">
              <mc:Choice xmlns:v="urn:schemas-microsoft-com:vml" Requires="v">
                <p:oleObj spid="_x0000_s9891" name="Формула" r:id="rId5" imgW="1396800" imgH="279360" progId="Equation.3">
                  <p:embed/>
                </p:oleObj>
              </mc:Choice>
              <mc:Fallback>
                <p:oleObj name="Формула" r:id="rId5" imgW="1396800" imgH="279360" progId="Equation.3">
                  <p:embed/>
                  <p:pic>
                    <p:nvPicPr>
                      <p:cNvPr id="0" name="Object 4"/>
                      <p:cNvPicPr>
                        <a:picLocks noChangeAspect="1" noChangeArrowheads="1"/>
                      </p:cNvPicPr>
                      <p:nvPr/>
                    </p:nvPicPr>
                    <p:blipFill>
                      <a:blip r:embed="rId6"/>
                      <a:srcRect/>
                      <a:stretch>
                        <a:fillRect/>
                      </a:stretch>
                    </p:blipFill>
                    <p:spPr bwMode="auto">
                      <a:xfrm>
                        <a:off x="1695450" y="4076700"/>
                        <a:ext cx="1955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9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610523288"/>
              </p:ext>
            </p:extLst>
          </p:nvPr>
        </p:nvGraphicFramePr>
        <p:xfrm>
          <a:off x="2319338" y="4797425"/>
          <a:ext cx="709612" cy="338138"/>
        </p:xfrm>
        <a:graphic>
          <a:graphicData uri="http://schemas.openxmlformats.org/presentationml/2006/ole">
            <mc:AlternateContent xmlns:mc="http://schemas.openxmlformats.org/markup-compatibility/2006">
              <mc:Choice xmlns:v="urn:schemas-microsoft-com:vml" Requires="v">
                <p:oleObj spid="_x0000_s9892" name="Формула" r:id="rId7" imgW="507960" imgH="241200" progId="Equation.3">
                  <p:embed/>
                </p:oleObj>
              </mc:Choice>
              <mc:Fallback>
                <p:oleObj name="Формула" r:id="rId7" imgW="507960" imgH="241200" progId="Equation.3">
                  <p:embed/>
                  <p:pic>
                    <p:nvPicPr>
                      <p:cNvPr id="0" name="Object 90"/>
                      <p:cNvPicPr>
                        <a:picLocks noChangeAspect="1" noChangeArrowheads="1"/>
                      </p:cNvPicPr>
                      <p:nvPr/>
                    </p:nvPicPr>
                    <p:blipFill>
                      <a:blip r:embed="rId8"/>
                      <a:srcRect/>
                      <a:stretch>
                        <a:fillRect/>
                      </a:stretch>
                    </p:blipFill>
                    <p:spPr bwMode="auto">
                      <a:xfrm>
                        <a:off x="2319338" y="4797425"/>
                        <a:ext cx="70961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864015824"/>
              </p:ext>
            </p:extLst>
          </p:nvPr>
        </p:nvGraphicFramePr>
        <p:xfrm>
          <a:off x="1190625" y="3306763"/>
          <a:ext cx="2968625" cy="390525"/>
        </p:xfrm>
        <a:graphic>
          <a:graphicData uri="http://schemas.openxmlformats.org/presentationml/2006/ole">
            <mc:AlternateContent xmlns:mc="http://schemas.openxmlformats.org/markup-compatibility/2006">
              <mc:Choice xmlns:v="urn:schemas-microsoft-com:vml" Requires="v">
                <p:oleObj spid="_x0000_s9893" name="Формула" r:id="rId9" imgW="2120760" imgH="279360" progId="Equation.3">
                  <p:embed/>
                </p:oleObj>
              </mc:Choice>
              <mc:Fallback>
                <p:oleObj name="Формула" r:id="rId9" imgW="2120760" imgH="279360" progId="Equation.3">
                  <p:embed/>
                  <p:pic>
                    <p:nvPicPr>
                      <p:cNvPr id="0" name="Object 92"/>
                      <p:cNvPicPr>
                        <a:picLocks noChangeAspect="1" noChangeArrowheads="1"/>
                      </p:cNvPicPr>
                      <p:nvPr/>
                    </p:nvPicPr>
                    <p:blipFill>
                      <a:blip r:embed="rId10"/>
                      <a:srcRect/>
                      <a:stretch>
                        <a:fillRect/>
                      </a:stretch>
                    </p:blipFill>
                    <p:spPr bwMode="auto">
                      <a:xfrm>
                        <a:off x="1190625" y="3306763"/>
                        <a:ext cx="2968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Надпись 2"/>
          <p:cNvSpPr txBox="1">
            <a:spLocks noChangeArrowheads="1"/>
          </p:cNvSpPr>
          <p:nvPr/>
        </p:nvSpPr>
        <p:spPr bwMode="auto">
          <a:xfrm>
            <a:off x="5652122" y="5157192"/>
            <a:ext cx="288101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a:t>
            </a:r>
            <a:r>
              <a:rPr lang="ru-RU" sz="1100" dirty="0" smtClean="0">
                <a:latin typeface="Calibri" pitchFamily="34" charset="0"/>
              </a:rPr>
              <a:t>Схема деления областей</a:t>
            </a:r>
            <a:endParaRPr lang="ru-RU" dirty="0"/>
          </a:p>
        </p:txBody>
      </p:sp>
      <p:sp>
        <p:nvSpPr>
          <p:cNvPr id="8" name="Прямоугольник 7"/>
          <p:cNvSpPr/>
          <p:nvPr/>
        </p:nvSpPr>
        <p:spPr>
          <a:xfrm>
            <a:off x="184732" y="1556792"/>
            <a:ext cx="5107348" cy="338554"/>
          </a:xfrm>
          <a:prstGeom prst="rect">
            <a:avLst/>
          </a:prstGeom>
        </p:spPr>
        <p:txBody>
          <a:bodyPr wrap="square">
            <a:spAutoFit/>
          </a:bodyPr>
          <a:lstStyle/>
          <a:p>
            <a:r>
              <a:rPr lang="ru-RU" sz="1600" dirty="0"/>
              <a:t>Рассматривается класс </a:t>
            </a:r>
            <a:r>
              <a:rPr lang="ru-RU" sz="1600" dirty="0" err="1"/>
              <a:t>Липшецевых</a:t>
            </a:r>
            <a:r>
              <a:rPr lang="ru-RU" sz="1600" dirty="0"/>
              <a:t> </a:t>
            </a:r>
            <a:r>
              <a:rPr lang="ru-RU" sz="1600" dirty="0" smtClean="0"/>
              <a:t>функций:</a:t>
            </a:r>
            <a:endParaRPr lang="ru-RU" sz="1600" dirty="0"/>
          </a:p>
        </p:txBody>
      </p:sp>
      <p:sp>
        <p:nvSpPr>
          <p:cNvPr id="9" name="Rectangle 1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Прямоугольник 15"/>
          <p:cNvSpPr/>
          <p:nvPr/>
        </p:nvSpPr>
        <p:spPr>
          <a:xfrm>
            <a:off x="184732" y="2294874"/>
            <a:ext cx="5107348" cy="338554"/>
          </a:xfrm>
          <a:prstGeom prst="rect">
            <a:avLst/>
          </a:prstGeom>
        </p:spPr>
        <p:txBody>
          <a:bodyPr wrap="square">
            <a:spAutoFit/>
          </a:bodyPr>
          <a:lstStyle/>
          <a:p>
            <a:r>
              <a:rPr lang="ru-RU" sz="1600" dirty="0" smtClean="0"/>
              <a:t>Формируемый список параллелепипедов:</a:t>
            </a:r>
            <a:endParaRPr lang="ru-RU" sz="1600" dirty="0"/>
          </a:p>
        </p:txBody>
      </p:sp>
      <p:sp>
        <p:nvSpPr>
          <p:cNvPr id="11" name="Rectangle 1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164273994"/>
              </p:ext>
            </p:extLst>
          </p:nvPr>
        </p:nvGraphicFramePr>
        <p:xfrm>
          <a:off x="1606550" y="1901825"/>
          <a:ext cx="2133600" cy="357188"/>
        </p:xfrm>
        <a:graphic>
          <a:graphicData uri="http://schemas.openxmlformats.org/presentationml/2006/ole">
            <mc:AlternateContent xmlns:mc="http://schemas.openxmlformats.org/markup-compatibility/2006">
              <mc:Choice xmlns:v="urn:schemas-microsoft-com:vml" Requires="v">
                <p:oleObj spid="_x0000_s9894" name="Формула" r:id="rId11" imgW="1523880" imgH="253800" progId="Equation.3">
                  <p:embed/>
                </p:oleObj>
              </mc:Choice>
              <mc:Fallback>
                <p:oleObj name="Формула" r:id="rId11" imgW="1523880" imgH="253800" progId="Equation.3">
                  <p:embed/>
                  <p:pic>
                    <p:nvPicPr>
                      <p:cNvPr id="0" name="Object 186"/>
                      <p:cNvPicPr>
                        <a:picLocks noChangeAspect="1" noChangeArrowheads="1"/>
                      </p:cNvPicPr>
                      <p:nvPr/>
                    </p:nvPicPr>
                    <p:blipFill>
                      <a:blip r:embed="rId12"/>
                      <a:srcRect/>
                      <a:stretch>
                        <a:fillRect/>
                      </a:stretch>
                    </p:blipFill>
                    <p:spPr bwMode="auto">
                      <a:xfrm>
                        <a:off x="1606550" y="1901825"/>
                        <a:ext cx="21336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3354652200"/>
              </p:ext>
            </p:extLst>
          </p:nvPr>
        </p:nvGraphicFramePr>
        <p:xfrm>
          <a:off x="1790700" y="2606675"/>
          <a:ext cx="1768475" cy="309563"/>
        </p:xfrm>
        <a:graphic>
          <a:graphicData uri="http://schemas.openxmlformats.org/presentationml/2006/ole">
            <mc:AlternateContent xmlns:mc="http://schemas.openxmlformats.org/markup-compatibility/2006">
              <mc:Choice xmlns:v="urn:schemas-microsoft-com:vml" Requires="v">
                <p:oleObj spid="_x0000_s9895" name="Формула" r:id="rId13" imgW="1307880" imgH="228600" progId="Equation.3">
                  <p:embed/>
                </p:oleObj>
              </mc:Choice>
              <mc:Fallback>
                <p:oleObj name="Формула" r:id="rId13" imgW="1307880" imgH="228600" progId="Equation.3">
                  <p:embed/>
                  <p:pic>
                    <p:nvPicPr>
                      <p:cNvPr id="0" name="Object 188"/>
                      <p:cNvPicPr>
                        <a:picLocks noChangeAspect="1" noChangeArrowheads="1"/>
                      </p:cNvPicPr>
                      <p:nvPr/>
                    </p:nvPicPr>
                    <p:blipFill>
                      <a:blip r:embed="rId14"/>
                      <a:srcRect/>
                      <a:stretch>
                        <a:fillRect/>
                      </a:stretch>
                    </p:blipFill>
                    <p:spPr bwMode="auto">
                      <a:xfrm>
                        <a:off x="1790700" y="2606675"/>
                        <a:ext cx="176847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Прямоугольник 16"/>
          <p:cNvSpPr/>
          <p:nvPr/>
        </p:nvSpPr>
        <p:spPr>
          <a:xfrm>
            <a:off x="184732" y="3717032"/>
            <a:ext cx="5040560" cy="338554"/>
          </a:xfrm>
          <a:prstGeom prst="rect">
            <a:avLst/>
          </a:prstGeom>
        </p:spPr>
        <p:txBody>
          <a:bodyPr wrap="square">
            <a:spAutoFit/>
          </a:bodyPr>
          <a:lstStyle/>
          <a:p>
            <a:r>
              <a:rPr lang="ru-RU" sz="1600" dirty="0"/>
              <a:t>Условие выбора критического </a:t>
            </a:r>
            <a:r>
              <a:rPr lang="ru-RU" sz="1600" dirty="0" smtClean="0"/>
              <a:t>параллелепипеда:</a:t>
            </a:r>
            <a:endParaRPr lang="ru-RU" sz="1600" dirty="0"/>
          </a:p>
        </p:txBody>
      </p:sp>
      <p:sp>
        <p:nvSpPr>
          <p:cNvPr id="22" name="Прямоугольник 21"/>
          <p:cNvSpPr/>
          <p:nvPr/>
        </p:nvSpPr>
        <p:spPr>
          <a:xfrm>
            <a:off x="184732" y="2946430"/>
            <a:ext cx="2199769" cy="338554"/>
          </a:xfrm>
          <a:prstGeom prst="rect">
            <a:avLst/>
          </a:prstGeom>
        </p:spPr>
        <p:txBody>
          <a:bodyPr wrap="none">
            <a:spAutoFit/>
          </a:bodyPr>
          <a:lstStyle/>
          <a:p>
            <a:r>
              <a:rPr lang="ru-RU" sz="1600" dirty="0" smtClean="0"/>
              <a:t>Рекордное значение:</a:t>
            </a:r>
            <a:endParaRPr lang="ru-RU" sz="1600" dirty="0"/>
          </a:p>
        </p:txBody>
      </p:sp>
      <p:sp>
        <p:nvSpPr>
          <p:cNvPr id="24" name="Прямоугольник 23"/>
          <p:cNvSpPr/>
          <p:nvPr/>
        </p:nvSpPr>
        <p:spPr>
          <a:xfrm>
            <a:off x="184732" y="4437112"/>
            <a:ext cx="2470548" cy="338554"/>
          </a:xfrm>
          <a:prstGeom prst="rect">
            <a:avLst/>
          </a:prstGeom>
        </p:spPr>
        <p:txBody>
          <a:bodyPr wrap="none">
            <a:spAutoFit/>
          </a:bodyPr>
          <a:lstStyle/>
          <a:p>
            <a:r>
              <a:rPr lang="ru-RU" sz="1600" dirty="0"/>
              <a:t>Условие прореживания:</a:t>
            </a:r>
          </a:p>
        </p:txBody>
      </p:sp>
      <p:sp>
        <p:nvSpPr>
          <p:cNvPr id="25" name="Прямоугольник 24"/>
          <p:cNvSpPr/>
          <p:nvPr/>
        </p:nvSpPr>
        <p:spPr>
          <a:xfrm>
            <a:off x="179512" y="5322694"/>
            <a:ext cx="6017288" cy="830997"/>
          </a:xfrm>
          <a:prstGeom prst="rect">
            <a:avLst/>
          </a:prstGeom>
        </p:spPr>
        <p:txBody>
          <a:bodyPr wrap="none">
            <a:spAutoFit/>
          </a:bodyPr>
          <a:lstStyle/>
          <a:p>
            <a:r>
              <a:rPr lang="ru-RU" sz="1600" dirty="0" smtClean="0"/>
              <a:t>Здесь </a:t>
            </a:r>
            <a:r>
              <a:rPr lang="en-US" sz="1600" i="1" dirty="0" smtClean="0">
                <a:latin typeface="Times New Roman" pitchFamily="18" charset="0"/>
                <a:cs typeface="Times New Roman" pitchFamily="18" charset="0"/>
              </a:rPr>
              <a:t>L</a:t>
            </a:r>
            <a:r>
              <a:rPr lang="en-US" sz="1600" dirty="0" smtClean="0"/>
              <a:t> – </a:t>
            </a:r>
            <a:r>
              <a:rPr lang="ru-RU" sz="1600" dirty="0" smtClean="0"/>
              <a:t>константа Липшица</a:t>
            </a:r>
            <a:r>
              <a:rPr lang="en-US" sz="1600" dirty="0" smtClean="0"/>
              <a:t>,</a:t>
            </a:r>
            <a:endParaRPr lang="ru-RU" sz="1600" dirty="0" smtClean="0"/>
          </a:p>
          <a:p>
            <a:r>
              <a:rPr lang="ru-RU" sz="1600" i="1" dirty="0" smtClean="0">
                <a:latin typeface="Times New Roman" pitchFamily="18" charset="0"/>
                <a:cs typeface="Times New Roman" pitchFamily="18" charset="0"/>
              </a:rPr>
              <a:t>с</a:t>
            </a:r>
            <a:r>
              <a:rPr lang="en-US" sz="1600" i="1" baseline="-25000" dirty="0" err="1"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t>– </a:t>
            </a:r>
            <a:r>
              <a:rPr lang="ru-RU" sz="1600" dirty="0"/>
              <a:t>центр </a:t>
            </a:r>
            <a:r>
              <a:rPr lang="ru-RU" sz="1600" dirty="0" smtClean="0"/>
              <a:t>параллелепипеда</a:t>
            </a:r>
            <a:r>
              <a:rPr lang="en-US" sz="1600" dirty="0" smtClean="0"/>
              <a:t>,</a:t>
            </a:r>
            <a:endParaRPr lang="ru-RU" sz="1600" dirty="0" smtClean="0"/>
          </a:p>
          <a:p>
            <a:r>
              <a:rPr lang="en-US" sz="1600" i="1" dirty="0" smtClean="0">
                <a:latin typeface="Times New Roman" pitchFamily="18" charset="0"/>
                <a:cs typeface="Times New Roman" pitchFamily="18" charset="0"/>
              </a:rPr>
              <a:t>R</a:t>
            </a:r>
            <a:r>
              <a:rPr lang="en-US" sz="1600" i="1" baseline="-25000" dirty="0" smtClean="0">
                <a:latin typeface="Times New Roman" pitchFamily="18" charset="0"/>
                <a:cs typeface="Times New Roman" pitchFamily="18" charset="0"/>
              </a:rPr>
              <a:t>i</a:t>
            </a:r>
            <a:r>
              <a:rPr lang="en-US" sz="1600" dirty="0" smtClean="0"/>
              <a:t> – </a:t>
            </a:r>
            <a:r>
              <a:rPr lang="ru-RU" sz="1600" dirty="0" smtClean="0"/>
              <a:t>радиус параллелепипеда (половина главной диагонали)</a:t>
            </a:r>
            <a:r>
              <a:rPr lang="en-US" sz="1600" dirty="0"/>
              <a:t>.</a:t>
            </a:r>
            <a:endParaRPr lang="ru-RU" sz="1600" dirty="0"/>
          </a:p>
        </p:txBody>
      </p:sp>
      <p:sp>
        <p:nvSpPr>
          <p:cNvPr id="27" name="TextBox 26"/>
          <p:cNvSpPr txBox="1"/>
          <p:nvPr/>
        </p:nvSpPr>
        <p:spPr>
          <a:xfrm>
            <a:off x="4758498" y="1895346"/>
            <a:ext cx="466794" cy="369332"/>
          </a:xfrm>
          <a:prstGeom prst="rect">
            <a:avLst/>
          </a:prstGeom>
          <a:noFill/>
        </p:spPr>
        <p:txBody>
          <a:bodyPr wrap="none" rtlCol="0">
            <a:spAutoFit/>
          </a:bodyPr>
          <a:lstStyle/>
          <a:p>
            <a:r>
              <a:rPr lang="ru-RU" dirty="0" smtClean="0"/>
              <a:t>(</a:t>
            </a:r>
            <a:r>
              <a:rPr lang="en-US" dirty="0" smtClean="0"/>
              <a:t>5</a:t>
            </a:r>
            <a:r>
              <a:rPr lang="ru-RU" dirty="0" smtClean="0"/>
              <a:t>)</a:t>
            </a:r>
            <a:endParaRPr lang="ru-RU" dirty="0"/>
          </a:p>
        </p:txBody>
      </p:sp>
      <p:sp>
        <p:nvSpPr>
          <p:cNvPr id="28" name="TextBox 27"/>
          <p:cNvSpPr txBox="1"/>
          <p:nvPr/>
        </p:nvSpPr>
        <p:spPr>
          <a:xfrm>
            <a:off x="4758498" y="2577098"/>
            <a:ext cx="466794" cy="369332"/>
          </a:xfrm>
          <a:prstGeom prst="rect">
            <a:avLst/>
          </a:prstGeom>
          <a:noFill/>
        </p:spPr>
        <p:txBody>
          <a:bodyPr wrap="none" rtlCol="0">
            <a:spAutoFit/>
          </a:bodyPr>
          <a:lstStyle/>
          <a:p>
            <a:r>
              <a:rPr lang="ru-RU" dirty="0" smtClean="0"/>
              <a:t>(</a:t>
            </a:r>
            <a:r>
              <a:rPr lang="en-US" dirty="0"/>
              <a:t>6</a:t>
            </a:r>
            <a:r>
              <a:rPr lang="ru-RU" dirty="0" smtClean="0"/>
              <a:t>)</a:t>
            </a:r>
            <a:endParaRPr lang="ru-RU" dirty="0"/>
          </a:p>
        </p:txBody>
      </p:sp>
      <p:sp>
        <p:nvSpPr>
          <p:cNvPr id="29" name="TextBox 28"/>
          <p:cNvSpPr txBox="1"/>
          <p:nvPr/>
        </p:nvSpPr>
        <p:spPr>
          <a:xfrm>
            <a:off x="4758498" y="3284984"/>
            <a:ext cx="466794" cy="369332"/>
          </a:xfrm>
          <a:prstGeom prst="rect">
            <a:avLst/>
          </a:prstGeom>
          <a:noFill/>
        </p:spPr>
        <p:txBody>
          <a:bodyPr wrap="none" rtlCol="0">
            <a:spAutoFit/>
          </a:bodyPr>
          <a:lstStyle/>
          <a:p>
            <a:r>
              <a:rPr lang="ru-RU" dirty="0" smtClean="0"/>
              <a:t>(</a:t>
            </a:r>
            <a:r>
              <a:rPr lang="en-US" dirty="0"/>
              <a:t>7</a:t>
            </a:r>
            <a:r>
              <a:rPr lang="ru-RU" dirty="0" smtClean="0"/>
              <a:t>)</a:t>
            </a:r>
            <a:endParaRPr lang="ru-RU" dirty="0"/>
          </a:p>
        </p:txBody>
      </p:sp>
      <p:sp>
        <p:nvSpPr>
          <p:cNvPr id="30" name="TextBox 29"/>
          <p:cNvSpPr txBox="1"/>
          <p:nvPr/>
        </p:nvSpPr>
        <p:spPr>
          <a:xfrm>
            <a:off x="4758498" y="4055586"/>
            <a:ext cx="466794" cy="369332"/>
          </a:xfrm>
          <a:prstGeom prst="rect">
            <a:avLst/>
          </a:prstGeom>
          <a:noFill/>
        </p:spPr>
        <p:txBody>
          <a:bodyPr wrap="none" rtlCol="0">
            <a:spAutoFit/>
          </a:bodyPr>
          <a:lstStyle/>
          <a:p>
            <a:r>
              <a:rPr lang="ru-RU" dirty="0" smtClean="0"/>
              <a:t>(</a:t>
            </a:r>
            <a:r>
              <a:rPr lang="en-US" dirty="0"/>
              <a:t>8</a:t>
            </a:r>
            <a:r>
              <a:rPr lang="ru-RU" dirty="0" smtClean="0"/>
              <a:t>)</a:t>
            </a:r>
            <a:endParaRPr lang="ru-RU" dirty="0"/>
          </a:p>
        </p:txBody>
      </p:sp>
      <p:sp>
        <p:nvSpPr>
          <p:cNvPr id="31" name="TextBox 30"/>
          <p:cNvSpPr txBox="1"/>
          <p:nvPr/>
        </p:nvSpPr>
        <p:spPr>
          <a:xfrm>
            <a:off x="4758498" y="4775666"/>
            <a:ext cx="466794" cy="369332"/>
          </a:xfrm>
          <a:prstGeom prst="rect">
            <a:avLst/>
          </a:prstGeom>
          <a:noFill/>
        </p:spPr>
        <p:txBody>
          <a:bodyPr wrap="none" rtlCol="0">
            <a:spAutoFit/>
          </a:bodyPr>
          <a:lstStyle/>
          <a:p>
            <a:r>
              <a:rPr lang="ru-RU" dirty="0" smtClean="0"/>
              <a:t>(</a:t>
            </a:r>
            <a:r>
              <a:rPr lang="en-US" dirty="0" smtClean="0"/>
              <a:t>9</a:t>
            </a:r>
            <a:r>
              <a:rPr lang="ru-RU" dirty="0" smtClean="0"/>
              <a:t>)</a:t>
            </a:r>
            <a:endParaRPr lang="ru-RU" dirty="0"/>
          </a:p>
        </p:txBody>
      </p:sp>
    </p:spTree>
    <p:extLst>
      <p:ext uri="{BB962C8B-B14F-4D97-AF65-F5344CB8AC3E}">
        <p14:creationId xmlns:p14="http://schemas.microsoft.com/office/powerpoint/2010/main" val="4155915392"/>
      </p:ext>
    </p:extLst>
  </p:cSld>
  <p:clrMapOvr>
    <a:masterClrMapping/>
  </p:clrMapOvr>
  <mc:AlternateContent xmlns:mc="http://schemas.openxmlformats.org/markup-compatibility/2006" xmlns:p14="http://schemas.microsoft.com/office/powerpoint/2010/main">
    <mc:Choice Requires="p14">
      <p:transition spd="slow" p14:dur="2000" advTm="73504"/>
    </mc:Choice>
    <mc:Fallback xmlns="">
      <p:transition spd="slow" advTm="7350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Модифицированный метод половинного </a:t>
            </a:r>
            <a:r>
              <a:rPr lang="ru-RU" sz="4000" dirty="0" smtClean="0"/>
              <a:t>деления</a:t>
            </a:r>
            <a:endParaRPr lang="ru-RU" sz="4000" dirty="0"/>
          </a:p>
        </p:txBody>
      </p:sp>
      <p:sp>
        <p:nvSpPr>
          <p:cNvPr id="3" name="Объект 2"/>
          <p:cNvSpPr>
            <a:spLocks noGrp="1"/>
          </p:cNvSpPr>
          <p:nvPr>
            <p:ph sz="half" idx="1"/>
          </p:nvPr>
        </p:nvSpPr>
        <p:spPr>
          <a:xfrm>
            <a:off x="179389" y="1636714"/>
            <a:ext cx="5688756" cy="4479925"/>
          </a:xfrm>
        </p:spPr>
        <p:txBody>
          <a:bodyPr/>
          <a:lstStyle/>
          <a:p>
            <a:r>
              <a:rPr lang="ru-RU" sz="1800" dirty="0" smtClean="0"/>
              <a:t>Критерий выбора критического параллелепипеда по методу </a:t>
            </a:r>
            <a:br>
              <a:rPr lang="ru-RU" sz="1800" dirty="0" smtClean="0"/>
            </a:br>
            <a:r>
              <a:rPr lang="ru-RU" sz="1800" dirty="0" smtClean="0"/>
              <a:t>Р.Г. </a:t>
            </a:r>
            <a:r>
              <a:rPr lang="ru-RU" sz="1800" dirty="0" err="1" smtClean="0"/>
              <a:t>Стронгина</a:t>
            </a:r>
            <a:r>
              <a:rPr lang="ru-RU" sz="1800" dirty="0" smtClean="0"/>
              <a:t> </a:t>
            </a:r>
          </a:p>
          <a:p>
            <a:endParaRPr lang="ru-RU" sz="1800" dirty="0" smtClean="0"/>
          </a:p>
          <a:p>
            <a:endParaRPr lang="ru-RU" sz="1800" dirty="0" smtClean="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5</a:t>
            </a:fld>
            <a:r>
              <a:rPr lang="ru-RU" dirty="0" smtClean="0"/>
              <a:t>/15</a:t>
            </a:r>
            <a:endParaRPr lang="ru-RU" dirty="0"/>
          </a:p>
        </p:txBody>
      </p:sp>
      <p:pic>
        <p:nvPicPr>
          <p:cNvPr id="6" name="Объект 5" descr="Рис1"/>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40153" y="1628801"/>
            <a:ext cx="2838231" cy="2456287"/>
          </a:xfrm>
          <a:prstGeom prst="rect">
            <a:avLst/>
          </a:prstGeom>
          <a:noFill/>
          <a:ln>
            <a:noFill/>
          </a:ln>
        </p:spPr>
      </p:pic>
      <p:sp>
        <p:nvSpPr>
          <p:cNvPr id="7"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2617903231"/>
              </p:ext>
            </p:extLst>
          </p:nvPr>
        </p:nvGraphicFramePr>
        <p:xfrm>
          <a:off x="1089025" y="2501900"/>
          <a:ext cx="3484563" cy="711200"/>
        </p:xfrm>
        <a:graphic>
          <a:graphicData uri="http://schemas.openxmlformats.org/presentationml/2006/ole">
            <mc:AlternateContent xmlns:mc="http://schemas.openxmlformats.org/markup-compatibility/2006">
              <mc:Choice xmlns:v="urn:schemas-microsoft-com:vml" Requires="v">
                <p:oleObj spid="_x0000_s4880" name="Формула" r:id="rId5" imgW="2489040" imgH="507960" progId="Equation.3">
                  <p:embed/>
                </p:oleObj>
              </mc:Choice>
              <mc:Fallback>
                <p:oleObj name="Формула" r:id="rId5" imgW="2489040" imgH="507960" progId="Equation.3">
                  <p:embed/>
                  <p:pic>
                    <p:nvPicPr>
                      <p:cNvPr id="0" name="Object 1"/>
                      <p:cNvPicPr>
                        <a:picLocks noChangeAspect="1" noChangeArrowheads="1"/>
                      </p:cNvPicPr>
                      <p:nvPr/>
                    </p:nvPicPr>
                    <p:blipFill>
                      <a:blip r:embed="rId6"/>
                      <a:srcRect/>
                      <a:stretch>
                        <a:fillRect/>
                      </a:stretch>
                    </p:blipFill>
                    <p:spPr bwMode="auto">
                      <a:xfrm>
                        <a:off x="1089025" y="2501900"/>
                        <a:ext cx="3484563" cy="711200"/>
                      </a:xfrm>
                      <a:prstGeom prst="rect">
                        <a:avLst/>
                      </a:prstGeom>
                      <a:noFill/>
                    </p:spPr>
                  </p:pic>
                </p:oleObj>
              </mc:Fallback>
            </mc:AlternateContent>
          </a:graphicData>
        </a:graphic>
      </p:graphicFrame>
      <p:sp>
        <p:nvSpPr>
          <p:cNvPr id="22" name="TextBox 21"/>
          <p:cNvSpPr txBox="1"/>
          <p:nvPr/>
        </p:nvSpPr>
        <p:spPr>
          <a:xfrm>
            <a:off x="1763690" y="4221088"/>
            <a:ext cx="184731" cy="369332"/>
          </a:xfrm>
          <a:prstGeom prst="rect">
            <a:avLst/>
          </a:prstGeom>
          <a:noFill/>
        </p:spPr>
        <p:txBody>
          <a:bodyPr wrap="none" rtlCol="0">
            <a:spAutoFit/>
          </a:bodyPr>
          <a:lstStyle/>
          <a:p>
            <a:endParaRPr lang="ru-RU" dirty="0"/>
          </a:p>
        </p:txBody>
      </p:sp>
      <p:sp>
        <p:nvSpPr>
          <p:cNvPr id="23" name="TextBox 22"/>
          <p:cNvSpPr txBox="1"/>
          <p:nvPr/>
        </p:nvSpPr>
        <p:spPr>
          <a:xfrm>
            <a:off x="373121" y="3212977"/>
            <a:ext cx="7661906" cy="2062103"/>
          </a:xfrm>
          <a:prstGeom prst="rect">
            <a:avLst/>
          </a:prstGeom>
          <a:noFill/>
        </p:spPr>
        <p:txBody>
          <a:bodyPr wrap="none" rtlCol="0">
            <a:spAutoFit/>
          </a:bodyPr>
          <a:lstStyle/>
          <a:p>
            <a:r>
              <a:rPr lang="ru-RU" sz="1600" dirty="0" smtClean="0"/>
              <a:t>где </a:t>
            </a:r>
            <a:r>
              <a:rPr lang="en-US" sz="1600" i="1" dirty="0" smtClean="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i</a:t>
            </a:r>
            <a:r>
              <a:rPr lang="en-US" sz="1600" dirty="0" smtClean="0"/>
              <a:t> – </a:t>
            </a:r>
            <a:r>
              <a:rPr lang="ru-RU" sz="1600" dirty="0"/>
              <a:t>значение функции в </a:t>
            </a:r>
            <a:r>
              <a:rPr lang="ru-RU" sz="1600" dirty="0" smtClean="0"/>
              <a:t>центре </a:t>
            </a:r>
          </a:p>
          <a:p>
            <a:pPr marL="360363"/>
            <a:r>
              <a:rPr lang="ru-RU" sz="1600" dirty="0" smtClean="0"/>
              <a:t>параллелепипеда</a:t>
            </a:r>
            <a:r>
              <a:rPr lang="en-US" sz="1600" dirty="0" smtClean="0"/>
              <a:t>,</a:t>
            </a:r>
          </a:p>
          <a:p>
            <a:r>
              <a:rPr lang="en-US" sz="1600" i="1" dirty="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p</a:t>
            </a:r>
            <a:r>
              <a:rPr lang="en-US" sz="1600" dirty="0" smtClean="0"/>
              <a:t> – </a:t>
            </a:r>
            <a:r>
              <a:rPr lang="ru-RU" sz="1600" dirty="0"/>
              <a:t>значение функции, вычисленное в </a:t>
            </a:r>
            <a:r>
              <a:rPr lang="ru-RU" sz="1600" dirty="0" smtClean="0"/>
              <a:t>центре </a:t>
            </a:r>
          </a:p>
          <a:p>
            <a:pPr marL="360363"/>
            <a:r>
              <a:rPr lang="ru-RU" sz="1600" dirty="0" smtClean="0"/>
              <a:t>предшествующего параллелепипеда,</a:t>
            </a:r>
          </a:p>
          <a:p>
            <a:r>
              <a:rPr lang="en-US" sz="1600" i="1" dirty="0">
                <a:latin typeface="Times New Roman" pitchFamily="18" charset="0"/>
                <a:cs typeface="Times New Roman" pitchFamily="18" charset="0"/>
              </a:rPr>
              <a:t>h</a:t>
            </a:r>
            <a:r>
              <a:rPr lang="en-US" sz="1600" i="1" baseline="-25000" dirty="0">
                <a:latin typeface="Times New Roman" pitchFamily="18" charset="0"/>
                <a:cs typeface="Times New Roman" pitchFamily="18" charset="0"/>
              </a:rPr>
              <a:t>i</a:t>
            </a:r>
            <a:r>
              <a:rPr lang="en-US" sz="1600" dirty="0" smtClean="0"/>
              <a:t> </a:t>
            </a:r>
            <a:r>
              <a:rPr lang="ru-RU" sz="1600" dirty="0" smtClean="0"/>
              <a:t>– </a:t>
            </a:r>
            <a:r>
              <a:rPr lang="ru-RU" sz="1600" dirty="0"/>
              <a:t>расстояние между текущим параллелепипедом </a:t>
            </a:r>
            <a:endParaRPr lang="ru-RU" sz="1600" dirty="0" smtClean="0"/>
          </a:p>
          <a:p>
            <a:pPr marL="360363"/>
            <a:r>
              <a:rPr lang="ru-RU" sz="1600" dirty="0" smtClean="0"/>
              <a:t>и </a:t>
            </a:r>
            <a:r>
              <a:rPr lang="ru-RU" sz="1600" dirty="0"/>
              <a:t>его </a:t>
            </a:r>
            <a:r>
              <a:rPr lang="ru-RU" sz="1600" dirty="0" smtClean="0"/>
              <a:t>предшественником</a:t>
            </a:r>
          </a:p>
          <a:p>
            <a:r>
              <a:rPr lang="en-US" sz="1600" i="1" dirty="0">
                <a:latin typeface="Times New Roman" pitchFamily="18" charset="0"/>
                <a:cs typeface="Times New Roman" pitchFamily="18" charset="0"/>
              </a:rPr>
              <a:t>w</a:t>
            </a:r>
            <a:r>
              <a:rPr lang="en-US" sz="1600" dirty="0" smtClean="0"/>
              <a:t> – </a:t>
            </a:r>
            <a:r>
              <a:rPr lang="ru-RU" sz="1600" dirty="0"/>
              <a:t>оценка константы </a:t>
            </a:r>
            <a:r>
              <a:rPr lang="ru-RU" sz="1600" dirty="0" smtClean="0"/>
              <a:t>Липшица</a:t>
            </a:r>
            <a:r>
              <a:rPr lang="en-US" sz="1600" dirty="0" smtClean="0"/>
              <a:t>, </a:t>
            </a:r>
            <a:r>
              <a:rPr lang="ru-RU" sz="1600" dirty="0" smtClean="0"/>
              <a:t>которая адаптивно вычисляется по формуле:</a:t>
            </a:r>
          </a:p>
          <a:p>
            <a:endParaRPr lang="ru-RU" sz="1600" dirty="0"/>
          </a:p>
        </p:txBody>
      </p:sp>
      <p:sp>
        <p:nvSpPr>
          <p:cNvPr id="24" name="Rectangle 5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p:cNvGraphicFramePr>
            <a:graphicFrameLocks noChangeAspect="1"/>
          </p:cNvGraphicFramePr>
          <p:nvPr>
            <p:extLst>
              <p:ext uri="{D42A27DB-BD31-4B8C-83A1-F6EECF244321}">
                <p14:modId xmlns:p14="http://schemas.microsoft.com/office/powerpoint/2010/main" val="1099189514"/>
              </p:ext>
            </p:extLst>
          </p:nvPr>
        </p:nvGraphicFramePr>
        <p:xfrm>
          <a:off x="1216002" y="5108688"/>
          <a:ext cx="1310071" cy="624569"/>
        </p:xfrm>
        <a:graphic>
          <a:graphicData uri="http://schemas.openxmlformats.org/presentationml/2006/ole">
            <mc:AlternateContent xmlns:mc="http://schemas.openxmlformats.org/markup-compatibility/2006">
              <mc:Choice xmlns:v="urn:schemas-microsoft-com:vml" Requires="v">
                <p:oleObj spid="_x0000_s4881" name="Формула" r:id="rId7" imgW="1091726" imgH="520474" progId="Equation.3">
                  <p:embed/>
                </p:oleObj>
              </mc:Choice>
              <mc:Fallback>
                <p:oleObj name="Формула" r:id="rId7" imgW="1091726" imgH="520474"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002" y="5108688"/>
                        <a:ext cx="1310071" cy="62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p:cNvGraphicFramePr>
            <a:graphicFrameLocks noChangeAspect="1"/>
          </p:cNvGraphicFramePr>
          <p:nvPr>
            <p:extLst>
              <p:ext uri="{D42A27DB-BD31-4B8C-83A1-F6EECF244321}">
                <p14:modId xmlns:p14="http://schemas.microsoft.com/office/powerpoint/2010/main" val="97022112"/>
              </p:ext>
            </p:extLst>
          </p:nvPr>
        </p:nvGraphicFramePr>
        <p:xfrm>
          <a:off x="2955925" y="5084763"/>
          <a:ext cx="1311275" cy="593725"/>
        </p:xfrm>
        <a:graphic>
          <a:graphicData uri="http://schemas.openxmlformats.org/presentationml/2006/ole">
            <mc:AlternateContent xmlns:mc="http://schemas.openxmlformats.org/markup-compatibility/2006">
              <mc:Choice xmlns:v="urn:schemas-microsoft-com:vml" Requires="v">
                <p:oleObj spid="_x0000_s4882" name="Формула" r:id="rId9" imgW="1091880" imgH="495000" progId="Equation.3">
                  <p:embed/>
                </p:oleObj>
              </mc:Choice>
              <mc:Fallback>
                <p:oleObj name="Формула" r:id="rId9" imgW="1091880" imgH="495000" progId="Equation.3">
                  <p:embed/>
                  <p:pic>
                    <p:nvPicPr>
                      <p:cNvPr id="0" name="Object 56"/>
                      <p:cNvPicPr>
                        <a:picLocks noChangeAspect="1" noChangeArrowheads="1"/>
                      </p:cNvPicPr>
                      <p:nvPr/>
                    </p:nvPicPr>
                    <p:blipFill>
                      <a:blip r:embed="rId10"/>
                      <a:srcRect/>
                      <a:stretch>
                        <a:fillRect/>
                      </a:stretch>
                    </p:blipFill>
                    <p:spPr bwMode="auto">
                      <a:xfrm>
                        <a:off x="2955925" y="5084763"/>
                        <a:ext cx="13112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7545" y="5877272"/>
            <a:ext cx="2553071" cy="338554"/>
          </a:xfrm>
          <a:prstGeom prst="rect">
            <a:avLst/>
          </a:prstGeom>
          <a:noFill/>
        </p:spPr>
        <p:txBody>
          <a:bodyPr wrap="none" rtlCol="0">
            <a:spAutoFit/>
          </a:bodyPr>
          <a:lstStyle/>
          <a:p>
            <a:r>
              <a:rPr lang="ru-RU" sz="1600" dirty="0" smtClean="0"/>
              <a:t>где </a:t>
            </a:r>
            <a:r>
              <a:rPr lang="en-US" sz="1600" i="1" dirty="0">
                <a:latin typeface="Times New Roman" pitchFamily="18" charset="0"/>
                <a:cs typeface="Times New Roman" pitchFamily="18" charset="0"/>
              </a:rPr>
              <a:t>r</a:t>
            </a:r>
            <a:r>
              <a:rPr lang="en-US" sz="1600" dirty="0" smtClean="0"/>
              <a:t> &gt; 1 – </a:t>
            </a:r>
            <a:r>
              <a:rPr lang="ru-RU" sz="1600" dirty="0" smtClean="0"/>
              <a:t>коэффициент.</a:t>
            </a:r>
            <a:endParaRPr lang="ru-RU" sz="1600" dirty="0"/>
          </a:p>
        </p:txBody>
      </p:sp>
      <p:sp>
        <p:nvSpPr>
          <p:cNvPr id="15" name="Надпись 2"/>
          <p:cNvSpPr txBox="1">
            <a:spLocks noChangeArrowheads="1"/>
          </p:cNvSpPr>
          <p:nvPr/>
        </p:nvSpPr>
        <p:spPr bwMode="auto">
          <a:xfrm>
            <a:off x="5939458" y="4221088"/>
            <a:ext cx="288101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2 </a:t>
            </a:r>
            <a:r>
              <a:rPr lang="ru-RU" sz="1100" dirty="0">
                <a:latin typeface="Calibri" pitchFamily="34" charset="0"/>
              </a:rPr>
              <a:t>– </a:t>
            </a:r>
            <a:r>
              <a:rPr lang="ru-RU" sz="1100" dirty="0"/>
              <a:t>Траектория перемещения центров параллелепипедов</a:t>
            </a:r>
            <a:endParaRPr lang="ru-RU" dirty="0"/>
          </a:p>
        </p:txBody>
      </p:sp>
      <p:sp>
        <p:nvSpPr>
          <p:cNvPr id="16" name="TextBox 15"/>
          <p:cNvSpPr txBox="1"/>
          <p:nvPr/>
        </p:nvSpPr>
        <p:spPr>
          <a:xfrm>
            <a:off x="4932040" y="2636912"/>
            <a:ext cx="595035" cy="369332"/>
          </a:xfrm>
          <a:prstGeom prst="rect">
            <a:avLst/>
          </a:prstGeom>
          <a:noFill/>
        </p:spPr>
        <p:txBody>
          <a:bodyPr wrap="none" rtlCol="0">
            <a:spAutoFit/>
          </a:bodyPr>
          <a:lstStyle/>
          <a:p>
            <a:r>
              <a:rPr lang="ru-RU" dirty="0" smtClean="0"/>
              <a:t>(1</a:t>
            </a:r>
            <a:r>
              <a:rPr lang="en-US" dirty="0" smtClean="0"/>
              <a:t>0</a:t>
            </a:r>
            <a:r>
              <a:rPr lang="ru-RU" dirty="0" smtClean="0"/>
              <a:t>)</a:t>
            </a:r>
            <a:endParaRPr lang="ru-RU" dirty="0"/>
          </a:p>
        </p:txBody>
      </p:sp>
      <p:sp>
        <p:nvSpPr>
          <p:cNvPr id="17" name="TextBox 16"/>
          <p:cNvSpPr txBox="1"/>
          <p:nvPr/>
        </p:nvSpPr>
        <p:spPr>
          <a:xfrm>
            <a:off x="4932039" y="5219908"/>
            <a:ext cx="577915" cy="369332"/>
          </a:xfrm>
          <a:prstGeom prst="rect">
            <a:avLst/>
          </a:prstGeom>
          <a:noFill/>
        </p:spPr>
        <p:txBody>
          <a:bodyPr wrap="none" rtlCol="0">
            <a:spAutoFit/>
          </a:bodyPr>
          <a:lstStyle/>
          <a:p>
            <a:r>
              <a:rPr lang="ru-RU" dirty="0" smtClean="0"/>
              <a:t>(1</a:t>
            </a:r>
            <a:r>
              <a:rPr lang="en-US" dirty="0" smtClean="0"/>
              <a:t>1</a:t>
            </a:r>
            <a:r>
              <a:rPr lang="ru-RU" dirty="0" smtClean="0"/>
              <a:t>)</a:t>
            </a:r>
            <a:endParaRPr lang="ru-RU" dirty="0"/>
          </a:p>
        </p:txBody>
      </p:sp>
    </p:spTree>
    <p:extLst>
      <p:ext uri="{BB962C8B-B14F-4D97-AF65-F5344CB8AC3E}">
        <p14:creationId xmlns:p14="http://schemas.microsoft.com/office/powerpoint/2010/main" val="2220663047"/>
      </p:ext>
    </p:extLst>
  </p:cSld>
  <p:clrMapOvr>
    <a:masterClrMapping/>
  </p:clrMapOvr>
  <mc:AlternateContent xmlns:mc="http://schemas.openxmlformats.org/markup-compatibility/2006" xmlns:p14="http://schemas.microsoft.com/office/powerpoint/2010/main">
    <mc:Choice Requires="p14">
      <p:transition spd="slow" p14:dur="2000" advTm="30222"/>
    </mc:Choice>
    <mc:Fallback xmlns="">
      <p:transition spd="slow" advTm="3022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Двухфазный модифицированный метод половинного </a:t>
            </a:r>
            <a:r>
              <a:rPr lang="ru-RU" sz="3200" dirty="0" smtClean="0"/>
              <a:t>деления</a:t>
            </a:r>
            <a:endParaRPr lang="ru-RU" sz="3200" dirty="0"/>
          </a:p>
        </p:txBody>
      </p:sp>
      <p:sp>
        <p:nvSpPr>
          <p:cNvPr id="3" name="Объект 2"/>
          <p:cNvSpPr>
            <a:spLocks noGrp="1"/>
          </p:cNvSpPr>
          <p:nvPr>
            <p:ph sz="half" idx="1"/>
          </p:nvPr>
        </p:nvSpPr>
        <p:spPr/>
        <p:txBody>
          <a:bodyPr/>
          <a:lstStyle/>
          <a:p>
            <a:r>
              <a:rPr lang="ru-RU" sz="1800" dirty="0" smtClean="0"/>
              <a:t>О функции известен радиус области притяжения глобального </a:t>
            </a:r>
            <a:r>
              <a:rPr lang="ru-RU" sz="1800" dirty="0" smtClean="0"/>
              <a:t>минимума </a:t>
            </a:r>
            <a:r>
              <a:rPr lang="el-GR" sz="1800" dirty="0" smtClean="0"/>
              <a:t>ρ</a:t>
            </a:r>
            <a:r>
              <a:rPr lang="en-US" sz="1800" baseline="-25000" dirty="0"/>
              <a:t>m</a:t>
            </a:r>
            <a:r>
              <a:rPr lang="ru-RU" sz="1800" dirty="0" smtClean="0"/>
              <a:t>.</a:t>
            </a:r>
            <a:endParaRPr lang="ru-RU" sz="1800" dirty="0" smtClean="0"/>
          </a:p>
          <a:p>
            <a:r>
              <a:rPr lang="ru-RU" sz="1800" dirty="0" smtClean="0"/>
              <a:t>Совмещает </a:t>
            </a:r>
            <a:r>
              <a:rPr lang="ru-RU" sz="1800" dirty="0"/>
              <a:t>методы </a:t>
            </a:r>
            <a:r>
              <a:rPr lang="ru-RU" sz="1800" dirty="0" smtClean="0"/>
              <a:t>глобальной (ГО) </a:t>
            </a:r>
            <a:r>
              <a:rPr lang="ru-RU" sz="1800" dirty="0"/>
              <a:t>и </a:t>
            </a:r>
            <a:r>
              <a:rPr lang="ru-RU" sz="1800" dirty="0" smtClean="0"/>
              <a:t>локальной (ЛО) оптимизации.</a:t>
            </a:r>
            <a:endParaRPr lang="ru-RU" sz="1800" dirty="0"/>
          </a:p>
          <a:p>
            <a:r>
              <a:rPr lang="ru-RU" sz="1800" dirty="0" smtClean="0"/>
              <a:t>В фазе ГО с помощью специального алгоритма сжатия формируется список точек, начальных приближений  локальных минимумов.</a:t>
            </a:r>
          </a:p>
          <a:p>
            <a:r>
              <a:rPr lang="ru-RU" sz="1800" dirty="0" smtClean="0"/>
              <a:t>В фазе ЛО из каждой точки приближения локального минимума запускается алгоритм локальной оптимизации.</a:t>
            </a:r>
          </a:p>
          <a:p>
            <a:endParaRPr lang="ru-RU" sz="1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6</a:t>
            </a:fld>
            <a:r>
              <a:rPr lang="ru-RU" dirty="0" smtClean="0"/>
              <a:t>/15</a:t>
            </a:r>
            <a:endParaRPr lang="ru-RU" dirty="0"/>
          </a:p>
        </p:txBody>
      </p:sp>
      <p:pic>
        <p:nvPicPr>
          <p:cNvPr id="6" name="Объект 5" descr="Рисунок3"/>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5026" y="1700809"/>
            <a:ext cx="4314825" cy="3895909"/>
          </a:xfrm>
          <a:prstGeom prst="rect">
            <a:avLst/>
          </a:prstGeom>
          <a:noFill/>
          <a:ln>
            <a:noFill/>
          </a:ln>
        </p:spPr>
      </p:pic>
      <p:sp>
        <p:nvSpPr>
          <p:cNvPr id="7" name="Надпись 2"/>
          <p:cNvSpPr txBox="1">
            <a:spLocks noChangeArrowheads="1"/>
          </p:cNvSpPr>
          <p:nvPr/>
        </p:nvSpPr>
        <p:spPr bwMode="auto">
          <a:xfrm>
            <a:off x="4643314" y="5733256"/>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Двухфазный алгоритм метода половинных делений </a:t>
            </a:r>
            <a:endParaRPr lang="ru-RU" dirty="0"/>
          </a:p>
        </p:txBody>
      </p:sp>
    </p:spTree>
    <p:extLst>
      <p:ext uri="{BB962C8B-B14F-4D97-AF65-F5344CB8AC3E}">
        <p14:creationId xmlns:p14="http://schemas.microsoft.com/office/powerpoint/2010/main" val="2413819528"/>
      </p:ext>
    </p:extLst>
  </p:cSld>
  <p:clrMapOvr>
    <a:masterClrMapping/>
  </p:clrMapOvr>
  <mc:AlternateContent xmlns:mc="http://schemas.openxmlformats.org/markup-compatibility/2006" xmlns:p14="http://schemas.microsoft.com/office/powerpoint/2010/main">
    <mc:Choice Requires="p14">
      <p:transition spd="slow" p14:dur="2000" advTm="80275"/>
    </mc:Choice>
    <mc:Fallback xmlns="">
      <p:transition spd="slow" advTm="8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smtClean="0"/>
              <a:t>Технология графосимволического </a:t>
            </a:r>
            <a:r>
              <a:rPr lang="ru-RU" sz="3600" dirty="0" smtClean="0"/>
              <a:t>программирования</a:t>
            </a:r>
            <a:endParaRPr lang="ru-RU" sz="36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7</a:t>
            </a:fld>
            <a:r>
              <a:rPr lang="ru-RU" dirty="0" smtClean="0"/>
              <a:t>/15</a:t>
            </a:r>
            <a:endParaRPr lang="ru-RU" dirty="0"/>
          </a:p>
        </p:txBody>
      </p:sp>
      <p:sp>
        <p:nvSpPr>
          <p:cNvPr id="7" name="Объект 6"/>
          <p:cNvSpPr>
            <a:spLocks noGrp="1"/>
          </p:cNvSpPr>
          <p:nvPr>
            <p:ph sz="half" idx="1"/>
          </p:nvPr>
        </p:nvSpPr>
        <p:spPr/>
        <p:txBody>
          <a:bodyPr/>
          <a:lstStyle/>
          <a:p>
            <a:r>
              <a:rPr lang="ru-RU" sz="2200" dirty="0"/>
              <a:t>Создание визуальными средствами моделей параллельных алгоритмов</a:t>
            </a:r>
          </a:p>
          <a:p>
            <a:r>
              <a:rPr lang="ru-RU" sz="2200" dirty="0"/>
              <a:t>Автоматическая генерация кода программ для стандарта </a:t>
            </a:r>
            <a:r>
              <a:rPr lang="en-US" sz="2200" dirty="0"/>
              <a:t>MPI</a:t>
            </a:r>
            <a:endParaRPr lang="ru-RU" sz="2200" dirty="0"/>
          </a:p>
          <a:p>
            <a:endParaRPr lang="ru-RU" sz="2200" dirty="0"/>
          </a:p>
          <a:p>
            <a:pPr>
              <a:buFont typeface="Wingdings" pitchFamily="2" charset="2"/>
              <a:buChar char="v"/>
            </a:pPr>
            <a:r>
              <a:rPr lang="ru-RU" sz="2200" dirty="0"/>
              <a:t>Автоматическое управление потоками данных</a:t>
            </a:r>
          </a:p>
          <a:p>
            <a:pPr>
              <a:buFont typeface="Wingdings" pitchFamily="2" charset="2"/>
              <a:buChar char="v"/>
            </a:pPr>
            <a:r>
              <a:rPr lang="ru-RU" sz="2200" dirty="0"/>
              <a:t>Проверка корректности алгоритмов до запуска программы</a:t>
            </a:r>
          </a:p>
          <a:p>
            <a:endParaRPr lang="ru-RU" sz="2200" dirty="0"/>
          </a:p>
        </p:txBody>
      </p:sp>
      <p:pic>
        <p:nvPicPr>
          <p:cNvPr id="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1628801"/>
            <a:ext cx="1276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851" y="3700487"/>
            <a:ext cx="1271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27984" y="1628800"/>
            <a:ext cx="1872208" cy="38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трелка вправо 11"/>
          <p:cNvSpPr/>
          <p:nvPr/>
        </p:nvSpPr>
        <p:spPr>
          <a:xfrm>
            <a:off x="6372201" y="3162107"/>
            <a:ext cx="1118643" cy="785813"/>
          </a:xfrm>
          <a:prstGeom prst="rightArrow">
            <a:avLst/>
          </a:prstGeom>
          <a:solidFill>
            <a:srgbClr val="FFD85B"/>
          </a:solidFill>
          <a:ln>
            <a:solidFill>
              <a:srgbClr val="FFFF8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ru-RU" sz="900" b="1" dirty="0">
                <a:solidFill>
                  <a:schemeClr val="tx1">
                    <a:lumMod val="95000"/>
                    <a:lumOff val="5000"/>
                  </a:schemeClr>
                </a:solidFill>
              </a:rPr>
              <a:t>КОМПИЛЯЦИЯ</a:t>
            </a:r>
            <a:endParaRPr lang="ru-RU" sz="1050" b="1" dirty="0">
              <a:solidFill>
                <a:schemeClr val="tx1">
                  <a:lumMod val="95000"/>
                  <a:lumOff val="5000"/>
                </a:schemeClr>
              </a:solidFill>
            </a:endParaRPr>
          </a:p>
        </p:txBody>
      </p:sp>
      <p:sp>
        <p:nvSpPr>
          <p:cNvPr id="13" name="Надпись 2"/>
          <p:cNvSpPr txBox="1">
            <a:spLocks noChangeArrowheads="1"/>
          </p:cNvSpPr>
          <p:nvPr/>
        </p:nvSpPr>
        <p:spPr bwMode="auto">
          <a:xfrm>
            <a:off x="4427984" y="5589240"/>
            <a:ext cx="4406453"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4 </a:t>
            </a:r>
            <a:r>
              <a:rPr lang="ru-RU" sz="1100" dirty="0">
                <a:latin typeface="Calibri" pitchFamily="34" charset="0"/>
              </a:rPr>
              <a:t>– </a:t>
            </a:r>
            <a:r>
              <a:rPr lang="ru-RU" sz="1100" dirty="0" smtClean="0">
                <a:latin typeface="Calibri" pitchFamily="34" charset="0"/>
              </a:rPr>
              <a:t>Суть технологии ГСП</a:t>
            </a:r>
            <a:endParaRPr lang="ru-RU" dirty="0"/>
          </a:p>
        </p:txBody>
      </p:sp>
    </p:spTree>
    <p:extLst>
      <p:ext uri="{BB962C8B-B14F-4D97-AF65-F5344CB8AC3E}">
        <p14:creationId xmlns:p14="http://schemas.microsoft.com/office/powerpoint/2010/main" val="1689898494"/>
      </p:ext>
    </p:extLst>
  </p:cSld>
  <p:clrMapOvr>
    <a:masterClrMapping/>
  </p:clrMapOvr>
  <mc:AlternateContent xmlns:mc="http://schemas.openxmlformats.org/markup-compatibility/2006" xmlns:p14="http://schemas.microsoft.com/office/powerpoint/2010/main">
    <mc:Choice Requires="p14">
      <p:transition spd="slow" p14:dur="2000" advTm="41741"/>
    </mc:Choice>
    <mc:Fallback xmlns="">
      <p:transition spd="slow" advTm="4174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Исследование эффективности алгоритма</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8</a:t>
            </a:fld>
            <a:r>
              <a:rPr lang="ru-RU" dirty="0" smtClean="0"/>
              <a:t>/15</a:t>
            </a:r>
            <a:endParaRPr lang="ru-RU" dirty="0"/>
          </a:p>
        </p:txBody>
      </p:sp>
      <p:pic>
        <p:nvPicPr>
          <p:cNvPr id="5" name="Рисунок 4"/>
          <p:cNvPicPr/>
          <p:nvPr/>
        </p:nvPicPr>
        <p:blipFill>
          <a:blip r:embed="rId4">
            <a:extLst>
              <a:ext uri="{28A0092B-C50C-407E-A947-70E740481C1C}">
                <a14:useLocalDpi xmlns:a14="http://schemas.microsoft.com/office/drawing/2010/main" val="0"/>
              </a:ext>
            </a:extLst>
          </a:blip>
          <a:stretch>
            <a:fillRect/>
          </a:stretch>
        </p:blipFill>
        <p:spPr bwMode="auto">
          <a:xfrm>
            <a:off x="323527" y="1446747"/>
            <a:ext cx="2198575" cy="4382741"/>
          </a:xfrm>
          <a:prstGeom prst="rect">
            <a:avLst/>
          </a:prstGeom>
          <a:noFill/>
          <a:ln>
            <a:noFill/>
          </a:ln>
        </p:spPr>
      </p:pic>
      <p:pic>
        <p:nvPicPr>
          <p:cNvPr id="7" name="Рисунок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1793" y="1527695"/>
            <a:ext cx="3336671" cy="2189337"/>
          </a:xfrm>
          <a:prstGeom prst="rect">
            <a:avLst/>
          </a:prstGeom>
          <a:noFill/>
        </p:spPr>
      </p:pic>
      <p:pic>
        <p:nvPicPr>
          <p:cNvPr id="8" name="Рисунок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6265" y="3818137"/>
            <a:ext cx="3322199" cy="2011351"/>
          </a:xfrm>
          <a:prstGeom prst="rect">
            <a:avLst/>
          </a:prstGeom>
          <a:noFill/>
        </p:spPr>
      </p:pic>
      <p:sp>
        <p:nvSpPr>
          <p:cNvPr id="10" name="TextBox 9"/>
          <p:cNvSpPr txBox="1"/>
          <p:nvPr/>
        </p:nvSpPr>
        <p:spPr>
          <a:xfrm>
            <a:off x="2514270" y="2381979"/>
            <a:ext cx="2921826" cy="830997"/>
          </a:xfrm>
          <a:prstGeom prst="rect">
            <a:avLst/>
          </a:prstGeom>
          <a:noFill/>
        </p:spPr>
        <p:txBody>
          <a:bodyPr wrap="none" rtlCol="0">
            <a:spAutoFit/>
          </a:bodyPr>
          <a:lstStyle/>
          <a:p>
            <a:pPr algn="ctr"/>
            <a:r>
              <a:rPr lang="ru-RU" sz="2400" b="1" dirty="0" smtClean="0"/>
              <a:t>Фаза глобальной </a:t>
            </a:r>
          </a:p>
          <a:p>
            <a:pPr algn="ctr"/>
            <a:r>
              <a:rPr lang="ru-RU" sz="2400" b="1" dirty="0" smtClean="0"/>
              <a:t>оптимизации</a:t>
            </a:r>
            <a:endParaRPr lang="ru-RU" sz="2400" b="1" dirty="0"/>
          </a:p>
        </p:txBody>
      </p:sp>
      <p:sp>
        <p:nvSpPr>
          <p:cNvPr id="11" name="TextBox 10"/>
          <p:cNvSpPr txBox="1"/>
          <p:nvPr/>
        </p:nvSpPr>
        <p:spPr>
          <a:xfrm>
            <a:off x="2612629" y="4470211"/>
            <a:ext cx="2679451" cy="830997"/>
          </a:xfrm>
          <a:prstGeom prst="rect">
            <a:avLst/>
          </a:prstGeom>
          <a:noFill/>
        </p:spPr>
        <p:txBody>
          <a:bodyPr wrap="none" rtlCol="0">
            <a:spAutoFit/>
          </a:bodyPr>
          <a:lstStyle/>
          <a:p>
            <a:pPr algn="ctr"/>
            <a:r>
              <a:rPr lang="ru-RU" sz="2400" b="1" dirty="0" smtClean="0"/>
              <a:t>Фаза локальной</a:t>
            </a:r>
          </a:p>
          <a:p>
            <a:pPr algn="ctr"/>
            <a:r>
              <a:rPr lang="ru-RU" sz="2400" b="1" dirty="0" smtClean="0"/>
              <a:t>оптимизации</a:t>
            </a:r>
            <a:endParaRPr lang="ru-RU" sz="2400" b="1" dirty="0"/>
          </a:p>
        </p:txBody>
      </p:sp>
      <p:sp>
        <p:nvSpPr>
          <p:cNvPr id="12" name="Надпись 2"/>
          <p:cNvSpPr txBox="1">
            <a:spLocks noChangeArrowheads="1"/>
          </p:cNvSpPr>
          <p:nvPr/>
        </p:nvSpPr>
        <p:spPr bwMode="auto">
          <a:xfrm>
            <a:off x="5436096" y="5898063"/>
            <a:ext cx="3322200"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6 </a:t>
            </a:r>
            <a:r>
              <a:rPr lang="ru-RU" sz="1100" dirty="0">
                <a:latin typeface="Calibri" pitchFamily="34" charset="0"/>
              </a:rPr>
              <a:t>– </a:t>
            </a:r>
            <a:r>
              <a:rPr lang="ru-RU" sz="1100" dirty="0" smtClean="0">
                <a:latin typeface="Calibri" pitchFamily="34" charset="0"/>
              </a:rPr>
              <a:t>Распределение загрузки по процессорам для двух фаз для базовой версии алгоритма</a:t>
            </a:r>
            <a:endParaRPr lang="ru-RU" dirty="0"/>
          </a:p>
        </p:txBody>
      </p:sp>
      <p:sp>
        <p:nvSpPr>
          <p:cNvPr id="13" name="Надпись 2"/>
          <p:cNvSpPr txBox="1">
            <a:spLocks noChangeArrowheads="1"/>
          </p:cNvSpPr>
          <p:nvPr/>
        </p:nvSpPr>
        <p:spPr bwMode="auto">
          <a:xfrm>
            <a:off x="179511" y="5898063"/>
            <a:ext cx="468518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pPr>
            <a:r>
              <a:rPr lang="ru-RU" sz="1100" dirty="0">
                <a:latin typeface="Calibri" pitchFamily="34" charset="0"/>
              </a:rPr>
              <a:t>Рисунок 5</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Базовая версия </a:t>
            </a:r>
            <a:r>
              <a:rPr lang="ru-RU" sz="1100" dirty="0" smtClean="0">
                <a:latin typeface="Calibri" pitchFamily="34" charset="0"/>
              </a:rPr>
              <a:t>двухфазного </a:t>
            </a:r>
            <a:r>
              <a:rPr lang="ru-RU" sz="1100" dirty="0" smtClean="0">
                <a:latin typeface="Calibri" pitchFamily="34" charset="0"/>
              </a:rPr>
              <a:t>параллельного алгоритма глобальной оптимизации</a:t>
            </a:r>
            <a:endParaRPr lang="ru-RU" dirty="0"/>
          </a:p>
        </p:txBody>
      </p:sp>
    </p:spTree>
    <p:custDataLst>
      <p:tags r:id="rId1"/>
    </p:custDataLst>
    <p:extLst>
      <p:ext uri="{BB962C8B-B14F-4D97-AF65-F5344CB8AC3E}">
        <p14:creationId xmlns:p14="http://schemas.microsoft.com/office/powerpoint/2010/main" val="1347371913"/>
      </p:ext>
    </p:extLst>
  </p:cSld>
  <p:clrMapOvr>
    <a:masterClrMapping/>
  </p:clrMapOvr>
  <mc:AlternateContent xmlns:mc="http://schemas.openxmlformats.org/markup-compatibility/2006" xmlns:p14="http://schemas.microsoft.com/office/powerpoint/2010/main">
    <mc:Choice Requires="p14">
      <p:transition spd="slow" p14:dur="2000" advTm="55182"/>
    </mc:Choice>
    <mc:Fallback xmlns="">
      <p:transition spd="slow" advTm="551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1</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9</a:t>
            </a:fld>
            <a:r>
              <a:rPr lang="ru-RU" dirty="0" smtClean="0"/>
              <a:t>/15</a:t>
            </a:r>
            <a:endParaRPr lang="ru-RU" dirty="0"/>
          </a:p>
        </p:txBody>
      </p:sp>
      <p:pic>
        <p:nvPicPr>
          <p:cNvPr id="9" name="Объект 8"/>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1" y="2290221"/>
            <a:ext cx="4040188" cy="2650946"/>
          </a:xfrm>
          <a:prstGeom prst="rect">
            <a:avLst/>
          </a:prstGeom>
          <a:noFill/>
        </p:spPr>
      </p:pic>
      <p:pic>
        <p:nvPicPr>
          <p:cNvPr id="10" name="Объект 9"/>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6" y="2266765"/>
            <a:ext cx="4041775" cy="2664296"/>
          </a:xfrm>
          <a:prstGeom prst="rect">
            <a:avLst/>
          </a:prstGeom>
          <a:noFill/>
        </p:spPr>
      </p:pic>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2 информация о найденном рекордном значении функции доступна всем процессорами</a:t>
            </a:r>
            <a:endParaRPr lang="ru-RU" sz="2000" dirty="0"/>
          </a:p>
        </p:txBody>
      </p:sp>
      <p:sp>
        <p:nvSpPr>
          <p:cNvPr id="12" name="Текст 4"/>
          <p:cNvSpPr txBox="1">
            <a:spLocks/>
          </p:cNvSpPr>
          <p:nvPr/>
        </p:nvSpPr>
        <p:spPr bwMode="auto">
          <a:xfrm>
            <a:off x="467544" y="5597550"/>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dirty="0" smtClean="0"/>
              <a:t>Общее количество вычислений сократилось  </a:t>
            </a:r>
            <a:br>
              <a:rPr lang="ru-RU" dirty="0" smtClean="0"/>
            </a:br>
            <a:r>
              <a:rPr lang="ru-RU" dirty="0" smtClean="0"/>
              <a:t>в 3,5 раза (с 2937912 до 840718)</a:t>
            </a:r>
            <a:endParaRPr lang="ru-RU" dirty="0"/>
          </a:p>
        </p:txBody>
      </p:sp>
      <p:sp>
        <p:nvSpPr>
          <p:cNvPr id="5" name="Текст 4"/>
          <p:cNvSpPr>
            <a:spLocks noGrp="1"/>
          </p:cNvSpPr>
          <p:nvPr>
            <p:ph type="body" idx="1"/>
          </p:nvPr>
        </p:nvSpPr>
        <p:spPr>
          <a:xfrm>
            <a:off x="457201" y="2132856"/>
            <a:ext cx="4040188" cy="360040"/>
          </a:xfrm>
        </p:spPr>
        <p:txBody>
          <a:bodyPr/>
          <a:lstStyle/>
          <a:p>
            <a:pPr algn="ctr"/>
            <a:r>
              <a:rPr lang="ru-RU" sz="1800" dirty="0" smtClean="0"/>
              <a:t>Версия 1</a:t>
            </a:r>
            <a:endParaRPr lang="ru-RU" sz="1800" dirty="0"/>
          </a:p>
        </p:txBody>
      </p:sp>
      <p:sp>
        <p:nvSpPr>
          <p:cNvPr id="7" name="Текст 6"/>
          <p:cNvSpPr>
            <a:spLocks noGrp="1"/>
          </p:cNvSpPr>
          <p:nvPr>
            <p:ph type="body" sz="quarter" idx="3"/>
          </p:nvPr>
        </p:nvSpPr>
        <p:spPr>
          <a:xfrm>
            <a:off x="4645026" y="2132856"/>
            <a:ext cx="4041775" cy="360040"/>
          </a:xfrm>
        </p:spPr>
        <p:txBody>
          <a:bodyPr/>
          <a:lstStyle/>
          <a:p>
            <a:pPr algn="ctr"/>
            <a:r>
              <a:rPr lang="ru-RU" sz="1800" dirty="0" smtClean="0"/>
              <a:t>Версия 2</a:t>
            </a:r>
            <a:endParaRPr lang="ru-RU" sz="1800" dirty="0"/>
          </a:p>
        </p:txBody>
      </p:sp>
      <p:sp>
        <p:nvSpPr>
          <p:cNvPr id="14" name="Надпись 2"/>
          <p:cNvSpPr txBox="1">
            <a:spLocks noChangeArrowheads="1"/>
          </p:cNvSpPr>
          <p:nvPr/>
        </p:nvSpPr>
        <p:spPr bwMode="auto">
          <a:xfrm>
            <a:off x="467544" y="5085184"/>
            <a:ext cx="8208912"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7 </a:t>
            </a:r>
            <a:r>
              <a:rPr lang="ru-RU" sz="1100" dirty="0">
                <a:latin typeface="Calibri" pitchFamily="34" charset="0"/>
              </a:rPr>
              <a:t>– </a:t>
            </a:r>
            <a:r>
              <a:rPr lang="ru-RU" sz="1100" dirty="0" smtClean="0">
                <a:latin typeface="Calibri" pitchFamily="34" charset="0"/>
              </a:rPr>
              <a:t>Сравнение загрузки по процессорам для фазы глобальной оптимизации для 1 и 2 версии алгоритма</a:t>
            </a:r>
            <a:endParaRPr lang="ru-RU" dirty="0"/>
          </a:p>
        </p:txBody>
      </p:sp>
    </p:spTree>
    <p:extLst>
      <p:ext uri="{BB962C8B-B14F-4D97-AF65-F5344CB8AC3E}">
        <p14:creationId xmlns:p14="http://schemas.microsoft.com/office/powerpoint/2010/main" val="3895944891"/>
      </p:ext>
    </p:extLst>
  </p:cSld>
  <p:clrMapOvr>
    <a:masterClrMapping/>
  </p:clrMapOvr>
  <mc:AlternateContent xmlns:mc="http://schemas.openxmlformats.org/markup-compatibility/2006" xmlns:p14="http://schemas.microsoft.com/office/powerpoint/2010/main">
    <mc:Choice Requires="p14">
      <p:transition spd="slow" p14:dur="2000" advTm="16545"/>
    </mc:Choice>
    <mc:Fallback xmlns="">
      <p:transition spd="slow" advTm="1654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1"/>
</p:tagLst>
</file>

<file path=ppt/tags/tag2.xml><?xml version="1.0" encoding="utf-8"?>
<p:tagLst xmlns:a="http://schemas.openxmlformats.org/drawingml/2006/main" xmlns:r="http://schemas.openxmlformats.org/officeDocument/2006/relationships" xmlns:p="http://schemas.openxmlformats.org/presentationml/2006/main">
  <p:tag name="TIMING" val="|33.3"/>
</p:tagLst>
</file>

<file path=ppt/theme/theme1.xml><?xml version="1.0" encoding="utf-8"?>
<a:theme xmlns:a="http://schemas.openxmlformats.org/drawingml/2006/main" name="СГАУ">
  <a:themeElements>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fontScheme name="Pixel">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5D96"/>
        </a:lt2>
        <a:accent1>
          <a:srgbClr val="0078C3"/>
        </a:accent1>
        <a:accent2>
          <a:srgbClr val="649600"/>
        </a:accent2>
        <a:accent3>
          <a:srgbClr val="FFFFFF"/>
        </a:accent3>
        <a:accent4>
          <a:srgbClr val="000000"/>
        </a:accent4>
        <a:accent5>
          <a:srgbClr val="AABEDE"/>
        </a:accent5>
        <a:accent6>
          <a:srgbClr val="5A8700"/>
        </a:accent6>
        <a:hlink>
          <a:srgbClr val="0078C3"/>
        </a:hlink>
        <a:folHlink>
          <a:srgbClr val="005D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themeOverride>
</file>

<file path=docProps/app.xml><?xml version="1.0" encoding="utf-8"?>
<Properties xmlns="http://schemas.openxmlformats.org/officeDocument/2006/extended-properties" xmlns:vt="http://schemas.openxmlformats.org/officeDocument/2006/docPropsVTypes">
  <Template/>
  <TotalTime>5387</TotalTime>
  <Words>2037</Words>
  <Application>Microsoft Office PowerPoint</Application>
  <PresentationFormat>Экран (4:3)</PresentationFormat>
  <Paragraphs>172</Paragraphs>
  <Slides>15</Slides>
  <Notes>15</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17" baseType="lpstr">
      <vt:lpstr>СГАУ</vt:lpstr>
      <vt:lpstr>Формула</vt:lpstr>
      <vt:lpstr>Моделирование параллельных алгоритмов глобальной оптимизации модифицированным методом половинных делений</vt:lpstr>
      <vt:lpstr>Цель и задачи</vt:lpstr>
      <vt:lpstr>Постановка задачи глобальной оптимизации</vt:lpstr>
      <vt:lpstr>Классический метод половинного деления</vt:lpstr>
      <vt:lpstr>Модифицированный метод половинного деления</vt:lpstr>
      <vt:lpstr>Двухфазный модифицированный метод половинного деления</vt:lpstr>
      <vt:lpstr>Технология графосимволического программирования</vt:lpstr>
      <vt:lpstr>Исследование эффективности алгоритма</vt:lpstr>
      <vt:lpstr>Модификация 1</vt:lpstr>
      <vt:lpstr>Модификация 2</vt:lpstr>
      <vt:lpstr>Описание гасителя пульсаций давлений</vt:lpstr>
      <vt:lpstr>Постановка задачи глобальной оптимизации для гасителя пульсаций давлений</vt:lpstr>
      <vt:lpstr>Результаты оптимизации</vt:lpstr>
      <vt:lpstr>Основные результаты работы</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Граф</dc:creator>
  <cp:lastModifiedBy>Граф</cp:lastModifiedBy>
  <cp:revision>380</cp:revision>
  <cp:lastPrinted>2012-05-24T16:14:12Z</cp:lastPrinted>
  <dcterms:created xsi:type="dcterms:W3CDTF">2010-06-06T11:26:30Z</dcterms:created>
  <dcterms:modified xsi:type="dcterms:W3CDTF">2012-05-24T16:28:52Z</dcterms:modified>
</cp:coreProperties>
</file>