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handoutMasterIdLst>
    <p:handoutMasterId r:id="rId21"/>
  </p:handoutMasterIdLst>
  <p:sldIdLst>
    <p:sldId id="274" r:id="rId2"/>
    <p:sldId id="275" r:id="rId3"/>
    <p:sldId id="288" r:id="rId4"/>
    <p:sldId id="289" r:id="rId5"/>
    <p:sldId id="276" r:id="rId6"/>
    <p:sldId id="277" r:id="rId7"/>
    <p:sldId id="278" r:id="rId8"/>
    <p:sldId id="280" r:id="rId9"/>
    <p:sldId id="281" r:id="rId10"/>
    <p:sldId id="290" r:id="rId11"/>
    <p:sldId id="291" r:id="rId12"/>
    <p:sldId id="292" r:id="rId13"/>
    <p:sldId id="293" r:id="rId14"/>
    <p:sldId id="287" r:id="rId15"/>
    <p:sldId id="295" r:id="rId16"/>
    <p:sldId id="283" r:id="rId17"/>
    <p:sldId id="296" r:id="rId18"/>
    <p:sldId id="279" r:id="rId19"/>
  </p:sldIdLst>
  <p:sldSz cx="9144000" cy="6858000" type="screen4x3"/>
  <p:notesSz cx="6735763" cy="9856788"/>
  <p:defaultTex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43A79"/>
    <a:srgbClr val="002D86"/>
    <a:srgbClr val="243A97"/>
    <a:srgbClr val="FFFF81"/>
    <a:srgbClr val="FFD85B"/>
    <a:srgbClr val="FFE181"/>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560" autoAdjust="0"/>
    <p:restoredTop sz="94349" autoAdjust="0"/>
  </p:normalViewPr>
  <p:slideViewPr>
    <p:cSldViewPr>
      <p:cViewPr varScale="1">
        <p:scale>
          <a:sx n="71" d="100"/>
          <a:sy n="71" d="100"/>
        </p:scale>
        <p:origin x="-105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580" y="-102"/>
      </p:cViewPr>
      <p:guideLst>
        <p:guide orient="horz" pos="3104"/>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1" y="0"/>
            <a:ext cx="2919413" cy="492125"/>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ru-RU"/>
          </a:p>
        </p:txBody>
      </p:sp>
      <p:sp>
        <p:nvSpPr>
          <p:cNvPr id="3" name="Дата 2"/>
          <p:cNvSpPr>
            <a:spLocks noGrp="1"/>
          </p:cNvSpPr>
          <p:nvPr>
            <p:ph type="dt" sz="quarter" idx="1"/>
          </p:nvPr>
        </p:nvSpPr>
        <p:spPr>
          <a:xfrm>
            <a:off x="3814763" y="0"/>
            <a:ext cx="2919412" cy="492125"/>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DC5491B0-CA41-4B06-9223-54FC9C866619}" type="datetimeFigureOut">
              <a:rPr lang="ru-RU"/>
              <a:pPr>
                <a:defRPr/>
              </a:pPr>
              <a:t>25.05.2012</a:t>
            </a:fld>
            <a:endParaRPr lang="ru-RU"/>
          </a:p>
        </p:txBody>
      </p:sp>
      <p:sp>
        <p:nvSpPr>
          <p:cNvPr id="4" name="Нижний колонтитул 3"/>
          <p:cNvSpPr>
            <a:spLocks noGrp="1"/>
          </p:cNvSpPr>
          <p:nvPr>
            <p:ph type="ftr" sz="quarter" idx="2"/>
          </p:nvPr>
        </p:nvSpPr>
        <p:spPr>
          <a:xfrm>
            <a:off x="1" y="9361489"/>
            <a:ext cx="2919413" cy="493711"/>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r>
              <a:rPr lang="ru-RU"/>
              <a:t>апоао</a:t>
            </a:r>
          </a:p>
        </p:txBody>
      </p:sp>
      <p:sp>
        <p:nvSpPr>
          <p:cNvPr id="5" name="Номер слайда 4"/>
          <p:cNvSpPr>
            <a:spLocks noGrp="1"/>
          </p:cNvSpPr>
          <p:nvPr>
            <p:ph type="sldNum" sz="quarter" idx="3"/>
          </p:nvPr>
        </p:nvSpPr>
        <p:spPr>
          <a:xfrm>
            <a:off x="3814763" y="9361489"/>
            <a:ext cx="2919412" cy="493711"/>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1C3A49F1-395D-4046-9EC9-BDC5F8A166E5}" type="slidenum">
              <a:rPr lang="ru-RU"/>
              <a:pPr>
                <a:defRPr/>
              </a:pPr>
              <a:t>‹#›</a:t>
            </a:fld>
            <a:endParaRPr lang="ru-RU"/>
          </a:p>
        </p:txBody>
      </p:sp>
    </p:spTree>
    <p:extLst>
      <p:ext uri="{BB962C8B-B14F-4D97-AF65-F5344CB8AC3E}">
        <p14:creationId xmlns:p14="http://schemas.microsoft.com/office/powerpoint/2010/main" val="1379382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1" y="0"/>
            <a:ext cx="2919413" cy="492125"/>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ru-RU"/>
          </a:p>
        </p:txBody>
      </p:sp>
      <p:sp>
        <p:nvSpPr>
          <p:cNvPr id="3" name="Дата 2"/>
          <p:cNvSpPr>
            <a:spLocks noGrp="1"/>
          </p:cNvSpPr>
          <p:nvPr>
            <p:ph type="dt" idx="1"/>
          </p:nvPr>
        </p:nvSpPr>
        <p:spPr>
          <a:xfrm>
            <a:off x="3814763" y="0"/>
            <a:ext cx="2919412" cy="492125"/>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DFC02EB4-C6A1-40B6-BE94-C35FBB387769}" type="datetimeFigureOut">
              <a:rPr lang="ru-RU"/>
              <a:pPr>
                <a:defRPr/>
              </a:pPr>
              <a:t>25.05.2012</a:t>
            </a:fld>
            <a:endParaRPr lang="ru-RU"/>
          </a:p>
        </p:txBody>
      </p:sp>
      <p:sp>
        <p:nvSpPr>
          <p:cNvPr id="4" name="Образ слайда 3"/>
          <p:cNvSpPr>
            <a:spLocks noGrp="1" noRot="1" noChangeAspect="1"/>
          </p:cNvSpPr>
          <p:nvPr>
            <p:ph type="sldImg" idx="2"/>
          </p:nvPr>
        </p:nvSpPr>
        <p:spPr>
          <a:xfrm>
            <a:off x="903288" y="738188"/>
            <a:ext cx="4929187" cy="3697287"/>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73101" y="4681540"/>
            <a:ext cx="5389563" cy="4435475"/>
          </a:xfrm>
          <a:prstGeom prst="rect">
            <a:avLst/>
          </a:prstGeom>
        </p:spPr>
        <p:txBody>
          <a:bodyPr vert="horz" lIns="91440" tIns="45720" rIns="91440" bIns="45720"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
        <p:nvSpPr>
          <p:cNvPr id="6" name="Нижний колонтитул 5"/>
          <p:cNvSpPr>
            <a:spLocks noGrp="1"/>
          </p:cNvSpPr>
          <p:nvPr>
            <p:ph type="ftr" sz="quarter" idx="4"/>
          </p:nvPr>
        </p:nvSpPr>
        <p:spPr>
          <a:xfrm>
            <a:off x="1" y="9361489"/>
            <a:ext cx="2919413" cy="493711"/>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r>
              <a:rPr lang="ru-RU"/>
              <a:t>апоао</a:t>
            </a:r>
          </a:p>
        </p:txBody>
      </p:sp>
      <p:sp>
        <p:nvSpPr>
          <p:cNvPr id="7" name="Номер слайда 6"/>
          <p:cNvSpPr>
            <a:spLocks noGrp="1"/>
          </p:cNvSpPr>
          <p:nvPr>
            <p:ph type="sldNum" sz="quarter" idx="5"/>
          </p:nvPr>
        </p:nvSpPr>
        <p:spPr>
          <a:xfrm>
            <a:off x="3814763" y="9361489"/>
            <a:ext cx="2919412" cy="493711"/>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EB1ABA97-42EF-4B26-B6B0-A2BC6716DBB7}" type="slidenum">
              <a:rPr lang="ru-RU"/>
              <a:pPr>
                <a:defRPr/>
              </a:pPr>
              <a:t>‹#›</a:t>
            </a:fld>
            <a:endParaRPr lang="ru-RU"/>
          </a:p>
        </p:txBody>
      </p:sp>
    </p:spTree>
    <p:extLst>
      <p:ext uri="{BB962C8B-B14F-4D97-AF65-F5344CB8AC3E}">
        <p14:creationId xmlns:p14="http://schemas.microsoft.com/office/powerpoint/2010/main" val="3189413720"/>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Здравствуйте уважаемые члены дипломной комиссии. Меня зовут Аболмасов Павел, мой научный руководитель доктор технических наук, заведующий кафедрой программных систем Коварцев Александр Николаевич. Тема моей выпускной работы: Моделирование параллельных алгоритмов глобальной оптимизации модифицированным методом половинных делений.</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1</a:t>
            </a:fld>
            <a:endParaRPr lang="ru-RU"/>
          </a:p>
        </p:txBody>
      </p:sp>
    </p:spTree>
    <p:extLst>
      <p:ext uri="{BB962C8B-B14F-4D97-AF65-F5344CB8AC3E}">
        <p14:creationId xmlns:p14="http://schemas.microsoft.com/office/powerpoint/2010/main" val="3241354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Общий недостаток версий 1 и 2 – это низкая </a:t>
            </a:r>
            <a:r>
              <a:rPr lang="ru-RU" dirty="0" smtClean="0"/>
              <a:t>эффективность. В </a:t>
            </a:r>
            <a:r>
              <a:rPr lang="ru-RU" dirty="0"/>
              <a:t>третий версии мы смоделировали асинхронную раздачу заданий по процессорам. </a:t>
            </a:r>
            <a:endParaRPr lang="ru-RU" dirty="0" smtClean="0"/>
          </a:p>
          <a:p>
            <a:pPr indent="447675" algn="just"/>
            <a:r>
              <a:rPr lang="en-US" dirty="0" smtClean="0"/>
              <a:t>click</a:t>
            </a:r>
            <a:endParaRPr lang="ru-RU" dirty="0"/>
          </a:p>
          <a:p>
            <a:pPr indent="447675" algn="just"/>
            <a:r>
              <a:rPr lang="ru-RU" dirty="0" smtClean="0"/>
              <a:t>Как </a:t>
            </a:r>
            <a:r>
              <a:rPr lang="ru-RU" dirty="0"/>
              <a:t>показали эксперименты таким образом можно значительно повысить эффективность алгоритма. Подобная схема </a:t>
            </a:r>
            <a:r>
              <a:rPr lang="ru-RU" dirty="0" smtClean="0"/>
              <a:t>вычислений </a:t>
            </a:r>
            <a:r>
              <a:rPr lang="ru-RU" dirty="0"/>
              <a:t>была также применена к фазе ЛО. </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10</a:t>
            </a:fld>
            <a:endParaRPr lang="ru-RU"/>
          </a:p>
        </p:txBody>
      </p:sp>
    </p:spTree>
    <p:extLst>
      <p:ext uri="{BB962C8B-B14F-4D97-AF65-F5344CB8AC3E}">
        <p14:creationId xmlns:p14="http://schemas.microsoft.com/office/powerpoint/2010/main" val="3469081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Образ слайда 1"/>
          <p:cNvSpPr>
            <a:spLocks noGrp="1" noRot="1" noChangeAspect="1" noTextEdit="1"/>
          </p:cNvSpPr>
          <p:nvPr>
            <p:ph type="sldImg"/>
          </p:nvPr>
        </p:nvSpPr>
        <p:spPr bwMode="auto">
          <a:xfrm>
            <a:off x="903288" y="738188"/>
            <a:ext cx="4929187" cy="36972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indent="447675" algn="just"/>
            <a:r>
              <a:rPr lang="ru-RU" dirty="0"/>
              <a:t>Исследование </a:t>
            </a:r>
            <a:r>
              <a:rPr lang="ru-RU" dirty="0" smtClean="0"/>
              <a:t>нового </a:t>
            </a:r>
            <a:r>
              <a:rPr lang="ru-RU" dirty="0"/>
              <a:t>алгоритма, предназначенного для решения практических задач науки и техники, было бы неполным без примера решения одной из таких задач. Для апробации разработанного алгоритма была решена реальная техническая задача выбора оптимальных параметров гасителя пульсаций давления по критерию оценки среднего уровня акустической мощности.</a:t>
            </a:r>
          </a:p>
          <a:p>
            <a:pPr indent="447675" algn="just"/>
            <a:r>
              <a:rPr lang="ru-RU" dirty="0"/>
              <a:t>Гаситель пульсаций давлений – это устройство, предназначенное для сглаживания пульсации и вибраций </a:t>
            </a:r>
            <a:r>
              <a:rPr lang="ru-RU" dirty="0" smtClean="0"/>
              <a:t>жидкостей и газов. </a:t>
            </a:r>
            <a:r>
              <a:rPr lang="ru-RU" dirty="0"/>
              <a:t>Основу конструкции гасителя составляет специальный клапан, выдерживающий на выходе необходимое давление. </a:t>
            </a:r>
            <a:r>
              <a:rPr lang="ru-RU" dirty="0" smtClean="0"/>
              <a:t>При работе гасителя возникает значительный шум, который необходимо понизить.</a:t>
            </a:r>
            <a:endParaRPr lang="ru-RU" dirty="0"/>
          </a:p>
          <a:p>
            <a:pPr indent="447675" algn="just"/>
            <a:r>
              <a:rPr lang="ru-RU" dirty="0"/>
              <a:t>Идея понижения шума от гасителя заключается в установке специальных шайб с отверстиями. Тогда полную акустическая мощность, генерируемая гасителем, можно рассчитать как сумму мощности клапана и мощностей каждой шайбы. </a:t>
            </a:r>
          </a:p>
          <a:p>
            <a:pPr indent="447675" algn="just"/>
            <a:r>
              <a:rPr lang="ru-RU" dirty="0"/>
              <a:t>Рассматривая процессы в </a:t>
            </a:r>
            <a:r>
              <a:rPr lang="ru-RU" dirty="0" smtClean="0"/>
              <a:t>гасителе как </a:t>
            </a:r>
            <a:r>
              <a:rPr lang="ru-RU" dirty="0"/>
              <a:t>адиабатические, значение функции акустического мощности шума для каждой</a:t>
            </a:r>
            <a:r>
              <a:rPr lang="ru-RU" i="1" dirty="0"/>
              <a:t> </a:t>
            </a:r>
            <a:r>
              <a:rPr lang="ru-RU" dirty="0"/>
              <a:t>шайбы можно выразить через отношение давления после шайбы к давлению перед ней.</a:t>
            </a:r>
          </a:p>
        </p:txBody>
      </p:sp>
      <p:sp>
        <p:nvSpPr>
          <p:cNvPr id="4" name="Номер слайда 3"/>
          <p:cNvSpPr>
            <a:spLocks noGrp="1"/>
          </p:cNvSpPr>
          <p:nvPr>
            <p:ph type="sldNum" sz="quarter" idx="5"/>
          </p:nvPr>
        </p:nvSpPr>
        <p:spPr/>
        <p:txBody>
          <a:bodyPr/>
          <a:lstStyle/>
          <a:p>
            <a:pPr>
              <a:defRPr/>
            </a:pPr>
            <a:fld id="{7489D66F-C103-46C0-8DC7-015FB05D0C26}" type="slidenum">
              <a:rPr lang="ru-RU" smtClean="0"/>
              <a:pPr>
                <a:defRPr/>
              </a:pPr>
              <a:t>11</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Образ слайда 1"/>
          <p:cNvSpPr>
            <a:spLocks noGrp="1" noRot="1" noChangeAspect="1" noTextEdit="1"/>
          </p:cNvSpPr>
          <p:nvPr>
            <p:ph type="sldImg"/>
          </p:nvPr>
        </p:nvSpPr>
        <p:spPr bwMode="auto">
          <a:xfrm>
            <a:off x="903288" y="738188"/>
            <a:ext cx="4929187" cy="36972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447675" algn="just"/>
            <a:r>
              <a:rPr lang="ru-RU" dirty="0"/>
              <a:t>В целом, задача выбора рациональных параметров гасителя представляется смешанной задачей параметрической и структурной оптимизации. Задача структурной оптимизации сводится к простому </a:t>
            </a:r>
            <a:r>
              <a:rPr lang="ru-RU" dirty="0" smtClean="0"/>
              <a:t>перебору </a:t>
            </a:r>
            <a:r>
              <a:rPr lang="ru-RU" dirty="0"/>
              <a:t>различных вариантов компоновок гасителя по числу шайб. В общем случае задачу параметрической оптимизации можно поставить как задачу условной оптимизации в виде </a:t>
            </a:r>
            <a:r>
              <a:rPr lang="ru-RU" dirty="0" smtClean="0"/>
              <a:t>(15) </a:t>
            </a:r>
            <a:r>
              <a:rPr lang="ru-RU" dirty="0"/>
              <a:t>с ограничением </a:t>
            </a:r>
            <a:r>
              <a:rPr lang="ru-RU" dirty="0" smtClean="0"/>
              <a:t>(16).</a:t>
            </a:r>
            <a:endParaRPr lang="ru-RU" dirty="0"/>
          </a:p>
          <a:p>
            <a:pPr indent="447675" algn="just"/>
            <a:r>
              <a:rPr lang="ru-RU" dirty="0"/>
              <a:t>Ограничения </a:t>
            </a:r>
            <a:r>
              <a:rPr lang="ru-RU" dirty="0" smtClean="0"/>
              <a:t>(16) </a:t>
            </a:r>
            <a:r>
              <a:rPr lang="ru-RU" dirty="0"/>
              <a:t>возникают из физических соображений и определяют достаточно сложную допустимую область задачи оптимизации. Однако, введя замену </a:t>
            </a:r>
            <a:r>
              <a:rPr lang="ru-RU" dirty="0" smtClean="0"/>
              <a:t>переменных (17) </a:t>
            </a:r>
            <a:r>
              <a:rPr lang="ru-RU" dirty="0"/>
              <a:t>задачу условной глобальной оптимизации можно поставить как задачу безусловной на единичном гиперкубе.</a:t>
            </a:r>
          </a:p>
        </p:txBody>
      </p:sp>
      <p:sp>
        <p:nvSpPr>
          <p:cNvPr id="4" name="Номер слайда 3"/>
          <p:cNvSpPr>
            <a:spLocks noGrp="1"/>
          </p:cNvSpPr>
          <p:nvPr>
            <p:ph type="sldNum" sz="quarter" idx="5"/>
          </p:nvPr>
        </p:nvSpPr>
        <p:spPr/>
        <p:txBody>
          <a:bodyPr/>
          <a:lstStyle/>
          <a:p>
            <a:pPr>
              <a:defRPr/>
            </a:pPr>
            <a:fld id="{87558D28-B0C8-4DD3-B4DE-7A7736DD5D88}" type="slidenum">
              <a:rPr lang="ru-RU" smtClean="0"/>
              <a:pPr>
                <a:defRPr/>
              </a:pPr>
              <a:t>12</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Образ слайда 1"/>
          <p:cNvSpPr>
            <a:spLocks noGrp="1" noRot="1" noChangeAspect="1" noTextEdit="1"/>
          </p:cNvSpPr>
          <p:nvPr>
            <p:ph type="sldImg"/>
          </p:nvPr>
        </p:nvSpPr>
        <p:spPr bwMode="auto">
          <a:xfrm>
            <a:off x="903288" y="738188"/>
            <a:ext cx="4929187" cy="36972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indent="447675" algn="just"/>
            <a:r>
              <a:rPr lang="ru-RU" dirty="0" smtClean="0"/>
              <a:t>На данном слайде приведены результаты оптимизации. Расчеты </a:t>
            </a:r>
            <a:r>
              <a:rPr lang="ru-RU" dirty="0"/>
              <a:t>проводились с числом шайб от 2 до 7. </a:t>
            </a:r>
            <a:r>
              <a:rPr lang="ru-RU" dirty="0" smtClean="0"/>
              <a:t>График </a:t>
            </a:r>
            <a:r>
              <a:rPr lang="ru-RU" dirty="0"/>
              <a:t>с найденными оптимальными значениями проходных сечений шайб в процентах от сечения трубы приведен на рисунке </a:t>
            </a:r>
            <a:r>
              <a:rPr lang="ru-RU" dirty="0" smtClean="0"/>
              <a:t>16. </a:t>
            </a:r>
            <a:r>
              <a:rPr lang="ru-RU" dirty="0"/>
              <a:t>Оптимальные значения уровней акустической мощности в ГПД в зависимости от числа шайб изменяются так, как это показано на рисунке </a:t>
            </a:r>
            <a:r>
              <a:rPr lang="ru-RU" dirty="0" smtClean="0"/>
              <a:t>17.</a:t>
            </a:r>
            <a:endParaRPr lang="ru-RU" dirty="0"/>
          </a:p>
        </p:txBody>
      </p:sp>
      <p:sp>
        <p:nvSpPr>
          <p:cNvPr id="4" name="Номер слайда 3"/>
          <p:cNvSpPr>
            <a:spLocks noGrp="1"/>
          </p:cNvSpPr>
          <p:nvPr>
            <p:ph type="sldNum" sz="quarter" idx="5"/>
          </p:nvPr>
        </p:nvSpPr>
        <p:spPr/>
        <p:txBody>
          <a:bodyPr/>
          <a:lstStyle/>
          <a:p>
            <a:pPr>
              <a:defRPr/>
            </a:pPr>
            <a:fld id="{B481E28C-AE75-46A7-B03B-B7E841B74443}" type="slidenum">
              <a:rPr lang="ru-RU" smtClean="0"/>
              <a:pPr>
                <a:defRPr/>
              </a:pPr>
              <a:t>13</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На данном слайде представлены результаты работы. Озвучу основные.</a:t>
            </a:r>
          </a:p>
          <a:p>
            <a:pPr indent="447675" algn="just"/>
            <a:r>
              <a:rPr lang="ru-RU" dirty="0"/>
              <a:t>Был предложен новый параллельный алгоритма глобальной </a:t>
            </a:r>
            <a:r>
              <a:rPr lang="ru-RU" dirty="0" smtClean="0"/>
              <a:t>оптимизации  в трех модификациях и проведено </a:t>
            </a:r>
            <a:r>
              <a:rPr lang="ru-RU" dirty="0"/>
              <a:t>исследование эффективности данного алгоритма на тестовой функции и на реальной физической задаче.</a:t>
            </a:r>
          </a:p>
          <a:p>
            <a:pPr indent="447675" algn="just"/>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14</a:t>
            </a:fld>
            <a:endParaRPr lang="ru-RU"/>
          </a:p>
        </p:txBody>
      </p:sp>
    </p:spTree>
    <p:extLst>
      <p:ext uri="{BB962C8B-B14F-4D97-AF65-F5344CB8AC3E}">
        <p14:creationId xmlns:p14="http://schemas.microsoft.com/office/powerpoint/2010/main" val="3224416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Образ слайда 1"/>
          <p:cNvSpPr>
            <a:spLocks noGrp="1" noRot="1" noChangeAspect="1" noTextEdit="1"/>
          </p:cNvSpPr>
          <p:nvPr>
            <p:ph type="sldImg"/>
          </p:nvPr>
        </p:nvSpPr>
        <p:spPr bwMode="auto">
          <a:xfrm>
            <a:off x="903288" y="738188"/>
            <a:ext cx="4929187" cy="36972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ru-RU" dirty="0" smtClean="0"/>
              <a:t>Доклад окончен, спасибо за внимание.</a:t>
            </a:r>
          </a:p>
        </p:txBody>
      </p:sp>
      <p:sp>
        <p:nvSpPr>
          <p:cNvPr id="4" name="Номер слайда 3"/>
          <p:cNvSpPr>
            <a:spLocks noGrp="1"/>
          </p:cNvSpPr>
          <p:nvPr>
            <p:ph type="sldNum" sz="quarter" idx="5"/>
          </p:nvPr>
        </p:nvSpPr>
        <p:spPr/>
        <p:txBody>
          <a:bodyPr/>
          <a:lstStyle/>
          <a:p>
            <a:pPr>
              <a:defRPr/>
            </a:pPr>
            <a:fld id="{D9008424-C8E0-4F1E-A123-A22948348565}" type="slidenum">
              <a:rPr lang="ru-RU" smtClean="0"/>
              <a:pPr>
                <a:defRPr/>
              </a:pPr>
              <a:t>15</a:t>
            </a:fld>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Одним из показателей по которым можно сравнивать алгоритмы глобальной оптимизации – это предельная размерность задачи, которую можно решить данным алгоритмом. С помощью нашего алгоритма на суперкомпьютерном кластере «Сергей Королев» нам удалось достичь стабильного нахождения глобального оптимума для тестовой функции с 15 переменными, что по существу превосходит в 2,5 другие алгоритмы глобальной оптимизации протестированные на данной функции.</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16</a:t>
            </a:fld>
            <a:endParaRPr lang="ru-RU"/>
          </a:p>
        </p:txBody>
      </p:sp>
    </p:spTree>
    <p:extLst>
      <p:ext uri="{BB962C8B-B14F-4D97-AF65-F5344CB8AC3E}">
        <p14:creationId xmlns:p14="http://schemas.microsoft.com/office/powerpoint/2010/main" val="1008571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algn="just"/>
            <a:r>
              <a:rPr lang="ru-RU" dirty="0" smtClean="0"/>
              <a:t>В ходе данной работы был разработан и реализован программный комплекс для моделирования параллельных алгоритмов, реализующий основные принципы технологии ГСП. В общей архитектуре программного комплекса лично мной реализованы подсистема редактирования, спроектирована и реализована схема базы данных для хранения информационного фонда и подсистема генерации исходных кодов программ на языке С++. </a:t>
            </a:r>
          </a:p>
          <a:p>
            <a:pPr algn="just"/>
            <a:endParaRPr lang="ru-RU" dirty="0"/>
          </a:p>
          <a:p>
            <a:pPr algn="just"/>
            <a:r>
              <a:rPr lang="ru-RU" dirty="0" smtClean="0"/>
              <a:t>Ключевой фигурой в параллельной технологии ГСП является межмодульный интерфейс передачи данных. Он реализует модель общей памяти поверх системы с распределённой памятью и опирается на модель передачи сообщений </a:t>
            </a:r>
            <a:r>
              <a:rPr lang="en-US" dirty="0" smtClean="0"/>
              <a:t>MPI.</a:t>
            </a:r>
            <a:r>
              <a:rPr lang="ru-RU" dirty="0" smtClean="0"/>
              <a:t> </a:t>
            </a:r>
            <a:r>
              <a:rPr lang="ru-RU" dirty="0" err="1" smtClean="0"/>
              <a:t>Т.о</a:t>
            </a:r>
            <a:r>
              <a:rPr lang="ru-RU" dirty="0" smtClean="0"/>
              <a:t>. управление передачами данных между процессами в технологии ГСП происходит автоматически.</a:t>
            </a:r>
          </a:p>
          <a:p>
            <a:pPr algn="just"/>
            <a:endParaRPr lang="ru-RU" dirty="0"/>
          </a:p>
          <a:p>
            <a:pPr algn="just"/>
            <a:r>
              <a:rPr lang="ru-RU" dirty="0" smtClean="0"/>
              <a:t>Другой ключевой фигурой является граф-машина, которая управляет вычислительным процессом. На вход граф-машины подается граф-модель и номер начальной вершины. Граф-машина запускает </a:t>
            </a:r>
            <a:r>
              <a:rPr lang="ru-RU" dirty="0" err="1" smtClean="0"/>
              <a:t>акторы</a:t>
            </a:r>
            <a:r>
              <a:rPr lang="ru-RU" dirty="0" smtClean="0"/>
              <a:t> в вершинах, вычисляет предикаты исходящих дуг и выполняет соответствующие им переходы между вершинам.</a:t>
            </a:r>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18</a:t>
            </a:fld>
            <a:endParaRPr lang="ru-RU"/>
          </a:p>
        </p:txBody>
      </p:sp>
    </p:spTree>
    <p:extLst>
      <p:ext uri="{BB962C8B-B14F-4D97-AF65-F5344CB8AC3E}">
        <p14:creationId xmlns:p14="http://schemas.microsoft.com/office/powerpoint/2010/main" val="2841892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normAutofit/>
          </a:bodyPr>
          <a:lstStyle/>
          <a:p>
            <a:pPr indent="447675" algn="just"/>
            <a:r>
              <a:rPr lang="ru-RU" dirty="0"/>
              <a:t>Оптимизация в широком смысле слова находит применение в науке, технике и в любой другой области человеческой деятельности. Уже в 18 веке были заложены математические основы оптимизации. Однако до второй половины 20 века методы оптимизации применялись очень редко, </a:t>
            </a:r>
            <a:r>
              <a:rPr lang="ru-RU" dirty="0" smtClean="0"/>
              <a:t>поскольку их </a:t>
            </a:r>
            <a:r>
              <a:rPr lang="ru-RU" dirty="0"/>
              <a:t>практическое использование </a:t>
            </a:r>
            <a:r>
              <a:rPr lang="ru-RU" dirty="0" smtClean="0"/>
              <a:t>требовало </a:t>
            </a:r>
            <a:r>
              <a:rPr lang="ru-RU" dirty="0"/>
              <a:t>огромной вычислительной работы. </a:t>
            </a:r>
            <a:r>
              <a:rPr lang="ru-RU" dirty="0" smtClean="0"/>
              <a:t>В </a:t>
            </a:r>
            <a:r>
              <a:rPr lang="ru-RU" dirty="0"/>
              <a:t>настоящее время параллельные суперкомпьютеры рассматриваются как один из основных инструментов для проведения исследований в различных научных и прикладных дисциплинах. Несмотря на явный прогресс в этой области за последние два десятилетия, </a:t>
            </a:r>
            <a:r>
              <a:rPr lang="ru-RU" dirty="0" smtClean="0"/>
              <a:t>известные параллельные алгоритмы </a:t>
            </a:r>
            <a:r>
              <a:rPr lang="ru-RU" dirty="0"/>
              <a:t>глобальной </a:t>
            </a:r>
            <a:r>
              <a:rPr lang="ru-RU" dirty="0" smtClean="0"/>
              <a:t>оптимизации обладают малой эффективностью, </a:t>
            </a:r>
            <a:r>
              <a:rPr lang="ru-RU" dirty="0"/>
              <a:t>что не позволяет решать множество актуальных задач. Учитывая практическую важность </a:t>
            </a:r>
            <a:r>
              <a:rPr lang="ru-RU" dirty="0" smtClean="0"/>
              <a:t>задач </a:t>
            </a:r>
            <a:r>
              <a:rPr lang="ru-RU" dirty="0"/>
              <a:t>глобальной оптимизации, в том числе доказательной, и существующие сложности на </a:t>
            </a:r>
            <a:r>
              <a:rPr lang="ru-RU" dirty="0" smtClean="0"/>
              <a:t>пути их решения</a:t>
            </a:r>
            <a:r>
              <a:rPr lang="ru-RU" dirty="0"/>
              <a:t>, представляются актуальными исследования по разработке эффективных параллельных алгоритмов решения подобных задач, чему и посвящена данная работа. </a:t>
            </a:r>
          </a:p>
          <a:p>
            <a:pPr indent="447675" algn="just"/>
            <a:r>
              <a:rPr lang="ru-RU" dirty="0"/>
              <a:t>Задачи, решаемые в </a:t>
            </a:r>
            <a:r>
              <a:rPr lang="ru-RU" dirty="0" smtClean="0"/>
              <a:t>работе</a:t>
            </a:r>
            <a:r>
              <a:rPr lang="ru-RU" dirty="0"/>
              <a:t>, представлены на слайде.</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2</a:t>
            </a:fld>
            <a:endParaRPr lang="ru-RU"/>
          </a:p>
        </p:txBody>
      </p:sp>
    </p:spTree>
    <p:extLst>
      <p:ext uri="{BB962C8B-B14F-4D97-AF65-F5344CB8AC3E}">
        <p14:creationId xmlns:p14="http://schemas.microsoft.com/office/powerpoint/2010/main" val="3781404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Рассмотрим задачу отыскания глобального минимума функции </a:t>
            </a:r>
            <a:r>
              <a:rPr lang="en-US" dirty="0"/>
              <a:t>f</a:t>
            </a:r>
            <a:r>
              <a:rPr lang="ru-RU" dirty="0"/>
              <a:t>(</a:t>
            </a:r>
            <a:r>
              <a:rPr lang="en-US" dirty="0"/>
              <a:t>x</a:t>
            </a:r>
            <a:r>
              <a:rPr lang="ru-RU" dirty="0"/>
              <a:t>) определенной на </a:t>
            </a:r>
            <a:r>
              <a:rPr lang="en-US" dirty="0"/>
              <a:t>n</a:t>
            </a:r>
            <a:r>
              <a:rPr lang="ru-RU" dirty="0"/>
              <a:t>-мерном параллелепипеде. В большинстве практических задач достаточно с заданной точностью эпсилон определить величину глобального минимума функции и найти хотя бы одну точку, где это приближенное значение достигается</a:t>
            </a:r>
            <a:r>
              <a:rPr lang="ru-RU" dirty="0" smtClean="0"/>
              <a:t>. </a:t>
            </a:r>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3</a:t>
            </a:fld>
            <a:endParaRPr lang="ru-RU"/>
          </a:p>
        </p:txBody>
      </p:sp>
    </p:spTree>
    <p:extLst>
      <p:ext uri="{BB962C8B-B14F-4D97-AF65-F5344CB8AC3E}">
        <p14:creationId xmlns:p14="http://schemas.microsoft.com/office/powerpoint/2010/main" val="1360526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normAutofit/>
          </a:bodyPr>
          <a:lstStyle/>
          <a:p>
            <a:pPr indent="447675" algn="just"/>
            <a:r>
              <a:rPr lang="ru-RU" dirty="0" smtClean="0"/>
              <a:t>В </a:t>
            </a:r>
            <a:r>
              <a:rPr lang="ru-RU" smtClean="0"/>
              <a:t>работе будем рассматривать </a:t>
            </a:r>
            <a:r>
              <a:rPr lang="ru-RU"/>
              <a:t>только </a:t>
            </a:r>
            <a:r>
              <a:rPr lang="ru-RU" smtClean="0"/>
              <a:t>класс </a:t>
            </a:r>
            <a:r>
              <a:rPr lang="ru-RU" dirty="0" err="1" smtClean="0"/>
              <a:t>липшицевы</a:t>
            </a:r>
            <a:r>
              <a:rPr lang="ru-RU" dirty="0" smtClean="0"/>
              <a:t> функций. </a:t>
            </a:r>
            <a:endParaRPr lang="ru-RU" dirty="0"/>
          </a:p>
          <a:p>
            <a:pPr indent="447675" algn="just"/>
            <a:r>
              <a:rPr lang="ru-RU" dirty="0"/>
              <a:t>Метод половинных делений был предложен академиком Евтушенко </a:t>
            </a:r>
            <a:r>
              <a:rPr lang="ru-RU" dirty="0" smtClean="0"/>
              <a:t>в </a:t>
            </a:r>
            <a:r>
              <a:rPr lang="ru-RU" dirty="0"/>
              <a:t>1971 году</a:t>
            </a:r>
            <a:r>
              <a:rPr lang="ru-RU" dirty="0" smtClean="0"/>
              <a:t>. Метод относится к детерминированным и доказательным. </a:t>
            </a:r>
            <a:r>
              <a:rPr lang="ru-RU" dirty="0"/>
              <a:t>Идея</a:t>
            </a:r>
            <a:r>
              <a:rPr lang="ru-RU" b="1" dirty="0"/>
              <a:t> </a:t>
            </a:r>
            <a:r>
              <a:rPr lang="ru-RU" dirty="0"/>
              <a:t>метода заключается в организации непропорционального деление исходной области поиска на </a:t>
            </a:r>
            <a:r>
              <a:rPr lang="ru-RU" dirty="0" err="1"/>
              <a:t>гиперпараллелепипеды</a:t>
            </a:r>
            <a:r>
              <a:rPr lang="ru-RU" dirty="0"/>
              <a:t> меньшей размерности.</a:t>
            </a:r>
          </a:p>
          <a:p>
            <a:pPr indent="447675" algn="just"/>
            <a:r>
              <a:rPr lang="ru-RU" dirty="0" smtClean="0"/>
              <a:t>При делении формируется список параллелепипедов упорядоченный по главному критерию оптимизации (8). На каждом шаге из списка выбирается  первый параллелепипед и производится его деление, в нашем случае по наибольшему ребру, при этом из списка исключаются все параллелепипеды для которых верно неравенство (9). Новые параллелепипеды заносятся в список.</a:t>
            </a:r>
          </a:p>
          <a:p>
            <a:pPr indent="447675" algn="just"/>
            <a:r>
              <a:rPr lang="ru-RU" dirty="0" smtClean="0"/>
              <a:t>Недостаток </a:t>
            </a:r>
            <a:r>
              <a:rPr lang="ru-RU" dirty="0"/>
              <a:t>этого метода в необходимости заранее знать константу Липшица для функции, т.к. от этого сильно зависит успешность нахождения глобального минимума.</a:t>
            </a:r>
          </a:p>
          <a:p>
            <a:pPr indent="447675" algn="just"/>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4</a:t>
            </a:fld>
            <a:endParaRPr lang="ru-RU"/>
          </a:p>
        </p:txBody>
      </p:sp>
    </p:spTree>
    <p:extLst>
      <p:ext uri="{BB962C8B-B14F-4D97-AF65-F5344CB8AC3E}">
        <p14:creationId xmlns:p14="http://schemas.microsoft.com/office/powerpoint/2010/main" val="2517408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Сохранив схему двоичного деления, изменим правило выбора «критического» параллелепипеда. </a:t>
            </a:r>
          </a:p>
          <a:p>
            <a:pPr indent="447675" algn="just"/>
            <a:r>
              <a:rPr lang="ru-RU" dirty="0"/>
              <a:t>В 1990 году </a:t>
            </a:r>
            <a:r>
              <a:rPr lang="ru-RU" dirty="0" err="1"/>
              <a:t>Стронгиным</a:t>
            </a:r>
            <a:r>
              <a:rPr lang="ru-RU" dirty="0"/>
              <a:t> была предложена одна из самых эффективных стратегий многоэкстремальной оптимизации для одномерных функций, </a:t>
            </a:r>
            <a:r>
              <a:rPr lang="ru-RU" dirty="0" smtClean="0"/>
              <a:t>основанная на использовании приближенного апостериорного распределения вероятностей расположения глобального экстремума, формируемого в процессе испытаний функции. </a:t>
            </a:r>
            <a:r>
              <a:rPr lang="ru-RU" dirty="0"/>
              <a:t>С учетом этой стратегии для выбора критического параллелепипеда вместо условия (8) будем использовать условие (10). </a:t>
            </a:r>
          </a:p>
          <a:p>
            <a:pPr indent="447675" algn="just"/>
            <a:r>
              <a:rPr lang="ru-RU" dirty="0"/>
              <a:t>Новая стратегии выбора критического параллелепипеда ускоряет выход в область глобального минимума и позволяет адаптивно вычислять значение константы Липшица. </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5</a:t>
            </a:fld>
            <a:endParaRPr lang="ru-RU"/>
          </a:p>
        </p:txBody>
      </p:sp>
    </p:spTree>
    <p:extLst>
      <p:ext uri="{BB962C8B-B14F-4D97-AF65-F5344CB8AC3E}">
        <p14:creationId xmlns:p14="http://schemas.microsoft.com/office/powerpoint/2010/main" val="3542647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normAutofit/>
          </a:bodyPr>
          <a:lstStyle/>
          <a:p>
            <a:pPr indent="447675" algn="just"/>
            <a:r>
              <a:rPr lang="ru-RU" dirty="0"/>
              <a:t>Предположим, что относительно оптимизируемой функции известны </a:t>
            </a:r>
            <a:r>
              <a:rPr lang="ru-RU" dirty="0" smtClean="0"/>
              <a:t>размеры областей </a:t>
            </a:r>
            <a:r>
              <a:rPr lang="ru-RU" dirty="0"/>
              <a:t>притяжения локальных минимумов. </a:t>
            </a:r>
          </a:p>
          <a:p>
            <a:pPr indent="447675" algn="just"/>
            <a:r>
              <a:rPr lang="ru-RU" dirty="0"/>
              <a:t>Идея двухфазного алгоритма глобальной оптимизации заключается в совмещении техник глобальной и локальной оптимизации. Исходная область разбивается на равные области по числу процессоров и в каждой области запускается модифицированный алгоритм половинного деления. При этом основная задача этапа глобальной оптимизации заключается в формировании списка начальных точек для </a:t>
            </a:r>
            <a:r>
              <a:rPr lang="ru-RU" dirty="0" smtClean="0"/>
              <a:t>этапа локальной </a:t>
            </a:r>
            <a:r>
              <a:rPr lang="ru-RU" dirty="0"/>
              <a:t>оптимизации, поэтому его можно проводить достаточно грубо. При известном радиусе зон притяжения локальных минимумов, несколько точек</a:t>
            </a:r>
            <a:r>
              <a:rPr lang="ru-RU" dirty="0" smtClean="0"/>
              <a:t>, </a:t>
            </a:r>
            <a:r>
              <a:rPr lang="ru-RU" dirty="0"/>
              <a:t>лежащих неподалёку, можно заменить одной</a:t>
            </a:r>
            <a:r>
              <a:rPr lang="ru-RU" dirty="0" smtClean="0"/>
              <a:t>.,</a:t>
            </a:r>
            <a:r>
              <a:rPr lang="en-US" dirty="0" smtClean="0"/>
              <a:t> </a:t>
            </a:r>
            <a:r>
              <a:rPr lang="ru-RU" dirty="0" smtClean="0"/>
              <a:t>Данный </a:t>
            </a:r>
            <a:r>
              <a:rPr lang="ru-RU" dirty="0"/>
              <a:t>алгоритм сжатия значительно уменьшает число стартовых точек для этапа локальной оптимизации. И хотя он является эвристическим, эксперименты показали его высокую эффективность.</a:t>
            </a:r>
          </a:p>
          <a:p>
            <a:pPr indent="447675" algn="just"/>
            <a:r>
              <a:rPr lang="ru-RU" dirty="0"/>
              <a:t>В</a:t>
            </a:r>
            <a:r>
              <a:rPr lang="ru-RU" dirty="0" smtClean="0"/>
              <a:t> </a:t>
            </a:r>
            <a:r>
              <a:rPr lang="ru-RU" dirty="0"/>
              <a:t>фазе локальной оптимизации из каждой </a:t>
            </a:r>
            <a:r>
              <a:rPr lang="ru-RU" dirty="0" smtClean="0"/>
              <a:t>точки списка начальных приближений локальных минимумов, </a:t>
            </a:r>
            <a:r>
              <a:rPr lang="ru-RU" dirty="0"/>
              <a:t>полученных на первом этапе, на всех  процессорах запускается метод деформированных многогранников, осуществляющий спуск к </a:t>
            </a:r>
            <a:r>
              <a:rPr lang="ru-RU" dirty="0" smtClean="0"/>
              <a:t>локальному минимуму.</a:t>
            </a:r>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6</a:t>
            </a:fld>
            <a:endParaRPr lang="ru-RU"/>
          </a:p>
        </p:txBody>
      </p:sp>
    </p:spTree>
    <p:extLst>
      <p:ext uri="{BB962C8B-B14F-4D97-AF65-F5344CB8AC3E}">
        <p14:creationId xmlns:p14="http://schemas.microsoft.com/office/powerpoint/2010/main" val="4047467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normAutofit/>
          </a:bodyPr>
          <a:lstStyle/>
          <a:p>
            <a:pPr indent="447675" algn="just"/>
            <a:r>
              <a:rPr lang="ru-RU" dirty="0" smtClean="0"/>
              <a:t>При разработке и исследование новых не только параллельных, но и последовательных алгоритмов актуальным </a:t>
            </a:r>
            <a:r>
              <a:rPr lang="ru-RU" dirty="0"/>
              <a:t>является создание средств визуального моделирования алгоритмом и автоматизации программирования, позволяющие </a:t>
            </a:r>
            <a:r>
              <a:rPr lang="ru-RU" dirty="0" smtClean="0"/>
              <a:t>сконцентрироваться именно на разработке, а не реализации под конкретную аппаратную платформу или стандарт.  </a:t>
            </a:r>
            <a:endParaRPr lang="ru-RU" dirty="0"/>
          </a:p>
          <a:p>
            <a:pPr indent="447675" algn="just"/>
            <a:r>
              <a:rPr lang="ru-RU" dirty="0"/>
              <a:t>В нашем случае использовалось средство визуального моделирования параллельных алгоритмов </a:t>
            </a:r>
            <a:r>
              <a:rPr lang="en-US" dirty="0"/>
              <a:t>PGRAPH</a:t>
            </a:r>
            <a:r>
              <a:rPr lang="ru-RU" dirty="0"/>
              <a:t>. Алгоритм представляется в наглядной форме, а коды программ, включая директивы </a:t>
            </a:r>
            <a:r>
              <a:rPr lang="en-US" dirty="0" smtClean="0"/>
              <a:t>MPI</a:t>
            </a:r>
            <a:r>
              <a:rPr lang="ru-RU" dirty="0" smtClean="0"/>
              <a:t> для передачи данных между процессами, </a:t>
            </a:r>
            <a:r>
              <a:rPr lang="ru-RU" dirty="0"/>
              <a:t>генерируются автоматически, что позволяет перебрать </a:t>
            </a:r>
            <a:r>
              <a:rPr lang="ru-RU" dirty="0" err="1"/>
              <a:t>бОльшее</a:t>
            </a:r>
            <a:r>
              <a:rPr lang="ru-RU" dirty="0"/>
              <a:t> количество вариантов алгоритмов.</a:t>
            </a:r>
          </a:p>
          <a:p>
            <a:pPr indent="447675" algn="just"/>
            <a:endParaRPr lang="ru-RU" dirty="0"/>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7</a:t>
            </a:fld>
            <a:endParaRPr lang="ru-RU"/>
          </a:p>
        </p:txBody>
      </p:sp>
    </p:spTree>
    <p:extLst>
      <p:ext uri="{BB962C8B-B14F-4D97-AF65-F5344CB8AC3E}">
        <p14:creationId xmlns:p14="http://schemas.microsoft.com/office/powerpoint/2010/main" val="1092191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Базовая реализация двухфазного параллельного алгоритма глобальной оптимизации в нотации технологии ГСП приведена на слайде. </a:t>
            </a:r>
            <a:r>
              <a:rPr lang="ru-RU" dirty="0" smtClean="0"/>
              <a:t>Далее были проведены эксперименты </a:t>
            </a:r>
            <a:r>
              <a:rPr lang="ru-RU" dirty="0"/>
              <a:t>по определению ускорения алгоритма. Все эксперименты проводились на суперкомпьютерном кластере «Сергей Королев» с числом процессоров до 512 и размерностью задачи 8. </a:t>
            </a:r>
            <a:endParaRPr lang="ru-RU" dirty="0" smtClean="0"/>
          </a:p>
          <a:p>
            <a:pPr indent="447675" algn="just"/>
            <a:r>
              <a:rPr lang="en-US" dirty="0" smtClean="0"/>
              <a:t>click</a:t>
            </a:r>
            <a:endParaRPr lang="ru-RU" dirty="0"/>
          </a:p>
          <a:p>
            <a:pPr indent="447675" algn="just"/>
            <a:r>
              <a:rPr lang="ru-RU" dirty="0" smtClean="0"/>
              <a:t>На </a:t>
            </a:r>
            <a:r>
              <a:rPr lang="ru-RU" dirty="0"/>
              <a:t>слайде представлено распределение загрузки по процессорам для фазы локальной и глобальной оптимизации. Базовая версия алгоритма на 512 процессорах показала ускорение в 141 раз. Неравномерность </a:t>
            </a:r>
            <a:r>
              <a:rPr lang="ru-RU" dirty="0" smtClean="0"/>
              <a:t>распределения загрузки в </a:t>
            </a:r>
            <a:r>
              <a:rPr lang="ru-RU" dirty="0"/>
              <a:t>фазе глобальной оптимизации обусловлена неравномерностью прореживания параллелепипедов, а в фазе </a:t>
            </a:r>
            <a:r>
              <a:rPr lang="ru-RU" dirty="0" smtClean="0"/>
              <a:t>локальной – </a:t>
            </a:r>
            <a:r>
              <a:rPr lang="ru-RU" dirty="0"/>
              <a:t>разной удаленностью начальных точек от локального оптимума. Далее был проведен ряд модификаций, улучшающих характеристики алгоритма. </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8</a:t>
            </a:fld>
            <a:endParaRPr lang="ru-RU"/>
          </a:p>
        </p:txBody>
      </p:sp>
    </p:spTree>
    <p:extLst>
      <p:ext uri="{BB962C8B-B14F-4D97-AF65-F5344CB8AC3E}">
        <p14:creationId xmlns:p14="http://schemas.microsoft.com/office/powerpoint/2010/main" val="2038300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903288" y="738188"/>
            <a:ext cx="4929187" cy="3697287"/>
          </a:xfrm>
        </p:spPr>
      </p:sp>
      <p:sp>
        <p:nvSpPr>
          <p:cNvPr id="3" name="Заметки 2"/>
          <p:cNvSpPr>
            <a:spLocks noGrp="1"/>
          </p:cNvSpPr>
          <p:nvPr>
            <p:ph type="body" idx="1"/>
          </p:nvPr>
        </p:nvSpPr>
        <p:spPr/>
        <p:txBody>
          <a:bodyPr/>
          <a:lstStyle/>
          <a:p>
            <a:pPr indent="447675" algn="just"/>
            <a:r>
              <a:rPr lang="ru-RU" dirty="0"/>
              <a:t>Во второй версии алгоритма мы изменили стратегию поиска рекордного значения функции и сделали его общедоступным. На графиках показано распределение количества вычислений функции по процессорам, из которых видно что общее количество вычислений в фазе глобальной оптимизации заметно сократилось.</a:t>
            </a:r>
          </a:p>
        </p:txBody>
      </p:sp>
      <p:sp>
        <p:nvSpPr>
          <p:cNvPr id="4" name="Номер слайда 3"/>
          <p:cNvSpPr>
            <a:spLocks noGrp="1"/>
          </p:cNvSpPr>
          <p:nvPr>
            <p:ph type="sldNum" sz="quarter" idx="10"/>
          </p:nvPr>
        </p:nvSpPr>
        <p:spPr/>
        <p:txBody>
          <a:bodyPr/>
          <a:lstStyle/>
          <a:p>
            <a:pPr>
              <a:defRPr/>
            </a:pPr>
            <a:fld id="{EB1ABA97-42EF-4B26-B6B0-A2BC6716DBB7}" type="slidenum">
              <a:rPr lang="ru-RU" smtClean="0"/>
              <a:pPr>
                <a:defRPr/>
              </a:pPr>
              <a:t>9</a:t>
            </a:fld>
            <a:endParaRPr lang="ru-RU"/>
          </a:p>
        </p:txBody>
      </p:sp>
    </p:spTree>
    <p:extLst>
      <p:ext uri="{BB962C8B-B14F-4D97-AF65-F5344CB8AC3E}">
        <p14:creationId xmlns:p14="http://schemas.microsoft.com/office/powerpoint/2010/main" val="254075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Rectangle 21"/>
          <p:cNvSpPr>
            <a:spLocks noChangeArrowheads="1"/>
          </p:cNvSpPr>
          <p:nvPr/>
        </p:nvSpPr>
        <p:spPr bwMode="auto">
          <a:xfrm>
            <a:off x="0" y="2286000"/>
            <a:ext cx="9144000" cy="2286000"/>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ru-RU">
              <a:latin typeface="+mn-lt"/>
              <a:cs typeface="+mn-cs"/>
            </a:endParaRPr>
          </a:p>
        </p:txBody>
      </p:sp>
      <p:pic>
        <p:nvPicPr>
          <p:cNvPr id="5" name="Рисунок 9" descr="gus [Converted].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49" y="217489"/>
            <a:ext cx="1100139"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500188" y="106919"/>
            <a:ext cx="5572125" cy="738664"/>
          </a:xfrm>
          <a:prstGeom prst="rect">
            <a:avLst/>
          </a:prstGeom>
          <a:noFill/>
        </p:spPr>
        <p:txBody>
          <a:bodyPr anchor="ctr">
            <a:spAutoFit/>
          </a:bodyPr>
          <a:lstStyle/>
          <a:p>
            <a:pPr fontAlgn="auto">
              <a:spcBef>
                <a:spcPts val="0"/>
              </a:spcBef>
              <a:spcAft>
                <a:spcPts val="0"/>
              </a:spcAft>
              <a:defRPr/>
            </a:pPr>
            <a:r>
              <a:rPr lang="ru-RU" sz="1400" b="1" dirty="0">
                <a:solidFill>
                  <a:schemeClr val="bg2"/>
                </a:solidFill>
                <a:latin typeface="+mn-lt"/>
                <a:cs typeface="+mn-cs"/>
              </a:rPr>
              <a:t>Самарский государственный аэрокосмический университет</a:t>
            </a:r>
          </a:p>
          <a:p>
            <a:pPr fontAlgn="auto">
              <a:spcBef>
                <a:spcPts val="0"/>
              </a:spcBef>
              <a:spcAft>
                <a:spcPts val="0"/>
              </a:spcAft>
              <a:defRPr/>
            </a:pPr>
            <a:r>
              <a:rPr lang="ru-RU" sz="1400" b="1" dirty="0">
                <a:solidFill>
                  <a:schemeClr val="bg2"/>
                </a:solidFill>
                <a:latin typeface="+mn-lt"/>
                <a:cs typeface="+mn-cs"/>
              </a:rPr>
              <a:t>имени академика С.П. </a:t>
            </a:r>
            <a:r>
              <a:rPr lang="ru-RU" sz="1400" b="1" dirty="0" smtClean="0">
                <a:solidFill>
                  <a:schemeClr val="bg2"/>
                </a:solidFill>
                <a:latin typeface="+mn-lt"/>
                <a:cs typeface="+mn-cs"/>
              </a:rPr>
              <a:t>Королёва</a:t>
            </a:r>
            <a:r>
              <a:rPr lang="ru-RU" sz="1400" b="1" baseline="0" dirty="0" smtClean="0">
                <a:solidFill>
                  <a:schemeClr val="bg2"/>
                </a:solidFill>
                <a:latin typeface="+mn-lt"/>
                <a:cs typeface="+mn-cs"/>
              </a:rPr>
              <a:t> (национальный исследовательский университет)</a:t>
            </a:r>
            <a:endParaRPr lang="ru-RU" sz="1400" b="1" dirty="0">
              <a:solidFill>
                <a:schemeClr val="bg2"/>
              </a:solidFill>
              <a:latin typeface="+mn-lt"/>
              <a:cs typeface="+mn-cs"/>
            </a:endParaRPr>
          </a:p>
        </p:txBody>
      </p:sp>
      <p:sp>
        <p:nvSpPr>
          <p:cNvPr id="7" name="TextBox 6"/>
          <p:cNvSpPr txBox="1"/>
          <p:nvPr/>
        </p:nvSpPr>
        <p:spPr>
          <a:xfrm>
            <a:off x="4071939" y="6084889"/>
            <a:ext cx="4786312" cy="523220"/>
          </a:xfrm>
          <a:prstGeom prst="rect">
            <a:avLst/>
          </a:prstGeom>
          <a:noFill/>
        </p:spPr>
        <p:txBody>
          <a:bodyPr>
            <a:spAutoFit/>
          </a:bodyPr>
          <a:lstStyle/>
          <a:p>
            <a:pPr algn="r" fontAlgn="auto">
              <a:spcBef>
                <a:spcPts val="0"/>
              </a:spcBef>
              <a:spcAft>
                <a:spcPts val="0"/>
              </a:spcAft>
              <a:defRPr/>
            </a:pPr>
            <a:r>
              <a:rPr lang="ru-RU" sz="1400" b="1" dirty="0">
                <a:solidFill>
                  <a:schemeClr val="bg2"/>
                </a:solidFill>
                <a:latin typeface="+mn-lt"/>
                <a:cs typeface="+mn-cs"/>
              </a:rPr>
              <a:t>Самара</a:t>
            </a:r>
          </a:p>
          <a:p>
            <a:pPr algn="r" fontAlgn="auto">
              <a:spcBef>
                <a:spcPts val="0"/>
              </a:spcBef>
              <a:spcAft>
                <a:spcPts val="0"/>
              </a:spcAft>
              <a:defRPr/>
            </a:pPr>
            <a:r>
              <a:rPr lang="ru-RU" sz="1400" b="1" dirty="0" smtClean="0">
                <a:solidFill>
                  <a:schemeClr val="bg2"/>
                </a:solidFill>
                <a:latin typeface="+mn-lt"/>
                <a:cs typeface="+mn-cs"/>
              </a:rPr>
              <a:t>2012</a:t>
            </a:r>
            <a:endParaRPr lang="ru-RU" sz="1400" b="1" dirty="0">
              <a:solidFill>
                <a:schemeClr val="bg2"/>
              </a:solidFill>
              <a:latin typeface="+mn-lt"/>
              <a:cs typeface="+mn-cs"/>
            </a:endParaRPr>
          </a:p>
        </p:txBody>
      </p:sp>
      <p:sp>
        <p:nvSpPr>
          <p:cNvPr id="271379" name="Rectangle 19"/>
          <p:cNvSpPr>
            <a:spLocks noGrp="1" noChangeArrowheads="1"/>
          </p:cNvSpPr>
          <p:nvPr>
            <p:ph type="ctrTitle"/>
          </p:nvPr>
        </p:nvSpPr>
        <p:spPr>
          <a:xfrm>
            <a:off x="250826" y="2319078"/>
            <a:ext cx="8642351" cy="2209800"/>
          </a:xfrm>
        </p:spPr>
        <p:txBody>
          <a:bodyPr/>
          <a:lstStyle>
            <a:lvl1pPr>
              <a:defRPr sz="5000">
                <a:solidFill>
                  <a:srgbClr val="FFFFFF"/>
                </a:solidFill>
              </a:defRPr>
            </a:lvl1pPr>
          </a:lstStyle>
          <a:p>
            <a:r>
              <a:rPr lang="ru-RU" smtClean="0"/>
              <a:t>Образец заголовка</a:t>
            </a:r>
            <a:endParaRPr lang="ru-RU" dirty="0"/>
          </a:p>
        </p:txBody>
      </p:sp>
      <p:sp>
        <p:nvSpPr>
          <p:cNvPr id="271380" name="Rectangle 20"/>
          <p:cNvSpPr>
            <a:spLocks noGrp="1" noChangeArrowheads="1"/>
          </p:cNvSpPr>
          <p:nvPr>
            <p:ph type="subTitle" idx="1"/>
          </p:nvPr>
        </p:nvSpPr>
        <p:spPr>
          <a:xfrm>
            <a:off x="250002" y="4725144"/>
            <a:ext cx="8643999" cy="1296144"/>
          </a:xfrm>
        </p:spPr>
        <p:txBody>
          <a:bodyPr/>
          <a:lstStyle>
            <a:lvl1pPr marL="0" indent="0">
              <a:buFont typeface="Wingdings" pitchFamily="2" charset="2"/>
              <a:buNone/>
              <a:defRPr sz="3400">
                <a:solidFill>
                  <a:schemeClr val="bg2"/>
                </a:solidFill>
              </a:defRPr>
            </a:lvl1pPr>
          </a:lstStyle>
          <a:p>
            <a:r>
              <a:rPr lang="ru-RU" smtClean="0"/>
              <a:t>Образец подзаголовка</a:t>
            </a:r>
            <a:endParaRPr lang="ru-RU" dirty="0"/>
          </a:p>
        </p:txBody>
      </p:sp>
    </p:spTree>
    <p:extLst>
      <p:ext uri="{BB962C8B-B14F-4D97-AF65-F5344CB8AC3E}">
        <p14:creationId xmlns:p14="http://schemas.microsoft.com/office/powerpoint/2010/main" val="20341245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OverObj" preserve="1">
  <p:cSld name="Заголовок и текст над объект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389" y="1"/>
            <a:ext cx="8780463" cy="1366838"/>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179389" y="1636713"/>
            <a:ext cx="8780463" cy="216376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179389" y="3952876"/>
            <a:ext cx="8780463" cy="21637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3"/>
          <p:cNvSpPr>
            <a:spLocks noGrp="1" noChangeArrowheads="1"/>
          </p:cNvSpPr>
          <p:nvPr>
            <p:ph type="sldNum" sz="quarter" idx="10"/>
          </p:nvPr>
        </p:nvSpPr>
        <p:spPr>
          <a:ln/>
        </p:spPr>
        <p:txBody>
          <a:bodyPr/>
          <a:lstStyle>
            <a:lvl1pPr>
              <a:defRPr/>
            </a:lvl1pPr>
          </a:lstStyle>
          <a:p>
            <a:pPr>
              <a:defRPr/>
            </a:pPr>
            <a:fld id="{84ED5C05-28E3-4C35-8C6F-3A513F7E2754}" type="slidenum">
              <a:rPr lang="ru-RU"/>
              <a:pPr>
                <a:defRPr/>
              </a:pPr>
              <a:t>‹#›</a:t>
            </a:fld>
            <a:endParaRPr lang="ru-RU"/>
          </a:p>
        </p:txBody>
      </p:sp>
    </p:spTree>
    <p:extLst>
      <p:ext uri="{BB962C8B-B14F-4D97-AF65-F5344CB8AC3E}">
        <p14:creationId xmlns:p14="http://schemas.microsoft.com/office/powerpoint/2010/main" val="151366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verTx" preserve="1">
  <p:cSld name="Заголовок и объект над текст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389" y="1"/>
            <a:ext cx="8780463" cy="1366838"/>
          </a:xfrm>
        </p:spPr>
        <p:txBody>
          <a:bodyPr/>
          <a:lstStyle/>
          <a:p>
            <a:r>
              <a:rPr lang="ru-RU" smtClean="0"/>
              <a:t>Образец заголовка</a:t>
            </a:r>
            <a:endParaRPr lang="ru-RU"/>
          </a:p>
        </p:txBody>
      </p:sp>
      <p:sp>
        <p:nvSpPr>
          <p:cNvPr id="3" name="Содержимое 2"/>
          <p:cNvSpPr>
            <a:spLocks noGrp="1"/>
          </p:cNvSpPr>
          <p:nvPr>
            <p:ph sz="half" idx="1"/>
          </p:nvPr>
        </p:nvSpPr>
        <p:spPr>
          <a:xfrm>
            <a:off x="179389" y="1636713"/>
            <a:ext cx="8780463" cy="216376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179389" y="3952876"/>
            <a:ext cx="8780463" cy="21637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3"/>
          <p:cNvSpPr>
            <a:spLocks noGrp="1" noChangeArrowheads="1"/>
          </p:cNvSpPr>
          <p:nvPr>
            <p:ph type="sldNum" sz="quarter" idx="10"/>
          </p:nvPr>
        </p:nvSpPr>
        <p:spPr>
          <a:ln/>
        </p:spPr>
        <p:txBody>
          <a:bodyPr/>
          <a:lstStyle>
            <a:lvl1pPr>
              <a:defRPr/>
            </a:lvl1pPr>
          </a:lstStyle>
          <a:p>
            <a:pPr>
              <a:defRPr/>
            </a:pPr>
            <a:fld id="{51390198-E0B5-4FB0-90F0-71A50FBAAC5E}" type="slidenum">
              <a:rPr lang="ru-RU"/>
              <a:pPr>
                <a:defRPr/>
              </a:pPr>
              <a:t>‹#›</a:t>
            </a:fld>
            <a:endParaRPr lang="ru-RU"/>
          </a:p>
        </p:txBody>
      </p:sp>
    </p:spTree>
    <p:extLst>
      <p:ext uri="{BB962C8B-B14F-4D97-AF65-F5344CB8AC3E}">
        <p14:creationId xmlns:p14="http://schemas.microsoft.com/office/powerpoint/2010/main" val="1593254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389" y="1"/>
            <a:ext cx="8780463" cy="1366838"/>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179388" y="1636714"/>
            <a:ext cx="4313237" cy="44799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5026" y="1636714"/>
            <a:ext cx="4314825" cy="44799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3"/>
          <p:cNvSpPr>
            <a:spLocks noGrp="1" noChangeArrowheads="1"/>
          </p:cNvSpPr>
          <p:nvPr>
            <p:ph type="sldNum" sz="quarter" idx="10"/>
          </p:nvPr>
        </p:nvSpPr>
        <p:spPr>
          <a:ln/>
        </p:spPr>
        <p:txBody>
          <a:bodyPr/>
          <a:lstStyle>
            <a:lvl1pPr>
              <a:defRPr/>
            </a:lvl1pPr>
          </a:lstStyle>
          <a:p>
            <a:pPr>
              <a:defRPr/>
            </a:pPr>
            <a:fld id="{A9A00921-F608-45F9-BB36-3D74CE3671C8}" type="slidenum">
              <a:rPr lang="ru-RU"/>
              <a:pPr>
                <a:defRPr/>
              </a:pPr>
              <a:t>‹#›</a:t>
            </a:fld>
            <a:endParaRPr lang="ru-RU"/>
          </a:p>
        </p:txBody>
      </p:sp>
    </p:spTree>
    <p:extLst>
      <p:ext uri="{BB962C8B-B14F-4D97-AF65-F5344CB8AC3E}">
        <p14:creationId xmlns:p14="http://schemas.microsoft.com/office/powerpoint/2010/main" val="204395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Завершающий слайд">
    <p:spTree>
      <p:nvGrpSpPr>
        <p:cNvPr id="1" name=""/>
        <p:cNvGrpSpPr/>
        <p:nvPr/>
      </p:nvGrpSpPr>
      <p:grpSpPr>
        <a:xfrm>
          <a:off x="0" y="0"/>
          <a:ext cx="0" cy="0"/>
          <a:chOff x="0" y="0"/>
          <a:chExt cx="0" cy="0"/>
        </a:xfrm>
      </p:grpSpPr>
      <p:sp>
        <p:nvSpPr>
          <p:cNvPr id="3" name="Rectangle 21"/>
          <p:cNvSpPr>
            <a:spLocks noChangeArrowheads="1"/>
          </p:cNvSpPr>
          <p:nvPr/>
        </p:nvSpPr>
        <p:spPr bwMode="auto">
          <a:xfrm>
            <a:off x="0" y="2286000"/>
            <a:ext cx="9144000" cy="2286000"/>
          </a:xfrm>
          <a:prstGeom prst="rect">
            <a:avLst/>
          </a:prstGeom>
          <a:solidFill>
            <a:srgbClr val="243A79"/>
          </a:solidFill>
          <a:ln w="9525">
            <a:noFill/>
            <a:miter lim="800000"/>
            <a:headEnd/>
            <a:tailEnd/>
          </a:ln>
          <a:effectLst/>
        </p:spPr>
        <p:txBody>
          <a:bodyPr wrap="none" anchor="ctr"/>
          <a:lstStyle/>
          <a:p>
            <a:pPr fontAlgn="auto">
              <a:spcBef>
                <a:spcPts val="0"/>
              </a:spcBef>
              <a:spcAft>
                <a:spcPts val="0"/>
              </a:spcAft>
              <a:defRPr/>
            </a:pPr>
            <a:endParaRPr lang="ru-RU">
              <a:latin typeface="+mn-lt"/>
              <a:cs typeface="+mn-cs"/>
            </a:endParaRPr>
          </a:p>
        </p:txBody>
      </p:sp>
      <p:sp>
        <p:nvSpPr>
          <p:cNvPr id="4" name="Rectangle 49"/>
          <p:cNvSpPr>
            <a:spLocks noChangeArrowheads="1"/>
          </p:cNvSpPr>
          <p:nvPr/>
        </p:nvSpPr>
        <p:spPr bwMode="auto">
          <a:xfrm>
            <a:off x="1" y="1440001"/>
            <a:ext cx="9140825" cy="90487"/>
          </a:xfrm>
          <a:prstGeom prst="rect">
            <a:avLst/>
          </a:prstGeom>
          <a:solidFill>
            <a:schemeClr val="bg2"/>
          </a:solidFill>
          <a:ln w="9525">
            <a:noFill/>
            <a:miter lim="800000"/>
            <a:headEnd/>
            <a:tailEnd/>
          </a:ln>
          <a:effectLst>
            <a:softEdge rad="31750"/>
          </a:effectLst>
        </p:spPr>
        <p:txBody>
          <a:bodyPr wrap="none" anchor="ctr"/>
          <a:lstStyle/>
          <a:p>
            <a:pPr fontAlgn="auto">
              <a:spcBef>
                <a:spcPts val="0"/>
              </a:spcBef>
              <a:spcAft>
                <a:spcPts val="0"/>
              </a:spcAft>
              <a:defRPr/>
            </a:pPr>
            <a:endParaRPr lang="ru-RU">
              <a:latin typeface="+mn-lt"/>
              <a:cs typeface="+mn-cs"/>
            </a:endParaRPr>
          </a:p>
        </p:txBody>
      </p:sp>
      <p:sp>
        <p:nvSpPr>
          <p:cNvPr id="5" name="Rectangle 50"/>
          <p:cNvSpPr>
            <a:spLocks noChangeArrowheads="1"/>
          </p:cNvSpPr>
          <p:nvPr/>
        </p:nvSpPr>
        <p:spPr bwMode="auto">
          <a:xfrm>
            <a:off x="1" y="5418001"/>
            <a:ext cx="9140825" cy="90487"/>
          </a:xfrm>
          <a:prstGeom prst="rect">
            <a:avLst/>
          </a:prstGeom>
          <a:solidFill>
            <a:schemeClr val="bg2"/>
          </a:solidFill>
          <a:ln w="9525">
            <a:noFill/>
            <a:miter lim="800000"/>
            <a:headEnd/>
            <a:tailEnd/>
          </a:ln>
          <a:effectLst>
            <a:softEdge rad="31750"/>
          </a:effectLst>
        </p:spPr>
        <p:txBody>
          <a:bodyPr wrap="none" anchor="ctr"/>
          <a:lstStyle/>
          <a:p>
            <a:pPr fontAlgn="auto">
              <a:spcBef>
                <a:spcPts val="0"/>
              </a:spcBef>
              <a:spcAft>
                <a:spcPts val="0"/>
              </a:spcAft>
              <a:defRPr/>
            </a:pPr>
            <a:endParaRPr lang="ru-RU">
              <a:latin typeface="+mn-lt"/>
              <a:cs typeface="+mn-cs"/>
            </a:endParaRPr>
          </a:p>
        </p:txBody>
      </p:sp>
      <p:sp>
        <p:nvSpPr>
          <p:cNvPr id="271379" name="Rectangle 19"/>
          <p:cNvSpPr>
            <a:spLocks noGrp="1" noChangeArrowheads="1"/>
          </p:cNvSpPr>
          <p:nvPr>
            <p:ph type="ctrTitle"/>
          </p:nvPr>
        </p:nvSpPr>
        <p:spPr>
          <a:xfrm>
            <a:off x="250826" y="2319078"/>
            <a:ext cx="8642351" cy="2209800"/>
          </a:xfrm>
        </p:spPr>
        <p:txBody>
          <a:bodyPr/>
          <a:lstStyle>
            <a:lvl1pPr>
              <a:defRPr sz="5000">
                <a:solidFill>
                  <a:schemeClr val="bg1"/>
                </a:solidFil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26930165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3"/>
          <p:cNvSpPr>
            <a:spLocks noGrp="1" noChangeArrowheads="1"/>
          </p:cNvSpPr>
          <p:nvPr>
            <p:ph type="sldNum" sz="quarter" idx="10"/>
          </p:nvPr>
        </p:nvSpPr>
        <p:spPr>
          <a:ln/>
        </p:spPr>
        <p:txBody>
          <a:bodyPr/>
          <a:lstStyle>
            <a:lvl1pPr>
              <a:defRPr/>
            </a:lvl1pPr>
          </a:lstStyle>
          <a:p>
            <a:pPr>
              <a:defRPr/>
            </a:pPr>
            <a:fld id="{1450195D-6802-4018-80DD-56F4F20779E8}" type="slidenum">
              <a:rPr lang="ru-RU" smtClean="0"/>
              <a:pPr>
                <a:defRPr/>
              </a:pPr>
              <a:t>‹#›</a:t>
            </a:fld>
            <a:r>
              <a:rPr lang="ru-RU" dirty="0" smtClean="0"/>
              <a:t>/15</a:t>
            </a:r>
            <a:endParaRPr lang="ru-RU" dirty="0"/>
          </a:p>
        </p:txBody>
      </p:sp>
    </p:spTree>
    <p:extLst>
      <p:ext uri="{BB962C8B-B14F-4D97-AF65-F5344CB8AC3E}">
        <p14:creationId xmlns:p14="http://schemas.microsoft.com/office/powerpoint/2010/main" val="33146798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3"/>
          <p:cNvSpPr>
            <a:spLocks noGrp="1" noChangeArrowheads="1"/>
          </p:cNvSpPr>
          <p:nvPr>
            <p:ph type="sldNum" sz="quarter" idx="10"/>
          </p:nvPr>
        </p:nvSpPr>
        <p:spPr>
          <a:ln/>
        </p:spPr>
        <p:txBody>
          <a:bodyPr/>
          <a:lstStyle>
            <a:lvl1pPr>
              <a:defRPr/>
            </a:lvl1pPr>
          </a:lstStyle>
          <a:p>
            <a:pPr>
              <a:defRPr/>
            </a:pPr>
            <a:fld id="{A471D502-0885-4EC4-A38A-1A19B34959D2}" type="slidenum">
              <a:rPr lang="ru-RU"/>
              <a:pPr>
                <a:defRPr/>
              </a:pPr>
              <a:t>‹#›</a:t>
            </a:fld>
            <a:endParaRPr lang="ru-RU"/>
          </a:p>
        </p:txBody>
      </p:sp>
    </p:spTree>
    <p:extLst>
      <p:ext uri="{BB962C8B-B14F-4D97-AF65-F5344CB8AC3E}">
        <p14:creationId xmlns:p14="http://schemas.microsoft.com/office/powerpoint/2010/main" val="14050922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179388" y="1636714"/>
            <a:ext cx="4313237"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5026" y="1636714"/>
            <a:ext cx="4314825"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3"/>
          <p:cNvSpPr>
            <a:spLocks noGrp="1" noChangeArrowheads="1"/>
          </p:cNvSpPr>
          <p:nvPr>
            <p:ph type="sldNum" sz="quarter" idx="10"/>
          </p:nvPr>
        </p:nvSpPr>
        <p:spPr>
          <a:ln/>
        </p:spPr>
        <p:txBody>
          <a:bodyPr/>
          <a:lstStyle>
            <a:lvl1pPr>
              <a:defRPr/>
            </a:lvl1pPr>
          </a:lstStyle>
          <a:p>
            <a:pPr>
              <a:defRPr/>
            </a:pPr>
            <a:fld id="{D13E2385-A30C-43FF-9E84-9DA17A583B63}" type="slidenum">
              <a:rPr lang="ru-RU" smtClean="0"/>
              <a:pPr>
                <a:defRPr/>
              </a:pPr>
              <a:t>‹#›</a:t>
            </a:fld>
            <a:r>
              <a:rPr lang="ru-RU" dirty="0" smtClean="0"/>
              <a:t>/15</a:t>
            </a:r>
            <a:endParaRPr lang="ru-RU" dirty="0"/>
          </a:p>
        </p:txBody>
      </p:sp>
    </p:spTree>
    <p:extLst>
      <p:ext uri="{BB962C8B-B14F-4D97-AF65-F5344CB8AC3E}">
        <p14:creationId xmlns:p14="http://schemas.microsoft.com/office/powerpoint/2010/main" val="36128261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3"/>
          <p:cNvSpPr>
            <a:spLocks noGrp="1" noChangeArrowheads="1"/>
          </p:cNvSpPr>
          <p:nvPr>
            <p:ph type="sldNum" sz="quarter" idx="10"/>
          </p:nvPr>
        </p:nvSpPr>
        <p:spPr>
          <a:ln/>
        </p:spPr>
        <p:txBody>
          <a:bodyPr/>
          <a:lstStyle>
            <a:lvl1pPr>
              <a:defRPr/>
            </a:lvl1pPr>
          </a:lstStyle>
          <a:p>
            <a:pPr>
              <a:defRPr/>
            </a:pPr>
            <a:fld id="{5767D9B1-5FA9-4122-A735-67635AC5153C}" type="slidenum">
              <a:rPr lang="ru-RU"/>
              <a:pPr>
                <a:defRPr/>
              </a:pPr>
              <a:t>‹#›</a:t>
            </a:fld>
            <a:endParaRPr lang="ru-RU"/>
          </a:p>
        </p:txBody>
      </p:sp>
    </p:spTree>
    <p:extLst>
      <p:ext uri="{BB962C8B-B14F-4D97-AF65-F5344CB8AC3E}">
        <p14:creationId xmlns:p14="http://schemas.microsoft.com/office/powerpoint/2010/main" val="624280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3"/>
          <p:cNvSpPr>
            <a:spLocks noGrp="1" noChangeArrowheads="1"/>
          </p:cNvSpPr>
          <p:nvPr>
            <p:ph type="sldNum" sz="quarter" idx="10"/>
          </p:nvPr>
        </p:nvSpPr>
        <p:spPr>
          <a:ln/>
        </p:spPr>
        <p:txBody>
          <a:bodyPr/>
          <a:lstStyle>
            <a:lvl1pPr>
              <a:defRPr/>
            </a:lvl1pPr>
          </a:lstStyle>
          <a:p>
            <a:pPr>
              <a:defRPr/>
            </a:pPr>
            <a:fld id="{1C91741A-E2B3-4F59-A0A9-B0A1273FB929}" type="slidenum">
              <a:rPr lang="ru-RU"/>
              <a:pPr>
                <a:defRPr/>
              </a:pPr>
              <a:t>‹#›</a:t>
            </a:fld>
            <a:endParaRPr lang="ru-RU"/>
          </a:p>
        </p:txBody>
      </p:sp>
    </p:spTree>
    <p:extLst>
      <p:ext uri="{BB962C8B-B14F-4D97-AF65-F5344CB8AC3E}">
        <p14:creationId xmlns:p14="http://schemas.microsoft.com/office/powerpoint/2010/main" val="113265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55179111-11EA-47DE-82A6-16358C193001}" type="slidenum">
              <a:rPr lang="ru-RU"/>
              <a:pPr>
                <a:defRPr/>
              </a:pPr>
              <a:t>‹#›</a:t>
            </a:fld>
            <a:endParaRPr lang="ru-RU"/>
          </a:p>
        </p:txBody>
      </p:sp>
    </p:spTree>
    <p:extLst>
      <p:ext uri="{BB962C8B-B14F-4D97-AF65-F5344CB8AC3E}">
        <p14:creationId xmlns:p14="http://schemas.microsoft.com/office/powerpoint/2010/main" val="133683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3"/>
          <p:cNvSpPr>
            <a:spLocks noGrp="1" noChangeArrowheads="1"/>
          </p:cNvSpPr>
          <p:nvPr>
            <p:ph type="sldNum" sz="quarter" idx="10"/>
          </p:nvPr>
        </p:nvSpPr>
        <p:spPr>
          <a:ln/>
        </p:spPr>
        <p:txBody>
          <a:bodyPr/>
          <a:lstStyle>
            <a:lvl1pPr>
              <a:defRPr/>
            </a:lvl1pPr>
          </a:lstStyle>
          <a:p>
            <a:pPr>
              <a:defRPr/>
            </a:pPr>
            <a:fld id="{2743964E-FD5F-43D2-BDF8-CE2F39C16E26}" type="slidenum">
              <a:rPr lang="ru-RU"/>
              <a:pPr>
                <a:defRPr/>
              </a:pPr>
              <a:t>‹#›</a:t>
            </a:fld>
            <a:endParaRPr lang="ru-RU"/>
          </a:p>
        </p:txBody>
      </p:sp>
    </p:spTree>
    <p:extLst>
      <p:ext uri="{BB962C8B-B14F-4D97-AF65-F5344CB8AC3E}">
        <p14:creationId xmlns:p14="http://schemas.microsoft.com/office/powerpoint/2010/main" val="57039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1"/>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smtClean="0"/>
              <a:t>Вставка рисунка</a:t>
            </a:r>
            <a:endParaRPr lang="ru-RU" noProof="0"/>
          </a:p>
        </p:txBody>
      </p:sp>
      <p:sp>
        <p:nvSpPr>
          <p:cNvPr id="4" name="Текст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3"/>
          <p:cNvSpPr>
            <a:spLocks noGrp="1" noChangeArrowheads="1"/>
          </p:cNvSpPr>
          <p:nvPr>
            <p:ph type="sldNum" sz="quarter" idx="10"/>
          </p:nvPr>
        </p:nvSpPr>
        <p:spPr>
          <a:ln/>
        </p:spPr>
        <p:txBody>
          <a:bodyPr/>
          <a:lstStyle>
            <a:lvl1pPr>
              <a:defRPr/>
            </a:lvl1pPr>
          </a:lstStyle>
          <a:p>
            <a:pPr>
              <a:defRPr/>
            </a:pPr>
            <a:fld id="{7B178752-C0D9-40C6-81F5-743BDA492D05}" type="slidenum">
              <a:rPr lang="ru-RU"/>
              <a:pPr>
                <a:defRPr/>
              </a:pPr>
              <a:t>‹#›</a:t>
            </a:fld>
            <a:endParaRPr lang="ru-RU"/>
          </a:p>
        </p:txBody>
      </p:sp>
    </p:spTree>
    <p:extLst>
      <p:ext uri="{BB962C8B-B14F-4D97-AF65-F5344CB8AC3E}">
        <p14:creationId xmlns:p14="http://schemas.microsoft.com/office/powerpoint/2010/main" val="3140182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70385" name="Rectangle 49"/>
          <p:cNvSpPr>
            <a:spLocks noChangeArrowheads="1"/>
          </p:cNvSpPr>
          <p:nvPr/>
        </p:nvSpPr>
        <p:spPr bwMode="auto">
          <a:xfrm>
            <a:off x="1" y="1366839"/>
            <a:ext cx="9140825" cy="90487"/>
          </a:xfrm>
          <a:prstGeom prst="rect">
            <a:avLst/>
          </a:prstGeom>
          <a:solidFill>
            <a:schemeClr val="bg2"/>
          </a:solidFill>
          <a:ln w="9525">
            <a:noFill/>
            <a:miter lim="800000"/>
            <a:headEnd/>
            <a:tailEnd/>
          </a:ln>
          <a:effectLst>
            <a:softEdge rad="31750"/>
          </a:effectLst>
        </p:spPr>
        <p:txBody>
          <a:bodyPr wrap="none" anchor="ctr"/>
          <a:lstStyle/>
          <a:p>
            <a:pPr fontAlgn="auto">
              <a:spcBef>
                <a:spcPts val="0"/>
              </a:spcBef>
              <a:spcAft>
                <a:spcPts val="0"/>
              </a:spcAft>
              <a:defRPr/>
            </a:pPr>
            <a:endParaRPr lang="ru-RU">
              <a:latin typeface="+mn-lt"/>
              <a:cs typeface="+mn-cs"/>
            </a:endParaRPr>
          </a:p>
        </p:txBody>
      </p:sp>
      <p:sp>
        <p:nvSpPr>
          <p:cNvPr id="270339" name="Rectangle 3"/>
          <p:cNvSpPr>
            <a:spLocks noGrp="1" noChangeArrowheads="1"/>
          </p:cNvSpPr>
          <p:nvPr>
            <p:ph type="sldNum" sz="quarter" idx="4"/>
          </p:nvPr>
        </p:nvSpPr>
        <p:spPr bwMode="auto">
          <a:xfrm>
            <a:off x="7812360" y="6308725"/>
            <a:ext cx="129671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400" b="1" smtClean="0">
                <a:latin typeface="+mn-lt"/>
                <a:cs typeface="+mn-cs"/>
              </a:defRPr>
            </a:lvl1pPr>
          </a:lstStyle>
          <a:p>
            <a:pPr>
              <a:defRPr/>
            </a:pPr>
            <a:fld id="{B563E72A-A988-4980-8BE4-3E5E17096C1D}" type="slidenum">
              <a:rPr lang="ru-RU" smtClean="0"/>
              <a:pPr>
                <a:defRPr/>
              </a:pPr>
              <a:t>‹#›</a:t>
            </a:fld>
            <a:r>
              <a:rPr lang="ru-RU" dirty="0" smtClean="0"/>
              <a:t>/15</a:t>
            </a:r>
            <a:endParaRPr lang="ru-RU" dirty="0"/>
          </a:p>
        </p:txBody>
      </p:sp>
      <p:sp>
        <p:nvSpPr>
          <p:cNvPr id="4102" name="Rectangle 14"/>
          <p:cNvSpPr>
            <a:spLocks noGrp="1" noChangeArrowheads="1"/>
          </p:cNvSpPr>
          <p:nvPr>
            <p:ph type="title"/>
          </p:nvPr>
        </p:nvSpPr>
        <p:spPr bwMode="auto">
          <a:xfrm>
            <a:off x="179389" y="1"/>
            <a:ext cx="8780463"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4103" name="Rectangle 15"/>
          <p:cNvSpPr>
            <a:spLocks noGrp="1" noChangeArrowheads="1"/>
          </p:cNvSpPr>
          <p:nvPr>
            <p:ph type="body" idx="1"/>
          </p:nvPr>
        </p:nvSpPr>
        <p:spPr bwMode="auto">
          <a:xfrm>
            <a:off x="179389" y="1636714"/>
            <a:ext cx="8780463"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p>
        </p:txBody>
      </p:sp>
      <p:sp>
        <p:nvSpPr>
          <p:cNvPr id="270386" name="Rectangle 50"/>
          <p:cNvSpPr>
            <a:spLocks noChangeArrowheads="1"/>
          </p:cNvSpPr>
          <p:nvPr/>
        </p:nvSpPr>
        <p:spPr bwMode="auto">
          <a:xfrm>
            <a:off x="1" y="6297614"/>
            <a:ext cx="9140825" cy="90487"/>
          </a:xfrm>
          <a:prstGeom prst="rect">
            <a:avLst/>
          </a:prstGeom>
          <a:solidFill>
            <a:schemeClr val="bg2"/>
          </a:solidFill>
          <a:ln w="9525">
            <a:noFill/>
            <a:miter lim="800000"/>
            <a:headEnd/>
            <a:tailEnd/>
          </a:ln>
          <a:effectLst>
            <a:softEdge rad="31750"/>
          </a:effectLst>
        </p:spPr>
        <p:txBody>
          <a:bodyPr wrap="none" anchor="ctr"/>
          <a:lstStyle/>
          <a:p>
            <a:pPr fontAlgn="auto">
              <a:spcBef>
                <a:spcPts val="0"/>
              </a:spcBef>
              <a:spcAft>
                <a:spcPts val="0"/>
              </a:spcAft>
              <a:defRPr/>
            </a:pPr>
            <a:endParaRPr lang="ru-RU">
              <a:latin typeface="+mn-lt"/>
              <a:cs typeface="+mn-cs"/>
            </a:endParaRPr>
          </a:p>
        </p:txBody>
      </p:sp>
      <p:pic>
        <p:nvPicPr>
          <p:cNvPr id="4107" name="Рисунок 12" descr="gus [Converted].bmp"/>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14314" y="6429375"/>
            <a:ext cx="8255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1000126" y="6381328"/>
            <a:ext cx="6070893" cy="400110"/>
          </a:xfrm>
          <a:prstGeom prst="rect">
            <a:avLst/>
          </a:prstGeom>
          <a:noFill/>
        </p:spPr>
        <p:txBody>
          <a:bodyPr wrap="none">
            <a:spAutoFit/>
          </a:bodyPr>
          <a:lstStyle/>
          <a:p>
            <a:pPr fontAlgn="auto">
              <a:spcBef>
                <a:spcPts val="0"/>
              </a:spcBef>
              <a:spcAft>
                <a:spcPts val="0"/>
              </a:spcAft>
              <a:defRPr/>
            </a:pPr>
            <a:r>
              <a:rPr lang="ru-RU" sz="1000" b="1" dirty="0" smtClean="0">
                <a:latin typeface="+mn-lt"/>
                <a:cs typeface="+mn-cs"/>
              </a:rPr>
              <a:t>Моделирование</a:t>
            </a:r>
            <a:r>
              <a:rPr lang="ru-RU" sz="1000" b="1" baseline="0" dirty="0" smtClean="0">
                <a:latin typeface="+mn-lt"/>
                <a:cs typeface="+mn-cs"/>
              </a:rPr>
              <a:t> параллельных алгоритмов глобальной оптимизации модифицированным </a:t>
            </a:r>
          </a:p>
          <a:p>
            <a:pPr fontAlgn="auto">
              <a:spcBef>
                <a:spcPts val="0"/>
              </a:spcBef>
              <a:spcAft>
                <a:spcPts val="0"/>
              </a:spcAft>
              <a:defRPr/>
            </a:pPr>
            <a:r>
              <a:rPr lang="ru-RU" sz="1000" b="1" baseline="0" dirty="0" smtClean="0">
                <a:latin typeface="+mn-lt"/>
                <a:cs typeface="+mn-cs"/>
              </a:rPr>
              <a:t>методом половинных делений, Аболмасов П. В.</a:t>
            </a:r>
            <a:endParaRPr lang="ru-RU" sz="1000" b="1" dirty="0">
              <a:latin typeface="+mn-lt"/>
              <a:cs typeface="+mn-cs"/>
            </a:endParaRPr>
          </a:p>
        </p:txBody>
      </p:sp>
    </p:spTree>
  </p:cSld>
  <p:clrMap bg1="lt1" tx1="dk1" bg2="lt2" tx2="dk2" accent1="accent1" accent2="accent2" accent3="accent3" accent4="accent4" accent5="accent5" accent6="accent6" hlink="hlink" folHlink="folHlink"/>
  <p:sldLayoutIdLst>
    <p:sldLayoutId id="2147483691"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8" r:id="rId10"/>
    <p:sldLayoutId id="2147483689" r:id="rId11"/>
    <p:sldLayoutId id="2147483690" r:id="rId12"/>
    <p:sldLayoutId id="2147483692" r:id="rId13"/>
  </p:sldLayoutIdLst>
  <p:timing>
    <p:tnLst>
      <p:par>
        <p:cTn id="1" dur="indefinite" restart="never" nodeType="tmRoot"/>
      </p:par>
    </p:tnLst>
  </p:timing>
  <p:hf hdr="0" ftr="0" dt="0"/>
  <p:txStyles>
    <p:titleStyle>
      <a:lvl1pPr algn="l" rtl="0" fontAlgn="base">
        <a:spcBef>
          <a:spcPct val="0"/>
        </a:spcBef>
        <a:spcAft>
          <a:spcPct val="0"/>
        </a:spcAft>
        <a:defRPr sz="4400" b="1">
          <a:solidFill>
            <a:schemeClr val="tx1"/>
          </a:solidFill>
          <a:latin typeface="+mj-lt"/>
          <a:ea typeface="+mj-ea"/>
          <a:cs typeface="+mj-cs"/>
        </a:defRPr>
      </a:lvl1pPr>
      <a:lvl2pPr algn="l" rtl="0" fontAlgn="base">
        <a:spcBef>
          <a:spcPct val="0"/>
        </a:spcBef>
        <a:spcAft>
          <a:spcPct val="0"/>
        </a:spcAft>
        <a:defRPr sz="4400" b="1">
          <a:solidFill>
            <a:schemeClr val="tx1"/>
          </a:solidFill>
          <a:latin typeface="Arial" charset="0"/>
          <a:cs typeface="Arial" charset="0"/>
        </a:defRPr>
      </a:lvl2pPr>
      <a:lvl3pPr algn="l" rtl="0" fontAlgn="base">
        <a:spcBef>
          <a:spcPct val="0"/>
        </a:spcBef>
        <a:spcAft>
          <a:spcPct val="0"/>
        </a:spcAft>
        <a:defRPr sz="4400" b="1">
          <a:solidFill>
            <a:schemeClr val="tx1"/>
          </a:solidFill>
          <a:latin typeface="Arial" charset="0"/>
          <a:cs typeface="Arial" charset="0"/>
        </a:defRPr>
      </a:lvl3pPr>
      <a:lvl4pPr algn="l" rtl="0" fontAlgn="base">
        <a:spcBef>
          <a:spcPct val="0"/>
        </a:spcBef>
        <a:spcAft>
          <a:spcPct val="0"/>
        </a:spcAft>
        <a:defRPr sz="4400" b="1">
          <a:solidFill>
            <a:schemeClr val="tx1"/>
          </a:solidFill>
          <a:latin typeface="Arial" charset="0"/>
          <a:cs typeface="Arial" charset="0"/>
        </a:defRPr>
      </a:lvl4pPr>
      <a:lvl5pPr algn="l" rtl="0" fontAlgn="base">
        <a:spcBef>
          <a:spcPct val="0"/>
        </a:spcBef>
        <a:spcAft>
          <a:spcPct val="0"/>
        </a:spcAft>
        <a:defRPr sz="4400" b="1">
          <a:solidFill>
            <a:schemeClr val="tx1"/>
          </a:solidFill>
          <a:latin typeface="Arial" charset="0"/>
          <a:cs typeface="Arial" charset="0"/>
        </a:defRPr>
      </a:lvl5pPr>
      <a:lvl6pPr marL="457200" algn="l" rtl="0" eaLnBrk="1" fontAlgn="base" hangingPunct="1">
        <a:spcBef>
          <a:spcPct val="0"/>
        </a:spcBef>
        <a:spcAft>
          <a:spcPct val="0"/>
        </a:spcAft>
        <a:defRPr sz="4400" b="1">
          <a:solidFill>
            <a:schemeClr val="tx1"/>
          </a:solidFill>
          <a:latin typeface="Arial" charset="0"/>
          <a:cs typeface="Arial" charset="0"/>
        </a:defRPr>
      </a:lvl6pPr>
      <a:lvl7pPr marL="914400" algn="l" rtl="0" eaLnBrk="1" fontAlgn="base" hangingPunct="1">
        <a:spcBef>
          <a:spcPct val="0"/>
        </a:spcBef>
        <a:spcAft>
          <a:spcPct val="0"/>
        </a:spcAft>
        <a:defRPr sz="4400" b="1">
          <a:solidFill>
            <a:schemeClr val="tx1"/>
          </a:solidFill>
          <a:latin typeface="Arial" charset="0"/>
          <a:cs typeface="Arial" charset="0"/>
        </a:defRPr>
      </a:lvl7pPr>
      <a:lvl8pPr marL="1371600" algn="l" rtl="0" eaLnBrk="1" fontAlgn="base" hangingPunct="1">
        <a:spcBef>
          <a:spcPct val="0"/>
        </a:spcBef>
        <a:spcAft>
          <a:spcPct val="0"/>
        </a:spcAft>
        <a:defRPr sz="4400" b="1">
          <a:solidFill>
            <a:schemeClr val="tx1"/>
          </a:solidFill>
          <a:latin typeface="Arial" charset="0"/>
          <a:cs typeface="Arial" charset="0"/>
        </a:defRPr>
      </a:lvl8pPr>
      <a:lvl9pPr marL="1828800" algn="l" rtl="0" eaLnBrk="1" fontAlgn="base" hangingPunct="1">
        <a:spcBef>
          <a:spcPct val="0"/>
        </a:spcBef>
        <a:spcAft>
          <a:spcPct val="0"/>
        </a:spcAft>
        <a:defRPr sz="4400" b="1">
          <a:solidFill>
            <a:schemeClr val="tx1"/>
          </a:solidFill>
          <a:latin typeface="Arial" charset="0"/>
          <a:cs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80000"/>
        <a:buFont typeface="Wingdings" pitchFamily="2" charset="2"/>
        <a:buChar char="l"/>
        <a:defRPr sz="2800">
          <a:solidFill>
            <a:schemeClr val="tx1"/>
          </a:solidFill>
          <a:latin typeface="+mn-lt"/>
          <a:cs typeface="+mn-cs"/>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fontAlgn="base">
        <a:spcBef>
          <a:spcPct val="20000"/>
        </a:spcBef>
        <a:spcAft>
          <a:spcPct val="0"/>
        </a:spcAft>
        <a:buClr>
          <a:schemeClr val="accent1"/>
        </a:buClr>
        <a:buSzPct val="70000"/>
        <a:buFont typeface="Wingdings" pitchFamily="2" charset="2"/>
        <a:buChar char="l"/>
        <a:defRPr sz="2000">
          <a:solidFill>
            <a:schemeClr val="tx1"/>
          </a:solidFill>
          <a:latin typeface="+mn-lt"/>
          <a:cs typeface="+mn-cs"/>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5.xml"/><Relationship Id="rId7" Type="http://schemas.openxmlformats.org/officeDocument/2006/relationships/image" Target="../media/image23.png"/><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notesSlide" Target="../notesSlides/notesSlide11.xml"/><Relationship Id="rId7"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30.wmf"/><Relationship Id="rId5" Type="http://schemas.openxmlformats.org/officeDocument/2006/relationships/oleObject" Target="../embeddings/oleObject16.bin"/><Relationship Id="rId10" Type="http://schemas.openxmlformats.org/officeDocument/2006/relationships/image" Target="../media/image32.wmf"/><Relationship Id="rId4" Type="http://schemas.openxmlformats.org/officeDocument/2006/relationships/image" Target="../media/image33.png"/><Relationship Id="rId9"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23.bin"/><Relationship Id="rId3" Type="http://schemas.openxmlformats.org/officeDocument/2006/relationships/notesSlide" Target="../notesSlides/notesSlide12.xml"/><Relationship Id="rId7" Type="http://schemas.openxmlformats.org/officeDocument/2006/relationships/oleObject" Target="../embeddings/oleObject20.bin"/><Relationship Id="rId12"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4.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36.wmf"/><Relationship Id="rId4" Type="http://schemas.openxmlformats.org/officeDocument/2006/relationships/image" Target="../media/image39.png"/><Relationship Id="rId9" Type="http://schemas.openxmlformats.org/officeDocument/2006/relationships/oleObject" Target="../embeddings/oleObject21.bin"/><Relationship Id="rId14" Type="http://schemas.openxmlformats.org/officeDocument/2006/relationships/image" Target="../media/image38.wmf"/></Relationships>
</file>

<file path=ppt/slides/_rels/slide1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3" Type="http://schemas.openxmlformats.org/officeDocument/2006/relationships/notesSlide" Target="../notesSlides/notesSlide3.xml"/><Relationship Id="rId7" Type="http://schemas.openxmlformats.org/officeDocument/2006/relationships/image" Target="../media/image4.wmf"/><Relationship Id="rId12" Type="http://schemas.openxmlformats.org/officeDocument/2006/relationships/oleObject" Target="../embeddings/oleObject5.bin"/><Relationship Id="rId17" Type="http://schemas.openxmlformats.org/officeDocument/2006/relationships/image" Target="../media/image9.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2.bin"/><Relationship Id="rId3" Type="http://schemas.openxmlformats.org/officeDocument/2006/relationships/notesSlide" Target="../notesSlides/notesSlide4.xml"/><Relationship Id="rId7" Type="http://schemas.openxmlformats.org/officeDocument/2006/relationships/oleObject" Target="../embeddings/oleObject9.bin"/><Relationship Id="rId12" Type="http://schemas.openxmlformats.org/officeDocument/2006/relationships/image" Target="../media/image13.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2.wmf"/><Relationship Id="rId4" Type="http://schemas.openxmlformats.org/officeDocument/2006/relationships/image" Target="../media/image15.png"/><Relationship Id="rId9" Type="http://schemas.openxmlformats.org/officeDocument/2006/relationships/oleObject" Target="../embeddings/oleObject10.bin"/><Relationship Id="rId14" Type="http://schemas.openxmlformats.org/officeDocument/2006/relationships/image" Target="../media/image14.wmf"/></Relationships>
</file>

<file path=ppt/slides/_rels/slide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5.xml"/><Relationship Id="rId7"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13.bin"/><Relationship Id="rId10" Type="http://schemas.openxmlformats.org/officeDocument/2006/relationships/image" Target="../media/image18.wmf"/><Relationship Id="rId4" Type="http://schemas.openxmlformats.org/officeDocument/2006/relationships/image" Target="../media/image19.jpeg"/><Relationship Id="rId9" Type="http://schemas.openxmlformats.org/officeDocument/2006/relationships/oleObject" Target="../embeddings/oleObject15.bin"/></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p:txBody>
          <a:bodyPr>
            <a:noAutofit/>
          </a:bodyPr>
          <a:lstStyle/>
          <a:p>
            <a:pPr algn="ctr"/>
            <a:r>
              <a:rPr lang="ru-RU" sz="3200" dirty="0"/>
              <a:t>Моделирование параллельных алгоритмов глобальной оптимизации модифицированным методом половинных делений</a:t>
            </a:r>
          </a:p>
        </p:txBody>
      </p:sp>
      <p:sp>
        <p:nvSpPr>
          <p:cNvPr id="10" name="Подзаголовок 2"/>
          <p:cNvSpPr txBox="1">
            <a:spLocks/>
          </p:cNvSpPr>
          <p:nvPr/>
        </p:nvSpPr>
        <p:spPr bwMode="auto">
          <a:xfrm>
            <a:off x="320490" y="4725144"/>
            <a:ext cx="8643999"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0" indent="0" algn="l" rtl="0" fontAlgn="base">
              <a:spcBef>
                <a:spcPct val="20000"/>
              </a:spcBef>
              <a:spcAft>
                <a:spcPct val="0"/>
              </a:spcAft>
              <a:buClr>
                <a:schemeClr val="bg2"/>
              </a:buClr>
              <a:buSzPct val="75000"/>
              <a:buFont typeface="Wingdings" pitchFamily="2" charset="2"/>
              <a:buNone/>
              <a:defRPr sz="3400">
                <a:solidFill>
                  <a:schemeClr val="bg2"/>
                </a:solidFill>
                <a:latin typeface="+mn-lt"/>
                <a:ea typeface="+mn-ea"/>
                <a:cs typeface="+mn-cs"/>
              </a:defRPr>
            </a:lvl1pPr>
            <a:lvl2pPr marL="742950" indent="-285750" algn="l" rtl="0" fontAlgn="base">
              <a:spcBef>
                <a:spcPct val="20000"/>
              </a:spcBef>
              <a:spcAft>
                <a:spcPct val="0"/>
              </a:spcAft>
              <a:buClr>
                <a:schemeClr val="accent1"/>
              </a:buClr>
              <a:buSzPct val="80000"/>
              <a:buFont typeface="Wingdings" pitchFamily="2" charset="2"/>
              <a:buChar char="l"/>
              <a:defRPr sz="2800">
                <a:solidFill>
                  <a:schemeClr val="tx1"/>
                </a:solidFill>
                <a:latin typeface="+mn-lt"/>
                <a:cs typeface="+mn-cs"/>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fontAlgn="base">
              <a:spcBef>
                <a:spcPct val="20000"/>
              </a:spcBef>
              <a:spcAft>
                <a:spcPct val="0"/>
              </a:spcAft>
              <a:buClr>
                <a:schemeClr val="accent1"/>
              </a:buClr>
              <a:buSzPct val="70000"/>
              <a:buFont typeface="Wingdings" pitchFamily="2" charset="2"/>
              <a:buChar char="l"/>
              <a:defRPr sz="2000">
                <a:solidFill>
                  <a:schemeClr val="tx1"/>
                </a:solidFill>
                <a:latin typeface="+mn-lt"/>
                <a:cs typeface="+mn-cs"/>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defRPr/>
            </a:pPr>
            <a:r>
              <a:rPr lang="ru-RU" sz="3200" dirty="0" smtClean="0"/>
              <a:t>Дипломник: Аболмасов П.В.</a:t>
            </a:r>
          </a:p>
          <a:p>
            <a:pPr>
              <a:defRPr/>
            </a:pPr>
            <a:r>
              <a:rPr lang="ru-RU" sz="3200" dirty="0" smtClean="0"/>
              <a:t>Научный руководитель: д.т.н., заведующий каф. ПС, Коварцев А.Н. </a:t>
            </a:r>
          </a:p>
          <a:p>
            <a:pPr>
              <a:defRPr/>
            </a:pPr>
            <a:endParaRPr lang="ru-RU" dirty="0"/>
          </a:p>
        </p:txBody>
      </p:sp>
    </p:spTree>
    <p:extLst>
      <p:ext uri="{BB962C8B-B14F-4D97-AF65-F5344CB8AC3E}">
        <p14:creationId xmlns:p14="http://schemas.microsoft.com/office/powerpoint/2010/main" val="1997700480"/>
      </p:ext>
    </p:extLst>
  </p:cSld>
  <p:clrMapOvr>
    <a:masterClrMapping/>
  </p:clrMapOvr>
  <mc:AlternateContent xmlns:mc="http://schemas.openxmlformats.org/markup-compatibility/2006" xmlns:p14="http://schemas.microsoft.com/office/powerpoint/2010/main">
    <mc:Choice Requires="p14">
      <p:transition spd="slow" p14:dur="2000" advTm="18098"/>
    </mc:Choice>
    <mc:Fallback xmlns="">
      <p:transition spd="slow" advTm="1809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Модификация 2</a:t>
            </a:r>
            <a:endParaRPr lang="ru-RU" dirty="0"/>
          </a:p>
        </p:txBody>
      </p:sp>
      <p:pic>
        <p:nvPicPr>
          <p:cNvPr id="13" name="Объект 9"/>
          <p:cNvPicPr>
            <a:picLocks noGrp="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457201" y="2780928"/>
            <a:ext cx="4040188" cy="2649600"/>
          </a:xfrm>
          <a:prstGeom prst="rect">
            <a:avLst/>
          </a:prstGeom>
          <a:noFill/>
        </p:spPr>
      </p:pic>
      <p:pic>
        <p:nvPicPr>
          <p:cNvPr id="14" name="Объект 13"/>
          <p:cNvPicPr>
            <a:picLocks noGrp="1"/>
          </p:cNvPicPr>
          <p:nvPr>
            <p:ph sz="quarter" idx="4"/>
          </p:nvPr>
        </p:nvPicPr>
        <p:blipFill>
          <a:blip r:embed="rId6">
            <a:extLst>
              <a:ext uri="{28A0092B-C50C-407E-A947-70E740481C1C}">
                <a14:useLocalDpi xmlns:a14="http://schemas.microsoft.com/office/drawing/2010/main" val="0"/>
              </a:ext>
            </a:extLst>
          </a:blip>
          <a:srcRect/>
          <a:stretch>
            <a:fillRect/>
          </a:stretch>
        </p:blipFill>
        <p:spPr bwMode="auto">
          <a:xfrm>
            <a:off x="4652278" y="2780928"/>
            <a:ext cx="4041775" cy="2649600"/>
          </a:xfrm>
          <a:prstGeom prst="rect">
            <a:avLst/>
          </a:prstGeom>
          <a:noFill/>
        </p:spPr>
      </p:pic>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10</a:t>
            </a:fld>
            <a:r>
              <a:rPr lang="ru-RU" dirty="0" smtClean="0"/>
              <a:t>/15</a:t>
            </a:r>
            <a:endParaRPr lang="ru-RU" dirty="0"/>
          </a:p>
        </p:txBody>
      </p:sp>
      <p:sp>
        <p:nvSpPr>
          <p:cNvPr id="11" name="Текст 4"/>
          <p:cNvSpPr txBox="1">
            <a:spLocks/>
          </p:cNvSpPr>
          <p:nvPr/>
        </p:nvSpPr>
        <p:spPr bwMode="auto">
          <a:xfrm>
            <a:off x="467544" y="1565102"/>
            <a:ext cx="82089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sz="2000" dirty="0" smtClean="0"/>
              <a:t>В версии 3 с помощью дуг синхронизации моделируем асинхронную раздачу заданий по процессорам</a:t>
            </a:r>
            <a:endParaRPr lang="ru-RU" sz="2000" dirty="0"/>
          </a:p>
        </p:txBody>
      </p:sp>
      <p:sp>
        <p:nvSpPr>
          <p:cNvPr id="12" name="Текст 4"/>
          <p:cNvSpPr txBox="1">
            <a:spLocks/>
          </p:cNvSpPr>
          <p:nvPr/>
        </p:nvSpPr>
        <p:spPr bwMode="auto">
          <a:xfrm>
            <a:off x="467544" y="5525542"/>
            <a:ext cx="82089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sz="1400" dirty="0" smtClean="0"/>
              <a:t>Эффективность </a:t>
            </a:r>
            <a:r>
              <a:rPr lang="ru-RU" sz="1400" dirty="0"/>
              <a:t>возросла </a:t>
            </a:r>
            <a:r>
              <a:rPr lang="ru-RU" sz="1400" dirty="0" smtClean="0"/>
              <a:t>примерно в 4,7 раза (с 9,8</a:t>
            </a:r>
            <a:r>
              <a:rPr lang="ru-RU" sz="1400" dirty="0"/>
              <a:t>% до </a:t>
            </a:r>
            <a:r>
              <a:rPr lang="ru-RU" sz="1400" dirty="0" smtClean="0"/>
              <a:t>46,6%)</a:t>
            </a:r>
          </a:p>
          <a:p>
            <a:pPr algn="ctr"/>
            <a:r>
              <a:rPr lang="ru-RU" sz="1400" dirty="0" smtClean="0"/>
              <a:t>Ускорение возросло </a:t>
            </a:r>
            <a:r>
              <a:rPr lang="ru-RU" sz="1400" dirty="0"/>
              <a:t>примерно в </a:t>
            </a:r>
            <a:r>
              <a:rPr lang="ru-RU" sz="1400" dirty="0" smtClean="0"/>
              <a:t>4,7 раза (с 50,3 до 238,6)</a:t>
            </a:r>
            <a:endParaRPr lang="ru-RU" sz="1400" dirty="0"/>
          </a:p>
        </p:txBody>
      </p:sp>
      <p:pic>
        <p:nvPicPr>
          <p:cNvPr id="15"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10875" t="13143" r="2896" b="50083"/>
          <a:stretch/>
        </p:blipFill>
        <p:spPr bwMode="auto">
          <a:xfrm>
            <a:off x="827584" y="2852936"/>
            <a:ext cx="3158848" cy="27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Объект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bwMode="auto">
          <a:xfrm>
            <a:off x="4860033" y="2852936"/>
            <a:ext cx="3624852" cy="27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Текст 4"/>
          <p:cNvSpPr txBox="1">
            <a:spLocks/>
          </p:cNvSpPr>
          <p:nvPr/>
        </p:nvSpPr>
        <p:spPr bwMode="auto">
          <a:xfrm>
            <a:off x="323528" y="2276873"/>
            <a:ext cx="8568952"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sz="1800" b="0" dirty="0" smtClean="0"/>
              <a:t>Распределение загрузки по процессорам для фазы глобальной оптимизации</a:t>
            </a:r>
            <a:endParaRPr lang="ru-RU" sz="1800" b="0" dirty="0"/>
          </a:p>
        </p:txBody>
      </p:sp>
      <p:sp>
        <p:nvSpPr>
          <p:cNvPr id="18" name="Текст 4"/>
          <p:cNvSpPr>
            <a:spLocks noGrp="1"/>
          </p:cNvSpPr>
          <p:nvPr>
            <p:ph type="body" idx="1"/>
          </p:nvPr>
        </p:nvSpPr>
        <p:spPr>
          <a:xfrm>
            <a:off x="457201" y="2636913"/>
            <a:ext cx="4040188" cy="360040"/>
          </a:xfrm>
        </p:spPr>
        <p:txBody>
          <a:bodyPr/>
          <a:lstStyle/>
          <a:p>
            <a:pPr algn="ctr"/>
            <a:r>
              <a:rPr lang="ru-RU" sz="1800" dirty="0" smtClean="0"/>
              <a:t>Версия 2</a:t>
            </a:r>
            <a:endParaRPr lang="ru-RU" sz="1800" dirty="0"/>
          </a:p>
        </p:txBody>
      </p:sp>
      <p:sp>
        <p:nvSpPr>
          <p:cNvPr id="19" name="Текст 6"/>
          <p:cNvSpPr>
            <a:spLocks noGrp="1"/>
          </p:cNvSpPr>
          <p:nvPr>
            <p:ph type="body" sz="quarter" idx="3"/>
          </p:nvPr>
        </p:nvSpPr>
        <p:spPr>
          <a:xfrm>
            <a:off x="4645026" y="2636913"/>
            <a:ext cx="4041775" cy="360040"/>
          </a:xfrm>
        </p:spPr>
        <p:txBody>
          <a:bodyPr/>
          <a:lstStyle/>
          <a:p>
            <a:pPr algn="ctr"/>
            <a:r>
              <a:rPr lang="ru-RU" sz="1800" dirty="0" smtClean="0"/>
              <a:t>Версия 3</a:t>
            </a:r>
            <a:endParaRPr lang="ru-RU" sz="1800" dirty="0"/>
          </a:p>
        </p:txBody>
      </p:sp>
    </p:spTree>
    <p:custDataLst>
      <p:tags r:id="rId2"/>
    </p:custDataLst>
    <p:extLst>
      <p:ext uri="{BB962C8B-B14F-4D97-AF65-F5344CB8AC3E}">
        <p14:creationId xmlns:p14="http://schemas.microsoft.com/office/powerpoint/2010/main" val="3487040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5632"/>
    </mc:Choice>
    <mc:Fallback xmlns="">
      <p:transition spd="slow" advTm="356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5"/>
                                        </p:tgtEl>
                                        <p:attrNameLst>
                                          <p:attrName>ppt_w</p:attrName>
                                        </p:attrNameLst>
                                      </p:cBhvr>
                                      <p:tavLst>
                                        <p:tav tm="0">
                                          <p:val>
                                            <p:strVal val="ppt_w"/>
                                          </p:val>
                                        </p:tav>
                                        <p:tav tm="100000">
                                          <p:val>
                                            <p:fltVal val="0"/>
                                          </p:val>
                                        </p:tav>
                                      </p:tavLst>
                                    </p:anim>
                                    <p:anim calcmode="lin" valueType="num">
                                      <p:cBhvr>
                                        <p:cTn id="7" dur="500"/>
                                        <p:tgtEl>
                                          <p:spTgt spid="15"/>
                                        </p:tgtEl>
                                        <p:attrNameLst>
                                          <p:attrName>ppt_h</p:attrName>
                                        </p:attrNameLst>
                                      </p:cBhvr>
                                      <p:tavLst>
                                        <p:tav tm="0">
                                          <p:val>
                                            <p:strVal val="ppt_h"/>
                                          </p:val>
                                        </p:tav>
                                        <p:tav tm="100000">
                                          <p:val>
                                            <p:fltVal val="0"/>
                                          </p:val>
                                        </p:tav>
                                      </p:tavLst>
                                    </p:anim>
                                    <p:animEffect transition="out" filter="fade">
                                      <p:cBhvr>
                                        <p:cTn id="8" dur="500"/>
                                        <p:tgtEl>
                                          <p:spTgt spid="15"/>
                                        </p:tgtEl>
                                      </p:cBhvr>
                                    </p:animEffect>
                                    <p:set>
                                      <p:cBhvr>
                                        <p:cTn id="9" dur="1" fill="hold">
                                          <p:stCondLst>
                                            <p:cond delay="499"/>
                                          </p:stCondLst>
                                        </p:cTn>
                                        <p:tgtEl>
                                          <p:spTgt spid="15"/>
                                        </p:tgtEl>
                                        <p:attrNameLst>
                                          <p:attrName>style.visibility</p:attrName>
                                        </p:attrNameLst>
                                      </p:cBhvr>
                                      <p:to>
                                        <p:strVal val="hidden"/>
                                      </p:to>
                                    </p:set>
                                  </p:childTnLst>
                                </p:cTn>
                              </p:par>
                              <p:par>
                                <p:cTn id="10" presetID="53" presetClass="exit" presetSubtype="32" fill="hold" nodeType="withEffect">
                                  <p:stCondLst>
                                    <p:cond delay="0"/>
                                  </p:stCondLst>
                                  <p:childTnLst>
                                    <p:anim calcmode="lin" valueType="num">
                                      <p:cBhvr>
                                        <p:cTn id="11" dur="500"/>
                                        <p:tgtEl>
                                          <p:spTgt spid="16"/>
                                        </p:tgtEl>
                                        <p:attrNameLst>
                                          <p:attrName>ppt_w</p:attrName>
                                        </p:attrNameLst>
                                      </p:cBhvr>
                                      <p:tavLst>
                                        <p:tav tm="0">
                                          <p:val>
                                            <p:strVal val="ppt_w"/>
                                          </p:val>
                                        </p:tav>
                                        <p:tav tm="100000">
                                          <p:val>
                                            <p:fltVal val="0"/>
                                          </p:val>
                                        </p:tav>
                                      </p:tavLst>
                                    </p:anim>
                                    <p:anim calcmode="lin" valueType="num">
                                      <p:cBhvr>
                                        <p:cTn id="12" dur="500"/>
                                        <p:tgtEl>
                                          <p:spTgt spid="16"/>
                                        </p:tgtEl>
                                        <p:attrNameLst>
                                          <p:attrName>ppt_h</p:attrName>
                                        </p:attrNameLst>
                                      </p:cBhvr>
                                      <p:tavLst>
                                        <p:tav tm="0">
                                          <p:val>
                                            <p:strVal val="ppt_h"/>
                                          </p:val>
                                        </p:tav>
                                        <p:tav tm="100000">
                                          <p:val>
                                            <p:fltVal val="0"/>
                                          </p:val>
                                        </p:tav>
                                      </p:tavLst>
                                    </p:anim>
                                    <p:animEffect transition="out" filter="fade">
                                      <p:cBhvr>
                                        <p:cTn id="13" dur="500"/>
                                        <p:tgtEl>
                                          <p:spTgt spid="16"/>
                                        </p:tgtEl>
                                      </p:cBhvr>
                                    </p:animEffect>
                                    <p:set>
                                      <p:cBhvr>
                                        <p:cTn id="14" dur="1" fill="hold">
                                          <p:stCondLst>
                                            <p:cond delay="499"/>
                                          </p:stCondLst>
                                        </p:cTn>
                                        <p:tgtEl>
                                          <p:spTgt spid="16"/>
                                        </p:tgtEl>
                                        <p:attrNameLst>
                                          <p:attrName>style.visibility</p:attrName>
                                        </p:attrNameLst>
                                      </p:cBhvr>
                                      <p:to>
                                        <p:strVal val="hidden"/>
                                      </p:to>
                                    </p:se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p:txBody>
          <a:bodyPr/>
          <a:lstStyle/>
          <a:p>
            <a:pPr eaLnBrk="1" hangingPunct="1"/>
            <a:r>
              <a:rPr lang="ru-RU" dirty="0" smtClean="0"/>
              <a:t>Описание гасителя пульсаций давлений</a:t>
            </a:r>
          </a:p>
        </p:txBody>
      </p:sp>
      <p:sp>
        <p:nvSpPr>
          <p:cNvPr id="4" name="Номер слайда 3"/>
          <p:cNvSpPr>
            <a:spLocks noGrp="1"/>
          </p:cNvSpPr>
          <p:nvPr>
            <p:ph type="sldNum" sz="quarter" idx="10"/>
          </p:nvPr>
        </p:nvSpPr>
        <p:spPr/>
        <p:txBody>
          <a:bodyPr/>
          <a:lstStyle/>
          <a:p>
            <a:pPr>
              <a:defRPr/>
            </a:pPr>
            <a:fld id="{8A92D4C0-206E-476B-B81B-72D4494F4DCD}" type="slidenum">
              <a:rPr lang="ru-RU" smtClean="0"/>
              <a:pPr>
                <a:defRPr/>
              </a:pPr>
              <a:t>11</a:t>
            </a:fld>
            <a:r>
              <a:rPr lang="ru-RU" dirty="0" smtClean="0"/>
              <a:t>/15</a:t>
            </a:r>
            <a:endParaRPr lang="ru-RU" dirty="0"/>
          </a:p>
        </p:txBody>
      </p:sp>
      <p:pic>
        <p:nvPicPr>
          <p:cNvPr id="6148" name="Picture 6" descr="рисунок 1"/>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179388" y="1889126"/>
            <a:ext cx="4313237" cy="1755775"/>
          </a:xfrm>
          <a:noFill/>
        </p:spPr>
      </p:pic>
      <p:sp>
        <p:nvSpPr>
          <p:cNvPr id="6150" name="TextBox 4"/>
          <p:cNvSpPr txBox="1">
            <a:spLocks noChangeArrowheads="1"/>
          </p:cNvSpPr>
          <p:nvPr/>
        </p:nvSpPr>
        <p:spPr bwMode="auto">
          <a:xfrm>
            <a:off x="4427539" y="1587500"/>
            <a:ext cx="47731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Полная акустическая мощность шума ГПД</a:t>
            </a:r>
          </a:p>
        </p:txBody>
      </p:sp>
      <p:sp>
        <p:nvSpPr>
          <p:cNvPr id="6151" name="TextBox 5"/>
          <p:cNvSpPr txBox="1">
            <a:spLocks noChangeArrowheads="1"/>
          </p:cNvSpPr>
          <p:nvPr/>
        </p:nvSpPr>
        <p:spPr bwMode="auto">
          <a:xfrm>
            <a:off x="4500564" y="2855914"/>
            <a:ext cx="4643437" cy="99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i="1"/>
              <a:t>W</a:t>
            </a:r>
            <a:r>
              <a:rPr lang="en-US" sz="1600" i="1" baseline="-25000"/>
              <a:t>1 </a:t>
            </a:r>
            <a:r>
              <a:rPr lang="en-US" sz="1600" i="1"/>
              <a:t>– </a:t>
            </a:r>
            <a:r>
              <a:rPr lang="ru-RU" sz="1600" i="1"/>
              <a:t>акустическая мощность шума клапана</a:t>
            </a:r>
          </a:p>
          <a:p>
            <a:pPr eaLnBrk="1" hangingPunct="1"/>
            <a:endParaRPr lang="ru-RU" sz="1600" i="1"/>
          </a:p>
          <a:p>
            <a:pPr eaLnBrk="1" hangingPunct="1"/>
            <a:r>
              <a:rPr lang="en-US" sz="1600" i="1"/>
              <a:t>W</a:t>
            </a:r>
            <a:r>
              <a:rPr lang="en-US" sz="1600" i="1" baseline="-25000"/>
              <a:t>i </a:t>
            </a:r>
            <a:r>
              <a:rPr lang="en-US" sz="1600" i="1"/>
              <a:t>– </a:t>
            </a:r>
            <a:r>
              <a:rPr lang="ru-RU" sz="1600" i="1"/>
              <a:t>акустическая мощность шума </a:t>
            </a:r>
            <a:r>
              <a:rPr lang="en-US" sz="1600" i="1"/>
              <a:t>i-</a:t>
            </a:r>
            <a:r>
              <a:rPr lang="ru-RU" sz="1600" i="1"/>
              <a:t>й шайбы</a:t>
            </a:r>
            <a:endParaRPr lang="ru-RU" sz="1600" i="1" baseline="-25000"/>
          </a:p>
          <a:p>
            <a:pPr eaLnBrk="1" hangingPunct="1"/>
            <a:endParaRPr lang="ru-RU" sz="1600" i="1" baseline="-25000"/>
          </a:p>
        </p:txBody>
      </p:sp>
      <p:sp>
        <p:nvSpPr>
          <p:cNvPr id="6152" name="Rectangle 1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6153" name="Объект 9"/>
          <p:cNvGraphicFramePr>
            <a:graphicFrameLocks noChangeAspect="1"/>
          </p:cNvGraphicFramePr>
          <p:nvPr/>
        </p:nvGraphicFramePr>
        <p:xfrm>
          <a:off x="3292475" y="4005264"/>
          <a:ext cx="2444751" cy="576262"/>
        </p:xfrm>
        <a:graphic>
          <a:graphicData uri="http://schemas.openxmlformats.org/presentationml/2006/ole">
            <mc:AlternateContent xmlns:mc="http://schemas.openxmlformats.org/markup-compatibility/2006">
              <mc:Choice xmlns:v="urn:schemas-microsoft-com:vml" Requires="v">
                <p:oleObj spid="_x0000_s7883" name="Формула" r:id="rId5" imgW="977900" imgH="228600" progId="Equation.3">
                  <p:embed/>
                </p:oleObj>
              </mc:Choice>
              <mc:Fallback>
                <p:oleObj name="Формула" r:id="rId5" imgW="9779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2475" y="4005264"/>
                        <a:ext cx="2444751"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4" name="Rectangle 14"/>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6155" name="Объект 11"/>
          <p:cNvGraphicFramePr>
            <a:graphicFrameLocks noChangeAspect="1"/>
          </p:cNvGraphicFramePr>
          <p:nvPr/>
        </p:nvGraphicFramePr>
        <p:xfrm>
          <a:off x="361950" y="4538664"/>
          <a:ext cx="920751" cy="765175"/>
        </p:xfrm>
        <a:graphic>
          <a:graphicData uri="http://schemas.openxmlformats.org/presentationml/2006/ole">
            <mc:AlternateContent xmlns:mc="http://schemas.openxmlformats.org/markup-compatibility/2006">
              <mc:Choice xmlns:v="urn:schemas-microsoft-com:vml" Requires="v">
                <p:oleObj spid="_x0000_s7884" name="Формула" r:id="rId7" imgW="444307" imgH="368140" progId="Equation.3">
                  <p:embed/>
                </p:oleObj>
              </mc:Choice>
              <mc:Fallback>
                <p:oleObj name="Формула" r:id="rId7" imgW="444307" imgH="3681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950" y="4538664"/>
                        <a:ext cx="920751"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6" name="TextBox 12"/>
          <p:cNvSpPr txBox="1">
            <a:spLocks noChangeArrowheads="1"/>
          </p:cNvSpPr>
          <p:nvPr/>
        </p:nvSpPr>
        <p:spPr bwMode="auto">
          <a:xfrm>
            <a:off x="1292226" y="4583113"/>
            <a:ext cx="76073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 основные оптимизируемые параметры, отношение давления </a:t>
            </a:r>
            <a:r>
              <a:rPr lang="ru-RU" dirty="0" smtClean="0"/>
              <a:t>после </a:t>
            </a:r>
            <a:r>
              <a:rPr lang="en-US" i="1" dirty="0" err="1" smtClean="0"/>
              <a:t>i</a:t>
            </a:r>
            <a:r>
              <a:rPr lang="en-US" i="1" dirty="0" smtClean="0"/>
              <a:t>-</a:t>
            </a:r>
            <a:r>
              <a:rPr lang="ru-RU" i="1" dirty="0" smtClean="0"/>
              <a:t>й</a:t>
            </a:r>
            <a:r>
              <a:rPr lang="ru-RU" dirty="0" smtClean="0"/>
              <a:t> </a:t>
            </a:r>
            <a:r>
              <a:rPr lang="ru-RU" dirty="0"/>
              <a:t>шайбы к давлению перед ней.</a:t>
            </a:r>
          </a:p>
        </p:txBody>
      </p:sp>
      <p:sp>
        <p:nvSpPr>
          <p:cNvPr id="6157" name="Надпись 2"/>
          <p:cNvSpPr txBox="1">
            <a:spLocks noChangeArrowheads="1"/>
          </p:cNvSpPr>
          <p:nvPr/>
        </p:nvSpPr>
        <p:spPr bwMode="auto">
          <a:xfrm>
            <a:off x="179390" y="3705225"/>
            <a:ext cx="4321175"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14 </a:t>
            </a:r>
            <a:r>
              <a:rPr lang="ru-RU" sz="1100" dirty="0">
                <a:latin typeface="Calibri" pitchFamily="34" charset="0"/>
              </a:rPr>
              <a:t>– Модель ГПД</a:t>
            </a:r>
            <a:endParaRPr lang="ru-RU" dirty="0"/>
          </a:p>
        </p:txBody>
      </p:sp>
      <p:sp>
        <p:nvSpPr>
          <p:cNvPr id="6158" name="TextBox 1"/>
          <p:cNvSpPr txBox="1">
            <a:spLocks noChangeArrowheads="1"/>
          </p:cNvSpPr>
          <p:nvPr/>
        </p:nvSpPr>
        <p:spPr bwMode="auto">
          <a:xfrm>
            <a:off x="8318500" y="2204864"/>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a:t>
            </a:r>
            <a:r>
              <a:rPr lang="ru-RU" dirty="0" smtClean="0"/>
              <a:t>13)</a:t>
            </a:r>
            <a:endParaRPr lang="ru-RU" dirty="0"/>
          </a:p>
        </p:txBody>
      </p:sp>
      <p:sp>
        <p:nvSpPr>
          <p:cNvPr id="6159" name="TextBox 14"/>
          <p:cNvSpPr txBox="1">
            <a:spLocks noChangeArrowheads="1"/>
          </p:cNvSpPr>
          <p:nvPr/>
        </p:nvSpPr>
        <p:spPr bwMode="auto">
          <a:xfrm>
            <a:off x="8318500" y="4076700"/>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smtClean="0"/>
              <a:t>(14)</a:t>
            </a:r>
            <a:endParaRPr lang="ru-RU" dirty="0"/>
          </a:p>
        </p:txBody>
      </p:sp>
      <p:sp>
        <p:nvSpPr>
          <p:cNvPr id="2" name="Rectangle 4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 name="Объект 2"/>
          <p:cNvGraphicFramePr>
            <a:graphicFrameLocks noChangeAspect="1"/>
          </p:cNvGraphicFramePr>
          <p:nvPr>
            <p:extLst>
              <p:ext uri="{D42A27DB-BD31-4B8C-83A1-F6EECF244321}">
                <p14:modId xmlns:p14="http://schemas.microsoft.com/office/powerpoint/2010/main" val="506606274"/>
              </p:ext>
            </p:extLst>
          </p:nvPr>
        </p:nvGraphicFramePr>
        <p:xfrm>
          <a:off x="6084168" y="2060848"/>
          <a:ext cx="1581734" cy="693119"/>
        </p:xfrm>
        <a:graphic>
          <a:graphicData uri="http://schemas.openxmlformats.org/presentationml/2006/ole">
            <mc:AlternateContent xmlns:mc="http://schemas.openxmlformats.org/markup-compatibility/2006">
              <mc:Choice xmlns:v="urn:schemas-microsoft-com:vml" Requires="v">
                <p:oleObj spid="_x0000_s7885" name="Формула" r:id="rId9" imgW="1129810" imgH="495085" progId="Equation.3">
                  <p:embed/>
                </p:oleObj>
              </mc:Choice>
              <mc:Fallback>
                <p:oleObj name="Формула" r:id="rId9" imgW="1129810" imgH="495085" progId="Equation.3">
                  <p:embed/>
                  <p:pic>
                    <p:nvPicPr>
                      <p:cNvPr id="0" name="Object 4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4168" y="2060848"/>
                        <a:ext cx="1581734" cy="693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86068194"/>
      </p:ext>
    </p:extLst>
  </p:cSld>
  <p:clrMapOvr>
    <a:masterClrMapping/>
  </p:clrMapOvr>
  <mc:AlternateContent xmlns:mc="http://schemas.openxmlformats.org/markup-compatibility/2006" xmlns:p14="http://schemas.microsoft.com/office/powerpoint/2010/main">
    <mc:Choice Requires="p14">
      <p:transition spd="slow" p14:dur="2000" advTm="55994"/>
    </mc:Choice>
    <mc:Fallback xmlns="">
      <p:transition spd="slow" advTm="55994"/>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Заголовок 1"/>
          <p:cNvSpPr>
            <a:spLocks noGrp="1"/>
          </p:cNvSpPr>
          <p:nvPr>
            <p:ph type="title"/>
          </p:nvPr>
        </p:nvSpPr>
        <p:spPr/>
        <p:txBody>
          <a:bodyPr/>
          <a:lstStyle/>
          <a:p>
            <a:r>
              <a:rPr lang="ru-RU" sz="2800" dirty="0" smtClean="0"/>
              <a:t>Постановка задачи глобальной оптимизации для гасителя пульсаций давлений</a:t>
            </a:r>
          </a:p>
        </p:txBody>
      </p:sp>
      <p:sp>
        <p:nvSpPr>
          <p:cNvPr id="4" name="Номер слайда 3"/>
          <p:cNvSpPr>
            <a:spLocks noGrp="1"/>
          </p:cNvSpPr>
          <p:nvPr>
            <p:ph type="sldNum" sz="quarter" idx="10"/>
          </p:nvPr>
        </p:nvSpPr>
        <p:spPr/>
        <p:txBody>
          <a:bodyPr/>
          <a:lstStyle/>
          <a:p>
            <a:pPr>
              <a:defRPr/>
            </a:pPr>
            <a:fld id="{529F6732-E153-4CDE-B664-FE63ECAF5F4D}" type="slidenum">
              <a:rPr lang="ru-RU" smtClean="0"/>
              <a:pPr>
                <a:defRPr/>
              </a:pPr>
              <a:t>12</a:t>
            </a:fld>
            <a:r>
              <a:rPr lang="ru-RU" dirty="0" smtClean="0"/>
              <a:t>/15</a:t>
            </a:r>
            <a:endParaRPr lang="ru-RU" dirty="0"/>
          </a:p>
        </p:txBody>
      </p:sp>
      <p:sp>
        <p:nvSpPr>
          <p:cNvPr id="7173" name="Rectangle 4"/>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7175" name="TextBox 6"/>
          <p:cNvSpPr txBox="1">
            <a:spLocks noChangeArrowheads="1"/>
          </p:cNvSpPr>
          <p:nvPr/>
        </p:nvSpPr>
        <p:spPr bwMode="auto">
          <a:xfrm>
            <a:off x="323852" y="3923764"/>
            <a:ext cx="27206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С заменой переменных</a:t>
            </a:r>
          </a:p>
        </p:txBody>
      </p:sp>
      <p:sp>
        <p:nvSpPr>
          <p:cNvPr id="7177" name="TextBox 12"/>
          <p:cNvSpPr txBox="1">
            <a:spLocks noChangeArrowheads="1"/>
          </p:cNvSpPr>
          <p:nvPr/>
        </p:nvSpPr>
        <p:spPr bwMode="auto">
          <a:xfrm>
            <a:off x="323851" y="1557338"/>
            <a:ext cx="4549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a:t>Исходная задача условной оптимизации</a:t>
            </a:r>
          </a:p>
        </p:txBody>
      </p:sp>
      <p:sp>
        <p:nvSpPr>
          <p:cNvPr id="7178" name="TextBox 13"/>
          <p:cNvSpPr txBox="1">
            <a:spLocks noChangeArrowheads="1"/>
          </p:cNvSpPr>
          <p:nvPr/>
        </p:nvSpPr>
        <p:spPr bwMode="auto">
          <a:xfrm>
            <a:off x="323850" y="5373688"/>
            <a:ext cx="50660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a:t>сводится к задаче безусловной оптимизации:</a:t>
            </a:r>
          </a:p>
        </p:txBody>
      </p:sp>
      <p:sp>
        <p:nvSpPr>
          <p:cNvPr id="7181" name="TextBox 12"/>
          <p:cNvSpPr txBox="1">
            <a:spLocks noChangeArrowheads="1"/>
          </p:cNvSpPr>
          <p:nvPr/>
        </p:nvSpPr>
        <p:spPr bwMode="auto">
          <a:xfrm>
            <a:off x="4211960" y="1897063"/>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smtClean="0"/>
              <a:t>(15)</a:t>
            </a:r>
            <a:endParaRPr lang="ru-RU" dirty="0"/>
          </a:p>
        </p:txBody>
      </p:sp>
      <p:sp>
        <p:nvSpPr>
          <p:cNvPr id="7182" name="TextBox 13"/>
          <p:cNvSpPr txBox="1">
            <a:spLocks noChangeArrowheads="1"/>
          </p:cNvSpPr>
          <p:nvPr/>
        </p:nvSpPr>
        <p:spPr bwMode="auto">
          <a:xfrm>
            <a:off x="4211960" y="2900363"/>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smtClean="0"/>
              <a:t>(16)</a:t>
            </a:r>
            <a:endParaRPr lang="ru-RU" dirty="0"/>
          </a:p>
        </p:txBody>
      </p:sp>
      <p:sp>
        <p:nvSpPr>
          <p:cNvPr id="7183" name="TextBox 14"/>
          <p:cNvSpPr txBox="1">
            <a:spLocks noChangeArrowheads="1"/>
          </p:cNvSpPr>
          <p:nvPr/>
        </p:nvSpPr>
        <p:spPr bwMode="auto">
          <a:xfrm>
            <a:off x="4249292" y="4557713"/>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smtClean="0"/>
              <a:t>(17)</a:t>
            </a:r>
            <a:endParaRPr lang="ru-RU" dirty="0"/>
          </a:p>
        </p:txBody>
      </p:sp>
      <p:sp>
        <p:nvSpPr>
          <p:cNvPr id="7184" name="TextBox 15"/>
          <p:cNvSpPr txBox="1">
            <a:spLocks noChangeArrowheads="1"/>
          </p:cNvSpPr>
          <p:nvPr/>
        </p:nvSpPr>
        <p:spPr bwMode="auto">
          <a:xfrm>
            <a:off x="4753348" y="5769824"/>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dirty="0" smtClean="0"/>
              <a:t>(18)</a:t>
            </a:r>
            <a:endParaRPr lang="ru-RU" dirty="0"/>
          </a:p>
        </p:txBody>
      </p:sp>
      <p:pic>
        <p:nvPicPr>
          <p:cNvPr id="7186" name="Picture 18"/>
          <p:cNvPicPr>
            <a:picLocks noChangeAspect="1" noChangeArrowheads="1"/>
          </p:cNvPicPr>
          <p:nvPr/>
        </p:nvPicPr>
        <p:blipFill rotWithShape="1">
          <a:blip r:embed="rId4">
            <a:extLst>
              <a:ext uri="{28A0092B-C50C-407E-A947-70E740481C1C}">
                <a14:useLocalDpi xmlns:a14="http://schemas.microsoft.com/office/drawing/2010/main" val="0"/>
              </a:ext>
            </a:extLst>
          </a:blip>
          <a:srcRect l="12428" t="8117" r="9483" b="9071"/>
          <a:stretch/>
        </p:blipFill>
        <p:spPr bwMode="auto">
          <a:xfrm>
            <a:off x="5364089" y="1840210"/>
            <a:ext cx="3451225" cy="3028951"/>
          </a:xfrm>
          <a:prstGeom prst="rect">
            <a:avLst/>
          </a:prstGeom>
          <a:noFill/>
          <a:extLst>
            <a:ext uri="{909E8E84-426E-40DD-AFC4-6F175D3DCCD1}">
              <a14:hiddenFill xmlns:a14="http://schemas.microsoft.com/office/drawing/2010/main">
                <a:solidFill>
                  <a:srgbClr val="FFFFFF"/>
                </a:solidFill>
              </a14:hiddenFill>
            </a:ext>
          </a:extLst>
        </p:spPr>
      </p:pic>
      <p:sp>
        <p:nvSpPr>
          <p:cNvPr id="19" name="Надпись 2"/>
          <p:cNvSpPr txBox="1">
            <a:spLocks noChangeArrowheads="1"/>
          </p:cNvSpPr>
          <p:nvPr/>
        </p:nvSpPr>
        <p:spPr bwMode="auto">
          <a:xfrm>
            <a:off x="5364089" y="4936509"/>
            <a:ext cx="3451225"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10 </a:t>
            </a:r>
            <a:r>
              <a:rPr lang="ru-RU" sz="1100" dirty="0">
                <a:latin typeface="Calibri" pitchFamily="34" charset="0"/>
              </a:rPr>
              <a:t>– </a:t>
            </a:r>
            <a:r>
              <a:rPr lang="ru-RU" sz="1100" dirty="0" smtClean="0">
                <a:latin typeface="Calibri" pitchFamily="34" charset="0"/>
              </a:rPr>
              <a:t>Вид целевой функции для 2-х шайб</a:t>
            </a:r>
            <a:endParaRPr lang="ru-RU"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p:cNvGraphicFramePr>
            <a:graphicFrameLocks noChangeAspect="1"/>
          </p:cNvGraphicFramePr>
          <p:nvPr>
            <p:extLst>
              <p:ext uri="{D42A27DB-BD31-4B8C-83A1-F6EECF244321}">
                <p14:modId xmlns:p14="http://schemas.microsoft.com/office/powerpoint/2010/main" val="2676962350"/>
              </p:ext>
            </p:extLst>
          </p:nvPr>
        </p:nvGraphicFramePr>
        <p:xfrm>
          <a:off x="1495053" y="1926669"/>
          <a:ext cx="2738120" cy="551180"/>
        </p:xfrm>
        <a:graphic>
          <a:graphicData uri="http://schemas.openxmlformats.org/presentationml/2006/ole">
            <mc:AlternateContent xmlns:mc="http://schemas.openxmlformats.org/markup-compatibility/2006">
              <mc:Choice xmlns:v="urn:schemas-microsoft-com:vml" Requires="v">
                <p:oleObj spid="_x0000_s11715" name="Формула" r:id="rId5" imgW="1955800" imgH="393700" progId="Equation.3">
                  <p:embed/>
                </p:oleObj>
              </mc:Choice>
              <mc:Fallback>
                <p:oleObj name="Формула" r:id="rId5" imgW="1955800" imgH="3937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053" y="1926669"/>
                        <a:ext cx="2738120" cy="551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 name="Объект 6"/>
          <p:cNvGraphicFramePr>
            <a:graphicFrameLocks noChangeAspect="1"/>
          </p:cNvGraphicFramePr>
          <p:nvPr>
            <p:extLst>
              <p:ext uri="{D42A27DB-BD31-4B8C-83A1-F6EECF244321}">
                <p14:modId xmlns:p14="http://schemas.microsoft.com/office/powerpoint/2010/main" val="4050004459"/>
              </p:ext>
            </p:extLst>
          </p:nvPr>
        </p:nvGraphicFramePr>
        <p:xfrm>
          <a:off x="1685424" y="2493764"/>
          <a:ext cx="2382520" cy="1511300"/>
        </p:xfrm>
        <a:graphic>
          <a:graphicData uri="http://schemas.openxmlformats.org/presentationml/2006/ole">
            <mc:AlternateContent xmlns:mc="http://schemas.openxmlformats.org/markup-compatibility/2006">
              <mc:Choice xmlns:v="urn:schemas-microsoft-com:vml" Requires="v">
                <p:oleObj spid="_x0000_s11716" name="Формула" r:id="rId7" imgW="1701800" imgH="1079500" progId="Equation.3">
                  <p:embed/>
                </p:oleObj>
              </mc:Choice>
              <mc:Fallback>
                <p:oleObj name="Формула" r:id="rId7" imgW="1701800" imgH="10795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5424" y="2493764"/>
                        <a:ext cx="2382520" cy="151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 name="Объект 8"/>
          <p:cNvGraphicFramePr>
            <a:graphicFrameLocks noChangeAspect="1"/>
          </p:cNvGraphicFramePr>
          <p:nvPr>
            <p:extLst>
              <p:ext uri="{D42A27DB-BD31-4B8C-83A1-F6EECF244321}">
                <p14:modId xmlns:p14="http://schemas.microsoft.com/office/powerpoint/2010/main" val="117926504"/>
              </p:ext>
            </p:extLst>
          </p:nvPr>
        </p:nvGraphicFramePr>
        <p:xfrm>
          <a:off x="1763688" y="4293096"/>
          <a:ext cx="2080260" cy="995680"/>
        </p:xfrm>
        <a:graphic>
          <a:graphicData uri="http://schemas.openxmlformats.org/presentationml/2006/ole">
            <mc:AlternateContent xmlns:mc="http://schemas.openxmlformats.org/markup-compatibility/2006">
              <mc:Choice xmlns:v="urn:schemas-microsoft-com:vml" Requires="v">
                <p:oleObj spid="_x0000_s11717" name="Формула" r:id="rId9" imgW="1485900" imgH="711200" progId="Equation.3">
                  <p:embed/>
                </p:oleObj>
              </mc:Choice>
              <mc:Fallback>
                <p:oleObj name="Формула" r:id="rId9" imgW="1485900" imgH="711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688" y="4293096"/>
                        <a:ext cx="2080260" cy="995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1" name="Объект 10"/>
          <p:cNvGraphicFramePr>
            <a:graphicFrameLocks noChangeAspect="1"/>
          </p:cNvGraphicFramePr>
          <p:nvPr>
            <p:extLst>
              <p:ext uri="{D42A27DB-BD31-4B8C-83A1-F6EECF244321}">
                <p14:modId xmlns:p14="http://schemas.microsoft.com/office/powerpoint/2010/main" val="4234965101"/>
              </p:ext>
            </p:extLst>
          </p:nvPr>
        </p:nvGraphicFramePr>
        <p:xfrm>
          <a:off x="907564" y="5750020"/>
          <a:ext cx="2080260" cy="408940"/>
        </p:xfrm>
        <a:graphic>
          <a:graphicData uri="http://schemas.openxmlformats.org/presentationml/2006/ole">
            <mc:AlternateContent xmlns:mc="http://schemas.openxmlformats.org/markup-compatibility/2006">
              <mc:Choice xmlns:v="urn:schemas-microsoft-com:vml" Requires="v">
                <p:oleObj spid="_x0000_s11718" name="Формула" r:id="rId11" imgW="1485900" imgH="292100" progId="Equation.3">
                  <p:embed/>
                </p:oleObj>
              </mc:Choice>
              <mc:Fallback>
                <p:oleObj name="Формула" r:id="rId11" imgW="1485900" imgH="2921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7564" y="5750020"/>
                        <a:ext cx="2080260" cy="4089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3" name="Объект 12"/>
          <p:cNvGraphicFramePr>
            <a:graphicFrameLocks noChangeAspect="1"/>
          </p:cNvGraphicFramePr>
          <p:nvPr>
            <p:extLst>
              <p:ext uri="{D42A27DB-BD31-4B8C-83A1-F6EECF244321}">
                <p14:modId xmlns:p14="http://schemas.microsoft.com/office/powerpoint/2010/main" val="75730839"/>
              </p:ext>
            </p:extLst>
          </p:nvPr>
        </p:nvGraphicFramePr>
        <p:xfrm>
          <a:off x="3455551" y="5661248"/>
          <a:ext cx="1084110" cy="586485"/>
        </p:xfrm>
        <a:graphic>
          <a:graphicData uri="http://schemas.openxmlformats.org/presentationml/2006/ole">
            <mc:AlternateContent xmlns:mc="http://schemas.openxmlformats.org/markup-compatibility/2006">
              <mc:Choice xmlns:v="urn:schemas-microsoft-com:vml" Requires="v">
                <p:oleObj spid="_x0000_s11719" name="Формула" r:id="rId13" imgW="774364" imgH="418918" progId="Equation.3">
                  <p:embed/>
                </p:oleObj>
              </mc:Choice>
              <mc:Fallback>
                <p:oleObj name="Формула" r:id="rId13" imgW="774364" imgH="418918"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55551" y="5661248"/>
                        <a:ext cx="1084110" cy="5864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73324139"/>
      </p:ext>
    </p:extLst>
  </p:cSld>
  <p:clrMapOvr>
    <a:masterClrMapping/>
  </p:clrMapOvr>
  <mc:AlternateContent xmlns:mc="http://schemas.openxmlformats.org/markup-compatibility/2006" xmlns:p14="http://schemas.microsoft.com/office/powerpoint/2010/main">
    <mc:Choice Requires="p14">
      <p:transition spd="slow" p14:dur="2000" advTm="41703"/>
    </mc:Choice>
    <mc:Fallback xmlns="">
      <p:transition spd="slow" advTm="41703"/>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title"/>
          </p:nvPr>
        </p:nvSpPr>
        <p:spPr/>
        <p:txBody>
          <a:bodyPr/>
          <a:lstStyle/>
          <a:p>
            <a:r>
              <a:rPr lang="ru-RU" dirty="0" smtClean="0"/>
              <a:t>Результаты оптимизации</a:t>
            </a:r>
          </a:p>
        </p:txBody>
      </p:sp>
      <p:sp>
        <p:nvSpPr>
          <p:cNvPr id="5" name="Номер слайда 4"/>
          <p:cNvSpPr>
            <a:spLocks noGrp="1"/>
          </p:cNvSpPr>
          <p:nvPr>
            <p:ph type="sldNum" sz="quarter" idx="10"/>
          </p:nvPr>
        </p:nvSpPr>
        <p:spPr/>
        <p:txBody>
          <a:bodyPr/>
          <a:lstStyle/>
          <a:p>
            <a:pPr>
              <a:defRPr/>
            </a:pPr>
            <a:fld id="{68F5F876-ABBB-490A-B4F7-E02D7E6345F6}" type="slidenum">
              <a:rPr lang="ru-RU" smtClean="0"/>
              <a:pPr>
                <a:defRPr/>
              </a:pPr>
              <a:t>13</a:t>
            </a:fld>
            <a:r>
              <a:rPr lang="ru-RU" dirty="0" smtClean="0"/>
              <a:t>/15</a:t>
            </a:r>
            <a:endParaRPr lang="ru-RU" dirty="0"/>
          </a:p>
        </p:txBody>
      </p:sp>
      <p:sp>
        <p:nvSpPr>
          <p:cNvPr id="2" name="Text Box 7"/>
          <p:cNvSpPr txBox="1">
            <a:spLocks noChangeArrowheads="1"/>
          </p:cNvSpPr>
          <p:nvPr/>
        </p:nvSpPr>
        <p:spPr bwMode="auto">
          <a:xfrm>
            <a:off x="179389" y="4149081"/>
            <a:ext cx="4248151" cy="3958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p>
            <a:pPr algn="ctr">
              <a:spcAft>
                <a:spcPts val="1000"/>
              </a:spcAft>
              <a:defRPr/>
            </a:pPr>
            <a:r>
              <a:rPr lang="ru-RU" sz="1050" dirty="0" smtClean="0">
                <a:latin typeface="Calibri" pitchFamily="34" charset="0"/>
                <a:cs typeface="Arial" pitchFamily="34" charset="0"/>
              </a:rPr>
              <a:t>Рисунок 11 –</a:t>
            </a:r>
            <a:r>
              <a:rPr lang="ru-RU" sz="1050" dirty="0" smtClean="0"/>
              <a:t> </a:t>
            </a:r>
            <a:r>
              <a:rPr lang="ru-RU" sz="1050" dirty="0"/>
              <a:t>Относительные сечения клапана и шайб в процентах от сечения трубы</a:t>
            </a:r>
            <a:endParaRPr lang="ru-RU" sz="1600" dirty="0">
              <a:latin typeface="Arial" pitchFamily="34" charset="0"/>
              <a:cs typeface="Arial" pitchFamily="34" charset="0"/>
            </a:endParaRPr>
          </a:p>
        </p:txBody>
      </p:sp>
      <p:pic>
        <p:nvPicPr>
          <p:cNvPr id="9221" name="Picture 9"/>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179389" y="4797426"/>
            <a:ext cx="8856663" cy="172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2" name="Rectangle 1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pic>
        <p:nvPicPr>
          <p:cNvPr id="9223"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4944" y="1557072"/>
            <a:ext cx="3211408" cy="25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7"/>
          <p:cNvSpPr txBox="1">
            <a:spLocks noChangeArrowheads="1"/>
          </p:cNvSpPr>
          <p:nvPr/>
        </p:nvSpPr>
        <p:spPr bwMode="auto">
          <a:xfrm>
            <a:off x="4572001" y="4149081"/>
            <a:ext cx="4248151" cy="3958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p>
            <a:pPr algn="ctr">
              <a:spcAft>
                <a:spcPts val="1000"/>
              </a:spcAft>
              <a:defRPr/>
            </a:pPr>
            <a:r>
              <a:rPr lang="ru-RU" sz="1050" dirty="0">
                <a:latin typeface="Arial" pitchFamily="34" charset="0"/>
                <a:cs typeface="Arial" pitchFamily="34" charset="0"/>
              </a:rPr>
              <a:t>Рисунок </a:t>
            </a:r>
            <a:r>
              <a:rPr lang="ru-RU" sz="1050" dirty="0" smtClean="0">
                <a:latin typeface="Arial" pitchFamily="34" charset="0"/>
                <a:cs typeface="Arial" pitchFamily="34" charset="0"/>
              </a:rPr>
              <a:t>12 </a:t>
            </a:r>
            <a:r>
              <a:rPr lang="ru-RU" sz="1050" dirty="0">
                <a:latin typeface="Arial" pitchFamily="34" charset="0"/>
                <a:cs typeface="Arial" pitchFamily="34" charset="0"/>
              </a:rPr>
              <a:t>– Зависимость оптимального значения </a:t>
            </a:r>
            <a:r>
              <a:rPr lang="en-US" sz="1050" dirty="0" smtClean="0">
                <a:latin typeface="Arial" pitchFamily="34" charset="0"/>
                <a:cs typeface="Arial" pitchFamily="34" charset="0"/>
              </a:rPr>
              <a:t>W</a:t>
            </a:r>
            <a:r>
              <a:rPr lang="ru-RU" sz="1050" dirty="0" smtClean="0">
                <a:latin typeface="Arial" pitchFamily="34" charset="0"/>
                <a:cs typeface="Arial" pitchFamily="34" charset="0"/>
              </a:rPr>
              <a:t>, Вт </a:t>
            </a:r>
            <a:r>
              <a:rPr lang="ru-RU" sz="1050" dirty="0">
                <a:latin typeface="Arial" pitchFamily="34" charset="0"/>
                <a:cs typeface="Arial" pitchFamily="34" charset="0"/>
              </a:rPr>
              <a:t>от количества шайб</a:t>
            </a:r>
            <a:endParaRPr lang="ru-RU" sz="1600" dirty="0">
              <a:latin typeface="Arial" pitchFamily="34" charset="0"/>
              <a:cs typeface="Arial" pitchFamily="34" charset="0"/>
            </a:endParaRPr>
          </a:p>
        </p:txBody>
      </p:sp>
      <p:sp>
        <p:nvSpPr>
          <p:cNvPr id="9226" name="TextBox 9"/>
          <p:cNvSpPr txBox="1">
            <a:spLocks noChangeArrowheads="1"/>
          </p:cNvSpPr>
          <p:nvPr/>
        </p:nvSpPr>
        <p:spPr bwMode="auto">
          <a:xfrm>
            <a:off x="147638" y="4598988"/>
            <a:ext cx="8050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ru-RU" sz="1000"/>
              <a:t>Таблица 1</a:t>
            </a:r>
          </a:p>
        </p:txBody>
      </p:sp>
      <p:pic>
        <p:nvPicPr>
          <p:cNvPr id="1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781" y="1557072"/>
            <a:ext cx="3260140" cy="25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1372388"/>
      </p:ext>
    </p:extLst>
  </p:cSld>
  <p:clrMapOvr>
    <a:masterClrMapping/>
  </p:clrMapOvr>
  <mc:AlternateContent xmlns:mc="http://schemas.openxmlformats.org/markup-compatibility/2006" xmlns:p14="http://schemas.microsoft.com/office/powerpoint/2010/main">
    <mc:Choice Requires="p14">
      <p:transition spd="slow" p14:dur="2000" advTm="19772"/>
    </mc:Choice>
    <mc:Fallback xmlns="">
      <p:transition spd="slow" advTm="19772"/>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результаты работы</a:t>
            </a:r>
            <a:endParaRPr lang="ru-RU" dirty="0"/>
          </a:p>
        </p:txBody>
      </p:sp>
      <p:sp>
        <p:nvSpPr>
          <p:cNvPr id="3" name="Объект 2"/>
          <p:cNvSpPr>
            <a:spLocks noGrp="1"/>
          </p:cNvSpPr>
          <p:nvPr>
            <p:ph idx="1"/>
          </p:nvPr>
        </p:nvSpPr>
        <p:spPr>
          <a:xfrm>
            <a:off x="179389" y="1412776"/>
            <a:ext cx="8780463" cy="4479925"/>
          </a:xfrm>
        </p:spPr>
        <p:txBody>
          <a:bodyPr/>
          <a:lstStyle/>
          <a:p>
            <a:r>
              <a:rPr lang="ru-RU" sz="2000" dirty="0"/>
              <a:t>Предложена новая двухфазная схема организации параллельных вычислений для задачи </a:t>
            </a:r>
            <a:r>
              <a:rPr lang="ru-RU" sz="2000" dirty="0" smtClean="0"/>
              <a:t>глобальной оптимизации </a:t>
            </a:r>
            <a:r>
              <a:rPr lang="ru-RU" sz="2000" dirty="0"/>
              <a:t>функций многих переменных, позволяющая организовать рациональное распределения вычислительной нагрузки между фазами глобальной и локальной </a:t>
            </a:r>
            <a:r>
              <a:rPr lang="ru-RU" sz="2000" dirty="0" smtClean="0"/>
              <a:t>оптимизации.</a:t>
            </a:r>
          </a:p>
          <a:p>
            <a:r>
              <a:rPr lang="ru-RU" sz="2000" dirty="0"/>
              <a:t>Разработаны 3 модификации </a:t>
            </a:r>
            <a:r>
              <a:rPr lang="ru-RU" sz="2000" dirty="0" smtClean="0"/>
              <a:t>двухфазного алгоритма половинных делений.</a:t>
            </a:r>
          </a:p>
          <a:p>
            <a:r>
              <a:rPr lang="ru-RU" sz="2000" dirty="0" smtClean="0"/>
              <a:t>Экспериментально </a:t>
            </a:r>
            <a:r>
              <a:rPr lang="ru-RU" sz="2000" dirty="0"/>
              <a:t>доказана эффективность предложенного алгоритма </a:t>
            </a:r>
            <a:r>
              <a:rPr lang="ru-RU" sz="2000" dirty="0" smtClean="0"/>
              <a:t>по </a:t>
            </a:r>
            <a:r>
              <a:rPr lang="ru-RU" sz="2000" dirty="0"/>
              <a:t>сравнению с другими существующими алгоритмами </a:t>
            </a:r>
            <a:r>
              <a:rPr lang="ru-RU" sz="2000" dirty="0" smtClean="0"/>
              <a:t>глобальной оптимизации.</a:t>
            </a:r>
          </a:p>
          <a:p>
            <a:r>
              <a:rPr lang="ru-RU" sz="2000" dirty="0"/>
              <a:t>Реализован поиск рациональных параметров гасителя пульсаций </a:t>
            </a:r>
            <a:r>
              <a:rPr lang="ru-RU" sz="2000" dirty="0" smtClean="0"/>
              <a:t>давлений.</a:t>
            </a:r>
          </a:p>
          <a:p>
            <a:r>
              <a:rPr lang="ru-RU" sz="2000" dirty="0"/>
              <a:t>В рамках технологии графосимволического программирования разработан графический редактор, позволяющий создавать модели параллельных алгоритмов и строить по ним программы для MPI.</a:t>
            </a:r>
          </a:p>
          <a:p>
            <a:endParaRPr lang="ru-RU" sz="2000"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14</a:t>
            </a:fld>
            <a:r>
              <a:rPr lang="ru-RU" dirty="0" smtClean="0"/>
              <a:t>/15</a:t>
            </a:r>
            <a:endParaRPr lang="ru-RU" dirty="0"/>
          </a:p>
        </p:txBody>
      </p:sp>
    </p:spTree>
    <p:extLst>
      <p:ext uri="{BB962C8B-B14F-4D97-AF65-F5344CB8AC3E}">
        <p14:creationId xmlns:p14="http://schemas.microsoft.com/office/powerpoint/2010/main" val="815481063"/>
      </p:ext>
    </p:extLst>
  </p:cSld>
  <p:clrMapOvr>
    <a:masterClrMapping/>
  </p:clrMapOvr>
  <mc:AlternateContent xmlns:mc="http://schemas.openxmlformats.org/markup-compatibility/2006" xmlns:p14="http://schemas.microsoft.com/office/powerpoint/2010/main">
    <mc:Choice Requires="p14">
      <p:transition spd="slow" p14:dur="2000" advTm="14758"/>
    </mc:Choice>
    <mc:Fallback xmlns="">
      <p:transition spd="slow" advTm="1475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5"/>
          <p:cNvSpPr>
            <a:spLocks noGrp="1"/>
          </p:cNvSpPr>
          <p:nvPr>
            <p:ph type="ctrTitle"/>
          </p:nvPr>
        </p:nvSpPr>
        <p:spPr>
          <a:xfrm>
            <a:off x="250826" y="2319338"/>
            <a:ext cx="8642351" cy="2209800"/>
          </a:xfrm>
        </p:spPr>
        <p:txBody>
          <a:bodyPr/>
          <a:lstStyle/>
          <a:p>
            <a:r>
              <a:rPr lang="ru-RU" smtClean="0"/>
              <a:t>Спасибо за внимание!</a:t>
            </a:r>
          </a:p>
        </p:txBody>
      </p:sp>
      <p:sp>
        <p:nvSpPr>
          <p:cNvPr id="5" name="Номер слайда 4"/>
          <p:cNvSpPr>
            <a:spLocks noGrp="1"/>
          </p:cNvSpPr>
          <p:nvPr>
            <p:ph type="sldNum" sz="quarter" idx="4294967295"/>
          </p:nvPr>
        </p:nvSpPr>
        <p:spPr>
          <a:xfrm>
            <a:off x="7010400" y="6308725"/>
            <a:ext cx="2133600" cy="457200"/>
          </a:xfrm>
        </p:spPr>
        <p:txBody>
          <a:bodyPr/>
          <a:lstStyle/>
          <a:p>
            <a:pPr>
              <a:defRPr/>
            </a:pPr>
            <a:fld id="{BBA4DAB3-60D3-4ED4-B87D-6286A0D8EF4E}" type="slidenum">
              <a:rPr lang="ru-RU" smtClean="0"/>
              <a:pPr>
                <a:defRPr/>
              </a:pPr>
              <a:t>15</a:t>
            </a:fld>
            <a:r>
              <a:rPr lang="ru-RU" dirty="0" smtClean="0"/>
              <a:t>/15</a:t>
            </a:r>
            <a:endParaRPr lang="ru-RU" dirty="0"/>
          </a:p>
        </p:txBody>
      </p:sp>
    </p:spTree>
    <p:extLst>
      <p:ext uri="{BB962C8B-B14F-4D97-AF65-F5344CB8AC3E}">
        <p14:creationId xmlns:p14="http://schemas.microsoft.com/office/powerpoint/2010/main" val="2340077272"/>
      </p:ext>
    </p:extLst>
  </p:cSld>
  <p:clrMapOvr>
    <a:masterClrMapping/>
  </p:clrMapOvr>
  <mc:AlternateContent xmlns:mc="http://schemas.openxmlformats.org/markup-compatibility/2006" xmlns:p14="http://schemas.microsoft.com/office/powerpoint/2010/main">
    <mc:Choice Requires="p14">
      <p:transition spd="slow" p14:dur="2000" advTm="2164"/>
    </mc:Choice>
    <mc:Fallback xmlns="">
      <p:transition spd="slow" advTm="216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Предел возможности алгоритма</a:t>
            </a: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355932770"/>
              </p:ext>
            </p:extLst>
          </p:nvPr>
        </p:nvGraphicFramePr>
        <p:xfrm>
          <a:off x="251520" y="2162268"/>
          <a:ext cx="8780463" cy="2880360"/>
        </p:xfrm>
        <a:graphic>
          <a:graphicData uri="http://schemas.openxmlformats.org/drawingml/2006/table">
            <a:tbl>
              <a:tblPr firstCol="1" bandRow="1">
                <a:tableStyleId>{5C22544A-7EE6-4342-B048-85BDC9FD1C3A}</a:tableStyleId>
              </a:tblPr>
              <a:tblGrid>
                <a:gridCol w="5665155"/>
                <a:gridCol w="3115308"/>
              </a:tblGrid>
              <a:tr h="0">
                <a:tc>
                  <a:txBody>
                    <a:bodyPr/>
                    <a:lstStyle/>
                    <a:p>
                      <a:pPr indent="450215" algn="l">
                        <a:lnSpc>
                          <a:spcPct val="150000"/>
                        </a:lnSpc>
                        <a:spcAft>
                          <a:spcPts val="0"/>
                        </a:spcAft>
                      </a:pPr>
                      <a:r>
                        <a:rPr lang="ru-RU" sz="1400" dirty="0">
                          <a:effectLst/>
                        </a:rPr>
                        <a:t>Количество процессоров</a:t>
                      </a:r>
                      <a:endParaRPr lang="ru-RU" sz="1400" dirty="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ru-RU" sz="1400" dirty="0">
                          <a:effectLst/>
                        </a:rPr>
                        <a:t>512</a:t>
                      </a:r>
                      <a:endParaRPr lang="ru-RU" sz="1400" dirty="0">
                        <a:effectLst/>
                        <a:latin typeface="Times New Roman"/>
                        <a:ea typeface="Calibri"/>
                        <a:cs typeface="Times New Roman"/>
                      </a:endParaRPr>
                    </a:p>
                  </a:txBody>
                  <a:tcPr marL="68580" marR="68580" marT="0" marB="0" anchor="ctr"/>
                </a:tc>
              </a:tr>
              <a:tr h="0">
                <a:tc>
                  <a:txBody>
                    <a:bodyPr/>
                    <a:lstStyle/>
                    <a:p>
                      <a:pPr indent="450215" algn="l">
                        <a:lnSpc>
                          <a:spcPct val="150000"/>
                        </a:lnSpc>
                        <a:spcAft>
                          <a:spcPts val="0"/>
                        </a:spcAft>
                      </a:pPr>
                      <a:r>
                        <a:rPr lang="ru-RU" sz="1400">
                          <a:effectLst/>
                        </a:rPr>
                        <a:t>Радиус зоны притяжения локального максимума</a:t>
                      </a:r>
                      <a:endParaRPr lang="ru-RU" sz="140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ru-RU" sz="1400">
                          <a:effectLst/>
                        </a:rPr>
                        <a:t>0,2</a:t>
                      </a:r>
                      <a:endParaRPr lang="ru-RU" sz="1400">
                        <a:effectLst/>
                        <a:latin typeface="Times New Roman"/>
                        <a:ea typeface="Calibri"/>
                        <a:cs typeface="Times New Roman"/>
                      </a:endParaRPr>
                    </a:p>
                  </a:txBody>
                  <a:tcPr marL="68580" marR="68580" marT="0" marB="0" anchor="ctr"/>
                </a:tc>
              </a:tr>
              <a:tr h="0">
                <a:tc>
                  <a:txBody>
                    <a:bodyPr/>
                    <a:lstStyle/>
                    <a:p>
                      <a:pPr indent="450215" algn="l">
                        <a:lnSpc>
                          <a:spcPct val="150000"/>
                        </a:lnSpc>
                        <a:spcAft>
                          <a:spcPts val="0"/>
                        </a:spcAft>
                      </a:pPr>
                      <a:r>
                        <a:rPr lang="ru-RU" sz="1400" dirty="0" smtClean="0">
                          <a:effectLst/>
                        </a:rPr>
                        <a:t>Размерность и </a:t>
                      </a:r>
                      <a:r>
                        <a:rPr lang="ru-RU" sz="1400" dirty="0">
                          <a:effectLst/>
                        </a:rPr>
                        <a:t>тип функции GKLS</a:t>
                      </a:r>
                      <a:endParaRPr lang="ru-RU" sz="1400" dirty="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ru-RU" sz="1400" dirty="0" smtClean="0">
                          <a:effectLst/>
                        </a:rPr>
                        <a:t>15, </a:t>
                      </a:r>
                      <a:r>
                        <a:rPr lang="ru-RU" sz="1400" dirty="0" err="1" smtClean="0">
                          <a:effectLst/>
                        </a:rPr>
                        <a:t>недифференцируемая</a:t>
                      </a:r>
                      <a:endParaRPr lang="ru-RU" sz="1400" dirty="0">
                        <a:effectLst/>
                        <a:latin typeface="Times New Roman"/>
                        <a:ea typeface="Calibri"/>
                        <a:cs typeface="Times New Roman"/>
                      </a:endParaRPr>
                    </a:p>
                  </a:txBody>
                  <a:tcPr marL="68580" marR="68580" marT="0" marB="0" anchor="ctr"/>
                </a:tc>
              </a:tr>
              <a:tr h="0">
                <a:tc>
                  <a:txBody>
                    <a:bodyPr/>
                    <a:lstStyle/>
                    <a:p>
                      <a:pPr indent="450215" algn="l">
                        <a:lnSpc>
                          <a:spcPct val="150000"/>
                        </a:lnSpc>
                        <a:spcAft>
                          <a:spcPts val="0"/>
                        </a:spcAft>
                      </a:pPr>
                      <a:r>
                        <a:rPr lang="ru-RU" sz="1400">
                          <a:effectLst/>
                        </a:rPr>
                        <a:t>Глобальный минимум найден</a:t>
                      </a:r>
                      <a:endParaRPr lang="ru-RU" sz="140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en-US" sz="1400">
                          <a:effectLst/>
                        </a:rPr>
                        <a:t>4</a:t>
                      </a:r>
                      <a:r>
                        <a:rPr lang="ru-RU" sz="1400">
                          <a:effectLst/>
                        </a:rPr>
                        <a:t> раза</a:t>
                      </a:r>
                      <a:endParaRPr lang="ru-RU" sz="1400">
                        <a:effectLst/>
                        <a:latin typeface="Times New Roman"/>
                        <a:ea typeface="Calibri"/>
                        <a:cs typeface="Times New Roman"/>
                      </a:endParaRPr>
                    </a:p>
                  </a:txBody>
                  <a:tcPr marL="68580" marR="68580" marT="0" marB="0" anchor="ctr"/>
                </a:tc>
              </a:tr>
              <a:tr h="0">
                <a:tc>
                  <a:txBody>
                    <a:bodyPr/>
                    <a:lstStyle/>
                    <a:p>
                      <a:pPr indent="450215" algn="l">
                        <a:lnSpc>
                          <a:spcPct val="150000"/>
                        </a:lnSpc>
                        <a:spcAft>
                          <a:spcPts val="0"/>
                        </a:spcAft>
                      </a:pPr>
                      <a:r>
                        <a:rPr lang="ru-RU" sz="1400" dirty="0">
                          <a:effectLst/>
                        </a:rPr>
                        <a:t>Общее </a:t>
                      </a:r>
                      <a:r>
                        <a:rPr lang="ru-RU" sz="1400" dirty="0" smtClean="0">
                          <a:effectLst/>
                        </a:rPr>
                        <a:t>количество вычислений функции</a:t>
                      </a:r>
                      <a:endParaRPr lang="ru-RU" sz="1400" dirty="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en-US" sz="1400" dirty="0">
                          <a:effectLst/>
                        </a:rPr>
                        <a:t>983770</a:t>
                      </a:r>
                      <a:endParaRPr lang="ru-RU" sz="1400" dirty="0">
                        <a:effectLst/>
                        <a:latin typeface="Times New Roman"/>
                        <a:ea typeface="Calibri"/>
                        <a:cs typeface="Times New Roman"/>
                      </a:endParaRPr>
                    </a:p>
                  </a:txBody>
                  <a:tcPr marL="68580" marR="68580" marT="0" marB="0" anchor="ctr"/>
                </a:tc>
              </a:tr>
              <a:tr h="0">
                <a:tc>
                  <a:txBody>
                    <a:bodyPr/>
                    <a:lstStyle/>
                    <a:p>
                      <a:pPr indent="450215" algn="l">
                        <a:lnSpc>
                          <a:spcPct val="150000"/>
                        </a:lnSpc>
                        <a:spcAft>
                          <a:spcPts val="0"/>
                        </a:spcAft>
                      </a:pPr>
                      <a:r>
                        <a:rPr lang="ru-RU" sz="1400">
                          <a:effectLst/>
                        </a:rPr>
                        <a:t>Общее ускорение</a:t>
                      </a:r>
                      <a:endParaRPr lang="ru-RU" sz="140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ru-RU" sz="1400" dirty="0" smtClean="0">
                          <a:effectLst/>
                        </a:rPr>
                        <a:t>286,18</a:t>
                      </a:r>
                      <a:endParaRPr lang="ru-RU" sz="1400" dirty="0">
                        <a:effectLst/>
                        <a:latin typeface="Times New Roman"/>
                        <a:ea typeface="Calibri"/>
                        <a:cs typeface="Times New Roman"/>
                      </a:endParaRPr>
                    </a:p>
                  </a:txBody>
                  <a:tcPr marL="68580" marR="68580" marT="0" marB="0" anchor="ctr"/>
                </a:tc>
              </a:tr>
              <a:tr h="0">
                <a:tc>
                  <a:txBody>
                    <a:bodyPr/>
                    <a:lstStyle/>
                    <a:p>
                      <a:pPr indent="450215" algn="l">
                        <a:lnSpc>
                          <a:spcPct val="150000"/>
                        </a:lnSpc>
                        <a:spcAft>
                          <a:spcPts val="0"/>
                        </a:spcAft>
                      </a:pPr>
                      <a:r>
                        <a:rPr lang="ru-RU" sz="1400" dirty="0" smtClean="0">
                          <a:effectLst/>
                        </a:rPr>
                        <a:t>Ускорение глобального </a:t>
                      </a:r>
                      <a:r>
                        <a:rPr lang="ru-RU" sz="1400" dirty="0">
                          <a:effectLst/>
                        </a:rPr>
                        <a:t>этапа</a:t>
                      </a:r>
                      <a:endParaRPr lang="ru-RU" sz="1400" dirty="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ru-RU" sz="1400" dirty="0" smtClean="0">
                          <a:effectLst/>
                        </a:rPr>
                        <a:t>310,34</a:t>
                      </a:r>
                      <a:endParaRPr lang="ru-RU" sz="1400" dirty="0">
                        <a:effectLst/>
                        <a:latin typeface="Times New Roman"/>
                        <a:ea typeface="Calibri"/>
                        <a:cs typeface="Times New Roman"/>
                      </a:endParaRPr>
                    </a:p>
                  </a:txBody>
                  <a:tcPr marL="68580" marR="68580" marT="0" marB="0" anchor="ctr"/>
                </a:tc>
              </a:tr>
              <a:tr h="0">
                <a:tc>
                  <a:txBody>
                    <a:bodyPr/>
                    <a:lstStyle/>
                    <a:p>
                      <a:pPr indent="450215" algn="l">
                        <a:lnSpc>
                          <a:spcPct val="150000"/>
                        </a:lnSpc>
                        <a:spcAft>
                          <a:spcPts val="0"/>
                        </a:spcAft>
                      </a:pPr>
                      <a:r>
                        <a:rPr lang="ru-RU" sz="1400" dirty="0" smtClean="0">
                          <a:effectLst/>
                        </a:rPr>
                        <a:t>Ускорение локального </a:t>
                      </a:r>
                      <a:r>
                        <a:rPr lang="ru-RU" sz="1400" dirty="0">
                          <a:effectLst/>
                        </a:rPr>
                        <a:t>этапа</a:t>
                      </a:r>
                      <a:endParaRPr lang="ru-RU" sz="1400" dirty="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ru-RU" sz="1400" dirty="0" smtClean="0">
                          <a:effectLst/>
                        </a:rPr>
                        <a:t>218,08</a:t>
                      </a:r>
                      <a:endParaRPr lang="ru-RU" sz="1400" dirty="0">
                        <a:effectLst/>
                        <a:latin typeface="Times New Roman"/>
                        <a:ea typeface="Calibri"/>
                        <a:cs typeface="Times New Roman"/>
                      </a:endParaRPr>
                    </a:p>
                  </a:txBody>
                  <a:tcPr marL="68580" marR="68580" marT="0" marB="0" anchor="ctr"/>
                </a:tc>
              </a:tr>
              <a:tr h="0">
                <a:tc>
                  <a:txBody>
                    <a:bodyPr/>
                    <a:lstStyle/>
                    <a:p>
                      <a:pPr indent="450215" algn="l">
                        <a:lnSpc>
                          <a:spcPct val="150000"/>
                        </a:lnSpc>
                        <a:spcAft>
                          <a:spcPts val="0"/>
                        </a:spcAft>
                      </a:pPr>
                      <a:r>
                        <a:rPr lang="ru-RU" sz="1400" dirty="0">
                          <a:effectLst/>
                        </a:rPr>
                        <a:t>Общее время работы алгоритма</a:t>
                      </a:r>
                      <a:endParaRPr lang="ru-RU" sz="1400" dirty="0">
                        <a:effectLst/>
                        <a:latin typeface="Times New Roman"/>
                        <a:ea typeface="Calibri"/>
                        <a:cs typeface="Times New Roman"/>
                      </a:endParaRPr>
                    </a:p>
                  </a:txBody>
                  <a:tcPr marL="68580" marR="68580" marT="0" marB="0" anchor="ctr"/>
                </a:tc>
                <a:tc>
                  <a:txBody>
                    <a:bodyPr/>
                    <a:lstStyle/>
                    <a:p>
                      <a:pPr indent="450215" algn="ctr">
                        <a:lnSpc>
                          <a:spcPct val="150000"/>
                        </a:lnSpc>
                        <a:spcAft>
                          <a:spcPts val="0"/>
                        </a:spcAft>
                      </a:pPr>
                      <a:r>
                        <a:rPr lang="ru-RU" sz="1400" dirty="0">
                          <a:effectLst/>
                        </a:rPr>
                        <a:t>2413,79 сек</a:t>
                      </a:r>
                      <a:endParaRPr lang="ru-RU" sz="1400" dirty="0">
                        <a:effectLst/>
                        <a:latin typeface="Times New Roman"/>
                        <a:ea typeface="Calibri"/>
                        <a:cs typeface="Times New Roman"/>
                      </a:endParaRPr>
                    </a:p>
                  </a:txBody>
                  <a:tcPr marL="68580" marR="68580" marT="0" marB="0" anchor="ctr"/>
                </a:tc>
              </a:tr>
            </a:tbl>
          </a:graphicData>
        </a:graphic>
      </p:graphicFrame>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16</a:t>
            </a:fld>
            <a:endParaRPr lang="ru-RU"/>
          </a:p>
        </p:txBody>
      </p:sp>
    </p:spTree>
    <p:extLst>
      <p:ext uri="{BB962C8B-B14F-4D97-AF65-F5344CB8AC3E}">
        <p14:creationId xmlns:p14="http://schemas.microsoft.com/office/powerpoint/2010/main" val="4199969250"/>
      </p:ext>
    </p:extLst>
  </p:cSld>
  <p:clrMapOvr>
    <a:masterClrMapping/>
  </p:clrMapOvr>
  <mc:AlternateContent xmlns:mc="http://schemas.openxmlformats.org/markup-compatibility/2006" xmlns:p14="http://schemas.microsoft.com/office/powerpoint/2010/main">
    <mc:Choice Requires="p14">
      <p:transition spd="slow" p14:dur="2000" advTm="35562"/>
    </mc:Choice>
    <mc:Fallback xmlns="">
      <p:transition spd="slow" advTm="3556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 сжатия точек</a:t>
            </a:r>
            <a:endParaRPr lang="ru-RU"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17</a:t>
            </a:fld>
            <a:r>
              <a:rPr lang="ru-RU" smtClean="0"/>
              <a:t>/15</a:t>
            </a:r>
            <a:endParaRPr lang="ru-RU" dirty="0"/>
          </a:p>
        </p:txBody>
      </p:sp>
      <p:pic>
        <p:nvPicPr>
          <p:cNvPr id="5" name="Объект 4" descr="Рис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8417" y="1556791"/>
            <a:ext cx="5289847" cy="4615881"/>
          </a:xfrm>
          <a:prstGeom prst="rect">
            <a:avLst/>
          </a:prstGeom>
          <a:noFill/>
          <a:ln>
            <a:noFill/>
          </a:ln>
        </p:spPr>
      </p:pic>
    </p:spTree>
    <p:extLst>
      <p:ext uri="{BB962C8B-B14F-4D97-AF65-F5344CB8AC3E}">
        <p14:creationId xmlns:p14="http://schemas.microsoft.com/office/powerpoint/2010/main" val="3023126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2800" dirty="0" smtClean="0"/>
              <a:t>Программный комплекс визуального моделирования параллельных алгоритмов </a:t>
            </a:r>
            <a:r>
              <a:rPr lang="en-US" sz="2800" dirty="0" smtClean="0"/>
              <a:t>PGRAPH 2.0</a:t>
            </a:r>
            <a:endParaRPr lang="ru-RU" sz="2800"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18</a:t>
            </a:fld>
            <a:endParaRPr lang="ru-RU"/>
          </a:p>
        </p:txBody>
      </p:sp>
      <p:pic>
        <p:nvPicPr>
          <p:cNvPr id="7" name="Объект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5616" y="1568472"/>
            <a:ext cx="6840760" cy="4571470"/>
          </a:xfrm>
          <a:solidFill>
            <a:schemeClr val="bg1"/>
          </a:solidFill>
        </p:spPr>
      </p:pic>
      <p:sp>
        <p:nvSpPr>
          <p:cNvPr id="9" name="Скругленный прямоугольник 8"/>
          <p:cNvSpPr/>
          <p:nvPr/>
        </p:nvSpPr>
        <p:spPr>
          <a:xfrm>
            <a:off x="1187624" y="2132857"/>
            <a:ext cx="4032448" cy="1368152"/>
          </a:xfrm>
          <a:prstGeom prst="round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кругленный прямоугольник 9"/>
          <p:cNvSpPr/>
          <p:nvPr/>
        </p:nvSpPr>
        <p:spPr>
          <a:xfrm>
            <a:off x="3779912" y="3501008"/>
            <a:ext cx="1656184" cy="1296144"/>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кругленный прямоугольник 10"/>
          <p:cNvSpPr/>
          <p:nvPr/>
        </p:nvSpPr>
        <p:spPr>
          <a:xfrm>
            <a:off x="5796136" y="5301208"/>
            <a:ext cx="2160240" cy="864096"/>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 name="Рисунок 11"/>
          <p:cNvPicPr/>
          <p:nvPr/>
        </p:nvPicPr>
        <p:blipFill>
          <a:blip r:embed="rId4">
            <a:extLst>
              <a:ext uri="{28A0092B-C50C-407E-A947-70E740481C1C}">
                <a14:useLocalDpi xmlns:a14="http://schemas.microsoft.com/office/drawing/2010/main" val="0"/>
              </a:ext>
            </a:extLst>
          </a:blip>
          <a:stretch>
            <a:fillRect/>
          </a:stretch>
        </p:blipFill>
        <p:spPr>
          <a:xfrm>
            <a:off x="611560" y="116633"/>
            <a:ext cx="6120131" cy="5804535"/>
          </a:xfrm>
          <a:prstGeom prst="rect">
            <a:avLst/>
          </a:prstGeom>
        </p:spPr>
      </p:pic>
      <p:pic>
        <p:nvPicPr>
          <p:cNvPr id="8" name="Рисунок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1641" y="504056"/>
            <a:ext cx="6434769" cy="6309320"/>
          </a:xfrm>
          <a:prstGeom prst="rect">
            <a:avLst/>
          </a:prstGeom>
        </p:spPr>
      </p:pic>
    </p:spTree>
    <p:extLst>
      <p:ext uri="{BB962C8B-B14F-4D97-AF65-F5344CB8AC3E}">
        <p14:creationId xmlns:p14="http://schemas.microsoft.com/office/powerpoint/2010/main" val="3950426006"/>
      </p:ext>
    </p:extLst>
  </p:cSld>
  <p:clrMapOvr>
    <a:masterClrMapping/>
  </p:clrMapOvr>
  <mc:AlternateContent xmlns:mc="http://schemas.openxmlformats.org/markup-compatibility/2006" xmlns:p14="http://schemas.microsoft.com/office/powerpoint/2010/main">
    <mc:Choice Requires="p14">
      <p:transition spd="slow" p14:dur="2000" advTm="871"/>
    </mc:Choice>
    <mc:Fallback xmlns="">
      <p:transition spd="slow" advTm="8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xit" presetSubtype="32" fill="hold" nodeType="clickEffect">
                                  <p:stCondLst>
                                    <p:cond delay="0"/>
                                  </p:stCondLst>
                                  <p:childTnLst>
                                    <p:anim calcmode="lin" valueType="num">
                                      <p:cBhvr>
                                        <p:cTn id="17" dur="500"/>
                                        <p:tgtEl>
                                          <p:spTgt spid="12"/>
                                        </p:tgtEl>
                                        <p:attrNameLst>
                                          <p:attrName>ppt_w</p:attrName>
                                        </p:attrNameLst>
                                      </p:cBhvr>
                                      <p:tavLst>
                                        <p:tav tm="0">
                                          <p:val>
                                            <p:strVal val="ppt_w"/>
                                          </p:val>
                                        </p:tav>
                                        <p:tav tm="100000">
                                          <p:val>
                                            <p:fltVal val="0"/>
                                          </p:val>
                                        </p:tav>
                                      </p:tavLst>
                                    </p:anim>
                                    <p:anim calcmode="lin" valueType="num">
                                      <p:cBhvr>
                                        <p:cTn id="18" dur="500"/>
                                        <p:tgtEl>
                                          <p:spTgt spid="12"/>
                                        </p:tgtEl>
                                        <p:attrNameLst>
                                          <p:attrName>ppt_h</p:attrName>
                                        </p:attrNameLst>
                                      </p:cBhvr>
                                      <p:tavLst>
                                        <p:tav tm="0">
                                          <p:val>
                                            <p:strVal val="ppt_h"/>
                                          </p:val>
                                        </p:tav>
                                        <p:tav tm="100000">
                                          <p:val>
                                            <p:fltVal val="0"/>
                                          </p:val>
                                        </p:tav>
                                      </p:tavLst>
                                    </p:anim>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childTnLst>
                          </p:cTn>
                        </p:par>
                        <p:par>
                          <p:cTn id="21" fill="hold">
                            <p:stCondLst>
                              <p:cond delay="500"/>
                            </p:stCondLst>
                            <p:childTnLst>
                              <p:par>
                                <p:cTn id="22" presetID="1" presetClass="exit" presetSubtype="0" fill="hold" grpId="1" nodeType="after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childTnLst>
                          </p:cTn>
                        </p:par>
                        <p:par>
                          <p:cTn id="29" fill="hold">
                            <p:stCondLst>
                              <p:cond delay="2000"/>
                            </p:stCondLst>
                            <p:childTnLst>
                              <p:par>
                                <p:cTn id="30" presetID="53" presetClass="entr" presetSubtype="16"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xit" presetSubtype="32" fill="hold" nodeType="clickEffect">
                                  <p:stCondLst>
                                    <p:cond delay="0"/>
                                  </p:stCondLst>
                                  <p:childTnLst>
                                    <p:anim calcmode="lin" valueType="num">
                                      <p:cBhvr>
                                        <p:cTn id="38" dur="500"/>
                                        <p:tgtEl>
                                          <p:spTgt spid="8"/>
                                        </p:tgtEl>
                                        <p:attrNameLst>
                                          <p:attrName>ppt_w</p:attrName>
                                        </p:attrNameLst>
                                      </p:cBhvr>
                                      <p:tavLst>
                                        <p:tav tm="0">
                                          <p:val>
                                            <p:strVal val="ppt_w"/>
                                          </p:val>
                                        </p:tav>
                                        <p:tav tm="100000">
                                          <p:val>
                                            <p:fltVal val="0"/>
                                          </p:val>
                                        </p:tav>
                                      </p:tavLst>
                                    </p:anim>
                                    <p:anim calcmode="lin" valueType="num">
                                      <p:cBhvr>
                                        <p:cTn id="39" dur="500"/>
                                        <p:tgtEl>
                                          <p:spTgt spid="8"/>
                                        </p:tgtEl>
                                        <p:attrNameLst>
                                          <p:attrName>ppt_h</p:attrName>
                                        </p:attrNameLst>
                                      </p:cBhvr>
                                      <p:tavLst>
                                        <p:tav tm="0">
                                          <p:val>
                                            <p:strVal val="ppt_h"/>
                                          </p:val>
                                        </p:tav>
                                        <p:tav tm="100000">
                                          <p:val>
                                            <p:fltVal val="0"/>
                                          </p:val>
                                        </p:tav>
                                      </p:tavLst>
                                    </p:anim>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childTnLst>
                          </p:cTn>
                        </p:par>
                        <p:par>
                          <p:cTn id="42" fill="hold">
                            <p:stCondLst>
                              <p:cond delay="500"/>
                            </p:stCondLst>
                            <p:childTnLst>
                              <p:par>
                                <p:cTn id="43" presetID="1" presetClass="exit" presetSubtype="0" fill="hold" grpId="1" nodeType="after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heel(1)">
                                      <p:cBhvr>
                                        <p:cTn id="49" dur="2000"/>
                                        <p:tgtEl>
                                          <p:spTgt spid="11"/>
                                        </p:tgtEl>
                                      </p:cBhvr>
                                    </p:animEffect>
                                  </p:childTnLst>
                                </p:cTn>
                              </p:par>
                            </p:childTnLst>
                          </p:cTn>
                        </p:par>
                        <p:par>
                          <p:cTn id="50" fill="hold">
                            <p:stCondLst>
                              <p:cond delay="2000"/>
                            </p:stCondLst>
                            <p:childTnLst>
                              <p:par>
                                <p:cTn id="51" presetID="1" presetClass="exit" presetSubtype="0" fill="hold" grpId="1" nodeType="after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Цель и задачи</a:t>
            </a:r>
            <a:endParaRPr lang="ru-RU" dirty="0"/>
          </a:p>
        </p:txBody>
      </p:sp>
      <p:sp>
        <p:nvSpPr>
          <p:cNvPr id="3" name="Объект 2"/>
          <p:cNvSpPr>
            <a:spLocks noGrp="1"/>
          </p:cNvSpPr>
          <p:nvPr>
            <p:ph idx="1"/>
          </p:nvPr>
        </p:nvSpPr>
        <p:spPr/>
        <p:txBody>
          <a:bodyPr/>
          <a:lstStyle/>
          <a:p>
            <a:r>
              <a:rPr lang="ru-RU" sz="2150" dirty="0" smtClean="0"/>
              <a:t>Цель – создание эффективного параллельного алгоритма глобальной оптимизации многоэкстремальных функций </a:t>
            </a:r>
            <a:r>
              <a:rPr lang="ru-RU" sz="2150" dirty="0"/>
              <a:t>многих </a:t>
            </a:r>
            <a:r>
              <a:rPr lang="ru-RU" sz="2150" dirty="0" smtClean="0"/>
              <a:t>переменных. </a:t>
            </a:r>
          </a:p>
          <a:p>
            <a:r>
              <a:rPr lang="ru-RU" sz="2150" dirty="0" smtClean="0"/>
              <a:t>Задачи:</a:t>
            </a:r>
          </a:p>
          <a:p>
            <a:pPr lvl="1"/>
            <a:r>
              <a:rPr lang="ru-RU" sz="2000" dirty="0" smtClean="0"/>
              <a:t>разработка </a:t>
            </a:r>
            <a:r>
              <a:rPr lang="ru-RU" sz="2000" dirty="0"/>
              <a:t>параллельного алгоритма глобальной </a:t>
            </a:r>
            <a:r>
              <a:rPr lang="ru-RU" sz="2000" dirty="0">
                <a:ea typeface="+mn-ea"/>
              </a:rPr>
              <a:t>оптимизации </a:t>
            </a:r>
            <a:r>
              <a:rPr lang="ru-RU" sz="2000" dirty="0" smtClean="0">
                <a:ea typeface="+mn-ea"/>
              </a:rPr>
              <a:t>модифицированным </a:t>
            </a:r>
            <a:r>
              <a:rPr lang="ru-RU" sz="2000" dirty="0">
                <a:ea typeface="+mn-ea"/>
              </a:rPr>
              <a:t>методом половинных делений;</a:t>
            </a:r>
          </a:p>
          <a:p>
            <a:pPr lvl="1"/>
            <a:r>
              <a:rPr lang="ru-RU" sz="2000" dirty="0">
                <a:ea typeface="+mn-ea"/>
              </a:rPr>
              <a:t>разработка графического редактора, позволяющего создавать модели параллельных алгоритмов;</a:t>
            </a:r>
          </a:p>
          <a:p>
            <a:pPr lvl="1"/>
            <a:r>
              <a:rPr lang="ru-RU" sz="2000" dirty="0">
                <a:ea typeface="+mn-ea"/>
              </a:rPr>
              <a:t>исследование эффективности алгоритма глобальной оптимизации модифицированным методом половинных делений;</a:t>
            </a:r>
          </a:p>
          <a:p>
            <a:pPr lvl="1"/>
            <a:r>
              <a:rPr lang="ru-RU" sz="2000" dirty="0">
                <a:ea typeface="+mn-ea"/>
              </a:rPr>
              <a:t>апробация алгоритма на реальной физической задаче, на примере задачи выбор оптимальных параметров гасителя пульсаций </a:t>
            </a:r>
            <a:r>
              <a:rPr lang="ru-RU" sz="2000" dirty="0" smtClean="0"/>
              <a:t>давлений.</a:t>
            </a:r>
            <a:endParaRPr lang="ru-RU" sz="2000"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2</a:t>
            </a:fld>
            <a:r>
              <a:rPr lang="ru-RU" dirty="0" smtClean="0"/>
              <a:t>/15</a:t>
            </a:r>
            <a:endParaRPr lang="ru-RU" dirty="0"/>
          </a:p>
        </p:txBody>
      </p:sp>
    </p:spTree>
    <p:extLst>
      <p:ext uri="{BB962C8B-B14F-4D97-AF65-F5344CB8AC3E}">
        <p14:creationId xmlns:p14="http://schemas.microsoft.com/office/powerpoint/2010/main" val="420012530"/>
      </p:ext>
    </p:extLst>
  </p:cSld>
  <p:clrMapOvr>
    <a:masterClrMapping/>
  </p:clrMapOvr>
  <mc:AlternateContent xmlns:mc="http://schemas.openxmlformats.org/markup-compatibility/2006" xmlns:p14="http://schemas.microsoft.com/office/powerpoint/2010/main">
    <mc:Choice Requires="p14">
      <p:transition spd="slow" p14:dur="2000" advTm="62153"/>
    </mc:Choice>
    <mc:Fallback xmlns="">
      <p:transition spd="slow" advTm="6215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Постановка задачи глобальной оптимизации</a:t>
            </a:r>
            <a:endParaRPr lang="ru-RU"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3</a:t>
            </a:fld>
            <a:r>
              <a:rPr lang="ru-RU" dirty="0" smtClean="0"/>
              <a:t>/15</a:t>
            </a:r>
            <a:endParaRPr lang="ru-RU" dirty="0"/>
          </a:p>
        </p:txBody>
      </p:sp>
      <p:sp>
        <p:nvSpPr>
          <p:cNvPr id="5"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6" name="Объект 5"/>
          <p:cNvGraphicFramePr>
            <a:graphicFrameLocks noChangeAspect="1"/>
          </p:cNvGraphicFramePr>
          <p:nvPr>
            <p:extLst>
              <p:ext uri="{D42A27DB-BD31-4B8C-83A1-F6EECF244321}">
                <p14:modId xmlns:p14="http://schemas.microsoft.com/office/powerpoint/2010/main" val="608489658"/>
              </p:ext>
            </p:extLst>
          </p:nvPr>
        </p:nvGraphicFramePr>
        <p:xfrm>
          <a:off x="3208464" y="3429001"/>
          <a:ext cx="2727072" cy="504056"/>
        </p:xfrm>
        <a:graphic>
          <a:graphicData uri="http://schemas.openxmlformats.org/presentationml/2006/ole">
            <mc:AlternateContent xmlns:mc="http://schemas.openxmlformats.org/markup-compatibility/2006">
              <mc:Choice xmlns:v="urn:schemas-microsoft-com:vml" Requires="v">
                <p:oleObj spid="_x0000_s13427" name="Формула" r:id="rId4" imgW="2005729" imgH="355446" progId="Equation.3">
                  <p:embed/>
                </p:oleObj>
              </mc:Choice>
              <mc:Fallback>
                <p:oleObj name="Формула" r:id="rId4" imgW="2005729" imgH="355446"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8464" y="3429001"/>
                        <a:ext cx="2727072" cy="504056"/>
                      </a:xfrm>
                      <a:prstGeom prst="rect">
                        <a:avLst/>
                      </a:prstGeom>
                      <a:noFill/>
                    </p:spPr>
                  </p:pic>
                </p:oleObj>
              </mc:Fallback>
            </mc:AlternateContent>
          </a:graphicData>
        </a:graphic>
      </p:graphicFrame>
      <p:sp>
        <p:nvSpPr>
          <p:cNvPr id="7" name="TextBox 6"/>
          <p:cNvSpPr txBox="1"/>
          <p:nvPr/>
        </p:nvSpPr>
        <p:spPr>
          <a:xfrm>
            <a:off x="179513" y="1556793"/>
            <a:ext cx="8911607" cy="369332"/>
          </a:xfrm>
          <a:prstGeom prst="rect">
            <a:avLst/>
          </a:prstGeom>
          <a:noFill/>
        </p:spPr>
        <p:txBody>
          <a:bodyPr wrap="square" rtlCol="0">
            <a:spAutoFit/>
          </a:bodyPr>
          <a:lstStyle/>
          <a:p>
            <a:pPr algn="ctr"/>
            <a:r>
              <a:rPr lang="ru-RU" dirty="0"/>
              <a:t>Р</a:t>
            </a:r>
            <a:r>
              <a:rPr lang="ru-RU" dirty="0" smtClean="0"/>
              <a:t>ассмотрим </a:t>
            </a:r>
            <a:r>
              <a:rPr lang="ru-RU" dirty="0"/>
              <a:t>задачу безусловной глобальной оптимизации </a:t>
            </a:r>
            <a:r>
              <a:rPr lang="ru-RU" dirty="0" smtClean="0"/>
              <a:t>непрерывной функции </a:t>
            </a:r>
          </a:p>
        </p:txBody>
      </p:sp>
      <p:sp>
        <p:nvSpPr>
          <p:cNvPr id="8" name="Rectangle 27"/>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 name="Объект 8"/>
          <p:cNvGraphicFramePr>
            <a:graphicFrameLocks noChangeAspect="1"/>
          </p:cNvGraphicFramePr>
          <p:nvPr>
            <p:extLst>
              <p:ext uri="{D42A27DB-BD31-4B8C-83A1-F6EECF244321}">
                <p14:modId xmlns:p14="http://schemas.microsoft.com/office/powerpoint/2010/main" val="4262522714"/>
              </p:ext>
            </p:extLst>
          </p:nvPr>
        </p:nvGraphicFramePr>
        <p:xfrm>
          <a:off x="3976073" y="1916832"/>
          <a:ext cx="1191857" cy="360040"/>
        </p:xfrm>
        <a:graphic>
          <a:graphicData uri="http://schemas.openxmlformats.org/presentationml/2006/ole">
            <mc:AlternateContent xmlns:mc="http://schemas.openxmlformats.org/markup-compatibility/2006">
              <mc:Choice xmlns:v="urn:schemas-microsoft-com:vml" Requires="v">
                <p:oleObj spid="_x0000_s13428" name="Формула" r:id="rId6" imgW="888614" imgH="304668" progId="Equation.3">
                  <p:embed/>
                </p:oleObj>
              </mc:Choice>
              <mc:Fallback>
                <p:oleObj name="Формула" r:id="rId6" imgW="888614" imgH="304668" progId="Equation.3">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6073" y="1916832"/>
                        <a:ext cx="1191857" cy="360040"/>
                      </a:xfrm>
                      <a:prstGeom prst="rect">
                        <a:avLst/>
                      </a:prstGeom>
                      <a:noFill/>
                    </p:spPr>
                  </p:pic>
                </p:oleObj>
              </mc:Fallback>
            </mc:AlternateContent>
          </a:graphicData>
        </a:graphic>
      </p:graphicFrame>
      <p:sp>
        <p:nvSpPr>
          <p:cNvPr id="10" name="Rectangle 29"/>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1" name="Объект 10"/>
          <p:cNvGraphicFramePr>
            <a:graphicFrameLocks noChangeAspect="1"/>
          </p:cNvGraphicFramePr>
          <p:nvPr>
            <p:extLst>
              <p:ext uri="{D42A27DB-BD31-4B8C-83A1-F6EECF244321}">
                <p14:modId xmlns:p14="http://schemas.microsoft.com/office/powerpoint/2010/main" val="2488780037"/>
              </p:ext>
            </p:extLst>
          </p:nvPr>
        </p:nvGraphicFramePr>
        <p:xfrm>
          <a:off x="4220246" y="2646205"/>
          <a:ext cx="689401" cy="350748"/>
        </p:xfrm>
        <a:graphic>
          <a:graphicData uri="http://schemas.openxmlformats.org/presentationml/2006/ole">
            <mc:AlternateContent xmlns:mc="http://schemas.openxmlformats.org/markup-compatibility/2006">
              <mc:Choice xmlns:v="urn:schemas-microsoft-com:vml" Requires="v">
                <p:oleObj spid="_x0000_s13429" name="Формула" r:id="rId8" imgW="583947" imgH="253890" progId="Equation.3">
                  <p:embed/>
                </p:oleObj>
              </mc:Choice>
              <mc:Fallback>
                <p:oleObj name="Формула" r:id="rId8" imgW="583947" imgH="253890"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0246" y="2646205"/>
                        <a:ext cx="689401" cy="350748"/>
                      </a:xfrm>
                      <a:prstGeom prst="rect">
                        <a:avLst/>
                      </a:prstGeom>
                      <a:noFill/>
                    </p:spPr>
                  </p:pic>
                </p:oleObj>
              </mc:Fallback>
            </mc:AlternateContent>
          </a:graphicData>
        </a:graphic>
      </p:graphicFrame>
      <p:sp>
        <p:nvSpPr>
          <p:cNvPr id="14" name="Прямоугольник 13"/>
          <p:cNvSpPr/>
          <p:nvPr/>
        </p:nvSpPr>
        <p:spPr>
          <a:xfrm>
            <a:off x="323528" y="2276872"/>
            <a:ext cx="8640960" cy="369332"/>
          </a:xfrm>
          <a:prstGeom prst="rect">
            <a:avLst/>
          </a:prstGeom>
        </p:spPr>
        <p:txBody>
          <a:bodyPr wrap="square">
            <a:spAutoFit/>
          </a:bodyPr>
          <a:lstStyle/>
          <a:p>
            <a:pPr algn="ctr"/>
            <a:r>
              <a:rPr lang="ru-RU" dirty="0"/>
              <a:t>заданной на допустимом </a:t>
            </a:r>
            <a:r>
              <a:rPr lang="ru-RU" dirty="0" smtClean="0"/>
              <a:t>множестве</a:t>
            </a:r>
            <a:endParaRPr lang="ru-RU" dirty="0"/>
          </a:p>
        </p:txBody>
      </p:sp>
      <p:sp>
        <p:nvSpPr>
          <p:cNvPr id="15" name="Прямоугольник 14"/>
          <p:cNvSpPr/>
          <p:nvPr/>
        </p:nvSpPr>
        <p:spPr>
          <a:xfrm>
            <a:off x="3096083" y="2996952"/>
            <a:ext cx="2951834" cy="369332"/>
          </a:xfrm>
          <a:prstGeom prst="rect">
            <a:avLst/>
          </a:prstGeom>
        </p:spPr>
        <p:txBody>
          <a:bodyPr wrap="none">
            <a:spAutoFit/>
          </a:bodyPr>
          <a:lstStyle/>
          <a:p>
            <a:pPr algn="ctr"/>
            <a:r>
              <a:rPr lang="ru-RU" dirty="0"/>
              <a:t>в следующей постановке:</a:t>
            </a:r>
          </a:p>
        </p:txBody>
      </p:sp>
      <p:sp>
        <p:nvSpPr>
          <p:cNvPr id="26" name="TextBox 25"/>
          <p:cNvSpPr txBox="1"/>
          <p:nvPr/>
        </p:nvSpPr>
        <p:spPr>
          <a:xfrm>
            <a:off x="414772" y="4005063"/>
            <a:ext cx="8201284" cy="400110"/>
          </a:xfrm>
          <a:prstGeom prst="rect">
            <a:avLst/>
          </a:prstGeom>
          <a:noFill/>
        </p:spPr>
        <p:txBody>
          <a:bodyPr wrap="none" rtlCol="0">
            <a:spAutoFit/>
          </a:bodyPr>
          <a:lstStyle/>
          <a:p>
            <a:pPr algn="ctr"/>
            <a:r>
              <a:rPr lang="ru-RU" dirty="0"/>
              <a:t>Положим, что глобальный минимум </a:t>
            </a:r>
            <a:r>
              <a:rPr lang="en-US" sz="2000" i="1" dirty="0" smtClean="0">
                <a:latin typeface="Times New Roman" pitchFamily="18" charset="0"/>
                <a:cs typeface="Times New Roman" pitchFamily="18" charset="0"/>
              </a:rPr>
              <a:t>x</a:t>
            </a:r>
            <a:r>
              <a:rPr lang="en-US" sz="2000" i="1" baseline="-25000" dirty="0" smtClean="0">
                <a:latin typeface="Times New Roman" pitchFamily="18" charset="0"/>
                <a:cs typeface="Times New Roman" pitchFamily="18" charset="0"/>
              </a:rPr>
              <a:t>*</a:t>
            </a:r>
            <a:r>
              <a:rPr lang="ru-RU" dirty="0" smtClean="0"/>
              <a:t> </a:t>
            </a:r>
            <a:r>
              <a:rPr lang="ru-RU" dirty="0"/>
              <a:t>принадлежит множеству </a:t>
            </a:r>
            <a:r>
              <a:rPr lang="en-US" i="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a:t>
            </a:r>
            <a:r>
              <a:rPr lang="ru-RU" dirty="0" smtClean="0"/>
              <a:t>, </a:t>
            </a:r>
            <a:r>
              <a:rPr lang="ru-RU" dirty="0"/>
              <a:t>причем</a:t>
            </a:r>
          </a:p>
        </p:txBody>
      </p:sp>
      <p:sp>
        <p:nvSpPr>
          <p:cNvPr id="27" name="Rectangle 48"/>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8" name="Объект 27"/>
          <p:cNvGraphicFramePr>
            <a:graphicFrameLocks noChangeAspect="1"/>
          </p:cNvGraphicFramePr>
          <p:nvPr>
            <p:extLst>
              <p:ext uri="{D42A27DB-BD31-4B8C-83A1-F6EECF244321}">
                <p14:modId xmlns:p14="http://schemas.microsoft.com/office/powerpoint/2010/main" val="3417696621"/>
              </p:ext>
            </p:extLst>
          </p:nvPr>
        </p:nvGraphicFramePr>
        <p:xfrm>
          <a:off x="499825" y="4447420"/>
          <a:ext cx="920351" cy="349733"/>
        </p:xfrm>
        <a:graphic>
          <a:graphicData uri="http://schemas.openxmlformats.org/presentationml/2006/ole">
            <mc:AlternateContent xmlns:mc="http://schemas.openxmlformats.org/markup-compatibility/2006">
              <mc:Choice xmlns:v="urn:schemas-microsoft-com:vml" Requires="v">
                <p:oleObj spid="_x0000_s13430" name="Формула" r:id="rId10" imgW="634725" imgH="241195" progId="Equation.3">
                  <p:embed/>
                </p:oleObj>
              </mc:Choice>
              <mc:Fallback>
                <p:oleObj name="Формула" r:id="rId10" imgW="634725" imgH="241195" progId="Equation.3">
                  <p:embed/>
                  <p:pic>
                    <p:nvPicPr>
                      <p:cNvPr id="0" name="Object 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9825" y="4447420"/>
                        <a:ext cx="920351" cy="349733"/>
                      </a:xfrm>
                      <a:prstGeom prst="rect">
                        <a:avLst/>
                      </a:prstGeom>
                      <a:noFill/>
                    </p:spPr>
                  </p:pic>
                </p:oleObj>
              </mc:Fallback>
            </mc:AlternateContent>
          </a:graphicData>
        </a:graphic>
      </p:graphicFrame>
      <p:sp>
        <p:nvSpPr>
          <p:cNvPr id="29" name="TextBox 28"/>
          <p:cNvSpPr txBox="1"/>
          <p:nvPr/>
        </p:nvSpPr>
        <p:spPr>
          <a:xfrm>
            <a:off x="1250533" y="4427820"/>
            <a:ext cx="441146" cy="369332"/>
          </a:xfrm>
          <a:prstGeom prst="rect">
            <a:avLst/>
          </a:prstGeom>
          <a:noFill/>
        </p:spPr>
        <p:txBody>
          <a:bodyPr wrap="none" rtlCol="0">
            <a:spAutoFit/>
          </a:bodyPr>
          <a:lstStyle/>
          <a:p>
            <a:r>
              <a:rPr lang="ru-RU" dirty="0"/>
              <a:t>, а</a:t>
            </a:r>
          </a:p>
        </p:txBody>
      </p:sp>
      <p:sp>
        <p:nvSpPr>
          <p:cNvPr id="30" name="Rectangle 50"/>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1" name="Объект 30"/>
          <p:cNvGraphicFramePr>
            <a:graphicFrameLocks noChangeAspect="1"/>
          </p:cNvGraphicFramePr>
          <p:nvPr>
            <p:extLst>
              <p:ext uri="{D42A27DB-BD31-4B8C-83A1-F6EECF244321}">
                <p14:modId xmlns:p14="http://schemas.microsoft.com/office/powerpoint/2010/main" val="1845764587"/>
              </p:ext>
            </p:extLst>
          </p:nvPr>
        </p:nvGraphicFramePr>
        <p:xfrm>
          <a:off x="1645575" y="4229968"/>
          <a:ext cx="1244600" cy="711200"/>
        </p:xfrm>
        <a:graphic>
          <a:graphicData uri="http://schemas.openxmlformats.org/presentationml/2006/ole">
            <mc:AlternateContent xmlns:mc="http://schemas.openxmlformats.org/markup-compatibility/2006">
              <mc:Choice xmlns:v="urn:schemas-microsoft-com:vml" Requires="v">
                <p:oleObj spid="_x0000_s13431" name="Формула" r:id="rId12" imgW="889000" imgH="508000" progId="Equation.3">
                  <p:embed/>
                </p:oleObj>
              </mc:Choice>
              <mc:Fallback>
                <p:oleObj name="Формула" r:id="rId12" imgW="889000" imgH="508000" progId="Equation.3">
                  <p:embed/>
                  <p:pic>
                    <p:nvPicPr>
                      <p:cNvPr id="0" name="Object 4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45575" y="4229968"/>
                        <a:ext cx="1244600" cy="711200"/>
                      </a:xfrm>
                      <a:prstGeom prst="rect">
                        <a:avLst/>
                      </a:prstGeom>
                      <a:noFill/>
                    </p:spPr>
                  </p:pic>
                </p:oleObj>
              </mc:Fallback>
            </mc:AlternateContent>
          </a:graphicData>
        </a:graphic>
      </p:graphicFrame>
      <p:sp>
        <p:nvSpPr>
          <p:cNvPr id="32" name="TextBox 31"/>
          <p:cNvSpPr txBox="1"/>
          <p:nvPr/>
        </p:nvSpPr>
        <p:spPr>
          <a:xfrm>
            <a:off x="2908782" y="4427820"/>
            <a:ext cx="5479642" cy="369332"/>
          </a:xfrm>
          <a:prstGeom prst="rect">
            <a:avLst/>
          </a:prstGeom>
          <a:noFill/>
        </p:spPr>
        <p:txBody>
          <a:bodyPr wrap="none" rtlCol="0">
            <a:spAutoFit/>
          </a:bodyPr>
          <a:lstStyle/>
          <a:p>
            <a:r>
              <a:rPr lang="ru-RU" dirty="0"/>
              <a:t>, является многомерным единичным </a:t>
            </a:r>
            <a:r>
              <a:rPr lang="ru-RU" dirty="0" smtClean="0"/>
              <a:t>гиперкубом</a:t>
            </a:r>
            <a:r>
              <a:rPr lang="en-US" dirty="0"/>
              <a:t>.</a:t>
            </a:r>
            <a:endParaRPr lang="ru-RU" dirty="0"/>
          </a:p>
        </p:txBody>
      </p:sp>
      <p:sp>
        <p:nvSpPr>
          <p:cNvPr id="36" name="TextBox 35"/>
          <p:cNvSpPr txBox="1"/>
          <p:nvPr/>
        </p:nvSpPr>
        <p:spPr>
          <a:xfrm>
            <a:off x="323528" y="4869160"/>
            <a:ext cx="8496944" cy="369332"/>
          </a:xfrm>
          <a:prstGeom prst="rect">
            <a:avLst/>
          </a:prstGeom>
          <a:noFill/>
        </p:spPr>
        <p:txBody>
          <a:bodyPr wrap="square" rtlCol="0">
            <a:spAutoFit/>
          </a:bodyPr>
          <a:lstStyle/>
          <a:p>
            <a:pPr algn="ctr"/>
            <a:r>
              <a:rPr lang="ru-RU" dirty="0"/>
              <a:t>Определим множество </a:t>
            </a:r>
            <a:r>
              <a:rPr lang="el-GR" dirty="0" smtClean="0"/>
              <a:t>ε</a:t>
            </a:r>
            <a:r>
              <a:rPr lang="ru-RU" dirty="0" smtClean="0"/>
              <a:t>-решений </a:t>
            </a:r>
            <a:r>
              <a:rPr lang="ru-RU" dirty="0"/>
              <a:t>задачи (3) следующим </a:t>
            </a:r>
            <a:r>
              <a:rPr lang="ru-RU" dirty="0" smtClean="0"/>
              <a:t>образом</a:t>
            </a:r>
            <a:r>
              <a:rPr lang="en-US" dirty="0"/>
              <a:t>:</a:t>
            </a:r>
            <a:endParaRPr lang="ru-RU" dirty="0"/>
          </a:p>
        </p:txBody>
      </p:sp>
      <p:sp>
        <p:nvSpPr>
          <p:cNvPr id="37" name="Rectangle 60"/>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8" name="Объект 37"/>
          <p:cNvGraphicFramePr>
            <a:graphicFrameLocks noChangeAspect="1"/>
          </p:cNvGraphicFramePr>
          <p:nvPr>
            <p:extLst>
              <p:ext uri="{D42A27DB-BD31-4B8C-83A1-F6EECF244321}">
                <p14:modId xmlns:p14="http://schemas.microsoft.com/office/powerpoint/2010/main" val="2909592547"/>
              </p:ext>
            </p:extLst>
          </p:nvPr>
        </p:nvGraphicFramePr>
        <p:xfrm>
          <a:off x="3080386" y="5229200"/>
          <a:ext cx="2983231" cy="441960"/>
        </p:xfrm>
        <a:graphic>
          <a:graphicData uri="http://schemas.openxmlformats.org/presentationml/2006/ole">
            <mc:AlternateContent xmlns:mc="http://schemas.openxmlformats.org/markup-compatibility/2006">
              <mc:Choice xmlns:v="urn:schemas-microsoft-com:vml" Requires="v">
                <p:oleObj spid="_x0000_s13432" name="Формула" r:id="rId14" imgW="2057400" imgH="304800" progId="Equation.3">
                  <p:embed/>
                </p:oleObj>
              </mc:Choice>
              <mc:Fallback>
                <p:oleObj name="Формула" r:id="rId14" imgW="2057400" imgH="304800" progId="Equation.3">
                  <p:embed/>
                  <p:pic>
                    <p:nvPicPr>
                      <p:cNvPr id="0" name="Object 5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80386" y="5229200"/>
                        <a:ext cx="2983231" cy="441960"/>
                      </a:xfrm>
                      <a:prstGeom prst="rect">
                        <a:avLst/>
                      </a:prstGeom>
                      <a:noFill/>
                    </p:spPr>
                  </p:pic>
                </p:oleObj>
              </mc:Fallback>
            </mc:AlternateContent>
          </a:graphicData>
        </a:graphic>
      </p:graphicFrame>
      <p:sp>
        <p:nvSpPr>
          <p:cNvPr id="42" name="TextBox 41"/>
          <p:cNvSpPr txBox="1"/>
          <p:nvPr/>
        </p:nvSpPr>
        <p:spPr>
          <a:xfrm>
            <a:off x="179513" y="5661249"/>
            <a:ext cx="8784977" cy="646331"/>
          </a:xfrm>
          <a:prstGeom prst="rect">
            <a:avLst/>
          </a:prstGeom>
          <a:noFill/>
        </p:spPr>
        <p:txBody>
          <a:bodyPr wrap="square" rtlCol="0">
            <a:spAutoFit/>
          </a:bodyPr>
          <a:lstStyle/>
          <a:p>
            <a:pPr algn="ctr"/>
            <a:r>
              <a:rPr lang="ru-RU" dirty="0"/>
              <a:t>Нахождение приближенного решения задачи (3) заключается в поиске хотя бы одной точки множества </a:t>
            </a:r>
          </a:p>
        </p:txBody>
      </p:sp>
      <p:sp>
        <p:nvSpPr>
          <p:cNvPr id="43" name="Rectangle 76"/>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4" name="Объект 43"/>
          <p:cNvGraphicFramePr>
            <a:graphicFrameLocks noChangeAspect="1"/>
          </p:cNvGraphicFramePr>
          <p:nvPr>
            <p:extLst>
              <p:ext uri="{D42A27DB-BD31-4B8C-83A1-F6EECF244321}">
                <p14:modId xmlns:p14="http://schemas.microsoft.com/office/powerpoint/2010/main" val="513007633"/>
              </p:ext>
            </p:extLst>
          </p:nvPr>
        </p:nvGraphicFramePr>
        <p:xfrm>
          <a:off x="5845440" y="5876318"/>
          <a:ext cx="404955" cy="441769"/>
        </p:xfrm>
        <a:graphic>
          <a:graphicData uri="http://schemas.openxmlformats.org/presentationml/2006/ole">
            <mc:AlternateContent xmlns:mc="http://schemas.openxmlformats.org/markup-compatibility/2006">
              <mc:Choice xmlns:v="urn:schemas-microsoft-com:vml" Requires="v">
                <p:oleObj spid="_x0000_s13433" name="Формула" r:id="rId16" imgW="279279" imgH="304668" progId="Equation.3">
                  <p:embed/>
                </p:oleObj>
              </mc:Choice>
              <mc:Fallback>
                <p:oleObj name="Формула" r:id="rId16" imgW="279279" imgH="304668" progId="Equation.3">
                  <p:embed/>
                  <p:pic>
                    <p:nvPicPr>
                      <p:cNvPr id="0" name="Object 7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45440" y="5876318"/>
                        <a:ext cx="404955" cy="441769"/>
                      </a:xfrm>
                      <a:prstGeom prst="rect">
                        <a:avLst/>
                      </a:prstGeom>
                      <a:noFill/>
                    </p:spPr>
                  </p:pic>
                </p:oleObj>
              </mc:Fallback>
            </mc:AlternateContent>
          </a:graphicData>
        </a:graphic>
      </p:graphicFrame>
      <p:sp>
        <p:nvSpPr>
          <p:cNvPr id="45" name="TextBox 44"/>
          <p:cNvSpPr txBox="1"/>
          <p:nvPr/>
        </p:nvSpPr>
        <p:spPr>
          <a:xfrm>
            <a:off x="8353677" y="1916832"/>
            <a:ext cx="466794" cy="369332"/>
          </a:xfrm>
          <a:prstGeom prst="rect">
            <a:avLst/>
          </a:prstGeom>
          <a:noFill/>
        </p:spPr>
        <p:txBody>
          <a:bodyPr wrap="none" rtlCol="0">
            <a:spAutoFit/>
          </a:bodyPr>
          <a:lstStyle/>
          <a:p>
            <a:r>
              <a:rPr lang="ru-RU" dirty="0" smtClean="0"/>
              <a:t>(1)</a:t>
            </a:r>
            <a:endParaRPr lang="ru-RU" dirty="0"/>
          </a:p>
        </p:txBody>
      </p:sp>
      <p:sp>
        <p:nvSpPr>
          <p:cNvPr id="46" name="TextBox 45"/>
          <p:cNvSpPr txBox="1"/>
          <p:nvPr/>
        </p:nvSpPr>
        <p:spPr>
          <a:xfrm>
            <a:off x="8353677" y="2627620"/>
            <a:ext cx="466794" cy="369332"/>
          </a:xfrm>
          <a:prstGeom prst="rect">
            <a:avLst/>
          </a:prstGeom>
          <a:noFill/>
        </p:spPr>
        <p:txBody>
          <a:bodyPr wrap="none" rtlCol="0">
            <a:spAutoFit/>
          </a:bodyPr>
          <a:lstStyle/>
          <a:p>
            <a:r>
              <a:rPr lang="ru-RU" dirty="0" smtClean="0"/>
              <a:t>(2)</a:t>
            </a:r>
            <a:endParaRPr lang="ru-RU" dirty="0"/>
          </a:p>
        </p:txBody>
      </p:sp>
      <p:sp>
        <p:nvSpPr>
          <p:cNvPr id="47" name="TextBox 46"/>
          <p:cNvSpPr txBox="1"/>
          <p:nvPr/>
        </p:nvSpPr>
        <p:spPr>
          <a:xfrm>
            <a:off x="8353677" y="3366284"/>
            <a:ext cx="466794" cy="369332"/>
          </a:xfrm>
          <a:prstGeom prst="rect">
            <a:avLst/>
          </a:prstGeom>
          <a:noFill/>
        </p:spPr>
        <p:txBody>
          <a:bodyPr wrap="none" rtlCol="0">
            <a:spAutoFit/>
          </a:bodyPr>
          <a:lstStyle/>
          <a:p>
            <a:r>
              <a:rPr lang="ru-RU" dirty="0" smtClean="0"/>
              <a:t>(3)</a:t>
            </a:r>
            <a:endParaRPr lang="ru-RU" dirty="0"/>
          </a:p>
        </p:txBody>
      </p:sp>
      <p:sp>
        <p:nvSpPr>
          <p:cNvPr id="48" name="TextBox 47"/>
          <p:cNvSpPr txBox="1"/>
          <p:nvPr/>
        </p:nvSpPr>
        <p:spPr>
          <a:xfrm>
            <a:off x="8353677" y="5238492"/>
            <a:ext cx="466794" cy="369332"/>
          </a:xfrm>
          <a:prstGeom prst="rect">
            <a:avLst/>
          </a:prstGeom>
          <a:noFill/>
        </p:spPr>
        <p:txBody>
          <a:bodyPr wrap="none" rtlCol="0">
            <a:spAutoFit/>
          </a:bodyPr>
          <a:lstStyle/>
          <a:p>
            <a:r>
              <a:rPr lang="ru-RU" dirty="0" smtClean="0"/>
              <a:t>(4)</a:t>
            </a:r>
            <a:endParaRPr lang="ru-RU" dirty="0"/>
          </a:p>
        </p:txBody>
      </p:sp>
    </p:spTree>
    <p:extLst>
      <p:ext uri="{BB962C8B-B14F-4D97-AF65-F5344CB8AC3E}">
        <p14:creationId xmlns:p14="http://schemas.microsoft.com/office/powerpoint/2010/main" val="3288049171"/>
      </p:ext>
    </p:extLst>
  </p:cSld>
  <p:clrMapOvr>
    <a:masterClrMapping/>
  </p:clrMapOvr>
  <mc:AlternateContent xmlns:mc="http://schemas.openxmlformats.org/markup-compatibility/2006" xmlns:p14="http://schemas.microsoft.com/office/powerpoint/2010/main">
    <mc:Choice Requires="p14">
      <p:transition spd="slow" p14:dur="2000" advTm="19647"/>
    </mc:Choice>
    <mc:Fallback xmlns="">
      <p:transition spd="slow" advTm="1964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Классический метод половинного деления</a:t>
            </a:r>
            <a:endParaRPr lang="ru-RU"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4</a:t>
            </a:fld>
            <a:r>
              <a:rPr lang="ru-RU" dirty="0" smtClean="0"/>
              <a:t>/15</a:t>
            </a:r>
            <a:endParaRPr lang="ru-RU" dirty="0"/>
          </a:p>
        </p:txBody>
      </p:sp>
      <p:pic>
        <p:nvPicPr>
          <p:cNvPr id="19" name="Объект 6"/>
          <p:cNvPicPr>
            <a:picLocks noGrp="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5349477" y="2103269"/>
            <a:ext cx="3398987" cy="3125931"/>
          </a:xfrm>
          <a:prstGeom prst="rect">
            <a:avLst/>
          </a:prstGeom>
          <a:noFill/>
        </p:spPr>
      </p:pic>
      <p:sp>
        <p:nvSpPr>
          <p:cNvPr id="20" name="Rectangle 5"/>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1" name="Объект 20"/>
          <p:cNvGraphicFramePr>
            <a:graphicFrameLocks noChangeAspect="1"/>
          </p:cNvGraphicFramePr>
          <p:nvPr>
            <p:extLst>
              <p:ext uri="{D42A27DB-BD31-4B8C-83A1-F6EECF244321}">
                <p14:modId xmlns:p14="http://schemas.microsoft.com/office/powerpoint/2010/main" val="1695978519"/>
              </p:ext>
            </p:extLst>
          </p:nvPr>
        </p:nvGraphicFramePr>
        <p:xfrm>
          <a:off x="1695450" y="4076700"/>
          <a:ext cx="1955800" cy="392113"/>
        </p:xfrm>
        <a:graphic>
          <a:graphicData uri="http://schemas.openxmlformats.org/presentationml/2006/ole">
            <mc:AlternateContent xmlns:mc="http://schemas.openxmlformats.org/markup-compatibility/2006">
              <mc:Choice xmlns:v="urn:schemas-microsoft-com:vml" Requires="v">
                <p:oleObj spid="_x0000_s10171" name="Формула" r:id="rId5" imgW="1396800" imgH="279360" progId="Equation.3">
                  <p:embed/>
                </p:oleObj>
              </mc:Choice>
              <mc:Fallback>
                <p:oleObj name="Формула" r:id="rId5" imgW="1396800" imgH="279360" progId="Equation.3">
                  <p:embed/>
                  <p:pic>
                    <p:nvPicPr>
                      <p:cNvPr id="0" name="Object 4"/>
                      <p:cNvPicPr>
                        <a:picLocks noChangeAspect="1" noChangeArrowheads="1"/>
                      </p:cNvPicPr>
                      <p:nvPr/>
                    </p:nvPicPr>
                    <p:blipFill>
                      <a:blip r:embed="rId6"/>
                      <a:srcRect/>
                      <a:stretch>
                        <a:fillRect/>
                      </a:stretch>
                    </p:blipFill>
                    <p:spPr bwMode="auto">
                      <a:xfrm>
                        <a:off x="1695450" y="4076700"/>
                        <a:ext cx="195580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91"/>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p:cNvGraphicFramePr>
            <a:graphicFrameLocks noChangeAspect="1"/>
          </p:cNvGraphicFramePr>
          <p:nvPr>
            <p:extLst>
              <p:ext uri="{D42A27DB-BD31-4B8C-83A1-F6EECF244321}">
                <p14:modId xmlns:p14="http://schemas.microsoft.com/office/powerpoint/2010/main" val="3610523288"/>
              </p:ext>
            </p:extLst>
          </p:nvPr>
        </p:nvGraphicFramePr>
        <p:xfrm>
          <a:off x="2319338" y="4797425"/>
          <a:ext cx="709612" cy="338138"/>
        </p:xfrm>
        <a:graphic>
          <a:graphicData uri="http://schemas.openxmlformats.org/presentationml/2006/ole">
            <mc:AlternateContent xmlns:mc="http://schemas.openxmlformats.org/markup-compatibility/2006">
              <mc:Choice xmlns:v="urn:schemas-microsoft-com:vml" Requires="v">
                <p:oleObj spid="_x0000_s10172" name="Формула" r:id="rId7" imgW="507960" imgH="241200" progId="Equation.3">
                  <p:embed/>
                </p:oleObj>
              </mc:Choice>
              <mc:Fallback>
                <p:oleObj name="Формула" r:id="rId7" imgW="507960" imgH="241200" progId="Equation.3">
                  <p:embed/>
                  <p:pic>
                    <p:nvPicPr>
                      <p:cNvPr id="0" name="Object 90"/>
                      <p:cNvPicPr>
                        <a:picLocks noChangeAspect="1" noChangeArrowheads="1"/>
                      </p:cNvPicPr>
                      <p:nvPr/>
                    </p:nvPicPr>
                    <p:blipFill>
                      <a:blip r:embed="rId8"/>
                      <a:srcRect/>
                      <a:stretch>
                        <a:fillRect/>
                      </a:stretch>
                    </p:blipFill>
                    <p:spPr bwMode="auto">
                      <a:xfrm>
                        <a:off x="2319338" y="4797425"/>
                        <a:ext cx="709612"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93"/>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 name="Объект 6"/>
          <p:cNvGraphicFramePr>
            <a:graphicFrameLocks noChangeAspect="1"/>
          </p:cNvGraphicFramePr>
          <p:nvPr>
            <p:extLst>
              <p:ext uri="{D42A27DB-BD31-4B8C-83A1-F6EECF244321}">
                <p14:modId xmlns:p14="http://schemas.microsoft.com/office/powerpoint/2010/main" val="3864015824"/>
              </p:ext>
            </p:extLst>
          </p:nvPr>
        </p:nvGraphicFramePr>
        <p:xfrm>
          <a:off x="1190625" y="3306763"/>
          <a:ext cx="2968625" cy="390525"/>
        </p:xfrm>
        <a:graphic>
          <a:graphicData uri="http://schemas.openxmlformats.org/presentationml/2006/ole">
            <mc:AlternateContent xmlns:mc="http://schemas.openxmlformats.org/markup-compatibility/2006">
              <mc:Choice xmlns:v="urn:schemas-microsoft-com:vml" Requires="v">
                <p:oleObj spid="_x0000_s10173" name="Формула" r:id="rId9" imgW="2120760" imgH="279360" progId="Equation.3">
                  <p:embed/>
                </p:oleObj>
              </mc:Choice>
              <mc:Fallback>
                <p:oleObj name="Формула" r:id="rId9" imgW="2120760" imgH="279360" progId="Equation.3">
                  <p:embed/>
                  <p:pic>
                    <p:nvPicPr>
                      <p:cNvPr id="0" name="Object 92"/>
                      <p:cNvPicPr>
                        <a:picLocks noChangeAspect="1" noChangeArrowheads="1"/>
                      </p:cNvPicPr>
                      <p:nvPr/>
                    </p:nvPicPr>
                    <p:blipFill>
                      <a:blip r:embed="rId10"/>
                      <a:srcRect/>
                      <a:stretch>
                        <a:fillRect/>
                      </a:stretch>
                    </p:blipFill>
                    <p:spPr bwMode="auto">
                      <a:xfrm>
                        <a:off x="1190625" y="3306763"/>
                        <a:ext cx="29686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Надпись 2"/>
          <p:cNvSpPr txBox="1">
            <a:spLocks noChangeArrowheads="1"/>
          </p:cNvSpPr>
          <p:nvPr/>
        </p:nvSpPr>
        <p:spPr bwMode="auto">
          <a:xfrm>
            <a:off x="5652122" y="5157192"/>
            <a:ext cx="2881015"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1 – </a:t>
            </a:r>
            <a:r>
              <a:rPr lang="ru-RU" sz="1100" dirty="0" smtClean="0">
                <a:latin typeface="Calibri" pitchFamily="34" charset="0"/>
              </a:rPr>
              <a:t>Схема деления областей</a:t>
            </a:r>
            <a:endParaRPr lang="ru-RU" dirty="0"/>
          </a:p>
        </p:txBody>
      </p:sp>
      <p:sp>
        <p:nvSpPr>
          <p:cNvPr id="8" name="Прямоугольник 7"/>
          <p:cNvSpPr/>
          <p:nvPr/>
        </p:nvSpPr>
        <p:spPr>
          <a:xfrm>
            <a:off x="184732" y="1556792"/>
            <a:ext cx="5107348" cy="338554"/>
          </a:xfrm>
          <a:prstGeom prst="rect">
            <a:avLst/>
          </a:prstGeom>
        </p:spPr>
        <p:txBody>
          <a:bodyPr wrap="square">
            <a:spAutoFit/>
          </a:bodyPr>
          <a:lstStyle/>
          <a:p>
            <a:r>
              <a:rPr lang="ru-RU" sz="1600" dirty="0"/>
              <a:t>Рассматривается класс </a:t>
            </a:r>
            <a:r>
              <a:rPr lang="ru-RU" sz="1600" dirty="0" err="1"/>
              <a:t>Липшецевых</a:t>
            </a:r>
            <a:r>
              <a:rPr lang="ru-RU" sz="1600" dirty="0"/>
              <a:t> </a:t>
            </a:r>
            <a:r>
              <a:rPr lang="ru-RU" sz="1600" dirty="0" smtClean="0"/>
              <a:t>функций:</a:t>
            </a:r>
            <a:endParaRPr lang="ru-RU" sz="1600" dirty="0"/>
          </a:p>
        </p:txBody>
      </p:sp>
      <p:sp>
        <p:nvSpPr>
          <p:cNvPr id="9" name="Rectangle 18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6" name="Прямоугольник 15"/>
          <p:cNvSpPr/>
          <p:nvPr/>
        </p:nvSpPr>
        <p:spPr>
          <a:xfrm>
            <a:off x="184732" y="2294874"/>
            <a:ext cx="5107348" cy="338554"/>
          </a:xfrm>
          <a:prstGeom prst="rect">
            <a:avLst/>
          </a:prstGeom>
        </p:spPr>
        <p:txBody>
          <a:bodyPr wrap="square">
            <a:spAutoFit/>
          </a:bodyPr>
          <a:lstStyle/>
          <a:p>
            <a:r>
              <a:rPr lang="ru-RU" sz="1600" dirty="0" smtClean="0"/>
              <a:t>Формируемый список параллелепипедов:</a:t>
            </a:r>
            <a:endParaRPr lang="ru-RU" sz="1600" dirty="0"/>
          </a:p>
        </p:txBody>
      </p:sp>
      <p:sp>
        <p:nvSpPr>
          <p:cNvPr id="11" name="Rectangle 18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3" name="Объект 12"/>
          <p:cNvGraphicFramePr>
            <a:graphicFrameLocks noChangeAspect="1"/>
          </p:cNvGraphicFramePr>
          <p:nvPr>
            <p:extLst>
              <p:ext uri="{D42A27DB-BD31-4B8C-83A1-F6EECF244321}">
                <p14:modId xmlns:p14="http://schemas.microsoft.com/office/powerpoint/2010/main" val="164273994"/>
              </p:ext>
            </p:extLst>
          </p:nvPr>
        </p:nvGraphicFramePr>
        <p:xfrm>
          <a:off x="1606550" y="1901825"/>
          <a:ext cx="2133600" cy="357188"/>
        </p:xfrm>
        <a:graphic>
          <a:graphicData uri="http://schemas.openxmlformats.org/presentationml/2006/ole">
            <mc:AlternateContent xmlns:mc="http://schemas.openxmlformats.org/markup-compatibility/2006">
              <mc:Choice xmlns:v="urn:schemas-microsoft-com:vml" Requires="v">
                <p:oleObj spid="_x0000_s10174" name="Формула" r:id="rId11" imgW="1523880" imgH="253800" progId="Equation.3">
                  <p:embed/>
                </p:oleObj>
              </mc:Choice>
              <mc:Fallback>
                <p:oleObj name="Формула" r:id="rId11" imgW="1523880" imgH="253800" progId="Equation.3">
                  <p:embed/>
                  <p:pic>
                    <p:nvPicPr>
                      <p:cNvPr id="0" name="Object 186"/>
                      <p:cNvPicPr>
                        <a:picLocks noChangeAspect="1" noChangeArrowheads="1"/>
                      </p:cNvPicPr>
                      <p:nvPr/>
                    </p:nvPicPr>
                    <p:blipFill>
                      <a:blip r:embed="rId12"/>
                      <a:srcRect/>
                      <a:stretch>
                        <a:fillRect/>
                      </a:stretch>
                    </p:blipFill>
                    <p:spPr bwMode="auto">
                      <a:xfrm>
                        <a:off x="1606550" y="1901825"/>
                        <a:ext cx="21336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8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5" name="Объект 14"/>
          <p:cNvGraphicFramePr>
            <a:graphicFrameLocks noChangeAspect="1"/>
          </p:cNvGraphicFramePr>
          <p:nvPr>
            <p:extLst>
              <p:ext uri="{D42A27DB-BD31-4B8C-83A1-F6EECF244321}">
                <p14:modId xmlns:p14="http://schemas.microsoft.com/office/powerpoint/2010/main" val="3354652200"/>
              </p:ext>
            </p:extLst>
          </p:nvPr>
        </p:nvGraphicFramePr>
        <p:xfrm>
          <a:off x="1790700" y="2606675"/>
          <a:ext cx="1768475" cy="309563"/>
        </p:xfrm>
        <a:graphic>
          <a:graphicData uri="http://schemas.openxmlformats.org/presentationml/2006/ole">
            <mc:AlternateContent xmlns:mc="http://schemas.openxmlformats.org/markup-compatibility/2006">
              <mc:Choice xmlns:v="urn:schemas-microsoft-com:vml" Requires="v">
                <p:oleObj spid="_x0000_s10175" name="Формула" r:id="rId13" imgW="1307880" imgH="228600" progId="Equation.3">
                  <p:embed/>
                </p:oleObj>
              </mc:Choice>
              <mc:Fallback>
                <p:oleObj name="Формула" r:id="rId13" imgW="1307880" imgH="228600" progId="Equation.3">
                  <p:embed/>
                  <p:pic>
                    <p:nvPicPr>
                      <p:cNvPr id="0" name="Object 188"/>
                      <p:cNvPicPr>
                        <a:picLocks noChangeAspect="1" noChangeArrowheads="1"/>
                      </p:cNvPicPr>
                      <p:nvPr/>
                    </p:nvPicPr>
                    <p:blipFill>
                      <a:blip r:embed="rId14"/>
                      <a:srcRect/>
                      <a:stretch>
                        <a:fillRect/>
                      </a:stretch>
                    </p:blipFill>
                    <p:spPr bwMode="auto">
                      <a:xfrm>
                        <a:off x="1790700" y="2606675"/>
                        <a:ext cx="1768475"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Прямоугольник 16"/>
          <p:cNvSpPr/>
          <p:nvPr/>
        </p:nvSpPr>
        <p:spPr>
          <a:xfrm>
            <a:off x="184732" y="3717032"/>
            <a:ext cx="5040560" cy="338554"/>
          </a:xfrm>
          <a:prstGeom prst="rect">
            <a:avLst/>
          </a:prstGeom>
        </p:spPr>
        <p:txBody>
          <a:bodyPr wrap="square">
            <a:spAutoFit/>
          </a:bodyPr>
          <a:lstStyle/>
          <a:p>
            <a:r>
              <a:rPr lang="ru-RU" sz="1600" dirty="0"/>
              <a:t>Условие выбора критического </a:t>
            </a:r>
            <a:r>
              <a:rPr lang="ru-RU" sz="1600" dirty="0" smtClean="0"/>
              <a:t>параллелепипеда:</a:t>
            </a:r>
            <a:endParaRPr lang="ru-RU" sz="1600" dirty="0"/>
          </a:p>
        </p:txBody>
      </p:sp>
      <p:sp>
        <p:nvSpPr>
          <p:cNvPr id="22" name="Прямоугольник 21"/>
          <p:cNvSpPr/>
          <p:nvPr/>
        </p:nvSpPr>
        <p:spPr>
          <a:xfrm>
            <a:off x="184732" y="2946430"/>
            <a:ext cx="2199769" cy="338554"/>
          </a:xfrm>
          <a:prstGeom prst="rect">
            <a:avLst/>
          </a:prstGeom>
        </p:spPr>
        <p:txBody>
          <a:bodyPr wrap="none">
            <a:spAutoFit/>
          </a:bodyPr>
          <a:lstStyle/>
          <a:p>
            <a:r>
              <a:rPr lang="ru-RU" sz="1600" dirty="0" smtClean="0"/>
              <a:t>Рекордное значение:</a:t>
            </a:r>
            <a:endParaRPr lang="ru-RU" sz="1600" dirty="0"/>
          </a:p>
        </p:txBody>
      </p:sp>
      <p:sp>
        <p:nvSpPr>
          <p:cNvPr id="24" name="Прямоугольник 23"/>
          <p:cNvSpPr/>
          <p:nvPr/>
        </p:nvSpPr>
        <p:spPr>
          <a:xfrm>
            <a:off x="184732" y="4437112"/>
            <a:ext cx="2470548" cy="338554"/>
          </a:xfrm>
          <a:prstGeom prst="rect">
            <a:avLst/>
          </a:prstGeom>
        </p:spPr>
        <p:txBody>
          <a:bodyPr wrap="none">
            <a:spAutoFit/>
          </a:bodyPr>
          <a:lstStyle/>
          <a:p>
            <a:r>
              <a:rPr lang="ru-RU" sz="1600" dirty="0"/>
              <a:t>Условие прореживания:</a:t>
            </a:r>
          </a:p>
        </p:txBody>
      </p:sp>
      <p:sp>
        <p:nvSpPr>
          <p:cNvPr id="25" name="Прямоугольник 24"/>
          <p:cNvSpPr/>
          <p:nvPr/>
        </p:nvSpPr>
        <p:spPr>
          <a:xfrm>
            <a:off x="179512" y="5322694"/>
            <a:ext cx="6017288" cy="830997"/>
          </a:xfrm>
          <a:prstGeom prst="rect">
            <a:avLst/>
          </a:prstGeom>
        </p:spPr>
        <p:txBody>
          <a:bodyPr wrap="none">
            <a:spAutoFit/>
          </a:bodyPr>
          <a:lstStyle/>
          <a:p>
            <a:r>
              <a:rPr lang="ru-RU" sz="1600" dirty="0" smtClean="0"/>
              <a:t>Здесь </a:t>
            </a:r>
            <a:r>
              <a:rPr lang="en-US" sz="1600" i="1" dirty="0" smtClean="0">
                <a:latin typeface="Times New Roman" pitchFamily="18" charset="0"/>
                <a:cs typeface="Times New Roman" pitchFamily="18" charset="0"/>
              </a:rPr>
              <a:t>L</a:t>
            </a:r>
            <a:r>
              <a:rPr lang="en-US" sz="1600" dirty="0" smtClean="0"/>
              <a:t> – </a:t>
            </a:r>
            <a:r>
              <a:rPr lang="ru-RU" sz="1600" dirty="0" smtClean="0"/>
              <a:t>константа Липшица</a:t>
            </a:r>
            <a:r>
              <a:rPr lang="en-US" sz="1600" dirty="0" smtClean="0"/>
              <a:t>,</a:t>
            </a:r>
            <a:endParaRPr lang="ru-RU" sz="1600" dirty="0" smtClean="0"/>
          </a:p>
          <a:p>
            <a:r>
              <a:rPr lang="ru-RU" sz="1600" i="1" dirty="0" smtClean="0">
                <a:latin typeface="Times New Roman" pitchFamily="18" charset="0"/>
                <a:cs typeface="Times New Roman" pitchFamily="18" charset="0"/>
              </a:rPr>
              <a:t>с</a:t>
            </a:r>
            <a:r>
              <a:rPr lang="en-US" sz="1600" i="1" baseline="-25000" dirty="0" err="1" smtClean="0">
                <a:latin typeface="Times New Roman" pitchFamily="18" charset="0"/>
                <a:cs typeface="Times New Roman" pitchFamily="18" charset="0"/>
              </a:rPr>
              <a:t>i</a:t>
            </a:r>
            <a:r>
              <a:rPr lang="en-US" sz="1600" i="1" dirty="0" smtClean="0">
                <a:latin typeface="Times New Roman" pitchFamily="18" charset="0"/>
                <a:cs typeface="Times New Roman" pitchFamily="18" charset="0"/>
              </a:rPr>
              <a:t> </a:t>
            </a:r>
            <a:r>
              <a:rPr lang="en-US" sz="1600" dirty="0" smtClean="0"/>
              <a:t>– </a:t>
            </a:r>
            <a:r>
              <a:rPr lang="ru-RU" sz="1600" dirty="0"/>
              <a:t>центр </a:t>
            </a:r>
            <a:r>
              <a:rPr lang="ru-RU" sz="1600" dirty="0" smtClean="0"/>
              <a:t>параллелепипеда</a:t>
            </a:r>
            <a:r>
              <a:rPr lang="en-US" sz="1600" dirty="0" smtClean="0"/>
              <a:t>,</a:t>
            </a:r>
            <a:endParaRPr lang="ru-RU" sz="1600" dirty="0" smtClean="0"/>
          </a:p>
          <a:p>
            <a:r>
              <a:rPr lang="en-US" sz="1600" i="1" dirty="0" smtClean="0">
                <a:latin typeface="Times New Roman" pitchFamily="18" charset="0"/>
                <a:cs typeface="Times New Roman" pitchFamily="18" charset="0"/>
              </a:rPr>
              <a:t>R</a:t>
            </a:r>
            <a:r>
              <a:rPr lang="en-US" sz="1600" i="1" baseline="-25000" dirty="0" smtClean="0">
                <a:latin typeface="Times New Roman" pitchFamily="18" charset="0"/>
                <a:cs typeface="Times New Roman" pitchFamily="18" charset="0"/>
              </a:rPr>
              <a:t>i</a:t>
            </a:r>
            <a:r>
              <a:rPr lang="en-US" sz="1600" dirty="0" smtClean="0"/>
              <a:t> – </a:t>
            </a:r>
            <a:r>
              <a:rPr lang="ru-RU" sz="1600" dirty="0" smtClean="0"/>
              <a:t>радиус параллелепипеда (половина главной диагонали)</a:t>
            </a:r>
            <a:r>
              <a:rPr lang="en-US" sz="1600" dirty="0"/>
              <a:t>.</a:t>
            </a:r>
            <a:endParaRPr lang="ru-RU" sz="1600" dirty="0"/>
          </a:p>
        </p:txBody>
      </p:sp>
      <p:sp>
        <p:nvSpPr>
          <p:cNvPr id="27" name="TextBox 26"/>
          <p:cNvSpPr txBox="1"/>
          <p:nvPr/>
        </p:nvSpPr>
        <p:spPr>
          <a:xfrm>
            <a:off x="4758498" y="1895346"/>
            <a:ext cx="466794" cy="369332"/>
          </a:xfrm>
          <a:prstGeom prst="rect">
            <a:avLst/>
          </a:prstGeom>
          <a:noFill/>
        </p:spPr>
        <p:txBody>
          <a:bodyPr wrap="none" rtlCol="0">
            <a:spAutoFit/>
          </a:bodyPr>
          <a:lstStyle/>
          <a:p>
            <a:r>
              <a:rPr lang="ru-RU" dirty="0" smtClean="0"/>
              <a:t>(</a:t>
            </a:r>
            <a:r>
              <a:rPr lang="en-US" dirty="0" smtClean="0"/>
              <a:t>5</a:t>
            </a:r>
            <a:r>
              <a:rPr lang="ru-RU" dirty="0" smtClean="0"/>
              <a:t>)</a:t>
            </a:r>
            <a:endParaRPr lang="ru-RU" dirty="0"/>
          </a:p>
        </p:txBody>
      </p:sp>
      <p:sp>
        <p:nvSpPr>
          <p:cNvPr id="28" name="TextBox 27"/>
          <p:cNvSpPr txBox="1"/>
          <p:nvPr/>
        </p:nvSpPr>
        <p:spPr>
          <a:xfrm>
            <a:off x="4758498" y="2577098"/>
            <a:ext cx="466794" cy="369332"/>
          </a:xfrm>
          <a:prstGeom prst="rect">
            <a:avLst/>
          </a:prstGeom>
          <a:noFill/>
        </p:spPr>
        <p:txBody>
          <a:bodyPr wrap="none" rtlCol="0">
            <a:spAutoFit/>
          </a:bodyPr>
          <a:lstStyle/>
          <a:p>
            <a:r>
              <a:rPr lang="ru-RU" dirty="0" smtClean="0"/>
              <a:t>(</a:t>
            </a:r>
            <a:r>
              <a:rPr lang="en-US" dirty="0"/>
              <a:t>6</a:t>
            </a:r>
            <a:r>
              <a:rPr lang="ru-RU" dirty="0" smtClean="0"/>
              <a:t>)</a:t>
            </a:r>
            <a:endParaRPr lang="ru-RU" dirty="0"/>
          </a:p>
        </p:txBody>
      </p:sp>
      <p:sp>
        <p:nvSpPr>
          <p:cNvPr id="29" name="TextBox 28"/>
          <p:cNvSpPr txBox="1"/>
          <p:nvPr/>
        </p:nvSpPr>
        <p:spPr>
          <a:xfrm>
            <a:off x="4758498" y="3284984"/>
            <a:ext cx="466794" cy="369332"/>
          </a:xfrm>
          <a:prstGeom prst="rect">
            <a:avLst/>
          </a:prstGeom>
          <a:noFill/>
        </p:spPr>
        <p:txBody>
          <a:bodyPr wrap="none" rtlCol="0">
            <a:spAutoFit/>
          </a:bodyPr>
          <a:lstStyle/>
          <a:p>
            <a:r>
              <a:rPr lang="ru-RU" dirty="0" smtClean="0"/>
              <a:t>(</a:t>
            </a:r>
            <a:r>
              <a:rPr lang="en-US" dirty="0"/>
              <a:t>7</a:t>
            </a:r>
            <a:r>
              <a:rPr lang="ru-RU" dirty="0" smtClean="0"/>
              <a:t>)</a:t>
            </a:r>
            <a:endParaRPr lang="ru-RU" dirty="0"/>
          </a:p>
        </p:txBody>
      </p:sp>
      <p:sp>
        <p:nvSpPr>
          <p:cNvPr id="30" name="TextBox 29"/>
          <p:cNvSpPr txBox="1"/>
          <p:nvPr/>
        </p:nvSpPr>
        <p:spPr>
          <a:xfrm>
            <a:off x="4758498" y="4055586"/>
            <a:ext cx="466794" cy="369332"/>
          </a:xfrm>
          <a:prstGeom prst="rect">
            <a:avLst/>
          </a:prstGeom>
          <a:noFill/>
        </p:spPr>
        <p:txBody>
          <a:bodyPr wrap="none" rtlCol="0">
            <a:spAutoFit/>
          </a:bodyPr>
          <a:lstStyle/>
          <a:p>
            <a:r>
              <a:rPr lang="ru-RU" dirty="0" smtClean="0"/>
              <a:t>(</a:t>
            </a:r>
            <a:r>
              <a:rPr lang="en-US" dirty="0"/>
              <a:t>8</a:t>
            </a:r>
            <a:r>
              <a:rPr lang="ru-RU" dirty="0" smtClean="0"/>
              <a:t>)</a:t>
            </a:r>
            <a:endParaRPr lang="ru-RU" dirty="0"/>
          </a:p>
        </p:txBody>
      </p:sp>
      <p:sp>
        <p:nvSpPr>
          <p:cNvPr id="31" name="TextBox 30"/>
          <p:cNvSpPr txBox="1"/>
          <p:nvPr/>
        </p:nvSpPr>
        <p:spPr>
          <a:xfrm>
            <a:off x="4758498" y="4775666"/>
            <a:ext cx="466794" cy="369332"/>
          </a:xfrm>
          <a:prstGeom prst="rect">
            <a:avLst/>
          </a:prstGeom>
          <a:noFill/>
        </p:spPr>
        <p:txBody>
          <a:bodyPr wrap="none" rtlCol="0">
            <a:spAutoFit/>
          </a:bodyPr>
          <a:lstStyle/>
          <a:p>
            <a:r>
              <a:rPr lang="ru-RU" dirty="0" smtClean="0"/>
              <a:t>(</a:t>
            </a:r>
            <a:r>
              <a:rPr lang="en-US" dirty="0" smtClean="0"/>
              <a:t>9</a:t>
            </a:r>
            <a:r>
              <a:rPr lang="ru-RU" dirty="0" smtClean="0"/>
              <a:t>)</a:t>
            </a:r>
            <a:endParaRPr lang="ru-RU" dirty="0"/>
          </a:p>
        </p:txBody>
      </p:sp>
    </p:spTree>
    <p:extLst>
      <p:ext uri="{BB962C8B-B14F-4D97-AF65-F5344CB8AC3E}">
        <p14:creationId xmlns:p14="http://schemas.microsoft.com/office/powerpoint/2010/main" val="4155915392"/>
      </p:ext>
    </p:extLst>
  </p:cSld>
  <p:clrMapOvr>
    <a:masterClrMapping/>
  </p:clrMapOvr>
  <mc:AlternateContent xmlns:mc="http://schemas.openxmlformats.org/markup-compatibility/2006" xmlns:p14="http://schemas.microsoft.com/office/powerpoint/2010/main">
    <mc:Choice Requires="p14">
      <p:transition spd="slow" p14:dur="2000" advTm="66860"/>
    </mc:Choice>
    <mc:Fallback xmlns="">
      <p:transition spd="slow" advTm="6686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smtClean="0"/>
              <a:t>Модифицированный метод половинного деления</a:t>
            </a:r>
            <a:endParaRPr lang="ru-RU" sz="4000" dirty="0"/>
          </a:p>
        </p:txBody>
      </p:sp>
      <p:sp>
        <p:nvSpPr>
          <p:cNvPr id="3" name="Объект 2"/>
          <p:cNvSpPr>
            <a:spLocks noGrp="1"/>
          </p:cNvSpPr>
          <p:nvPr>
            <p:ph sz="half" idx="1"/>
          </p:nvPr>
        </p:nvSpPr>
        <p:spPr>
          <a:xfrm>
            <a:off x="179389" y="1636714"/>
            <a:ext cx="5688756" cy="4479925"/>
          </a:xfrm>
        </p:spPr>
        <p:txBody>
          <a:bodyPr/>
          <a:lstStyle/>
          <a:p>
            <a:r>
              <a:rPr lang="ru-RU" sz="1800" dirty="0" smtClean="0"/>
              <a:t>Критерий выбора критического параллелепипеда по методу </a:t>
            </a:r>
            <a:br>
              <a:rPr lang="ru-RU" sz="1800" dirty="0" smtClean="0"/>
            </a:br>
            <a:r>
              <a:rPr lang="ru-RU" sz="1800" dirty="0" smtClean="0"/>
              <a:t>Р.Г. </a:t>
            </a:r>
            <a:r>
              <a:rPr lang="ru-RU" sz="1800" dirty="0" err="1" smtClean="0"/>
              <a:t>Стронгина</a:t>
            </a:r>
            <a:r>
              <a:rPr lang="ru-RU" sz="1800" dirty="0" smtClean="0"/>
              <a:t> </a:t>
            </a:r>
          </a:p>
          <a:p>
            <a:endParaRPr lang="ru-RU" sz="1800" dirty="0" smtClean="0"/>
          </a:p>
          <a:p>
            <a:endParaRPr lang="ru-RU" sz="1800" dirty="0" smtClean="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5</a:t>
            </a:fld>
            <a:r>
              <a:rPr lang="ru-RU" dirty="0" smtClean="0"/>
              <a:t>/15</a:t>
            </a:r>
            <a:endParaRPr lang="ru-RU" dirty="0"/>
          </a:p>
        </p:txBody>
      </p:sp>
      <p:pic>
        <p:nvPicPr>
          <p:cNvPr id="6" name="Объект 5" descr="Рис1"/>
          <p:cNvPicPr>
            <a:picLocks noGrp="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940153" y="1628801"/>
            <a:ext cx="2838231" cy="2456287"/>
          </a:xfrm>
          <a:prstGeom prst="rect">
            <a:avLst/>
          </a:prstGeom>
          <a:noFill/>
          <a:ln>
            <a:noFill/>
          </a:ln>
        </p:spPr>
      </p:pic>
      <p:sp>
        <p:nvSpPr>
          <p:cNvPr id="7" name="Rectangle 2"/>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8" name="Объект 7"/>
          <p:cNvGraphicFramePr>
            <a:graphicFrameLocks noChangeAspect="1"/>
          </p:cNvGraphicFramePr>
          <p:nvPr>
            <p:extLst>
              <p:ext uri="{D42A27DB-BD31-4B8C-83A1-F6EECF244321}">
                <p14:modId xmlns:p14="http://schemas.microsoft.com/office/powerpoint/2010/main" val="2617903231"/>
              </p:ext>
            </p:extLst>
          </p:nvPr>
        </p:nvGraphicFramePr>
        <p:xfrm>
          <a:off x="1089025" y="2501900"/>
          <a:ext cx="3484563" cy="711200"/>
        </p:xfrm>
        <a:graphic>
          <a:graphicData uri="http://schemas.openxmlformats.org/presentationml/2006/ole">
            <mc:AlternateContent xmlns:mc="http://schemas.openxmlformats.org/markup-compatibility/2006">
              <mc:Choice xmlns:v="urn:schemas-microsoft-com:vml" Requires="v">
                <p:oleObj spid="_x0000_s5048" name="Формула" r:id="rId5" imgW="2489040" imgH="507960" progId="Equation.3">
                  <p:embed/>
                </p:oleObj>
              </mc:Choice>
              <mc:Fallback>
                <p:oleObj name="Формула" r:id="rId5" imgW="2489040" imgH="507960" progId="Equation.3">
                  <p:embed/>
                  <p:pic>
                    <p:nvPicPr>
                      <p:cNvPr id="0" name="Object 1"/>
                      <p:cNvPicPr>
                        <a:picLocks noChangeAspect="1" noChangeArrowheads="1"/>
                      </p:cNvPicPr>
                      <p:nvPr/>
                    </p:nvPicPr>
                    <p:blipFill>
                      <a:blip r:embed="rId6"/>
                      <a:srcRect/>
                      <a:stretch>
                        <a:fillRect/>
                      </a:stretch>
                    </p:blipFill>
                    <p:spPr bwMode="auto">
                      <a:xfrm>
                        <a:off x="1089025" y="2501900"/>
                        <a:ext cx="3484563" cy="711200"/>
                      </a:xfrm>
                      <a:prstGeom prst="rect">
                        <a:avLst/>
                      </a:prstGeom>
                      <a:noFill/>
                    </p:spPr>
                  </p:pic>
                </p:oleObj>
              </mc:Fallback>
            </mc:AlternateContent>
          </a:graphicData>
        </a:graphic>
      </p:graphicFrame>
      <p:sp>
        <p:nvSpPr>
          <p:cNvPr id="22" name="TextBox 21"/>
          <p:cNvSpPr txBox="1"/>
          <p:nvPr/>
        </p:nvSpPr>
        <p:spPr>
          <a:xfrm>
            <a:off x="1763690" y="4221088"/>
            <a:ext cx="184731" cy="369332"/>
          </a:xfrm>
          <a:prstGeom prst="rect">
            <a:avLst/>
          </a:prstGeom>
          <a:noFill/>
        </p:spPr>
        <p:txBody>
          <a:bodyPr wrap="none" rtlCol="0">
            <a:spAutoFit/>
          </a:bodyPr>
          <a:lstStyle/>
          <a:p>
            <a:endParaRPr lang="ru-RU" dirty="0"/>
          </a:p>
        </p:txBody>
      </p:sp>
      <p:sp>
        <p:nvSpPr>
          <p:cNvPr id="23" name="TextBox 22"/>
          <p:cNvSpPr txBox="1"/>
          <p:nvPr/>
        </p:nvSpPr>
        <p:spPr>
          <a:xfrm>
            <a:off x="373121" y="3212977"/>
            <a:ext cx="7661906" cy="2062103"/>
          </a:xfrm>
          <a:prstGeom prst="rect">
            <a:avLst/>
          </a:prstGeom>
          <a:noFill/>
        </p:spPr>
        <p:txBody>
          <a:bodyPr wrap="none" rtlCol="0">
            <a:spAutoFit/>
          </a:bodyPr>
          <a:lstStyle/>
          <a:p>
            <a:r>
              <a:rPr lang="ru-RU" sz="1600" dirty="0" smtClean="0"/>
              <a:t>где </a:t>
            </a:r>
            <a:r>
              <a:rPr lang="en-US" sz="1600" i="1" dirty="0" smtClean="0">
                <a:latin typeface="Times New Roman" pitchFamily="18" charset="0"/>
                <a:cs typeface="Times New Roman" pitchFamily="18" charset="0"/>
              </a:rPr>
              <a:t>f</a:t>
            </a:r>
            <a:r>
              <a:rPr lang="en-US" sz="1600" i="1" baseline="-25000" dirty="0">
                <a:latin typeface="Times New Roman" pitchFamily="18" charset="0"/>
                <a:cs typeface="Times New Roman" pitchFamily="18" charset="0"/>
              </a:rPr>
              <a:t>i</a:t>
            </a:r>
            <a:r>
              <a:rPr lang="en-US" sz="1600" dirty="0" smtClean="0"/>
              <a:t> – </a:t>
            </a:r>
            <a:r>
              <a:rPr lang="ru-RU" sz="1600" dirty="0"/>
              <a:t>значение функции в </a:t>
            </a:r>
            <a:r>
              <a:rPr lang="ru-RU" sz="1600" dirty="0" smtClean="0"/>
              <a:t>центре </a:t>
            </a:r>
          </a:p>
          <a:p>
            <a:pPr marL="360363"/>
            <a:r>
              <a:rPr lang="ru-RU" sz="1600" dirty="0" smtClean="0"/>
              <a:t>параллелепипеда</a:t>
            </a:r>
            <a:r>
              <a:rPr lang="en-US" sz="1600" dirty="0" smtClean="0"/>
              <a:t>,</a:t>
            </a:r>
          </a:p>
          <a:p>
            <a:r>
              <a:rPr lang="en-US" sz="1600" i="1" dirty="0">
                <a:latin typeface="Times New Roman" pitchFamily="18" charset="0"/>
                <a:cs typeface="Times New Roman" pitchFamily="18" charset="0"/>
              </a:rPr>
              <a:t>f</a:t>
            </a:r>
            <a:r>
              <a:rPr lang="en-US" sz="1600" i="1" baseline="-25000" dirty="0">
                <a:latin typeface="Times New Roman" pitchFamily="18" charset="0"/>
                <a:cs typeface="Times New Roman" pitchFamily="18" charset="0"/>
              </a:rPr>
              <a:t>p</a:t>
            </a:r>
            <a:r>
              <a:rPr lang="en-US" sz="1600" dirty="0" smtClean="0"/>
              <a:t> – </a:t>
            </a:r>
            <a:r>
              <a:rPr lang="ru-RU" sz="1600" dirty="0"/>
              <a:t>значение функции, вычисленное в </a:t>
            </a:r>
            <a:r>
              <a:rPr lang="ru-RU" sz="1600" dirty="0" smtClean="0"/>
              <a:t>центре </a:t>
            </a:r>
          </a:p>
          <a:p>
            <a:pPr marL="360363"/>
            <a:r>
              <a:rPr lang="ru-RU" sz="1600" dirty="0" smtClean="0"/>
              <a:t>предшествующего параллелепипеда,</a:t>
            </a:r>
          </a:p>
          <a:p>
            <a:r>
              <a:rPr lang="en-US" sz="1600" i="1" dirty="0">
                <a:latin typeface="Times New Roman" pitchFamily="18" charset="0"/>
                <a:cs typeface="Times New Roman" pitchFamily="18" charset="0"/>
              </a:rPr>
              <a:t>h</a:t>
            </a:r>
            <a:r>
              <a:rPr lang="en-US" sz="1600" i="1" baseline="-25000" dirty="0">
                <a:latin typeface="Times New Roman" pitchFamily="18" charset="0"/>
                <a:cs typeface="Times New Roman" pitchFamily="18" charset="0"/>
              </a:rPr>
              <a:t>i</a:t>
            </a:r>
            <a:r>
              <a:rPr lang="en-US" sz="1600" dirty="0" smtClean="0"/>
              <a:t> </a:t>
            </a:r>
            <a:r>
              <a:rPr lang="ru-RU" sz="1600" dirty="0" smtClean="0"/>
              <a:t>– </a:t>
            </a:r>
            <a:r>
              <a:rPr lang="ru-RU" sz="1600" dirty="0"/>
              <a:t>расстояние между текущим параллелепипедом </a:t>
            </a:r>
            <a:endParaRPr lang="ru-RU" sz="1600" dirty="0" smtClean="0"/>
          </a:p>
          <a:p>
            <a:pPr marL="360363"/>
            <a:r>
              <a:rPr lang="ru-RU" sz="1600" dirty="0" smtClean="0"/>
              <a:t>и </a:t>
            </a:r>
            <a:r>
              <a:rPr lang="ru-RU" sz="1600" dirty="0"/>
              <a:t>его </a:t>
            </a:r>
            <a:r>
              <a:rPr lang="ru-RU" sz="1600" dirty="0" smtClean="0"/>
              <a:t>предшественником</a:t>
            </a:r>
          </a:p>
          <a:p>
            <a:r>
              <a:rPr lang="en-US" sz="1600" i="1" dirty="0">
                <a:latin typeface="Times New Roman" pitchFamily="18" charset="0"/>
                <a:cs typeface="Times New Roman" pitchFamily="18" charset="0"/>
              </a:rPr>
              <a:t>w</a:t>
            </a:r>
            <a:r>
              <a:rPr lang="en-US" sz="1600" dirty="0" smtClean="0"/>
              <a:t> – </a:t>
            </a:r>
            <a:r>
              <a:rPr lang="ru-RU" sz="1600" dirty="0"/>
              <a:t>оценка константы </a:t>
            </a:r>
            <a:r>
              <a:rPr lang="ru-RU" sz="1600" dirty="0" smtClean="0"/>
              <a:t>Липшица</a:t>
            </a:r>
            <a:r>
              <a:rPr lang="en-US" sz="1600" dirty="0" smtClean="0"/>
              <a:t>, </a:t>
            </a:r>
            <a:r>
              <a:rPr lang="ru-RU" sz="1600" dirty="0" smtClean="0"/>
              <a:t>которая адаптивно вычисляется по формуле:</a:t>
            </a:r>
          </a:p>
          <a:p>
            <a:endParaRPr lang="ru-RU" sz="1600" dirty="0"/>
          </a:p>
        </p:txBody>
      </p:sp>
      <p:sp>
        <p:nvSpPr>
          <p:cNvPr id="24" name="Rectangle 55"/>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5" name="Объект 24"/>
          <p:cNvGraphicFramePr>
            <a:graphicFrameLocks noChangeAspect="1"/>
          </p:cNvGraphicFramePr>
          <p:nvPr>
            <p:extLst>
              <p:ext uri="{D42A27DB-BD31-4B8C-83A1-F6EECF244321}">
                <p14:modId xmlns:p14="http://schemas.microsoft.com/office/powerpoint/2010/main" val="1099189514"/>
              </p:ext>
            </p:extLst>
          </p:nvPr>
        </p:nvGraphicFramePr>
        <p:xfrm>
          <a:off x="1216002" y="5108688"/>
          <a:ext cx="1310071" cy="624569"/>
        </p:xfrm>
        <a:graphic>
          <a:graphicData uri="http://schemas.openxmlformats.org/presentationml/2006/ole">
            <mc:AlternateContent xmlns:mc="http://schemas.openxmlformats.org/markup-compatibility/2006">
              <mc:Choice xmlns:v="urn:schemas-microsoft-com:vml" Requires="v">
                <p:oleObj spid="_x0000_s5049" name="Формула" r:id="rId7" imgW="1091726" imgH="520474" progId="Equation.3">
                  <p:embed/>
                </p:oleObj>
              </mc:Choice>
              <mc:Fallback>
                <p:oleObj name="Формула" r:id="rId7" imgW="1091726" imgH="520474" progId="Equation.3">
                  <p:embed/>
                  <p:pic>
                    <p:nvPicPr>
                      <p:cNvPr id="0" name="Object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6002" y="5108688"/>
                        <a:ext cx="1310071" cy="6245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57"/>
          <p:cNvSpPr>
            <a:spLocks noChangeArrowheads="1"/>
          </p:cNvSpPr>
          <p:nvPr/>
        </p:nvSpPr>
        <p:spPr bwMode="auto">
          <a:xfrm>
            <a:off x="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7" name="Объект 26"/>
          <p:cNvGraphicFramePr>
            <a:graphicFrameLocks noChangeAspect="1"/>
          </p:cNvGraphicFramePr>
          <p:nvPr>
            <p:extLst>
              <p:ext uri="{D42A27DB-BD31-4B8C-83A1-F6EECF244321}">
                <p14:modId xmlns:p14="http://schemas.microsoft.com/office/powerpoint/2010/main" val="97022112"/>
              </p:ext>
            </p:extLst>
          </p:nvPr>
        </p:nvGraphicFramePr>
        <p:xfrm>
          <a:off x="2955925" y="5084763"/>
          <a:ext cx="1311275" cy="593725"/>
        </p:xfrm>
        <a:graphic>
          <a:graphicData uri="http://schemas.openxmlformats.org/presentationml/2006/ole">
            <mc:AlternateContent xmlns:mc="http://schemas.openxmlformats.org/markup-compatibility/2006">
              <mc:Choice xmlns:v="urn:schemas-microsoft-com:vml" Requires="v">
                <p:oleObj spid="_x0000_s5050" name="Формула" r:id="rId9" imgW="1091880" imgH="495000" progId="Equation.3">
                  <p:embed/>
                </p:oleObj>
              </mc:Choice>
              <mc:Fallback>
                <p:oleObj name="Формула" r:id="rId9" imgW="1091880" imgH="495000" progId="Equation.3">
                  <p:embed/>
                  <p:pic>
                    <p:nvPicPr>
                      <p:cNvPr id="0" name="Object 56"/>
                      <p:cNvPicPr>
                        <a:picLocks noChangeAspect="1" noChangeArrowheads="1"/>
                      </p:cNvPicPr>
                      <p:nvPr/>
                    </p:nvPicPr>
                    <p:blipFill>
                      <a:blip r:embed="rId10"/>
                      <a:srcRect/>
                      <a:stretch>
                        <a:fillRect/>
                      </a:stretch>
                    </p:blipFill>
                    <p:spPr bwMode="auto">
                      <a:xfrm>
                        <a:off x="2955925" y="5084763"/>
                        <a:ext cx="1311275"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467545" y="5877272"/>
            <a:ext cx="2553071" cy="338554"/>
          </a:xfrm>
          <a:prstGeom prst="rect">
            <a:avLst/>
          </a:prstGeom>
          <a:noFill/>
        </p:spPr>
        <p:txBody>
          <a:bodyPr wrap="none" rtlCol="0">
            <a:spAutoFit/>
          </a:bodyPr>
          <a:lstStyle/>
          <a:p>
            <a:r>
              <a:rPr lang="ru-RU" sz="1600" dirty="0" smtClean="0"/>
              <a:t>где </a:t>
            </a:r>
            <a:r>
              <a:rPr lang="en-US" sz="1600" i="1" dirty="0">
                <a:latin typeface="Times New Roman" pitchFamily="18" charset="0"/>
                <a:cs typeface="Times New Roman" pitchFamily="18" charset="0"/>
              </a:rPr>
              <a:t>r</a:t>
            </a:r>
            <a:r>
              <a:rPr lang="en-US" sz="1600" dirty="0" smtClean="0"/>
              <a:t> &gt; 1 – </a:t>
            </a:r>
            <a:r>
              <a:rPr lang="ru-RU" sz="1600" dirty="0" smtClean="0"/>
              <a:t>коэффициент.</a:t>
            </a:r>
            <a:endParaRPr lang="ru-RU" sz="1600" dirty="0"/>
          </a:p>
        </p:txBody>
      </p:sp>
      <p:sp>
        <p:nvSpPr>
          <p:cNvPr id="15" name="Надпись 2"/>
          <p:cNvSpPr txBox="1">
            <a:spLocks noChangeArrowheads="1"/>
          </p:cNvSpPr>
          <p:nvPr/>
        </p:nvSpPr>
        <p:spPr bwMode="auto">
          <a:xfrm>
            <a:off x="5939458" y="4221088"/>
            <a:ext cx="2881015" cy="4112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2 </a:t>
            </a:r>
            <a:r>
              <a:rPr lang="ru-RU" sz="1100" dirty="0">
                <a:latin typeface="Calibri" pitchFamily="34" charset="0"/>
              </a:rPr>
              <a:t>– </a:t>
            </a:r>
            <a:r>
              <a:rPr lang="ru-RU" sz="1100" dirty="0"/>
              <a:t>Траектория перемещения центров параллелепипедов</a:t>
            </a:r>
            <a:endParaRPr lang="ru-RU" dirty="0"/>
          </a:p>
        </p:txBody>
      </p:sp>
      <p:sp>
        <p:nvSpPr>
          <p:cNvPr id="16" name="TextBox 15"/>
          <p:cNvSpPr txBox="1"/>
          <p:nvPr/>
        </p:nvSpPr>
        <p:spPr>
          <a:xfrm>
            <a:off x="4932040" y="2636912"/>
            <a:ext cx="595035" cy="369332"/>
          </a:xfrm>
          <a:prstGeom prst="rect">
            <a:avLst/>
          </a:prstGeom>
          <a:noFill/>
        </p:spPr>
        <p:txBody>
          <a:bodyPr wrap="none" rtlCol="0">
            <a:spAutoFit/>
          </a:bodyPr>
          <a:lstStyle/>
          <a:p>
            <a:r>
              <a:rPr lang="ru-RU" dirty="0" smtClean="0"/>
              <a:t>(1</a:t>
            </a:r>
            <a:r>
              <a:rPr lang="en-US" dirty="0" smtClean="0"/>
              <a:t>0</a:t>
            </a:r>
            <a:r>
              <a:rPr lang="ru-RU" dirty="0" smtClean="0"/>
              <a:t>)</a:t>
            </a:r>
            <a:endParaRPr lang="ru-RU" dirty="0"/>
          </a:p>
        </p:txBody>
      </p:sp>
      <p:sp>
        <p:nvSpPr>
          <p:cNvPr id="17" name="TextBox 16"/>
          <p:cNvSpPr txBox="1"/>
          <p:nvPr/>
        </p:nvSpPr>
        <p:spPr>
          <a:xfrm>
            <a:off x="4932039" y="5219908"/>
            <a:ext cx="577915" cy="369332"/>
          </a:xfrm>
          <a:prstGeom prst="rect">
            <a:avLst/>
          </a:prstGeom>
          <a:noFill/>
        </p:spPr>
        <p:txBody>
          <a:bodyPr wrap="none" rtlCol="0">
            <a:spAutoFit/>
          </a:bodyPr>
          <a:lstStyle/>
          <a:p>
            <a:r>
              <a:rPr lang="ru-RU" dirty="0" smtClean="0"/>
              <a:t>(1</a:t>
            </a:r>
            <a:r>
              <a:rPr lang="en-US" dirty="0" smtClean="0"/>
              <a:t>1</a:t>
            </a:r>
            <a:r>
              <a:rPr lang="ru-RU" dirty="0" smtClean="0"/>
              <a:t>)</a:t>
            </a:r>
            <a:endParaRPr lang="ru-RU" dirty="0"/>
          </a:p>
        </p:txBody>
      </p:sp>
    </p:spTree>
    <p:extLst>
      <p:ext uri="{BB962C8B-B14F-4D97-AF65-F5344CB8AC3E}">
        <p14:creationId xmlns:p14="http://schemas.microsoft.com/office/powerpoint/2010/main" val="2220663047"/>
      </p:ext>
    </p:extLst>
  </p:cSld>
  <p:clrMapOvr>
    <a:masterClrMapping/>
  </p:clrMapOvr>
  <mc:AlternateContent xmlns:mc="http://schemas.openxmlformats.org/markup-compatibility/2006" xmlns:p14="http://schemas.microsoft.com/office/powerpoint/2010/main">
    <mc:Choice Requires="p14">
      <p:transition spd="slow" p14:dur="2000" advTm="36617"/>
    </mc:Choice>
    <mc:Fallback xmlns="">
      <p:transition spd="slow" advTm="3661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3200" dirty="0" smtClean="0"/>
              <a:t>Двухфазный модифицированный метод половинного деления</a:t>
            </a:r>
            <a:endParaRPr lang="ru-RU" sz="3200" dirty="0"/>
          </a:p>
        </p:txBody>
      </p:sp>
      <p:sp>
        <p:nvSpPr>
          <p:cNvPr id="3" name="Объект 2"/>
          <p:cNvSpPr>
            <a:spLocks noGrp="1"/>
          </p:cNvSpPr>
          <p:nvPr>
            <p:ph sz="half" idx="1"/>
          </p:nvPr>
        </p:nvSpPr>
        <p:spPr/>
        <p:txBody>
          <a:bodyPr/>
          <a:lstStyle/>
          <a:p>
            <a:r>
              <a:rPr lang="ru-RU" sz="1800" dirty="0" smtClean="0"/>
              <a:t>О функции известен радиус области притяжения глобального минимума</a:t>
            </a:r>
            <a:r>
              <a:rPr lang="en-US" sz="1800" dirty="0" smtClean="0"/>
              <a:t> </a:t>
            </a:r>
            <a:r>
              <a:rPr lang="el-GR" sz="1800" dirty="0"/>
              <a:t>ρ</a:t>
            </a:r>
            <a:r>
              <a:rPr lang="en-US" sz="1800" baseline="-25000" dirty="0"/>
              <a:t>m</a:t>
            </a:r>
            <a:r>
              <a:rPr lang="ru-RU" sz="1800" dirty="0" smtClean="0"/>
              <a:t>.</a:t>
            </a:r>
          </a:p>
          <a:p>
            <a:r>
              <a:rPr lang="ru-RU" sz="1800" dirty="0" smtClean="0"/>
              <a:t>Совмещает </a:t>
            </a:r>
            <a:r>
              <a:rPr lang="ru-RU" sz="1800" dirty="0"/>
              <a:t>методы </a:t>
            </a:r>
            <a:r>
              <a:rPr lang="ru-RU" sz="1800" dirty="0" smtClean="0"/>
              <a:t>глобальной (ГО) </a:t>
            </a:r>
            <a:r>
              <a:rPr lang="ru-RU" sz="1800" dirty="0"/>
              <a:t>и </a:t>
            </a:r>
            <a:r>
              <a:rPr lang="ru-RU" sz="1800" dirty="0" smtClean="0"/>
              <a:t>локальной (ЛО) оптимизации.</a:t>
            </a:r>
            <a:endParaRPr lang="ru-RU" sz="1800" dirty="0"/>
          </a:p>
          <a:p>
            <a:r>
              <a:rPr lang="ru-RU" sz="1800" dirty="0" smtClean="0"/>
              <a:t>В фазе ГО с помощью специального алгоритма сжатия формируется список точек, начальных приближений  локальных минимумов.</a:t>
            </a:r>
          </a:p>
          <a:p>
            <a:r>
              <a:rPr lang="ru-RU" sz="1800" dirty="0" smtClean="0"/>
              <a:t>В фазе ЛО из каждой точки приближения локального минимума запускается алгоритм локальной оптимизации.</a:t>
            </a:r>
          </a:p>
          <a:p>
            <a:endParaRPr lang="ru-RU" sz="1800"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6</a:t>
            </a:fld>
            <a:r>
              <a:rPr lang="ru-RU" dirty="0" smtClean="0"/>
              <a:t>/15</a:t>
            </a:r>
            <a:endParaRPr lang="ru-RU" dirty="0"/>
          </a:p>
        </p:txBody>
      </p:sp>
      <p:pic>
        <p:nvPicPr>
          <p:cNvPr id="6" name="Объект 5" descr="Рисунок3"/>
          <p:cNvPicPr>
            <a:picLocks noGrp="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5026" y="1700809"/>
            <a:ext cx="4314825" cy="3895909"/>
          </a:xfrm>
          <a:prstGeom prst="rect">
            <a:avLst/>
          </a:prstGeom>
          <a:noFill/>
          <a:ln>
            <a:noFill/>
          </a:ln>
        </p:spPr>
      </p:pic>
      <p:sp>
        <p:nvSpPr>
          <p:cNvPr id="7" name="Надпись 2"/>
          <p:cNvSpPr txBox="1">
            <a:spLocks noChangeArrowheads="1"/>
          </p:cNvSpPr>
          <p:nvPr/>
        </p:nvSpPr>
        <p:spPr bwMode="auto">
          <a:xfrm>
            <a:off x="4643314" y="5733256"/>
            <a:ext cx="4321175"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3 </a:t>
            </a:r>
            <a:r>
              <a:rPr lang="ru-RU" sz="1100" dirty="0">
                <a:latin typeface="Calibri" pitchFamily="34" charset="0"/>
              </a:rPr>
              <a:t>– Двухфазный алгоритм метода половинных делений </a:t>
            </a:r>
            <a:endParaRPr lang="ru-RU" dirty="0"/>
          </a:p>
        </p:txBody>
      </p:sp>
    </p:spTree>
    <p:extLst>
      <p:ext uri="{BB962C8B-B14F-4D97-AF65-F5344CB8AC3E}">
        <p14:creationId xmlns:p14="http://schemas.microsoft.com/office/powerpoint/2010/main" val="2413819528"/>
      </p:ext>
    </p:extLst>
  </p:cSld>
  <p:clrMapOvr>
    <a:masterClrMapping/>
  </p:clrMapOvr>
  <mc:AlternateContent xmlns:mc="http://schemas.openxmlformats.org/markup-compatibility/2006" xmlns:p14="http://schemas.microsoft.com/office/powerpoint/2010/main">
    <mc:Choice Requires="p14">
      <p:transition spd="slow" p14:dur="2000" advTm="63324"/>
    </mc:Choice>
    <mc:Fallback xmlns="">
      <p:transition spd="slow" advTm="63324"/>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3600" dirty="0" smtClean="0"/>
              <a:t>Технология графосимволического программирования</a:t>
            </a:r>
            <a:endParaRPr lang="ru-RU" sz="3600"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7</a:t>
            </a:fld>
            <a:r>
              <a:rPr lang="ru-RU" dirty="0" smtClean="0"/>
              <a:t>/15</a:t>
            </a:r>
            <a:endParaRPr lang="ru-RU" dirty="0"/>
          </a:p>
        </p:txBody>
      </p:sp>
      <p:sp>
        <p:nvSpPr>
          <p:cNvPr id="7" name="Объект 6"/>
          <p:cNvSpPr>
            <a:spLocks noGrp="1"/>
          </p:cNvSpPr>
          <p:nvPr>
            <p:ph sz="half" idx="1"/>
          </p:nvPr>
        </p:nvSpPr>
        <p:spPr/>
        <p:txBody>
          <a:bodyPr/>
          <a:lstStyle/>
          <a:p>
            <a:r>
              <a:rPr lang="ru-RU" sz="2200" dirty="0"/>
              <a:t>Создание визуальными средствами моделей параллельных алгоритмов</a:t>
            </a:r>
          </a:p>
          <a:p>
            <a:r>
              <a:rPr lang="ru-RU" sz="2200" dirty="0"/>
              <a:t>Автоматическая генерация кода программ для стандарта </a:t>
            </a:r>
            <a:r>
              <a:rPr lang="en-US" sz="2200" dirty="0"/>
              <a:t>MPI</a:t>
            </a:r>
            <a:endParaRPr lang="ru-RU" sz="2200" dirty="0"/>
          </a:p>
          <a:p>
            <a:endParaRPr lang="ru-RU" sz="2200" dirty="0"/>
          </a:p>
          <a:p>
            <a:pPr>
              <a:buFont typeface="Wingdings" pitchFamily="2" charset="2"/>
              <a:buChar char="v"/>
            </a:pPr>
            <a:r>
              <a:rPr lang="ru-RU" sz="2200" dirty="0"/>
              <a:t>Автоматическое управление потоками данных</a:t>
            </a:r>
          </a:p>
          <a:p>
            <a:pPr>
              <a:buFont typeface="Wingdings" pitchFamily="2" charset="2"/>
              <a:buChar char="v"/>
            </a:pPr>
            <a:r>
              <a:rPr lang="ru-RU" sz="2200" dirty="0"/>
              <a:t>Проверка корректности алгоритмов до запуска программы</a:t>
            </a:r>
          </a:p>
          <a:p>
            <a:endParaRPr lang="ru-RU" sz="2200" dirty="0"/>
          </a:p>
        </p:txBody>
      </p:sp>
      <p:pic>
        <p:nvPicPr>
          <p:cNvPr id="9"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850" y="1628801"/>
            <a:ext cx="1276351"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62851" y="3700487"/>
            <a:ext cx="12715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427984" y="1628800"/>
            <a:ext cx="1872208" cy="385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Стрелка вправо 11"/>
          <p:cNvSpPr/>
          <p:nvPr/>
        </p:nvSpPr>
        <p:spPr>
          <a:xfrm>
            <a:off x="6372201" y="3162107"/>
            <a:ext cx="1118643" cy="785813"/>
          </a:xfrm>
          <a:prstGeom prst="rightArrow">
            <a:avLst/>
          </a:prstGeom>
          <a:solidFill>
            <a:srgbClr val="FFD85B"/>
          </a:solidFill>
          <a:ln>
            <a:solidFill>
              <a:srgbClr val="FFFF8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ru-RU" sz="900" b="1" dirty="0">
                <a:solidFill>
                  <a:schemeClr val="tx1">
                    <a:lumMod val="95000"/>
                    <a:lumOff val="5000"/>
                  </a:schemeClr>
                </a:solidFill>
              </a:rPr>
              <a:t>КОМПИЛЯЦИЯ</a:t>
            </a:r>
            <a:endParaRPr lang="ru-RU" sz="1050" b="1" dirty="0">
              <a:solidFill>
                <a:schemeClr val="tx1">
                  <a:lumMod val="95000"/>
                  <a:lumOff val="5000"/>
                </a:schemeClr>
              </a:solidFill>
            </a:endParaRPr>
          </a:p>
        </p:txBody>
      </p:sp>
      <p:sp>
        <p:nvSpPr>
          <p:cNvPr id="13" name="Надпись 2"/>
          <p:cNvSpPr txBox="1">
            <a:spLocks noChangeArrowheads="1"/>
          </p:cNvSpPr>
          <p:nvPr/>
        </p:nvSpPr>
        <p:spPr bwMode="auto">
          <a:xfrm>
            <a:off x="4427984" y="5589240"/>
            <a:ext cx="4406453"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ru-RU" sz="1100" dirty="0">
                <a:latin typeface="Calibri" pitchFamily="34" charset="0"/>
              </a:rPr>
              <a:t>Рисунок </a:t>
            </a:r>
            <a:r>
              <a:rPr lang="ru-RU" sz="1100" dirty="0" smtClean="0">
                <a:latin typeface="Calibri" pitchFamily="34" charset="0"/>
              </a:rPr>
              <a:t>4 </a:t>
            </a:r>
            <a:r>
              <a:rPr lang="ru-RU" sz="1100" dirty="0">
                <a:latin typeface="Calibri" pitchFamily="34" charset="0"/>
              </a:rPr>
              <a:t>– </a:t>
            </a:r>
            <a:r>
              <a:rPr lang="ru-RU" sz="1100" dirty="0" smtClean="0">
                <a:latin typeface="Calibri" pitchFamily="34" charset="0"/>
              </a:rPr>
              <a:t>Суть технологии ГСП</a:t>
            </a:r>
            <a:endParaRPr lang="ru-RU" dirty="0"/>
          </a:p>
        </p:txBody>
      </p:sp>
    </p:spTree>
    <p:extLst>
      <p:ext uri="{BB962C8B-B14F-4D97-AF65-F5344CB8AC3E}">
        <p14:creationId xmlns:p14="http://schemas.microsoft.com/office/powerpoint/2010/main" val="1689898494"/>
      </p:ext>
    </p:extLst>
  </p:cSld>
  <p:clrMapOvr>
    <a:masterClrMapping/>
  </p:clrMapOvr>
  <mc:AlternateContent xmlns:mc="http://schemas.openxmlformats.org/markup-compatibility/2006" xmlns:p14="http://schemas.microsoft.com/office/powerpoint/2010/main">
    <mc:Choice Requires="p14">
      <p:transition spd="slow" p14:dur="2000" advTm="39926"/>
    </mc:Choice>
    <mc:Fallback xmlns="">
      <p:transition spd="slow" advTm="399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2000"/>
                                        <p:tgtEl>
                                          <p:spTgt spid="11"/>
                                        </p:tgtEl>
                                      </p:cBhvr>
                                    </p:animEffect>
                                  </p:childTnLst>
                                </p:cTn>
                              </p:par>
                            </p:childTnLst>
                          </p:cTn>
                        </p:par>
                        <p:par>
                          <p:cTn id="8" fill="hold">
                            <p:stCondLst>
                              <p:cond delay="2000"/>
                            </p:stCondLst>
                            <p:childTnLst>
                              <p:par>
                                <p:cTn id="9" presetID="5" presetClass="entr" presetSubtype="1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checkerboard(across)">
                                      <p:cBhvr>
                                        <p:cTn id="11" dur="3000"/>
                                        <p:tgtEl>
                                          <p:spTgt spid="12"/>
                                        </p:tgtEl>
                                      </p:cBhvr>
                                    </p:animEffect>
                                  </p:childTnLst>
                                </p:cTn>
                              </p:par>
                            </p:childTnLst>
                          </p:cTn>
                        </p:par>
                        <p:par>
                          <p:cTn id="12" fill="hold">
                            <p:stCondLst>
                              <p:cond delay="5000"/>
                            </p:stCondLst>
                            <p:childTnLst>
                              <p:par>
                                <p:cTn id="13" presetID="1" presetClass="entr" presetSubtype="0" fill="hold" nodeType="afterEffect">
                                  <p:stCondLst>
                                    <p:cond delay="50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50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Исследование эффективности алгоритма</a:t>
            </a:r>
            <a:endParaRPr lang="ru-RU"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8</a:t>
            </a:fld>
            <a:r>
              <a:rPr lang="ru-RU" dirty="0" smtClean="0"/>
              <a:t>/15</a:t>
            </a:r>
            <a:endParaRPr lang="ru-RU" dirty="0"/>
          </a:p>
        </p:txBody>
      </p:sp>
      <p:pic>
        <p:nvPicPr>
          <p:cNvPr id="5" name="Рисунок 4"/>
          <p:cNvPicPr/>
          <p:nvPr/>
        </p:nvPicPr>
        <p:blipFill>
          <a:blip r:embed="rId4">
            <a:extLst>
              <a:ext uri="{28A0092B-C50C-407E-A947-70E740481C1C}">
                <a14:useLocalDpi xmlns:a14="http://schemas.microsoft.com/office/drawing/2010/main" val="0"/>
              </a:ext>
            </a:extLst>
          </a:blip>
          <a:stretch>
            <a:fillRect/>
          </a:stretch>
        </p:blipFill>
        <p:spPr bwMode="auto">
          <a:xfrm>
            <a:off x="323528" y="1446748"/>
            <a:ext cx="2224405" cy="4574540"/>
          </a:xfrm>
          <a:prstGeom prst="rect">
            <a:avLst/>
          </a:prstGeom>
          <a:noFill/>
          <a:ln>
            <a:noFill/>
          </a:ln>
        </p:spPr>
      </p:pic>
      <p:pic>
        <p:nvPicPr>
          <p:cNvPr id="7" name="Рисунок 6"/>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4049" y="1887736"/>
            <a:ext cx="3336671" cy="2189337"/>
          </a:xfrm>
          <a:prstGeom prst="rect">
            <a:avLst/>
          </a:prstGeom>
          <a:noFill/>
        </p:spPr>
      </p:pic>
      <p:pic>
        <p:nvPicPr>
          <p:cNvPr id="8" name="Рисунок 7"/>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18521" y="4221089"/>
            <a:ext cx="3322199" cy="2011351"/>
          </a:xfrm>
          <a:prstGeom prst="rect">
            <a:avLst/>
          </a:prstGeom>
          <a:noFill/>
        </p:spPr>
      </p:pic>
      <p:sp>
        <p:nvSpPr>
          <p:cNvPr id="9" name="TextBox 8"/>
          <p:cNvSpPr txBox="1"/>
          <p:nvPr/>
        </p:nvSpPr>
        <p:spPr>
          <a:xfrm>
            <a:off x="2915818" y="1518756"/>
            <a:ext cx="5784019" cy="369332"/>
          </a:xfrm>
          <a:prstGeom prst="rect">
            <a:avLst/>
          </a:prstGeom>
          <a:noFill/>
        </p:spPr>
        <p:txBody>
          <a:bodyPr wrap="none" rtlCol="0">
            <a:spAutoFit/>
          </a:bodyPr>
          <a:lstStyle/>
          <a:p>
            <a:r>
              <a:rPr lang="ru-RU" dirty="0" smtClean="0"/>
              <a:t>Распределение загрузки по процессорам для фазы:</a:t>
            </a:r>
            <a:endParaRPr lang="ru-RU" dirty="0"/>
          </a:p>
        </p:txBody>
      </p:sp>
      <p:sp>
        <p:nvSpPr>
          <p:cNvPr id="10" name="TextBox 9"/>
          <p:cNvSpPr txBox="1"/>
          <p:nvPr/>
        </p:nvSpPr>
        <p:spPr>
          <a:xfrm>
            <a:off x="2662684" y="2659238"/>
            <a:ext cx="2202013" cy="830997"/>
          </a:xfrm>
          <a:prstGeom prst="rect">
            <a:avLst/>
          </a:prstGeom>
          <a:noFill/>
        </p:spPr>
        <p:txBody>
          <a:bodyPr wrap="none" rtlCol="0">
            <a:spAutoFit/>
          </a:bodyPr>
          <a:lstStyle/>
          <a:p>
            <a:pPr algn="ctr"/>
            <a:r>
              <a:rPr lang="ru-RU" sz="2400" b="1" dirty="0"/>
              <a:t>г</a:t>
            </a:r>
            <a:r>
              <a:rPr lang="ru-RU" sz="2400" b="1" dirty="0" smtClean="0"/>
              <a:t>лобальной </a:t>
            </a:r>
          </a:p>
          <a:p>
            <a:pPr algn="ctr"/>
            <a:r>
              <a:rPr lang="ru-RU" sz="2400" b="1" dirty="0" smtClean="0"/>
              <a:t>оптимизации</a:t>
            </a:r>
            <a:endParaRPr lang="ru-RU" sz="2400" b="1" dirty="0"/>
          </a:p>
        </p:txBody>
      </p:sp>
      <p:sp>
        <p:nvSpPr>
          <p:cNvPr id="11" name="TextBox 10"/>
          <p:cNvSpPr txBox="1"/>
          <p:nvPr/>
        </p:nvSpPr>
        <p:spPr>
          <a:xfrm>
            <a:off x="2662684" y="4811265"/>
            <a:ext cx="2202013" cy="830997"/>
          </a:xfrm>
          <a:prstGeom prst="rect">
            <a:avLst/>
          </a:prstGeom>
          <a:noFill/>
        </p:spPr>
        <p:txBody>
          <a:bodyPr wrap="none" rtlCol="0">
            <a:spAutoFit/>
          </a:bodyPr>
          <a:lstStyle/>
          <a:p>
            <a:pPr algn="ctr"/>
            <a:r>
              <a:rPr lang="ru-RU" sz="2400" b="1" dirty="0"/>
              <a:t>л</a:t>
            </a:r>
            <a:r>
              <a:rPr lang="ru-RU" sz="2400" b="1" dirty="0" smtClean="0"/>
              <a:t>окальной</a:t>
            </a:r>
          </a:p>
          <a:p>
            <a:pPr algn="ctr"/>
            <a:r>
              <a:rPr lang="ru-RU" sz="2400" b="1" dirty="0" smtClean="0"/>
              <a:t>оптимизации</a:t>
            </a:r>
            <a:endParaRPr lang="ru-RU" sz="2400" b="1" dirty="0"/>
          </a:p>
        </p:txBody>
      </p:sp>
      <p:sp>
        <p:nvSpPr>
          <p:cNvPr id="6" name="Объект 3"/>
          <p:cNvSpPr>
            <a:spLocks noGrp="1"/>
          </p:cNvSpPr>
          <p:nvPr>
            <p:ph sz="half" idx="4294967295"/>
          </p:nvPr>
        </p:nvSpPr>
        <p:spPr>
          <a:xfrm>
            <a:off x="2843809" y="1636714"/>
            <a:ext cx="6116043" cy="4240559"/>
          </a:xfrm>
          <a:prstGeom prst="rect">
            <a:avLst/>
          </a:prstGeom>
          <a:noFill/>
        </p:spPr>
        <p:txBody>
          <a:bodyPr/>
          <a:lstStyle/>
          <a:p>
            <a:r>
              <a:rPr lang="ru-RU" sz="2400" dirty="0" smtClean="0"/>
              <a:t>Эксперименты проводились на суперкомпьютерном кластере «Сергей Королев» с числом процессоров до 512</a:t>
            </a:r>
          </a:p>
          <a:p>
            <a:r>
              <a:rPr lang="ru-RU" sz="2400" dirty="0" smtClean="0"/>
              <a:t>В качестве тестовой функции использовался генератор </a:t>
            </a:r>
            <a:r>
              <a:rPr lang="en-US" sz="2400" dirty="0" smtClean="0"/>
              <a:t>GKLS</a:t>
            </a:r>
          </a:p>
          <a:p>
            <a:r>
              <a:rPr lang="ru-RU" sz="2400" dirty="0" smtClean="0"/>
              <a:t>Параметры тестовой функции: </a:t>
            </a:r>
          </a:p>
          <a:p>
            <a:pPr lvl="1"/>
            <a:r>
              <a:rPr lang="ru-RU" sz="2000" dirty="0" smtClean="0"/>
              <a:t>размерность 8</a:t>
            </a:r>
          </a:p>
          <a:p>
            <a:pPr lvl="1"/>
            <a:r>
              <a:rPr lang="ru-RU" sz="2000" dirty="0" smtClean="0"/>
              <a:t>число локальных минимумов 10</a:t>
            </a:r>
          </a:p>
          <a:p>
            <a:pPr lvl="1"/>
            <a:r>
              <a:rPr lang="ru-RU" sz="2000" dirty="0" smtClean="0"/>
              <a:t>радиус зоны притяжения глобального минимума 0.33</a:t>
            </a:r>
          </a:p>
          <a:p>
            <a:pPr lvl="1"/>
            <a:endParaRPr lang="ru-RU" sz="2400" dirty="0"/>
          </a:p>
        </p:txBody>
      </p:sp>
      <p:sp>
        <p:nvSpPr>
          <p:cNvPr id="13" name="Надпись 2"/>
          <p:cNvSpPr txBox="1">
            <a:spLocks noChangeArrowheads="1"/>
          </p:cNvSpPr>
          <p:nvPr/>
        </p:nvSpPr>
        <p:spPr bwMode="auto">
          <a:xfrm>
            <a:off x="179512" y="6067340"/>
            <a:ext cx="2484928" cy="241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1000"/>
              </a:spcAft>
            </a:pPr>
            <a:r>
              <a:rPr lang="ru-RU" sz="1100" dirty="0">
                <a:latin typeface="Calibri" pitchFamily="34" charset="0"/>
              </a:rPr>
              <a:t>Рисунок 5</a:t>
            </a:r>
            <a:r>
              <a:rPr lang="ru-RU" sz="1100" dirty="0" smtClean="0">
                <a:latin typeface="Calibri" pitchFamily="34" charset="0"/>
              </a:rPr>
              <a:t> </a:t>
            </a:r>
            <a:r>
              <a:rPr lang="ru-RU" sz="1100" dirty="0">
                <a:latin typeface="Calibri" pitchFamily="34" charset="0"/>
              </a:rPr>
              <a:t>– </a:t>
            </a:r>
            <a:r>
              <a:rPr lang="ru-RU" sz="1100" dirty="0" smtClean="0">
                <a:latin typeface="Calibri" pitchFamily="34" charset="0"/>
              </a:rPr>
              <a:t>Базовая версия алгоритма</a:t>
            </a:r>
            <a:endParaRPr lang="ru-RU" dirty="0"/>
          </a:p>
        </p:txBody>
      </p:sp>
    </p:spTree>
    <p:custDataLst>
      <p:tags r:id="rId1"/>
    </p:custDataLst>
    <p:extLst>
      <p:ext uri="{BB962C8B-B14F-4D97-AF65-F5344CB8AC3E}">
        <p14:creationId xmlns:p14="http://schemas.microsoft.com/office/powerpoint/2010/main" val="1347371913"/>
      </p:ext>
    </p:extLst>
  </p:cSld>
  <p:clrMapOvr>
    <a:masterClrMapping/>
  </p:clrMapOvr>
  <mc:AlternateContent xmlns:mc="http://schemas.openxmlformats.org/markup-compatibility/2006" xmlns:p14="http://schemas.microsoft.com/office/powerpoint/2010/main">
    <mc:Choice Requires="p14">
      <p:transition spd="slow" p14:dur="2000" advTm="47078"/>
    </mc:Choice>
    <mc:Fallback xmlns="">
      <p:transition spd="slow" advTm="470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Модификация 1</a:t>
            </a:r>
            <a:endParaRPr lang="ru-RU" dirty="0"/>
          </a:p>
        </p:txBody>
      </p:sp>
      <p:sp>
        <p:nvSpPr>
          <p:cNvPr id="4" name="Номер слайда 3"/>
          <p:cNvSpPr>
            <a:spLocks noGrp="1"/>
          </p:cNvSpPr>
          <p:nvPr>
            <p:ph type="sldNum" sz="quarter" idx="10"/>
          </p:nvPr>
        </p:nvSpPr>
        <p:spPr/>
        <p:txBody>
          <a:bodyPr/>
          <a:lstStyle/>
          <a:p>
            <a:pPr>
              <a:defRPr/>
            </a:pPr>
            <a:fld id="{1450195D-6802-4018-80DD-56F4F20779E8}" type="slidenum">
              <a:rPr lang="ru-RU" smtClean="0"/>
              <a:pPr>
                <a:defRPr/>
              </a:pPr>
              <a:t>9</a:t>
            </a:fld>
            <a:r>
              <a:rPr lang="ru-RU" dirty="0" smtClean="0"/>
              <a:t>/15</a:t>
            </a:r>
            <a:endParaRPr lang="ru-RU" dirty="0"/>
          </a:p>
        </p:txBody>
      </p:sp>
      <p:pic>
        <p:nvPicPr>
          <p:cNvPr id="9" name="Объект 8"/>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7201" y="2794278"/>
            <a:ext cx="4040188" cy="2650946"/>
          </a:xfrm>
          <a:prstGeom prst="rect">
            <a:avLst/>
          </a:prstGeom>
          <a:noFill/>
        </p:spPr>
      </p:pic>
      <p:pic>
        <p:nvPicPr>
          <p:cNvPr id="10" name="Объект 9"/>
          <p:cNvPicPr>
            <a:picLocks noGrp="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4645026" y="2770822"/>
            <a:ext cx="4041775" cy="2664296"/>
          </a:xfrm>
          <a:prstGeom prst="rect">
            <a:avLst/>
          </a:prstGeom>
          <a:noFill/>
        </p:spPr>
      </p:pic>
      <p:sp>
        <p:nvSpPr>
          <p:cNvPr id="11" name="Текст 4"/>
          <p:cNvSpPr txBox="1">
            <a:spLocks/>
          </p:cNvSpPr>
          <p:nvPr/>
        </p:nvSpPr>
        <p:spPr bwMode="auto">
          <a:xfrm>
            <a:off x="467544" y="1565102"/>
            <a:ext cx="82089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sz="2000" dirty="0" smtClean="0"/>
              <a:t>В версии 2 информация о найденном рекордном значении функции доступна всем процессорами</a:t>
            </a:r>
            <a:endParaRPr lang="ru-RU" sz="2000" dirty="0"/>
          </a:p>
        </p:txBody>
      </p:sp>
      <p:sp>
        <p:nvSpPr>
          <p:cNvPr id="12" name="Текст 4"/>
          <p:cNvSpPr txBox="1">
            <a:spLocks/>
          </p:cNvSpPr>
          <p:nvPr/>
        </p:nvSpPr>
        <p:spPr bwMode="auto">
          <a:xfrm>
            <a:off x="467544" y="5597550"/>
            <a:ext cx="82089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dirty="0" smtClean="0"/>
              <a:t>Общее количество вычислений сократилось  примерно в 3,5 раза (с 2937912 до 840718)</a:t>
            </a:r>
            <a:endParaRPr lang="ru-RU" dirty="0"/>
          </a:p>
        </p:txBody>
      </p:sp>
      <p:sp>
        <p:nvSpPr>
          <p:cNvPr id="5" name="Текст 4"/>
          <p:cNvSpPr>
            <a:spLocks noGrp="1"/>
          </p:cNvSpPr>
          <p:nvPr>
            <p:ph type="body" idx="1"/>
          </p:nvPr>
        </p:nvSpPr>
        <p:spPr>
          <a:xfrm>
            <a:off x="457201" y="2636913"/>
            <a:ext cx="4040188" cy="360040"/>
          </a:xfrm>
        </p:spPr>
        <p:txBody>
          <a:bodyPr/>
          <a:lstStyle/>
          <a:p>
            <a:pPr algn="ctr"/>
            <a:r>
              <a:rPr lang="ru-RU" sz="1800" dirty="0" smtClean="0"/>
              <a:t>Версия 1</a:t>
            </a:r>
            <a:endParaRPr lang="ru-RU" sz="1800" dirty="0"/>
          </a:p>
        </p:txBody>
      </p:sp>
      <p:sp>
        <p:nvSpPr>
          <p:cNvPr id="7" name="Текст 6"/>
          <p:cNvSpPr>
            <a:spLocks noGrp="1"/>
          </p:cNvSpPr>
          <p:nvPr>
            <p:ph type="body" sz="quarter" idx="3"/>
          </p:nvPr>
        </p:nvSpPr>
        <p:spPr>
          <a:xfrm>
            <a:off x="4645026" y="2636913"/>
            <a:ext cx="4041775" cy="360040"/>
          </a:xfrm>
        </p:spPr>
        <p:txBody>
          <a:bodyPr/>
          <a:lstStyle/>
          <a:p>
            <a:pPr algn="ctr"/>
            <a:r>
              <a:rPr lang="ru-RU" sz="1800" dirty="0" smtClean="0"/>
              <a:t>Версия 2</a:t>
            </a:r>
            <a:endParaRPr lang="ru-RU" sz="1800" dirty="0"/>
          </a:p>
        </p:txBody>
      </p:sp>
      <p:sp>
        <p:nvSpPr>
          <p:cNvPr id="13" name="Текст 4"/>
          <p:cNvSpPr txBox="1">
            <a:spLocks/>
          </p:cNvSpPr>
          <p:nvPr/>
        </p:nvSpPr>
        <p:spPr bwMode="auto">
          <a:xfrm>
            <a:off x="467544" y="2276873"/>
            <a:ext cx="8208912"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bg2"/>
              </a:buClr>
              <a:buSzPct val="75000"/>
              <a:buFont typeface="Wingdings" pitchFamily="2" charset="2"/>
              <a:buNone/>
              <a:defRPr sz="2400" b="1">
                <a:solidFill>
                  <a:schemeClr val="tx1"/>
                </a:solidFill>
                <a:latin typeface="+mn-lt"/>
                <a:ea typeface="+mn-ea"/>
                <a:cs typeface="+mn-cs"/>
              </a:defRPr>
            </a:lvl1pPr>
            <a:lvl2pPr marL="457200" indent="0" algn="l" rtl="0" fontAlgn="base">
              <a:spcBef>
                <a:spcPct val="20000"/>
              </a:spcBef>
              <a:spcAft>
                <a:spcPct val="0"/>
              </a:spcAft>
              <a:buClr>
                <a:schemeClr val="accent1"/>
              </a:buClr>
              <a:buSzPct val="80000"/>
              <a:buFont typeface="Wingdings" pitchFamily="2" charset="2"/>
              <a:buNone/>
              <a:defRPr sz="2000" b="1">
                <a:solidFill>
                  <a:schemeClr val="tx1"/>
                </a:solidFill>
                <a:latin typeface="+mn-lt"/>
                <a:cs typeface="+mn-cs"/>
              </a:defRPr>
            </a:lvl2pPr>
            <a:lvl3pPr marL="914400" indent="0" algn="l" rtl="0" fontAlgn="base">
              <a:spcBef>
                <a:spcPct val="20000"/>
              </a:spcBef>
              <a:spcAft>
                <a:spcPct val="0"/>
              </a:spcAft>
              <a:buClr>
                <a:schemeClr val="bg2"/>
              </a:buClr>
              <a:buSzPct val="65000"/>
              <a:buFont typeface="Wingdings" pitchFamily="2" charset="2"/>
              <a:buNone/>
              <a:defRPr sz="1800" b="1">
                <a:solidFill>
                  <a:schemeClr val="tx1"/>
                </a:solidFill>
                <a:latin typeface="+mn-lt"/>
                <a:cs typeface="+mn-cs"/>
              </a:defRPr>
            </a:lvl3pPr>
            <a:lvl4pPr marL="1371600" indent="0" algn="l" rtl="0" fontAlgn="base">
              <a:spcBef>
                <a:spcPct val="20000"/>
              </a:spcBef>
              <a:spcAft>
                <a:spcPct val="0"/>
              </a:spcAft>
              <a:buClr>
                <a:schemeClr val="accent1"/>
              </a:buClr>
              <a:buSzPct val="70000"/>
              <a:buFont typeface="Wingdings" pitchFamily="2" charset="2"/>
              <a:buNone/>
              <a:defRPr sz="1600" b="1">
                <a:solidFill>
                  <a:schemeClr val="tx1"/>
                </a:solidFill>
                <a:latin typeface="+mn-lt"/>
                <a:cs typeface="+mn-cs"/>
              </a:defRPr>
            </a:lvl4pPr>
            <a:lvl5pPr marL="1828800" indent="0" algn="l" rtl="0" fontAlgn="base">
              <a:spcBef>
                <a:spcPct val="20000"/>
              </a:spcBef>
              <a:spcAft>
                <a:spcPct val="0"/>
              </a:spcAft>
              <a:buClr>
                <a:schemeClr val="bg2"/>
              </a:buClr>
              <a:buFont typeface="Wingdings" pitchFamily="2" charset="2"/>
              <a:buNone/>
              <a:defRPr sz="1600" b="1">
                <a:solidFill>
                  <a:schemeClr val="tx1"/>
                </a:solidFill>
                <a:latin typeface="+mn-lt"/>
                <a:cs typeface="+mn-cs"/>
              </a:defRPr>
            </a:lvl5pPr>
            <a:lvl6pPr marL="22860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6pPr>
            <a:lvl7pPr marL="27432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7pPr>
            <a:lvl8pPr marL="32004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8pPr>
            <a:lvl9pPr marL="3657600" indent="0" algn="l" rtl="0" eaLnBrk="1" fontAlgn="base" hangingPunct="1">
              <a:spcBef>
                <a:spcPct val="20000"/>
              </a:spcBef>
              <a:spcAft>
                <a:spcPct val="0"/>
              </a:spcAft>
              <a:buClr>
                <a:schemeClr val="bg2"/>
              </a:buClr>
              <a:buFont typeface="Wingdings" pitchFamily="2" charset="2"/>
              <a:buNone/>
              <a:defRPr sz="1600" b="1">
                <a:solidFill>
                  <a:schemeClr val="tx1"/>
                </a:solidFill>
                <a:latin typeface="+mn-lt"/>
                <a:cs typeface="+mn-cs"/>
              </a:defRPr>
            </a:lvl9pPr>
          </a:lstStyle>
          <a:p>
            <a:pPr algn="ctr"/>
            <a:r>
              <a:rPr lang="ru-RU" sz="1800" b="0" dirty="0" smtClean="0"/>
              <a:t>Распределение загрузки по процессорам для фазы ГО</a:t>
            </a:r>
            <a:endParaRPr lang="ru-RU" sz="1800" b="0" dirty="0"/>
          </a:p>
        </p:txBody>
      </p:sp>
    </p:spTree>
    <p:extLst>
      <p:ext uri="{BB962C8B-B14F-4D97-AF65-F5344CB8AC3E}">
        <p14:creationId xmlns:p14="http://schemas.microsoft.com/office/powerpoint/2010/main" val="3895944891"/>
      </p:ext>
    </p:extLst>
  </p:cSld>
  <p:clrMapOvr>
    <a:masterClrMapping/>
  </p:clrMapOvr>
  <mc:AlternateContent xmlns:mc="http://schemas.openxmlformats.org/markup-compatibility/2006" xmlns:p14="http://schemas.microsoft.com/office/powerpoint/2010/main">
    <mc:Choice Requires="p14">
      <p:transition spd="slow" p14:dur="2000" advTm="18505"/>
    </mc:Choice>
    <mc:Fallback xmlns="">
      <p:transition spd="slow" advTm="18505"/>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9.6"/>
</p:tagLst>
</file>

<file path=ppt/tags/tag2.xml><?xml version="1.0" encoding="utf-8"?>
<p:tagLst xmlns:a="http://schemas.openxmlformats.org/drawingml/2006/main" xmlns:r="http://schemas.openxmlformats.org/officeDocument/2006/relationships" xmlns:p="http://schemas.openxmlformats.org/presentationml/2006/main">
  <p:tag name="TIMING" val="|24.1"/>
</p:tagLst>
</file>

<file path=ppt/theme/theme1.xml><?xml version="1.0" encoding="utf-8"?>
<a:theme xmlns:a="http://schemas.openxmlformats.org/drawingml/2006/main" name="СГАУ">
  <a:themeElements>
    <a:clrScheme name="Новая 1">
      <a:dk1>
        <a:srgbClr val="000000"/>
      </a:dk1>
      <a:lt1>
        <a:srgbClr val="FFFFFF"/>
      </a:lt1>
      <a:dk2>
        <a:srgbClr val="000000"/>
      </a:dk2>
      <a:lt2>
        <a:srgbClr val="243A79"/>
      </a:lt2>
      <a:accent1>
        <a:srgbClr val="385BBE"/>
      </a:accent1>
      <a:accent2>
        <a:srgbClr val="649600"/>
      </a:accent2>
      <a:accent3>
        <a:srgbClr val="FFFFFF"/>
      </a:accent3>
      <a:accent4>
        <a:srgbClr val="000000"/>
      </a:accent4>
      <a:accent5>
        <a:srgbClr val="AABEDE"/>
      </a:accent5>
      <a:accent6>
        <a:srgbClr val="5A8700"/>
      </a:accent6>
      <a:hlink>
        <a:srgbClr val="385BBE"/>
      </a:hlink>
      <a:folHlink>
        <a:srgbClr val="243A79"/>
      </a:folHlink>
    </a:clrScheme>
    <a:fontScheme name="Pixel">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005D96"/>
        </a:lt2>
        <a:accent1>
          <a:srgbClr val="0078C3"/>
        </a:accent1>
        <a:accent2>
          <a:srgbClr val="649600"/>
        </a:accent2>
        <a:accent3>
          <a:srgbClr val="FFFFFF"/>
        </a:accent3>
        <a:accent4>
          <a:srgbClr val="000000"/>
        </a:accent4>
        <a:accent5>
          <a:srgbClr val="AABEDE"/>
        </a:accent5>
        <a:accent6>
          <a:srgbClr val="5A8700"/>
        </a:accent6>
        <a:hlink>
          <a:srgbClr val="0078C3"/>
        </a:hlink>
        <a:folHlink>
          <a:srgbClr val="005D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Новая 1">
    <a:dk1>
      <a:srgbClr val="000000"/>
    </a:dk1>
    <a:lt1>
      <a:srgbClr val="FFFFFF"/>
    </a:lt1>
    <a:dk2>
      <a:srgbClr val="000000"/>
    </a:dk2>
    <a:lt2>
      <a:srgbClr val="243A79"/>
    </a:lt2>
    <a:accent1>
      <a:srgbClr val="385BBE"/>
    </a:accent1>
    <a:accent2>
      <a:srgbClr val="649600"/>
    </a:accent2>
    <a:accent3>
      <a:srgbClr val="FFFFFF"/>
    </a:accent3>
    <a:accent4>
      <a:srgbClr val="000000"/>
    </a:accent4>
    <a:accent5>
      <a:srgbClr val="AABEDE"/>
    </a:accent5>
    <a:accent6>
      <a:srgbClr val="5A8700"/>
    </a:accent6>
    <a:hlink>
      <a:srgbClr val="385BBE"/>
    </a:hlink>
    <a:folHlink>
      <a:srgbClr val="243A79"/>
    </a:folHlink>
  </a:clrScheme>
</a:themeOverride>
</file>

<file path=docProps/app.xml><?xml version="1.0" encoding="utf-8"?>
<Properties xmlns="http://schemas.openxmlformats.org/officeDocument/2006/extended-properties" xmlns:vt="http://schemas.openxmlformats.org/officeDocument/2006/docPropsVTypes">
  <Template/>
  <TotalTime>5651</TotalTime>
  <Words>2244</Words>
  <Application>Microsoft Office PowerPoint</Application>
  <PresentationFormat>Экран (4:3)</PresentationFormat>
  <Paragraphs>214</Paragraphs>
  <Slides>18</Slides>
  <Notes>17</Notes>
  <HiddenSlides>3</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18</vt:i4>
      </vt:variant>
    </vt:vector>
  </HeadingPairs>
  <TitlesOfParts>
    <vt:vector size="20" baseType="lpstr">
      <vt:lpstr>СГАУ</vt:lpstr>
      <vt:lpstr>Формула</vt:lpstr>
      <vt:lpstr>Моделирование параллельных алгоритмов глобальной оптимизации модифицированным методом половинных делений</vt:lpstr>
      <vt:lpstr>Цель и задачи</vt:lpstr>
      <vt:lpstr>Постановка задачи глобальной оптимизации</vt:lpstr>
      <vt:lpstr>Классический метод половинного деления</vt:lpstr>
      <vt:lpstr>Модифицированный метод половинного деления</vt:lpstr>
      <vt:lpstr>Двухфазный модифицированный метод половинного деления</vt:lpstr>
      <vt:lpstr>Технология графосимволического программирования</vt:lpstr>
      <vt:lpstr>Исследование эффективности алгоритма</vt:lpstr>
      <vt:lpstr>Модификация 1</vt:lpstr>
      <vt:lpstr>Модификация 2</vt:lpstr>
      <vt:lpstr>Описание гасителя пульсаций давлений</vt:lpstr>
      <vt:lpstr>Постановка задачи глобальной оптимизации для гасителя пульсаций давлений</vt:lpstr>
      <vt:lpstr>Результаты оптимизации</vt:lpstr>
      <vt:lpstr>Основные результаты работы</vt:lpstr>
      <vt:lpstr>Спасибо за внимание!</vt:lpstr>
      <vt:lpstr>Предел возможности алгоритма</vt:lpstr>
      <vt:lpstr>Алгоритм сжатия точек</vt:lpstr>
      <vt:lpstr>Программный комплекс визуального моделирования параллельных алгоритмов PGRAPH 2.0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Граф</dc:creator>
  <cp:lastModifiedBy>Граф</cp:lastModifiedBy>
  <cp:revision>411</cp:revision>
  <cp:lastPrinted>2012-05-24T14:08:12Z</cp:lastPrinted>
  <dcterms:created xsi:type="dcterms:W3CDTF">2010-06-06T11:26:30Z</dcterms:created>
  <dcterms:modified xsi:type="dcterms:W3CDTF">2012-05-25T09:38:13Z</dcterms:modified>
</cp:coreProperties>
</file>