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4" r:id="rId2"/>
    <p:sldId id="275" r:id="rId3"/>
    <p:sldId id="288" r:id="rId4"/>
    <p:sldId id="289" r:id="rId5"/>
    <p:sldId id="276" r:id="rId6"/>
    <p:sldId id="277" r:id="rId7"/>
    <p:sldId id="278" r:id="rId8"/>
    <p:sldId id="280" r:id="rId9"/>
    <p:sldId id="281" r:id="rId10"/>
    <p:sldId id="290" r:id="rId11"/>
    <p:sldId id="291" r:id="rId12"/>
    <p:sldId id="292" r:id="rId13"/>
    <p:sldId id="293" r:id="rId14"/>
    <p:sldId id="287" r:id="rId15"/>
    <p:sldId id="295" r:id="rId16"/>
    <p:sldId id="283" r:id="rId17"/>
    <p:sldId id="296" r:id="rId18"/>
    <p:sldId id="279" r:id="rId19"/>
  </p:sldIdLst>
  <p:sldSz cx="9144000" cy="6858000" type="screen4x3"/>
  <p:notesSz cx="6735763" cy="985678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3A79"/>
    <a:srgbClr val="002D86"/>
    <a:srgbClr val="243A97"/>
    <a:srgbClr val="FFFF81"/>
    <a:srgbClr val="FFD85B"/>
    <a:srgbClr val="FFE181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60" autoAdjust="0"/>
    <p:restoredTop sz="94349" autoAdjust="0"/>
  </p:normalViewPr>
  <p:slideViewPr>
    <p:cSldViewPr>
      <p:cViewPr varScale="1">
        <p:scale>
          <a:sx n="108" d="100"/>
          <a:sy n="108" d="100"/>
        </p:scale>
        <p:origin x="-162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38" y="-264"/>
      </p:cViewPr>
      <p:guideLst>
        <p:guide orient="horz" pos="3104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C5491B0-CA41-4B06-9223-54FC9C866619}" type="datetimeFigureOut">
              <a:rPr lang="ru-RU"/>
              <a:pPr>
                <a:defRPr/>
              </a:pPr>
              <a:t>27.05.2012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61489"/>
            <a:ext cx="2919413" cy="493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dirty="0"/>
              <a:t>апоао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4763" y="9361489"/>
            <a:ext cx="2919412" cy="493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C3A49F1-395D-4046-9EC9-BDC5F8A166E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382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FC02EB4-C6A1-40B6-BE94-C35FBB387769}" type="datetimeFigureOut">
              <a:rPr lang="ru-RU"/>
              <a:pPr>
                <a:defRPr/>
              </a:pPr>
              <a:t>27.05.2012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8188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101" y="4681540"/>
            <a:ext cx="5389563" cy="443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61489"/>
            <a:ext cx="2919413" cy="493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dirty="0"/>
              <a:t>апоао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4763" y="9361489"/>
            <a:ext cx="2919412" cy="493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B1ABA97-42EF-4B26-B6B0-A2BC6716DBB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413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7675" algn="just"/>
            <a:r>
              <a:rPr lang="ru-RU" dirty="0"/>
              <a:t>Здравствуйте уважаемые члены дипломной комиссии. Меня зовут Аболмасов Павел, мой научный руководитель доктор технических наук, заведующий кафедрой программных систем Коварцев Александр Николаевич. Тема моей выпускной работы: Моделирование параллельных алгоритмов глобальной оптимизации модифицированным методом половинных делений.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35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7675" algn="just"/>
            <a:r>
              <a:rPr lang="ru-RU" dirty="0"/>
              <a:t>Общий недостаток версий 1 и 2 – это низкая </a:t>
            </a:r>
            <a:r>
              <a:rPr lang="ru-RU" dirty="0" smtClean="0"/>
              <a:t>эффективность. В </a:t>
            </a:r>
            <a:r>
              <a:rPr lang="ru-RU" dirty="0"/>
              <a:t>третий версии мы смоделировали асинхронную раздачу заданий по процессорам. </a:t>
            </a:r>
            <a:endParaRPr lang="ru-RU" dirty="0" smtClean="0"/>
          </a:p>
          <a:p>
            <a:pPr indent="447675" algn="just"/>
            <a:r>
              <a:rPr lang="en-US" dirty="0" smtClean="0"/>
              <a:t>click</a:t>
            </a:r>
            <a:endParaRPr lang="ru-RU" dirty="0"/>
          </a:p>
          <a:p>
            <a:pPr indent="447675" algn="just"/>
            <a:r>
              <a:rPr lang="ru-RU" dirty="0" smtClean="0"/>
              <a:t>Как </a:t>
            </a:r>
            <a:r>
              <a:rPr lang="ru-RU" dirty="0"/>
              <a:t>показали эксперименты таким образом можно значительно повысить эффективность алгоритма. Подобная схема </a:t>
            </a:r>
            <a:r>
              <a:rPr lang="ru-RU" dirty="0" smtClean="0"/>
              <a:t>вычислений </a:t>
            </a:r>
            <a:r>
              <a:rPr lang="ru-RU" dirty="0"/>
              <a:t>была также применена к фазе ЛО.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08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3288" y="738188"/>
            <a:ext cx="4929187" cy="36972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indent="447675" algn="just"/>
            <a:r>
              <a:rPr lang="ru-RU" dirty="0" smtClean="0"/>
              <a:t>Для апробации разработанного алгоритма была решена реальная техническая задача выбора оптимальных параметров гасителя пульсаций давления по критерию оценки среднего уровня акустической мощности.</a:t>
            </a:r>
          </a:p>
          <a:p>
            <a:pPr indent="447675" algn="just"/>
            <a:r>
              <a:rPr lang="ru-RU" dirty="0" smtClean="0"/>
              <a:t>Основу конструкции гасителя составляет специальный клапан, выдерживающий на выходе необходимое давление. При работе гасителя возникает значительный шум, который необходимо понизить.</a:t>
            </a:r>
          </a:p>
          <a:p>
            <a:pPr indent="447675" algn="just"/>
            <a:r>
              <a:rPr lang="ru-RU" dirty="0" smtClean="0"/>
              <a:t>Идея понижения шума заключается в установке специальных шайб с отверстиями. Тогда полную акустическая мощность, генерируемая гасителем, можно рассчитать как сумму мощности клапана и мощностей каждой шайбы. </a:t>
            </a:r>
          </a:p>
          <a:p>
            <a:pPr indent="447675" algn="just"/>
            <a:r>
              <a:rPr lang="ru-RU" dirty="0" smtClean="0"/>
              <a:t>Рассматривая процессы в гасителе как адиабатические, значение функции акустического мощности шума для каждой</a:t>
            </a:r>
            <a:r>
              <a:rPr lang="ru-RU" i="1" dirty="0" smtClean="0"/>
              <a:t> </a:t>
            </a:r>
            <a:r>
              <a:rPr lang="ru-RU" dirty="0" smtClean="0"/>
              <a:t>шайбы можно выразить через отношение давления после шайбы к давлению перед ней.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89D66F-C103-46C0-8DC7-015FB05D0C26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3288" y="738188"/>
            <a:ext cx="4929187" cy="36972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447675" algn="just"/>
            <a:r>
              <a:rPr lang="ru-RU" dirty="0"/>
              <a:t>В целом, задача выбора рациональных параметров гасителя представляется смешанной задачей параметрической и структурной оптимизации. Задача структурной оптимизации сводится к простому </a:t>
            </a:r>
            <a:r>
              <a:rPr lang="ru-RU" dirty="0" smtClean="0"/>
              <a:t>перебору </a:t>
            </a:r>
            <a:r>
              <a:rPr lang="ru-RU" dirty="0"/>
              <a:t>различных вариантов компоновок гасителя по числу шайб. В общем случае задачу параметрической оптимизации можно поставить как задачу условной оптимизации в виде </a:t>
            </a:r>
            <a:r>
              <a:rPr lang="ru-RU" dirty="0" smtClean="0"/>
              <a:t>(15) </a:t>
            </a:r>
            <a:r>
              <a:rPr lang="ru-RU" dirty="0"/>
              <a:t>с ограничением </a:t>
            </a:r>
            <a:r>
              <a:rPr lang="ru-RU" dirty="0" smtClean="0"/>
              <a:t>(16).</a:t>
            </a:r>
            <a:endParaRPr lang="ru-RU" dirty="0"/>
          </a:p>
          <a:p>
            <a:pPr indent="447675" algn="just"/>
            <a:r>
              <a:rPr lang="ru-RU" dirty="0"/>
              <a:t>Ограничения </a:t>
            </a:r>
            <a:r>
              <a:rPr lang="ru-RU" dirty="0" smtClean="0"/>
              <a:t>(16) </a:t>
            </a:r>
            <a:r>
              <a:rPr lang="ru-RU" dirty="0"/>
              <a:t>возникают из физических соображений и определяют достаточно сложную допустимую область задачи оптимизации. Однако, введя замену </a:t>
            </a:r>
            <a:r>
              <a:rPr lang="ru-RU" dirty="0" smtClean="0"/>
              <a:t>переменных (17) </a:t>
            </a:r>
            <a:r>
              <a:rPr lang="ru-RU" dirty="0"/>
              <a:t>задачу условной глобальной оптимизации можно поставить как задачу безусловной на единичном гиперкубе.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558D28-B0C8-4DD3-B4DE-7A7736DD5D88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3288" y="738188"/>
            <a:ext cx="4929187" cy="36972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indent="447675" algn="just"/>
            <a:r>
              <a:rPr lang="ru-RU" dirty="0" smtClean="0"/>
              <a:t>На данном слайде приведены результаты оптимизации. Расчеты </a:t>
            </a:r>
            <a:r>
              <a:rPr lang="ru-RU" dirty="0"/>
              <a:t>проводились с числом шайб от 2 до 7. </a:t>
            </a:r>
            <a:r>
              <a:rPr lang="ru-RU" dirty="0" smtClean="0"/>
              <a:t>График </a:t>
            </a:r>
            <a:r>
              <a:rPr lang="ru-RU" dirty="0"/>
              <a:t>с найденными оптимальными значениями проходных сечений шайб в процентах от сечения трубы приведен на рисунке </a:t>
            </a:r>
            <a:r>
              <a:rPr lang="ru-RU" dirty="0" smtClean="0"/>
              <a:t>16. </a:t>
            </a:r>
            <a:r>
              <a:rPr lang="ru-RU" dirty="0"/>
              <a:t>Оптимальные значения уровней акустической мощности в ГПД в зависимости от числа шайб изменяются так, как это показано на рисунке </a:t>
            </a:r>
            <a:r>
              <a:rPr lang="ru-RU" dirty="0" smtClean="0"/>
              <a:t>17.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1E28C-AE75-46A7-B03B-B7E841B74443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7675" algn="just"/>
            <a:r>
              <a:rPr lang="ru-RU" dirty="0"/>
              <a:t>На данном слайде представлены результаты работы. </a:t>
            </a:r>
            <a:r>
              <a:rPr lang="ru-RU" dirty="0" smtClean="0"/>
              <a:t>В работы был </a:t>
            </a:r>
            <a:r>
              <a:rPr lang="ru-RU" dirty="0"/>
              <a:t>предложен новый параллельный алгоритма глобальной </a:t>
            </a:r>
            <a:r>
              <a:rPr lang="ru-RU" dirty="0" smtClean="0"/>
              <a:t>оптимизации  в трех модификациях и проведено </a:t>
            </a:r>
            <a:r>
              <a:rPr lang="ru-RU" dirty="0"/>
              <a:t>исследование эффективности данного алгоритма на тестовой функции и на реальной физической задаче.</a:t>
            </a:r>
          </a:p>
          <a:p>
            <a:pPr indent="447675"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416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3288" y="738188"/>
            <a:ext cx="4929187" cy="36972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Доклад окончен, спасибо за внимание.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008424-C8E0-4F1E-A123-A22948348565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7675" algn="just"/>
            <a:r>
              <a:rPr lang="ru-RU" dirty="0"/>
              <a:t>Одним из показателей по которым можно сравнивать алгоритмы глобальной оптимизации – это предельная размерность задачи, которую можно решить данным алгоритмом. С помощью нашего алгоритма на суперкомпьютерном кластере «Сергей Королев» нам удалось достичь стабильного нахождения глобального оптимума для тестовой функции с 15 переменными, что по существу превосходит в 2,5 другие алгоритмы глобальной оптимизации протестированные на данной функции.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571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430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ходе данной работы был разработан и реализован программный комплекс для моделирования параллельных алгоритмов, реализующий основные принципы технологии ГСП. В общей архитектуре программного комплекса лично мной реализованы подсистема редактирования, спроектирована и реализована схема базы данных для хранения информационного фонда и подсистема генерации исходных кодов программ на языке С++.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Ключевой фигурой в параллельной технологии ГСП является межмодульный интерфейс передачи данных. Он реализует модель общей памяти поверх системы с распределённой памятью и опирается на модель передачи сообщений </a:t>
            </a:r>
            <a:r>
              <a:rPr lang="en-US" dirty="0" smtClean="0"/>
              <a:t>MPI.</a:t>
            </a:r>
            <a:r>
              <a:rPr lang="ru-RU" dirty="0" smtClean="0"/>
              <a:t> Т.о. управление передачами данных между процессами в технологии ГСП происходит автоматически.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Другой ключевой фигурой является граф-машина, которая управляет вычислительным процессом. На вход граф-машины подается граф-модель и номер начальной вершины. Граф-машина запускает акторы в вершинах, вычисляет предикаты исходящих дуг и выполняет соответствующие им переходы между вершинам.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89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447675" algn="just"/>
            <a:r>
              <a:rPr lang="ru-RU" dirty="0"/>
              <a:t>Большое количество постановок технических </a:t>
            </a:r>
            <a:r>
              <a:rPr lang="ru-RU" dirty="0" smtClean="0"/>
              <a:t>и </a:t>
            </a:r>
            <a:r>
              <a:rPr lang="ru-RU" dirty="0"/>
              <a:t>научных проблем </a:t>
            </a:r>
            <a:r>
              <a:rPr lang="ru-RU" dirty="0" smtClean="0"/>
              <a:t>может быть сформулирована </a:t>
            </a:r>
            <a:r>
              <a:rPr lang="ru-RU" dirty="0"/>
              <a:t>как </a:t>
            </a:r>
            <a:r>
              <a:rPr lang="ru-RU" dirty="0" smtClean="0"/>
              <a:t>задача </a:t>
            </a:r>
            <a:r>
              <a:rPr lang="ru-RU" dirty="0"/>
              <a:t>глобальной оптимизации</a:t>
            </a:r>
            <a:r>
              <a:rPr lang="ru-RU" dirty="0" smtClean="0"/>
              <a:t>. </a:t>
            </a:r>
            <a:r>
              <a:rPr lang="ru-RU" dirty="0"/>
              <a:t>В связи с чем, к настоящему времени разработано большое количество  алгоритмов и методов решения задачи многоэкстремальной оптимизации</a:t>
            </a:r>
            <a:r>
              <a:rPr lang="ru-RU" dirty="0" smtClean="0"/>
              <a:t> </a:t>
            </a:r>
            <a:r>
              <a:rPr lang="ru-RU" dirty="0"/>
              <a:t>В этой области существенные результаты получены главным образом для функций одной </a:t>
            </a:r>
            <a:r>
              <a:rPr lang="ru-RU" dirty="0" smtClean="0"/>
              <a:t>переменной. Для многомерных функций результаты </a:t>
            </a:r>
            <a:r>
              <a:rPr lang="ru-RU" dirty="0"/>
              <a:t>выглядят более </a:t>
            </a:r>
            <a:r>
              <a:rPr lang="ru-RU" dirty="0" smtClean="0"/>
              <a:t>скромно. </a:t>
            </a:r>
            <a:r>
              <a:rPr lang="ru-RU" dirty="0"/>
              <a:t>Причина этого понятна, поскольку, как известно, задача глобальной оптимизации функций многих переменных, в общем случае, является неразрешимой, т.е. относится к классу </a:t>
            </a:r>
            <a:r>
              <a:rPr lang="en-US" dirty="0"/>
              <a:t>NP</a:t>
            </a:r>
            <a:r>
              <a:rPr lang="ru-RU" dirty="0"/>
              <a:t>-полных </a:t>
            </a:r>
            <a:r>
              <a:rPr lang="ru-RU" dirty="0" smtClean="0"/>
              <a:t>задач. Сегодня разработка </a:t>
            </a:r>
            <a:r>
              <a:rPr lang="ru-RU" dirty="0"/>
              <a:t>методов глобальной оптимизации </a:t>
            </a:r>
            <a:r>
              <a:rPr lang="ru-RU" dirty="0" smtClean="0"/>
              <a:t>стимулируется </a:t>
            </a:r>
            <a:r>
              <a:rPr lang="ru-RU" dirty="0"/>
              <a:t>развитием электронно-вычислительных средств и во многом связано с доступностью параллельных компьютерных систем высокой </a:t>
            </a:r>
            <a:r>
              <a:rPr lang="ru-RU" dirty="0" smtClean="0"/>
              <a:t>производительности. Учитывая </a:t>
            </a:r>
            <a:r>
              <a:rPr lang="ru-RU" dirty="0"/>
              <a:t>практическую важность задач глобальной оптимизации, в том числе доказательной</a:t>
            </a:r>
            <a:r>
              <a:rPr lang="ru-RU" dirty="0" smtClean="0"/>
              <a:t>, </a:t>
            </a:r>
            <a:r>
              <a:rPr lang="ru-RU" dirty="0"/>
              <a:t>представляются актуальными исследования по разработке эффективных параллельных алгоритмов решения подобных задач, чему и посвящена данная работа. </a:t>
            </a:r>
          </a:p>
          <a:p>
            <a:pPr indent="447675" algn="just"/>
            <a:r>
              <a:rPr lang="ru-RU" dirty="0"/>
              <a:t>Задачи, решаемые в работе, представлены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40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7675" algn="just"/>
            <a:r>
              <a:rPr lang="ru-RU" dirty="0"/>
              <a:t>Рассмотрим задачу отыскания глобального минимума функции 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) определенной на </a:t>
            </a:r>
            <a:r>
              <a:rPr lang="en-US" dirty="0"/>
              <a:t>n</a:t>
            </a:r>
            <a:r>
              <a:rPr lang="ru-RU" dirty="0"/>
              <a:t>-мерном параллелепипеде. В большинстве практических задач достаточно с заданной точностью эпсилон определить величину глобального минимума функции и найти хотя бы одну точку, где это приближенное значение достигается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52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447675" algn="just"/>
            <a:r>
              <a:rPr lang="ru-RU" dirty="0" smtClean="0"/>
              <a:t>В работе будем рассматривать </a:t>
            </a:r>
            <a:r>
              <a:rPr lang="ru-RU" dirty="0"/>
              <a:t>только </a:t>
            </a:r>
            <a:r>
              <a:rPr lang="ru-RU" dirty="0" smtClean="0"/>
              <a:t>класс липшицевы функций. </a:t>
            </a:r>
            <a:endParaRPr lang="ru-RU" dirty="0"/>
          </a:p>
          <a:p>
            <a:pPr indent="447675" algn="just"/>
            <a:r>
              <a:rPr lang="ru-RU" dirty="0"/>
              <a:t>Метод половинных делений был предложен академиком Евтушенко </a:t>
            </a:r>
            <a:r>
              <a:rPr lang="ru-RU" dirty="0" smtClean="0"/>
              <a:t>в </a:t>
            </a:r>
            <a:r>
              <a:rPr lang="ru-RU" dirty="0"/>
              <a:t>1971 году</a:t>
            </a:r>
            <a:r>
              <a:rPr lang="ru-RU" dirty="0" smtClean="0"/>
              <a:t>. Метод относится к детерминированным и доказательным. </a:t>
            </a:r>
            <a:r>
              <a:rPr lang="ru-RU" dirty="0"/>
              <a:t>Идея</a:t>
            </a:r>
            <a:r>
              <a:rPr lang="ru-RU" b="1" dirty="0"/>
              <a:t> </a:t>
            </a:r>
            <a:r>
              <a:rPr lang="ru-RU" dirty="0" smtClean="0"/>
              <a:t>оригинального</a:t>
            </a:r>
            <a:r>
              <a:rPr lang="ru-RU" b="1" dirty="0" smtClean="0"/>
              <a:t> </a:t>
            </a:r>
            <a:r>
              <a:rPr lang="ru-RU" dirty="0" smtClean="0"/>
              <a:t>метода </a:t>
            </a:r>
            <a:r>
              <a:rPr lang="ru-RU" dirty="0"/>
              <a:t>заключается в организации непропорционального деление исходной области поиска на гиперпараллелепипеды </a:t>
            </a:r>
            <a:r>
              <a:rPr lang="ru-RU" dirty="0" smtClean="0"/>
              <a:t>меньшего размера. По условию (8) выбирается очередной параллелепипед для деления и </a:t>
            </a:r>
            <a:r>
              <a:rPr lang="ru-RU" dirty="0"/>
              <a:t>делится </a:t>
            </a:r>
            <a:r>
              <a:rPr lang="ru-RU" dirty="0" smtClean="0"/>
              <a:t>пополам по </a:t>
            </a:r>
            <a:r>
              <a:rPr lang="ru-RU" dirty="0"/>
              <a:t>наибольшему </a:t>
            </a:r>
            <a:r>
              <a:rPr lang="ru-RU" dirty="0" smtClean="0"/>
              <a:t>ребру. Параллелепипеды, для которых выполняется условие (9), исключаются из рассмотрения.</a:t>
            </a:r>
          </a:p>
          <a:p>
            <a:pPr indent="447675" algn="just"/>
            <a:r>
              <a:rPr lang="ru-RU" dirty="0" smtClean="0"/>
              <a:t>Недостаток метода в необходимости заранее знать значение константы Липшица функции, что на практике далеко не всегда удается.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40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7675" algn="just"/>
            <a:r>
              <a:rPr lang="ru-RU" dirty="0"/>
              <a:t>Сохранив схему двоичного деления, изменим правило выбора «критического» параллелепипеда. </a:t>
            </a:r>
          </a:p>
          <a:p>
            <a:pPr indent="447675" algn="just"/>
            <a:r>
              <a:rPr lang="ru-RU" dirty="0" smtClean="0"/>
              <a:t>В 1990 Романом Григорьевич Стронгиным была предложена одна из самых эффективных стратегий многоэкстремальной оптимизации для одномерных функций. С учетом этой стратегии для выбора </a:t>
            </a:r>
            <a:r>
              <a:rPr lang="ru-RU" dirty="0"/>
              <a:t>критического параллелепипеда вместо условия (8) будем использовать условие (10</a:t>
            </a:r>
            <a:r>
              <a:rPr lang="ru-RU" dirty="0" smtClean="0"/>
              <a:t>). </a:t>
            </a:r>
            <a:endParaRPr lang="ru-RU" dirty="0"/>
          </a:p>
          <a:p>
            <a:pPr indent="447675" algn="just"/>
            <a:r>
              <a:rPr lang="ru-RU" dirty="0"/>
              <a:t>Новая стратегии выбора критического параллелепипеда ускоряет выход в область глобального минимума и позволяет адаптивно вычислять значение константы Липшица.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64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447675" algn="just"/>
            <a:r>
              <a:rPr lang="ru-RU" dirty="0"/>
              <a:t>Предположим, что относительно оптимизируемой функции известны </a:t>
            </a:r>
            <a:r>
              <a:rPr lang="ru-RU" dirty="0" smtClean="0"/>
              <a:t>размеры областей </a:t>
            </a:r>
            <a:r>
              <a:rPr lang="ru-RU" dirty="0"/>
              <a:t>притяжения локальных минимумов. </a:t>
            </a:r>
          </a:p>
          <a:p>
            <a:pPr indent="447675" algn="just"/>
            <a:r>
              <a:rPr lang="ru-RU" dirty="0"/>
              <a:t>Идея двухфазного алгоритма глобальной оптимизации заключается в совмещении техник глобальной и локальной оптимизации. Исходная область разбивается на равные области по числу процессоров и в каждой области запускается модифицированный алгоритм половинного деления. При этом основная задача этапа глобальной оптимизации заключается в формировании списка начальных точек для </a:t>
            </a:r>
            <a:r>
              <a:rPr lang="ru-RU" dirty="0" smtClean="0"/>
              <a:t>этапа локальной </a:t>
            </a:r>
            <a:r>
              <a:rPr lang="ru-RU" dirty="0"/>
              <a:t>оптимизации, </a:t>
            </a:r>
            <a:r>
              <a:rPr lang="ru-RU" dirty="0" smtClean="0"/>
              <a:t>поэтому его можно проводить достаточно грубо. </a:t>
            </a:r>
            <a:r>
              <a:rPr lang="ru-RU" dirty="0"/>
              <a:t>При известном радиусе зон притяжения локальных минимумов, несколько точек</a:t>
            </a:r>
            <a:r>
              <a:rPr lang="ru-RU" dirty="0" smtClean="0"/>
              <a:t>, </a:t>
            </a:r>
            <a:r>
              <a:rPr lang="ru-RU" dirty="0"/>
              <a:t>лежащих неподалёку, можно заменить одной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Данный алгоритм </a:t>
            </a:r>
            <a:r>
              <a:rPr lang="ru-RU" dirty="0"/>
              <a:t>сжатия значительно уменьшает число стартовых точек для этапа локальной оптимизации. И хотя он является эвристическим, эксперименты показали его высокую эффективность.</a:t>
            </a:r>
          </a:p>
          <a:p>
            <a:pPr indent="447675" algn="just"/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фазе локальной оптимизации из каждой </a:t>
            </a:r>
            <a:r>
              <a:rPr lang="ru-RU" dirty="0" smtClean="0"/>
              <a:t>точки списка начальных приближений локальных минимумов, </a:t>
            </a:r>
            <a:r>
              <a:rPr lang="ru-RU" dirty="0"/>
              <a:t>полученных на первом этапе, на всех  процессорах запускается метод деформированных многогранников, осуществляющий спуск к </a:t>
            </a:r>
            <a:r>
              <a:rPr lang="ru-RU" dirty="0" smtClean="0"/>
              <a:t>локальному минимуму.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46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447675" algn="just"/>
            <a:r>
              <a:rPr lang="ru-RU" dirty="0" smtClean="0"/>
              <a:t>При разработке и исследование новых </a:t>
            </a:r>
            <a:r>
              <a:rPr lang="ru-RU" dirty="0"/>
              <a:t>алгоритмов является актуальным использование </a:t>
            </a:r>
            <a:r>
              <a:rPr lang="ru-RU" dirty="0" smtClean="0"/>
              <a:t>средств </a:t>
            </a:r>
            <a:r>
              <a:rPr lang="ru-RU" dirty="0"/>
              <a:t>визуального моделирования алгоритмом и автоматизации программирования, позволяющие </a:t>
            </a:r>
            <a:r>
              <a:rPr lang="ru-RU" dirty="0" smtClean="0"/>
              <a:t>сконцентрироваться именно на разработке алгоритма, а не на его реализации под конкретную аппаратную платформу или стандарт.  </a:t>
            </a:r>
            <a:endParaRPr lang="ru-RU" dirty="0"/>
          </a:p>
          <a:p>
            <a:pPr indent="447675" algn="just"/>
            <a:r>
              <a:rPr lang="ru-RU" dirty="0"/>
              <a:t>В нашем случае использовалось средство визуального моделирования параллельных алгоритмов </a:t>
            </a:r>
            <a:r>
              <a:rPr lang="en-US" dirty="0"/>
              <a:t>PGRAPH</a:t>
            </a:r>
            <a:r>
              <a:rPr lang="ru-RU" dirty="0"/>
              <a:t>. Алгоритм представляется в </a:t>
            </a:r>
            <a:r>
              <a:rPr lang="ru-RU" dirty="0" smtClean="0"/>
              <a:t>наглядной форме в виде графа, </a:t>
            </a:r>
            <a:r>
              <a:rPr lang="ru-RU" dirty="0"/>
              <a:t>а коды программ, включая директивы </a:t>
            </a:r>
            <a:r>
              <a:rPr lang="en-US" dirty="0" smtClean="0"/>
              <a:t>MPI</a:t>
            </a:r>
            <a:r>
              <a:rPr lang="ru-RU" dirty="0" smtClean="0"/>
              <a:t> для передачи данных между процессами, </a:t>
            </a:r>
            <a:r>
              <a:rPr lang="ru-RU" dirty="0"/>
              <a:t>генерируются автоматически, что позволяет перебрать бОльшее количество вариантов алгоритмов.</a:t>
            </a:r>
          </a:p>
          <a:p>
            <a:pPr indent="447675"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191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7675" algn="just"/>
            <a:r>
              <a:rPr lang="ru-RU" dirty="0"/>
              <a:t>Базовая реализация двухфазного параллельного алгоритма глобальной оптимизации в нотации технологии ГСП приведена на слайде. </a:t>
            </a:r>
            <a:r>
              <a:rPr lang="ru-RU" dirty="0" smtClean="0"/>
              <a:t>На </a:t>
            </a:r>
            <a:r>
              <a:rPr lang="ru-RU" dirty="0"/>
              <a:t>суперкомпьютерном кластере «Сергей Королев» </a:t>
            </a:r>
            <a:r>
              <a:rPr lang="ru-RU" dirty="0" smtClean="0"/>
              <a:t>были проведены эксперименты по определению эффективности алгоритма. </a:t>
            </a:r>
          </a:p>
          <a:p>
            <a:pPr indent="447675" algn="just"/>
            <a:r>
              <a:rPr lang="en-US" dirty="0" smtClean="0"/>
              <a:t>click</a:t>
            </a:r>
            <a:endParaRPr lang="ru-RU" dirty="0"/>
          </a:p>
          <a:p>
            <a:pPr indent="447675" algn="just"/>
            <a:r>
              <a:rPr lang="ru-RU" dirty="0" smtClean="0"/>
              <a:t>На </a:t>
            </a:r>
            <a:r>
              <a:rPr lang="ru-RU" dirty="0"/>
              <a:t>слайде представлено распределение загрузки по процессорам для фазы локальной и глобальной оптимизации. </a:t>
            </a:r>
            <a:r>
              <a:rPr lang="ru-RU" dirty="0" smtClean="0"/>
              <a:t>Неравномерность распределения загрузки в </a:t>
            </a:r>
            <a:r>
              <a:rPr lang="ru-RU" dirty="0"/>
              <a:t>фазе глобальной оптимизации </a:t>
            </a:r>
            <a:r>
              <a:rPr lang="ru-RU" dirty="0" smtClean="0"/>
              <a:t>возникает из-за прореживания </a:t>
            </a:r>
            <a:r>
              <a:rPr lang="ru-RU" dirty="0"/>
              <a:t>параллелепипедов, а в фазе </a:t>
            </a:r>
            <a:r>
              <a:rPr lang="ru-RU" dirty="0" smtClean="0"/>
              <a:t>локальной – из-за разной </a:t>
            </a:r>
            <a:r>
              <a:rPr lang="ru-RU" dirty="0"/>
              <a:t>удаленностью начальных точек от локального оптимума. Далее был проведен ряд модификаций, улучшающих характеристики алгоритма.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30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3288" y="738188"/>
            <a:ext cx="4929187" cy="36972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7675" algn="just"/>
            <a:r>
              <a:rPr lang="ru-RU" dirty="0"/>
              <a:t>Во второй версии алгоритма мы изменили стратегию поиска рекордного значения функции и сделали его общедоступным. На графиках показано распределение количества вычислений функции по процессорам, из которых видно что общее количество вычислений в фазе глобальной оптимизации заметно сократилось.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1ABA97-42EF-4B26-B6B0-A2BC6716DBB7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0" y="2286000"/>
            <a:ext cx="91440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  <p:pic>
        <p:nvPicPr>
          <p:cNvPr id="5" name="Рисунок 9" descr="gus [Converted]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217489"/>
            <a:ext cx="1100139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00188" y="106919"/>
            <a:ext cx="5572125" cy="73866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2"/>
                </a:solidFill>
                <a:latin typeface="+mn-lt"/>
                <a:cs typeface="+mn-cs"/>
              </a:rPr>
              <a:t>Самарский государственный аэрокосмический университет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2"/>
                </a:solidFill>
                <a:latin typeface="+mn-lt"/>
                <a:cs typeface="+mn-cs"/>
              </a:rPr>
              <a:t>имени академика С.П. </a:t>
            </a:r>
            <a:r>
              <a:rPr lang="ru-RU" sz="1400" b="1" dirty="0" smtClean="0">
                <a:solidFill>
                  <a:schemeClr val="bg2"/>
                </a:solidFill>
                <a:latin typeface="+mn-lt"/>
                <a:cs typeface="+mn-cs"/>
              </a:rPr>
              <a:t>Королёва</a:t>
            </a:r>
            <a:r>
              <a:rPr lang="ru-RU" sz="1400" b="1" baseline="0" dirty="0" smtClean="0">
                <a:solidFill>
                  <a:schemeClr val="bg2"/>
                </a:solidFill>
                <a:latin typeface="+mn-lt"/>
                <a:cs typeface="+mn-cs"/>
              </a:rPr>
              <a:t> (национальный исследовательский университет)</a:t>
            </a:r>
            <a:endParaRPr lang="ru-RU" sz="1400" b="1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9" y="6084889"/>
            <a:ext cx="478631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2"/>
                </a:solidFill>
                <a:latin typeface="+mn-lt"/>
                <a:cs typeface="+mn-cs"/>
              </a:rPr>
              <a:t>Самара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2"/>
                </a:solidFill>
                <a:latin typeface="+mn-lt"/>
                <a:cs typeface="+mn-cs"/>
              </a:rPr>
              <a:t>2012</a:t>
            </a:r>
            <a:endParaRPr lang="ru-RU" sz="1400" b="1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6" y="2319078"/>
            <a:ext cx="8642351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002" y="4725144"/>
            <a:ext cx="8643999" cy="1296144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bg2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2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89" y="1"/>
            <a:ext cx="8780463" cy="1366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79389" y="1636713"/>
            <a:ext cx="8780463" cy="21637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79389" y="3952876"/>
            <a:ext cx="8780463" cy="21637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D5C05-28E3-4C35-8C6F-3A513F7E275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366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89" y="1"/>
            <a:ext cx="8780463" cy="1366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9" y="1636713"/>
            <a:ext cx="8780463" cy="21637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389" y="3952876"/>
            <a:ext cx="8780463" cy="21637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90198-E0B5-4FB0-90F0-71A50FBAAC5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254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89" y="1"/>
            <a:ext cx="8780463" cy="1366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79388" y="1636714"/>
            <a:ext cx="4313237" cy="4479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6" y="1636714"/>
            <a:ext cx="4314825" cy="4479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00921-F608-45F9-BB36-3D74CE3671C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95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2286000"/>
            <a:ext cx="9144000" cy="2286000"/>
          </a:xfrm>
          <a:prstGeom prst="rect">
            <a:avLst/>
          </a:prstGeom>
          <a:solidFill>
            <a:srgbClr val="243A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  <p:sp>
        <p:nvSpPr>
          <p:cNvPr id="4" name="Rectangle 49"/>
          <p:cNvSpPr>
            <a:spLocks noChangeArrowheads="1"/>
          </p:cNvSpPr>
          <p:nvPr/>
        </p:nvSpPr>
        <p:spPr bwMode="auto">
          <a:xfrm>
            <a:off x="1" y="1440001"/>
            <a:ext cx="9140825" cy="904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  <p:sp>
        <p:nvSpPr>
          <p:cNvPr id="5" name="Rectangle 50"/>
          <p:cNvSpPr>
            <a:spLocks noChangeArrowheads="1"/>
          </p:cNvSpPr>
          <p:nvPr/>
        </p:nvSpPr>
        <p:spPr bwMode="auto">
          <a:xfrm>
            <a:off x="1" y="5418001"/>
            <a:ext cx="9140825" cy="904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6" y="2319078"/>
            <a:ext cx="8642351" cy="2209800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01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‹#›</a:t>
            </a:fld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67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1D502-0885-4EC4-A38A-1A19B34959D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092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4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6" y="1636714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2385-A30C-43FF-9E84-9DA17A583B63}" type="slidenum">
              <a:rPr lang="ru-RU" smtClean="0"/>
              <a:pPr>
                <a:defRPr/>
              </a:pPr>
              <a:t>‹#›</a:t>
            </a:fld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82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7D9B1-5FA9-4122-A735-67635AC5153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2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1741A-E2B3-4F59-A0A9-B0A1273FB92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6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79111-11EA-47DE-82A6-16358C19300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8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3964E-FD5F-43D2-BDF8-CE2F39C16E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39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78752-C0D9-40C6-81F5-743BDA492D0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18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85" name="Rectangle 49"/>
          <p:cNvSpPr>
            <a:spLocks noChangeArrowheads="1"/>
          </p:cNvSpPr>
          <p:nvPr/>
        </p:nvSpPr>
        <p:spPr bwMode="auto">
          <a:xfrm>
            <a:off x="1" y="1366839"/>
            <a:ext cx="9140825" cy="904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6308725"/>
            <a:ext cx="12967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563E72A-A988-4980-8BE4-3E5E17096C1D}" type="slidenum">
              <a:rPr lang="ru-RU" smtClean="0"/>
              <a:pPr>
                <a:defRPr/>
              </a:pPr>
              <a:t>‹#›</a:t>
            </a:fld>
            <a:r>
              <a:rPr lang="ru-RU" dirty="0" smtClean="0"/>
              <a:t>/15</a:t>
            </a:r>
            <a:endParaRPr lang="ru-RU" dirty="0"/>
          </a:p>
        </p:txBody>
      </p:sp>
      <p:sp>
        <p:nvSpPr>
          <p:cNvPr id="41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9" y="1"/>
            <a:ext cx="8780463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1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9" y="1636714"/>
            <a:ext cx="8780463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70386" name="Rectangle 50"/>
          <p:cNvSpPr>
            <a:spLocks noChangeArrowheads="1"/>
          </p:cNvSpPr>
          <p:nvPr/>
        </p:nvSpPr>
        <p:spPr bwMode="auto">
          <a:xfrm>
            <a:off x="1" y="6297614"/>
            <a:ext cx="9140825" cy="904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  <p:pic>
        <p:nvPicPr>
          <p:cNvPr id="4107" name="Рисунок 12" descr="gus [Converted].bm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6429375"/>
            <a:ext cx="8255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00126" y="6381328"/>
            <a:ext cx="607089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b="1" dirty="0" smtClean="0">
                <a:latin typeface="+mn-lt"/>
                <a:cs typeface="+mn-cs"/>
              </a:rPr>
              <a:t>Моделирование</a:t>
            </a:r>
            <a:r>
              <a:rPr lang="ru-RU" sz="1000" b="1" baseline="0" dirty="0" smtClean="0">
                <a:latin typeface="+mn-lt"/>
                <a:cs typeface="+mn-cs"/>
              </a:rPr>
              <a:t> параллельных алгоритмов глобальной оптимизации модифицированным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b="1" baseline="0" dirty="0" smtClean="0">
                <a:latin typeface="+mn-lt"/>
                <a:cs typeface="+mn-cs"/>
              </a:rPr>
              <a:t>методом половинных делений, Аболмасов П. В.</a:t>
            </a:r>
            <a:endParaRPr lang="ru-RU" sz="1000" b="1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8" r:id="rId10"/>
    <p:sldLayoutId id="2147483689" r:id="rId11"/>
    <p:sldLayoutId id="2147483690" r:id="rId12"/>
    <p:sldLayoutId id="21474836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2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6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9.jpeg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Моделирование параллельных алгоритмов глобальной оптимизации модифицированным методом половинных делений</a:t>
            </a: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 bwMode="auto">
          <a:xfrm>
            <a:off x="320490" y="4725144"/>
            <a:ext cx="864399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ru-RU" sz="3200" dirty="0" smtClean="0"/>
              <a:t>Дипломник: Аболмасов П.В.</a:t>
            </a:r>
          </a:p>
          <a:p>
            <a:pPr>
              <a:defRPr/>
            </a:pPr>
            <a:r>
              <a:rPr lang="ru-RU" sz="3200" dirty="0" smtClean="0"/>
              <a:t>Научный руководитель: д.т.н., заведующий каф. ПС, Коварцев А.Н. </a:t>
            </a:r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70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63"/>
    </mc:Choice>
    <mc:Fallback>
      <p:transition spd="slow" advTm="1936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2</a:t>
            </a:r>
            <a:endParaRPr lang="ru-RU" dirty="0"/>
          </a:p>
        </p:txBody>
      </p:sp>
      <p:pic>
        <p:nvPicPr>
          <p:cNvPr id="13" name="Объект 9"/>
          <p:cNvPicPr>
            <a:picLocks noGrp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780928"/>
            <a:ext cx="4040188" cy="2649600"/>
          </a:xfrm>
          <a:prstGeom prst="rect">
            <a:avLst/>
          </a:prstGeom>
          <a:noFill/>
        </p:spPr>
      </p:pic>
      <p:pic>
        <p:nvPicPr>
          <p:cNvPr id="14" name="Объект 13"/>
          <p:cNvPicPr>
            <a:picLocks noGrp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78" y="2780928"/>
            <a:ext cx="4041775" cy="26496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10</a:t>
            </a:fld>
            <a:r>
              <a:rPr lang="ru-RU" dirty="0" smtClean="0"/>
              <a:t>/15</a:t>
            </a:r>
            <a:endParaRPr lang="ru-RU" dirty="0"/>
          </a:p>
        </p:txBody>
      </p:sp>
      <p:sp>
        <p:nvSpPr>
          <p:cNvPr id="11" name="Текст 4"/>
          <p:cNvSpPr txBox="1">
            <a:spLocks/>
          </p:cNvSpPr>
          <p:nvPr/>
        </p:nvSpPr>
        <p:spPr bwMode="auto">
          <a:xfrm>
            <a:off x="467544" y="1565102"/>
            <a:ext cx="82089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8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ru-RU" sz="2000" dirty="0" smtClean="0"/>
              <a:t>В версии 3 с помощью дуг синхронизации моделируем асинхронную раздачу заданий по процессорам</a:t>
            </a:r>
            <a:endParaRPr lang="ru-RU" sz="2000" dirty="0"/>
          </a:p>
        </p:txBody>
      </p:sp>
      <p:sp>
        <p:nvSpPr>
          <p:cNvPr id="12" name="Текст 4"/>
          <p:cNvSpPr txBox="1">
            <a:spLocks/>
          </p:cNvSpPr>
          <p:nvPr/>
        </p:nvSpPr>
        <p:spPr bwMode="auto">
          <a:xfrm>
            <a:off x="467544" y="5525542"/>
            <a:ext cx="82089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8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ru-RU" sz="1400" dirty="0" smtClean="0"/>
              <a:t>Эффективность </a:t>
            </a:r>
            <a:r>
              <a:rPr lang="ru-RU" sz="1400" dirty="0"/>
              <a:t>возросла </a:t>
            </a:r>
            <a:r>
              <a:rPr lang="ru-RU" sz="1400" dirty="0" smtClean="0"/>
              <a:t>примерно в 4,7 раза (с 9,8</a:t>
            </a:r>
            <a:r>
              <a:rPr lang="ru-RU" sz="1400" dirty="0"/>
              <a:t>% до </a:t>
            </a:r>
            <a:r>
              <a:rPr lang="ru-RU" sz="1400" dirty="0" smtClean="0"/>
              <a:t>46,6%)</a:t>
            </a:r>
          </a:p>
          <a:p>
            <a:pPr algn="ctr"/>
            <a:r>
              <a:rPr lang="ru-RU" sz="1400" dirty="0" smtClean="0"/>
              <a:t>Ускорение возросло </a:t>
            </a:r>
            <a:r>
              <a:rPr lang="ru-RU" sz="1400" dirty="0"/>
              <a:t>примерно в </a:t>
            </a:r>
            <a:r>
              <a:rPr lang="ru-RU" sz="1400" dirty="0" smtClean="0"/>
              <a:t>4,7 раза (с 50,3 до 238,6)</a:t>
            </a:r>
            <a:endParaRPr lang="ru-RU" sz="14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13143" r="2896" b="50083"/>
          <a:stretch/>
        </p:blipFill>
        <p:spPr bwMode="auto">
          <a:xfrm>
            <a:off x="827584" y="2852936"/>
            <a:ext cx="3158848" cy="27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Объект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3" y="2852936"/>
            <a:ext cx="3624852" cy="27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Текст 4"/>
          <p:cNvSpPr txBox="1">
            <a:spLocks/>
          </p:cNvSpPr>
          <p:nvPr/>
        </p:nvSpPr>
        <p:spPr bwMode="auto">
          <a:xfrm>
            <a:off x="323528" y="2276873"/>
            <a:ext cx="856895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8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ru-RU" sz="1800" b="0" dirty="0" smtClean="0"/>
              <a:t>Распределение загрузки по процессорам для фазы глобальной оптимизации</a:t>
            </a:r>
            <a:endParaRPr lang="ru-RU" sz="1800" b="0" dirty="0"/>
          </a:p>
        </p:txBody>
      </p:sp>
      <p:sp>
        <p:nvSpPr>
          <p:cNvPr id="18" name="Текст 4"/>
          <p:cNvSpPr>
            <a:spLocks noGrp="1"/>
          </p:cNvSpPr>
          <p:nvPr>
            <p:ph type="body" idx="1"/>
          </p:nvPr>
        </p:nvSpPr>
        <p:spPr>
          <a:xfrm>
            <a:off x="457201" y="2636913"/>
            <a:ext cx="4040188" cy="360040"/>
          </a:xfrm>
        </p:spPr>
        <p:txBody>
          <a:bodyPr/>
          <a:lstStyle/>
          <a:p>
            <a:pPr algn="ctr"/>
            <a:r>
              <a:rPr lang="ru-RU" sz="1800" dirty="0" smtClean="0"/>
              <a:t>Версия 2</a:t>
            </a:r>
            <a:endParaRPr lang="ru-RU" sz="1800" dirty="0"/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3"/>
          </p:nvPr>
        </p:nvSpPr>
        <p:spPr>
          <a:xfrm>
            <a:off x="4645026" y="2636913"/>
            <a:ext cx="4041775" cy="360040"/>
          </a:xfrm>
        </p:spPr>
        <p:txBody>
          <a:bodyPr/>
          <a:lstStyle/>
          <a:p>
            <a:pPr algn="ctr"/>
            <a:r>
              <a:rPr lang="ru-RU" sz="1800" dirty="0" smtClean="0"/>
              <a:t>Версия 3</a:t>
            </a:r>
            <a:endParaRPr lang="ru-RU" sz="1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87040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9305"/>
    </mc:Choice>
    <mc:Fallback>
      <p:transition spd="slow" advTm="193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Описание гасителя пульсаций давления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2D4C0-206E-476B-B81B-72D4494F4DCD}" type="slidenum">
              <a:rPr lang="ru-RU" smtClean="0"/>
              <a:pPr>
                <a:defRPr/>
              </a:pPr>
              <a:t>11</a:t>
            </a:fld>
            <a:r>
              <a:rPr lang="ru-RU" dirty="0" smtClean="0"/>
              <a:t>/15</a:t>
            </a:r>
            <a:endParaRPr lang="ru-RU" dirty="0"/>
          </a:p>
        </p:txBody>
      </p:sp>
      <p:pic>
        <p:nvPicPr>
          <p:cNvPr id="6148" name="Picture 6" descr="рисунок 1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889126"/>
            <a:ext cx="4313237" cy="1755775"/>
          </a:xfrm>
          <a:noFill/>
        </p:spPr>
      </p:pic>
      <p:sp>
        <p:nvSpPr>
          <p:cNvPr id="6150" name="TextBox 4"/>
          <p:cNvSpPr txBox="1">
            <a:spLocks noChangeArrowheads="1"/>
          </p:cNvSpPr>
          <p:nvPr/>
        </p:nvSpPr>
        <p:spPr bwMode="auto">
          <a:xfrm>
            <a:off x="4427539" y="1587500"/>
            <a:ext cx="47731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/>
              <a:t>Полная акустическая мощность шума ГПД</a:t>
            </a:r>
          </a:p>
        </p:txBody>
      </p:sp>
      <p:sp>
        <p:nvSpPr>
          <p:cNvPr id="6151" name="TextBox 5"/>
          <p:cNvSpPr txBox="1">
            <a:spLocks noChangeArrowheads="1"/>
          </p:cNvSpPr>
          <p:nvPr/>
        </p:nvSpPr>
        <p:spPr bwMode="auto">
          <a:xfrm>
            <a:off x="4500564" y="2855914"/>
            <a:ext cx="4643437" cy="99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i="1" dirty="0"/>
              <a:t>W</a:t>
            </a:r>
            <a:r>
              <a:rPr lang="en-US" sz="1600" i="1" baseline="-25000" dirty="0"/>
              <a:t>1 </a:t>
            </a:r>
            <a:r>
              <a:rPr lang="en-US" sz="1600" i="1" dirty="0"/>
              <a:t>– </a:t>
            </a:r>
            <a:r>
              <a:rPr lang="ru-RU" sz="1600" i="1" dirty="0"/>
              <a:t>акустическая мощность шума клапана</a:t>
            </a:r>
          </a:p>
          <a:p>
            <a:pPr eaLnBrk="1" hangingPunct="1"/>
            <a:endParaRPr lang="ru-RU" sz="1600" i="1" dirty="0"/>
          </a:p>
          <a:p>
            <a:pPr eaLnBrk="1" hangingPunct="1"/>
            <a:r>
              <a:rPr lang="en-US" sz="1600" i="1" dirty="0"/>
              <a:t>W</a:t>
            </a:r>
            <a:r>
              <a:rPr lang="en-US" sz="1600" i="1" baseline="-25000" dirty="0"/>
              <a:t>i </a:t>
            </a:r>
            <a:r>
              <a:rPr lang="en-US" sz="1600" i="1" dirty="0"/>
              <a:t>– </a:t>
            </a:r>
            <a:r>
              <a:rPr lang="ru-RU" sz="1600" i="1" dirty="0"/>
              <a:t>акустическая мощность шума </a:t>
            </a:r>
            <a:r>
              <a:rPr lang="en-US" sz="1600" i="1" dirty="0"/>
              <a:t>i-</a:t>
            </a:r>
            <a:r>
              <a:rPr lang="ru-RU" sz="1600" i="1" dirty="0"/>
              <a:t>й шайбы</a:t>
            </a:r>
            <a:endParaRPr lang="ru-RU" sz="1600" i="1" baseline="-25000" dirty="0"/>
          </a:p>
          <a:p>
            <a:pPr eaLnBrk="1" hangingPunct="1"/>
            <a:endParaRPr lang="ru-RU" sz="1600" i="1" baseline="-25000" dirty="0"/>
          </a:p>
        </p:txBody>
      </p:sp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6153" name="Объект 9"/>
          <p:cNvGraphicFramePr>
            <a:graphicFrameLocks noChangeAspect="1"/>
          </p:cNvGraphicFramePr>
          <p:nvPr/>
        </p:nvGraphicFramePr>
        <p:xfrm>
          <a:off x="3292475" y="4005264"/>
          <a:ext cx="2444751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6" name="Формула" r:id="rId5" imgW="977900" imgH="228600" progId="Equation.3">
                  <p:embed/>
                </p:oleObj>
              </mc:Choice>
              <mc:Fallback>
                <p:oleObj name="Формула" r:id="rId5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4005264"/>
                        <a:ext cx="2444751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6155" name="Объект 11"/>
          <p:cNvGraphicFramePr>
            <a:graphicFrameLocks noChangeAspect="1"/>
          </p:cNvGraphicFramePr>
          <p:nvPr/>
        </p:nvGraphicFramePr>
        <p:xfrm>
          <a:off x="361950" y="4538664"/>
          <a:ext cx="92075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7" name="Формула" r:id="rId7" imgW="444307" imgH="368140" progId="Equation.3">
                  <p:embed/>
                </p:oleObj>
              </mc:Choice>
              <mc:Fallback>
                <p:oleObj name="Формула" r:id="rId7" imgW="44430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538664"/>
                        <a:ext cx="920751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Box 12"/>
          <p:cNvSpPr txBox="1">
            <a:spLocks noChangeArrowheads="1"/>
          </p:cNvSpPr>
          <p:nvPr/>
        </p:nvSpPr>
        <p:spPr bwMode="auto">
          <a:xfrm>
            <a:off x="1292226" y="4583113"/>
            <a:ext cx="7607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/>
              <a:t>- основные оптимизируемые параметры, отношение давления </a:t>
            </a:r>
            <a:r>
              <a:rPr lang="ru-RU" dirty="0" smtClean="0"/>
              <a:t>после </a:t>
            </a:r>
            <a:r>
              <a:rPr lang="en-US" i="1" dirty="0" smtClean="0"/>
              <a:t>i-</a:t>
            </a:r>
            <a:r>
              <a:rPr lang="ru-RU" i="1" dirty="0" smtClean="0"/>
              <a:t>й</a:t>
            </a:r>
            <a:r>
              <a:rPr lang="ru-RU" dirty="0" smtClean="0"/>
              <a:t> </a:t>
            </a:r>
            <a:r>
              <a:rPr lang="ru-RU" dirty="0"/>
              <a:t>шайбы к давлению перед ней.</a:t>
            </a:r>
          </a:p>
        </p:txBody>
      </p:sp>
      <p:sp>
        <p:nvSpPr>
          <p:cNvPr id="6157" name="Надпись 2"/>
          <p:cNvSpPr txBox="1">
            <a:spLocks noChangeArrowheads="1"/>
          </p:cNvSpPr>
          <p:nvPr/>
        </p:nvSpPr>
        <p:spPr bwMode="auto">
          <a:xfrm>
            <a:off x="179390" y="3705225"/>
            <a:ext cx="4321175" cy="2419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ru-RU" sz="1100" dirty="0">
                <a:latin typeface="Calibri" pitchFamily="34" charset="0"/>
              </a:rPr>
              <a:t>Рисунок </a:t>
            </a:r>
            <a:r>
              <a:rPr lang="ru-RU" sz="1100" dirty="0" smtClean="0">
                <a:latin typeface="Calibri" pitchFamily="34" charset="0"/>
              </a:rPr>
              <a:t>14 </a:t>
            </a:r>
            <a:r>
              <a:rPr lang="ru-RU" sz="1100" dirty="0">
                <a:latin typeface="Calibri" pitchFamily="34" charset="0"/>
              </a:rPr>
              <a:t>– Модель ГПД</a:t>
            </a:r>
            <a:endParaRPr lang="ru-RU" dirty="0"/>
          </a:p>
        </p:txBody>
      </p:sp>
      <p:sp>
        <p:nvSpPr>
          <p:cNvPr id="6158" name="TextBox 1"/>
          <p:cNvSpPr txBox="1">
            <a:spLocks noChangeArrowheads="1"/>
          </p:cNvSpPr>
          <p:nvPr/>
        </p:nvSpPr>
        <p:spPr bwMode="auto">
          <a:xfrm>
            <a:off x="8318500" y="220486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/>
              <a:t>(</a:t>
            </a:r>
            <a:r>
              <a:rPr lang="ru-RU" dirty="0" smtClean="0"/>
              <a:t>13)</a:t>
            </a:r>
            <a:endParaRPr lang="ru-RU" dirty="0"/>
          </a:p>
        </p:txBody>
      </p:sp>
      <p:sp>
        <p:nvSpPr>
          <p:cNvPr id="6159" name="TextBox 14"/>
          <p:cNvSpPr txBox="1">
            <a:spLocks noChangeArrowheads="1"/>
          </p:cNvSpPr>
          <p:nvPr/>
        </p:nvSpPr>
        <p:spPr bwMode="auto">
          <a:xfrm>
            <a:off x="8318500" y="4076700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 smtClean="0"/>
              <a:t>(14)</a:t>
            </a:r>
            <a:endParaRPr lang="ru-RU" dirty="0"/>
          </a:p>
        </p:txBody>
      </p:sp>
      <p:sp>
        <p:nvSpPr>
          <p:cNvPr id="2" name="Rectangle 4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606274"/>
              </p:ext>
            </p:extLst>
          </p:nvPr>
        </p:nvGraphicFramePr>
        <p:xfrm>
          <a:off x="6084168" y="2060848"/>
          <a:ext cx="1581734" cy="693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8" name="Формула" r:id="rId9" imgW="1129810" imgH="495085" progId="Equation.3">
                  <p:embed/>
                </p:oleObj>
              </mc:Choice>
              <mc:Fallback>
                <p:oleObj name="Формула" r:id="rId9" imgW="1129810" imgH="495085" progId="Equation.3">
                  <p:embed/>
                  <p:pic>
                    <p:nvPicPr>
                      <p:cNvPr id="0" name="Object 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060848"/>
                        <a:ext cx="1581734" cy="693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06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510"/>
    </mc:Choice>
    <mc:Fallback>
      <p:transition spd="slow" advTm="5351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Постановка задачи глобальной оптимизации для гасителя пульсаций давления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F6732-E153-4CDE-B664-FE63ECAF5F4D}" type="slidenum">
              <a:rPr lang="ru-RU" smtClean="0"/>
              <a:pPr>
                <a:defRPr/>
              </a:pPr>
              <a:t>12</a:t>
            </a:fld>
            <a:r>
              <a:rPr lang="ru-RU" dirty="0" smtClean="0"/>
              <a:t>/15</a:t>
            </a:r>
            <a:endParaRPr lang="ru-RU" dirty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323852" y="3923764"/>
            <a:ext cx="272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/>
              <a:t>С заменой переменных</a:t>
            </a:r>
          </a:p>
        </p:txBody>
      </p:sp>
      <p:sp>
        <p:nvSpPr>
          <p:cNvPr id="7177" name="TextBox 12"/>
          <p:cNvSpPr txBox="1">
            <a:spLocks noChangeArrowheads="1"/>
          </p:cNvSpPr>
          <p:nvPr/>
        </p:nvSpPr>
        <p:spPr bwMode="auto">
          <a:xfrm>
            <a:off x="323851" y="1557338"/>
            <a:ext cx="4549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/>
              <a:t>Исходная задача условной оптимизации</a:t>
            </a:r>
          </a:p>
        </p:txBody>
      </p:sp>
      <p:sp>
        <p:nvSpPr>
          <p:cNvPr id="7178" name="TextBox 13"/>
          <p:cNvSpPr txBox="1">
            <a:spLocks noChangeArrowheads="1"/>
          </p:cNvSpPr>
          <p:nvPr/>
        </p:nvSpPr>
        <p:spPr bwMode="auto">
          <a:xfrm>
            <a:off x="323850" y="5373688"/>
            <a:ext cx="50660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/>
              <a:t>сводится к задаче безусловной оптимизации:</a:t>
            </a:r>
          </a:p>
        </p:txBody>
      </p:sp>
      <p:sp>
        <p:nvSpPr>
          <p:cNvPr id="7181" name="TextBox 12"/>
          <p:cNvSpPr txBox="1">
            <a:spLocks noChangeArrowheads="1"/>
          </p:cNvSpPr>
          <p:nvPr/>
        </p:nvSpPr>
        <p:spPr bwMode="auto">
          <a:xfrm>
            <a:off x="4211960" y="189706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 smtClean="0"/>
              <a:t>(15)</a:t>
            </a:r>
            <a:endParaRPr lang="ru-RU" dirty="0"/>
          </a:p>
        </p:txBody>
      </p:sp>
      <p:sp>
        <p:nvSpPr>
          <p:cNvPr id="7182" name="TextBox 13"/>
          <p:cNvSpPr txBox="1">
            <a:spLocks noChangeArrowheads="1"/>
          </p:cNvSpPr>
          <p:nvPr/>
        </p:nvSpPr>
        <p:spPr bwMode="auto">
          <a:xfrm>
            <a:off x="4211960" y="290036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 smtClean="0"/>
              <a:t>(16)</a:t>
            </a:r>
            <a:endParaRPr lang="ru-RU" dirty="0"/>
          </a:p>
        </p:txBody>
      </p:sp>
      <p:sp>
        <p:nvSpPr>
          <p:cNvPr id="7183" name="TextBox 14"/>
          <p:cNvSpPr txBox="1">
            <a:spLocks noChangeArrowheads="1"/>
          </p:cNvSpPr>
          <p:nvPr/>
        </p:nvSpPr>
        <p:spPr bwMode="auto">
          <a:xfrm>
            <a:off x="4249292" y="45577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 smtClean="0"/>
              <a:t>(17)</a:t>
            </a:r>
            <a:endParaRPr lang="ru-RU" dirty="0"/>
          </a:p>
        </p:txBody>
      </p:sp>
      <p:sp>
        <p:nvSpPr>
          <p:cNvPr id="7184" name="TextBox 15"/>
          <p:cNvSpPr txBox="1">
            <a:spLocks noChangeArrowheads="1"/>
          </p:cNvSpPr>
          <p:nvPr/>
        </p:nvSpPr>
        <p:spPr bwMode="auto">
          <a:xfrm>
            <a:off x="4753348" y="576982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dirty="0" smtClean="0"/>
              <a:t>(18)</a:t>
            </a:r>
            <a:endParaRPr lang="ru-RU" dirty="0"/>
          </a:p>
        </p:txBody>
      </p:sp>
      <p:pic>
        <p:nvPicPr>
          <p:cNvPr id="7186" name="Picture 1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8" t="8117" r="9483" b="9071"/>
          <a:stretch/>
        </p:blipFill>
        <p:spPr bwMode="auto">
          <a:xfrm>
            <a:off x="5364089" y="1840210"/>
            <a:ext cx="3451225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Надпись 2"/>
          <p:cNvSpPr txBox="1">
            <a:spLocks noChangeArrowheads="1"/>
          </p:cNvSpPr>
          <p:nvPr/>
        </p:nvSpPr>
        <p:spPr bwMode="auto">
          <a:xfrm>
            <a:off x="5364089" y="4936509"/>
            <a:ext cx="3451225" cy="2419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ru-RU" sz="1100" dirty="0">
                <a:latin typeface="Calibri" pitchFamily="34" charset="0"/>
              </a:rPr>
              <a:t>Рисунок </a:t>
            </a:r>
            <a:r>
              <a:rPr lang="ru-RU" sz="1100" dirty="0" smtClean="0">
                <a:latin typeface="Calibri" pitchFamily="34" charset="0"/>
              </a:rPr>
              <a:t>10 </a:t>
            </a:r>
            <a:r>
              <a:rPr lang="ru-RU" sz="1100" dirty="0">
                <a:latin typeface="Calibri" pitchFamily="34" charset="0"/>
              </a:rPr>
              <a:t>– </a:t>
            </a:r>
            <a:r>
              <a:rPr lang="ru-RU" sz="1100" dirty="0" smtClean="0">
                <a:latin typeface="Calibri" pitchFamily="34" charset="0"/>
              </a:rPr>
              <a:t>Вид целевой функции для 2-х шайб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962350"/>
              </p:ext>
            </p:extLst>
          </p:nvPr>
        </p:nvGraphicFramePr>
        <p:xfrm>
          <a:off x="1495053" y="1926669"/>
          <a:ext cx="2738120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" name="Формула" r:id="rId5" imgW="1955800" imgH="393700" progId="Equation.3">
                  <p:embed/>
                </p:oleObj>
              </mc:Choice>
              <mc:Fallback>
                <p:oleObj name="Формула" r:id="rId5" imgW="19558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053" y="1926669"/>
                        <a:ext cx="2738120" cy="551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004459"/>
              </p:ext>
            </p:extLst>
          </p:nvPr>
        </p:nvGraphicFramePr>
        <p:xfrm>
          <a:off x="1685424" y="2493764"/>
          <a:ext cx="238252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" name="Формула" r:id="rId7" imgW="1701800" imgH="1079500" progId="Equation.3">
                  <p:embed/>
                </p:oleObj>
              </mc:Choice>
              <mc:Fallback>
                <p:oleObj name="Формула" r:id="rId7" imgW="1701800" imgH="1079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424" y="2493764"/>
                        <a:ext cx="238252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26504"/>
              </p:ext>
            </p:extLst>
          </p:nvPr>
        </p:nvGraphicFramePr>
        <p:xfrm>
          <a:off x="1763688" y="4293096"/>
          <a:ext cx="2080260" cy="99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7" name="Формула" r:id="rId9" imgW="1485900" imgH="711200" progId="Equation.3">
                  <p:embed/>
                </p:oleObj>
              </mc:Choice>
              <mc:Fallback>
                <p:oleObj name="Формула" r:id="rId9" imgW="14859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93096"/>
                        <a:ext cx="2080260" cy="995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965101"/>
              </p:ext>
            </p:extLst>
          </p:nvPr>
        </p:nvGraphicFramePr>
        <p:xfrm>
          <a:off x="907564" y="5750020"/>
          <a:ext cx="208026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8" name="Формула" r:id="rId11" imgW="1485900" imgH="292100" progId="Equation.3">
                  <p:embed/>
                </p:oleObj>
              </mc:Choice>
              <mc:Fallback>
                <p:oleObj name="Формула" r:id="rId11" imgW="14859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564" y="5750020"/>
                        <a:ext cx="2080260" cy="408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30839"/>
              </p:ext>
            </p:extLst>
          </p:nvPr>
        </p:nvGraphicFramePr>
        <p:xfrm>
          <a:off x="3455551" y="5661248"/>
          <a:ext cx="1084110" cy="58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9" name="Формула" r:id="rId13" imgW="774364" imgH="418918" progId="Equation.3">
                  <p:embed/>
                </p:oleObj>
              </mc:Choice>
              <mc:Fallback>
                <p:oleObj name="Формула" r:id="rId13" imgW="774364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551" y="5661248"/>
                        <a:ext cx="1084110" cy="586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32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25"/>
    </mc:Choice>
    <mc:Fallback>
      <p:transition spd="slow" advTm="4432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оптимизации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5F876-ABBB-490A-B4F7-E02D7E6345F6}" type="slidenum">
              <a:rPr lang="ru-RU" smtClean="0"/>
              <a:pPr>
                <a:defRPr/>
              </a:pPr>
              <a:t>13</a:t>
            </a:fld>
            <a:r>
              <a:rPr lang="ru-RU" dirty="0" smtClean="0"/>
              <a:t>/15</a:t>
            </a:r>
            <a:endParaRPr lang="ru-RU" dirty="0"/>
          </a:p>
        </p:txBody>
      </p:sp>
      <p:pic>
        <p:nvPicPr>
          <p:cNvPr id="9221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9" y="4797426"/>
            <a:ext cx="8856663" cy="172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67544" y="4257267"/>
            <a:ext cx="4248151" cy="3958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ru-RU" sz="1050" dirty="0">
                <a:latin typeface="Arial" pitchFamily="34" charset="0"/>
                <a:cs typeface="Arial" pitchFamily="34" charset="0"/>
              </a:rPr>
              <a:t>Рисунок </a:t>
            </a:r>
            <a:r>
              <a:rPr lang="ru-RU" sz="1050" dirty="0" smtClean="0">
                <a:latin typeface="Arial" pitchFamily="34" charset="0"/>
                <a:cs typeface="Arial" pitchFamily="34" charset="0"/>
              </a:rPr>
              <a:t>11 </a:t>
            </a:r>
            <a:r>
              <a:rPr lang="ru-RU" sz="1050" dirty="0">
                <a:latin typeface="Arial" pitchFamily="34" charset="0"/>
                <a:cs typeface="Arial" pitchFamily="34" charset="0"/>
              </a:rPr>
              <a:t>– Зависимость </a:t>
            </a:r>
            <a:r>
              <a:rPr lang="ru-RU" sz="1050" dirty="0" smtClean="0">
                <a:latin typeface="Arial" pitchFamily="34" charset="0"/>
                <a:cs typeface="Arial" pitchFamily="34" charset="0"/>
              </a:rPr>
              <a:t>акустической мощности </a:t>
            </a:r>
            <a:r>
              <a:rPr lang="en-US" sz="1050" dirty="0" err="1" smtClean="0">
                <a:latin typeface="Arial" pitchFamily="34" charset="0"/>
                <a:cs typeface="Arial" pitchFamily="34" charset="0"/>
              </a:rPr>
              <a:t>Lw</a:t>
            </a:r>
            <a:r>
              <a:rPr lang="ru-RU" sz="105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1050" dirty="0" err="1" smtClean="0">
                <a:latin typeface="Arial" pitchFamily="34" charset="0"/>
                <a:cs typeface="Arial" pitchFamily="34" charset="0"/>
              </a:rPr>
              <a:t>Дб</a:t>
            </a:r>
            <a:r>
              <a:rPr lang="ru-RU" sz="10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050" dirty="0">
                <a:latin typeface="Arial" pitchFamily="34" charset="0"/>
                <a:cs typeface="Arial" pitchFamily="34" charset="0"/>
              </a:rPr>
              <a:t>от количества шайб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6" name="TextBox 9"/>
          <p:cNvSpPr txBox="1">
            <a:spLocks noChangeArrowheads="1"/>
          </p:cNvSpPr>
          <p:nvPr/>
        </p:nvSpPr>
        <p:spPr bwMode="auto">
          <a:xfrm>
            <a:off x="147638" y="4598988"/>
            <a:ext cx="805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000" dirty="0"/>
              <a:t>Таблица 1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1966"/>
            <a:ext cx="3321377" cy="260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7477" y="2422629"/>
            <a:ext cx="358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При установке семи шайб </a:t>
            </a:r>
          </a:p>
          <a:p>
            <a:pPr algn="ctr"/>
            <a:r>
              <a:rPr lang="ru-RU" dirty="0" smtClean="0"/>
              <a:t>уровень шума снизился на 11%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37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42"/>
    </mc:Choice>
    <mc:Fallback>
      <p:transition spd="slow" advTm="2534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389" y="1412776"/>
            <a:ext cx="8780463" cy="4479925"/>
          </a:xfrm>
        </p:spPr>
        <p:txBody>
          <a:bodyPr/>
          <a:lstStyle/>
          <a:p>
            <a:r>
              <a:rPr lang="ru-RU" sz="2000" dirty="0"/>
              <a:t>Предложена новая двухфазная схема организации параллельных вычислений для задачи </a:t>
            </a:r>
            <a:r>
              <a:rPr lang="ru-RU" sz="2000" dirty="0" smtClean="0"/>
              <a:t>глобальной оптимизации </a:t>
            </a:r>
            <a:r>
              <a:rPr lang="ru-RU" sz="2000" dirty="0"/>
              <a:t>функций многих переменных, позволяющая организовать рациональное </a:t>
            </a:r>
            <a:r>
              <a:rPr lang="ru-RU" sz="2000" dirty="0" smtClean="0"/>
              <a:t>распределение </a:t>
            </a:r>
            <a:r>
              <a:rPr lang="ru-RU" sz="2000" dirty="0"/>
              <a:t>вычислительной нагрузки между фазами глобальной и локальной </a:t>
            </a:r>
            <a:r>
              <a:rPr lang="ru-RU" sz="2000" dirty="0" smtClean="0"/>
              <a:t>оптимизаций.</a:t>
            </a:r>
          </a:p>
          <a:p>
            <a:r>
              <a:rPr lang="ru-RU" sz="2000" dirty="0"/>
              <a:t>Разработаны </a:t>
            </a:r>
            <a:r>
              <a:rPr lang="ru-RU" sz="2000" dirty="0" smtClean="0"/>
              <a:t>три </a:t>
            </a:r>
            <a:r>
              <a:rPr lang="ru-RU" sz="2000" dirty="0"/>
              <a:t>модификации </a:t>
            </a:r>
            <a:r>
              <a:rPr lang="ru-RU" sz="2000" dirty="0" smtClean="0"/>
              <a:t>двухфазного алгоритма половинных делений.</a:t>
            </a:r>
          </a:p>
          <a:p>
            <a:r>
              <a:rPr lang="ru-RU" sz="2000" dirty="0" smtClean="0"/>
              <a:t>Реализован </a:t>
            </a:r>
            <a:r>
              <a:rPr lang="ru-RU" sz="2000" dirty="0"/>
              <a:t>поиск рациональных параметров гасителя пульсаций </a:t>
            </a:r>
            <a:r>
              <a:rPr lang="ru-RU" sz="2000" dirty="0" smtClean="0"/>
              <a:t>давления.</a:t>
            </a:r>
          </a:p>
          <a:p>
            <a:r>
              <a:rPr lang="ru-RU" sz="2000" dirty="0"/>
              <a:t>В рамках технологии графосимволического программирования разработан графический редактор, позволяющий создавать модели параллельных алгоритмов и строить по ним программы для MPI.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14</a:t>
            </a:fld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8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69"/>
    </mc:Choice>
    <mc:Fallback>
      <p:transition spd="slow" advTm="1966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5"/>
          <p:cNvSpPr>
            <a:spLocks noGrp="1"/>
          </p:cNvSpPr>
          <p:nvPr>
            <p:ph type="ctrTitle"/>
          </p:nvPr>
        </p:nvSpPr>
        <p:spPr>
          <a:xfrm>
            <a:off x="250826" y="2319338"/>
            <a:ext cx="8642351" cy="2209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08725"/>
            <a:ext cx="2133600" cy="457200"/>
          </a:xfrm>
        </p:spPr>
        <p:txBody>
          <a:bodyPr/>
          <a:lstStyle/>
          <a:p>
            <a:pPr>
              <a:defRPr/>
            </a:pPr>
            <a:fld id="{BBA4DAB3-60D3-4ED4-B87D-6286A0D8EF4E}" type="slidenum">
              <a:rPr lang="ru-RU" smtClean="0"/>
              <a:pPr>
                <a:defRPr/>
              </a:pPr>
              <a:t>15</a:t>
            </a:fld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007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5"/>
    </mc:Choice>
    <mc:Fallback>
      <p:transition spd="slow" advTm="483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Предел возможности алгоритма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731830"/>
              </p:ext>
            </p:extLst>
          </p:nvPr>
        </p:nvGraphicFramePr>
        <p:xfrm>
          <a:off x="251520" y="2162268"/>
          <a:ext cx="8780463" cy="2880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665155"/>
                <a:gridCol w="3115308"/>
              </a:tblGrid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процессоров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512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Радиус зоны притяжения локального максимума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0,2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Размерность и </a:t>
                      </a:r>
                      <a:r>
                        <a:rPr lang="ru-RU" sz="1400" dirty="0">
                          <a:effectLst/>
                        </a:rPr>
                        <a:t>тип функции GKLS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15, недифференцируемая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Глобальный минимум найден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r>
                        <a:rPr lang="ru-RU" sz="1400" dirty="0">
                          <a:effectLst/>
                        </a:rPr>
                        <a:t> раза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Общее </a:t>
                      </a:r>
                      <a:r>
                        <a:rPr lang="ru-RU" sz="1400" dirty="0" smtClean="0">
                          <a:effectLst/>
                        </a:rPr>
                        <a:t>количество вычислений функции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983770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Общее ускорение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286,18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Ускорение глобального </a:t>
                      </a:r>
                      <a:r>
                        <a:rPr lang="ru-RU" sz="1400" dirty="0">
                          <a:effectLst/>
                        </a:rPr>
                        <a:t>этапа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310,34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Ускорение локального </a:t>
                      </a:r>
                      <a:r>
                        <a:rPr lang="ru-RU" sz="1400" dirty="0">
                          <a:effectLst/>
                        </a:rPr>
                        <a:t>этапа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218,08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Общее время работы алгоритма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2413,79 сек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9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сжатия точек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17</a:t>
            </a:fld>
            <a:r>
              <a:rPr lang="ru-RU" dirty="0" smtClean="0"/>
              <a:t>/15</a:t>
            </a:r>
            <a:endParaRPr lang="ru-RU" dirty="0"/>
          </a:p>
        </p:txBody>
      </p:sp>
      <p:pic>
        <p:nvPicPr>
          <p:cNvPr id="5" name="Объект 4" descr="Рис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17" y="1556791"/>
            <a:ext cx="5289847" cy="4615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12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Программный комплекс визуального моделирования параллельных алгоритмов </a:t>
            </a:r>
            <a:r>
              <a:rPr lang="en-US" sz="2800" dirty="0" smtClean="0"/>
              <a:t>PGRAPH 2.0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68472"/>
            <a:ext cx="6840760" cy="4571470"/>
          </a:xfrm>
          <a:solidFill>
            <a:schemeClr val="bg1"/>
          </a:solidFill>
        </p:spPr>
      </p:pic>
      <p:sp>
        <p:nvSpPr>
          <p:cNvPr id="9" name="Скругленный прямоугольник 8"/>
          <p:cNvSpPr/>
          <p:nvPr/>
        </p:nvSpPr>
        <p:spPr>
          <a:xfrm>
            <a:off x="1187624" y="2132857"/>
            <a:ext cx="4032448" cy="13681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779912" y="3501008"/>
            <a:ext cx="1656184" cy="129614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96136" y="5301208"/>
            <a:ext cx="2160240" cy="86409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633"/>
            <a:ext cx="6120131" cy="58045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504056"/>
            <a:ext cx="6434769" cy="63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2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150" dirty="0" smtClean="0"/>
              <a:t>Цель – создание эффективного параллельного алгоритма глобальной оптимизации многоэкстремальных функций </a:t>
            </a:r>
            <a:r>
              <a:rPr lang="ru-RU" sz="2150" dirty="0"/>
              <a:t>многих </a:t>
            </a:r>
            <a:r>
              <a:rPr lang="ru-RU" sz="2150" dirty="0" smtClean="0"/>
              <a:t>переменных. </a:t>
            </a:r>
          </a:p>
          <a:p>
            <a:r>
              <a:rPr lang="ru-RU" sz="2150" dirty="0" smtClean="0"/>
              <a:t>Задачи:</a:t>
            </a:r>
          </a:p>
          <a:p>
            <a:pPr lvl="1"/>
            <a:r>
              <a:rPr lang="ru-RU" sz="2000" dirty="0" smtClean="0"/>
              <a:t>разработка </a:t>
            </a:r>
            <a:r>
              <a:rPr lang="ru-RU" sz="2000" dirty="0"/>
              <a:t>параллельного алгоритма глобальной </a:t>
            </a:r>
            <a:r>
              <a:rPr lang="ru-RU" sz="2000" dirty="0">
                <a:ea typeface="+mn-ea"/>
              </a:rPr>
              <a:t>оптимизации </a:t>
            </a:r>
            <a:r>
              <a:rPr lang="ru-RU" sz="2000" dirty="0" smtClean="0">
                <a:ea typeface="+mn-ea"/>
              </a:rPr>
              <a:t>модифицированным </a:t>
            </a:r>
            <a:r>
              <a:rPr lang="ru-RU" sz="2000" dirty="0">
                <a:ea typeface="+mn-ea"/>
              </a:rPr>
              <a:t>методом половинных делений;</a:t>
            </a:r>
          </a:p>
          <a:p>
            <a:pPr lvl="1"/>
            <a:r>
              <a:rPr lang="ru-RU" sz="2000" dirty="0">
                <a:ea typeface="+mn-ea"/>
              </a:rPr>
              <a:t>разработка графического редактора, позволяющего создавать модели параллельных алгоритмов;</a:t>
            </a:r>
          </a:p>
          <a:p>
            <a:pPr lvl="1"/>
            <a:r>
              <a:rPr lang="ru-RU" sz="2000" dirty="0">
                <a:ea typeface="+mn-ea"/>
              </a:rPr>
              <a:t>исследование эффективности алгоритма глобальной оптимизации модифицированным методом половинных делений;</a:t>
            </a:r>
          </a:p>
          <a:p>
            <a:pPr lvl="1"/>
            <a:r>
              <a:rPr lang="ru-RU" sz="2000" dirty="0">
                <a:ea typeface="+mn-ea"/>
              </a:rPr>
              <a:t>апробация алгоритма на реальной физической задаче, на примере задачи </a:t>
            </a:r>
            <a:r>
              <a:rPr lang="ru-RU" sz="2000" dirty="0" smtClean="0">
                <a:ea typeface="+mn-ea"/>
              </a:rPr>
              <a:t>выбора </a:t>
            </a:r>
            <a:r>
              <a:rPr lang="ru-RU" sz="2000" dirty="0">
                <a:ea typeface="+mn-ea"/>
              </a:rPr>
              <a:t>оптимальных параметров гасителя пульсаций </a:t>
            </a:r>
            <a:r>
              <a:rPr lang="ru-RU" sz="2000" dirty="0" smtClean="0"/>
              <a:t>давлений.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2</a:t>
            </a:fld>
            <a:r>
              <a:rPr lang="ru-RU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1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273"/>
    </mc:Choice>
    <mc:Fallback>
      <p:transition spd="slow" advTm="7727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глобальной оптимизации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3</a:t>
            </a:fld>
            <a:r>
              <a:rPr lang="ru-RU" dirty="0" smtClean="0"/>
              <a:t>/15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89658"/>
              </p:ext>
            </p:extLst>
          </p:nvPr>
        </p:nvGraphicFramePr>
        <p:xfrm>
          <a:off x="3208464" y="3429001"/>
          <a:ext cx="272707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3" name="Формула" r:id="rId4" imgW="2005729" imgH="355446" progId="Equation.3">
                  <p:embed/>
                </p:oleObj>
              </mc:Choice>
              <mc:Fallback>
                <p:oleObj name="Формула" r:id="rId4" imgW="2005729" imgH="35544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464" y="3429001"/>
                        <a:ext cx="272707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3" y="1556793"/>
            <a:ext cx="891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</a:t>
            </a:r>
            <a:r>
              <a:rPr lang="ru-RU" dirty="0" smtClean="0"/>
              <a:t>ассмотрим </a:t>
            </a:r>
            <a:r>
              <a:rPr lang="ru-RU" dirty="0"/>
              <a:t>задачу безусловной глобальной оптимизации </a:t>
            </a:r>
            <a:r>
              <a:rPr lang="ru-RU" dirty="0" smtClean="0"/>
              <a:t>непрерывной функции </a:t>
            </a: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522714"/>
              </p:ext>
            </p:extLst>
          </p:nvPr>
        </p:nvGraphicFramePr>
        <p:xfrm>
          <a:off x="3976073" y="1916832"/>
          <a:ext cx="119185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4" name="Формула" r:id="rId6" imgW="888614" imgH="304668" progId="Equation.3">
                  <p:embed/>
                </p:oleObj>
              </mc:Choice>
              <mc:Fallback>
                <p:oleObj name="Формула" r:id="rId6" imgW="888614" imgH="304668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073" y="1916832"/>
                        <a:ext cx="1191857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780037"/>
              </p:ext>
            </p:extLst>
          </p:nvPr>
        </p:nvGraphicFramePr>
        <p:xfrm>
          <a:off x="4220246" y="2646205"/>
          <a:ext cx="689401" cy="350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5" name="Формула" r:id="rId8" imgW="583947" imgH="253890" progId="Equation.3">
                  <p:embed/>
                </p:oleObj>
              </mc:Choice>
              <mc:Fallback>
                <p:oleObj name="Формула" r:id="rId8" imgW="583947" imgH="25389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246" y="2646205"/>
                        <a:ext cx="689401" cy="350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323528" y="2276872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заданной на допустимом </a:t>
            </a:r>
            <a:r>
              <a:rPr lang="ru-RU" dirty="0" smtClean="0"/>
              <a:t>множестве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096083" y="2996952"/>
            <a:ext cx="2951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в следующей постановке: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4772" y="4005063"/>
            <a:ext cx="8201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Положим, что глобальный минимум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dirty="0" smtClean="0"/>
              <a:t> </a:t>
            </a:r>
            <a:r>
              <a:rPr lang="ru-RU" dirty="0"/>
              <a:t>принадлежит множеству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dirty="0" smtClean="0"/>
              <a:t>, </a:t>
            </a:r>
            <a:r>
              <a:rPr lang="ru-RU" dirty="0"/>
              <a:t>причем</a:t>
            </a:r>
          </a:p>
        </p:txBody>
      </p:sp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96621"/>
              </p:ext>
            </p:extLst>
          </p:nvPr>
        </p:nvGraphicFramePr>
        <p:xfrm>
          <a:off x="499825" y="4447420"/>
          <a:ext cx="920351" cy="34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6" name="Формула" r:id="rId10" imgW="634725" imgH="241195" progId="Equation.3">
                  <p:embed/>
                </p:oleObj>
              </mc:Choice>
              <mc:Fallback>
                <p:oleObj name="Формула" r:id="rId10" imgW="634725" imgH="24119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25" y="4447420"/>
                        <a:ext cx="920351" cy="3497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50533" y="44278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 а</a:t>
            </a:r>
          </a:p>
        </p:txBody>
      </p:sp>
      <p:sp>
        <p:nvSpPr>
          <p:cNvPr id="30" name="Rectangle 50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764587"/>
              </p:ext>
            </p:extLst>
          </p:nvPr>
        </p:nvGraphicFramePr>
        <p:xfrm>
          <a:off x="1645575" y="4229968"/>
          <a:ext cx="1244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7" name="Формула" r:id="rId12" imgW="889000" imgH="508000" progId="Equation.3">
                  <p:embed/>
                </p:oleObj>
              </mc:Choice>
              <mc:Fallback>
                <p:oleObj name="Формула" r:id="rId12" imgW="889000" imgH="508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575" y="4229968"/>
                        <a:ext cx="12446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908782" y="4427820"/>
            <a:ext cx="547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 является многомерным единичным </a:t>
            </a:r>
            <a:r>
              <a:rPr lang="ru-RU" dirty="0" smtClean="0"/>
              <a:t>гиперкубом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23528" y="486916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Определим множество </a:t>
            </a:r>
            <a:r>
              <a:rPr lang="el-GR" dirty="0" smtClean="0"/>
              <a:t>ε</a:t>
            </a:r>
            <a:r>
              <a:rPr lang="ru-RU" dirty="0" smtClean="0"/>
              <a:t>-решений </a:t>
            </a:r>
            <a:r>
              <a:rPr lang="ru-RU" dirty="0"/>
              <a:t>задачи (3) следующим </a:t>
            </a:r>
            <a:r>
              <a:rPr lang="ru-RU" dirty="0" smtClean="0"/>
              <a:t>образом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7" name="Rectangle 60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592547"/>
              </p:ext>
            </p:extLst>
          </p:nvPr>
        </p:nvGraphicFramePr>
        <p:xfrm>
          <a:off x="3080386" y="5229200"/>
          <a:ext cx="2983231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8" name="Формула" r:id="rId14" imgW="2057400" imgH="304800" progId="Equation.3">
                  <p:embed/>
                </p:oleObj>
              </mc:Choice>
              <mc:Fallback>
                <p:oleObj name="Формула" r:id="rId14" imgW="2057400" imgH="3048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386" y="5229200"/>
                        <a:ext cx="2983231" cy="441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79513" y="5661249"/>
            <a:ext cx="878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Нахождение приближенного решения задачи (3) заключается в поиске хотя бы одной точки множества </a:t>
            </a: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007633"/>
              </p:ext>
            </p:extLst>
          </p:nvPr>
        </p:nvGraphicFramePr>
        <p:xfrm>
          <a:off x="5845440" y="5876318"/>
          <a:ext cx="404955" cy="44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" name="Формула" r:id="rId16" imgW="279279" imgH="304668" progId="Equation.3">
                  <p:embed/>
                </p:oleObj>
              </mc:Choice>
              <mc:Fallback>
                <p:oleObj name="Формула" r:id="rId16" imgW="279279" imgH="304668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440" y="5876318"/>
                        <a:ext cx="404955" cy="441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3677" y="19168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8353677" y="26276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8353677" y="33662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353677" y="52384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04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53"/>
    </mc:Choice>
    <mc:Fallback>
      <p:transition spd="slow" advTm="2105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Классический метод половинного деления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4</a:t>
            </a:fld>
            <a:r>
              <a:rPr lang="ru-RU" dirty="0" smtClean="0"/>
              <a:t>/15</a:t>
            </a:r>
            <a:endParaRPr lang="ru-RU" dirty="0"/>
          </a:p>
        </p:txBody>
      </p:sp>
      <p:pic>
        <p:nvPicPr>
          <p:cNvPr id="19" name="Объект 6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9477" y="2103269"/>
            <a:ext cx="3398987" cy="3125931"/>
          </a:xfrm>
          <a:prstGeom prst="rect">
            <a:avLst/>
          </a:prstGeom>
          <a:noFill/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978519"/>
              </p:ext>
            </p:extLst>
          </p:nvPr>
        </p:nvGraphicFramePr>
        <p:xfrm>
          <a:off x="1695450" y="4076700"/>
          <a:ext cx="1955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" name="Формула" r:id="rId5" imgW="1396800" imgH="279360" progId="Equation.3">
                  <p:embed/>
                </p:oleObj>
              </mc:Choice>
              <mc:Fallback>
                <p:oleObj name="Формула" r:id="rId5" imgW="139680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076700"/>
                        <a:ext cx="19558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23288"/>
              </p:ext>
            </p:extLst>
          </p:nvPr>
        </p:nvGraphicFramePr>
        <p:xfrm>
          <a:off x="2319338" y="4797425"/>
          <a:ext cx="7096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" name="Формула" r:id="rId7" imgW="507960" imgH="241200" progId="Equation.3">
                  <p:embed/>
                </p:oleObj>
              </mc:Choice>
              <mc:Fallback>
                <p:oleObj name="Формула" r:id="rId7" imgW="507960" imgH="2412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4797425"/>
                        <a:ext cx="709612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3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15824"/>
              </p:ext>
            </p:extLst>
          </p:nvPr>
        </p:nvGraphicFramePr>
        <p:xfrm>
          <a:off x="1190625" y="3306763"/>
          <a:ext cx="2968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" name="Формула" r:id="rId9" imgW="2120760" imgH="279360" progId="Equation.3">
                  <p:embed/>
                </p:oleObj>
              </mc:Choice>
              <mc:Fallback>
                <p:oleObj name="Формула" r:id="rId9" imgW="2120760" imgH="27936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306763"/>
                        <a:ext cx="29686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Надпись 2"/>
          <p:cNvSpPr txBox="1">
            <a:spLocks noChangeArrowheads="1"/>
          </p:cNvSpPr>
          <p:nvPr/>
        </p:nvSpPr>
        <p:spPr bwMode="auto">
          <a:xfrm>
            <a:off x="5652122" y="5157192"/>
            <a:ext cx="2881015" cy="2419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ru-RU" sz="1100" dirty="0">
                <a:latin typeface="Calibri" pitchFamily="34" charset="0"/>
              </a:rPr>
              <a:t>Рисунок 1 – </a:t>
            </a:r>
            <a:r>
              <a:rPr lang="ru-RU" sz="1100" dirty="0" smtClean="0">
                <a:latin typeface="Calibri" pitchFamily="34" charset="0"/>
              </a:rPr>
              <a:t>Схема деления областей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732" y="1556792"/>
            <a:ext cx="5107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Рассматривается класс Липшецевых </a:t>
            </a:r>
            <a:r>
              <a:rPr lang="ru-RU" sz="1600" dirty="0" smtClean="0"/>
              <a:t>функций:</a:t>
            </a:r>
            <a:endParaRPr lang="ru-RU" sz="1600" dirty="0"/>
          </a:p>
        </p:txBody>
      </p:sp>
      <p:sp>
        <p:nvSpPr>
          <p:cNvPr id="9" name="Rectangle 18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84732" y="2294874"/>
            <a:ext cx="5107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Формируемый список параллелепипедов:</a:t>
            </a:r>
            <a:endParaRPr lang="ru-RU" sz="1600" dirty="0"/>
          </a:p>
        </p:txBody>
      </p:sp>
      <p:sp>
        <p:nvSpPr>
          <p:cNvPr id="11" name="Rectangle 1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73994"/>
              </p:ext>
            </p:extLst>
          </p:nvPr>
        </p:nvGraphicFramePr>
        <p:xfrm>
          <a:off x="1606550" y="1901825"/>
          <a:ext cx="2133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" name="Формула" r:id="rId11" imgW="1523880" imgH="253800" progId="Equation.3">
                  <p:embed/>
                </p:oleObj>
              </mc:Choice>
              <mc:Fallback>
                <p:oleObj name="Формула" r:id="rId11" imgW="1523880" imgH="253800" progId="Equation.3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901825"/>
                        <a:ext cx="21336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8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652200"/>
              </p:ext>
            </p:extLst>
          </p:nvPr>
        </p:nvGraphicFramePr>
        <p:xfrm>
          <a:off x="1790700" y="2606675"/>
          <a:ext cx="17684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5" name="Формула" r:id="rId13" imgW="1307880" imgH="228600" progId="Equation.3">
                  <p:embed/>
                </p:oleObj>
              </mc:Choice>
              <mc:Fallback>
                <p:oleObj name="Формула" r:id="rId13" imgW="1307880" imgH="228600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606675"/>
                        <a:ext cx="1768475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84732" y="3717032"/>
            <a:ext cx="5040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Условие выбора критического </a:t>
            </a:r>
            <a:r>
              <a:rPr lang="ru-RU" sz="1600" dirty="0" smtClean="0"/>
              <a:t>параллелепипеда: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84732" y="2946430"/>
            <a:ext cx="219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Рекордное значение: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84732" y="4437112"/>
            <a:ext cx="2470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Условие прореживания: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79512" y="5322694"/>
            <a:ext cx="6017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Здесь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dirty="0" smtClean="0"/>
              <a:t> – </a:t>
            </a:r>
            <a:r>
              <a:rPr lang="ru-RU" sz="1600" dirty="0" smtClean="0"/>
              <a:t>константа Липшица</a:t>
            </a:r>
            <a:r>
              <a:rPr lang="en-US" sz="1600" dirty="0" smtClean="0"/>
              <a:t>,</a:t>
            </a:r>
            <a:endParaRPr lang="ru-RU" sz="1600" dirty="0" smtClean="0"/>
          </a:p>
          <a:p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/>
              <a:t>– </a:t>
            </a:r>
            <a:r>
              <a:rPr lang="ru-RU" sz="1600" dirty="0"/>
              <a:t>центр </a:t>
            </a:r>
            <a:r>
              <a:rPr lang="ru-RU" sz="1600" dirty="0" smtClean="0"/>
              <a:t>параллелепипеда</a:t>
            </a:r>
            <a:r>
              <a:rPr lang="en-US" sz="1600" dirty="0" smtClean="0"/>
              <a:t>,</a:t>
            </a:r>
            <a:endParaRPr lang="ru-RU" sz="1600" dirty="0" smtClean="0"/>
          </a:p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/>
              <a:t> – </a:t>
            </a:r>
            <a:r>
              <a:rPr lang="ru-RU" sz="1600" dirty="0" smtClean="0"/>
              <a:t>радиус параллелепипеда (половина главной диагонали)</a:t>
            </a:r>
            <a:r>
              <a:rPr lang="en-US" sz="1600" dirty="0"/>
              <a:t>.</a:t>
            </a:r>
            <a:endParaRPr lang="ru-R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758498" y="18953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en-US" dirty="0" smtClean="0"/>
              <a:t>5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4758498" y="257709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en-US" dirty="0"/>
              <a:t>6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758498" y="32849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en-US" dirty="0"/>
              <a:t>7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758498" y="40555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en-US" dirty="0"/>
              <a:t>8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758498" y="47756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en-US" dirty="0" smtClean="0"/>
              <a:t>9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91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480"/>
    </mc:Choice>
    <mc:Fallback>
      <p:transition spd="slow" advTm="4448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Модифицированный метод половинного деления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389" y="1636714"/>
            <a:ext cx="5688756" cy="4479925"/>
          </a:xfrm>
        </p:spPr>
        <p:txBody>
          <a:bodyPr/>
          <a:lstStyle/>
          <a:p>
            <a:r>
              <a:rPr lang="ru-RU" sz="1800" dirty="0" smtClean="0"/>
              <a:t>Критерий выбора критического параллелепипеда по методу </a:t>
            </a:r>
            <a:br>
              <a:rPr lang="ru-RU" sz="1800" dirty="0" smtClean="0"/>
            </a:br>
            <a:r>
              <a:rPr lang="ru-RU" sz="1800" dirty="0" smtClean="0"/>
              <a:t>Р.Г. Стронгина </a:t>
            </a:r>
          </a:p>
          <a:p>
            <a:endParaRPr lang="ru-RU" sz="1800" dirty="0" smtClean="0"/>
          </a:p>
          <a:p>
            <a:endParaRPr lang="ru-RU" sz="1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5</a:t>
            </a:fld>
            <a:r>
              <a:rPr lang="ru-RU" dirty="0" smtClean="0"/>
              <a:t>/15</a:t>
            </a:r>
            <a:endParaRPr lang="ru-RU" dirty="0"/>
          </a:p>
        </p:txBody>
      </p:sp>
      <p:pic>
        <p:nvPicPr>
          <p:cNvPr id="6" name="Объект 5" descr="Рис1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1628801"/>
            <a:ext cx="2838231" cy="24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903231"/>
              </p:ext>
            </p:extLst>
          </p:nvPr>
        </p:nvGraphicFramePr>
        <p:xfrm>
          <a:off x="1089025" y="2501900"/>
          <a:ext cx="34845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Формула" r:id="rId5" imgW="2489040" imgH="507960" progId="Equation.3">
                  <p:embed/>
                </p:oleObj>
              </mc:Choice>
              <mc:Fallback>
                <p:oleObj name="Формула" r:id="rId5" imgW="2489040" imgH="507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501900"/>
                        <a:ext cx="3484563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690" y="4221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73121" y="3212977"/>
            <a:ext cx="76619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где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/>
              <a:t> – </a:t>
            </a:r>
            <a:r>
              <a:rPr lang="ru-RU" sz="1600" dirty="0"/>
              <a:t>значение функции в </a:t>
            </a:r>
            <a:r>
              <a:rPr lang="ru-RU" sz="1600" dirty="0" smtClean="0"/>
              <a:t>центре </a:t>
            </a:r>
          </a:p>
          <a:p>
            <a:pPr marL="360363"/>
            <a:r>
              <a:rPr lang="ru-RU" sz="1600" dirty="0" smtClean="0"/>
              <a:t>параллелепипеда</a:t>
            </a:r>
            <a:r>
              <a:rPr lang="en-US" sz="1600" dirty="0" smtClean="0"/>
              <a:t>,</a:t>
            </a:r>
          </a:p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/>
              <a:t> – </a:t>
            </a:r>
            <a:r>
              <a:rPr lang="ru-RU" sz="1600" dirty="0"/>
              <a:t>значение функции, вычисленное в </a:t>
            </a:r>
            <a:r>
              <a:rPr lang="ru-RU" sz="1600" dirty="0" smtClean="0"/>
              <a:t>центре </a:t>
            </a:r>
          </a:p>
          <a:p>
            <a:pPr marL="360363"/>
            <a:r>
              <a:rPr lang="ru-RU" sz="1600" dirty="0" smtClean="0"/>
              <a:t>предшествующего параллелепипеда,</a:t>
            </a:r>
          </a:p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/>
              <a:t> </a:t>
            </a:r>
            <a:r>
              <a:rPr lang="ru-RU" sz="1600" dirty="0" smtClean="0"/>
              <a:t>– </a:t>
            </a:r>
            <a:r>
              <a:rPr lang="ru-RU" sz="1600" dirty="0"/>
              <a:t>расстояние между текущим параллелепипедом </a:t>
            </a:r>
            <a:endParaRPr lang="ru-RU" sz="1600" dirty="0" smtClean="0"/>
          </a:p>
          <a:p>
            <a:pPr marL="360363"/>
            <a:r>
              <a:rPr lang="ru-RU" sz="1600" dirty="0" smtClean="0"/>
              <a:t>и </a:t>
            </a:r>
            <a:r>
              <a:rPr lang="ru-RU" sz="1600" dirty="0"/>
              <a:t>его </a:t>
            </a:r>
            <a:r>
              <a:rPr lang="ru-RU" sz="1600" dirty="0" smtClean="0"/>
              <a:t>предшественником</a:t>
            </a:r>
          </a:p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dirty="0" smtClean="0"/>
              <a:t> – </a:t>
            </a:r>
            <a:r>
              <a:rPr lang="ru-RU" sz="1600" dirty="0"/>
              <a:t>оценка константы </a:t>
            </a:r>
            <a:r>
              <a:rPr lang="ru-RU" sz="1600" dirty="0" smtClean="0"/>
              <a:t>Липшица</a:t>
            </a:r>
            <a:r>
              <a:rPr lang="en-US" sz="1600" dirty="0" smtClean="0"/>
              <a:t>, </a:t>
            </a:r>
            <a:r>
              <a:rPr lang="ru-RU" sz="1600" dirty="0" smtClean="0"/>
              <a:t>которая адаптивно вычисляется по формуле:</a:t>
            </a:r>
          </a:p>
          <a:p>
            <a:endParaRPr lang="ru-RU" sz="1600" dirty="0"/>
          </a:p>
        </p:txBody>
      </p:sp>
      <p:sp>
        <p:nvSpPr>
          <p:cNvPr id="24" name="Rectangle 55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89514"/>
              </p:ext>
            </p:extLst>
          </p:nvPr>
        </p:nvGraphicFramePr>
        <p:xfrm>
          <a:off x="1216002" y="5108688"/>
          <a:ext cx="1310071" cy="624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Формула" r:id="rId7" imgW="1091726" imgH="520474" progId="Equation.3">
                  <p:embed/>
                </p:oleObj>
              </mc:Choice>
              <mc:Fallback>
                <p:oleObj name="Формула" r:id="rId7" imgW="1091726" imgH="520474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02" y="5108688"/>
                        <a:ext cx="1310071" cy="624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5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22112"/>
              </p:ext>
            </p:extLst>
          </p:nvPr>
        </p:nvGraphicFramePr>
        <p:xfrm>
          <a:off x="2955925" y="5084763"/>
          <a:ext cx="13112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Формула" r:id="rId9" imgW="1091880" imgH="495000" progId="Equation.3">
                  <p:embed/>
                </p:oleObj>
              </mc:Choice>
              <mc:Fallback>
                <p:oleObj name="Формула" r:id="rId9" imgW="1091880" imgH="4950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5084763"/>
                        <a:ext cx="13112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7545" y="5877272"/>
            <a:ext cx="2553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где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smtClean="0"/>
              <a:t> &gt; 1 – </a:t>
            </a:r>
            <a:r>
              <a:rPr lang="ru-RU" sz="1600" dirty="0" smtClean="0"/>
              <a:t>коэффициент.</a:t>
            </a:r>
            <a:endParaRPr lang="ru-RU" sz="1600" dirty="0"/>
          </a:p>
        </p:txBody>
      </p:sp>
      <p:sp>
        <p:nvSpPr>
          <p:cNvPr id="15" name="Надпись 2"/>
          <p:cNvSpPr txBox="1">
            <a:spLocks noChangeArrowheads="1"/>
          </p:cNvSpPr>
          <p:nvPr/>
        </p:nvSpPr>
        <p:spPr bwMode="auto">
          <a:xfrm>
            <a:off x="5939458" y="4221088"/>
            <a:ext cx="2881015" cy="4112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ru-RU" sz="1100" dirty="0">
                <a:latin typeface="Calibri" pitchFamily="34" charset="0"/>
              </a:rPr>
              <a:t>Рисунок </a:t>
            </a:r>
            <a:r>
              <a:rPr lang="ru-RU" sz="1100" dirty="0" smtClean="0">
                <a:latin typeface="Calibri" pitchFamily="34" charset="0"/>
              </a:rPr>
              <a:t>2 </a:t>
            </a:r>
            <a:r>
              <a:rPr lang="ru-RU" sz="1100" dirty="0">
                <a:latin typeface="Calibri" pitchFamily="34" charset="0"/>
              </a:rPr>
              <a:t>– </a:t>
            </a:r>
            <a:r>
              <a:rPr lang="ru-RU" sz="1100" dirty="0"/>
              <a:t>Траектория перемещения центров параллелепипедов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26369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</a:t>
            </a:r>
            <a:r>
              <a:rPr lang="en-US" dirty="0" smtClean="0"/>
              <a:t>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39" y="5219908"/>
            <a:ext cx="57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</a:t>
            </a:r>
            <a:r>
              <a:rPr lang="en-US" dirty="0" smtClean="0"/>
              <a:t>1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66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86"/>
    </mc:Choice>
    <mc:Fallback>
      <p:transition spd="slow" advTm="3318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Двухфазный модифицированный метод половинного деления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1800" dirty="0" smtClean="0"/>
              <a:t>О функции известен радиус области притяжения глобального минимума</a:t>
            </a:r>
            <a:r>
              <a:rPr lang="en-US" sz="1800" dirty="0" smtClean="0"/>
              <a:t> </a:t>
            </a:r>
            <a:r>
              <a:rPr lang="el-GR" sz="1800" dirty="0"/>
              <a:t>ρ</a:t>
            </a:r>
            <a:r>
              <a:rPr lang="en-US" sz="1800" baseline="-25000" dirty="0"/>
              <a:t>m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Метод совмещает техники глобальной (ГО) </a:t>
            </a:r>
            <a:r>
              <a:rPr lang="ru-RU" sz="1800" dirty="0"/>
              <a:t>и </a:t>
            </a:r>
            <a:r>
              <a:rPr lang="ru-RU" sz="1800" dirty="0" smtClean="0"/>
              <a:t>локальной (ЛО) оптимизации.</a:t>
            </a:r>
            <a:endParaRPr lang="ru-RU" sz="1800" dirty="0"/>
          </a:p>
          <a:p>
            <a:r>
              <a:rPr lang="ru-RU" sz="1800" dirty="0" smtClean="0"/>
              <a:t>В фазе ГО с помощью специального алгоритма сжатия формируется список точек, начальных приближений  локальных минимумов.</a:t>
            </a:r>
          </a:p>
          <a:p>
            <a:r>
              <a:rPr lang="ru-RU" sz="1800" dirty="0" smtClean="0"/>
              <a:t>В фазе ЛО из каждой точки приближения локального минимума запускается алгоритм локальной оптимизации.</a:t>
            </a:r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6</a:t>
            </a:fld>
            <a:r>
              <a:rPr lang="ru-RU" dirty="0" smtClean="0"/>
              <a:t>/15</a:t>
            </a:r>
            <a:endParaRPr lang="ru-RU" dirty="0"/>
          </a:p>
        </p:txBody>
      </p:sp>
      <p:pic>
        <p:nvPicPr>
          <p:cNvPr id="6" name="Объект 5" descr="Рисунок3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6" y="1700809"/>
            <a:ext cx="4314825" cy="38959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адпись 2"/>
          <p:cNvSpPr txBox="1">
            <a:spLocks noChangeArrowheads="1"/>
          </p:cNvSpPr>
          <p:nvPr/>
        </p:nvSpPr>
        <p:spPr bwMode="auto">
          <a:xfrm>
            <a:off x="4643314" y="5733256"/>
            <a:ext cx="4321175" cy="2419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ru-RU" sz="1100" dirty="0">
                <a:latin typeface="Calibri" pitchFamily="34" charset="0"/>
              </a:rPr>
              <a:t>Рисунок </a:t>
            </a:r>
            <a:r>
              <a:rPr lang="ru-RU" sz="1100" dirty="0" smtClean="0">
                <a:latin typeface="Calibri" pitchFamily="34" charset="0"/>
              </a:rPr>
              <a:t>3 </a:t>
            </a:r>
            <a:r>
              <a:rPr lang="ru-RU" sz="1100" dirty="0">
                <a:latin typeface="Calibri" pitchFamily="34" charset="0"/>
              </a:rPr>
              <a:t>– Двухфазный алгоритм метода половинных делений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81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331"/>
    </mc:Choice>
    <mc:Fallback>
      <p:transition spd="slow" advTm="8333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Технология графосимволического программирования</a:t>
            </a:r>
            <a:r>
              <a:rPr lang="en-US" sz="3600" dirty="0" smtClean="0"/>
              <a:t> </a:t>
            </a:r>
            <a:r>
              <a:rPr lang="ru-RU" sz="3600" dirty="0" smtClean="0"/>
              <a:t>и </a:t>
            </a:r>
            <a:r>
              <a:rPr lang="en-US" sz="3600" dirty="0" smtClean="0"/>
              <a:t>PGRAPH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7</a:t>
            </a:fld>
            <a:r>
              <a:rPr lang="ru-RU" dirty="0" smtClean="0"/>
              <a:t>/15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200" dirty="0"/>
              <a:t>Создание визуальными средствами моделей параллельных алгоритмов</a:t>
            </a:r>
          </a:p>
          <a:p>
            <a:r>
              <a:rPr lang="ru-RU" sz="2200" dirty="0"/>
              <a:t>Автоматическая генерация кода программ для стандарта </a:t>
            </a:r>
            <a:r>
              <a:rPr lang="en-US" sz="2200" dirty="0"/>
              <a:t>MPI</a:t>
            </a:r>
            <a:endParaRPr lang="ru-RU" sz="2200" dirty="0"/>
          </a:p>
          <a:p>
            <a:endParaRPr lang="ru-RU" sz="2200" dirty="0"/>
          </a:p>
          <a:p>
            <a:pPr>
              <a:buFont typeface="Wingdings" pitchFamily="2" charset="2"/>
              <a:buChar char="v"/>
            </a:pPr>
            <a:r>
              <a:rPr lang="ru-RU" sz="2200" dirty="0"/>
              <a:t>Автоматическое управление потоками данных</a:t>
            </a:r>
          </a:p>
          <a:p>
            <a:pPr>
              <a:buFont typeface="Wingdings" pitchFamily="2" charset="2"/>
              <a:buChar char="v"/>
            </a:pPr>
            <a:r>
              <a:rPr lang="ru-RU" sz="2200" dirty="0"/>
              <a:t>Проверка корректности алгоритмов до запуска программы</a:t>
            </a:r>
          </a:p>
          <a:p>
            <a:endParaRPr lang="ru-RU" sz="2200" dirty="0"/>
          </a:p>
        </p:txBody>
      </p:sp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1628801"/>
            <a:ext cx="1276351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1" y="3700487"/>
            <a:ext cx="12715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7984" y="1628800"/>
            <a:ext cx="1872208" cy="385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Стрелка вправо 11"/>
          <p:cNvSpPr/>
          <p:nvPr/>
        </p:nvSpPr>
        <p:spPr>
          <a:xfrm>
            <a:off x="6372201" y="3162107"/>
            <a:ext cx="1118643" cy="785813"/>
          </a:xfrm>
          <a:prstGeom prst="rightArrow">
            <a:avLst/>
          </a:prstGeom>
          <a:solidFill>
            <a:srgbClr val="FFD85B"/>
          </a:solidFill>
          <a:ln>
            <a:solidFill>
              <a:srgbClr val="FFFF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КОМПИЛЯЦИЯ</a:t>
            </a:r>
            <a:endParaRPr lang="ru-RU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Надпись 2"/>
          <p:cNvSpPr txBox="1">
            <a:spLocks noChangeArrowheads="1"/>
          </p:cNvSpPr>
          <p:nvPr/>
        </p:nvSpPr>
        <p:spPr bwMode="auto">
          <a:xfrm>
            <a:off x="4427984" y="5589240"/>
            <a:ext cx="4406453" cy="2419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ru-RU" sz="1100" dirty="0">
                <a:latin typeface="Calibri" pitchFamily="34" charset="0"/>
              </a:rPr>
              <a:t>Рисунок </a:t>
            </a:r>
            <a:r>
              <a:rPr lang="ru-RU" sz="1100" dirty="0" smtClean="0">
                <a:latin typeface="Calibri" pitchFamily="34" charset="0"/>
              </a:rPr>
              <a:t>4 </a:t>
            </a:r>
            <a:r>
              <a:rPr lang="ru-RU" sz="1100" dirty="0">
                <a:latin typeface="Calibri" pitchFamily="34" charset="0"/>
              </a:rPr>
              <a:t>– </a:t>
            </a:r>
            <a:r>
              <a:rPr lang="ru-RU" sz="1100" dirty="0" smtClean="0">
                <a:latin typeface="Calibri" pitchFamily="34" charset="0"/>
              </a:rPr>
              <a:t>Суть технологии ГСП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89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515"/>
    </mc:Choice>
    <mc:Fallback>
      <p:transition spd="slow" advTm="455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 эффективности алгоритма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8</a:t>
            </a:fld>
            <a:r>
              <a:rPr lang="ru-RU" dirty="0" smtClean="0"/>
              <a:t>/15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446748"/>
            <a:ext cx="2224405" cy="457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887736"/>
            <a:ext cx="3336671" cy="2189337"/>
          </a:xfrm>
          <a:prstGeom prst="rect">
            <a:avLst/>
          </a:prstGeom>
          <a:noFill/>
        </p:spPr>
      </p:pic>
      <p:pic>
        <p:nvPicPr>
          <p:cNvPr id="8" name="Рисунок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21" y="4221089"/>
            <a:ext cx="3322199" cy="20113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15818" y="1518756"/>
            <a:ext cx="578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Распределение загрузки по процессорам для фазы: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62684" y="2659238"/>
            <a:ext cx="2202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г</a:t>
            </a:r>
            <a:r>
              <a:rPr lang="ru-RU" sz="2400" b="1" dirty="0" smtClean="0"/>
              <a:t>лобальной </a:t>
            </a:r>
          </a:p>
          <a:p>
            <a:pPr algn="ctr"/>
            <a:r>
              <a:rPr lang="ru-RU" sz="2400" b="1" dirty="0" smtClean="0"/>
              <a:t>оптимизации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2684" y="4811265"/>
            <a:ext cx="2202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л</a:t>
            </a:r>
            <a:r>
              <a:rPr lang="ru-RU" sz="2400" b="1" dirty="0" smtClean="0"/>
              <a:t>окальной</a:t>
            </a:r>
          </a:p>
          <a:p>
            <a:pPr algn="ctr"/>
            <a:r>
              <a:rPr lang="ru-RU" sz="2400" b="1" dirty="0" smtClean="0"/>
              <a:t>оптимизации</a:t>
            </a:r>
            <a:endParaRPr lang="ru-RU" sz="2400" b="1" dirty="0"/>
          </a:p>
        </p:txBody>
      </p:sp>
      <p:sp>
        <p:nvSpPr>
          <p:cNvPr id="6" name="Объект 3"/>
          <p:cNvSpPr>
            <a:spLocks noGrp="1"/>
          </p:cNvSpPr>
          <p:nvPr>
            <p:ph sz="half" idx="4294967295"/>
          </p:nvPr>
        </p:nvSpPr>
        <p:spPr>
          <a:xfrm>
            <a:off x="2843809" y="1636714"/>
            <a:ext cx="6116043" cy="4240559"/>
          </a:xfrm>
          <a:prstGeom prst="rect">
            <a:avLst/>
          </a:prstGeom>
          <a:noFill/>
        </p:spPr>
        <p:txBody>
          <a:bodyPr/>
          <a:lstStyle/>
          <a:p>
            <a:r>
              <a:rPr lang="ru-RU" sz="2400" dirty="0" smtClean="0"/>
              <a:t>Эксперименты проводились на суперкомпьютерном кластере «Сергей Королев» с числом процессоров до 512</a:t>
            </a:r>
          </a:p>
          <a:p>
            <a:r>
              <a:rPr lang="ru-RU" sz="2400" dirty="0" smtClean="0"/>
              <a:t>В качестве тестовой функции использовался генератор </a:t>
            </a:r>
            <a:r>
              <a:rPr lang="en-US" sz="2400" dirty="0" smtClean="0"/>
              <a:t>GKLS</a:t>
            </a:r>
          </a:p>
          <a:p>
            <a:r>
              <a:rPr lang="ru-RU" sz="2400" dirty="0" smtClean="0"/>
              <a:t>Параметры тестовой функции: </a:t>
            </a:r>
          </a:p>
          <a:p>
            <a:pPr lvl="1"/>
            <a:r>
              <a:rPr lang="ru-RU" sz="2000" dirty="0" smtClean="0"/>
              <a:t>размерность 8</a:t>
            </a:r>
          </a:p>
          <a:p>
            <a:pPr lvl="1"/>
            <a:r>
              <a:rPr lang="ru-RU" sz="2000" dirty="0" smtClean="0"/>
              <a:t>число локальных минимумов 10</a:t>
            </a:r>
          </a:p>
          <a:p>
            <a:pPr lvl="1"/>
            <a:r>
              <a:rPr lang="ru-RU" sz="2000" dirty="0" smtClean="0"/>
              <a:t>радиус зоны притяжения глобального минимума 0.33</a:t>
            </a:r>
          </a:p>
          <a:p>
            <a:pPr lvl="1"/>
            <a:endParaRPr lang="ru-RU" sz="2400" dirty="0"/>
          </a:p>
        </p:txBody>
      </p:sp>
      <p:sp>
        <p:nvSpPr>
          <p:cNvPr id="13" name="Надпись 2"/>
          <p:cNvSpPr txBox="1">
            <a:spLocks noChangeArrowheads="1"/>
          </p:cNvSpPr>
          <p:nvPr/>
        </p:nvSpPr>
        <p:spPr bwMode="auto">
          <a:xfrm>
            <a:off x="179512" y="6067340"/>
            <a:ext cx="2484928" cy="2419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ru-RU" sz="1100" dirty="0">
                <a:latin typeface="Calibri" pitchFamily="34" charset="0"/>
              </a:rPr>
              <a:t>Рисунок 5</a:t>
            </a:r>
            <a:r>
              <a:rPr lang="ru-RU" sz="1100" dirty="0" smtClean="0">
                <a:latin typeface="Calibri" pitchFamily="34" charset="0"/>
              </a:rPr>
              <a:t> </a:t>
            </a:r>
            <a:r>
              <a:rPr lang="ru-RU" sz="1100" dirty="0">
                <a:latin typeface="Calibri" pitchFamily="34" charset="0"/>
              </a:rPr>
              <a:t>– </a:t>
            </a:r>
            <a:r>
              <a:rPr lang="ru-RU" sz="1100" dirty="0" smtClean="0">
                <a:latin typeface="Calibri" pitchFamily="34" charset="0"/>
              </a:rPr>
              <a:t>Базовая версия алгоритма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37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62"/>
    </mc:Choice>
    <mc:Fallback>
      <p:transition spd="slow" advTm="466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0195D-6802-4018-80DD-56F4F20779E8}" type="slidenum">
              <a:rPr lang="ru-RU" smtClean="0"/>
              <a:pPr>
                <a:defRPr/>
              </a:pPr>
              <a:t>9</a:t>
            </a:fld>
            <a:r>
              <a:rPr lang="ru-RU" dirty="0" smtClean="0"/>
              <a:t>/15</a:t>
            </a:r>
            <a:endParaRPr lang="ru-RU" dirty="0"/>
          </a:p>
        </p:txBody>
      </p:sp>
      <p:pic>
        <p:nvPicPr>
          <p:cNvPr id="9" name="Объект 8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794278"/>
            <a:ext cx="4040188" cy="2650946"/>
          </a:xfrm>
          <a:prstGeom prst="rect">
            <a:avLst/>
          </a:prstGeom>
          <a:noFill/>
        </p:spPr>
      </p:pic>
      <p:pic>
        <p:nvPicPr>
          <p:cNvPr id="10" name="Объект 9"/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6" y="2770822"/>
            <a:ext cx="4041775" cy="2664296"/>
          </a:xfrm>
          <a:prstGeom prst="rect">
            <a:avLst/>
          </a:prstGeom>
          <a:noFill/>
        </p:spPr>
      </p:pic>
      <p:sp>
        <p:nvSpPr>
          <p:cNvPr id="11" name="Текст 4"/>
          <p:cNvSpPr txBox="1">
            <a:spLocks/>
          </p:cNvSpPr>
          <p:nvPr/>
        </p:nvSpPr>
        <p:spPr bwMode="auto">
          <a:xfrm>
            <a:off x="467544" y="1565102"/>
            <a:ext cx="82089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8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ru-RU" sz="2000" dirty="0" smtClean="0"/>
              <a:t>В версии 2 информация о найденном рекордном значении функции доступна всем процессорам</a:t>
            </a:r>
            <a:endParaRPr lang="ru-RU" sz="2000" dirty="0"/>
          </a:p>
        </p:txBody>
      </p:sp>
      <p:sp>
        <p:nvSpPr>
          <p:cNvPr id="12" name="Текст 4"/>
          <p:cNvSpPr txBox="1">
            <a:spLocks/>
          </p:cNvSpPr>
          <p:nvPr/>
        </p:nvSpPr>
        <p:spPr bwMode="auto">
          <a:xfrm>
            <a:off x="467544" y="5597550"/>
            <a:ext cx="82089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8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ru-RU" dirty="0" smtClean="0"/>
              <a:t>Общее количество вычислений сократилось  примерно в 3,5 раза (с 2937912 до 840718)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201" y="2636913"/>
            <a:ext cx="4040188" cy="360040"/>
          </a:xfrm>
        </p:spPr>
        <p:txBody>
          <a:bodyPr/>
          <a:lstStyle/>
          <a:p>
            <a:pPr algn="ctr"/>
            <a:r>
              <a:rPr lang="ru-RU" sz="1800" dirty="0" smtClean="0"/>
              <a:t>Версия 1</a:t>
            </a:r>
            <a:endParaRPr lang="ru-RU" sz="18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645026" y="2636913"/>
            <a:ext cx="4041775" cy="360040"/>
          </a:xfrm>
        </p:spPr>
        <p:txBody>
          <a:bodyPr/>
          <a:lstStyle/>
          <a:p>
            <a:pPr algn="ctr"/>
            <a:r>
              <a:rPr lang="ru-RU" sz="1800" dirty="0" smtClean="0"/>
              <a:t>Версия 2</a:t>
            </a:r>
            <a:endParaRPr lang="ru-RU" sz="1800" dirty="0"/>
          </a:p>
        </p:txBody>
      </p:sp>
      <p:sp>
        <p:nvSpPr>
          <p:cNvPr id="13" name="Текст 4"/>
          <p:cNvSpPr txBox="1">
            <a:spLocks/>
          </p:cNvSpPr>
          <p:nvPr/>
        </p:nvSpPr>
        <p:spPr bwMode="auto">
          <a:xfrm>
            <a:off x="467544" y="2276873"/>
            <a:ext cx="820891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8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ru-RU" sz="1800" b="0" dirty="0" smtClean="0"/>
              <a:t>Распределение загрузки по процессорам для фазы ГО</a:t>
            </a:r>
            <a:endParaRPr lang="ru-RU" sz="1800" b="0" dirty="0"/>
          </a:p>
        </p:txBody>
      </p:sp>
    </p:spTree>
    <p:extLst>
      <p:ext uri="{BB962C8B-B14F-4D97-AF65-F5344CB8AC3E}">
        <p14:creationId xmlns:p14="http://schemas.microsoft.com/office/powerpoint/2010/main" val="389594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43"/>
    </mc:Choice>
    <mc:Fallback>
      <p:transition spd="slow" advTm="2024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heme/theme1.xml><?xml version="1.0" encoding="utf-8"?>
<a:theme xmlns:a="http://schemas.openxmlformats.org/drawingml/2006/main" name="СГАУ">
  <a:themeElements>
    <a:clrScheme name="Новая 1">
      <a:dk1>
        <a:srgbClr val="000000"/>
      </a:dk1>
      <a:lt1>
        <a:srgbClr val="FFFFFF"/>
      </a:lt1>
      <a:dk2>
        <a:srgbClr val="000000"/>
      </a:dk2>
      <a:lt2>
        <a:srgbClr val="243A79"/>
      </a:lt2>
      <a:accent1>
        <a:srgbClr val="385BBE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385BBE"/>
      </a:hlink>
      <a:folHlink>
        <a:srgbClr val="243A79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Новая 1">
    <a:dk1>
      <a:srgbClr val="000000"/>
    </a:dk1>
    <a:lt1>
      <a:srgbClr val="FFFFFF"/>
    </a:lt1>
    <a:dk2>
      <a:srgbClr val="000000"/>
    </a:dk2>
    <a:lt2>
      <a:srgbClr val="243A79"/>
    </a:lt2>
    <a:accent1>
      <a:srgbClr val="385BBE"/>
    </a:accent1>
    <a:accent2>
      <a:srgbClr val="649600"/>
    </a:accent2>
    <a:accent3>
      <a:srgbClr val="FFFFFF"/>
    </a:accent3>
    <a:accent4>
      <a:srgbClr val="000000"/>
    </a:accent4>
    <a:accent5>
      <a:srgbClr val="AABEDE"/>
    </a:accent5>
    <a:accent6>
      <a:srgbClr val="5A8700"/>
    </a:accent6>
    <a:hlink>
      <a:srgbClr val="385BBE"/>
    </a:hlink>
    <a:folHlink>
      <a:srgbClr val="243A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7202</TotalTime>
  <Words>2118</Words>
  <Application>Microsoft Office PowerPoint</Application>
  <PresentationFormat>Экран (4:3)</PresentationFormat>
  <Paragraphs>213</Paragraphs>
  <Slides>18</Slides>
  <Notes>18</Notes>
  <HiddenSlides>3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СГАУ</vt:lpstr>
      <vt:lpstr>Формула</vt:lpstr>
      <vt:lpstr>Моделирование параллельных алгоритмов глобальной оптимизации модифицированным методом половинных делений</vt:lpstr>
      <vt:lpstr>Цель и задачи</vt:lpstr>
      <vt:lpstr>Постановка задачи глобальной оптимизации</vt:lpstr>
      <vt:lpstr>Классический метод половинного деления</vt:lpstr>
      <vt:lpstr>Модифицированный метод половинного деления</vt:lpstr>
      <vt:lpstr>Двухфазный модифицированный метод половинного деления</vt:lpstr>
      <vt:lpstr>Технология графосимволического программирования и PGRAPH</vt:lpstr>
      <vt:lpstr>Исследование эффективности алгоритма</vt:lpstr>
      <vt:lpstr>Модификация 1</vt:lpstr>
      <vt:lpstr>Модификация 2</vt:lpstr>
      <vt:lpstr>Описание гасителя пульсаций давления</vt:lpstr>
      <vt:lpstr>Постановка задачи глобальной оптимизации для гасителя пульсаций давления</vt:lpstr>
      <vt:lpstr>Результаты оптимизации</vt:lpstr>
      <vt:lpstr>Основные результаты работы</vt:lpstr>
      <vt:lpstr>Спасибо за внимание!</vt:lpstr>
      <vt:lpstr>Предел возможности алгоритма</vt:lpstr>
      <vt:lpstr>Алгоритм сжатия точек</vt:lpstr>
      <vt:lpstr>Программный комплекс визуального моделирования параллельных алгоритмов PGRAPH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Граф</dc:creator>
  <cp:lastModifiedBy>Граф</cp:lastModifiedBy>
  <cp:revision>464</cp:revision>
  <cp:lastPrinted>2012-05-27T05:34:26Z</cp:lastPrinted>
  <dcterms:created xsi:type="dcterms:W3CDTF">2010-06-06T11:26:30Z</dcterms:created>
  <dcterms:modified xsi:type="dcterms:W3CDTF">2012-05-27T13:28:56Z</dcterms:modified>
</cp:coreProperties>
</file>