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6" r:id="rId2"/>
  </p:sldMasterIdLst>
  <p:notesMasterIdLst>
    <p:notesMasterId r:id="rId39"/>
  </p:notesMasterIdLst>
  <p:sldIdLst>
    <p:sldId id="439" r:id="rId3"/>
    <p:sldId id="441" r:id="rId4"/>
    <p:sldId id="424" r:id="rId5"/>
    <p:sldId id="257" r:id="rId6"/>
    <p:sldId id="370" r:id="rId7"/>
    <p:sldId id="371" r:id="rId8"/>
    <p:sldId id="372" r:id="rId9"/>
    <p:sldId id="373" r:id="rId10"/>
    <p:sldId id="263" r:id="rId11"/>
    <p:sldId id="419" r:id="rId12"/>
    <p:sldId id="407" r:id="rId13"/>
    <p:sldId id="365" r:id="rId14"/>
    <p:sldId id="425" r:id="rId15"/>
    <p:sldId id="427" r:id="rId16"/>
    <p:sldId id="426" r:id="rId17"/>
    <p:sldId id="264" r:id="rId18"/>
    <p:sldId id="324" r:id="rId19"/>
    <p:sldId id="422" r:id="rId20"/>
    <p:sldId id="423" r:id="rId21"/>
    <p:sldId id="442" r:id="rId22"/>
    <p:sldId id="428" r:id="rId23"/>
    <p:sldId id="429" r:id="rId24"/>
    <p:sldId id="435" r:id="rId25"/>
    <p:sldId id="431" r:id="rId26"/>
    <p:sldId id="440" r:id="rId27"/>
    <p:sldId id="443" r:id="rId28"/>
    <p:sldId id="445" r:id="rId29"/>
    <p:sldId id="436" r:id="rId30"/>
    <p:sldId id="432" r:id="rId31"/>
    <p:sldId id="438" r:id="rId32"/>
    <p:sldId id="449" r:id="rId33"/>
    <p:sldId id="447" r:id="rId34"/>
    <p:sldId id="437" r:id="rId35"/>
    <p:sldId id="448" r:id="rId36"/>
    <p:sldId id="434" r:id="rId37"/>
    <p:sldId id="446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ED85B7D-A44B-4962-BF71-75D2E807C754}">
          <p14:sldIdLst>
            <p14:sldId id="439"/>
          </p14:sldIdLst>
        </p14:section>
        <p14:section name="Основы" id="{112488AE-5AA5-4D77-BCB6-CD0C10A111B8}">
          <p14:sldIdLst>
            <p14:sldId id="441"/>
            <p14:sldId id="424"/>
            <p14:sldId id="257"/>
            <p14:sldId id="370"/>
            <p14:sldId id="371"/>
            <p14:sldId id="372"/>
            <p14:sldId id="373"/>
            <p14:sldId id="263"/>
            <p14:sldId id="419"/>
            <p14:sldId id="407"/>
            <p14:sldId id="365"/>
            <p14:sldId id="425"/>
            <p14:sldId id="427"/>
            <p14:sldId id="426"/>
            <p14:sldId id="264"/>
            <p14:sldId id="324"/>
            <p14:sldId id="422"/>
            <p14:sldId id="423"/>
            <p14:sldId id="442"/>
            <p14:sldId id="428"/>
            <p14:sldId id="429"/>
          </p14:sldIdLst>
        </p14:section>
        <p14:section name="Более сложные аспекты" id="{CB5B1CBD-D64A-4FDC-B0E6-78740E812C39}">
          <p14:sldIdLst>
            <p14:sldId id="435"/>
            <p14:sldId id="431"/>
            <p14:sldId id="440"/>
            <p14:sldId id="443"/>
            <p14:sldId id="445"/>
            <p14:sldId id="436"/>
          </p14:sldIdLst>
        </p14:section>
        <p14:section name="ObjectPrinting" id="{37987495-3D6F-4C16-AE0A-8A39ADE1E44F}">
          <p14:sldIdLst>
            <p14:sldId id="432"/>
            <p14:sldId id="438"/>
          </p14:sldIdLst>
        </p14:section>
        <p14:section name="Еще нюансы" id="{2D4F9382-FFE2-4C1B-8BB7-6BAC4EE06AD5}">
          <p14:sldIdLst>
            <p14:sldId id="449"/>
            <p14:sldId id="447"/>
            <p14:sldId id="437"/>
            <p14:sldId id="448"/>
            <p14:sldId id="434"/>
          </p14:sldIdLst>
        </p14:section>
        <p14:section name="Заключение" id="{1CCB96B6-6116-4768-B394-AD7157D1A2B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80" autoAdjust="0"/>
    <p:restoredTop sz="87885" autoAdjust="0"/>
  </p:normalViewPr>
  <p:slideViewPr>
    <p:cSldViewPr snapToGrid="0">
      <p:cViewPr varScale="1">
        <p:scale>
          <a:sx n="67" d="100"/>
          <a:sy n="67" d="100"/>
        </p:scale>
        <p:origin x="6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Нарушение правил</a:t>
            </a:r>
            <a:r>
              <a:rPr lang="ru-RU" baseline="0" dirty="0"/>
              <a:t> Класс – Существительное, Метод — глагол.</a:t>
            </a:r>
          </a:p>
          <a:p>
            <a:r>
              <a:rPr lang="ru-RU" baseline="0" dirty="0"/>
              <a:t>Если это улучшает читаемость и не раздражает других программистов, то это стоит того. </a:t>
            </a:r>
          </a:p>
          <a:p>
            <a:r>
              <a:rPr lang="ru-RU" baseline="0" dirty="0"/>
              <a:t>В </a:t>
            </a:r>
            <a:r>
              <a:rPr lang="en-US" baseline="0" dirty="0" err="1"/>
              <a:t>FluentAPI</a:t>
            </a:r>
            <a:r>
              <a:rPr lang="ru-RU" baseline="0" dirty="0"/>
              <a:t> программисты уже привыкли к подобным нарушениям и готовы это воспринять без раздражения.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классы, а </a:t>
            </a:r>
            <a:r>
              <a:rPr lang="en-US" dirty="0"/>
              <a:t>That </a:t>
            </a:r>
            <a:r>
              <a:rPr lang="ru-RU" dirty="0"/>
              <a:t>и </a:t>
            </a:r>
            <a:r>
              <a:rPr lang="en-US" dirty="0"/>
              <a:t>Greater Than</a:t>
            </a:r>
            <a:r>
              <a:rPr lang="ru-RU" dirty="0"/>
              <a:t> —статические методы </a:t>
            </a:r>
            <a:r>
              <a:rPr lang="ru-RU" baseline="0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Play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Play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0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Play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1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Execute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2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меняются контексты здесь?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5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316602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88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6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36388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409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686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087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63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372195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620609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5367496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7359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03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6784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75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155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0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6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97855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63998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8515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fluent-ap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fluent-api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err="1"/>
              <a:t>Api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fluent-api</a:t>
            </a:r>
            <a:endParaRPr lang="en-US" b="1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284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/>
          <a:lstStyle/>
          <a:p>
            <a:r>
              <a:rPr lang="ru-RU" dirty="0"/>
              <a:t>подсказки </a:t>
            </a:r>
            <a:r>
              <a:rPr lang="en-US" dirty="0"/>
              <a:t>IDE</a:t>
            </a:r>
            <a:r>
              <a:rPr lang="ru-RU" dirty="0"/>
              <a:t> помогали изучать </a:t>
            </a:r>
            <a:r>
              <a:rPr lang="en-US" dirty="0"/>
              <a:t>API</a:t>
            </a:r>
            <a:endParaRPr lang="en-US" b="1" dirty="0"/>
          </a:p>
          <a:p>
            <a:r>
              <a:rPr lang="ru-RU" dirty="0"/>
              <a:t>код читался как документация на него</a:t>
            </a:r>
            <a:endParaRPr lang="en-US" b="1" dirty="0"/>
          </a:p>
          <a:p>
            <a:r>
              <a:rPr lang="ru-RU" dirty="0"/>
              <a:t>благодаря </a:t>
            </a:r>
            <a:r>
              <a:rPr lang="en-US" dirty="0"/>
              <a:t>Method chaining</a:t>
            </a:r>
            <a:r>
              <a:rPr lang="ru-RU" dirty="0"/>
              <a:t> не нужно было отвлекаться на навигацию и подглядывание в документацию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Fluent API</a:t>
            </a:r>
            <a:r>
              <a:rPr lang="ru-RU" sz="4000" dirty="0"/>
              <a:t> проектируется так, чтобы</a:t>
            </a:r>
          </a:p>
        </p:txBody>
      </p:sp>
    </p:spTree>
    <p:extLst>
      <p:ext uri="{BB962C8B-B14F-4D97-AF65-F5344CB8AC3E}">
        <p14:creationId xmlns:p14="http://schemas.microsoft.com/office/powerpoint/2010/main" val="35802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 err="1"/>
              <a:t>NUnit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95550" y="3429000"/>
            <a:ext cx="7200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Assert —</a:t>
            </a:r>
            <a:r>
              <a:rPr lang="ru-RU" sz="2800" dirty="0"/>
              <a:t> класс</a:t>
            </a:r>
          </a:p>
          <a:p>
            <a:r>
              <a:rPr lang="en-US" sz="2800" dirty="0"/>
              <a:t>That — </a:t>
            </a:r>
            <a:r>
              <a:rPr lang="ru-RU" sz="2800" dirty="0"/>
              <a:t>статический метод</a:t>
            </a:r>
          </a:p>
          <a:p>
            <a:r>
              <a:rPr lang="en-US" sz="2800" dirty="0"/>
              <a:t>Is — </a:t>
            </a:r>
            <a:r>
              <a:rPr lang="ru-RU" sz="2800" dirty="0"/>
              <a:t>класс</a:t>
            </a:r>
          </a:p>
          <a:p>
            <a:r>
              <a:rPr lang="en-US" sz="2800" dirty="0" err="1"/>
              <a:t>GreaterThan</a:t>
            </a:r>
            <a:r>
              <a:rPr lang="en-US" sz="2800" dirty="0"/>
              <a:t> — </a:t>
            </a:r>
            <a:r>
              <a:rPr lang="ru-RU" sz="2800" dirty="0"/>
              <a:t>статический метод</a:t>
            </a:r>
            <a:endParaRPr lang="en-US" sz="2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Is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.GreaterThan(42).Using(myComparer));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574800" y="549275"/>
            <a:ext cx="904240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expression)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(a, |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01" y="3746499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8717" y="3429000"/>
            <a:ext cx="379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а что дальше писать?!</a:t>
            </a:r>
          </a:p>
        </p:txBody>
      </p:sp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5550" y="3429000"/>
            <a:ext cx="84010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That — </a:t>
            </a:r>
            <a:r>
              <a:rPr lang="ru-RU" sz="2800" dirty="0"/>
              <a:t>статический метод</a:t>
            </a:r>
          </a:p>
          <a:p>
            <a:r>
              <a:rPr lang="en-US" sz="2800" dirty="0" err="1"/>
              <a:t>IsGreaterThan</a:t>
            </a:r>
            <a:r>
              <a:rPr lang="en-US" sz="2800" dirty="0"/>
              <a:t> — </a:t>
            </a:r>
            <a:r>
              <a:rPr lang="ru-RU" sz="2800" dirty="0"/>
              <a:t>метод расширения или просто метод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accent1"/>
                </a:solidFill>
              </a:rPr>
              <a:t>Но где будет сама проверка и проброс исключения?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7394973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</a:t>
            </a: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.IsGreaterThan(42).Using(myComparer);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5550" y="3429000"/>
            <a:ext cx="84010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Check </a:t>
            </a:r>
            <a:r>
              <a:rPr lang="ru-RU" sz="2800" dirty="0"/>
              <a:t>— проверяет условие и пробрасывает исключение</a:t>
            </a:r>
          </a:p>
          <a:p>
            <a:endParaRPr lang="en-US" sz="2800" dirty="0"/>
          </a:p>
          <a:p>
            <a:r>
              <a:rPr lang="ru-RU" sz="2800" dirty="0"/>
              <a:t>Но что если пользователь </a:t>
            </a:r>
            <a:r>
              <a:rPr lang="ru-RU" sz="2800" dirty="0">
                <a:solidFill>
                  <a:schemeClr val="accent1"/>
                </a:solidFill>
              </a:rPr>
              <a:t>забудет</a:t>
            </a:r>
            <a:r>
              <a:rPr lang="ru-RU" sz="2800" dirty="0"/>
              <a:t> вызвать </a:t>
            </a:r>
            <a:r>
              <a:rPr lang="en-US" sz="2800" dirty="0"/>
              <a:t>Check</a:t>
            </a:r>
            <a:r>
              <a:rPr lang="ru-RU" sz="2800" dirty="0"/>
              <a:t>?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8754320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</a:t>
            </a: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.IsGreaterThan(42).Using(myComparer).Check();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5549" y="3429000"/>
            <a:ext cx="8401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That — </a:t>
            </a:r>
            <a:r>
              <a:rPr lang="ru-RU" sz="2800" dirty="0"/>
              <a:t>статический метод</a:t>
            </a:r>
          </a:p>
          <a:p>
            <a:r>
              <a:rPr lang="ru-RU" sz="2800" dirty="0"/>
              <a:t>Второй параметр </a:t>
            </a:r>
            <a:r>
              <a:rPr lang="en-US" sz="2800" dirty="0"/>
              <a:t>That — Action&lt;Constraint&gt;</a:t>
            </a:r>
          </a:p>
          <a:p>
            <a:r>
              <a:rPr lang="en-US" sz="2800" dirty="0" err="1"/>
              <a:t>GreaterThan</a:t>
            </a:r>
            <a:r>
              <a:rPr lang="en-US" sz="2800" dirty="0"/>
              <a:t> — </a:t>
            </a:r>
            <a:r>
              <a:rPr lang="ru-RU" sz="2800" dirty="0"/>
              <a:t>метод класса </a:t>
            </a:r>
            <a:r>
              <a:rPr lang="en-US" sz="2800" dirty="0"/>
              <a:t>Constraint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858440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Is =&gt; Is.GreaterThan(42).Using(myComparer));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jQuery</a:t>
            </a:r>
            <a:r>
              <a:rPr lang="ru-RU" dirty="0"/>
              <a:t> </a:t>
            </a:r>
            <a:r>
              <a:rPr lang="en-US" dirty="0"/>
              <a:t>fluent API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0" y="1628775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70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8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4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&gt;.Empty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 2, 3, 4 })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42 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→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59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0918" y="1806963"/>
            <a:ext cx="9605618" cy="450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greet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Как дела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→ Immutable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2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сложные аспекты </a:t>
            </a:r>
            <a:br>
              <a:rPr lang="en-US" dirty="0"/>
            </a:br>
            <a:r>
              <a:rPr lang="en-US" dirty="0"/>
              <a:t>Fluent </a:t>
            </a:r>
            <a:r>
              <a:rPr lang="en-US" dirty="0" err="1"/>
              <a:t>Api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https://github.com/kontur-csharper/</a:t>
            </a:r>
            <a:r>
              <a:rPr lang="en-US" sz="3600" b="1" dirty="0">
                <a:hlinkClick r:id="rId2"/>
              </a:rPr>
              <a:t>fluent-api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0911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200650" y="1628776"/>
            <a:ext cx="569588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.Where(person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18)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.Take(10)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Контексты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5400" y="1628775"/>
            <a:ext cx="383402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Fira Code" panose="00000509000000000000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endParaRPr lang="en-US" sz="2000" dirty="0">
              <a:latin typeface="Consolas" panose="020B0609020204030204" pitchFamily="49" charset="0"/>
              <a:ea typeface="Fir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4"/>
            <a:ext cx="9601133" cy="4679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2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void-</a:t>
            </a:r>
            <a:r>
              <a:rPr lang="ru-RU" dirty="0"/>
              <a:t>контекст</a:t>
            </a:r>
          </a:p>
          <a:p>
            <a:r>
              <a:rPr lang="ru-RU" dirty="0"/>
              <a:t>Ограниченный контекст</a:t>
            </a:r>
          </a:p>
          <a:p>
            <a:r>
              <a:rPr lang="ru-RU" dirty="0"/>
              <a:t>Расширенный контекст</a:t>
            </a:r>
          </a:p>
          <a:p>
            <a:r>
              <a:rPr lang="ru-RU" dirty="0"/>
              <a:t>Новый контекст</a:t>
            </a:r>
          </a:p>
          <a:p>
            <a:r>
              <a:rPr lang="ru-RU" dirty="0"/>
              <a:t>Вложенный контекст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880000">
            <a:off x="5597107" y="5033211"/>
            <a:ext cx="4245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На каждом шаге только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возможные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8355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контекстов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5550" y="3159000"/>
            <a:ext cx="1080000" cy="54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556000" y="1901700"/>
            <a:ext cx="1080000" cy="54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556000" y="4346700"/>
            <a:ext cx="1080000" cy="54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616450" y="2439069"/>
            <a:ext cx="1080000" cy="54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8616450" y="4149225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 flipV="1">
            <a:off x="3575550" y="2171700"/>
            <a:ext cx="1980450" cy="12573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</p:cNvCxnSpPr>
          <p:nvPr/>
        </p:nvCxnSpPr>
        <p:spPr>
          <a:xfrm>
            <a:off x="3575550" y="3429000"/>
            <a:ext cx="1980450" cy="11877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7" idx="0"/>
          </p:cNvCxnSpPr>
          <p:nvPr/>
        </p:nvCxnSpPr>
        <p:spPr>
          <a:xfrm>
            <a:off x="6096000" y="24417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9" idx="2"/>
          </p:cNvCxnSpPr>
          <p:nvPr/>
        </p:nvCxnSpPr>
        <p:spPr>
          <a:xfrm>
            <a:off x="6636000" y="4616700"/>
            <a:ext cx="1980450" cy="7252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3"/>
            <a:endCxn id="8" idx="1"/>
          </p:cNvCxnSpPr>
          <p:nvPr/>
        </p:nvCxnSpPr>
        <p:spPr>
          <a:xfrm>
            <a:off x="6636000" y="2171700"/>
            <a:ext cx="1980450" cy="53736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9" idx="0"/>
          </p:cNvCxnSpPr>
          <p:nvPr/>
        </p:nvCxnSpPr>
        <p:spPr>
          <a:xfrm>
            <a:off x="9156450" y="2979069"/>
            <a:ext cx="0" cy="117015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изогнутый 34"/>
          <p:cNvCxnSpPr>
            <a:stCxn id="7" idx="3"/>
            <a:endCxn id="7" idx="1"/>
          </p:cNvCxnSpPr>
          <p:nvPr/>
        </p:nvCxnSpPr>
        <p:spPr>
          <a:xfrm flipH="1">
            <a:off x="5556000" y="4616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/>
          <p:cNvCxnSpPr>
            <a:stCxn id="6" idx="3"/>
            <a:endCxn id="6" idx="1"/>
          </p:cNvCxnSpPr>
          <p:nvPr/>
        </p:nvCxnSpPr>
        <p:spPr>
          <a:xfrm flipH="1">
            <a:off x="5556000" y="2171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6011" y="2293570"/>
            <a:ext cx="1779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Начальный</a:t>
            </a:r>
            <a:br>
              <a:rPr lang="ru-RU" sz="2400" dirty="0"/>
            </a:br>
            <a:r>
              <a:rPr lang="ru-RU" sz="2400" dirty="0"/>
              <a:t>контекст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772466" y="5229225"/>
            <a:ext cx="76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void</a:t>
            </a:r>
          </a:p>
        </p:txBody>
      </p:sp>
      <p:sp>
        <p:nvSpPr>
          <p:cNvPr id="45" name="TextBox 44"/>
          <p:cNvSpPr txBox="1"/>
          <p:nvPr/>
        </p:nvSpPr>
        <p:spPr>
          <a:xfrm rot="20880000">
            <a:off x="2557243" y="5471334"/>
            <a:ext cx="5678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Каждая стрелка – вызов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24166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p.Method</a:t>
            </a:r>
            <a:r>
              <a:rPr lang="en-US" sz="2400" dirty="0">
                <a:latin typeface="Consolas" panose="020B0609020204030204" pitchFamily="49" charset="0"/>
              </a:rPr>
              <a:t>()).Returns(42);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CallContext</a:t>
            </a:r>
            <a:r>
              <a:rPr lang="en-US" sz="2400" dirty="0">
                <a:latin typeface="Consolas" panose="020B0609020204030204" pitchFamily="49" charset="0"/>
              </a:rPr>
              <a:t>&lt;T&gt; </a:t>
            </a:r>
            <a:r>
              <a:rPr lang="en-US" sz="2400" dirty="0" err="1">
                <a:latin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&lt;T&gt;(Expression&lt;</a:t>
            </a:r>
            <a:r>
              <a:rPr lang="en-US" sz="2400" dirty="0" err="1"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&lt;T&gt;&gt; 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propInfo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	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((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MemberExpression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memberSelector.Body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.Member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Expression&lt;</a:t>
            </a:r>
            <a:r>
              <a:rPr lang="en-US" dirty="0" err="1"/>
              <a:t>Func</a:t>
            </a:r>
            <a:r>
              <a:rPr lang="en-US" dirty="0"/>
              <a:t>&lt;...&gt;&gt;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71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dirty="0"/>
              <a:t>Разработать библиотеку для преобразования любого объекта в строку, перечисляя значения публичных свойств и полей объекта.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Все должно гибко настраиваться. А именно: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свойства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Указать альтернативный способ </a:t>
            </a:r>
            <a:r>
              <a:rPr lang="ru-RU" dirty="0" err="1"/>
              <a:t>сериализации</a:t>
            </a:r>
            <a:r>
              <a:rPr lang="ru-RU" dirty="0"/>
              <a:t> для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числовых типов указать культуру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</a:t>
            </a:r>
            <a:r>
              <a:rPr lang="ru-RU" dirty="0" err="1"/>
              <a:t>сериализацию</a:t>
            </a:r>
            <a:r>
              <a:rPr lang="ru-RU" dirty="0"/>
              <a:t> конкретного свойства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обрезание значений строковых свойств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конкретное свойство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9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— </a:t>
            </a:r>
            <a:r>
              <a:rPr lang="ru-RU" dirty="0"/>
              <a:t>это стиль организации </a:t>
            </a:r>
            <a:br>
              <a:rPr lang="ru-RU" dirty="0"/>
            </a:br>
            <a:r>
              <a:rPr lang="ru-RU" dirty="0"/>
              <a:t>публичных интерфейсов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46333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Difficulty level </a:t>
            </a: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Nightmare</a:t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dirty="0"/>
              <a:t>Доделайте </a:t>
            </a:r>
            <a:r>
              <a:rPr lang="en-US" dirty="0" err="1"/>
              <a:t>ObjectPrinter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84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нюансы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Разрабатывайте </a:t>
            </a:r>
            <a:r>
              <a:rPr lang="en-US" sz="2800" dirty="0"/>
              <a:t>API</a:t>
            </a:r>
            <a:r>
              <a:rPr lang="ru-RU" sz="2800" dirty="0"/>
              <a:t> так, чтобы им нельзя было воспользоваться неправильно</a:t>
            </a:r>
          </a:p>
          <a:p>
            <a:r>
              <a:rPr lang="ru-RU" sz="2800" dirty="0"/>
              <a:t>Если это не получается, кидайте диагностические ошибки</a:t>
            </a:r>
          </a:p>
          <a:p>
            <a:r>
              <a:rPr lang="ru-RU" sz="2800" dirty="0"/>
              <a:t>Делайте тексты ошибок понятными! </a:t>
            </a:r>
            <a:r>
              <a:rPr lang="ru-RU" sz="28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Иначе вас проклянут коллеги</a:t>
            </a:r>
          </a:p>
          <a:p>
            <a:r>
              <a:rPr lang="ru-RU" sz="2800" dirty="0"/>
              <a:t>В </a:t>
            </a:r>
            <a:r>
              <a:rPr lang="en-US" sz="2800" dirty="0"/>
              <a:t>XML</a:t>
            </a:r>
            <a:r>
              <a:rPr lang="ru-RU" sz="2800" dirty="0"/>
              <a:t>-документации можно написать то, что не очевидно из имен и сигнатур</a:t>
            </a:r>
            <a:endParaRPr lang="en-US" sz="2800" strike="sngStrik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ведите</a:t>
            </a:r>
          </a:p>
        </p:txBody>
      </p:sp>
    </p:spTree>
    <p:extLst>
      <p:ext uri="{BB962C8B-B14F-4D97-AF65-F5344CB8AC3E}">
        <p14:creationId xmlns:p14="http://schemas.microsoft.com/office/powerpoint/2010/main" val="2296766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Пишите </a:t>
            </a:r>
            <a:r>
              <a:rPr lang="en-US" dirty="0"/>
              <a:t>Acceptance</a:t>
            </a:r>
            <a:r>
              <a:rPr lang="ru-RU" dirty="0"/>
              <a:t>-тесты — они отлично работают как документация</a:t>
            </a:r>
          </a:p>
          <a:p>
            <a:r>
              <a:rPr lang="ru-RU" dirty="0"/>
              <a:t>Тестируйте понятность </a:t>
            </a:r>
            <a:r>
              <a:rPr lang="en-US" dirty="0"/>
              <a:t>API</a:t>
            </a:r>
            <a:r>
              <a:rPr lang="ru-RU" dirty="0"/>
              <a:t>, показывая </a:t>
            </a:r>
            <a:r>
              <a:rPr lang="en-US" dirty="0"/>
              <a:t>Acceptance</a:t>
            </a:r>
            <a:r>
              <a:rPr lang="ru-RU" dirty="0"/>
              <a:t>-тесты коллегам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тестируйте</a:t>
            </a:r>
          </a:p>
        </p:txBody>
      </p:sp>
    </p:spTree>
    <p:extLst>
      <p:ext uri="{BB962C8B-B14F-4D97-AF65-F5344CB8AC3E}">
        <p14:creationId xmlns:p14="http://schemas.microsoft.com/office/powerpoint/2010/main" val="422220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Скрывайте детали реализации из подсказок </a:t>
            </a:r>
            <a:r>
              <a:rPr lang="en-US" dirty="0" err="1"/>
              <a:t>Intellisense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SomeFluentContext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IContextProperties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IContextProperties</a:t>
            </a:r>
            <a:r>
              <a:rPr lang="en-US" sz="2000" dirty="0" err="1">
                <a:latin typeface="Consolas" panose="020B0609020204030204" pitchFamily="49" charset="0"/>
              </a:rPr>
              <a:t>.SomeState</a:t>
            </a:r>
            <a:r>
              <a:rPr lang="en-US" sz="2000" dirty="0">
                <a:latin typeface="Consolas" panose="020B060902020403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Скрывайте детали</a:t>
            </a:r>
          </a:p>
        </p:txBody>
      </p:sp>
      <p:sp>
        <p:nvSpPr>
          <p:cNvPr id="5" name="TextBox 4"/>
          <p:cNvSpPr txBox="1"/>
          <p:nvPr/>
        </p:nvSpPr>
        <p:spPr>
          <a:xfrm rot="20880000">
            <a:off x="5594689" y="5119575"/>
            <a:ext cx="5125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Доступно для тестирования</a:t>
            </a:r>
          </a:p>
          <a:p>
            <a:pPr algn="ctr"/>
            <a:r>
              <a:rPr lang="ru-RU" sz="2800" i="1" dirty="0">
                <a:solidFill>
                  <a:schemeClr val="accent1"/>
                </a:solidFill>
              </a:rPr>
              <a:t>Скрыто из </a:t>
            </a:r>
            <a:r>
              <a:rPr lang="ru-RU" sz="2800" i="1" dirty="0" err="1">
                <a:solidFill>
                  <a:schemeClr val="accent1"/>
                </a:solidFill>
              </a:rPr>
              <a:t>автодополнения</a:t>
            </a:r>
            <a:endParaRPr lang="ru-RU" sz="2800" i="1" dirty="0">
              <a:solidFill>
                <a:schemeClr val="accent1"/>
              </a:solidFill>
            </a:endParaRP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7403747" y="4475554"/>
            <a:ext cx="659599" cy="64929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Linq</a:t>
            </a:r>
            <a:endParaRPr lang="en-US" dirty="0"/>
          </a:p>
          <a:p>
            <a:r>
              <a:rPr lang="en-US" dirty="0" err="1"/>
              <a:t>NUnit</a:t>
            </a:r>
            <a:endParaRPr lang="ru-RU" dirty="0"/>
          </a:p>
          <a:p>
            <a:r>
              <a:rPr lang="en-US" dirty="0" err="1"/>
              <a:t>FluentAssertions</a:t>
            </a:r>
            <a:endParaRPr lang="en-US" dirty="0"/>
          </a:p>
          <a:p>
            <a:r>
              <a:rPr lang="en-US" dirty="0" err="1"/>
              <a:t>StatePrinter</a:t>
            </a:r>
            <a:endParaRPr lang="en-US" dirty="0"/>
          </a:p>
          <a:p>
            <a:r>
              <a:rPr lang="en-US" dirty="0" err="1"/>
              <a:t>AutoFixture</a:t>
            </a:r>
            <a:endParaRPr lang="en-US" dirty="0"/>
          </a:p>
          <a:p>
            <a:r>
              <a:rPr lang="en-US" dirty="0" err="1"/>
              <a:t>DeepEquals</a:t>
            </a:r>
            <a:endParaRPr lang="en-US" dirty="0"/>
          </a:p>
          <a:p>
            <a:r>
              <a:rPr lang="en-US" dirty="0" err="1"/>
              <a:t>Ninject</a:t>
            </a:r>
            <a:endParaRPr lang="en-US" dirty="0"/>
          </a:p>
          <a:p>
            <a:r>
              <a:rPr lang="en-US" dirty="0" err="1"/>
              <a:t>FakeItEasy</a:t>
            </a:r>
            <a:endParaRPr lang="en-US" dirty="0"/>
          </a:p>
          <a:p>
            <a:r>
              <a:rPr lang="en-US" dirty="0" err="1"/>
              <a:t>EntityFramework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встретить </a:t>
            </a:r>
            <a:r>
              <a:rPr lang="en-US" dirty="0"/>
              <a:t>Fluent </a:t>
            </a:r>
            <a:r>
              <a:rPr lang="en-US" dirty="0" err="1"/>
              <a:t>Api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324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Найди в своем проекте подзадачу, в которой </a:t>
            </a:r>
            <a:r>
              <a:rPr lang="en-US" sz="2800" dirty="0" err="1"/>
              <a:t>FluentAPI</a:t>
            </a:r>
            <a:r>
              <a:rPr lang="ru-RU" sz="2800" dirty="0"/>
              <a:t> помог бы</a:t>
            </a:r>
            <a:r>
              <a:rPr lang="ru-RU" sz="2800" dirty="0">
                <a:solidFill>
                  <a:schemeClr val="accent1"/>
                </a:solidFill>
              </a:rPr>
              <a:t>*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ru-RU" sz="2800" dirty="0"/>
              <a:t>Какие проблемы решит такой </a:t>
            </a:r>
            <a:r>
              <a:rPr lang="ru-RU" sz="2800" dirty="0" err="1"/>
              <a:t>рефакторинг</a:t>
            </a:r>
            <a:r>
              <a:rPr lang="ru-RU" sz="2800" dirty="0"/>
              <a:t>?</a:t>
            </a:r>
            <a:endParaRPr lang="en-US" sz="2800" dirty="0"/>
          </a:p>
          <a:p>
            <a:r>
              <a:rPr lang="ru-RU" sz="2800" dirty="0"/>
              <a:t>Расскажи на следующем занятии (доклад 5-15 минут)</a:t>
            </a:r>
            <a:r>
              <a:rPr lang="ru-RU" sz="2800" dirty="0">
                <a:solidFill>
                  <a:schemeClr val="accent1"/>
                </a:solidFill>
              </a:rPr>
              <a:t>**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</a:t>
            </a:r>
            <a:r>
              <a:rPr lang="ru-RU" sz="2400" dirty="0"/>
              <a:t> Это не обязательно должно быть большое </a:t>
            </a:r>
            <a:r>
              <a:rPr lang="en-US" sz="2400" dirty="0"/>
              <a:t>API</a:t>
            </a:r>
            <a:r>
              <a:rPr lang="ru-RU" sz="2400" dirty="0"/>
              <a:t>, как</a:t>
            </a:r>
            <a:r>
              <a:rPr lang="en-US" sz="2400" dirty="0"/>
              <a:t> </a:t>
            </a:r>
            <a:r>
              <a:rPr lang="en-US" sz="2400" dirty="0" err="1"/>
              <a:t>ObjectPrinter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**</a:t>
            </a:r>
            <a:r>
              <a:rPr lang="ru-RU" sz="2400" dirty="0"/>
              <a:t> Если вы из одного проекта, делайте в паре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 </a:t>
            </a:r>
            <a:r>
              <a:rPr lang="en-US" dirty="0"/>
              <a:t>be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05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Концентрируется на удобстве трех сценариев: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Изучение </a:t>
            </a:r>
            <a:r>
              <a:rPr lang="en-US" dirty="0"/>
              <a:t>API</a:t>
            </a:r>
            <a:r>
              <a:rPr lang="ru-RU" dirty="0"/>
              <a:t> с нуля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Чтение чужого кода, использующего </a:t>
            </a:r>
            <a:r>
              <a:rPr lang="en-US" dirty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Написание кода, использующего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Изучение </a:t>
            </a:r>
            <a:r>
              <a:rPr lang="en-US"/>
              <a:t>API</a:t>
            </a:r>
            <a:r>
              <a:rPr lang="ru-RU"/>
              <a:t> и подсказки </a:t>
            </a:r>
            <a:r>
              <a:rPr lang="en-US"/>
              <a:t>IDE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84" y="1628775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Чтение кода. </a:t>
            </a:r>
            <a:r>
              <a:rPr lang="ru-RU" sz="3600" dirty="0" err="1"/>
              <a:t>Самообъясняющий</a:t>
            </a:r>
            <a:r>
              <a:rPr lang="ru-RU" sz="3600" dirty="0"/>
              <a:t> код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70" y="1628775"/>
            <a:ext cx="9601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52651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Код читается как обычный текст</a:t>
            </a:r>
            <a:endParaRPr lang="en-US" sz="2800" dirty="0"/>
          </a:p>
        </p:txBody>
      </p:sp>
      <p:pic>
        <p:nvPicPr>
          <p:cNvPr id="6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75" y="4747216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 набора кода</a:t>
            </a:r>
          </a:p>
        </p:txBody>
      </p:sp>
      <p:grpSp>
        <p:nvGrpSpPr>
          <p:cNvPr id="3" name="Группа 2"/>
          <p:cNvGrpSpPr>
            <a:grpSpLocks noChangeAspect="1"/>
          </p:cNvGrpSpPr>
          <p:nvPr/>
        </p:nvGrpSpPr>
        <p:grpSpPr>
          <a:xfrm>
            <a:off x="3626644" y="1757839"/>
            <a:ext cx="4938713" cy="4435404"/>
            <a:chOff x="3105150" y="1284761"/>
            <a:chExt cx="5981700" cy="5372100"/>
          </a:xfrm>
        </p:grpSpPr>
        <p:pic>
          <p:nvPicPr>
            <p:cNvPr id="1026" name="Picture 2" descr="http://upload.wikimedia.org/wikipedia/commons/8/8c/Arrow_key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1690690"/>
              <a:ext cx="5981700" cy="410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Знак запрета 5"/>
            <p:cNvSpPr/>
            <p:nvPr/>
          </p:nvSpPr>
          <p:spPr>
            <a:xfrm>
              <a:off x="3467100" y="1284761"/>
              <a:ext cx="5372100" cy="5372100"/>
            </a:xfrm>
            <a:prstGeom prst="noSmoking">
              <a:avLst>
                <a:gd name="adj" fmla="val 990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5"/>
            <a:ext cx="9601136" cy="46799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|))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b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 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:(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Step1(...).Step2(a).Step3(b, c); 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Неудобство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набора</a:t>
            </a:r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968500" y="1737611"/>
            <a:ext cx="5960826" cy="937891"/>
            <a:chOff x="1968500" y="1737611"/>
            <a:chExt cx="5960826" cy="937891"/>
          </a:xfrm>
        </p:grpSpPr>
        <p:sp>
          <p:nvSpPr>
            <p:cNvPr id="6" name="TextBox 5"/>
            <p:cNvSpPr txBox="1"/>
            <p:nvPr/>
          </p:nvSpPr>
          <p:spPr>
            <a:xfrm rot="20880000">
              <a:off x="4031015" y="1737611"/>
              <a:ext cx="3898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i="1" dirty="0">
                  <a:solidFill>
                    <a:schemeClr val="accent1"/>
                  </a:solidFill>
                </a:rPr>
                <a:t>приходится прыгать </a:t>
              </a:r>
              <a:br>
                <a:rPr lang="ru-RU" sz="2400" i="1" dirty="0">
                  <a:solidFill>
                    <a:schemeClr val="accent1"/>
                  </a:solidFill>
                </a:rPr>
              </a:br>
              <a:r>
                <a:rPr lang="ru-RU" sz="2400" i="1" dirty="0">
                  <a:solidFill>
                    <a:schemeClr val="accent1"/>
                  </a:solidFill>
                </a:rPr>
                <a:t>между кодом и блоком </a:t>
              </a:r>
              <a:r>
                <a:rPr lang="ru-RU" sz="2400" i="1" dirty="0" err="1">
                  <a:solidFill>
                    <a:schemeClr val="accent1"/>
                  </a:solidFill>
                </a:rPr>
                <a:t>var</a:t>
              </a:r>
              <a:endParaRPr lang="ru-RU" sz="2400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stCxn id="6" idx="1"/>
            </p:cNvCxnSpPr>
            <p:nvPr/>
          </p:nvCxnSpPr>
          <p:spPr>
            <a:xfrm flipH="1">
              <a:off x="2146300" y="2558362"/>
              <a:ext cx="1927309" cy="117140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6" idx="1"/>
            </p:cNvCxnSpPr>
            <p:nvPr/>
          </p:nvCxnSpPr>
          <p:spPr>
            <a:xfrm flipH="1" flipV="1">
              <a:off x="1968500" y="2146300"/>
              <a:ext cx="2105109" cy="412062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6997631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graph =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GraphBuilder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WithNodes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"B"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"C"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WithDirectedEdge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"B"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WithLoop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WithUndirectedEdge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“C"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BuildAdjacencyMatrix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20880000">
            <a:off x="1467114" y="5076073"/>
            <a:ext cx="4367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Подсказки </a:t>
            </a:r>
            <a:r>
              <a:rPr lang="en-US" sz="2800" i="1" dirty="0">
                <a:solidFill>
                  <a:schemeClr val="accent1"/>
                </a:solidFill>
              </a:rPr>
              <a:t>IDE </a:t>
            </a:r>
            <a:r>
              <a:rPr lang="ru-RU" sz="2800" i="1" dirty="0">
                <a:solidFill>
                  <a:schemeClr val="accent1"/>
                </a:solidFill>
              </a:rPr>
              <a:t>помогают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в освоении </a:t>
            </a:r>
            <a:r>
              <a:rPr lang="en-US" sz="2800" i="1" dirty="0">
                <a:solidFill>
                  <a:schemeClr val="accent1"/>
                </a:solidFill>
              </a:rPr>
              <a:t>API</a:t>
            </a:r>
            <a:endParaRPr lang="ru-RU" sz="2800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880000">
            <a:off x="6917394" y="5076073"/>
            <a:ext cx="3319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Можно писать код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слева направо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9020</TotalTime>
  <Words>726</Words>
  <Application>Microsoft Office PowerPoint</Application>
  <PresentationFormat>Широкоэкранный</PresentationFormat>
  <Paragraphs>212</Paragraphs>
  <Slides>36</Slides>
  <Notes>7</Notes>
  <HiddenSlides>13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Algerian</vt:lpstr>
      <vt:lpstr>Arial</vt:lpstr>
      <vt:lpstr>Calibri</vt:lpstr>
      <vt:lpstr>Consolas</vt:lpstr>
      <vt:lpstr>Fira Code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Fluent Api</vt:lpstr>
      <vt:lpstr>основы</vt:lpstr>
      <vt:lpstr>Fluent — это стиль организации  публичных интерфейсов библиотек</vt:lpstr>
      <vt:lpstr>Fluent API </vt:lpstr>
      <vt:lpstr>Изучение API и подсказки IDE</vt:lpstr>
      <vt:lpstr>Чтение кода. Самообъясняющий код</vt:lpstr>
      <vt:lpstr>Удобство набора кода</vt:lpstr>
      <vt:lpstr>Неудобство набора</vt:lpstr>
      <vt:lpstr>Method chaining</vt:lpstr>
      <vt:lpstr>Fluent API проектируется так, чтобы</vt:lpstr>
      <vt:lpstr>Пример NUnit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jQuery fluent API</vt:lpstr>
      <vt:lpstr>FluentAPI exercise</vt:lpstr>
      <vt:lpstr>FluentAPI exercise</vt:lpstr>
      <vt:lpstr>FluentAPI exercise</vt:lpstr>
      <vt:lpstr>FluentAPI exercise</vt:lpstr>
      <vt:lpstr>Immutable → Fluent</vt:lpstr>
      <vt:lpstr>Fluent → Immutable</vt:lpstr>
      <vt:lpstr>Более сложные аспекты  Fluent Api</vt:lpstr>
      <vt:lpstr>Контексты</vt:lpstr>
      <vt:lpstr>контексты</vt:lpstr>
      <vt:lpstr>контексты</vt:lpstr>
      <vt:lpstr>Граф контекстов</vt:lpstr>
      <vt:lpstr>Expression&lt;Func&lt;...&gt;&gt;</vt:lpstr>
      <vt:lpstr>Задача ObjectPrinting</vt:lpstr>
      <vt:lpstr>Разбор задачи ObjectPrinting</vt:lpstr>
      <vt:lpstr>Еще нюансы</vt:lpstr>
      <vt:lpstr>ведите</vt:lpstr>
      <vt:lpstr>тестируйте</vt:lpstr>
      <vt:lpstr>Скрывайте детали</vt:lpstr>
      <vt:lpstr>Где можно встретить Fluent Api?</vt:lpstr>
      <vt:lpstr>Спецзадание be fluent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261</cp:revision>
  <dcterms:created xsi:type="dcterms:W3CDTF">2015-02-05T09:30:20Z</dcterms:created>
  <dcterms:modified xsi:type="dcterms:W3CDTF">2016-10-09T09:04:04Z</dcterms:modified>
</cp:coreProperties>
</file>