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1041" r:id="rId5"/>
    <p:sldId id="1035" r:id="rId6"/>
    <p:sldId id="1045" r:id="rId7"/>
    <p:sldId id="1052" r:id="rId8"/>
    <p:sldId id="1053" r:id="rId9"/>
    <p:sldId id="1054" r:id="rId10"/>
    <p:sldId id="105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900B-6326-433E-801C-A7D69873138B}" v="45" dt="2021-02-21T15:06:0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21.02.2021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BMP (BGP Monitoring Protocol) Seamless Session</a:t>
            </a:r>
          </a:p>
          <a:p>
            <a:endParaRPr lang="en-US" sz="2200" b="1" dirty="0"/>
          </a:p>
          <a:p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Optional BMP session lifecycle extension to prevent data duplication of previously exported messages when TCP session is re-established.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6B60DEE-AB49-47F4-AC01-C954634AD15B}"/>
              </a:ext>
            </a:extLst>
          </p:cNvPr>
          <p:cNvSpPr txBox="1">
            <a:spLocks/>
          </p:cNvSpPr>
          <p:nvPr/>
        </p:nvSpPr>
        <p:spPr>
          <a:xfrm>
            <a:off x="3794143" y="5641637"/>
            <a:ext cx="8208000" cy="7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latin typeface="+mj-lt"/>
              </a:rPr>
              <a:t>thomas.graf@swisscom.com</a:t>
            </a:r>
          </a:p>
          <a:p>
            <a:pPr marL="0" indent="0" algn="r">
              <a:buNone/>
            </a:pPr>
            <a:r>
              <a:rPr lang="de-CH" dirty="0">
                <a:latin typeface="+mj-lt"/>
              </a:rPr>
              <a:t>8.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2021</a:t>
            </a:r>
          </a:p>
          <a:p>
            <a:pPr algn="r"/>
            <a:endParaRPr lang="de-CH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C0AE0B0-44B9-4836-8A1B-CFB607E3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69" y="4608940"/>
            <a:ext cx="5029200" cy="1565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dirty="0"/>
            </a:b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Network Operator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5666295" cy="4599887"/>
          </a:xfrm>
        </p:spPr>
        <p:txBody>
          <a:bodyPr>
            <a:noAutofit/>
          </a:bodyPr>
          <a:lstStyle/>
          <a:p>
            <a:r>
              <a:rPr lang="en-US" sz="2600" b="1" dirty="0"/>
              <a:t>By end of 2020</a:t>
            </a:r>
            <a:r>
              <a:rPr lang="en-US" sz="2600" dirty="0"/>
              <a:t>, Swisscom collected from 2500 devices up to 1'000'000 Network Telemetry (BMP, IPFIX, YANG Push) messages per second.</a:t>
            </a:r>
          </a:p>
          <a:p>
            <a:r>
              <a:rPr lang="en-US" sz="2600" b="1" dirty="0"/>
              <a:t>By end of 2021</a:t>
            </a:r>
            <a:r>
              <a:rPr lang="en-US" sz="2600" dirty="0"/>
              <a:t>, Swisscom forecasts up to 40'000 devices with 10'000'000 messages per second. 38'000 of them with BMP enabled.</a:t>
            </a:r>
          </a:p>
          <a:p>
            <a:r>
              <a:rPr lang="en-US" sz="2600" b="1" dirty="0"/>
              <a:t>BMP Adj-RIB IN is </a:t>
            </a:r>
            <a:r>
              <a:rPr lang="en-US" sz="2600" b="1" dirty="0" err="1"/>
              <a:t>bursty</a:t>
            </a:r>
            <a:r>
              <a:rPr lang="en-US" sz="2600" b="1" dirty="0"/>
              <a:t> </a:t>
            </a:r>
            <a:r>
              <a:rPr lang="en-US" sz="2600" dirty="0"/>
              <a:t>and accounts with 300 devices and 67'000 peers for 600'000 messages per second peak </a:t>
            </a:r>
            <a:br>
              <a:rPr lang="en-US" sz="2600" dirty="0"/>
            </a:br>
            <a:r>
              <a:rPr lang="en-US" sz="2600" dirty="0"/>
              <a:t>and 8'000 in average.</a:t>
            </a:r>
            <a:endParaRPr lang="en-US" sz="26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D2E841-1044-47E5-9EB9-4F15DE4FED95}"/>
              </a:ext>
            </a:extLst>
          </p:cNvPr>
          <p:cNvSpPr/>
          <p:nvPr/>
        </p:nvSpPr>
        <p:spPr>
          <a:xfrm>
            <a:off x="7193752" y="5808560"/>
            <a:ext cx="365760" cy="3657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497204-7202-463E-A945-303A695D11C0}"/>
              </a:ext>
            </a:extLst>
          </p:cNvPr>
          <p:cNvSpPr/>
          <p:nvPr/>
        </p:nvSpPr>
        <p:spPr>
          <a:xfrm>
            <a:off x="7866751" y="4783722"/>
            <a:ext cx="365760" cy="3657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01B8E5-3CBA-446C-B13B-03E8851CAFE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04874" y="4966602"/>
            <a:ext cx="1861877" cy="8364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D91146-03D8-4597-97B7-D988463F847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157221" y="5991440"/>
            <a:ext cx="3036531" cy="1443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A51AEAA-E484-4268-B18D-3DBCD2E3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1051486"/>
            <a:ext cx="5029200" cy="1696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7ED42B-CB61-4EA3-B5F8-B86B6243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69" y="2894634"/>
            <a:ext cx="5029200" cy="15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Why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duplication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happens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398551" cy="3669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duplication challenges the scalability of BMP with </a:t>
            </a:r>
          </a:p>
          <a:p>
            <a:pPr lvl="1"/>
            <a:r>
              <a:rPr lang="en-US" sz="2800" dirty="0"/>
              <a:t>the increase of BMP route-monitoring messages due to BGP path increase or BMP RIB coverage</a:t>
            </a:r>
          </a:p>
          <a:p>
            <a:pPr lvl="1"/>
            <a:r>
              <a:rPr lang="en-US" sz="2800" dirty="0"/>
              <a:t>the increase of TLV's for peering, RIB and route-policy contexts</a:t>
            </a:r>
          </a:p>
          <a:p>
            <a:endParaRPr lang="en-US" dirty="0"/>
          </a:p>
          <a:p>
            <a:r>
              <a:rPr lang="en-US" dirty="0"/>
              <a:t>Most of the BMP session re-establishment are related to</a:t>
            </a:r>
          </a:p>
          <a:p>
            <a:pPr lvl="1"/>
            <a:r>
              <a:rPr lang="en-US" sz="2800" dirty="0"/>
              <a:t>Brief loss of connectivity between BMP client and server</a:t>
            </a:r>
          </a:p>
          <a:p>
            <a:pPr lvl="1"/>
            <a:r>
              <a:rPr lang="en-US" sz="2800" dirty="0"/>
              <a:t>Maintenance of BMP server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3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4625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 3.3 of RFC 7854 describes that BMP sessions is established and closed with TCP session.</a:t>
            </a:r>
          </a:p>
          <a:p>
            <a:endParaRPr lang="en-US" dirty="0"/>
          </a:p>
          <a:p>
            <a:r>
              <a:rPr lang="en-US" dirty="0"/>
              <a:t>Section 5.0 of RFC 7854 describes that initial RIB dump is performed with route-monitoring messages every time, </a:t>
            </a:r>
            <a:r>
              <a:rPr lang="en-US" b="1" dirty="0"/>
              <a:t>regardless if a BMP session is established or re-establish.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Where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it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comes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4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0312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TCP Fast Open, RFC 7413, enables a fast re-establishment of a TCP session. Distinguishes between an initial and a re-established TCP session.</a:t>
            </a:r>
          </a:p>
          <a:p>
            <a:pPr>
              <a:lnSpc>
                <a:spcPct val="100000"/>
              </a:lnSpc>
            </a:pPr>
            <a:r>
              <a:rPr lang="en-US" dirty="0"/>
              <a:t>BMP session lifecycle is extended with a timeout which delays the closing of the BMP session until TCP is re-established.</a:t>
            </a:r>
          </a:p>
          <a:p>
            <a:pPr>
              <a:lnSpc>
                <a:spcPct val="100000"/>
              </a:lnSpc>
            </a:pPr>
            <a:r>
              <a:rPr lang="en-US" dirty="0"/>
              <a:t>BMP client buffers messages between TCP re-establishment.</a:t>
            </a:r>
          </a:p>
          <a:p>
            <a:pPr>
              <a:lnSpc>
                <a:spcPct val="100000"/>
              </a:lnSpc>
            </a:pPr>
            <a:r>
              <a:rPr lang="en-US" dirty="0"/>
              <a:t>BMP session is declared terminated when buffer is full or timeout is reached.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How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it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5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2387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Preserves the key principles </a:t>
            </a:r>
            <a:r>
              <a:rPr lang="en-US" dirty="0"/>
              <a:t>of BMP to be an unidirectional collection protocol.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Optional extensions to BMP session </a:t>
            </a:r>
            <a:r>
              <a:rPr lang="en-US" dirty="0"/>
              <a:t>lifecycle based on established TCP Fast Open TCP session setup enhancement.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Requires BMP buffer </a:t>
            </a:r>
            <a:r>
              <a:rPr lang="en-US" dirty="0"/>
              <a:t>which is described in section 6.0 of RFC 7854 and being used in most BMP implementations.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Don't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re-invent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wheel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6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10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-01 version.</a:t>
            </a:r>
          </a:p>
          <a:p>
            <a:pPr>
              <a:lnSpc>
                <a:spcPct val="100000"/>
              </a:lnSpc>
            </a:pPr>
            <a:r>
              <a:rPr lang="en-US" dirty="0"/>
              <a:t>Awaiting feedback from the GROW mailing list.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Does the draft have merit? </a:t>
            </a:r>
          </a:p>
          <a:p>
            <a:pPr>
              <a:lnSpc>
                <a:spcPct val="100000"/>
              </a:lnSpc>
            </a:pPr>
            <a:r>
              <a:rPr lang="en-US" dirty="0"/>
              <a:t>Inputs for improvement. Comments?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Draft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Status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7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AAA43D-8328-49B2-9186-44F30337DBB8}"/>
              </a:ext>
            </a:extLst>
          </p:cNvPr>
          <p:cNvSpPr txBox="1">
            <a:spLocks/>
          </p:cNvSpPr>
          <p:nvPr/>
        </p:nvSpPr>
        <p:spPr>
          <a:xfrm>
            <a:off x="3794143" y="5641637"/>
            <a:ext cx="8208000" cy="7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latin typeface="+mj-lt"/>
              </a:rPr>
              <a:t>thomas.graf@swisscom.com</a:t>
            </a:r>
          </a:p>
          <a:p>
            <a:pPr marL="0" indent="0" algn="r">
              <a:buNone/>
            </a:pPr>
            <a:r>
              <a:rPr lang="de-CH" dirty="0">
                <a:latin typeface="+mj-lt"/>
              </a:rPr>
              <a:t>8.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2021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32637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792A905D4FBE4781303B372FFF56B7" ma:contentTypeVersion="13" ma:contentTypeDescription="Ein neues Dokument erstellen." ma:contentTypeScope="" ma:versionID="b7b2461de31b1172d6a7bedae2eb6e06">
  <xsd:schema xmlns:xsd="http://www.w3.org/2001/XMLSchema" xmlns:xs="http://www.w3.org/2001/XMLSchema" xmlns:p="http://schemas.microsoft.com/office/2006/metadata/properties" xmlns:ns3="3e5e162a-5953-4fde-83b3-9639e6ab13bb" xmlns:ns4="266fa233-377d-43d6-82a1-e70154e55ff7" targetNamespace="http://schemas.microsoft.com/office/2006/metadata/properties" ma:root="true" ma:fieldsID="88a0fdf9649828255957dfe4bd729b50" ns3:_="" ns4:_="">
    <xsd:import namespace="3e5e162a-5953-4fde-83b3-9639e6ab13bb"/>
    <xsd:import namespace="266fa233-377d-43d6-82a1-e70154e55f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e162a-5953-4fde-83b3-9639e6ab1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fa233-377d-43d6-82a1-e70154e55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83B388-E14E-4A8A-B1BE-8EC3F1AB1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e162a-5953-4fde-83b3-9639e6ab13bb"/>
    <ds:schemaRef ds:uri="266fa233-377d-43d6-82a1-e70154e55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8FA14-2734-463A-B3E2-3593A30C1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E297E-B36F-4EB6-8F4C-88525826D34A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e5e162a-5953-4fde-83b3-9639e6ab13bb"/>
    <ds:schemaRef ds:uri="266fa233-377d-43d6-82a1-e70154e55ff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BMP Seamless Session Network Operator Status</vt:lpstr>
      <vt:lpstr>BMP Seamless Session Why data duplication happens</vt:lpstr>
      <vt:lpstr>BMP Seamless Session Where it comes from</vt:lpstr>
      <vt:lpstr>BMP Seamless Session How to solve it</vt:lpstr>
      <vt:lpstr>BMP Seamless Session Don't re-invent the wheel</vt:lpstr>
      <vt:lpstr>BMP Seamless Session Draft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66</cp:revision>
  <dcterms:created xsi:type="dcterms:W3CDTF">2019-11-29T14:22:02Z</dcterms:created>
  <dcterms:modified xsi:type="dcterms:W3CDTF">2021-02-21T15:14:31Z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2019-11-29T14:34:56.5184256Z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f20e7325-fc30-45a7-a02f-991797c0d813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  <property fmtid="{D5CDD505-2E9C-101B-9397-08002B2CF9AE}" pid="11" name="ContentTypeId">
    <vt:lpwstr>0x01010028792A905D4FBE4781303B372FFF56B7</vt:lpwstr>
  </property>
</Properties>
</file>