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4F1F7-5E8F-4F3C-A069-343ED29FEAC4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DF7EB-2AD0-47F0-9D57-8A5037E359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DF7EB-2AD0-47F0-9D57-8A5037E359F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819B392-4BD1-4254-9D94-6A049C61C018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C724822-C9C7-4AEB-942F-6768B39B1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19B392-4BD1-4254-9D94-6A049C61C018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724822-C9C7-4AEB-942F-6768B39B1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3819B392-4BD1-4254-9D94-6A049C61C018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C724822-C9C7-4AEB-942F-6768B39B1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19B392-4BD1-4254-9D94-6A049C61C018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724822-C9C7-4AEB-942F-6768B39B1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819B392-4BD1-4254-9D94-6A049C61C018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AC724822-C9C7-4AEB-942F-6768B39B1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19B392-4BD1-4254-9D94-6A049C61C018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724822-C9C7-4AEB-942F-6768B39B1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19B392-4BD1-4254-9D94-6A049C61C018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724822-C9C7-4AEB-942F-6768B39B1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19B392-4BD1-4254-9D94-6A049C61C018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724822-C9C7-4AEB-942F-6768B39B1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819B392-4BD1-4254-9D94-6A049C61C018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724822-C9C7-4AEB-942F-6768B39B1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19B392-4BD1-4254-9D94-6A049C61C018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724822-C9C7-4AEB-942F-6768B39B1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19B392-4BD1-4254-9D94-6A049C61C018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724822-C9C7-4AEB-942F-6768B39B1D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3819B392-4BD1-4254-9D94-6A049C61C018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C724822-C9C7-4AEB-942F-6768B39B1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to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4200" b="1" cap="all" dirty="0" smtClean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  <a:ea typeface="+mj-ea"/>
                <a:cs typeface="+mj-cs"/>
              </a:rPr>
              <a:t>with </a:t>
            </a:r>
            <a:r>
              <a:rPr lang="en-US" sz="4200" b="1" cap="all" dirty="0" err="1" smtClean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  <a:ea typeface="+mj-ea"/>
                <a:cs typeface="+mj-cs"/>
              </a:rPr>
              <a:t>javascript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0"/>
            <a:ext cx="3657600" cy="685800"/>
          </a:xfrm>
        </p:spPr>
        <p:txBody>
          <a:bodyPr/>
          <a:lstStyle/>
          <a:p>
            <a:pPr algn="ctr"/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4419600" cy="5867400"/>
          </a:xfrm>
        </p:spPr>
        <p:txBody>
          <a:bodyPr>
            <a:normAutofit fontScale="47500" lnSpcReduction="20000"/>
          </a:bodyPr>
          <a:lstStyle/>
          <a:p>
            <a:r>
              <a:rPr lang="en-US" sz="8000" dirty="0" smtClean="0"/>
              <a:t>Numbers: Same as real life numbers</a:t>
            </a:r>
          </a:p>
          <a:p>
            <a:endParaRPr lang="en-US" sz="6700" dirty="0" smtClean="0"/>
          </a:p>
          <a:p>
            <a:r>
              <a:rPr lang="en-US" sz="8000" dirty="0" smtClean="0"/>
              <a:t>Strings: Ordered sequences of characters in “”</a:t>
            </a:r>
          </a:p>
          <a:p>
            <a:endParaRPr lang="en-US" sz="6700" dirty="0" smtClean="0"/>
          </a:p>
          <a:p>
            <a:r>
              <a:rPr lang="en-US" sz="8000" dirty="0" smtClean="0"/>
              <a:t>Booleans: Stored value of true and false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48200" y="1143000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1 2 3 4 5 6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2895600"/>
            <a:ext cx="3276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“Coding is cool!”</a:t>
            </a:r>
          </a:p>
          <a:p>
            <a:r>
              <a:rPr lang="en-US" sz="3200" dirty="0" smtClean="0"/>
              <a:t>‘1’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4800600"/>
            <a:ext cx="2209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true</a:t>
            </a:r>
          </a:p>
          <a:p>
            <a:r>
              <a:rPr lang="en-US" sz="3200" dirty="0" smtClean="0"/>
              <a:t>false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457200"/>
            <a:ext cx="2743200" cy="70104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3733800" cy="484632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Arrays: Ordered lists of data stored in []</a:t>
            </a:r>
          </a:p>
          <a:p>
            <a:endParaRPr lang="en-US" sz="3200" dirty="0" smtClean="0"/>
          </a:p>
          <a:p>
            <a:r>
              <a:rPr lang="en-US" sz="3200" dirty="0" smtClean="0"/>
              <a:t>Objects: Key/value pairs stored in {}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419600" y="1447800"/>
            <a:ext cx="381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[1,2,3]</a:t>
            </a:r>
          </a:p>
          <a:p>
            <a:r>
              <a:rPr lang="en-US" sz="3200" dirty="0" smtClean="0"/>
              <a:t>[‘Alex’, ‘</a:t>
            </a:r>
            <a:r>
              <a:rPr lang="en-US" sz="3200" dirty="0" err="1" smtClean="0"/>
              <a:t>Yaoli</a:t>
            </a:r>
            <a:r>
              <a:rPr lang="en-US" sz="3200" dirty="0" smtClean="0"/>
              <a:t>’, ‘Jonas’, ‘Cathy’]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4343400"/>
            <a:ext cx="434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{name: ‘Alex’, </a:t>
            </a:r>
          </a:p>
          <a:p>
            <a:r>
              <a:rPr lang="en-US" sz="3200" dirty="0"/>
              <a:t>j</a:t>
            </a:r>
            <a:r>
              <a:rPr lang="en-US" sz="3200" dirty="0" smtClean="0"/>
              <a:t>ob:  ‘Developer’,</a:t>
            </a:r>
          </a:p>
          <a:p>
            <a:r>
              <a:rPr lang="en-US" sz="3200" dirty="0"/>
              <a:t>a</a:t>
            </a:r>
            <a:r>
              <a:rPr lang="en-US" sz="3200" dirty="0" smtClean="0"/>
              <a:t>ge:  29 }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762000"/>
          </a:xfrm>
        </p:spPr>
        <p:txBody>
          <a:bodyPr/>
          <a:lstStyle/>
          <a:p>
            <a:pPr algn="ctr"/>
            <a:r>
              <a:rPr lang="en-US" dirty="0" smtClean="0"/>
              <a:t>Final Note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239000" cy="5791200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 smtClean="0"/>
              <a:t>Each data type has a variety of built-in methods that can be used to manipulate it in some fashion</a:t>
            </a:r>
          </a:p>
          <a:p>
            <a:endParaRPr lang="en-US" sz="3500" dirty="0" smtClean="0"/>
          </a:p>
          <a:p>
            <a:r>
              <a:rPr lang="en-US" sz="3500" dirty="0" smtClean="0"/>
              <a:t>To use these methods, add a “.” followed by the method name, followed by () to the data type</a:t>
            </a:r>
          </a:p>
          <a:p>
            <a:endParaRPr lang="en-US" sz="3500" dirty="0" smtClean="0"/>
          </a:p>
          <a:p>
            <a:r>
              <a:rPr lang="en-US" sz="3500" dirty="0" smtClean="0"/>
              <a:t>Example:</a:t>
            </a:r>
          </a:p>
          <a:p>
            <a:pPr>
              <a:buNone/>
            </a:pPr>
            <a:r>
              <a:rPr lang="en-US" sz="3500" dirty="0" smtClean="0"/>
              <a:t>     </a:t>
            </a:r>
          </a:p>
          <a:p>
            <a:pPr>
              <a:buNone/>
            </a:pPr>
            <a:r>
              <a:rPr lang="en-US" sz="3500" dirty="0" smtClean="0"/>
              <a:t>      “</a:t>
            </a:r>
            <a:r>
              <a:rPr lang="en-US" sz="3500" dirty="0" err="1" smtClean="0"/>
              <a:t>alex”.toUpperCase</a:t>
            </a:r>
            <a:r>
              <a:rPr lang="en-US" sz="3500" dirty="0" smtClean="0"/>
              <a:t>() </a:t>
            </a:r>
          </a:p>
          <a:p>
            <a:pPr>
              <a:buNone/>
            </a:pPr>
            <a:r>
              <a:rPr lang="en-US" sz="3500" dirty="0" smtClean="0"/>
              <a:t>	   “ALEX”</a:t>
            </a:r>
          </a:p>
          <a:p>
            <a:pPr>
              <a:buNone/>
            </a:pPr>
            <a:r>
              <a:rPr lang="en-US" sz="3200" dirty="0" smtClean="0"/>
              <a:t>    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239000" cy="685800"/>
          </a:xfrm>
        </p:spPr>
        <p:txBody>
          <a:bodyPr/>
          <a:lstStyle/>
          <a:p>
            <a:pPr algn="ctr"/>
            <a:r>
              <a:rPr lang="en-US" dirty="0" smtClean="0"/>
              <a:t>A final Note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153400" cy="6172200"/>
          </a:xfrm>
        </p:spPr>
        <p:txBody>
          <a:bodyPr>
            <a:noAutofit/>
          </a:bodyPr>
          <a:lstStyle/>
          <a:p>
            <a:r>
              <a:rPr lang="en-US" sz="3200" dirty="0" smtClean="0"/>
              <a:t>In almost all programming languages, it is normal to create variables.</a:t>
            </a:r>
          </a:p>
          <a:p>
            <a:endParaRPr lang="en-US" sz="3200" dirty="0" smtClean="0"/>
          </a:p>
          <a:p>
            <a:r>
              <a:rPr lang="en-US" sz="3200" dirty="0" smtClean="0"/>
              <a:t>Variables are like boxes that hold data types inside.</a:t>
            </a:r>
          </a:p>
          <a:p>
            <a:endParaRPr lang="en-US" sz="3200" dirty="0" smtClean="0"/>
          </a:p>
          <a:p>
            <a:r>
              <a:rPr lang="en-US" sz="3200" dirty="0" smtClean="0"/>
              <a:t>In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, variables require a keyword, a name, and an = sign. For this workshop, we will use the keyword ‘let’</a:t>
            </a:r>
          </a:p>
          <a:p>
            <a:endParaRPr lang="en-US" sz="3200" dirty="0" smtClean="0"/>
          </a:p>
          <a:p>
            <a:r>
              <a:rPr lang="en-US" sz="3200" dirty="0" smtClean="0"/>
              <a:t>Example: let restaurant = ‘</a:t>
            </a:r>
            <a:r>
              <a:rPr lang="en-US" sz="3200" dirty="0" err="1" smtClean="0"/>
              <a:t>KooKee</a:t>
            </a:r>
            <a:r>
              <a:rPr lang="en-US" sz="3200" dirty="0" smtClean="0"/>
              <a:t>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Part 2: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239000" cy="561753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function is a grouping of code that can be used repeatedly once it is created</a:t>
            </a:r>
          </a:p>
          <a:p>
            <a:endParaRPr lang="en-US" sz="3200" dirty="0" smtClean="0"/>
          </a:p>
          <a:p>
            <a:r>
              <a:rPr lang="en-US" sz="3200" dirty="0" smtClean="0"/>
              <a:t>Functions are useful when you want to complete a task again and again</a:t>
            </a:r>
          </a:p>
          <a:p>
            <a:endParaRPr lang="en-US" sz="3200" dirty="0" smtClean="0"/>
          </a:p>
          <a:p>
            <a:r>
              <a:rPr lang="en-US" sz="3200" dirty="0" smtClean="0"/>
              <a:t>Functions can, but do not always manipulate data that is given as an argument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Anatomy of a Function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2390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 let add = (num1, num2) =&gt; {</a:t>
            </a:r>
          </a:p>
          <a:p>
            <a:pPr>
              <a:buNone/>
            </a:pPr>
            <a:r>
              <a:rPr lang="en-US" sz="3200" dirty="0" smtClean="0"/>
              <a:t>                 return num1 + num2</a:t>
            </a:r>
          </a:p>
          <a:p>
            <a:pPr>
              <a:buNone/>
            </a:pPr>
            <a:r>
              <a:rPr lang="en-US" sz="3200" dirty="0" smtClean="0"/>
              <a:t>                    }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() is the beginning of the function. Inside are the function arguments. 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Function arguments can have any name, but it is useful to give them a meaningful name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239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Anatomy of a Function in </a:t>
            </a:r>
            <a:r>
              <a:rPr lang="en-US" dirty="0" err="1" smtClean="0"/>
              <a:t>Javascript</a:t>
            </a:r>
            <a:r>
              <a:rPr lang="en-US" dirty="0" smtClean="0"/>
              <a:t>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239000" cy="531273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200" dirty="0" smtClean="0"/>
              <a:t> let add = (num1, num2) =&gt; {</a:t>
            </a:r>
          </a:p>
          <a:p>
            <a:pPr>
              <a:buNone/>
            </a:pPr>
            <a:r>
              <a:rPr lang="en-US" sz="3200" dirty="0" smtClean="0"/>
              <a:t>                 return num1 + num2</a:t>
            </a:r>
          </a:p>
          <a:p>
            <a:pPr>
              <a:buNone/>
            </a:pPr>
            <a:r>
              <a:rPr lang="en-US" sz="3200" dirty="0" smtClean="0"/>
              <a:t>                    }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=&gt; Indicates the transition to the function body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{} contains the function body 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return tells the function to give back whatever is in that line and to stop</a:t>
            </a:r>
          </a:p>
          <a:p>
            <a:pPr>
              <a:buNone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71500"/>
            <a:ext cx="7239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Final Note: Using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8382000" cy="5846136"/>
          </a:xfrm>
        </p:spPr>
        <p:txBody>
          <a:bodyPr>
            <a:noAutofit/>
          </a:bodyPr>
          <a:lstStyle/>
          <a:p>
            <a:r>
              <a:rPr lang="en-US" sz="3200" dirty="0" smtClean="0"/>
              <a:t>Creating a function does not  mean you use it!</a:t>
            </a:r>
          </a:p>
          <a:p>
            <a:endParaRPr lang="en-US" sz="3200" dirty="0" smtClean="0"/>
          </a:p>
          <a:p>
            <a:r>
              <a:rPr lang="en-US" sz="3200" dirty="0" smtClean="0"/>
              <a:t>Using a function is also referred to as calling it. To call a function, you need to type its name, followed by (). If there are arguments, they must go inside the ()</a:t>
            </a:r>
          </a:p>
          <a:p>
            <a:endParaRPr lang="en-US" sz="3200" dirty="0" smtClean="0"/>
          </a:p>
          <a:p>
            <a:r>
              <a:rPr lang="en-US" sz="3200" dirty="0" smtClean="0"/>
              <a:t>Example </a:t>
            </a:r>
          </a:p>
          <a:p>
            <a:pPr>
              <a:buNone/>
            </a:pPr>
            <a:r>
              <a:rPr lang="en-US" sz="3200" dirty="0" smtClean="0"/>
              <a:t>		add(1,2)</a:t>
            </a:r>
          </a:p>
          <a:p>
            <a:pPr>
              <a:buNone/>
            </a:pPr>
            <a:r>
              <a:rPr lang="en-US" sz="3200" dirty="0" smtClean="0"/>
              <a:t>			3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239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Javascript</a:t>
            </a:r>
            <a:r>
              <a:rPr lang="en-US" dirty="0" smtClean="0"/>
              <a:t> Trick #1: </a:t>
            </a:r>
            <a:br>
              <a:rPr lang="en-US" dirty="0" smtClean="0"/>
            </a:br>
            <a:r>
              <a:rPr lang="en-US" dirty="0" smtClean="0"/>
              <a:t>Template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524858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Template strings allow you to inject a variable directly into a string, rather than adding it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Old way:</a:t>
            </a:r>
          </a:p>
          <a:p>
            <a:pPr>
              <a:buNone/>
            </a:pPr>
            <a:r>
              <a:rPr lang="en-US" dirty="0" smtClean="0"/>
              <a:t>let name = “</a:t>
            </a:r>
            <a:r>
              <a:rPr lang="en-US" dirty="0" err="1" smtClean="0"/>
              <a:t>Dila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dirty="0" smtClean="0"/>
              <a:t>console.log(“Hello ” + name)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New way:</a:t>
            </a:r>
          </a:p>
          <a:p>
            <a:pPr>
              <a:buNone/>
            </a:pPr>
            <a:r>
              <a:rPr lang="en-US" dirty="0" smtClean="0"/>
              <a:t>let name = “</a:t>
            </a:r>
            <a:r>
              <a:rPr lang="en-US" dirty="0" err="1" smtClean="0"/>
              <a:t>Dila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dirty="0" smtClean="0"/>
              <a:t>console.log(</a:t>
            </a:r>
            <a:r>
              <a:rPr lang="en-US" dirty="0" smtClean="0">
                <a:solidFill>
                  <a:schemeClr val="tx2"/>
                </a:solidFill>
              </a:rPr>
              <a:t>`</a:t>
            </a:r>
            <a:r>
              <a:rPr lang="en-US" dirty="0" smtClean="0"/>
              <a:t>Hello ${name}</a:t>
            </a:r>
            <a:r>
              <a:rPr lang="en-US" dirty="0" smtClean="0">
                <a:solidFill>
                  <a:schemeClr val="tx2"/>
                </a:solidFill>
              </a:rPr>
              <a:t>`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Beginning 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Control Flow is a term referring to using logical expressions to control what happens in your program</a:t>
            </a:r>
          </a:p>
          <a:p>
            <a:endParaRPr lang="en-US" sz="3200" dirty="0" smtClean="0"/>
          </a:p>
          <a:p>
            <a:r>
              <a:rPr lang="en-US" sz="3200" dirty="0" smtClean="0"/>
              <a:t>Logical expression can help lead your program to give you the expected result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1524000"/>
            <a:ext cx="8534400" cy="484632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4400" dirty="0" smtClean="0"/>
          </a:p>
          <a:p>
            <a:pPr algn="ctr">
              <a:buNone/>
            </a:pPr>
            <a:r>
              <a:rPr lang="en-US" sz="4400" dirty="0" smtClean="0"/>
              <a:t>Programming is the process of manipulating data to create a desired result.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239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Conditionals: If, else if, and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Conditionals are the most common type of logical expression</a:t>
            </a:r>
          </a:p>
          <a:p>
            <a:endParaRPr lang="en-US" dirty="0" smtClean="0"/>
          </a:p>
          <a:p>
            <a:r>
              <a:rPr lang="en-US" dirty="0" smtClean="0"/>
              <a:t>A conditional will lead to one result or another occurring based on whether something is true or false in a given condition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javascript</a:t>
            </a:r>
            <a:r>
              <a:rPr lang="en-US" dirty="0" smtClean="0"/>
              <a:t>, if, else if, and else are the keywords for conditional statements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Example of a conditional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let x = 3</a:t>
            </a:r>
          </a:p>
          <a:p>
            <a:pPr>
              <a:buNone/>
            </a:pPr>
            <a:r>
              <a:rPr lang="en-US" dirty="0" smtClean="0"/>
              <a:t> If (x &gt; 2) {</a:t>
            </a:r>
          </a:p>
          <a:p>
            <a:pPr>
              <a:buNone/>
            </a:pPr>
            <a:r>
              <a:rPr lang="en-US" dirty="0" smtClean="0"/>
              <a:t>      console.log(‘x is greater than 2’)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else if (x &lt; 2) {</a:t>
            </a:r>
          </a:p>
          <a:p>
            <a:pPr>
              <a:buNone/>
            </a:pPr>
            <a:r>
              <a:rPr lang="en-US" dirty="0" smtClean="0"/>
              <a:t>	   console.log(‘x is less than 2’)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else {</a:t>
            </a:r>
          </a:p>
          <a:p>
            <a:pPr>
              <a:buNone/>
            </a:pPr>
            <a:r>
              <a:rPr lang="en-US" dirty="0" smtClean="0"/>
              <a:t>        console.log(‘It is equal to 2’)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71500"/>
            <a:ext cx="7696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Function With 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848600" cy="6096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200" dirty="0" smtClean="0"/>
              <a:t>let isGreaterThan2 = (x) =&gt;</a:t>
            </a:r>
            <a:r>
              <a:rPr lang="en-US" sz="3200" dirty="0" smtClean="0">
                <a:solidFill>
                  <a:srgbClr val="FF0000"/>
                </a:solidFill>
              </a:rPr>
              <a:t> {</a:t>
            </a:r>
          </a:p>
          <a:p>
            <a:pPr>
              <a:buNone/>
            </a:pPr>
            <a:r>
              <a:rPr lang="en-US" sz="3200" dirty="0" smtClean="0"/>
              <a:t>	if (x &gt; 2) </a:t>
            </a:r>
            <a:r>
              <a:rPr lang="en-US" sz="3200" dirty="0" smtClean="0">
                <a:solidFill>
                  <a:srgbClr val="00B050"/>
                </a:solidFill>
              </a:rPr>
              <a:t>{</a:t>
            </a:r>
          </a:p>
          <a:p>
            <a:pPr>
              <a:buNone/>
            </a:pPr>
            <a:r>
              <a:rPr lang="en-US" sz="3200" dirty="0" smtClean="0"/>
              <a:t>   	console.log(‘x is greater than 2’)</a:t>
            </a:r>
          </a:p>
          <a:p>
            <a:pPr>
              <a:buNone/>
            </a:pPr>
            <a:r>
              <a:rPr lang="en-US" sz="3200" dirty="0" smtClean="0"/>
              <a:t>	</a:t>
            </a:r>
            <a:r>
              <a:rPr lang="en-US" sz="3200" dirty="0" smtClean="0">
                <a:solidFill>
                  <a:srgbClr val="00B050"/>
                </a:solidFill>
              </a:rPr>
              <a:t>}</a:t>
            </a:r>
          </a:p>
          <a:p>
            <a:pPr>
              <a:buNone/>
            </a:pPr>
            <a:r>
              <a:rPr lang="en-US" sz="3200" dirty="0" smtClean="0"/>
              <a:t>	else if (x &lt; 2) </a:t>
            </a:r>
            <a:r>
              <a:rPr lang="en-US" sz="3200" dirty="0" smtClean="0">
                <a:solidFill>
                  <a:srgbClr val="00B050"/>
                </a:solidFill>
              </a:rPr>
              <a:t>{</a:t>
            </a:r>
          </a:p>
          <a:p>
            <a:pPr>
              <a:buNone/>
            </a:pPr>
            <a:r>
              <a:rPr lang="en-US" sz="3200" dirty="0" smtClean="0"/>
              <a:t>		console.log(‘x is less than 2’)</a:t>
            </a:r>
          </a:p>
          <a:p>
            <a:pPr>
              <a:buNone/>
            </a:pPr>
            <a:r>
              <a:rPr lang="en-US" sz="3200" dirty="0" smtClean="0"/>
              <a:t>	</a:t>
            </a:r>
            <a:r>
              <a:rPr lang="en-US" sz="3200" dirty="0" smtClean="0">
                <a:solidFill>
                  <a:srgbClr val="00B050"/>
                </a:solidFill>
              </a:rPr>
              <a:t>}</a:t>
            </a:r>
          </a:p>
          <a:p>
            <a:pPr>
              <a:buNone/>
            </a:pPr>
            <a:r>
              <a:rPr lang="en-US" sz="3200" dirty="0" smtClean="0"/>
              <a:t>	else </a:t>
            </a:r>
            <a:r>
              <a:rPr lang="en-US" sz="3200" dirty="0" smtClean="0">
                <a:solidFill>
                  <a:srgbClr val="00B050"/>
                </a:solidFill>
              </a:rPr>
              <a:t>{</a:t>
            </a:r>
          </a:p>
          <a:p>
            <a:pPr>
              <a:buNone/>
            </a:pPr>
            <a:r>
              <a:rPr lang="en-US" sz="3200" dirty="0" smtClean="0"/>
              <a:t>        console.log(‘It is equal to 2’)</a:t>
            </a:r>
          </a:p>
          <a:p>
            <a:pPr>
              <a:buNone/>
            </a:pPr>
            <a:r>
              <a:rPr lang="en-US" sz="3200" dirty="0" smtClean="0"/>
              <a:t>	</a:t>
            </a:r>
            <a:r>
              <a:rPr lang="en-US" sz="3200" dirty="0" smtClean="0">
                <a:solidFill>
                  <a:srgbClr val="00B050"/>
                </a:solidFill>
              </a:rPr>
              <a:t>} </a:t>
            </a:r>
          </a:p>
          <a:p>
            <a:pPr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loop is a container that repeats the code inside it for as long as the loop continues to run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Loops are simple to write, you just need the loop keyword, the rule for running the loop, and the stuff inside the loop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while loop uses the while keyword and a conditional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while (5 &gt; 3) {</a:t>
            </a:r>
          </a:p>
          <a:p>
            <a:pPr>
              <a:buNone/>
            </a:pPr>
            <a:r>
              <a:rPr lang="en-US" dirty="0" smtClean="0"/>
              <a:t>		console.log(4)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However, this is what is called an infinite loop. It will never stop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Stopping A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stop a while loop, you need to make the condition false. One way to do this is to use what is called the counter pattern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let counter = 0</a:t>
            </a:r>
          </a:p>
          <a:p>
            <a:pPr>
              <a:buNone/>
            </a:pPr>
            <a:r>
              <a:rPr lang="en-US" i="1" dirty="0" smtClean="0"/>
              <a:t>Note: Here is </a:t>
            </a:r>
            <a:endParaRPr lang="en-US" i="1" dirty="0" smtClean="0"/>
          </a:p>
          <a:p>
            <a:pPr>
              <a:buNone/>
            </a:pPr>
            <a:r>
              <a:rPr lang="en-US" dirty="0" smtClean="0"/>
              <a:t>while (counter &lt; 5) 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counter = counter + 1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For loops use the counter pattern but inside of the rules for the loop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Here, counter is again arbitrary, and ++ is adding one every time the loop runs</a:t>
            </a:r>
          </a:p>
          <a:p>
            <a:pPr>
              <a:buNone/>
            </a:pPr>
            <a:r>
              <a:rPr lang="en-US" dirty="0" smtClean="0"/>
              <a:t>for (let counter = 0; counter &lt; 5; counter++) {</a:t>
            </a:r>
            <a:br>
              <a:rPr lang="en-US" dirty="0" smtClean="0"/>
            </a:br>
            <a:r>
              <a:rPr lang="en-US" dirty="0" smtClean="0"/>
              <a:t>	console.log(“Hello”)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This will print hello 5 times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Today’s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 will cover three things:</a:t>
            </a:r>
          </a:p>
          <a:p>
            <a:pPr>
              <a:buNone/>
            </a:pPr>
            <a:endParaRPr lang="en-US" sz="3200" dirty="0" smtClean="0"/>
          </a:p>
          <a:p>
            <a:r>
              <a:rPr lang="en-US" sz="3200" dirty="0" smtClean="0"/>
              <a:t>Data types</a:t>
            </a:r>
          </a:p>
          <a:p>
            <a:endParaRPr lang="en-US" sz="3200" dirty="0" smtClean="0"/>
          </a:p>
          <a:p>
            <a:r>
              <a:rPr lang="en-US" sz="3200" dirty="0" smtClean="0"/>
              <a:t>Functions</a:t>
            </a:r>
          </a:p>
          <a:p>
            <a:endParaRPr lang="en-US" sz="3200" dirty="0" smtClean="0"/>
          </a:p>
          <a:p>
            <a:r>
              <a:rPr lang="en-US" sz="3200" dirty="0" smtClean="0"/>
              <a:t>Statements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239000" cy="838200"/>
          </a:xfrm>
        </p:spPr>
        <p:txBody>
          <a:bodyPr/>
          <a:lstStyle/>
          <a:p>
            <a:pPr algn="ctr"/>
            <a:r>
              <a:rPr lang="en-US" dirty="0" smtClean="0"/>
              <a:t>Part 1: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239000" cy="5465136"/>
          </a:xfrm>
        </p:spPr>
        <p:txBody>
          <a:bodyPr/>
          <a:lstStyle/>
          <a:p>
            <a:endParaRPr lang="en-US" dirty="0" smtClean="0"/>
          </a:p>
          <a:p>
            <a:r>
              <a:rPr lang="en-US" sz="3200" dirty="0" smtClean="0"/>
              <a:t>Data, broadly speaking, is organized information</a:t>
            </a:r>
          </a:p>
          <a:p>
            <a:endParaRPr lang="en-US" sz="3200" dirty="0" smtClean="0"/>
          </a:p>
          <a:p>
            <a:r>
              <a:rPr lang="en-US" sz="3200" dirty="0" smtClean="0"/>
              <a:t>Information can be organized in many ways; thus there are many types of data</a:t>
            </a:r>
          </a:p>
          <a:p>
            <a:endParaRPr lang="en-US" sz="3200" dirty="0" smtClean="0"/>
          </a:p>
          <a:p>
            <a:r>
              <a:rPr lang="en-US" sz="3200" dirty="0" smtClean="0"/>
              <a:t>The way information is organized impacts how it can be manipulated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7620000" cy="4846320"/>
          </a:xfrm>
        </p:spPr>
        <p:txBody>
          <a:bodyPr>
            <a:noAutofit/>
          </a:bodyPr>
          <a:lstStyle/>
          <a:p>
            <a:r>
              <a:rPr lang="en-US" sz="3200" dirty="0" smtClean="0"/>
              <a:t>Numbers are one type of data. 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They act very similarly to they way they would in normal mathematics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In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, there is only 1 type of number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Strings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A string is an ordered sequence of characters inside “” or ‘’ marks</a:t>
            </a:r>
          </a:p>
          <a:p>
            <a:endParaRPr lang="en-US" sz="3200" dirty="0" smtClean="0"/>
          </a:p>
          <a:p>
            <a:r>
              <a:rPr lang="en-US" sz="3200" dirty="0" smtClean="0"/>
              <a:t>Anything can exist inside a string</a:t>
            </a:r>
          </a:p>
          <a:p>
            <a:endParaRPr lang="en-US" sz="3200" dirty="0" smtClean="0"/>
          </a:p>
          <a:p>
            <a:r>
              <a:rPr lang="en-US" sz="3200" dirty="0" smtClean="0"/>
              <a:t>Text is stored inside strings</a:t>
            </a:r>
          </a:p>
          <a:p>
            <a:endParaRPr lang="en-US" sz="3200" dirty="0" smtClean="0"/>
          </a:p>
          <a:p>
            <a:r>
              <a:rPr lang="en-US" sz="3200" dirty="0" smtClean="0"/>
              <a:t>Strings are indexed, and the first index of a string is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239000" cy="762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Booleans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7239000" cy="6019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Booleans are the embodiment of true and false</a:t>
            </a:r>
          </a:p>
          <a:p>
            <a:endParaRPr lang="en-US" sz="3200" dirty="0" smtClean="0"/>
          </a:p>
          <a:p>
            <a:r>
              <a:rPr lang="en-US" sz="3200" dirty="0" smtClean="0"/>
              <a:t>All other data are equal to true or false</a:t>
            </a:r>
          </a:p>
          <a:p>
            <a:endParaRPr lang="en-US" sz="3200" dirty="0" smtClean="0"/>
          </a:p>
          <a:p>
            <a:r>
              <a:rPr lang="en-US" sz="3200" dirty="0" smtClean="0"/>
              <a:t>Few things </a:t>
            </a:r>
          </a:p>
          <a:p>
            <a:pPr>
              <a:buNone/>
            </a:pPr>
            <a:r>
              <a:rPr lang="en-US" sz="3200" dirty="0" smtClean="0"/>
              <a:t>   -0                                   -””</a:t>
            </a:r>
          </a:p>
          <a:p>
            <a:pPr>
              <a:buNone/>
            </a:pPr>
            <a:r>
              <a:rPr lang="en-US" sz="3200" dirty="0" smtClean="0"/>
              <a:t>   -null                               -</a:t>
            </a:r>
            <a:r>
              <a:rPr lang="en-US" sz="3200" dirty="0" err="1" smtClean="0"/>
              <a:t>NaN</a:t>
            </a:r>
            <a:r>
              <a:rPr lang="en-US" sz="3200" dirty="0" smtClean="0"/>
              <a:t> </a:t>
            </a:r>
          </a:p>
          <a:p>
            <a:pPr>
              <a:buNone/>
            </a:pPr>
            <a:r>
              <a:rPr lang="en-US" sz="3200" dirty="0" smtClean="0"/>
              <a:t>	-undefined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762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239000" cy="4846320"/>
          </a:xfrm>
        </p:spPr>
        <p:txBody>
          <a:bodyPr>
            <a:noAutofit/>
          </a:bodyPr>
          <a:lstStyle/>
          <a:p>
            <a:r>
              <a:rPr lang="en-US" sz="3200" dirty="0" smtClean="0"/>
              <a:t>Arrays are ordered sequences of data stored inside []</a:t>
            </a:r>
          </a:p>
          <a:p>
            <a:endParaRPr lang="en-US" sz="3200" dirty="0" smtClean="0"/>
          </a:p>
          <a:p>
            <a:r>
              <a:rPr lang="en-US" sz="3200" dirty="0" smtClean="0"/>
              <a:t>Data inside an array are separated by commas</a:t>
            </a:r>
          </a:p>
          <a:p>
            <a:endParaRPr lang="en-US" sz="3200" dirty="0" smtClean="0"/>
          </a:p>
          <a:p>
            <a:r>
              <a:rPr lang="en-US" sz="3200" dirty="0" smtClean="0"/>
              <a:t>An array can contain multiple different types of data</a:t>
            </a:r>
          </a:p>
          <a:p>
            <a:endParaRPr lang="en-US" sz="3200" dirty="0" smtClean="0"/>
          </a:p>
          <a:p>
            <a:r>
              <a:rPr lang="en-US" sz="3200" dirty="0" smtClean="0"/>
              <a:t>Arrays, like strings, are indexed, and also start at 0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239000" cy="685800"/>
          </a:xfrm>
        </p:spPr>
        <p:txBody>
          <a:bodyPr/>
          <a:lstStyle/>
          <a:p>
            <a:r>
              <a:rPr lang="en-US" dirty="0" smtClean="0"/>
              <a:t>			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7239000" cy="530352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An object is a list of key value pairs stored in {}</a:t>
            </a:r>
          </a:p>
          <a:p>
            <a:endParaRPr lang="en-US" sz="3200" dirty="0" smtClean="0"/>
          </a:p>
          <a:p>
            <a:r>
              <a:rPr lang="en-US" sz="3200" dirty="0" smtClean="0"/>
              <a:t>In some languages, objects are referred to as dictionaries, as the keys are similar to words, and the values are similar to definitions</a:t>
            </a:r>
          </a:p>
          <a:p>
            <a:endParaRPr lang="en-US" sz="3200" dirty="0" smtClean="0"/>
          </a:p>
          <a:p>
            <a:r>
              <a:rPr lang="en-US" sz="3200" dirty="0" smtClean="0"/>
              <a:t>The keys of an object are not a data type. The values must be a data type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625</TotalTime>
  <Words>1026</Words>
  <Application>Microsoft Office PowerPoint</Application>
  <PresentationFormat>On-screen Show (4:3)</PresentationFormat>
  <Paragraphs>203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Opulent</vt:lpstr>
      <vt:lpstr>Introduction to programming</vt:lpstr>
      <vt:lpstr>What is Programming?</vt:lpstr>
      <vt:lpstr>Today’s workshop</vt:lpstr>
      <vt:lpstr>Part 1: Datatypes</vt:lpstr>
      <vt:lpstr>   Numbers</vt:lpstr>
      <vt:lpstr>Strings </vt:lpstr>
      <vt:lpstr>Booleans</vt:lpstr>
      <vt:lpstr>Arrays</vt:lpstr>
      <vt:lpstr>   Object</vt:lpstr>
      <vt:lpstr>Examples</vt:lpstr>
      <vt:lpstr>Examples</vt:lpstr>
      <vt:lpstr>Final Note 1</vt:lpstr>
      <vt:lpstr>A final Note 2</vt:lpstr>
      <vt:lpstr>Part 2: Functions</vt:lpstr>
      <vt:lpstr>Anatomy of a Function in Javascript</vt:lpstr>
      <vt:lpstr>Anatomy of a Function in Javascript continued</vt:lpstr>
      <vt:lpstr>Final Note: Using a function</vt:lpstr>
      <vt:lpstr>Javascript Trick #1:  Template strings</vt:lpstr>
      <vt:lpstr>Beginning Control Flow</vt:lpstr>
      <vt:lpstr>Conditionals: If, else if, and else</vt:lpstr>
      <vt:lpstr>Example of a conditional Statement</vt:lpstr>
      <vt:lpstr>Function With Conditionals</vt:lpstr>
      <vt:lpstr>Loops</vt:lpstr>
      <vt:lpstr>While loops</vt:lpstr>
      <vt:lpstr>Stopping A while loop</vt:lpstr>
      <vt:lpstr>For Loops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Windows User</dc:creator>
  <cp:lastModifiedBy>Windows User</cp:lastModifiedBy>
  <cp:revision>36</cp:revision>
  <dcterms:created xsi:type="dcterms:W3CDTF">2018-11-28T05:50:53Z</dcterms:created>
  <dcterms:modified xsi:type="dcterms:W3CDTF">2019-01-07T12:15:04Z</dcterms:modified>
</cp:coreProperties>
</file>