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10287000" cx="18288000"/>
  <p:notesSz cx="6858000" cy="9144000"/>
  <p:embeddedFontLst>
    <p:embeddedFont>
      <p:font typeface="Poppins"/>
      <p:regular r:id="rId30"/>
      <p:bold r:id="rId31"/>
      <p:italic r:id="rId32"/>
      <p:boldItalic r:id="rId33"/>
    </p:embeddedFont>
    <p:embeddedFont>
      <p:font typeface="Poppins Black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32" Type="http://schemas.openxmlformats.org/officeDocument/2006/relationships/font" Target="fonts/Poppins-italic.fntdata"/><Relationship Id="rId13" Type="http://schemas.openxmlformats.org/officeDocument/2006/relationships/slide" Target="slides/slide8.xml"/><Relationship Id="rId35" Type="http://schemas.openxmlformats.org/officeDocument/2006/relationships/font" Target="fonts/PoppinsBlack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Black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ebbcd35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cebbcd354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ebbcd35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cebbcd354d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ebbcd35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cebbcd354d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ebbcd354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cebbcd354d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ebbcd354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cebbcd354d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cebbcd354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cebbcd354d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cebbcd354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cebbcd354d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ebbcd354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cebbcd354d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ebbcd354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cebbcd354d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ebbcd354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cebbcd354d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ebbcd354d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cebbcd354d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f0f6c3fb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f0f6c3fb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ebbcd354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cebbcd354d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ebbcd354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cebbcd354d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ebbcd354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cebbcd354d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ebbcd354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cebbcd354d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4627928" y="2943689"/>
            <a:ext cx="9032145" cy="4254960"/>
            <a:chOff x="0" y="-38100"/>
            <a:chExt cx="2378837" cy="112064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2378837" cy="1082548"/>
            </a:xfrm>
            <a:custGeom>
              <a:rect b="b" l="l" r="r" t="t"/>
              <a:pathLst>
                <a:path extrusionOk="0" h="1082548" w="2378837">
                  <a:moveTo>
                    <a:pt x="11143" y="0"/>
                  </a:moveTo>
                  <a:lnTo>
                    <a:pt x="2367694" y="0"/>
                  </a:lnTo>
                  <a:cubicBezTo>
                    <a:pt x="2370649" y="0"/>
                    <a:pt x="2373483" y="1174"/>
                    <a:pt x="2375573" y="3264"/>
                  </a:cubicBezTo>
                  <a:cubicBezTo>
                    <a:pt x="2377663" y="5353"/>
                    <a:pt x="2378837" y="8188"/>
                    <a:pt x="2378837" y="11143"/>
                  </a:cubicBezTo>
                  <a:lnTo>
                    <a:pt x="2378837" y="1071405"/>
                  </a:lnTo>
                  <a:cubicBezTo>
                    <a:pt x="2378837" y="1077559"/>
                    <a:pt x="2373848" y="1082548"/>
                    <a:pt x="2367694" y="1082548"/>
                  </a:cubicBezTo>
                  <a:lnTo>
                    <a:pt x="11143" y="1082548"/>
                  </a:lnTo>
                  <a:cubicBezTo>
                    <a:pt x="8188" y="1082548"/>
                    <a:pt x="5353" y="1081374"/>
                    <a:pt x="3264" y="1079284"/>
                  </a:cubicBezTo>
                  <a:cubicBezTo>
                    <a:pt x="1174" y="1077194"/>
                    <a:pt x="0" y="1074360"/>
                    <a:pt x="0" y="1071405"/>
                  </a:cubicBezTo>
                  <a:lnTo>
                    <a:pt x="0" y="11143"/>
                  </a:lnTo>
                  <a:cubicBezTo>
                    <a:pt x="0" y="8188"/>
                    <a:pt x="1174" y="5353"/>
                    <a:pt x="3264" y="3264"/>
                  </a:cubicBezTo>
                  <a:cubicBezTo>
                    <a:pt x="5353" y="1174"/>
                    <a:pt x="8188" y="0"/>
                    <a:pt x="111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05066D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38100"/>
              <a:ext cx="2378837" cy="1120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3"/>
          <p:cNvSpPr/>
          <p:nvPr/>
        </p:nvSpPr>
        <p:spPr>
          <a:xfrm>
            <a:off x="-4088996" y="4291275"/>
            <a:ext cx="11355339" cy="11355339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2027116" y="-4818261"/>
            <a:ext cx="10814011" cy="10814011"/>
          </a:xfrm>
          <a:custGeom>
            <a:rect b="b" l="l" r="r" t="t"/>
            <a:pathLst>
              <a:path extrusionOk="0" h="10814011" w="10814011">
                <a:moveTo>
                  <a:pt x="0" y="0"/>
                </a:moveTo>
                <a:lnTo>
                  <a:pt x="10814011" y="0"/>
                </a:lnTo>
                <a:lnTo>
                  <a:pt x="10814011" y="10814011"/>
                </a:lnTo>
                <a:lnTo>
                  <a:pt x="0" y="108140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5207550" y="3286425"/>
            <a:ext cx="7849800" cy="25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1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25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Алгоритм Дейкстры</a:t>
            </a:r>
            <a:r>
              <a:rPr b="1" lang="en-US" sz="8525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 </a:t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5207550" y="5842724"/>
            <a:ext cx="8260685" cy="1355960"/>
            <a:chOff x="0" y="-38101"/>
            <a:chExt cx="1929300" cy="234000"/>
          </a:xfrm>
        </p:grpSpPr>
        <p:sp>
          <p:nvSpPr>
            <p:cNvPr id="91" name="Google Shape;91;p13"/>
            <p:cNvSpPr/>
            <p:nvPr/>
          </p:nvSpPr>
          <p:spPr>
            <a:xfrm>
              <a:off x="0" y="0"/>
              <a:ext cx="1872469" cy="168037"/>
            </a:xfrm>
            <a:custGeom>
              <a:rect b="b" l="l" r="r" t="t"/>
              <a:pathLst>
                <a:path extrusionOk="0" h="168037" w="1872469">
                  <a:moveTo>
                    <a:pt x="18512" y="0"/>
                  </a:moveTo>
                  <a:lnTo>
                    <a:pt x="1853957" y="0"/>
                  </a:lnTo>
                  <a:cubicBezTo>
                    <a:pt x="1864181" y="0"/>
                    <a:pt x="1872469" y="8288"/>
                    <a:pt x="1872469" y="18512"/>
                  </a:cubicBezTo>
                  <a:lnTo>
                    <a:pt x="1872469" y="149525"/>
                  </a:lnTo>
                  <a:cubicBezTo>
                    <a:pt x="1872469" y="159749"/>
                    <a:pt x="1864181" y="168037"/>
                    <a:pt x="1853957" y="168037"/>
                  </a:cubicBezTo>
                  <a:lnTo>
                    <a:pt x="18512" y="168037"/>
                  </a:lnTo>
                  <a:cubicBezTo>
                    <a:pt x="8288" y="168037"/>
                    <a:pt x="0" y="159749"/>
                    <a:pt x="0" y="149525"/>
                  </a:cubicBezTo>
                  <a:lnTo>
                    <a:pt x="0" y="18512"/>
                  </a:lnTo>
                  <a:cubicBezTo>
                    <a:pt x="0" y="8288"/>
                    <a:pt x="8288" y="0"/>
                    <a:pt x="18512" y="0"/>
                  </a:cubicBezTo>
                  <a:close/>
                </a:path>
              </a:pathLst>
            </a:custGeom>
            <a:solidFill>
              <a:srgbClr val="050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0" y="-38101"/>
              <a:ext cx="19293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0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4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                                           </a:t>
              </a:r>
              <a:r>
                <a:rPr b="1" lang="en-US" sz="214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</a:t>
              </a:r>
              <a:r>
                <a:rPr b="1" lang="en-US" sz="224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Гр.321702: </a:t>
              </a:r>
              <a:endParaRPr b="1" sz="224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40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4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              Рублевская Катя, Банкевич Яна, Сергиевич </a:t>
              </a:r>
              <a:r>
                <a:rPr b="1" lang="en-US" sz="214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Дарья</a:t>
              </a:r>
              <a:endParaRPr b="1" sz="11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93" name="Google Shape;93;p13"/>
          <p:cNvSpPr txBox="1"/>
          <p:nvPr/>
        </p:nvSpPr>
        <p:spPr>
          <a:xfrm>
            <a:off x="571208" y="286875"/>
            <a:ext cx="51684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6">
              <a:solidFill>
                <a:srgbClr val="05066D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/>
        </p:nvSpPr>
        <p:spPr>
          <a:xfrm>
            <a:off x="467852" y="0"/>
            <a:ext cx="36429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Шаг 1:</a:t>
            </a:r>
            <a:endParaRPr sz="700"/>
          </a:p>
        </p:txBody>
      </p:sp>
      <p:sp>
        <p:nvSpPr>
          <p:cNvPr id="205" name="Google Shape;205;p22"/>
          <p:cNvSpPr txBox="1"/>
          <p:nvPr/>
        </p:nvSpPr>
        <p:spPr>
          <a:xfrm>
            <a:off x="9742225" y="3177350"/>
            <a:ext cx="8422200" cy="29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Установим для каждой вершины первоначальную оценку пути до А. </a:t>
            </a:r>
            <a:r>
              <a:rPr b="1" lang="en-US" sz="29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Для самой А оценка равна 0, остальным присвоим бесконечность</a:t>
            </a:r>
            <a:r>
              <a:rPr lang="en-US" sz="29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, так как мы пока не знаем их значения.</a:t>
            </a:r>
            <a:endParaRPr sz="42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5484809" y="6977652"/>
            <a:ext cx="681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/>
          </a:blip>
          <a:srcRect b="4309" l="19316" r="17535" t="4781"/>
          <a:stretch/>
        </p:blipFill>
        <p:spPr>
          <a:xfrm>
            <a:off x="240700" y="1508975"/>
            <a:ext cx="9083775" cy="78631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/>
          <p:nvPr/>
        </p:nvSpPr>
        <p:spPr>
          <a:xfrm>
            <a:off x="8846325" y="4227775"/>
            <a:ext cx="16835464" cy="15362361"/>
          </a:xfrm>
          <a:custGeom>
            <a:rect b="b" l="l" r="r" t="t"/>
            <a:pathLst>
              <a:path extrusionOk="0" h="16835464" w="16835464">
                <a:moveTo>
                  <a:pt x="0" y="0"/>
                </a:moveTo>
                <a:lnTo>
                  <a:pt x="16835464" y="0"/>
                </a:lnTo>
                <a:lnTo>
                  <a:pt x="16835464" y="16835464"/>
                </a:lnTo>
                <a:lnTo>
                  <a:pt x="0" y="16835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/>
        </p:nvSpPr>
        <p:spPr>
          <a:xfrm>
            <a:off x="467852" y="0"/>
            <a:ext cx="36429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Шаг 2:</a:t>
            </a:r>
            <a:endParaRPr sz="700"/>
          </a:p>
        </p:txBody>
      </p:sp>
      <p:sp>
        <p:nvSpPr>
          <p:cNvPr id="214" name="Google Shape;214;p23"/>
          <p:cNvSpPr txBox="1"/>
          <p:nvPr/>
        </p:nvSpPr>
        <p:spPr>
          <a:xfrm>
            <a:off x="9474850" y="2285650"/>
            <a:ext cx="8322000" cy="49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Рассмотрим соседние с A вершины — то есть те, которые связаны с А рёбрами напрямую. Это </a:t>
            </a:r>
            <a:r>
              <a:rPr b="1" lang="en-US" sz="29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29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b="1" lang="en-US" sz="29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9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— их расстояния до А равны 7 и 4 соответственно. Так как эти значения, очевидно, меньше бесконечности, обновим их на схеме. Вершину </a:t>
            </a:r>
            <a:r>
              <a:rPr b="1" lang="en-US" sz="29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А будем считать посещённой — закрасим её и больше не рассматриваем.</a:t>
            </a:r>
            <a:endParaRPr b="1" sz="58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5484809" y="6977652"/>
            <a:ext cx="681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 rotWithShape="1">
          <a:blip r:embed="rId3">
            <a:alphaModFix/>
          </a:blip>
          <a:srcRect b="0" l="21097" r="18777" t="0"/>
          <a:stretch/>
        </p:blipFill>
        <p:spPr>
          <a:xfrm>
            <a:off x="291625" y="1392000"/>
            <a:ext cx="8397824" cy="83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/>
          <p:nvPr/>
        </p:nvSpPr>
        <p:spPr>
          <a:xfrm>
            <a:off x="8846325" y="4227775"/>
            <a:ext cx="16835464" cy="15362361"/>
          </a:xfrm>
          <a:custGeom>
            <a:rect b="b" l="l" r="r" t="t"/>
            <a:pathLst>
              <a:path extrusionOk="0" h="16835464" w="16835464">
                <a:moveTo>
                  <a:pt x="0" y="0"/>
                </a:moveTo>
                <a:lnTo>
                  <a:pt x="16835464" y="0"/>
                </a:lnTo>
                <a:lnTo>
                  <a:pt x="16835464" y="16835464"/>
                </a:lnTo>
                <a:lnTo>
                  <a:pt x="0" y="16835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467852" y="0"/>
            <a:ext cx="36429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Шаг 3:</a:t>
            </a:r>
            <a:endParaRPr sz="700"/>
          </a:p>
        </p:txBody>
      </p:sp>
      <p:sp>
        <p:nvSpPr>
          <p:cNvPr id="223" name="Google Shape;223;p24"/>
          <p:cNvSpPr txBox="1"/>
          <p:nvPr/>
        </p:nvSpPr>
        <p:spPr>
          <a:xfrm>
            <a:off x="9458150" y="1503950"/>
            <a:ext cx="8322000" cy="8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Теперь перейдём к непосещённой вершине с наименьшим расстоянием до </a:t>
            </a:r>
            <a:r>
              <a:rPr b="1"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А</a:t>
            </a: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. Это вершина </a:t>
            </a:r>
            <a:r>
              <a:rPr b="1"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. Соседние с ней непосещённые вершины — </a:t>
            </a:r>
            <a:r>
              <a:rPr b="1"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b="1"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. Их расстояния до А будут равны оценке E (то есть расстоянию от E до А) плюс веса рёбер от E до этих вершин. Получается так:</a:t>
            </a:r>
            <a:endParaRPr sz="30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254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5066D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Для F: 4 + 3 = 7</a:t>
            </a:r>
            <a:endParaRPr sz="30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Для D: 4 + 8 = 12</a:t>
            </a:r>
            <a:endParaRPr sz="30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Полученные расстояния меньше предыдущих оценок, поэтому запишем их возле вершин F и D. </a:t>
            </a:r>
            <a:r>
              <a:rPr b="1"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Вершину E будем считать посещённой. Закрасим её.</a:t>
            </a:r>
            <a:endParaRPr b="1" sz="30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3">
            <a:alphaModFix/>
          </a:blip>
          <a:srcRect b="4053" l="21662" r="20570" t="3814"/>
          <a:stretch/>
        </p:blipFill>
        <p:spPr>
          <a:xfrm>
            <a:off x="259286" y="1503950"/>
            <a:ext cx="8625425" cy="8271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4"/>
          <p:cNvSpPr/>
          <p:nvPr/>
        </p:nvSpPr>
        <p:spPr>
          <a:xfrm>
            <a:off x="8846325" y="4227775"/>
            <a:ext cx="16835464" cy="15362361"/>
          </a:xfrm>
          <a:custGeom>
            <a:rect b="b" l="l" r="r" t="t"/>
            <a:pathLst>
              <a:path extrusionOk="0" h="16835464" w="16835464">
                <a:moveTo>
                  <a:pt x="0" y="0"/>
                </a:moveTo>
                <a:lnTo>
                  <a:pt x="16835464" y="0"/>
                </a:lnTo>
                <a:lnTo>
                  <a:pt x="16835464" y="16835464"/>
                </a:lnTo>
                <a:lnTo>
                  <a:pt x="0" y="16835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/>
        </p:nvSpPr>
        <p:spPr>
          <a:xfrm>
            <a:off x="340497" y="-200525"/>
            <a:ext cx="9993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Остальные шаги </a:t>
            </a:r>
            <a:r>
              <a:rPr b="1" lang="en-US" sz="70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:</a:t>
            </a:r>
            <a:endParaRPr sz="700"/>
          </a:p>
        </p:txBody>
      </p:sp>
      <p:sp>
        <p:nvSpPr>
          <p:cNvPr id="231" name="Google Shape;231;p25"/>
          <p:cNvSpPr txBox="1"/>
          <p:nvPr/>
        </p:nvSpPr>
        <p:spPr>
          <a:xfrm>
            <a:off x="9474875" y="2072100"/>
            <a:ext cx="8322000" cy="55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Дальше по аналогии: алгоритм выбирает непосещённые вершины с наименьшей оценкой и считает расстояния от соседних с ней вершин до А. И продолжается это до тех пор, пока алгоритм не вычислит кратчайшие расстояния до А для всех вершин.</a:t>
            </a:r>
            <a:endParaRPr b="1" sz="36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 b="0" l="20949" r="19636" t="4580"/>
          <a:stretch/>
        </p:blipFill>
        <p:spPr>
          <a:xfrm>
            <a:off x="340500" y="1392000"/>
            <a:ext cx="8918202" cy="86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/>
          <p:nvPr/>
        </p:nvSpPr>
        <p:spPr>
          <a:xfrm>
            <a:off x="8846325" y="4227775"/>
            <a:ext cx="16835464" cy="15362361"/>
          </a:xfrm>
          <a:custGeom>
            <a:rect b="b" l="l" r="r" t="t"/>
            <a:pathLst>
              <a:path extrusionOk="0" h="16835464" w="16835464">
                <a:moveTo>
                  <a:pt x="0" y="0"/>
                </a:moveTo>
                <a:lnTo>
                  <a:pt x="16835464" y="0"/>
                </a:lnTo>
                <a:lnTo>
                  <a:pt x="16835464" y="16835464"/>
                </a:lnTo>
                <a:lnTo>
                  <a:pt x="0" y="16835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/>
        </p:nvSpPr>
        <p:spPr>
          <a:xfrm>
            <a:off x="467852" y="-183800"/>
            <a:ext cx="36429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Финал</a:t>
            </a:r>
            <a:r>
              <a:rPr b="1" lang="en-US" sz="70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:</a:t>
            </a:r>
            <a:endParaRPr sz="700"/>
          </a:p>
        </p:txBody>
      </p:sp>
      <p:sp>
        <p:nvSpPr>
          <p:cNvPr id="239" name="Google Shape;239;p26"/>
          <p:cNvSpPr txBox="1"/>
          <p:nvPr/>
        </p:nvSpPr>
        <p:spPr>
          <a:xfrm>
            <a:off x="9625275" y="2055400"/>
            <a:ext cx="8322000" cy="58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Готово! Теперь мы можем построить кратчайший маршрут от А до любой другой вершины. Например:</a:t>
            </a:r>
            <a:endParaRPr sz="36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7200" lvl="0" marL="457200" marR="254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5066D"/>
              </a:buClr>
              <a:buSzPts val="3600"/>
              <a:buFont typeface="Poppins"/>
              <a:buChar char="●"/>
            </a:pPr>
            <a:r>
              <a:rPr lang="en-US" sz="36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От A до F: A — E — F</a:t>
            </a:r>
            <a:endParaRPr sz="36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7200" lvl="0" marL="4572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600"/>
              <a:buFont typeface="Poppins"/>
              <a:buChar char="●"/>
            </a:pPr>
            <a:r>
              <a:rPr lang="en-US" sz="36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От A до D: A — E — D</a:t>
            </a:r>
            <a:endParaRPr sz="36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7200" lvl="0" marL="4572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600"/>
              <a:buFont typeface="Poppins"/>
              <a:buChar char="●"/>
            </a:pPr>
            <a:r>
              <a:rPr lang="en-US" sz="36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От A до C: A — B — C</a:t>
            </a:r>
            <a:endParaRPr sz="36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6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 b="0" l="20949" r="19636" t="4580"/>
          <a:stretch/>
        </p:blipFill>
        <p:spPr>
          <a:xfrm>
            <a:off x="340500" y="1392000"/>
            <a:ext cx="8918202" cy="861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/>
          <p:nvPr/>
        </p:nvSpPr>
        <p:spPr>
          <a:xfrm>
            <a:off x="8846325" y="4227775"/>
            <a:ext cx="16835464" cy="15362361"/>
          </a:xfrm>
          <a:custGeom>
            <a:rect b="b" l="l" r="r" t="t"/>
            <a:pathLst>
              <a:path extrusionOk="0" h="16835464" w="16835464">
                <a:moveTo>
                  <a:pt x="0" y="0"/>
                </a:moveTo>
                <a:lnTo>
                  <a:pt x="16835464" y="0"/>
                </a:lnTo>
                <a:lnTo>
                  <a:pt x="16835464" y="16835464"/>
                </a:lnTo>
                <a:lnTo>
                  <a:pt x="0" y="16835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CD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/>
          <p:nvPr/>
        </p:nvSpPr>
        <p:spPr>
          <a:xfrm>
            <a:off x="13503499" y="6223128"/>
            <a:ext cx="8935030" cy="8935030"/>
          </a:xfrm>
          <a:custGeom>
            <a:rect b="b" l="l" r="r" t="t"/>
            <a:pathLst>
              <a:path extrusionOk="0" h="8935030" w="8935030">
                <a:moveTo>
                  <a:pt x="0" y="0"/>
                </a:moveTo>
                <a:lnTo>
                  <a:pt x="8935030" y="0"/>
                </a:lnTo>
                <a:lnTo>
                  <a:pt x="8935030" y="8935030"/>
                </a:lnTo>
                <a:lnTo>
                  <a:pt x="0" y="8935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27"/>
          <p:cNvSpPr/>
          <p:nvPr/>
        </p:nvSpPr>
        <p:spPr>
          <a:xfrm>
            <a:off x="14318964" y="-2885736"/>
            <a:ext cx="6788421" cy="6788421"/>
          </a:xfrm>
          <a:custGeom>
            <a:rect b="b" l="l" r="r" t="t"/>
            <a:pathLst>
              <a:path extrusionOk="0" h="6788421" w="6788421">
                <a:moveTo>
                  <a:pt x="0" y="0"/>
                </a:moveTo>
                <a:lnTo>
                  <a:pt x="6788422" y="0"/>
                </a:lnTo>
                <a:lnTo>
                  <a:pt x="6788422" y="6788421"/>
                </a:lnTo>
                <a:lnTo>
                  <a:pt x="0" y="6788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27"/>
          <p:cNvSpPr/>
          <p:nvPr/>
        </p:nvSpPr>
        <p:spPr>
          <a:xfrm>
            <a:off x="-1420361" y="-2499386"/>
            <a:ext cx="6788421" cy="6788421"/>
          </a:xfrm>
          <a:custGeom>
            <a:rect b="b" l="l" r="r" t="t"/>
            <a:pathLst>
              <a:path extrusionOk="0" h="6788421" w="6788421">
                <a:moveTo>
                  <a:pt x="0" y="0"/>
                </a:moveTo>
                <a:lnTo>
                  <a:pt x="6788422" y="0"/>
                </a:lnTo>
                <a:lnTo>
                  <a:pt x="6788422" y="6788421"/>
                </a:lnTo>
                <a:lnTo>
                  <a:pt x="0" y="6788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7225" y="563425"/>
            <a:ext cx="12234475" cy="86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8"/>
          <p:cNvGrpSpPr/>
          <p:nvPr/>
        </p:nvGrpSpPr>
        <p:grpSpPr>
          <a:xfrm>
            <a:off x="0" y="-216991"/>
            <a:ext cx="3086100" cy="10503991"/>
            <a:chOff x="0" y="-57150"/>
            <a:chExt cx="812800" cy="2766483"/>
          </a:xfrm>
        </p:grpSpPr>
        <p:sp>
          <p:nvSpPr>
            <p:cNvPr id="255" name="Google Shape;255;p28"/>
            <p:cNvSpPr/>
            <p:nvPr/>
          </p:nvSpPr>
          <p:spPr>
            <a:xfrm>
              <a:off x="0" y="0"/>
              <a:ext cx="812800" cy="2709333"/>
            </a:xfrm>
            <a:custGeom>
              <a:rect b="b" l="l" r="r" t="t"/>
              <a:pathLst>
                <a:path extrusionOk="0"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4CDFF"/>
            </a:solidFill>
            <a:ln>
              <a:noFill/>
            </a:ln>
          </p:spPr>
        </p:sp>
        <p:sp>
          <p:nvSpPr>
            <p:cNvPr id="256" name="Google Shape;256;p28"/>
            <p:cNvSpPr txBox="1"/>
            <p:nvPr/>
          </p:nvSpPr>
          <p:spPr>
            <a:xfrm>
              <a:off x="0" y="-57150"/>
              <a:ext cx="812800" cy="27664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28"/>
          <p:cNvSpPr/>
          <p:nvPr/>
        </p:nvSpPr>
        <p:spPr>
          <a:xfrm>
            <a:off x="12003619" y="-6435461"/>
            <a:ext cx="11355339" cy="11355339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28"/>
          <p:cNvSpPr txBox="1"/>
          <p:nvPr/>
        </p:nvSpPr>
        <p:spPr>
          <a:xfrm>
            <a:off x="3185500" y="1741200"/>
            <a:ext cx="14912100" cy="7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0525" lvl="0" marL="457200" rtl="0" algn="l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05066D"/>
              </a:buClr>
              <a:buSzPts val="2550"/>
              <a:buFont typeface="Poppins"/>
              <a:buAutoNum type="arabicPeriod"/>
            </a:pPr>
            <a:r>
              <a:rPr b="1" lang="en-US" sz="25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Подготовка:</a:t>
            </a:r>
            <a:endParaRPr b="1" sz="25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052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550"/>
              <a:buFont typeface="Poppins"/>
              <a:buChar char="○"/>
            </a:pPr>
            <a:r>
              <a:rPr lang="en-US" sz="25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Отметьте все вершины как "не посещенные".</a:t>
            </a:r>
            <a:endParaRPr sz="25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052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550"/>
              <a:buFont typeface="Poppins"/>
              <a:buChar char="○"/>
            </a:pPr>
            <a:r>
              <a:rPr lang="en-US" sz="25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Установите расстояние до начальной вершины  как 0, а до всех остальных как бесконечность.</a:t>
            </a:r>
            <a:endParaRPr sz="25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052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550"/>
              <a:buFont typeface="Poppins"/>
              <a:buChar char="○"/>
            </a:pPr>
            <a:r>
              <a:rPr lang="en-US" sz="25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Создайте список "не посещенных" вершин.</a:t>
            </a:r>
            <a:endParaRPr sz="25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052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550"/>
              <a:buFont typeface="Poppins"/>
              <a:buAutoNum type="arabicPeriod"/>
            </a:pPr>
            <a:r>
              <a:rPr b="1" lang="en-US" sz="25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Основной шаг (повторяйте, пока список не пуст):</a:t>
            </a:r>
            <a:endParaRPr b="1" sz="25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052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550"/>
              <a:buFont typeface="Poppins"/>
              <a:buChar char="○"/>
            </a:pPr>
            <a:r>
              <a:rPr lang="en-US" sz="25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Выберите из списка "не посещенных" вершин с наименьшим расстоянием.</a:t>
            </a:r>
            <a:endParaRPr sz="25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052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550"/>
              <a:buFont typeface="Poppins"/>
              <a:buChar char="○"/>
            </a:pPr>
            <a:r>
              <a:rPr lang="en-US" sz="25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Отметьте его как "посещенный".</a:t>
            </a:r>
            <a:endParaRPr sz="25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0525" lvl="1" marL="914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550"/>
              <a:buFont typeface="Poppins"/>
              <a:buChar char="○"/>
            </a:pPr>
            <a:r>
              <a:rPr lang="en-US" sz="25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Для каждого соседа выбранной вершины :</a:t>
            </a:r>
            <a:endParaRPr sz="25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0525" lvl="2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550"/>
              <a:buFont typeface="Poppins"/>
              <a:buAutoNum type="romanLcPeriod"/>
            </a:pPr>
            <a:r>
              <a:rPr lang="en-US" sz="25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Рассчитайте новое расстояние до соседа через выбранную вершину (текущее расстояние до выбранной + вес ребра между ними).</a:t>
            </a:r>
            <a:endParaRPr sz="25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0525" lvl="2" marL="13716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550"/>
              <a:buFont typeface="Poppins"/>
              <a:buAutoNum type="romanLcPeriod"/>
            </a:pPr>
            <a:r>
              <a:rPr lang="en-US" sz="25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Если новое расстояние меньше текущего расстояния до соседа, обновите его.</a:t>
            </a:r>
            <a:endParaRPr sz="25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9052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550"/>
              <a:buAutoNum type="arabicPeriod"/>
            </a:pPr>
            <a:r>
              <a:rPr b="1" lang="en-US" sz="25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Результат:</a:t>
            </a:r>
            <a:r>
              <a:rPr lang="en-US" sz="25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у вас есть кратчайшие расстояния от начальной вершины до всех остальных.</a:t>
            </a:r>
            <a:endParaRPr sz="25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5275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AutoNum type="arabicPeriod"/>
            </a:pPr>
            <a:r>
              <a:t/>
            </a:r>
            <a:endParaRPr sz="1050">
              <a:solidFill>
                <a:srgbClr val="E2E2E5"/>
              </a:solidFill>
            </a:endParaRPr>
          </a:p>
          <a:p>
            <a:pPr indent="0" lvl="0" marL="914400" marR="0" rtl="0" algn="l">
              <a:lnSpc>
                <a:spcPct val="13999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8"/>
          <p:cNvGrpSpPr/>
          <p:nvPr/>
        </p:nvGrpSpPr>
        <p:grpSpPr>
          <a:xfrm>
            <a:off x="-3866146" y="7292803"/>
            <a:ext cx="4318163" cy="4318163"/>
            <a:chOff x="0" y="0"/>
            <a:chExt cx="812800" cy="812800"/>
          </a:xfrm>
        </p:grpSpPr>
        <p:sp>
          <p:nvSpPr>
            <p:cNvPr id="260" name="Google Shape;260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C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28"/>
          <p:cNvSpPr txBox="1"/>
          <p:nvPr/>
        </p:nvSpPr>
        <p:spPr>
          <a:xfrm>
            <a:off x="3452839" y="455941"/>
            <a:ext cx="85509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7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Алгоритм: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CD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/>
        </p:nvSpPr>
        <p:spPr>
          <a:xfrm>
            <a:off x="1038442" y="153687"/>
            <a:ext cx="70671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7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Пример №1 :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13503499" y="6223128"/>
            <a:ext cx="8935030" cy="8935030"/>
          </a:xfrm>
          <a:custGeom>
            <a:rect b="b" l="l" r="r" t="t"/>
            <a:pathLst>
              <a:path extrusionOk="0" h="8935030" w="8935030">
                <a:moveTo>
                  <a:pt x="0" y="0"/>
                </a:moveTo>
                <a:lnTo>
                  <a:pt x="8935030" y="0"/>
                </a:lnTo>
                <a:lnTo>
                  <a:pt x="8935030" y="8935030"/>
                </a:lnTo>
                <a:lnTo>
                  <a:pt x="0" y="8935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p29"/>
          <p:cNvSpPr/>
          <p:nvPr/>
        </p:nvSpPr>
        <p:spPr>
          <a:xfrm>
            <a:off x="14318964" y="-2885736"/>
            <a:ext cx="6788421" cy="6788421"/>
          </a:xfrm>
          <a:custGeom>
            <a:rect b="b" l="l" r="r" t="t"/>
            <a:pathLst>
              <a:path extrusionOk="0" h="6788421" w="6788421">
                <a:moveTo>
                  <a:pt x="0" y="0"/>
                </a:moveTo>
                <a:lnTo>
                  <a:pt x="6788422" y="0"/>
                </a:lnTo>
                <a:lnTo>
                  <a:pt x="6788422" y="6788421"/>
                </a:lnTo>
                <a:lnTo>
                  <a:pt x="0" y="6788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29"/>
          <p:cNvSpPr/>
          <p:nvPr/>
        </p:nvSpPr>
        <p:spPr>
          <a:xfrm>
            <a:off x="8956850" y="384325"/>
            <a:ext cx="8689500" cy="1503900"/>
          </a:xfrm>
          <a:prstGeom prst="roundRect">
            <a:avLst>
              <a:gd fmla="val 16667" name="adj"/>
            </a:avLst>
          </a:prstGeom>
          <a:solidFill>
            <a:srgbClr val="0506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9123950" y="520525"/>
            <a:ext cx="9692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E2EEFF"/>
                </a:solidFill>
                <a:latin typeface="Poppins"/>
                <a:ea typeface="Poppins"/>
                <a:cs typeface="Poppins"/>
                <a:sym typeface="Poppins"/>
              </a:rPr>
              <a:t>Дан граф. Нужно найти минимальное расстояние от вершины 1 до вершины 5.</a:t>
            </a:r>
            <a:endParaRPr sz="3400">
              <a:solidFill>
                <a:srgbClr val="E2E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975" y="2007200"/>
            <a:ext cx="8427075" cy="70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/>
          <p:nvPr/>
        </p:nvSpPr>
        <p:spPr>
          <a:xfrm>
            <a:off x="8956850" y="4717350"/>
            <a:ext cx="1754700" cy="8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5550" y="2114850"/>
            <a:ext cx="7960500" cy="65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CD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/>
        </p:nvSpPr>
        <p:spPr>
          <a:xfrm>
            <a:off x="1038442" y="153687"/>
            <a:ext cx="706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13503499" y="6223128"/>
            <a:ext cx="8935030" cy="8935030"/>
          </a:xfrm>
          <a:custGeom>
            <a:rect b="b" l="l" r="r" t="t"/>
            <a:pathLst>
              <a:path extrusionOk="0" h="8935030" w="8935030">
                <a:moveTo>
                  <a:pt x="0" y="0"/>
                </a:moveTo>
                <a:lnTo>
                  <a:pt x="8935030" y="0"/>
                </a:lnTo>
                <a:lnTo>
                  <a:pt x="8935030" y="8935030"/>
                </a:lnTo>
                <a:lnTo>
                  <a:pt x="0" y="8935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30"/>
          <p:cNvSpPr/>
          <p:nvPr/>
        </p:nvSpPr>
        <p:spPr>
          <a:xfrm>
            <a:off x="14318964" y="-2885736"/>
            <a:ext cx="6788421" cy="6788421"/>
          </a:xfrm>
          <a:custGeom>
            <a:rect b="b" l="l" r="r" t="t"/>
            <a:pathLst>
              <a:path extrusionOk="0" h="6788421" w="6788421">
                <a:moveTo>
                  <a:pt x="0" y="0"/>
                </a:moveTo>
                <a:lnTo>
                  <a:pt x="6788422" y="0"/>
                </a:lnTo>
                <a:lnTo>
                  <a:pt x="6788422" y="6788421"/>
                </a:lnTo>
                <a:lnTo>
                  <a:pt x="0" y="6788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p30"/>
          <p:cNvSpPr/>
          <p:nvPr/>
        </p:nvSpPr>
        <p:spPr>
          <a:xfrm>
            <a:off x="8266650" y="4717350"/>
            <a:ext cx="1754700" cy="8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8850" y="991575"/>
            <a:ext cx="8831600" cy="71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8625" y="1058425"/>
            <a:ext cx="8668500" cy="71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CD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/>
          <p:nvPr/>
        </p:nvSpPr>
        <p:spPr>
          <a:xfrm>
            <a:off x="13503499" y="6223128"/>
            <a:ext cx="8935030" cy="8935030"/>
          </a:xfrm>
          <a:custGeom>
            <a:rect b="b" l="l" r="r" t="t"/>
            <a:pathLst>
              <a:path extrusionOk="0" h="8935030" w="8935030">
                <a:moveTo>
                  <a:pt x="0" y="0"/>
                </a:moveTo>
                <a:lnTo>
                  <a:pt x="8935030" y="0"/>
                </a:lnTo>
                <a:lnTo>
                  <a:pt x="8935030" y="8935030"/>
                </a:lnTo>
                <a:lnTo>
                  <a:pt x="0" y="8935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31"/>
          <p:cNvSpPr/>
          <p:nvPr/>
        </p:nvSpPr>
        <p:spPr>
          <a:xfrm>
            <a:off x="14318964" y="-2885736"/>
            <a:ext cx="6788421" cy="6788421"/>
          </a:xfrm>
          <a:custGeom>
            <a:rect b="b" l="l" r="r" t="t"/>
            <a:pathLst>
              <a:path extrusionOk="0" h="6788421" w="6788421">
                <a:moveTo>
                  <a:pt x="0" y="0"/>
                </a:moveTo>
                <a:lnTo>
                  <a:pt x="6788422" y="0"/>
                </a:lnTo>
                <a:lnTo>
                  <a:pt x="6788422" y="6788421"/>
                </a:lnTo>
                <a:lnTo>
                  <a:pt x="0" y="6788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31"/>
          <p:cNvSpPr/>
          <p:nvPr/>
        </p:nvSpPr>
        <p:spPr>
          <a:xfrm>
            <a:off x="8589200" y="4717350"/>
            <a:ext cx="1754700" cy="8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04625"/>
            <a:ext cx="8455525" cy="785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41450" y="1370275"/>
            <a:ext cx="8676775" cy="74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7078794" y="-8011666"/>
            <a:ext cx="16835464" cy="16835464"/>
          </a:xfrm>
          <a:custGeom>
            <a:rect b="b" l="l" r="r" t="t"/>
            <a:pathLst>
              <a:path extrusionOk="0" h="16835464" w="16835464">
                <a:moveTo>
                  <a:pt x="0" y="0"/>
                </a:moveTo>
                <a:lnTo>
                  <a:pt x="16835464" y="0"/>
                </a:lnTo>
                <a:lnTo>
                  <a:pt x="16835464" y="16835464"/>
                </a:lnTo>
                <a:lnTo>
                  <a:pt x="0" y="16835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9" name="Google Shape;99;p14"/>
          <p:cNvCxnSpPr/>
          <p:nvPr/>
        </p:nvCxnSpPr>
        <p:spPr>
          <a:xfrm>
            <a:off x="7133262" y="4226625"/>
            <a:ext cx="777300" cy="0"/>
          </a:xfrm>
          <a:prstGeom prst="straightConnector1">
            <a:avLst/>
          </a:prstGeom>
          <a:noFill/>
          <a:ln cap="rnd" cmpd="sng" w="85725">
            <a:solidFill>
              <a:srgbClr val="8EBD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7145989" y="6620089"/>
            <a:ext cx="751800" cy="0"/>
          </a:xfrm>
          <a:prstGeom prst="straightConnector1">
            <a:avLst/>
          </a:prstGeom>
          <a:noFill/>
          <a:ln cap="rnd" cmpd="sng" w="85725">
            <a:solidFill>
              <a:srgbClr val="8EBD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7216599" y="1018200"/>
            <a:ext cx="97641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38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b="1" lang="en-US" sz="2538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Алгоритм поиска кратчайшего пути разработал голландский учёный Эдсгер Дейкстра в 1956 году. В то время он искал способ продемонстрировать возможности нового компьютера ARMAC и искал задачу, которую мог бы решить ARMAC и при этом понятную незнакомым с компьютерами людям.</a:t>
            </a:r>
            <a:endParaRPr b="1" sz="2538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7216600" y="4567150"/>
            <a:ext cx="10519500" cy="17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b="1" lang="en-US" sz="2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Дейкстр взял задачу поиска кратчайшего пути и разработал алгоритм её решения. На базе алгоритма он разработал программу построения маршрутов между городами по транспортной карте Нидерландов.</a:t>
            </a:r>
            <a:endParaRPr b="1"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5028400" y="-1968920"/>
            <a:ext cx="5286700" cy="5286700"/>
          </a:xfrm>
          <a:custGeom>
            <a:rect b="b" l="l" r="r" t="t"/>
            <a:pathLst>
              <a:path extrusionOk="0" h="5286700" w="5286700">
                <a:moveTo>
                  <a:pt x="0" y="0"/>
                </a:moveTo>
                <a:lnTo>
                  <a:pt x="5286700" y="0"/>
                </a:lnTo>
                <a:lnTo>
                  <a:pt x="5286700" y="5286700"/>
                </a:lnTo>
                <a:lnTo>
                  <a:pt x="0" y="5286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700" y="866250"/>
            <a:ext cx="5560425" cy="85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0192" y="6620100"/>
            <a:ext cx="5105920" cy="32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CDF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/>
          <p:nvPr/>
        </p:nvSpPr>
        <p:spPr>
          <a:xfrm>
            <a:off x="1038442" y="153687"/>
            <a:ext cx="706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13503499" y="6223128"/>
            <a:ext cx="8935030" cy="8935030"/>
          </a:xfrm>
          <a:custGeom>
            <a:rect b="b" l="l" r="r" t="t"/>
            <a:pathLst>
              <a:path extrusionOk="0" h="8935030" w="8935030">
                <a:moveTo>
                  <a:pt x="0" y="0"/>
                </a:moveTo>
                <a:lnTo>
                  <a:pt x="8935030" y="0"/>
                </a:lnTo>
                <a:lnTo>
                  <a:pt x="8935030" y="8935030"/>
                </a:lnTo>
                <a:lnTo>
                  <a:pt x="0" y="8935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0" name="Google Shape;300;p32"/>
          <p:cNvSpPr/>
          <p:nvPr/>
        </p:nvSpPr>
        <p:spPr>
          <a:xfrm>
            <a:off x="14318964" y="-2885736"/>
            <a:ext cx="6788421" cy="6788421"/>
          </a:xfrm>
          <a:custGeom>
            <a:rect b="b" l="l" r="r" t="t"/>
            <a:pathLst>
              <a:path extrusionOk="0" h="6788421" w="6788421">
                <a:moveTo>
                  <a:pt x="0" y="0"/>
                </a:moveTo>
                <a:lnTo>
                  <a:pt x="6788422" y="0"/>
                </a:lnTo>
                <a:lnTo>
                  <a:pt x="6788422" y="6788421"/>
                </a:lnTo>
                <a:lnTo>
                  <a:pt x="0" y="6788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32"/>
          <p:cNvSpPr/>
          <p:nvPr/>
        </p:nvSpPr>
        <p:spPr>
          <a:xfrm>
            <a:off x="8105538" y="3429000"/>
            <a:ext cx="1754700" cy="85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0300" y="0"/>
            <a:ext cx="8596500" cy="74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91625" y="153675"/>
            <a:ext cx="9128775" cy="73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/>
        </p:nvSpPr>
        <p:spPr>
          <a:xfrm>
            <a:off x="379350" y="8271700"/>
            <a:ext cx="17529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Таким образом, кратчайшим путем </a:t>
            </a:r>
            <a:r>
              <a:rPr b="1" lang="en-US" sz="32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из вершины 1 в вершину 5 </a:t>
            </a:r>
            <a:r>
              <a:rPr lang="en-US" sz="32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будет путь через вершины </a:t>
            </a:r>
            <a:r>
              <a:rPr b="1" lang="en-US" sz="32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1 - 3 - 6 - 5</a:t>
            </a:r>
            <a:r>
              <a:rPr lang="en-US" sz="32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, поскольку таким путем мы набираем минимальный вес, равный 20.</a:t>
            </a:r>
            <a:endParaRPr sz="52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/>
          <p:nvPr/>
        </p:nvSpPr>
        <p:spPr>
          <a:xfrm>
            <a:off x="-4124476" y="-3706248"/>
            <a:ext cx="11355339" cy="11355339"/>
          </a:xfrm>
          <a:custGeom>
            <a:rect b="b" l="l" r="r" t="t"/>
            <a:pathLst>
              <a:path extrusionOk="0" h="11355339" w="11355339">
                <a:moveTo>
                  <a:pt x="0" y="0"/>
                </a:moveTo>
                <a:lnTo>
                  <a:pt x="11355339" y="0"/>
                </a:lnTo>
                <a:lnTo>
                  <a:pt x="11355339" y="11355339"/>
                </a:lnTo>
                <a:lnTo>
                  <a:pt x="0" y="11355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p33"/>
          <p:cNvSpPr/>
          <p:nvPr/>
        </p:nvSpPr>
        <p:spPr>
          <a:xfrm>
            <a:off x="12729990" y="5143500"/>
            <a:ext cx="10089928" cy="10089928"/>
          </a:xfrm>
          <a:custGeom>
            <a:rect b="b" l="l" r="r" t="t"/>
            <a:pathLst>
              <a:path extrusionOk="0" h="10089928" w="10089928">
                <a:moveTo>
                  <a:pt x="0" y="0"/>
                </a:moveTo>
                <a:lnTo>
                  <a:pt x="10089929" y="0"/>
                </a:lnTo>
                <a:lnTo>
                  <a:pt x="10089929" y="10089928"/>
                </a:lnTo>
                <a:lnTo>
                  <a:pt x="0" y="100899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11" name="Google Shape;31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050" y="791425"/>
            <a:ext cx="17295399" cy="870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CD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/>
        </p:nvSpPr>
        <p:spPr>
          <a:xfrm>
            <a:off x="1038442" y="153687"/>
            <a:ext cx="70671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7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Пример №2 :</a:t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13503499" y="6223128"/>
            <a:ext cx="8935030" cy="8935030"/>
          </a:xfrm>
          <a:custGeom>
            <a:rect b="b" l="l" r="r" t="t"/>
            <a:pathLst>
              <a:path extrusionOk="0" h="8935030" w="8935030">
                <a:moveTo>
                  <a:pt x="0" y="0"/>
                </a:moveTo>
                <a:lnTo>
                  <a:pt x="8935030" y="0"/>
                </a:lnTo>
                <a:lnTo>
                  <a:pt x="8935030" y="8935030"/>
                </a:lnTo>
                <a:lnTo>
                  <a:pt x="0" y="8935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8" name="Google Shape;318;p34"/>
          <p:cNvSpPr/>
          <p:nvPr/>
        </p:nvSpPr>
        <p:spPr>
          <a:xfrm>
            <a:off x="14318964" y="-2885736"/>
            <a:ext cx="6788421" cy="6788421"/>
          </a:xfrm>
          <a:custGeom>
            <a:rect b="b" l="l" r="r" t="t"/>
            <a:pathLst>
              <a:path extrusionOk="0" h="6788421" w="6788421">
                <a:moveTo>
                  <a:pt x="0" y="0"/>
                </a:moveTo>
                <a:lnTo>
                  <a:pt x="6788422" y="0"/>
                </a:lnTo>
                <a:lnTo>
                  <a:pt x="6788422" y="6788421"/>
                </a:lnTo>
                <a:lnTo>
                  <a:pt x="0" y="67884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9" name="Google Shape;319;p34"/>
          <p:cNvSpPr/>
          <p:nvPr/>
        </p:nvSpPr>
        <p:spPr>
          <a:xfrm>
            <a:off x="7853950" y="384325"/>
            <a:ext cx="9792300" cy="1503900"/>
          </a:xfrm>
          <a:prstGeom prst="roundRect">
            <a:avLst>
              <a:gd fmla="val 16667" name="adj"/>
            </a:avLst>
          </a:prstGeom>
          <a:solidFill>
            <a:srgbClr val="05066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8105550" y="328225"/>
            <a:ext cx="9692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E2EEFF"/>
                </a:solidFill>
                <a:latin typeface="Poppins"/>
                <a:ea typeface="Poppins"/>
                <a:cs typeface="Poppins"/>
                <a:sym typeface="Poppins"/>
              </a:rPr>
              <a:t>Дан граф. Нужно найти минимальное расстояние от вершины 1 до вершины 4 с помощью алгоритма Дейкстры.</a:t>
            </a:r>
            <a:endParaRPr sz="3100">
              <a:solidFill>
                <a:srgbClr val="E2EE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21" name="Google Shape;3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600" y="2425000"/>
            <a:ext cx="16386825" cy="71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4"/>
          <p:cNvSpPr/>
          <p:nvPr/>
        </p:nvSpPr>
        <p:spPr>
          <a:xfrm>
            <a:off x="5297225" y="5447625"/>
            <a:ext cx="869100" cy="7755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7555150" y="4513825"/>
            <a:ext cx="869100" cy="7755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7941500" y="2911625"/>
            <a:ext cx="869100" cy="7755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10527625" y="8539075"/>
            <a:ext cx="7390200" cy="1353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10527625" y="8546275"/>
            <a:ext cx="8388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ИЗ-ЗА </a:t>
            </a:r>
            <a:r>
              <a:rPr lang="en-US" sz="250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ОТРИЦАТЕЛЬНЫХ</a:t>
            </a:r>
            <a:r>
              <a:rPr lang="en-US" sz="250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ВЕСОВ МЫ МОЖЕМ ДАННУЮ ЗАДАЧУ РЕШИТЬ С ПОМОЩЬЮ АЛГОРИТМА ДЕЙКСТРЫ </a:t>
            </a:r>
            <a:endParaRPr sz="2500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35"/>
          <p:cNvGrpSpPr/>
          <p:nvPr/>
        </p:nvGrpSpPr>
        <p:grpSpPr>
          <a:xfrm>
            <a:off x="0" y="350925"/>
            <a:ext cx="18288137" cy="2111793"/>
            <a:chOff x="0" y="-57150"/>
            <a:chExt cx="5087528" cy="1279487"/>
          </a:xfrm>
        </p:grpSpPr>
        <p:sp>
          <p:nvSpPr>
            <p:cNvPr id="332" name="Google Shape;332;p35"/>
            <p:cNvSpPr/>
            <p:nvPr/>
          </p:nvSpPr>
          <p:spPr>
            <a:xfrm>
              <a:off x="0" y="0"/>
              <a:ext cx="5087528" cy="1222337"/>
            </a:xfrm>
            <a:custGeom>
              <a:rect b="b" l="l" r="r" t="t"/>
              <a:pathLst>
                <a:path extrusionOk="0" h="1222337" w="5087528">
                  <a:moveTo>
                    <a:pt x="0" y="0"/>
                  </a:moveTo>
                  <a:lnTo>
                    <a:pt x="5087528" y="0"/>
                  </a:lnTo>
                  <a:lnTo>
                    <a:pt x="5087528" y="1222337"/>
                  </a:lnTo>
                  <a:lnTo>
                    <a:pt x="0" y="1222337"/>
                  </a:lnTo>
                  <a:close/>
                </a:path>
              </a:pathLst>
            </a:custGeom>
            <a:solidFill>
              <a:srgbClr val="B4CDFF"/>
            </a:solidFill>
            <a:ln>
              <a:noFill/>
            </a:ln>
          </p:spPr>
        </p:sp>
        <p:sp>
          <p:nvSpPr>
            <p:cNvPr id="333" name="Google Shape;333;p35"/>
            <p:cNvSpPr txBox="1"/>
            <p:nvPr/>
          </p:nvSpPr>
          <p:spPr>
            <a:xfrm>
              <a:off x="0" y="-57150"/>
              <a:ext cx="5087528" cy="12794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34" name="Google Shape;334;p35"/>
          <p:cNvCxnSpPr/>
          <p:nvPr/>
        </p:nvCxnSpPr>
        <p:spPr>
          <a:xfrm>
            <a:off x="5086789" y="3535937"/>
            <a:ext cx="0" cy="4788600"/>
          </a:xfrm>
          <a:prstGeom prst="straightConnector1">
            <a:avLst/>
          </a:prstGeom>
          <a:noFill/>
          <a:ln cap="rnd" cmpd="sng" w="85725">
            <a:solidFill>
              <a:srgbClr val="B0C5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35"/>
          <p:cNvCxnSpPr/>
          <p:nvPr/>
        </p:nvCxnSpPr>
        <p:spPr>
          <a:xfrm>
            <a:off x="9627670" y="3535975"/>
            <a:ext cx="0" cy="4788600"/>
          </a:xfrm>
          <a:prstGeom prst="straightConnector1">
            <a:avLst/>
          </a:prstGeom>
          <a:noFill/>
          <a:ln cap="rnd" cmpd="sng" w="85725">
            <a:solidFill>
              <a:srgbClr val="B0C5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35"/>
          <p:cNvSpPr txBox="1"/>
          <p:nvPr/>
        </p:nvSpPr>
        <p:spPr>
          <a:xfrm>
            <a:off x="4811053" y="784635"/>
            <a:ext cx="8484000" cy="12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83">
                <a:solidFill>
                  <a:srgbClr val="FDFDFD"/>
                </a:solidFill>
                <a:latin typeface="Poppins Black"/>
                <a:ea typeface="Poppins Black"/>
                <a:cs typeface="Poppins Black"/>
                <a:sym typeface="Poppins Black"/>
              </a:rPr>
              <a:t>Выводы:</a:t>
            </a:r>
            <a:endParaRPr sz="1700"/>
          </a:p>
        </p:txBody>
      </p:sp>
      <p:sp>
        <p:nvSpPr>
          <p:cNvPr id="337" name="Google Shape;337;p35"/>
          <p:cNvSpPr txBox="1"/>
          <p:nvPr/>
        </p:nvSpPr>
        <p:spPr>
          <a:xfrm>
            <a:off x="544800" y="3976625"/>
            <a:ext cx="4027200" cy="3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Алгоритм Дейкстры используется для нахождения кратчайшего пути</a:t>
            </a:r>
            <a:endParaRPr sz="29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от начальной вершины графа ко всем остальным.</a:t>
            </a:r>
            <a:endParaRPr sz="29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7">
              <a:solidFill>
                <a:srgbClr val="05066D"/>
              </a:solidFill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5451327" y="3976632"/>
            <a:ext cx="3894900" cy="3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Алгоритм Дейкстры рассматривает все вершины равнозначно и всегда</a:t>
            </a:r>
            <a:endParaRPr sz="29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выбирает вершину с наименьшим расстоянием до неё. </a:t>
            </a:r>
            <a:endParaRPr sz="29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7">
              <a:solidFill>
                <a:srgbClr val="05066D"/>
              </a:solidFill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10011257" y="3976632"/>
            <a:ext cx="3894900" cy="3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Алгоритм Дейкстры может быть медленным для больших графов, так как</a:t>
            </a:r>
            <a:endParaRPr sz="29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исследует все вершины.</a:t>
            </a:r>
            <a:endParaRPr sz="29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7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0" name="Google Shape;340;p35"/>
          <p:cNvCxnSpPr/>
          <p:nvPr/>
        </p:nvCxnSpPr>
        <p:spPr>
          <a:xfrm>
            <a:off x="13906145" y="3535975"/>
            <a:ext cx="0" cy="4788600"/>
          </a:xfrm>
          <a:prstGeom prst="straightConnector1">
            <a:avLst/>
          </a:prstGeom>
          <a:noFill/>
          <a:ln cap="rnd" cmpd="sng" w="85725">
            <a:solidFill>
              <a:srgbClr val="B0C5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35"/>
          <p:cNvSpPr txBox="1"/>
          <p:nvPr/>
        </p:nvSpPr>
        <p:spPr>
          <a:xfrm>
            <a:off x="15189875" y="5965650"/>
            <a:ext cx="312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>
            <a:off x="14168550" y="3976625"/>
            <a:ext cx="3609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Нужно всегда учитывать, что алгоритм работает только на </a:t>
            </a:r>
            <a:r>
              <a:rPr lang="en-US" sz="29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взвешенных</a:t>
            </a:r>
            <a:r>
              <a:rPr lang="en-US" sz="29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графах с положительными весами</a:t>
            </a:r>
            <a:endParaRPr sz="29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75" y="0"/>
            <a:ext cx="1721185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-7078794" y="-8011666"/>
            <a:ext cx="16835464" cy="16835464"/>
          </a:xfrm>
          <a:custGeom>
            <a:rect b="b" l="l" r="r" t="t"/>
            <a:pathLst>
              <a:path extrusionOk="0" h="16835464" w="16835464">
                <a:moveTo>
                  <a:pt x="0" y="0"/>
                </a:moveTo>
                <a:lnTo>
                  <a:pt x="16835464" y="0"/>
                </a:lnTo>
                <a:lnTo>
                  <a:pt x="16835464" y="16835464"/>
                </a:lnTo>
                <a:lnTo>
                  <a:pt x="0" y="16835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15"/>
          <p:cNvSpPr txBox="1"/>
          <p:nvPr/>
        </p:nvSpPr>
        <p:spPr>
          <a:xfrm>
            <a:off x="7340672" y="1445775"/>
            <a:ext cx="10605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Алгоритм Дейкстры  - </a:t>
            </a:r>
            <a:r>
              <a:rPr lang="en-US" sz="33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3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это метод, который находит кратчайший путь от одной вершины графа к другой.</a:t>
            </a:r>
            <a:endParaRPr sz="33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7133262" y="3541475"/>
            <a:ext cx="777300" cy="0"/>
          </a:xfrm>
          <a:prstGeom prst="straightConnector1">
            <a:avLst/>
          </a:prstGeom>
          <a:noFill/>
          <a:ln cap="rnd" cmpd="sng" w="85725">
            <a:solidFill>
              <a:srgbClr val="8EBD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5"/>
          <p:cNvCxnSpPr/>
          <p:nvPr/>
        </p:nvCxnSpPr>
        <p:spPr>
          <a:xfrm>
            <a:off x="7145989" y="1222064"/>
            <a:ext cx="751800" cy="0"/>
          </a:xfrm>
          <a:prstGeom prst="straightConnector1">
            <a:avLst/>
          </a:prstGeom>
          <a:noFill/>
          <a:ln cap="rnd" cmpd="sng" w="85725">
            <a:solidFill>
              <a:srgbClr val="8EBD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5"/>
          <p:cNvSpPr/>
          <p:nvPr/>
        </p:nvSpPr>
        <p:spPr>
          <a:xfrm>
            <a:off x="15028400" y="-1968920"/>
            <a:ext cx="5286700" cy="5286700"/>
          </a:xfrm>
          <a:custGeom>
            <a:rect b="b" l="l" r="r" t="t"/>
            <a:pathLst>
              <a:path extrusionOk="0" h="5286700" w="5286700">
                <a:moveTo>
                  <a:pt x="0" y="0"/>
                </a:moveTo>
                <a:lnTo>
                  <a:pt x="5286700" y="0"/>
                </a:lnTo>
                <a:lnTo>
                  <a:pt x="5286700" y="5286700"/>
                </a:lnTo>
                <a:lnTo>
                  <a:pt x="0" y="5286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249275" y="2045725"/>
            <a:ext cx="7883475" cy="5912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5066D">
                <a:alpha val="50000"/>
              </a:srgbClr>
            </a:outerShdw>
          </a:effectLst>
        </p:spPr>
      </p:pic>
      <p:sp>
        <p:nvSpPr>
          <p:cNvPr id="116" name="Google Shape;116;p15"/>
          <p:cNvSpPr/>
          <p:nvPr/>
        </p:nvSpPr>
        <p:spPr>
          <a:xfrm>
            <a:off x="7340675" y="4315975"/>
            <a:ext cx="10055100" cy="4131900"/>
          </a:xfrm>
          <a:prstGeom prst="roundRect">
            <a:avLst>
              <a:gd fmla="val 16667" name="adj"/>
            </a:avLst>
          </a:prstGeom>
          <a:solidFill>
            <a:srgbClr val="B0C5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543775" y="4417975"/>
            <a:ext cx="9648900" cy="4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b="1" lang="en-US" sz="24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-US" sz="28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Граф</a:t>
            </a:r>
            <a:r>
              <a:rPr b="1" lang="en-US" sz="26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— это математическая структура, которая состоит из вершин (узлов) и рёбер (связей) между ними. </a:t>
            </a:r>
            <a:r>
              <a:rPr lang="en-US" sz="26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Его можно представить как схему дорог или как компьютерную сеть.</a:t>
            </a:r>
            <a:endParaRPr sz="26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    </a:t>
            </a:r>
            <a:r>
              <a:rPr b="1" lang="en-US" sz="28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Рёбра </a:t>
            </a:r>
            <a:r>
              <a:rPr b="1" lang="en-US" sz="26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- это связи, по которым можно двигаться от одной вершине к другой. Они могут иметь направление, а также веса — числа, которые обозначают силу связей с вершинами.</a:t>
            </a:r>
            <a:endParaRPr b="1" sz="26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4EEFF"/>
            </a:gs>
            <a:gs pos="100000">
              <a:srgbClr val="B0C5FF"/>
            </a:gs>
          </a:gsLst>
          <a:lin ang="0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646675" y="100274"/>
            <a:ext cx="16994663" cy="9663740"/>
            <a:chOff x="0" y="-57150"/>
            <a:chExt cx="1575900" cy="1744200"/>
          </a:xfrm>
        </p:grpSpPr>
        <p:sp>
          <p:nvSpPr>
            <p:cNvPr id="123" name="Google Shape;123;p16"/>
            <p:cNvSpPr/>
            <p:nvPr/>
          </p:nvSpPr>
          <p:spPr>
            <a:xfrm>
              <a:off x="0" y="0"/>
              <a:ext cx="1575762" cy="1687027"/>
            </a:xfrm>
            <a:custGeom>
              <a:rect b="b" l="l" r="r" t="t"/>
              <a:pathLst>
                <a:path extrusionOk="0" h="1687027" w="1575762">
                  <a:moveTo>
                    <a:pt x="28468" y="0"/>
                  </a:moveTo>
                  <a:lnTo>
                    <a:pt x="1547294" y="0"/>
                  </a:lnTo>
                  <a:cubicBezTo>
                    <a:pt x="1554844" y="0"/>
                    <a:pt x="1562085" y="2999"/>
                    <a:pt x="1567424" y="8338"/>
                  </a:cubicBezTo>
                  <a:cubicBezTo>
                    <a:pt x="1572762" y="13677"/>
                    <a:pt x="1575762" y="20918"/>
                    <a:pt x="1575762" y="28468"/>
                  </a:cubicBezTo>
                  <a:lnTo>
                    <a:pt x="1575762" y="1658559"/>
                  </a:lnTo>
                  <a:cubicBezTo>
                    <a:pt x="1575762" y="1666109"/>
                    <a:pt x="1572762" y="1673350"/>
                    <a:pt x="1567424" y="1678689"/>
                  </a:cubicBezTo>
                  <a:cubicBezTo>
                    <a:pt x="1562085" y="1684028"/>
                    <a:pt x="1554844" y="1687027"/>
                    <a:pt x="1547294" y="1687027"/>
                  </a:cubicBezTo>
                  <a:lnTo>
                    <a:pt x="28468" y="1687027"/>
                  </a:lnTo>
                  <a:cubicBezTo>
                    <a:pt x="20918" y="1687027"/>
                    <a:pt x="13677" y="1684028"/>
                    <a:pt x="8338" y="1678689"/>
                  </a:cubicBezTo>
                  <a:cubicBezTo>
                    <a:pt x="2999" y="1673350"/>
                    <a:pt x="0" y="1666109"/>
                    <a:pt x="0" y="1658559"/>
                  </a:cubicBezTo>
                  <a:lnTo>
                    <a:pt x="0" y="28468"/>
                  </a:lnTo>
                  <a:cubicBezTo>
                    <a:pt x="0" y="20918"/>
                    <a:pt x="2999" y="13677"/>
                    <a:pt x="8338" y="8338"/>
                  </a:cubicBezTo>
                  <a:cubicBezTo>
                    <a:pt x="13677" y="2999"/>
                    <a:pt x="20918" y="0"/>
                    <a:pt x="28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0" y="-57150"/>
              <a:ext cx="1575900" cy="17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6"/>
          <p:cNvSpPr txBox="1"/>
          <p:nvPr/>
        </p:nvSpPr>
        <p:spPr>
          <a:xfrm>
            <a:off x="10004207" y="6965855"/>
            <a:ext cx="527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6"/>
          <p:cNvGrpSpPr/>
          <p:nvPr/>
        </p:nvGrpSpPr>
        <p:grpSpPr>
          <a:xfrm>
            <a:off x="1653774" y="516904"/>
            <a:ext cx="18599368" cy="1388113"/>
            <a:chOff x="240083" y="-1108380"/>
            <a:chExt cx="1917223" cy="439986"/>
          </a:xfrm>
        </p:grpSpPr>
        <p:sp>
          <p:nvSpPr>
            <p:cNvPr id="127" name="Google Shape;127;p16"/>
            <p:cNvSpPr/>
            <p:nvPr/>
          </p:nvSpPr>
          <p:spPr>
            <a:xfrm>
              <a:off x="240083" y="-1108380"/>
              <a:ext cx="1572774" cy="439986"/>
            </a:xfrm>
            <a:custGeom>
              <a:rect b="b" l="l" r="r" t="t"/>
              <a:pathLst>
                <a:path extrusionOk="0" h="198192" w="484303">
                  <a:moveTo>
                    <a:pt x="84205" y="0"/>
                  </a:moveTo>
                  <a:lnTo>
                    <a:pt x="400098" y="0"/>
                  </a:lnTo>
                  <a:cubicBezTo>
                    <a:pt x="422431" y="0"/>
                    <a:pt x="443848" y="8872"/>
                    <a:pt x="459640" y="24663"/>
                  </a:cubicBezTo>
                  <a:cubicBezTo>
                    <a:pt x="475431" y="40454"/>
                    <a:pt x="484303" y="61872"/>
                    <a:pt x="484303" y="84205"/>
                  </a:cubicBezTo>
                  <a:lnTo>
                    <a:pt x="484303" y="113987"/>
                  </a:lnTo>
                  <a:cubicBezTo>
                    <a:pt x="484303" y="136320"/>
                    <a:pt x="475431" y="157738"/>
                    <a:pt x="459640" y="173529"/>
                  </a:cubicBezTo>
                  <a:cubicBezTo>
                    <a:pt x="443848" y="189321"/>
                    <a:pt x="422431" y="198192"/>
                    <a:pt x="400098" y="198192"/>
                  </a:cubicBezTo>
                  <a:lnTo>
                    <a:pt x="84205" y="198192"/>
                  </a:lnTo>
                  <a:cubicBezTo>
                    <a:pt x="61872" y="198192"/>
                    <a:pt x="40454" y="189321"/>
                    <a:pt x="24663" y="173529"/>
                  </a:cubicBezTo>
                  <a:cubicBezTo>
                    <a:pt x="8872" y="157738"/>
                    <a:pt x="0" y="136320"/>
                    <a:pt x="0" y="113987"/>
                  </a:cubicBezTo>
                  <a:lnTo>
                    <a:pt x="0" y="84205"/>
                  </a:lnTo>
                  <a:cubicBezTo>
                    <a:pt x="0" y="61872"/>
                    <a:pt x="8872" y="40454"/>
                    <a:pt x="24663" y="24663"/>
                  </a:cubicBezTo>
                  <a:cubicBezTo>
                    <a:pt x="40454" y="8872"/>
                    <a:pt x="61872" y="0"/>
                    <a:pt x="84205" y="0"/>
                  </a:cubicBezTo>
                  <a:close/>
                </a:path>
              </a:pathLst>
            </a:custGeom>
            <a:solidFill>
              <a:srgbClr val="050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702307" y="-1073035"/>
              <a:ext cx="14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l">
                <a:lnSpc>
                  <a:spcPct val="13996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357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Постановка задачи</a:t>
              </a:r>
              <a:endParaRPr b="1" sz="31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29" name="Google Shape;129;p16"/>
          <p:cNvSpPr txBox="1"/>
          <p:nvPr/>
        </p:nvSpPr>
        <p:spPr>
          <a:xfrm>
            <a:off x="921738" y="1667625"/>
            <a:ext cx="16719600" cy="80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﻿﻿В задаче поиска кратчайших путей полагаются известными множества вершин и ребер ориентированного или неориентированного графа </a:t>
            </a:r>
            <a:r>
              <a:rPr b="1"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G(V,E)</a:t>
            </a: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(V - множество вершин, Е - множество ребер), а также вес ребер, где значение веса выражается действительным числом.</a:t>
            </a:r>
            <a:endParaRPr sz="30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﻿﻿Существует ряд задач поиска кратчайших путей из одной вершины, отличающихся своей постановкой, где такие отличия состоят в следующем:</a:t>
            </a:r>
            <a:endParaRPr sz="30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является ли граф ориентированным или неориентированным;</a:t>
            </a:r>
            <a:endParaRPr sz="30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﻿﻿является ли граф ациклическим или содержит циклы;</a:t>
            </a:r>
            <a:endParaRPr sz="30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﻿﻿принимают ли веса ребер только положительные значения или возможны и их отрицательные значения;</a:t>
            </a:r>
            <a:endParaRPr sz="3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﻿﻿принимают ли веса ребер только целочисленные значения; выражаются ли веса ребер малыми неотрицательными значениями</a:t>
            </a:r>
            <a:endParaRPr sz="30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4EEFF"/>
            </a:gs>
            <a:gs pos="100000">
              <a:srgbClr val="B0C5FF"/>
            </a:gs>
          </a:gsLst>
          <a:lin ang="0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7"/>
          <p:cNvGrpSpPr/>
          <p:nvPr/>
        </p:nvGrpSpPr>
        <p:grpSpPr>
          <a:xfrm>
            <a:off x="721475" y="1781774"/>
            <a:ext cx="7885428" cy="6509617"/>
            <a:chOff x="0" y="-57150"/>
            <a:chExt cx="1575762" cy="1744177"/>
          </a:xfrm>
        </p:grpSpPr>
        <p:sp>
          <p:nvSpPr>
            <p:cNvPr id="135" name="Google Shape;135;p17"/>
            <p:cNvSpPr/>
            <p:nvPr/>
          </p:nvSpPr>
          <p:spPr>
            <a:xfrm>
              <a:off x="0" y="0"/>
              <a:ext cx="1575762" cy="1687027"/>
            </a:xfrm>
            <a:custGeom>
              <a:rect b="b" l="l" r="r" t="t"/>
              <a:pathLst>
                <a:path extrusionOk="0" h="1687027" w="1575762">
                  <a:moveTo>
                    <a:pt x="28468" y="0"/>
                  </a:moveTo>
                  <a:lnTo>
                    <a:pt x="1547294" y="0"/>
                  </a:lnTo>
                  <a:cubicBezTo>
                    <a:pt x="1554844" y="0"/>
                    <a:pt x="1562085" y="2999"/>
                    <a:pt x="1567424" y="8338"/>
                  </a:cubicBezTo>
                  <a:cubicBezTo>
                    <a:pt x="1572762" y="13677"/>
                    <a:pt x="1575762" y="20918"/>
                    <a:pt x="1575762" y="28468"/>
                  </a:cubicBezTo>
                  <a:lnTo>
                    <a:pt x="1575762" y="1658559"/>
                  </a:lnTo>
                  <a:cubicBezTo>
                    <a:pt x="1575762" y="1666109"/>
                    <a:pt x="1572762" y="1673350"/>
                    <a:pt x="1567424" y="1678689"/>
                  </a:cubicBezTo>
                  <a:cubicBezTo>
                    <a:pt x="1562085" y="1684028"/>
                    <a:pt x="1554844" y="1687027"/>
                    <a:pt x="1547294" y="1687027"/>
                  </a:cubicBezTo>
                  <a:lnTo>
                    <a:pt x="28468" y="1687027"/>
                  </a:lnTo>
                  <a:cubicBezTo>
                    <a:pt x="20918" y="1687027"/>
                    <a:pt x="13677" y="1684028"/>
                    <a:pt x="8338" y="1678689"/>
                  </a:cubicBezTo>
                  <a:cubicBezTo>
                    <a:pt x="2999" y="1673350"/>
                    <a:pt x="0" y="1666109"/>
                    <a:pt x="0" y="1658559"/>
                  </a:cubicBezTo>
                  <a:lnTo>
                    <a:pt x="0" y="28468"/>
                  </a:lnTo>
                  <a:cubicBezTo>
                    <a:pt x="0" y="20918"/>
                    <a:pt x="2999" y="13677"/>
                    <a:pt x="8338" y="8338"/>
                  </a:cubicBezTo>
                  <a:cubicBezTo>
                    <a:pt x="13677" y="2999"/>
                    <a:pt x="20918" y="0"/>
                    <a:pt x="28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 txBox="1"/>
            <p:nvPr/>
          </p:nvSpPr>
          <p:spPr>
            <a:xfrm>
              <a:off x="0" y="-57150"/>
              <a:ext cx="1575762" cy="1744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7"/>
          <p:cNvSpPr txBox="1"/>
          <p:nvPr/>
        </p:nvSpPr>
        <p:spPr>
          <a:xfrm>
            <a:off x="10004207" y="6965855"/>
            <a:ext cx="527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2331971" y="2147838"/>
            <a:ext cx="4480047" cy="968982"/>
            <a:chOff x="345104" y="-1108380"/>
            <a:chExt cx="1572774" cy="439986"/>
          </a:xfrm>
        </p:grpSpPr>
        <p:sp>
          <p:nvSpPr>
            <p:cNvPr id="139" name="Google Shape;139;p17"/>
            <p:cNvSpPr/>
            <p:nvPr/>
          </p:nvSpPr>
          <p:spPr>
            <a:xfrm>
              <a:off x="345104" y="-1108380"/>
              <a:ext cx="1572774" cy="439986"/>
            </a:xfrm>
            <a:custGeom>
              <a:rect b="b" l="l" r="r" t="t"/>
              <a:pathLst>
                <a:path extrusionOk="0" h="198192" w="484303">
                  <a:moveTo>
                    <a:pt x="84205" y="0"/>
                  </a:moveTo>
                  <a:lnTo>
                    <a:pt x="400098" y="0"/>
                  </a:lnTo>
                  <a:cubicBezTo>
                    <a:pt x="422431" y="0"/>
                    <a:pt x="443848" y="8872"/>
                    <a:pt x="459640" y="24663"/>
                  </a:cubicBezTo>
                  <a:cubicBezTo>
                    <a:pt x="475431" y="40454"/>
                    <a:pt x="484303" y="61872"/>
                    <a:pt x="484303" y="84205"/>
                  </a:cubicBezTo>
                  <a:lnTo>
                    <a:pt x="484303" y="113987"/>
                  </a:lnTo>
                  <a:cubicBezTo>
                    <a:pt x="484303" y="136320"/>
                    <a:pt x="475431" y="157738"/>
                    <a:pt x="459640" y="173529"/>
                  </a:cubicBezTo>
                  <a:cubicBezTo>
                    <a:pt x="443848" y="189321"/>
                    <a:pt x="422431" y="198192"/>
                    <a:pt x="400098" y="198192"/>
                  </a:cubicBezTo>
                  <a:lnTo>
                    <a:pt x="84205" y="198192"/>
                  </a:lnTo>
                  <a:cubicBezTo>
                    <a:pt x="61872" y="198192"/>
                    <a:pt x="40454" y="189321"/>
                    <a:pt x="24663" y="173529"/>
                  </a:cubicBezTo>
                  <a:cubicBezTo>
                    <a:pt x="8872" y="157738"/>
                    <a:pt x="0" y="136320"/>
                    <a:pt x="0" y="113987"/>
                  </a:cubicBezTo>
                  <a:lnTo>
                    <a:pt x="0" y="84205"/>
                  </a:lnTo>
                  <a:cubicBezTo>
                    <a:pt x="0" y="61872"/>
                    <a:pt x="8872" y="40454"/>
                    <a:pt x="24663" y="24663"/>
                  </a:cubicBezTo>
                  <a:cubicBezTo>
                    <a:pt x="40454" y="8872"/>
                    <a:pt x="61872" y="0"/>
                    <a:pt x="84205" y="0"/>
                  </a:cubicBezTo>
                  <a:close/>
                </a:path>
              </a:pathLst>
            </a:custGeom>
            <a:solidFill>
              <a:srgbClr val="050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462878" y="-1073031"/>
              <a:ext cx="14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3996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57">
                  <a:solidFill>
                    <a:srgbClr val="FFFFFF"/>
                  </a:solidFill>
                </a:rPr>
                <a:t>Цель использования:</a:t>
              </a:r>
              <a:endParaRPr sz="1700"/>
            </a:p>
          </p:txBody>
        </p:sp>
      </p:grpSp>
      <p:sp>
        <p:nvSpPr>
          <p:cNvPr id="141" name="Google Shape;141;p17"/>
          <p:cNvSpPr txBox="1"/>
          <p:nvPr/>
        </p:nvSpPr>
        <p:spPr>
          <a:xfrm>
            <a:off x="905875" y="3905525"/>
            <a:ext cx="7701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500"/>
              <a:buFont typeface="Poppins"/>
              <a:buChar char="●"/>
            </a:pPr>
            <a:r>
              <a:rPr lang="en-US" sz="3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при планировании</a:t>
            </a:r>
            <a:r>
              <a:rPr lang="en-US" sz="3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автомобильных и авиамаршрутов, </a:t>
            </a:r>
            <a:endParaRPr sz="35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500"/>
              <a:buFont typeface="Poppins"/>
              <a:buChar char="●"/>
            </a:pPr>
            <a:r>
              <a:rPr lang="en-US" sz="3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при разводке электронных плат, </a:t>
            </a:r>
            <a:endParaRPr sz="35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500"/>
              <a:buFont typeface="Poppins"/>
              <a:buChar char="●"/>
            </a:pPr>
            <a:r>
              <a:rPr lang="en-US" sz="3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в протоколах маршрутизации,</a:t>
            </a:r>
            <a:endParaRPr sz="35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500"/>
              <a:buFont typeface="Poppins"/>
              <a:buChar char="●"/>
            </a:pPr>
            <a:r>
              <a:rPr lang="en-US" sz="3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в планировании сервисов,</a:t>
            </a:r>
            <a:endParaRPr sz="35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100"/>
              <a:buFont typeface="Poppins"/>
              <a:buChar char="●"/>
            </a:pPr>
            <a:r>
              <a:rPr lang="en-US" sz="3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при создании крупных карт</a:t>
            </a:r>
            <a:r>
              <a:rPr lang="en-US" sz="31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31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4425" y="4765500"/>
            <a:ext cx="8184950" cy="428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4201" y="544200"/>
            <a:ext cx="6264400" cy="41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4EEFF"/>
            </a:gs>
            <a:gs pos="100000">
              <a:srgbClr val="B0C5FF"/>
            </a:gs>
          </a:gsLst>
          <a:lin ang="0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8"/>
          <p:cNvGrpSpPr/>
          <p:nvPr/>
        </p:nvGrpSpPr>
        <p:grpSpPr>
          <a:xfrm>
            <a:off x="299900" y="974078"/>
            <a:ext cx="7147022" cy="8722570"/>
            <a:chOff x="0" y="-57150"/>
            <a:chExt cx="1575900" cy="1744200"/>
          </a:xfrm>
        </p:grpSpPr>
        <p:sp>
          <p:nvSpPr>
            <p:cNvPr id="149" name="Google Shape;149;p18"/>
            <p:cNvSpPr/>
            <p:nvPr/>
          </p:nvSpPr>
          <p:spPr>
            <a:xfrm>
              <a:off x="0" y="0"/>
              <a:ext cx="1575762" cy="1687027"/>
            </a:xfrm>
            <a:custGeom>
              <a:rect b="b" l="l" r="r" t="t"/>
              <a:pathLst>
                <a:path extrusionOk="0" h="1687027" w="1575762">
                  <a:moveTo>
                    <a:pt x="28468" y="0"/>
                  </a:moveTo>
                  <a:lnTo>
                    <a:pt x="1547294" y="0"/>
                  </a:lnTo>
                  <a:cubicBezTo>
                    <a:pt x="1554844" y="0"/>
                    <a:pt x="1562085" y="2999"/>
                    <a:pt x="1567424" y="8338"/>
                  </a:cubicBezTo>
                  <a:cubicBezTo>
                    <a:pt x="1572762" y="13677"/>
                    <a:pt x="1575762" y="20918"/>
                    <a:pt x="1575762" y="28468"/>
                  </a:cubicBezTo>
                  <a:lnTo>
                    <a:pt x="1575762" y="1658559"/>
                  </a:lnTo>
                  <a:cubicBezTo>
                    <a:pt x="1575762" y="1666109"/>
                    <a:pt x="1572762" y="1673350"/>
                    <a:pt x="1567424" y="1678689"/>
                  </a:cubicBezTo>
                  <a:cubicBezTo>
                    <a:pt x="1562085" y="1684028"/>
                    <a:pt x="1554844" y="1687027"/>
                    <a:pt x="1547294" y="1687027"/>
                  </a:cubicBezTo>
                  <a:lnTo>
                    <a:pt x="28468" y="1687027"/>
                  </a:lnTo>
                  <a:cubicBezTo>
                    <a:pt x="20918" y="1687027"/>
                    <a:pt x="13677" y="1684028"/>
                    <a:pt x="8338" y="1678689"/>
                  </a:cubicBezTo>
                  <a:cubicBezTo>
                    <a:pt x="2999" y="1673350"/>
                    <a:pt x="0" y="1666109"/>
                    <a:pt x="0" y="1658559"/>
                  </a:cubicBezTo>
                  <a:lnTo>
                    <a:pt x="0" y="28468"/>
                  </a:lnTo>
                  <a:cubicBezTo>
                    <a:pt x="0" y="20918"/>
                    <a:pt x="2999" y="13677"/>
                    <a:pt x="8338" y="8338"/>
                  </a:cubicBezTo>
                  <a:cubicBezTo>
                    <a:pt x="13677" y="2999"/>
                    <a:pt x="20918" y="0"/>
                    <a:pt x="28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0" y="-57150"/>
              <a:ext cx="1575900" cy="17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8"/>
          <p:cNvSpPr txBox="1"/>
          <p:nvPr/>
        </p:nvSpPr>
        <p:spPr>
          <a:xfrm>
            <a:off x="10004207" y="6965855"/>
            <a:ext cx="527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8"/>
          <p:cNvGrpSpPr/>
          <p:nvPr/>
        </p:nvGrpSpPr>
        <p:grpSpPr>
          <a:xfrm>
            <a:off x="1661146" y="1352313"/>
            <a:ext cx="4779197" cy="968982"/>
            <a:chOff x="240083" y="-1108380"/>
            <a:chExt cx="1677794" cy="439986"/>
          </a:xfrm>
        </p:grpSpPr>
        <p:sp>
          <p:nvSpPr>
            <p:cNvPr id="153" name="Google Shape;153;p18"/>
            <p:cNvSpPr/>
            <p:nvPr/>
          </p:nvSpPr>
          <p:spPr>
            <a:xfrm>
              <a:off x="240083" y="-1108380"/>
              <a:ext cx="1572774" cy="439986"/>
            </a:xfrm>
            <a:custGeom>
              <a:rect b="b" l="l" r="r" t="t"/>
              <a:pathLst>
                <a:path extrusionOk="0" h="198192" w="484303">
                  <a:moveTo>
                    <a:pt x="84205" y="0"/>
                  </a:moveTo>
                  <a:lnTo>
                    <a:pt x="400098" y="0"/>
                  </a:lnTo>
                  <a:cubicBezTo>
                    <a:pt x="422431" y="0"/>
                    <a:pt x="443848" y="8872"/>
                    <a:pt x="459640" y="24663"/>
                  </a:cubicBezTo>
                  <a:cubicBezTo>
                    <a:pt x="475431" y="40454"/>
                    <a:pt x="484303" y="61872"/>
                    <a:pt x="484303" y="84205"/>
                  </a:cubicBezTo>
                  <a:lnTo>
                    <a:pt x="484303" y="113987"/>
                  </a:lnTo>
                  <a:cubicBezTo>
                    <a:pt x="484303" y="136320"/>
                    <a:pt x="475431" y="157738"/>
                    <a:pt x="459640" y="173529"/>
                  </a:cubicBezTo>
                  <a:cubicBezTo>
                    <a:pt x="443848" y="189321"/>
                    <a:pt x="422431" y="198192"/>
                    <a:pt x="400098" y="198192"/>
                  </a:cubicBezTo>
                  <a:lnTo>
                    <a:pt x="84205" y="198192"/>
                  </a:lnTo>
                  <a:cubicBezTo>
                    <a:pt x="61872" y="198192"/>
                    <a:pt x="40454" y="189321"/>
                    <a:pt x="24663" y="173529"/>
                  </a:cubicBezTo>
                  <a:cubicBezTo>
                    <a:pt x="8872" y="157738"/>
                    <a:pt x="0" y="136320"/>
                    <a:pt x="0" y="113987"/>
                  </a:cubicBezTo>
                  <a:lnTo>
                    <a:pt x="0" y="84205"/>
                  </a:lnTo>
                  <a:cubicBezTo>
                    <a:pt x="0" y="61872"/>
                    <a:pt x="8872" y="40454"/>
                    <a:pt x="24663" y="24663"/>
                  </a:cubicBezTo>
                  <a:cubicBezTo>
                    <a:pt x="40454" y="8872"/>
                    <a:pt x="61872" y="0"/>
                    <a:pt x="84205" y="0"/>
                  </a:cubicBezTo>
                  <a:close/>
                </a:path>
              </a:pathLst>
            </a:custGeom>
            <a:solidFill>
              <a:srgbClr val="050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462878" y="-1073031"/>
              <a:ext cx="14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3996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57">
                  <a:solidFill>
                    <a:srgbClr val="FFFFFF"/>
                  </a:solidFill>
                </a:rPr>
                <a:t>Цель использовния:</a:t>
              </a:r>
              <a:endParaRPr sz="1700"/>
            </a:p>
          </p:txBody>
        </p:sp>
      </p:grpSp>
      <p:sp>
        <p:nvSpPr>
          <p:cNvPr id="155" name="Google Shape;155;p18"/>
          <p:cNvSpPr txBox="1"/>
          <p:nvPr/>
        </p:nvSpPr>
        <p:spPr>
          <a:xfrm>
            <a:off x="417300" y="2790625"/>
            <a:ext cx="6767700" cy="6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500"/>
              <a:buFont typeface="Poppins"/>
              <a:buChar char="●"/>
            </a:pPr>
            <a:r>
              <a:rPr lang="en-US" sz="3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поиск системой бронирования наиболее быстрых или дешевых билетов, в т.ч. с возможными пересадками;</a:t>
            </a:r>
            <a:r>
              <a:rPr lang="en-US" sz="3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35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500"/>
              <a:buFont typeface="Poppins"/>
              <a:buChar char="●"/>
            </a:pPr>
            <a:r>
              <a:rPr lang="en-US" sz="3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разработка поведения неигровых персонажей, создание игрового ИИ в геймдеве;</a:t>
            </a:r>
            <a:endParaRPr sz="35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500"/>
              <a:buFont typeface="Poppins"/>
              <a:buChar char="●"/>
            </a:pPr>
            <a:r>
              <a:rPr lang="en-US" sz="35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моделирование движения робота, который перемещается по местности;</a:t>
            </a:r>
            <a:endParaRPr sz="31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70225"/>
            <a:ext cx="12747076" cy="34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4899" y="3227375"/>
            <a:ext cx="4944350" cy="49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4050" y="4509468"/>
            <a:ext cx="5276101" cy="562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4EEFF"/>
            </a:gs>
            <a:gs pos="100000">
              <a:srgbClr val="B0C5FF"/>
            </a:gs>
          </a:gsLst>
          <a:lin ang="0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9"/>
          <p:cNvGrpSpPr/>
          <p:nvPr/>
        </p:nvGrpSpPr>
        <p:grpSpPr>
          <a:xfrm>
            <a:off x="299900" y="2361098"/>
            <a:ext cx="17690581" cy="7464653"/>
            <a:chOff x="0" y="-57150"/>
            <a:chExt cx="1575900" cy="1744200"/>
          </a:xfrm>
        </p:grpSpPr>
        <p:sp>
          <p:nvSpPr>
            <p:cNvPr id="164" name="Google Shape;164;p19"/>
            <p:cNvSpPr/>
            <p:nvPr/>
          </p:nvSpPr>
          <p:spPr>
            <a:xfrm>
              <a:off x="0" y="0"/>
              <a:ext cx="1575762" cy="1687027"/>
            </a:xfrm>
            <a:custGeom>
              <a:rect b="b" l="l" r="r" t="t"/>
              <a:pathLst>
                <a:path extrusionOk="0" h="1687027" w="1575762">
                  <a:moveTo>
                    <a:pt x="28468" y="0"/>
                  </a:moveTo>
                  <a:lnTo>
                    <a:pt x="1547294" y="0"/>
                  </a:lnTo>
                  <a:cubicBezTo>
                    <a:pt x="1554844" y="0"/>
                    <a:pt x="1562085" y="2999"/>
                    <a:pt x="1567424" y="8338"/>
                  </a:cubicBezTo>
                  <a:cubicBezTo>
                    <a:pt x="1572762" y="13677"/>
                    <a:pt x="1575762" y="20918"/>
                    <a:pt x="1575762" y="28468"/>
                  </a:cubicBezTo>
                  <a:lnTo>
                    <a:pt x="1575762" y="1658559"/>
                  </a:lnTo>
                  <a:cubicBezTo>
                    <a:pt x="1575762" y="1666109"/>
                    <a:pt x="1572762" y="1673350"/>
                    <a:pt x="1567424" y="1678689"/>
                  </a:cubicBezTo>
                  <a:cubicBezTo>
                    <a:pt x="1562085" y="1684028"/>
                    <a:pt x="1554844" y="1687027"/>
                    <a:pt x="1547294" y="1687027"/>
                  </a:cubicBezTo>
                  <a:lnTo>
                    <a:pt x="28468" y="1687027"/>
                  </a:lnTo>
                  <a:cubicBezTo>
                    <a:pt x="20918" y="1687027"/>
                    <a:pt x="13677" y="1684028"/>
                    <a:pt x="8338" y="1678689"/>
                  </a:cubicBezTo>
                  <a:cubicBezTo>
                    <a:pt x="2999" y="1673350"/>
                    <a:pt x="0" y="1666109"/>
                    <a:pt x="0" y="1658559"/>
                  </a:cubicBezTo>
                  <a:lnTo>
                    <a:pt x="0" y="28468"/>
                  </a:lnTo>
                  <a:cubicBezTo>
                    <a:pt x="0" y="20918"/>
                    <a:pt x="2999" y="13677"/>
                    <a:pt x="8338" y="8338"/>
                  </a:cubicBezTo>
                  <a:cubicBezTo>
                    <a:pt x="13677" y="2999"/>
                    <a:pt x="20918" y="0"/>
                    <a:pt x="28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 txBox="1"/>
            <p:nvPr/>
          </p:nvSpPr>
          <p:spPr>
            <a:xfrm>
              <a:off x="0" y="-57150"/>
              <a:ext cx="1575900" cy="17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19"/>
          <p:cNvSpPr txBox="1"/>
          <p:nvPr/>
        </p:nvSpPr>
        <p:spPr>
          <a:xfrm>
            <a:off x="10004207" y="6965855"/>
            <a:ext cx="527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" name="Google Shape;167;p19"/>
          <p:cNvGrpSpPr/>
          <p:nvPr/>
        </p:nvGrpSpPr>
        <p:grpSpPr>
          <a:xfrm>
            <a:off x="3265173" y="411262"/>
            <a:ext cx="12800564" cy="1415172"/>
            <a:chOff x="240083" y="-1108380"/>
            <a:chExt cx="1677794" cy="439986"/>
          </a:xfrm>
        </p:grpSpPr>
        <p:sp>
          <p:nvSpPr>
            <p:cNvPr id="168" name="Google Shape;168;p19"/>
            <p:cNvSpPr/>
            <p:nvPr/>
          </p:nvSpPr>
          <p:spPr>
            <a:xfrm>
              <a:off x="240083" y="-1108380"/>
              <a:ext cx="1572774" cy="439986"/>
            </a:xfrm>
            <a:custGeom>
              <a:rect b="b" l="l" r="r" t="t"/>
              <a:pathLst>
                <a:path extrusionOk="0" h="198192" w="484303">
                  <a:moveTo>
                    <a:pt x="84205" y="0"/>
                  </a:moveTo>
                  <a:lnTo>
                    <a:pt x="400098" y="0"/>
                  </a:lnTo>
                  <a:cubicBezTo>
                    <a:pt x="422431" y="0"/>
                    <a:pt x="443848" y="8872"/>
                    <a:pt x="459640" y="24663"/>
                  </a:cubicBezTo>
                  <a:cubicBezTo>
                    <a:pt x="475431" y="40454"/>
                    <a:pt x="484303" y="61872"/>
                    <a:pt x="484303" y="84205"/>
                  </a:cubicBezTo>
                  <a:lnTo>
                    <a:pt x="484303" y="113987"/>
                  </a:lnTo>
                  <a:cubicBezTo>
                    <a:pt x="484303" y="136320"/>
                    <a:pt x="475431" y="157738"/>
                    <a:pt x="459640" y="173529"/>
                  </a:cubicBezTo>
                  <a:cubicBezTo>
                    <a:pt x="443848" y="189321"/>
                    <a:pt x="422431" y="198192"/>
                    <a:pt x="400098" y="198192"/>
                  </a:cubicBezTo>
                  <a:lnTo>
                    <a:pt x="84205" y="198192"/>
                  </a:lnTo>
                  <a:cubicBezTo>
                    <a:pt x="61872" y="198192"/>
                    <a:pt x="40454" y="189321"/>
                    <a:pt x="24663" y="173529"/>
                  </a:cubicBezTo>
                  <a:cubicBezTo>
                    <a:pt x="8872" y="157738"/>
                    <a:pt x="0" y="136320"/>
                    <a:pt x="0" y="113987"/>
                  </a:cubicBezTo>
                  <a:lnTo>
                    <a:pt x="0" y="84205"/>
                  </a:lnTo>
                  <a:cubicBezTo>
                    <a:pt x="0" y="61872"/>
                    <a:pt x="8872" y="40454"/>
                    <a:pt x="24663" y="24663"/>
                  </a:cubicBezTo>
                  <a:cubicBezTo>
                    <a:pt x="40454" y="8872"/>
                    <a:pt x="61872" y="0"/>
                    <a:pt x="84205" y="0"/>
                  </a:cubicBezTo>
                  <a:close/>
                </a:path>
              </a:pathLst>
            </a:custGeom>
            <a:solidFill>
              <a:srgbClr val="050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 txBox="1"/>
            <p:nvPr/>
          </p:nvSpPr>
          <p:spPr>
            <a:xfrm>
              <a:off x="462878" y="-1073031"/>
              <a:ext cx="14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l">
                <a:lnSpc>
                  <a:spcPct val="158823"/>
                </a:lnSpc>
                <a:spcBef>
                  <a:spcPts val="2300"/>
                </a:spcBef>
                <a:spcAft>
                  <a:spcPts val="2300"/>
                </a:spcAft>
                <a:buSzPts val="1100"/>
                <a:buNone/>
              </a:pPr>
              <a:r>
                <a:t/>
              </a:r>
              <a:endParaRPr sz="2957">
                <a:solidFill>
                  <a:srgbClr val="FFFFFF"/>
                </a:solidFill>
              </a:endParaRPr>
            </a:p>
          </p:txBody>
        </p:sp>
      </p:grpSp>
      <p:sp>
        <p:nvSpPr>
          <p:cNvPr id="170" name="Google Shape;170;p19"/>
          <p:cNvSpPr txBox="1"/>
          <p:nvPr/>
        </p:nvSpPr>
        <p:spPr>
          <a:xfrm>
            <a:off x="4571988" y="862175"/>
            <a:ext cx="96027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Кто использует алгоритм Дейкстры:</a:t>
            </a:r>
            <a:endParaRPr b="1" sz="3700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669950" y="3342075"/>
            <a:ext cx="16391400" cy="67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200"/>
              <a:buFont typeface="Poppins"/>
              <a:buChar char="●"/>
            </a:pPr>
            <a:r>
              <a:rPr b="1" lang="en-US" sz="32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Математики и другие ученые</a:t>
            </a:r>
            <a:r>
              <a:rPr lang="en-US" sz="32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, которые пользуются графами как абстрактными единицами. Задача поиска маршрута в науке может быть и чисто фундаментальной, и прикладной.</a:t>
            </a:r>
            <a:endParaRPr sz="32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200"/>
              <a:buFont typeface="Poppins"/>
              <a:buChar char="●"/>
            </a:pPr>
            <a:r>
              <a:rPr b="1" lang="en-US" sz="32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Дата-сайентисты</a:t>
            </a:r>
            <a:r>
              <a:rPr lang="en-US" sz="32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. В этой области много математики, в том числе активно используется теория графов.</a:t>
            </a:r>
            <a:endParaRPr sz="32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3200"/>
              <a:buFont typeface="Poppins"/>
              <a:buChar char="●"/>
            </a:pPr>
            <a:r>
              <a:rPr b="1" lang="en-US" sz="32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Сетевые инженеры</a:t>
            </a:r>
            <a:r>
              <a:rPr lang="en-US" sz="32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, так как алгоритм Дейкстры лежит в основе работы нескольких протоколов маршрутизации. Сама по себе компьютерная сеть представляет собой граф, поэтому специалисты по сетям должны знать, что это такое.</a:t>
            </a:r>
            <a:endParaRPr sz="32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4EEFF"/>
            </a:gs>
            <a:gs pos="100000">
              <a:srgbClr val="B0C5FF"/>
            </a:gs>
          </a:gsLst>
          <a:lin ang="0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0"/>
          <p:cNvGrpSpPr/>
          <p:nvPr/>
        </p:nvGrpSpPr>
        <p:grpSpPr>
          <a:xfrm>
            <a:off x="481950" y="1253301"/>
            <a:ext cx="6703563" cy="8405300"/>
            <a:chOff x="0" y="-57150"/>
            <a:chExt cx="1575900" cy="1744200"/>
          </a:xfrm>
        </p:grpSpPr>
        <p:sp>
          <p:nvSpPr>
            <p:cNvPr id="177" name="Google Shape;177;p20"/>
            <p:cNvSpPr/>
            <p:nvPr/>
          </p:nvSpPr>
          <p:spPr>
            <a:xfrm>
              <a:off x="0" y="0"/>
              <a:ext cx="1575762" cy="1687027"/>
            </a:xfrm>
            <a:custGeom>
              <a:rect b="b" l="l" r="r" t="t"/>
              <a:pathLst>
                <a:path extrusionOk="0" h="1687027" w="1575762">
                  <a:moveTo>
                    <a:pt x="28468" y="0"/>
                  </a:moveTo>
                  <a:lnTo>
                    <a:pt x="1547294" y="0"/>
                  </a:lnTo>
                  <a:cubicBezTo>
                    <a:pt x="1554844" y="0"/>
                    <a:pt x="1562085" y="2999"/>
                    <a:pt x="1567424" y="8338"/>
                  </a:cubicBezTo>
                  <a:cubicBezTo>
                    <a:pt x="1572762" y="13677"/>
                    <a:pt x="1575762" y="20918"/>
                    <a:pt x="1575762" y="28468"/>
                  </a:cubicBezTo>
                  <a:lnTo>
                    <a:pt x="1575762" y="1658559"/>
                  </a:lnTo>
                  <a:cubicBezTo>
                    <a:pt x="1575762" y="1666109"/>
                    <a:pt x="1572762" y="1673350"/>
                    <a:pt x="1567424" y="1678689"/>
                  </a:cubicBezTo>
                  <a:cubicBezTo>
                    <a:pt x="1562085" y="1684028"/>
                    <a:pt x="1554844" y="1687027"/>
                    <a:pt x="1547294" y="1687027"/>
                  </a:cubicBezTo>
                  <a:lnTo>
                    <a:pt x="28468" y="1687027"/>
                  </a:lnTo>
                  <a:cubicBezTo>
                    <a:pt x="20918" y="1687027"/>
                    <a:pt x="13677" y="1684028"/>
                    <a:pt x="8338" y="1678689"/>
                  </a:cubicBezTo>
                  <a:cubicBezTo>
                    <a:pt x="2999" y="1673350"/>
                    <a:pt x="0" y="1666109"/>
                    <a:pt x="0" y="1658559"/>
                  </a:cubicBezTo>
                  <a:lnTo>
                    <a:pt x="0" y="28468"/>
                  </a:lnTo>
                  <a:cubicBezTo>
                    <a:pt x="0" y="20918"/>
                    <a:pt x="2999" y="13677"/>
                    <a:pt x="8338" y="8338"/>
                  </a:cubicBezTo>
                  <a:cubicBezTo>
                    <a:pt x="13677" y="2999"/>
                    <a:pt x="20918" y="0"/>
                    <a:pt x="28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0" y="-57150"/>
              <a:ext cx="1575900" cy="17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20"/>
          <p:cNvGrpSpPr/>
          <p:nvPr/>
        </p:nvGrpSpPr>
        <p:grpSpPr>
          <a:xfrm>
            <a:off x="1699421" y="1698713"/>
            <a:ext cx="4762322" cy="968982"/>
            <a:chOff x="-619694" y="-1733067"/>
            <a:chExt cx="1671870" cy="439986"/>
          </a:xfrm>
        </p:grpSpPr>
        <p:sp>
          <p:nvSpPr>
            <p:cNvPr id="180" name="Google Shape;180;p20"/>
            <p:cNvSpPr/>
            <p:nvPr/>
          </p:nvSpPr>
          <p:spPr>
            <a:xfrm>
              <a:off x="-619694" y="-1733067"/>
              <a:ext cx="1572774" cy="439986"/>
            </a:xfrm>
            <a:custGeom>
              <a:rect b="b" l="l" r="r" t="t"/>
              <a:pathLst>
                <a:path extrusionOk="0" h="198192" w="484303">
                  <a:moveTo>
                    <a:pt x="84205" y="0"/>
                  </a:moveTo>
                  <a:lnTo>
                    <a:pt x="400098" y="0"/>
                  </a:lnTo>
                  <a:cubicBezTo>
                    <a:pt x="422431" y="0"/>
                    <a:pt x="443848" y="8872"/>
                    <a:pt x="459640" y="24663"/>
                  </a:cubicBezTo>
                  <a:cubicBezTo>
                    <a:pt x="475431" y="40454"/>
                    <a:pt x="484303" y="61872"/>
                    <a:pt x="484303" y="84205"/>
                  </a:cubicBezTo>
                  <a:lnTo>
                    <a:pt x="484303" y="113987"/>
                  </a:lnTo>
                  <a:cubicBezTo>
                    <a:pt x="484303" y="136320"/>
                    <a:pt x="475431" y="157738"/>
                    <a:pt x="459640" y="173529"/>
                  </a:cubicBezTo>
                  <a:cubicBezTo>
                    <a:pt x="443848" y="189321"/>
                    <a:pt x="422431" y="198192"/>
                    <a:pt x="400098" y="198192"/>
                  </a:cubicBezTo>
                  <a:lnTo>
                    <a:pt x="84205" y="198192"/>
                  </a:lnTo>
                  <a:cubicBezTo>
                    <a:pt x="61872" y="198192"/>
                    <a:pt x="40454" y="189321"/>
                    <a:pt x="24663" y="173529"/>
                  </a:cubicBezTo>
                  <a:cubicBezTo>
                    <a:pt x="8872" y="157738"/>
                    <a:pt x="0" y="136320"/>
                    <a:pt x="0" y="113987"/>
                  </a:cubicBezTo>
                  <a:lnTo>
                    <a:pt x="0" y="84205"/>
                  </a:lnTo>
                  <a:cubicBezTo>
                    <a:pt x="0" y="61872"/>
                    <a:pt x="8872" y="40454"/>
                    <a:pt x="24663" y="24663"/>
                  </a:cubicBezTo>
                  <a:cubicBezTo>
                    <a:pt x="40454" y="8872"/>
                    <a:pt x="61872" y="0"/>
                    <a:pt x="84205" y="0"/>
                  </a:cubicBezTo>
                  <a:close/>
                </a:path>
              </a:pathLst>
            </a:custGeom>
            <a:solidFill>
              <a:srgbClr val="0506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-402824" y="-1697719"/>
              <a:ext cx="145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3996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57">
                  <a:solidFill>
                    <a:srgbClr val="FFFFFF"/>
                  </a:solidFill>
                </a:rPr>
                <a:t>Нужно понимать</a:t>
              </a:r>
              <a:r>
                <a:rPr lang="en-US" sz="2657">
                  <a:solidFill>
                    <a:srgbClr val="FFFFFF"/>
                  </a:solidFill>
                </a:rPr>
                <a:t>:</a:t>
              </a:r>
              <a:endParaRPr/>
            </a:p>
          </p:txBody>
        </p:sp>
      </p:grpSp>
      <p:sp>
        <p:nvSpPr>
          <p:cNvPr id="182" name="Google Shape;182;p20"/>
          <p:cNvSpPr txBox="1"/>
          <p:nvPr/>
        </p:nvSpPr>
        <p:spPr>
          <a:xfrm>
            <a:off x="-3109602" y="334194"/>
            <a:ext cx="120747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7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Важно</a:t>
            </a:r>
            <a:r>
              <a:rPr b="1" lang="en-US" sz="77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: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720175" y="2834025"/>
            <a:ext cx="6348300" cy="58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800"/>
              <a:buFont typeface="Poppins"/>
              <a:buChar char="●"/>
            </a:pPr>
            <a:r>
              <a:rPr b="1" lang="en-US" sz="28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он работает </a:t>
            </a:r>
            <a:r>
              <a:rPr b="1" lang="en-US" sz="29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только</a:t>
            </a:r>
            <a:r>
              <a:rPr b="1" lang="en-US" sz="28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со взвешенными графами.</a:t>
            </a:r>
            <a:endParaRPr b="1" sz="28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45720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800"/>
              <a:buFont typeface="Poppins"/>
              <a:buChar char="●"/>
            </a:pPr>
            <a:r>
              <a:rPr b="1" lang="en-US" sz="28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эти расстояния должны быть неотрицательными.</a:t>
            </a:r>
            <a:endParaRPr b="1" sz="28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0" marL="45720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800"/>
              <a:buFont typeface="Poppins"/>
              <a:buChar char="●"/>
            </a:pPr>
            <a:r>
              <a:rPr b="1" lang="en-US" sz="28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Если алгоритм нашел два равных кратчайших пути</a:t>
            </a:r>
            <a:r>
              <a:rPr b="1" lang="en-US" sz="28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 sz="28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800"/>
              <a:buFont typeface="Poppins"/>
              <a:buChar char="○"/>
            </a:pPr>
            <a:r>
              <a:rPr b="1" lang="en-US" sz="28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Или на выходе будут оба (модифицированный алгоритм)</a:t>
            </a:r>
            <a:endParaRPr b="1" sz="28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6400" lvl="1" marL="91440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Clr>
                <a:srgbClr val="05066D"/>
              </a:buClr>
              <a:buSzPts val="2800"/>
              <a:buFont typeface="Poppins"/>
              <a:buChar char="○"/>
            </a:pPr>
            <a:r>
              <a:rPr b="1" lang="en-US" sz="280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Или найдется один из (классический алгоритм )</a:t>
            </a:r>
            <a:endParaRPr b="1" sz="280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0004207" y="6965855"/>
            <a:ext cx="5276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8104625" y="964900"/>
            <a:ext cx="8997600" cy="1357800"/>
          </a:xfrm>
          <a:prstGeom prst="roundRect">
            <a:avLst>
              <a:gd fmla="val 16667" name="adj"/>
            </a:avLst>
          </a:prstGeom>
          <a:solidFill>
            <a:srgbClr val="7CB3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8182150" y="1182100"/>
            <a:ext cx="892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Взвешенный граф — граф, каждому ребру которого поставлено в соответствие некое значение (вес ребра). </a:t>
            </a:r>
            <a:endParaRPr b="1" sz="2300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225" y="2944400"/>
            <a:ext cx="9804551" cy="614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0"/>
          <p:cNvCxnSpPr/>
          <p:nvPr/>
        </p:nvCxnSpPr>
        <p:spPr>
          <a:xfrm>
            <a:off x="11981450" y="6868025"/>
            <a:ext cx="7686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0"/>
          <p:cNvCxnSpPr/>
          <p:nvPr/>
        </p:nvCxnSpPr>
        <p:spPr>
          <a:xfrm>
            <a:off x="11849775" y="9008975"/>
            <a:ext cx="768600" cy="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0"/>
          <p:cNvSpPr txBox="1"/>
          <p:nvPr/>
        </p:nvSpPr>
        <p:spPr>
          <a:xfrm>
            <a:off x="7586575" y="8356050"/>
            <a:ext cx="7513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НЕ ПОДХОДИТ</a:t>
            </a:r>
            <a:endParaRPr sz="32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/>
        </p:nvSpPr>
        <p:spPr>
          <a:xfrm>
            <a:off x="3723502" y="-100250"/>
            <a:ext cx="133782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83">
                <a:solidFill>
                  <a:srgbClr val="05066D"/>
                </a:solidFill>
                <a:latin typeface="Poppins Black"/>
                <a:ea typeface="Poppins Black"/>
                <a:cs typeface="Poppins Black"/>
                <a:sym typeface="Poppins Black"/>
              </a:rPr>
              <a:t>Как работает алгоритм </a:t>
            </a:r>
            <a:endParaRPr sz="700"/>
          </a:p>
        </p:txBody>
      </p:sp>
      <p:sp>
        <p:nvSpPr>
          <p:cNvPr id="196" name="Google Shape;196;p21"/>
          <p:cNvSpPr txBox="1"/>
          <p:nvPr/>
        </p:nvSpPr>
        <p:spPr>
          <a:xfrm>
            <a:off x="8388675" y="2458800"/>
            <a:ext cx="9625200" cy="44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Идея алгоритма Дейкстры в том, что мы можем найти наименьшие расстояния от начальной вершины графа ко всем остальным. Зная эти расстояния, можно построить кратчайший маршрут между начальной и другими точками.</a:t>
            </a:r>
            <a:endParaRPr sz="26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Допустим, у нас есть несколько городов, соединённых дорогами. </a:t>
            </a:r>
            <a:r>
              <a:rPr b="1" lang="en-US" sz="26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Назовём их А, B, C, D,E, F.</a:t>
            </a:r>
            <a:r>
              <a:rPr lang="en-US" sz="2650">
                <a:solidFill>
                  <a:srgbClr val="05066D"/>
                </a:solidFill>
                <a:latin typeface="Poppins"/>
                <a:ea typeface="Poppins"/>
                <a:cs typeface="Poppins"/>
                <a:sym typeface="Poppins"/>
              </a:rPr>
              <a:t> Числа возле рёбер — расстояния между городами в милях.</a:t>
            </a:r>
            <a:endParaRPr sz="2650">
              <a:solidFill>
                <a:srgbClr val="05066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5484809" y="6977652"/>
            <a:ext cx="681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7305" l="24884" r="22528" t="9961"/>
          <a:stretch/>
        </p:blipFill>
        <p:spPr>
          <a:xfrm>
            <a:off x="183800" y="1500000"/>
            <a:ext cx="7954200" cy="84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/>
          <p:nvPr/>
        </p:nvSpPr>
        <p:spPr>
          <a:xfrm>
            <a:off x="8846325" y="4227775"/>
            <a:ext cx="16835464" cy="15362361"/>
          </a:xfrm>
          <a:custGeom>
            <a:rect b="b" l="l" r="r" t="t"/>
            <a:pathLst>
              <a:path extrusionOk="0" h="16835464" w="16835464">
                <a:moveTo>
                  <a:pt x="0" y="0"/>
                </a:moveTo>
                <a:lnTo>
                  <a:pt x="16835464" y="0"/>
                </a:lnTo>
                <a:lnTo>
                  <a:pt x="16835464" y="16835464"/>
                </a:lnTo>
                <a:lnTo>
                  <a:pt x="0" y="16835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