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6"/>
    <p:restoredTop sz="94647"/>
  </p:normalViewPr>
  <p:slideViewPr>
    <p:cSldViewPr snapToGrid="0" snapToObjects="1">
      <p:cViewPr varScale="1">
        <p:scale>
          <a:sx n="139" d="100"/>
          <a:sy n="139" d="100"/>
        </p:scale>
        <p:origin x="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2946-F0E3-8B41-835B-75C42FE9195C}"/>
              </a:ext>
            </a:extLst>
          </p:cNvPr>
          <p:cNvSpPr>
            <a:spLocks noGrp="1"/>
          </p:cNvSpPr>
          <p:nvPr>
            <p:ph type="ctrTitle"/>
          </p:nvPr>
        </p:nvSpPr>
        <p:spPr/>
        <p:txBody>
          <a:bodyPr/>
          <a:lstStyle/>
          <a:p>
            <a:r>
              <a:rPr lang="en-US" dirty="0"/>
              <a:t>Getting and parsing JSON</a:t>
            </a:r>
          </a:p>
        </p:txBody>
      </p:sp>
      <p:sp>
        <p:nvSpPr>
          <p:cNvPr id="3" name="Subtitle 2">
            <a:extLst>
              <a:ext uri="{FF2B5EF4-FFF2-40B4-BE49-F238E27FC236}">
                <a16:creationId xmlns:a16="http://schemas.microsoft.com/office/drawing/2014/main" id="{24E6B982-B17B-6C4E-9D3A-CF87BC2F5188}"/>
              </a:ext>
            </a:extLst>
          </p:cNvPr>
          <p:cNvSpPr>
            <a:spLocks noGrp="1"/>
          </p:cNvSpPr>
          <p:nvPr>
            <p:ph type="subTitle" idx="1"/>
          </p:nvPr>
        </p:nvSpPr>
        <p:spPr/>
        <p:txBody>
          <a:bodyPr/>
          <a:lstStyle/>
          <a:p>
            <a:r>
              <a:rPr lang="en-US" dirty="0"/>
              <a:t>In this exercise we are going to build a simple app that gets a JSON file from the internet, parses it and then displays it.</a:t>
            </a:r>
          </a:p>
        </p:txBody>
      </p:sp>
    </p:spTree>
    <p:extLst>
      <p:ext uri="{BB962C8B-B14F-4D97-AF65-F5344CB8AC3E}">
        <p14:creationId xmlns:p14="http://schemas.microsoft.com/office/powerpoint/2010/main" val="343044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A51A-EE4B-F540-8061-07EF4424D353}"/>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0D650B5B-7572-D545-91D4-B164962E1184}"/>
              </a:ext>
            </a:extLst>
          </p:cNvPr>
          <p:cNvSpPr>
            <a:spLocks noGrp="1"/>
          </p:cNvSpPr>
          <p:nvPr>
            <p:ph idx="1"/>
          </p:nvPr>
        </p:nvSpPr>
        <p:spPr/>
        <p:txBody>
          <a:bodyPr/>
          <a:lstStyle/>
          <a:p>
            <a:r>
              <a:rPr lang="en-US" dirty="0"/>
              <a:t>Now that we have seen how to get JSON from a server, decode it, add it to an array and display it we will use this knowledge to create a little trivia game.  Using the same </a:t>
            </a:r>
            <a:r>
              <a:rPr lang="en-US" dirty="0" err="1"/>
              <a:t>json</a:t>
            </a:r>
            <a:r>
              <a:rPr lang="en-US" dirty="0"/>
              <a:t> file, and method to decode it.  Write an app that has a two labels, a </a:t>
            </a:r>
            <a:r>
              <a:rPr lang="en-US" dirty="0" err="1"/>
              <a:t>textfield</a:t>
            </a:r>
            <a:r>
              <a:rPr lang="en-US" dirty="0"/>
              <a:t>, and a button. One label should ask “What is [superhero’s </a:t>
            </a:r>
            <a:r>
              <a:rPr lang="en-US" dirty="0" err="1"/>
              <a:t>heroName</a:t>
            </a:r>
            <a:r>
              <a:rPr lang="en-US" dirty="0"/>
              <a:t> from array] secret identity?” and the user will type the secret identity into the </a:t>
            </a:r>
            <a:r>
              <a:rPr lang="en-US" dirty="0" err="1"/>
              <a:t>textfield</a:t>
            </a:r>
            <a:r>
              <a:rPr lang="en-US" dirty="0"/>
              <a:t>.  When they tap the button the 2</a:t>
            </a:r>
            <a:r>
              <a:rPr lang="en-US" baseline="30000" dirty="0"/>
              <a:t>nd</a:t>
            </a:r>
            <a:r>
              <a:rPr lang="en-US" dirty="0"/>
              <a:t> label will display if they got it correct “You got it correct!” if they did not get it correct then that 2</a:t>
            </a:r>
            <a:r>
              <a:rPr lang="en-US" baseline="30000" dirty="0"/>
              <a:t>nd</a:t>
            </a:r>
            <a:r>
              <a:rPr lang="en-US" dirty="0"/>
              <a:t> label should display “Sorry, [superhero’s name from array]  secret identity is: [superhero’s name from array] </a:t>
            </a:r>
          </a:p>
        </p:txBody>
      </p:sp>
    </p:spTree>
    <p:extLst>
      <p:ext uri="{BB962C8B-B14F-4D97-AF65-F5344CB8AC3E}">
        <p14:creationId xmlns:p14="http://schemas.microsoft.com/office/powerpoint/2010/main" val="402250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1C22-FB36-C642-A1EA-7A10876BB10C}"/>
              </a:ext>
            </a:extLst>
          </p:cNvPr>
          <p:cNvSpPr>
            <a:spLocks noGrp="1"/>
          </p:cNvSpPr>
          <p:nvPr>
            <p:ph type="title"/>
          </p:nvPr>
        </p:nvSpPr>
        <p:spPr/>
        <p:txBody>
          <a:bodyPr/>
          <a:lstStyle/>
          <a:p>
            <a:r>
              <a:rPr lang="en-US" dirty="0"/>
              <a:t>Parsing JSON</a:t>
            </a:r>
          </a:p>
        </p:txBody>
      </p:sp>
      <p:sp>
        <p:nvSpPr>
          <p:cNvPr id="3" name="Content Placeholder 2">
            <a:extLst>
              <a:ext uri="{FF2B5EF4-FFF2-40B4-BE49-F238E27FC236}">
                <a16:creationId xmlns:a16="http://schemas.microsoft.com/office/drawing/2014/main" id="{2BBD608F-DBEB-784E-98F0-2D8360E0A0E4}"/>
              </a:ext>
            </a:extLst>
          </p:cNvPr>
          <p:cNvSpPr>
            <a:spLocks noGrp="1"/>
          </p:cNvSpPr>
          <p:nvPr>
            <p:ph idx="1"/>
          </p:nvPr>
        </p:nvSpPr>
        <p:spPr/>
        <p:txBody>
          <a:bodyPr/>
          <a:lstStyle/>
          <a:p>
            <a:r>
              <a:rPr lang="en-US" dirty="0"/>
              <a:t>Create a single page app and name it JSON Example</a:t>
            </a:r>
          </a:p>
          <a:p>
            <a:r>
              <a:rPr lang="en-US" dirty="0"/>
              <a:t>Also since we are going to be getting data from the web we need to add the permission like we did for the web browser app.  In your </a:t>
            </a:r>
            <a:r>
              <a:rPr lang="en-US" dirty="0" err="1"/>
              <a:t>info.plist</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1F57CF3-02EC-164C-BA9C-683B2747A119}"/>
              </a:ext>
            </a:extLst>
          </p:cNvPr>
          <p:cNvPicPr>
            <a:picLocks noChangeAspect="1"/>
          </p:cNvPicPr>
          <p:nvPr/>
        </p:nvPicPr>
        <p:blipFill>
          <a:blip r:embed="rId2"/>
          <a:stretch>
            <a:fillRect/>
          </a:stretch>
        </p:blipFill>
        <p:spPr>
          <a:xfrm>
            <a:off x="1357821" y="4168643"/>
            <a:ext cx="8787384" cy="404378"/>
          </a:xfrm>
          <a:prstGeom prst="rect">
            <a:avLst/>
          </a:prstGeom>
        </p:spPr>
      </p:pic>
    </p:spTree>
    <p:extLst>
      <p:ext uri="{BB962C8B-B14F-4D97-AF65-F5344CB8AC3E}">
        <p14:creationId xmlns:p14="http://schemas.microsoft.com/office/powerpoint/2010/main" val="398237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2" name="Rounded Rectangle 30">
            <a:extLst>
              <a:ext uri="{FF2B5EF4-FFF2-40B4-BE49-F238E27FC236}">
                <a16:creationId xmlns:a16="http://schemas.microsoft.com/office/drawing/2014/main" id="{96184565-6B22-40B8-AEFC-E5D103C550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35">
            <a:extLst>
              <a:ext uri="{FF2B5EF4-FFF2-40B4-BE49-F238E27FC236}">
                <a16:creationId xmlns:a16="http://schemas.microsoft.com/office/drawing/2014/main" id="{A9B5337D-1BB2-4459-9BD6-59184E3832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E3B555-B4BD-614A-8FAA-8D919AFBB4FB}"/>
              </a:ext>
            </a:extLst>
          </p:cNvPr>
          <p:cNvPicPr>
            <a:picLocks noChangeAspect="1"/>
          </p:cNvPicPr>
          <p:nvPr/>
        </p:nvPicPr>
        <p:blipFill>
          <a:blip r:embed="rId3"/>
          <a:stretch>
            <a:fillRect/>
          </a:stretch>
        </p:blipFill>
        <p:spPr>
          <a:xfrm>
            <a:off x="8071349" y="733254"/>
            <a:ext cx="1479867" cy="2497667"/>
          </a:xfrm>
          <a:prstGeom prst="roundRect">
            <a:avLst>
              <a:gd name="adj" fmla="val 5453"/>
            </a:avLst>
          </a:prstGeom>
          <a:ln w="50800" cap="sq" cmpd="dbl">
            <a:noFill/>
            <a:miter lim="800000"/>
          </a:ln>
          <a:effectLst/>
        </p:spPr>
      </p:pic>
      <p:sp>
        <p:nvSpPr>
          <p:cNvPr id="16" name="Rectangle 15">
            <a:extLst>
              <a:ext uri="{FF2B5EF4-FFF2-40B4-BE49-F238E27FC236}">
                <a16:creationId xmlns:a16="http://schemas.microsoft.com/office/drawing/2014/main" id="{738C413B-57E4-4FAD-AF00-1E89B42731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0D509-2D61-A641-B837-2E83685B5330}"/>
              </a:ext>
            </a:extLst>
          </p:cNvPr>
          <p:cNvSpPr>
            <a:spLocks noGrp="1"/>
          </p:cNvSpPr>
          <p:nvPr>
            <p:ph type="title"/>
          </p:nvPr>
        </p:nvSpPr>
        <p:spPr>
          <a:xfrm>
            <a:off x="1361187" y="1030288"/>
            <a:ext cx="4099947" cy="1035579"/>
          </a:xfrm>
        </p:spPr>
        <p:txBody>
          <a:bodyPr>
            <a:normAutofit/>
          </a:bodyPr>
          <a:lstStyle/>
          <a:p>
            <a:r>
              <a:rPr lang="en-US" dirty="0"/>
              <a:t>Making the UI</a:t>
            </a:r>
          </a:p>
        </p:txBody>
      </p:sp>
      <p:sp>
        <p:nvSpPr>
          <p:cNvPr id="3" name="Content Placeholder 2">
            <a:extLst>
              <a:ext uri="{FF2B5EF4-FFF2-40B4-BE49-F238E27FC236}">
                <a16:creationId xmlns:a16="http://schemas.microsoft.com/office/drawing/2014/main" id="{2AB6FE55-2F1C-9A40-8EBE-8ED3E4E4359E}"/>
              </a:ext>
            </a:extLst>
          </p:cNvPr>
          <p:cNvSpPr>
            <a:spLocks noGrp="1"/>
          </p:cNvSpPr>
          <p:nvPr>
            <p:ph idx="1"/>
          </p:nvPr>
        </p:nvSpPr>
        <p:spPr>
          <a:xfrm>
            <a:off x="1361187" y="2142067"/>
            <a:ext cx="4099947" cy="3649133"/>
          </a:xfrm>
        </p:spPr>
        <p:txBody>
          <a:bodyPr>
            <a:normAutofit/>
          </a:bodyPr>
          <a:lstStyle/>
          <a:p>
            <a:pPr>
              <a:lnSpc>
                <a:spcPct val="90000"/>
              </a:lnSpc>
            </a:pPr>
            <a:r>
              <a:rPr lang="en-US" sz="1700"/>
              <a:t>For this app we are going to use 4 labels.  Two are going to hold the data we will be getting and two will be headings. Make the UI so it looks like so. One of the label’s text should read “Superhero” and another that reads “Secret Identity” and then add the other two labels below these.  Don’t forget to add constraints to make it so the labels look good no matter the screen size or orientation. This is what mine looks like, but feel free to make it how you like. Also clear out the text for the other two labels so they are blank. </a:t>
            </a:r>
          </a:p>
        </p:txBody>
      </p:sp>
      <p:pic>
        <p:nvPicPr>
          <p:cNvPr id="7" name="Picture 6">
            <a:extLst>
              <a:ext uri="{FF2B5EF4-FFF2-40B4-BE49-F238E27FC236}">
                <a16:creationId xmlns:a16="http://schemas.microsoft.com/office/drawing/2014/main" id="{FAEC08B2-1DE8-2446-A658-D27DE18FF33A}"/>
              </a:ext>
            </a:extLst>
          </p:cNvPr>
          <p:cNvPicPr>
            <a:picLocks noChangeAspect="1"/>
          </p:cNvPicPr>
          <p:nvPr/>
        </p:nvPicPr>
        <p:blipFill>
          <a:blip r:embed="rId4"/>
          <a:stretch>
            <a:fillRect/>
          </a:stretch>
        </p:blipFill>
        <p:spPr>
          <a:xfrm>
            <a:off x="8118181" y="3622709"/>
            <a:ext cx="1386204"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0545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68D-07A3-BA45-B7C2-B11D2A484785}"/>
              </a:ext>
            </a:extLst>
          </p:cNvPr>
          <p:cNvSpPr>
            <a:spLocks noGrp="1"/>
          </p:cNvSpPr>
          <p:nvPr>
            <p:ph type="title"/>
          </p:nvPr>
        </p:nvSpPr>
        <p:spPr/>
        <p:txBody>
          <a:bodyPr/>
          <a:lstStyle/>
          <a:p>
            <a:r>
              <a:rPr lang="en-US" dirty="0"/>
              <a:t>Create the references to two of the labels</a:t>
            </a:r>
          </a:p>
        </p:txBody>
      </p:sp>
      <p:sp>
        <p:nvSpPr>
          <p:cNvPr id="3" name="Content Placeholder 2">
            <a:extLst>
              <a:ext uri="{FF2B5EF4-FFF2-40B4-BE49-F238E27FC236}">
                <a16:creationId xmlns:a16="http://schemas.microsoft.com/office/drawing/2014/main" id="{28172447-608A-C84D-BEEB-9B911695D58C}"/>
              </a:ext>
            </a:extLst>
          </p:cNvPr>
          <p:cNvSpPr>
            <a:spLocks noGrp="1"/>
          </p:cNvSpPr>
          <p:nvPr>
            <p:ph idx="1"/>
          </p:nvPr>
        </p:nvSpPr>
        <p:spPr/>
        <p:txBody>
          <a:bodyPr/>
          <a:lstStyle/>
          <a:p>
            <a:r>
              <a:rPr lang="en-US" dirty="0"/>
              <a:t>Next, we are going to add the reference in the </a:t>
            </a:r>
            <a:r>
              <a:rPr lang="en-US" dirty="0" err="1"/>
              <a:t>ViewController.swift</a:t>
            </a:r>
            <a:r>
              <a:rPr lang="en-US" dirty="0"/>
              <a:t> file for the two labels we will be working with (we don’t need to create references for the heading labels since we do not need to do anything to them through the code)</a:t>
            </a:r>
          </a:p>
          <a:p>
            <a:endParaRPr lang="en-US" dirty="0"/>
          </a:p>
        </p:txBody>
      </p:sp>
      <p:pic>
        <p:nvPicPr>
          <p:cNvPr id="5" name="Picture 4">
            <a:extLst>
              <a:ext uri="{FF2B5EF4-FFF2-40B4-BE49-F238E27FC236}">
                <a16:creationId xmlns:a16="http://schemas.microsoft.com/office/drawing/2014/main" id="{0067DADA-E72C-0743-9237-F1F1561D4DC0}"/>
              </a:ext>
            </a:extLst>
          </p:cNvPr>
          <p:cNvPicPr>
            <a:picLocks noChangeAspect="1"/>
          </p:cNvPicPr>
          <p:nvPr/>
        </p:nvPicPr>
        <p:blipFill>
          <a:blip r:embed="rId2"/>
          <a:stretch>
            <a:fillRect/>
          </a:stretch>
        </p:blipFill>
        <p:spPr>
          <a:xfrm>
            <a:off x="3127174" y="4641931"/>
            <a:ext cx="6007100" cy="838200"/>
          </a:xfrm>
          <a:prstGeom prst="rect">
            <a:avLst/>
          </a:prstGeom>
        </p:spPr>
      </p:pic>
    </p:spTree>
    <p:extLst>
      <p:ext uri="{BB962C8B-B14F-4D97-AF65-F5344CB8AC3E}">
        <p14:creationId xmlns:p14="http://schemas.microsoft.com/office/powerpoint/2010/main" val="83331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16-B91F-704E-9704-047D141F7640}"/>
              </a:ext>
            </a:extLst>
          </p:cNvPr>
          <p:cNvSpPr>
            <a:spLocks noGrp="1"/>
          </p:cNvSpPr>
          <p:nvPr>
            <p:ph type="title"/>
          </p:nvPr>
        </p:nvSpPr>
        <p:spPr/>
        <p:txBody>
          <a:bodyPr/>
          <a:lstStyle/>
          <a:p>
            <a:r>
              <a:rPr lang="en-US" dirty="0"/>
              <a:t>Creating a </a:t>
            </a:r>
            <a:r>
              <a:rPr lang="en-US" dirty="0" err="1"/>
              <a:t>Struct</a:t>
            </a:r>
            <a:endParaRPr lang="en-US" dirty="0"/>
          </a:p>
        </p:txBody>
      </p:sp>
      <p:sp>
        <p:nvSpPr>
          <p:cNvPr id="3" name="Content Placeholder 2">
            <a:extLst>
              <a:ext uri="{FF2B5EF4-FFF2-40B4-BE49-F238E27FC236}">
                <a16:creationId xmlns:a16="http://schemas.microsoft.com/office/drawing/2014/main" id="{8D73AC90-4F56-C44F-9881-AE052FB62CD8}"/>
              </a:ext>
            </a:extLst>
          </p:cNvPr>
          <p:cNvSpPr>
            <a:spLocks noGrp="1"/>
          </p:cNvSpPr>
          <p:nvPr>
            <p:ph idx="1"/>
          </p:nvPr>
        </p:nvSpPr>
        <p:spPr>
          <a:xfrm>
            <a:off x="685801" y="2142068"/>
            <a:ext cx="10131425" cy="1596556"/>
          </a:xfrm>
        </p:spPr>
        <p:txBody>
          <a:bodyPr/>
          <a:lstStyle/>
          <a:p>
            <a:r>
              <a:rPr lang="en-US" dirty="0"/>
              <a:t>We will create a structure to hold the data.  Right under the import </a:t>
            </a:r>
            <a:r>
              <a:rPr lang="en-US" dirty="0" err="1"/>
              <a:t>UIKit</a:t>
            </a:r>
            <a:r>
              <a:rPr lang="en-US" dirty="0"/>
              <a:t> add the following code:</a:t>
            </a:r>
          </a:p>
          <a:p>
            <a:endParaRPr lang="en-US" dirty="0"/>
          </a:p>
        </p:txBody>
      </p:sp>
      <p:pic>
        <p:nvPicPr>
          <p:cNvPr id="5" name="Picture 4">
            <a:extLst>
              <a:ext uri="{FF2B5EF4-FFF2-40B4-BE49-F238E27FC236}">
                <a16:creationId xmlns:a16="http://schemas.microsoft.com/office/drawing/2014/main" id="{93C8463D-BD66-A349-A17F-AD9E13206E42}"/>
              </a:ext>
            </a:extLst>
          </p:cNvPr>
          <p:cNvPicPr>
            <a:picLocks noChangeAspect="1"/>
          </p:cNvPicPr>
          <p:nvPr/>
        </p:nvPicPr>
        <p:blipFill>
          <a:blip r:embed="rId2"/>
          <a:stretch>
            <a:fillRect/>
          </a:stretch>
        </p:blipFill>
        <p:spPr>
          <a:xfrm>
            <a:off x="4799073" y="3116324"/>
            <a:ext cx="2755900" cy="1244600"/>
          </a:xfrm>
          <a:prstGeom prst="rect">
            <a:avLst/>
          </a:prstGeom>
        </p:spPr>
      </p:pic>
      <p:sp>
        <p:nvSpPr>
          <p:cNvPr id="6" name="TextBox 5">
            <a:extLst>
              <a:ext uri="{FF2B5EF4-FFF2-40B4-BE49-F238E27FC236}">
                <a16:creationId xmlns:a16="http://schemas.microsoft.com/office/drawing/2014/main" id="{404F113C-44E9-2940-A6E2-CF68099943B3}"/>
              </a:ext>
            </a:extLst>
          </p:cNvPr>
          <p:cNvSpPr txBox="1"/>
          <p:nvPr/>
        </p:nvSpPr>
        <p:spPr>
          <a:xfrm>
            <a:off x="1215342" y="4596516"/>
            <a:ext cx="9601884" cy="3139321"/>
          </a:xfrm>
          <a:prstGeom prst="rect">
            <a:avLst/>
          </a:prstGeom>
          <a:noFill/>
        </p:spPr>
        <p:txBody>
          <a:bodyPr wrap="square" rtlCol="0">
            <a:spAutoFit/>
          </a:bodyPr>
          <a:lstStyle/>
          <a:p>
            <a:r>
              <a:rPr lang="en-US" dirty="0"/>
              <a:t>This creates a data structure for us to put the decoded JSON data into.  We need to specify that it is a decodable structure by using “Decodable”.  The next step is to create a variable to store the URL.  Within your </a:t>
            </a:r>
            <a:r>
              <a:rPr lang="en-US" dirty="0" err="1"/>
              <a:t>viewController</a:t>
            </a:r>
            <a:r>
              <a:rPr lang="en-US" dirty="0"/>
              <a:t> class add the following variable:  let </a:t>
            </a:r>
            <a:r>
              <a:rPr lang="en-US" dirty="0" err="1"/>
              <a:t>jsonDataURL</a:t>
            </a:r>
            <a:r>
              <a:rPr lang="en-US" dirty="0"/>
              <a:t> = "http://</a:t>
            </a:r>
            <a:r>
              <a:rPr lang="en-US" dirty="0" err="1"/>
              <a:t>patrickhill.nyc</a:t>
            </a:r>
            <a:r>
              <a:rPr lang="en-US" dirty="0"/>
              <a:t>/</a:t>
            </a:r>
            <a:r>
              <a:rPr lang="en-US" dirty="0" err="1"/>
              <a:t>justiceleague.json</a:t>
            </a:r>
            <a:r>
              <a:rPr lang="en-US" dirty="0"/>
              <a:t>"</a:t>
            </a:r>
          </a:p>
          <a:p>
            <a:endParaRPr lang="en-US" dirty="0"/>
          </a:p>
          <a:p>
            <a:r>
              <a:rPr lang="en-US" dirty="0"/>
              <a:t>We also need to create an array called   </a:t>
            </a:r>
            <a:r>
              <a:rPr lang="en-US" dirty="0" err="1"/>
              <a:t>superheroArray</a:t>
            </a:r>
            <a:r>
              <a:rPr lang="en-US" dirty="0"/>
              <a:t>  like so. </a:t>
            </a:r>
            <a:r>
              <a:rPr lang="en-US" dirty="0" err="1"/>
              <a:t>var</a:t>
            </a:r>
            <a:r>
              <a:rPr lang="en-US" dirty="0"/>
              <a:t> </a:t>
            </a:r>
            <a:r>
              <a:rPr lang="en-US" dirty="0" err="1"/>
              <a:t>superheroArray</a:t>
            </a:r>
            <a:r>
              <a:rPr lang="en-US" dirty="0"/>
              <a:t> = [</a:t>
            </a:r>
            <a:r>
              <a:rPr lang="en-US" dirty="0" err="1"/>
              <a:t>Superheros</a:t>
            </a:r>
            <a:r>
              <a:rPr lang="en-US" dirty="0"/>
              <a:t>]()</a:t>
            </a:r>
          </a:p>
          <a:p>
            <a:r>
              <a:rPr lang="en-US" dirty="0"/>
              <a:t>We are stating that this array is going to store our </a:t>
            </a:r>
            <a:r>
              <a:rPr lang="en-US" dirty="0" err="1"/>
              <a:t>Superheros</a:t>
            </a:r>
            <a:r>
              <a:rPr lang="en-US" dirty="0"/>
              <a:t> structure.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678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EF7FD-CD04-454A-AF11-6C8807206824}"/>
              </a:ext>
            </a:extLst>
          </p:cNvPr>
          <p:cNvPicPr>
            <a:picLocks noChangeAspect="1"/>
          </p:cNvPicPr>
          <p:nvPr/>
        </p:nvPicPr>
        <p:blipFill>
          <a:blip r:embed="rId3"/>
          <a:stretch>
            <a:fillRect/>
          </a:stretch>
        </p:blipFill>
        <p:spPr>
          <a:xfrm>
            <a:off x="6304309" y="127961"/>
            <a:ext cx="5015481" cy="34254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4C83921-1BB8-214F-B782-59BC40D59C0B}"/>
              </a:ext>
            </a:extLst>
          </p:cNvPr>
          <p:cNvSpPr>
            <a:spLocks noGrp="1"/>
          </p:cNvSpPr>
          <p:nvPr>
            <p:ph idx="1"/>
          </p:nvPr>
        </p:nvSpPr>
        <p:spPr>
          <a:xfrm>
            <a:off x="836903" y="698838"/>
            <a:ext cx="4002936" cy="3637935"/>
          </a:xfrm>
        </p:spPr>
        <p:txBody>
          <a:bodyPr>
            <a:normAutofit/>
          </a:bodyPr>
          <a:lstStyle/>
          <a:p>
            <a:r>
              <a:rPr lang="en-US" dirty="0"/>
              <a:t>Now the beginning of your code should look like this:</a:t>
            </a:r>
          </a:p>
          <a:p>
            <a:endParaRPr lang="en-US" dirty="0"/>
          </a:p>
          <a:p>
            <a:r>
              <a:rPr lang="en-US" dirty="0"/>
              <a:t>In the </a:t>
            </a:r>
            <a:r>
              <a:rPr lang="en-US" dirty="0" err="1"/>
              <a:t>viewDIdLoad</a:t>
            </a:r>
            <a:r>
              <a:rPr lang="en-US" dirty="0"/>
              <a:t> function we are going to call a function </a:t>
            </a:r>
            <a:r>
              <a:rPr lang="en-US" dirty="0" err="1"/>
              <a:t>getJsonFromURL</a:t>
            </a:r>
            <a:r>
              <a:rPr lang="en-US" dirty="0"/>
              <a:t>()</a:t>
            </a:r>
          </a:p>
          <a:p>
            <a:endParaRPr lang="en-US" dirty="0"/>
          </a:p>
        </p:txBody>
      </p:sp>
      <p:pic>
        <p:nvPicPr>
          <p:cNvPr id="7" name="Picture 6">
            <a:extLst>
              <a:ext uri="{FF2B5EF4-FFF2-40B4-BE49-F238E27FC236}">
                <a16:creationId xmlns:a16="http://schemas.microsoft.com/office/drawing/2014/main" id="{C6DED511-3953-4141-A9C7-399E088E549F}"/>
              </a:ext>
            </a:extLst>
          </p:cNvPr>
          <p:cNvPicPr>
            <a:picLocks noChangeAspect="1"/>
          </p:cNvPicPr>
          <p:nvPr/>
        </p:nvPicPr>
        <p:blipFill>
          <a:blip r:embed="rId4"/>
          <a:stretch>
            <a:fillRect/>
          </a:stretch>
        </p:blipFill>
        <p:spPr>
          <a:xfrm>
            <a:off x="7141999" y="4080387"/>
            <a:ext cx="3340100" cy="1028700"/>
          </a:xfrm>
          <a:prstGeom prst="rect">
            <a:avLst/>
          </a:prstGeom>
        </p:spPr>
      </p:pic>
    </p:spTree>
    <p:extLst>
      <p:ext uri="{BB962C8B-B14F-4D97-AF65-F5344CB8AC3E}">
        <p14:creationId xmlns:p14="http://schemas.microsoft.com/office/powerpoint/2010/main" val="263322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38EA4B-32A0-6A41-AA3F-8E6FC8068A86}"/>
              </a:ext>
            </a:extLst>
          </p:cNvPr>
          <p:cNvPicPr>
            <a:picLocks noChangeAspect="1"/>
          </p:cNvPicPr>
          <p:nvPr/>
        </p:nvPicPr>
        <p:blipFill>
          <a:blip r:embed="rId3"/>
          <a:stretch>
            <a:fillRect/>
          </a:stretch>
        </p:blipFill>
        <p:spPr>
          <a:xfrm>
            <a:off x="5501622" y="1953518"/>
            <a:ext cx="5671853" cy="27887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50E30301-9E30-4846-B352-D19F21217503}"/>
              </a:ext>
            </a:extLst>
          </p:cNvPr>
          <p:cNvSpPr>
            <a:spLocks noGrp="1"/>
          </p:cNvSpPr>
          <p:nvPr>
            <p:ph type="title"/>
          </p:nvPr>
        </p:nvSpPr>
        <p:spPr>
          <a:xfrm>
            <a:off x="825909" y="808055"/>
            <a:ext cx="3979205" cy="1453363"/>
          </a:xfrm>
        </p:spPr>
        <p:txBody>
          <a:bodyPr>
            <a:normAutofit/>
          </a:bodyPr>
          <a:lstStyle/>
          <a:p>
            <a:r>
              <a:rPr lang="en-US" dirty="0" err="1"/>
              <a:t>getjsonfromurl</a:t>
            </a:r>
            <a:endParaRPr lang="en-US" dirty="0"/>
          </a:p>
        </p:txBody>
      </p:sp>
      <p:sp>
        <p:nvSpPr>
          <p:cNvPr id="3" name="Content Placeholder 2">
            <a:extLst>
              <a:ext uri="{FF2B5EF4-FFF2-40B4-BE49-F238E27FC236}">
                <a16:creationId xmlns:a16="http://schemas.microsoft.com/office/drawing/2014/main" id="{B2065374-22FA-9947-B9F5-DC1CDCD69787}"/>
              </a:ext>
            </a:extLst>
          </p:cNvPr>
          <p:cNvSpPr>
            <a:spLocks noGrp="1"/>
          </p:cNvSpPr>
          <p:nvPr>
            <p:ph idx="1"/>
          </p:nvPr>
        </p:nvSpPr>
        <p:spPr>
          <a:xfrm>
            <a:off x="814043" y="2700332"/>
            <a:ext cx="4002936" cy="2480831"/>
          </a:xfrm>
        </p:spPr>
        <p:txBody>
          <a:bodyPr>
            <a:noAutofit/>
          </a:bodyPr>
          <a:lstStyle/>
          <a:p>
            <a:r>
              <a:rPr lang="en-US" sz="1400" dirty="0"/>
              <a:t>This method is going to download the JSON data, decode it and then adds it to an array. We will use a </a:t>
            </a:r>
            <a:r>
              <a:rPr lang="en-US" sz="1400" dirty="0" err="1"/>
              <a:t>URLSession</a:t>
            </a:r>
            <a:r>
              <a:rPr lang="en-US" sz="1400" dirty="0"/>
              <a:t> as well as </a:t>
            </a:r>
            <a:r>
              <a:rPr lang="en-US" sz="1400" dirty="0" err="1"/>
              <a:t>JSONDecoder</a:t>
            </a:r>
            <a:r>
              <a:rPr lang="en-US" sz="1400" dirty="0"/>
              <a:t>.   This is what the code should look like.  </a:t>
            </a:r>
          </a:p>
          <a:p>
            <a:r>
              <a:rPr lang="en-US" sz="1400" dirty="0"/>
              <a:t>We create a </a:t>
            </a:r>
            <a:r>
              <a:rPr lang="en-US" sz="1400" dirty="0" err="1"/>
              <a:t>url</a:t>
            </a:r>
            <a:r>
              <a:rPr lang="en-US" sz="1400" dirty="0"/>
              <a:t> variable and set it to the </a:t>
            </a:r>
            <a:r>
              <a:rPr lang="en-US" sz="1400" dirty="0" err="1"/>
              <a:t>jsonDataURL</a:t>
            </a:r>
            <a:r>
              <a:rPr lang="en-US" sz="1400" dirty="0"/>
              <a:t> we set up earlier,</a:t>
            </a:r>
          </a:p>
          <a:p>
            <a:r>
              <a:rPr lang="en-US" sz="1400" dirty="0"/>
              <a:t>Then we create a </a:t>
            </a:r>
            <a:r>
              <a:rPr lang="en-US" sz="1400" dirty="0" err="1"/>
              <a:t>URLSession</a:t>
            </a:r>
            <a:r>
              <a:rPr lang="en-US" sz="1400" dirty="0"/>
              <a:t> and then get the data</a:t>
            </a:r>
          </a:p>
          <a:p>
            <a:r>
              <a:rPr lang="en-US" sz="1400" dirty="0"/>
              <a:t>Then we populate the </a:t>
            </a:r>
            <a:r>
              <a:rPr lang="en-US" sz="1400" dirty="0" err="1"/>
              <a:t>superheroArray</a:t>
            </a:r>
            <a:r>
              <a:rPr lang="en-US" sz="1400" dirty="0"/>
              <a:t> with the decoded JSON data.   When we use </a:t>
            </a:r>
            <a:r>
              <a:rPr lang="en-US" sz="1400" dirty="0" err="1"/>
              <a:t>JSONDecoder</a:t>
            </a:r>
            <a:r>
              <a:rPr lang="en-US" sz="1400" dirty="0"/>
              <a:t>().decode we pass in the structure [</a:t>
            </a:r>
            <a:r>
              <a:rPr lang="en-US" sz="1400" dirty="0" err="1"/>
              <a:t>Superheros</a:t>
            </a:r>
            <a:r>
              <a:rPr lang="en-US" sz="1400" dirty="0"/>
              <a:t>].self.  The brackets mean it will be an array of superheroes </a:t>
            </a:r>
          </a:p>
          <a:p>
            <a:r>
              <a:rPr lang="en-US" sz="1400" dirty="0"/>
              <a:t>Finally we use </a:t>
            </a:r>
            <a:r>
              <a:rPr lang="en-US" sz="1400" dirty="0" err="1"/>
              <a:t>OperationQueue</a:t>
            </a:r>
            <a:r>
              <a:rPr lang="en-US" sz="1400" dirty="0"/>
              <a:t> to call a function that should be called after the data is done processing. In this case </a:t>
            </a:r>
            <a:r>
              <a:rPr lang="en-US" sz="1400" dirty="0" err="1"/>
              <a:t>self.showNames</a:t>
            </a:r>
            <a:r>
              <a:rPr lang="en-US" sz="1400" dirty="0"/>
              <a:t>()</a:t>
            </a:r>
          </a:p>
        </p:txBody>
      </p:sp>
    </p:spTree>
    <p:extLst>
      <p:ext uri="{BB962C8B-B14F-4D97-AF65-F5344CB8AC3E}">
        <p14:creationId xmlns:p14="http://schemas.microsoft.com/office/powerpoint/2010/main" val="210981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34F60-BA74-3545-A03B-BFA703FE7BBC}"/>
              </a:ext>
            </a:extLst>
          </p:cNvPr>
          <p:cNvPicPr>
            <a:picLocks noChangeAspect="1"/>
          </p:cNvPicPr>
          <p:nvPr/>
        </p:nvPicPr>
        <p:blipFill>
          <a:blip r:embed="rId3"/>
          <a:stretch>
            <a:fillRect/>
          </a:stretch>
        </p:blipFill>
        <p:spPr>
          <a:xfrm>
            <a:off x="5289752" y="2814520"/>
            <a:ext cx="6095593" cy="10667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DED45989-D997-BD4C-AD36-5459E1D35FDD}"/>
              </a:ext>
            </a:extLst>
          </p:cNvPr>
          <p:cNvSpPr>
            <a:spLocks noGrp="1"/>
          </p:cNvSpPr>
          <p:nvPr>
            <p:ph type="title"/>
          </p:nvPr>
        </p:nvSpPr>
        <p:spPr>
          <a:xfrm>
            <a:off x="825909" y="808055"/>
            <a:ext cx="3979205" cy="1453363"/>
          </a:xfrm>
        </p:spPr>
        <p:txBody>
          <a:bodyPr>
            <a:normAutofit/>
          </a:bodyPr>
          <a:lstStyle/>
          <a:p>
            <a:r>
              <a:rPr lang="en-US" dirty="0"/>
              <a:t>Displaying the JSON</a:t>
            </a:r>
          </a:p>
        </p:txBody>
      </p:sp>
      <p:sp>
        <p:nvSpPr>
          <p:cNvPr id="3" name="Content Placeholder 2">
            <a:extLst>
              <a:ext uri="{FF2B5EF4-FFF2-40B4-BE49-F238E27FC236}">
                <a16:creationId xmlns:a16="http://schemas.microsoft.com/office/drawing/2014/main" id="{95AA9868-90BC-4646-A828-E57A42EF5AFA}"/>
              </a:ext>
            </a:extLst>
          </p:cNvPr>
          <p:cNvSpPr>
            <a:spLocks noGrp="1"/>
          </p:cNvSpPr>
          <p:nvPr>
            <p:ph idx="1"/>
          </p:nvPr>
        </p:nvSpPr>
        <p:spPr>
          <a:xfrm>
            <a:off x="802178" y="2261420"/>
            <a:ext cx="4002936" cy="3637935"/>
          </a:xfrm>
        </p:spPr>
        <p:txBody>
          <a:bodyPr>
            <a:normAutofit/>
          </a:bodyPr>
          <a:lstStyle/>
          <a:p>
            <a:r>
              <a:rPr lang="en-US" dirty="0"/>
              <a:t>Now we will create the </a:t>
            </a:r>
            <a:r>
              <a:rPr lang="en-US" dirty="0" err="1"/>
              <a:t>showNames</a:t>
            </a:r>
            <a:r>
              <a:rPr lang="en-US" dirty="0"/>
              <a:t> function. This function will just loop through the </a:t>
            </a:r>
            <a:r>
              <a:rPr lang="en-US" dirty="0" err="1"/>
              <a:t>superheroArray</a:t>
            </a:r>
            <a:r>
              <a:rPr lang="en-US" dirty="0"/>
              <a:t> and concatenate the labels text we will set one label to be the superhero name and the other to be the secret identity name</a:t>
            </a:r>
          </a:p>
        </p:txBody>
      </p:sp>
    </p:spTree>
    <p:extLst>
      <p:ext uri="{BB962C8B-B14F-4D97-AF65-F5344CB8AC3E}">
        <p14:creationId xmlns:p14="http://schemas.microsoft.com/office/powerpoint/2010/main" val="396618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0" name="Picture 9">
            <a:extLst>
              <a:ext uri="{FF2B5EF4-FFF2-40B4-BE49-F238E27FC236}">
                <a16:creationId xmlns:a16="http://schemas.microsoft.com/office/drawing/2014/main" id="{6AF6706C-CF07-43A1-BCC4-CBA5D33820D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3BE17C39-3E57-6442-BBF0-F908E0F0902A}"/>
              </a:ext>
            </a:extLst>
          </p:cNvPr>
          <p:cNvPicPr>
            <a:picLocks noChangeAspect="1"/>
          </p:cNvPicPr>
          <p:nvPr/>
        </p:nvPicPr>
        <p:blipFill>
          <a:blip r:embed="rId4"/>
          <a:stretch>
            <a:fillRect/>
          </a:stretch>
        </p:blipFill>
        <p:spPr>
          <a:xfrm>
            <a:off x="7432648" y="639097"/>
            <a:ext cx="2759842" cy="557543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4CF1C234-C100-AC4A-B736-A458312A9F77}"/>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Running the app</a:t>
            </a:r>
          </a:p>
        </p:txBody>
      </p:sp>
      <p:sp>
        <p:nvSpPr>
          <p:cNvPr id="3" name="Content Placeholder 2">
            <a:extLst>
              <a:ext uri="{FF2B5EF4-FFF2-40B4-BE49-F238E27FC236}">
                <a16:creationId xmlns:a16="http://schemas.microsoft.com/office/drawing/2014/main" id="{D9E25089-551C-5C4B-A527-F6E409BD439D}"/>
              </a:ext>
            </a:extLst>
          </p:cNvPr>
          <p:cNvSpPr>
            <a:spLocks noGrp="1"/>
          </p:cNvSpPr>
          <p:nvPr>
            <p:ph idx="1"/>
          </p:nvPr>
        </p:nvSpPr>
        <p:spPr>
          <a:xfrm>
            <a:off x="643464" y="4385732"/>
            <a:ext cx="4813437" cy="1838087"/>
          </a:xfrm>
        </p:spPr>
        <p:txBody>
          <a:bodyPr vert="horz" lIns="91440" tIns="45720" rIns="91440" bIns="45720" rtlCol="0" anchor="t">
            <a:normAutofit/>
          </a:bodyPr>
          <a:lstStyle/>
          <a:p>
            <a:pPr marL="0" indent="0" algn="r">
              <a:buNone/>
            </a:pPr>
            <a:r>
              <a:rPr lang="en-US" cap="all"/>
              <a:t>When we run the app we can see a list of our superheroes and their secret identities </a:t>
            </a:r>
          </a:p>
        </p:txBody>
      </p:sp>
    </p:spTree>
    <p:extLst>
      <p:ext uri="{BB962C8B-B14F-4D97-AF65-F5344CB8AC3E}">
        <p14:creationId xmlns:p14="http://schemas.microsoft.com/office/powerpoint/2010/main" val="75939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134</TotalTime>
  <Words>690</Words>
  <Application>Microsoft Macintosh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Getting and parsing JSON</vt:lpstr>
      <vt:lpstr>Parsing JSON</vt:lpstr>
      <vt:lpstr>Making the UI</vt:lpstr>
      <vt:lpstr>Create the references to two of the labels</vt:lpstr>
      <vt:lpstr>Creating a Struct</vt:lpstr>
      <vt:lpstr>PowerPoint Presentation</vt:lpstr>
      <vt:lpstr>getjsonfromurl</vt:lpstr>
      <vt:lpstr>Displaying the JSON</vt:lpstr>
      <vt:lpstr>Running the app</vt:lpstr>
      <vt:lpstr>CHALLENGE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and parsing JSON</dc:title>
  <dc:creator>Patrick Hill</dc:creator>
  <cp:lastModifiedBy>Patrick Hill</cp:lastModifiedBy>
  <cp:revision>10</cp:revision>
  <dcterms:created xsi:type="dcterms:W3CDTF">2018-02-20T16:55:05Z</dcterms:created>
  <dcterms:modified xsi:type="dcterms:W3CDTF">2018-02-20T19:09:50Z</dcterms:modified>
</cp:coreProperties>
</file>