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9144000"/>
  <p:notesSz cx="6858000" cy="9144000"/>
  <p:embeddedFontLst>
    <p:embeddedFont>
      <p:font typeface="Raleway"/>
      <p:regular r:id="rId39"/>
      <p:bold r:id="rId40"/>
      <p:italic r:id="rId41"/>
      <p:boldItalic r:id="rId42"/>
    </p:embeddedFont>
    <p:embeddedFont>
      <p:font typeface="Proxima Nova"/>
      <p:regular r:id="rId43"/>
      <p:bold r:id="rId44"/>
      <p:italic r:id="rId45"/>
      <p:boldItalic r:id="rId46"/>
    </p:embeddedFont>
    <p:embeddedFont>
      <p:font typeface="Quicksand"/>
      <p:regular r:id="rId47"/>
      <p:bold r:id="rId48"/>
    </p:embeddedFont>
    <p:embeddedFont>
      <p:font typeface="Helvetica Neue"/>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ProximaNova-bold.fntdata"/><Relationship Id="rId43" Type="http://schemas.openxmlformats.org/officeDocument/2006/relationships/font" Target="fonts/ProximaNova-regular.fntdata"/><Relationship Id="rId46" Type="http://schemas.openxmlformats.org/officeDocument/2006/relationships/font" Target="fonts/ProximaNova-boldItalic.fntdata"/><Relationship Id="rId45"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Quicksand-bold.fntdata"/><Relationship Id="rId47" Type="http://schemas.openxmlformats.org/officeDocument/2006/relationships/font" Target="fonts/Quicksand-regular.fntdata"/><Relationship Id="rId49" Type="http://schemas.openxmlformats.org/officeDocument/2006/relationships/font" Target="fonts/HelveticaNeu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aleway-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italic.fntdata"/><Relationship Id="rId50" Type="http://schemas.openxmlformats.org/officeDocument/2006/relationships/font" Target="fonts/HelveticaNeue-bold.fntdata"/><Relationship Id="rId52" Type="http://schemas.openxmlformats.org/officeDocument/2006/relationships/font" Target="fonts/HelveticaNeue-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Here are some pages from our low-fidelity prototype. For this prototype, we used Balsamiq.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Low fidelity prototype continued..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Originally, we thought that adding more text to explain the problems would be the best route; however, our survey showed that students learn better from videos. As such, we incorporated more video and less text into our system interface.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solidFill>
                <a:schemeClr val="dk1"/>
              </a:solidFill>
            </a:endParaRPr>
          </a:p>
          <a:p>
            <a:pPr lvl="0" rtl="0">
              <a:spcBef>
                <a:spcPts val="0"/>
              </a:spcBef>
              <a:buNone/>
            </a:pPr>
            <a:r>
              <a:rPr lang="en"/>
              <a:t>In this slide, you can see a summary of some of the salient findings from the survey.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found that over half of the participants felt that learning hands-on or project-based (65.4%) and watching a video (69.2%) were two ways that users learned more effectively. According to this survey, the least effective learning methods were playing a game (19.2%), listening to a podcast (10.3%), writing (32.1%), and reading books (33.3%). We found the results somewhat surprising considering the data the supports gamification of learning as well as the balance between reading, writing, and listening. If redesigning the survey, we would add additional parameters such as “listening to a podcast alongside visuals” or “playing a game with your peers”.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data influenced what topics we focused on in our prototype. The survey showed that a little over half felt an overall deeper understanding of java was most difficult to learn in class; however, the majority are least confident in syntax. Therefore, we provided a range of topics that we feel holistically covers Java, focusing on syntax as one main component.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 this slide, you can see our medium fidelity prototype, which we created using Pencil. Please see descriptions in the slide.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Medium fidelity prototype continued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Our second survey wasn’t quite as popular as our first. We only had 10 participants; however, we received some great feedback. As expected, the majority of users said that videos under 15 minutes were optimal. Only 20% voted for videos that are 30 minutes. And zero participants voted for 1 hour or more than an hour.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Our design challenge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demo video was created when one of our testers walked through the site for the first time. This is useful for seeing areas where the user paused or may have been confused about where to go. You can see after he took a quiz, he looked for directions about where to go next. One of our main goals for future work is to add more signposts within the actual quiz about the user’s progress and next steps.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In this slide we demonstrate the instructor functions of the system which includes adding a topic, adding resources to that topic, adding questions and viewing student’s progress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We had users fill out this heuristic evaluation after walking through the site.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In this slide, you can see the breakdown for the Heuristic review survey that users filled out:  We had a total of 12 respondents.  It’s good to note that none of the users stated there was a usability catastrophe in any of the categories(yay!). While some users did report Major problems with some of the categories there were no categories where the majority thought there were major problems. The highest number of major problems that users mentioned was the “Visibility of System Status” where we had a 50/50 split between it being a minor problem and a major problem. 3 of the 10 categories showed that users did not think it was a problem at all and those were “help users recognize, diagnose and recover from errors”, “Aesthetics &amp; minimal design” and “Match between system and the real world”.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Quotes from our users! We received some fantastic feedback about next steps in our design process. Fortunately, many of the testers found the site to be easy to look at and engage with.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500"/>
              </a:spcBef>
              <a:spcAft>
                <a:spcPts val="500"/>
              </a:spcAft>
              <a:buNone/>
            </a:pPr>
            <a:r>
              <a:t/>
            </a:r>
            <a:endParaRPr sz="1050">
              <a:solidFill>
                <a:srgbClr val="333333"/>
              </a:solidFill>
              <a:highlight>
                <a:srgbClr val="FFFFFF"/>
              </a:highlight>
            </a:endParaRPr>
          </a:p>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As you can see from this slide we have had a total of 341 sessions with 35 users, 5,493 pageviews with an average of 16 page views per session.  Our bounce rate is relatively low at 16.13% which is a good sign.  The average session was about 22 minutes. While this is not bad we would love to see users spending at least an hour on the site on average.  If we address the issues that users reported we believe this will greatly improve our E of Engagement.  The chart also shows us Returning Vs New Users and we can see a majority of the users are returning users (90.6% vs 9.4%) so we feel that is also a good sign that the site is keeping them engaged enough to come back.</a:t>
            </a:r>
          </a:p>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From this slide we can see out of the 341 sessions 67 of them spent more than 30 minutes on the site, 71 spent 10-30 minutes on the site and 83 only spent 0-10 seconds on the site.  We should look into the reason why some people are only spending a minimal amount of time of the site and see if we can address the issues to insure they stay longer on the site. Doing this will also improve our 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This slide shows the user flow through the system.  It shows which page they started on, which was their first, second and third interactions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 this slide, you can see our target population. Our primary tests were Java Programming students in both Computer Science and Electrical and Computer Engineering. We initially designed for the student; however, we also found instructor input very useful and ended up designing a teacher portal as well.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also created a persona for our evaluator. For user testing, we sought instructors of Java but also students. We also recruited highly technical support staff who could speak to the ease of use and functionality of the site.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Here is the experience map for our target user. Not all cells are filled because we did not think we need a communication strategy for the life triggering moment. The communication strategy for abandons LX and re-engages with LX is the same. We would send a message from the system to remind the user to update their progress.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7.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3997533"/>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676400"/>
            <a:ext cx="8123100" cy="2117999"/>
          </a:xfrm>
          <a:prstGeom prst="rect">
            <a:avLst/>
          </a:prstGeom>
        </p:spPr>
        <p:txBody>
          <a:bodyPr anchorCtr="0" anchor="b"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4243083"/>
            <a:ext cx="8123100" cy="840000"/>
          </a:xfrm>
          <a:prstGeom prst="rect">
            <a:avLst/>
          </a:prstGeom>
        </p:spPr>
        <p:txBody>
          <a:bodyPr anchorCtr="0" anchor="t" bIns="91425" lIns="91425" rIns="91425" tIns="91425"/>
          <a:lstStyle>
            <a:lvl1pPr lvl="0" rtl="0">
              <a:lnSpc>
                <a:spcPct val="100000"/>
              </a:lnSpc>
              <a:spcBef>
                <a:spcPts val="0"/>
              </a:spcBef>
              <a:spcAft>
                <a:spcPts val="0"/>
              </a:spcAft>
              <a:buClr>
                <a:schemeClr val="lt1"/>
              </a:buClr>
              <a:buSzPct val="100000"/>
              <a:buNone/>
              <a:defRPr sz="2400">
                <a:solidFill>
                  <a:schemeClr val="lt1"/>
                </a:solidFill>
              </a:defRPr>
            </a:lvl1pPr>
            <a:lvl2pPr lvl="1" rtl="0">
              <a:lnSpc>
                <a:spcPct val="100000"/>
              </a:lnSpc>
              <a:spcBef>
                <a:spcPts val="0"/>
              </a:spcBef>
              <a:spcAft>
                <a:spcPts val="0"/>
              </a:spcAft>
              <a:buClr>
                <a:schemeClr val="lt1"/>
              </a:buClr>
              <a:buSzPct val="100000"/>
              <a:buNone/>
              <a:defRPr sz="2400">
                <a:solidFill>
                  <a:schemeClr val="lt1"/>
                </a:solidFill>
              </a:defRPr>
            </a:lvl2pPr>
            <a:lvl3pPr lvl="2" rtl="0">
              <a:lnSpc>
                <a:spcPct val="100000"/>
              </a:lnSpc>
              <a:spcBef>
                <a:spcPts val="0"/>
              </a:spcBef>
              <a:spcAft>
                <a:spcPts val="0"/>
              </a:spcAft>
              <a:buClr>
                <a:schemeClr val="lt1"/>
              </a:buClr>
              <a:buSzPct val="100000"/>
              <a:buNone/>
              <a:defRPr sz="2400">
                <a:solidFill>
                  <a:schemeClr val="lt1"/>
                </a:solidFill>
              </a:defRPr>
            </a:lvl3pPr>
            <a:lvl4pPr lvl="3" rtl="0">
              <a:lnSpc>
                <a:spcPct val="100000"/>
              </a:lnSpc>
              <a:spcBef>
                <a:spcPts val="0"/>
              </a:spcBef>
              <a:spcAft>
                <a:spcPts val="0"/>
              </a:spcAft>
              <a:buClr>
                <a:schemeClr val="lt1"/>
              </a:buClr>
              <a:buSzPct val="100000"/>
              <a:buNone/>
              <a:defRPr sz="2400">
                <a:solidFill>
                  <a:schemeClr val="lt1"/>
                </a:solidFill>
              </a:defRPr>
            </a:lvl4pPr>
            <a:lvl5pPr lvl="4" rtl="0">
              <a:lnSpc>
                <a:spcPct val="100000"/>
              </a:lnSpc>
              <a:spcBef>
                <a:spcPts val="0"/>
              </a:spcBef>
              <a:spcAft>
                <a:spcPts val="0"/>
              </a:spcAft>
              <a:buClr>
                <a:schemeClr val="lt1"/>
              </a:buClr>
              <a:buSzPct val="100000"/>
              <a:buNone/>
              <a:defRPr sz="2400">
                <a:solidFill>
                  <a:schemeClr val="lt1"/>
                </a:solidFill>
              </a:defRPr>
            </a:lvl5pPr>
            <a:lvl6pPr lvl="5" rtl="0">
              <a:lnSpc>
                <a:spcPct val="100000"/>
              </a:lnSpc>
              <a:spcBef>
                <a:spcPts val="0"/>
              </a:spcBef>
              <a:spcAft>
                <a:spcPts val="0"/>
              </a:spcAft>
              <a:buClr>
                <a:schemeClr val="lt1"/>
              </a:buClr>
              <a:buSzPct val="100000"/>
              <a:buNone/>
              <a:defRPr sz="2400">
                <a:solidFill>
                  <a:schemeClr val="lt1"/>
                </a:solidFill>
              </a:defRPr>
            </a:lvl6pPr>
            <a:lvl7pPr lvl="6" rtl="0">
              <a:lnSpc>
                <a:spcPct val="100000"/>
              </a:lnSpc>
              <a:spcBef>
                <a:spcPts val="0"/>
              </a:spcBef>
              <a:spcAft>
                <a:spcPts val="0"/>
              </a:spcAft>
              <a:buClr>
                <a:schemeClr val="lt1"/>
              </a:buClr>
              <a:buSzPct val="100000"/>
              <a:buNone/>
              <a:defRPr sz="2400">
                <a:solidFill>
                  <a:schemeClr val="lt1"/>
                </a:solidFill>
              </a:defRPr>
            </a:lvl7pPr>
            <a:lvl8pPr lvl="7" rtl="0">
              <a:lnSpc>
                <a:spcPct val="100000"/>
              </a:lnSpc>
              <a:spcBef>
                <a:spcPts val="0"/>
              </a:spcBef>
              <a:spcAft>
                <a:spcPts val="0"/>
              </a:spcAft>
              <a:buClr>
                <a:schemeClr val="lt1"/>
              </a:buClr>
              <a:buSzPct val="100000"/>
              <a:buNone/>
              <a:defRPr sz="2400">
                <a:solidFill>
                  <a:schemeClr val="lt1"/>
                </a:solidFill>
              </a:defRPr>
            </a:lvl8pPr>
            <a:lvl9pPr lvl="8" rtl="0">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6727600"/>
            <a:ext cx="9144000" cy="130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1321966"/>
            <a:ext cx="8520599" cy="2557200"/>
          </a:xfrm>
          <a:prstGeom prst="rect">
            <a:avLst/>
          </a:prstGeom>
        </p:spPr>
        <p:txBody>
          <a:bodyPr anchorCtr="0" anchor="ctr" bIns="91425" lIns="91425" rIns="91425" tIns="91425"/>
          <a:lstStyle>
            <a:lvl1pPr lvl="0" rtl="0" algn="ctr">
              <a:spcBef>
                <a:spcPts val="0"/>
              </a:spcBef>
              <a:buSzPct val="100000"/>
              <a:defRPr b="1" sz="14000"/>
            </a:lvl1pPr>
            <a:lvl2pPr lvl="1" rtl="0" algn="ctr">
              <a:spcBef>
                <a:spcPts val="0"/>
              </a:spcBef>
              <a:buSzPct val="100000"/>
              <a:defRPr b="1" sz="14000"/>
            </a:lvl2pPr>
            <a:lvl3pPr lvl="2" rtl="0" algn="ctr">
              <a:spcBef>
                <a:spcPts val="0"/>
              </a:spcBef>
              <a:buSzPct val="100000"/>
              <a:defRPr b="1" sz="14000"/>
            </a:lvl3pPr>
            <a:lvl4pPr lvl="3" rtl="0" algn="ctr">
              <a:spcBef>
                <a:spcPts val="0"/>
              </a:spcBef>
              <a:buSzPct val="100000"/>
              <a:defRPr b="1" sz="14000"/>
            </a:lvl4pPr>
            <a:lvl5pPr lvl="4" rtl="0" algn="ctr">
              <a:spcBef>
                <a:spcPts val="0"/>
              </a:spcBef>
              <a:buSzPct val="100000"/>
              <a:defRPr b="1" sz="14000"/>
            </a:lvl5pPr>
            <a:lvl6pPr lvl="5" rtl="0" algn="ctr">
              <a:spcBef>
                <a:spcPts val="0"/>
              </a:spcBef>
              <a:buSzPct val="100000"/>
              <a:defRPr b="1" sz="14000"/>
            </a:lvl6pPr>
            <a:lvl7pPr lvl="6" rtl="0" algn="ctr">
              <a:spcBef>
                <a:spcPts val="0"/>
              </a:spcBef>
              <a:buSzPct val="100000"/>
              <a:defRPr b="1" sz="14000"/>
            </a:lvl7pPr>
            <a:lvl8pPr lvl="7" rtl="0" algn="ctr">
              <a:spcBef>
                <a:spcPts val="0"/>
              </a:spcBef>
              <a:buSzPct val="100000"/>
              <a:defRPr b="1" sz="14000"/>
            </a:lvl8pPr>
            <a:lvl9pPr lvl="8" rtl="0" algn="ctr">
              <a:spcBef>
                <a:spcPts val="0"/>
              </a:spcBef>
              <a:buSzPct val="100000"/>
              <a:defRPr b="1" sz="14000"/>
            </a:lvl9pPr>
          </a:lstStyle>
          <a:p/>
        </p:txBody>
      </p:sp>
      <p:sp>
        <p:nvSpPr>
          <p:cNvPr id="51" name="Shape 51"/>
          <p:cNvSpPr txBox="1"/>
          <p:nvPr>
            <p:ph idx="1" type="body"/>
          </p:nvPr>
        </p:nvSpPr>
        <p:spPr>
          <a:xfrm>
            <a:off x="311700" y="4095066"/>
            <a:ext cx="8520599" cy="1202399"/>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52" name="Shape 52"/>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58" name="Shape 58"/>
        <p:cNvGrpSpPr/>
        <p:nvPr/>
      </p:nvGrpSpPr>
      <p:grpSpPr>
        <a:xfrm>
          <a:off x="0" y="0"/>
          <a:ext cx="0" cy="0"/>
          <a:chOff x="0" y="0"/>
          <a:chExt cx="0" cy="0"/>
        </a:xfrm>
      </p:grpSpPr>
      <p:sp>
        <p:nvSpPr>
          <p:cNvPr id="59" name="Shape 59"/>
          <p:cNvSpPr txBox="1"/>
          <p:nvPr>
            <p:ph type="ctrTitle"/>
          </p:nvPr>
        </p:nvSpPr>
        <p:spPr>
          <a:xfrm>
            <a:off x="1319175" y="2876425"/>
            <a:ext cx="6680400" cy="1546500"/>
          </a:xfrm>
          <a:prstGeom prst="rect">
            <a:avLst/>
          </a:prstGeom>
        </p:spPr>
        <p:txBody>
          <a:bodyPr anchorCtr="0" anchor="t" bIns="91425" lIns="91425" rIns="91425" tIns="91425"/>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p:txBody>
      </p:sp>
      <p:cxnSp>
        <p:nvCxnSpPr>
          <p:cNvPr id="60" name="Shape 60"/>
          <p:cNvCxnSpPr>
            <a:stCxn id="61" idx="4"/>
          </p:cNvCxnSpPr>
          <p:nvPr/>
        </p:nvCxnSpPr>
        <p:spPr>
          <a:xfrm>
            <a:off x="903750" y="3564000"/>
            <a:ext cx="0" cy="3294300"/>
          </a:xfrm>
          <a:prstGeom prst="straightConnector1">
            <a:avLst/>
          </a:prstGeom>
          <a:noFill/>
          <a:ln cap="flat" cmpd="sng" w="9525">
            <a:solidFill>
              <a:srgbClr val="999FA9"/>
            </a:solidFill>
            <a:prstDash val="solid"/>
            <a:round/>
            <a:headEnd len="lg" w="lg" type="none"/>
            <a:tailEnd len="lg" w="lg" type="none"/>
          </a:ln>
        </p:spPr>
      </p:cxnSp>
      <p:sp>
        <p:nvSpPr>
          <p:cNvPr id="61" name="Shape 61"/>
          <p:cNvSpPr/>
          <p:nvPr/>
        </p:nvSpPr>
        <p:spPr>
          <a:xfrm>
            <a:off x="769050" y="3294300"/>
            <a:ext cx="269400" cy="2697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62" name="Shape 62"/>
        <p:cNvGrpSpPr/>
        <p:nvPr/>
      </p:nvGrpSpPr>
      <p:grpSpPr>
        <a:xfrm>
          <a:off x="0" y="0"/>
          <a:ext cx="0" cy="0"/>
          <a:chOff x="0" y="0"/>
          <a:chExt cx="0" cy="0"/>
        </a:xfrm>
      </p:grpSpPr>
      <p:sp>
        <p:nvSpPr>
          <p:cNvPr id="63" name="Shape 63"/>
          <p:cNvSpPr txBox="1"/>
          <p:nvPr>
            <p:ph type="ctrTitle"/>
          </p:nvPr>
        </p:nvSpPr>
        <p:spPr>
          <a:xfrm>
            <a:off x="1530175" y="3077050"/>
            <a:ext cx="6767100" cy="709500"/>
          </a:xfrm>
          <a:prstGeom prst="rect">
            <a:avLst/>
          </a:prstGeom>
        </p:spPr>
        <p:txBody>
          <a:bodyPr anchorCtr="0" anchor="ctr" bIns="91425" lIns="91425" rIns="91425" tIns="91425"/>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sp>
        <p:nvSpPr>
          <p:cNvPr id="64" name="Shape 64"/>
          <p:cNvSpPr txBox="1"/>
          <p:nvPr>
            <p:ph idx="1" type="subTitle"/>
          </p:nvPr>
        </p:nvSpPr>
        <p:spPr>
          <a:xfrm>
            <a:off x="1530175" y="3710550"/>
            <a:ext cx="6927900" cy="470700"/>
          </a:xfrm>
          <a:prstGeom prst="rect">
            <a:avLst/>
          </a:prstGeom>
        </p:spPr>
        <p:txBody>
          <a:bodyPr anchorCtr="0" anchor="t" bIns="91425" lIns="91425" rIns="91425" tIns="91425"/>
          <a:lstStyle>
            <a:lvl1pPr lvl="0" rtl="0">
              <a:spcBef>
                <a:spcPts val="0"/>
              </a:spcBef>
              <a:buSzPct val="100000"/>
              <a:buNone/>
              <a:defRPr sz="1800"/>
            </a:lvl1pPr>
            <a:lvl2pPr lvl="1" rtl="0">
              <a:spcBef>
                <a:spcPts val="0"/>
              </a:spcBef>
              <a:buSzPct val="100000"/>
              <a:buNone/>
              <a:defRPr sz="1800"/>
            </a:lvl2pPr>
            <a:lvl3pPr lvl="2" rtl="0">
              <a:spcBef>
                <a:spcPts val="0"/>
              </a:spcBef>
              <a:buSzPct val="100000"/>
              <a:buNone/>
              <a:defRPr sz="1800"/>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cxnSp>
        <p:nvCxnSpPr>
          <p:cNvPr id="65" name="Shape 65"/>
          <p:cNvCxnSpPr/>
          <p:nvPr/>
        </p:nvCxnSpPr>
        <p:spPr>
          <a:xfrm>
            <a:off x="903825" y="-7925"/>
            <a:ext cx="0" cy="6866100"/>
          </a:xfrm>
          <a:prstGeom prst="straightConnector1">
            <a:avLst/>
          </a:prstGeom>
          <a:noFill/>
          <a:ln cap="flat" cmpd="sng" w="9525">
            <a:solidFill>
              <a:srgbClr val="999FA9"/>
            </a:solidFill>
            <a:prstDash val="solid"/>
            <a:round/>
            <a:headEnd len="lg" w="lg" type="none"/>
            <a:tailEnd len="lg" w="lg" type="none"/>
          </a:ln>
        </p:spPr>
      </p:cxnSp>
      <p:sp>
        <p:nvSpPr>
          <p:cNvPr id="66" name="Shape 66"/>
          <p:cNvSpPr/>
          <p:nvPr/>
        </p:nvSpPr>
        <p:spPr>
          <a:xfrm>
            <a:off x="493600" y="3018850"/>
            <a:ext cx="820200" cy="8205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67" name="Shape 67"/>
        <p:cNvGrpSpPr/>
        <p:nvPr/>
      </p:nvGrpSpPr>
      <p:grpSpPr>
        <a:xfrm>
          <a:off x="0" y="0"/>
          <a:ext cx="0" cy="0"/>
          <a:chOff x="0" y="0"/>
          <a:chExt cx="0" cy="0"/>
        </a:xfrm>
      </p:grpSpPr>
      <p:sp>
        <p:nvSpPr>
          <p:cNvPr id="68" name="Shape 68"/>
          <p:cNvSpPr txBox="1"/>
          <p:nvPr>
            <p:ph idx="1" type="body"/>
          </p:nvPr>
        </p:nvSpPr>
        <p:spPr>
          <a:xfrm>
            <a:off x="1633225" y="2882400"/>
            <a:ext cx="6700500" cy="1093200"/>
          </a:xfrm>
          <a:prstGeom prst="rect">
            <a:avLst/>
          </a:prstGeom>
        </p:spPr>
        <p:txBody>
          <a:bodyPr anchorCtr="0" anchor="ctr" bIns="91425" lIns="91425" rIns="91425" tIns="91425"/>
          <a:lstStyle>
            <a:lvl1pPr lvl="0" rtl="0">
              <a:spcBef>
                <a:spcPts val="0"/>
              </a:spcBef>
              <a:buClr>
                <a:srgbClr val="39C0BA"/>
              </a:buClr>
              <a:buSzPct val="100000"/>
              <a:defRPr i="1" sz="2800">
                <a:solidFill>
                  <a:srgbClr val="39C0BA"/>
                </a:solidFill>
              </a:defRPr>
            </a:lvl1pPr>
            <a:lvl2pPr lvl="1" rtl="0">
              <a:spcBef>
                <a:spcPts val="0"/>
              </a:spcBef>
              <a:buClr>
                <a:srgbClr val="39C0BA"/>
              </a:buClr>
              <a:buSzPct val="100000"/>
              <a:defRPr i="1" sz="2800">
                <a:solidFill>
                  <a:srgbClr val="39C0BA"/>
                </a:solidFill>
              </a:defRPr>
            </a:lvl2pPr>
            <a:lvl3pPr lvl="2" rtl="0">
              <a:spcBef>
                <a:spcPts val="0"/>
              </a:spcBef>
              <a:buClr>
                <a:srgbClr val="39C0BA"/>
              </a:buClr>
              <a:buSzPct val="100000"/>
              <a:defRPr i="1" sz="2800">
                <a:solidFill>
                  <a:srgbClr val="39C0BA"/>
                </a:solidFill>
              </a:defRPr>
            </a:lvl3pPr>
            <a:lvl4pPr lvl="3" rtl="0">
              <a:spcBef>
                <a:spcPts val="0"/>
              </a:spcBef>
              <a:buClr>
                <a:srgbClr val="39C0BA"/>
              </a:buClr>
              <a:buSzPct val="100000"/>
              <a:defRPr i="1" sz="2800">
                <a:solidFill>
                  <a:srgbClr val="39C0BA"/>
                </a:solidFill>
              </a:defRPr>
            </a:lvl4pPr>
            <a:lvl5pPr lvl="4" rtl="0">
              <a:spcBef>
                <a:spcPts val="0"/>
              </a:spcBef>
              <a:buClr>
                <a:srgbClr val="39C0BA"/>
              </a:buClr>
              <a:buSzPct val="100000"/>
              <a:defRPr i="1" sz="2800">
                <a:solidFill>
                  <a:srgbClr val="39C0BA"/>
                </a:solidFill>
              </a:defRPr>
            </a:lvl5pPr>
            <a:lvl6pPr lvl="5" rtl="0">
              <a:spcBef>
                <a:spcPts val="0"/>
              </a:spcBef>
              <a:buClr>
                <a:srgbClr val="39C0BA"/>
              </a:buClr>
              <a:buSzPct val="100000"/>
              <a:defRPr i="1" sz="2800">
                <a:solidFill>
                  <a:srgbClr val="39C0BA"/>
                </a:solidFill>
              </a:defRPr>
            </a:lvl6pPr>
            <a:lvl7pPr lvl="6" rtl="0">
              <a:spcBef>
                <a:spcPts val="0"/>
              </a:spcBef>
              <a:buClr>
                <a:srgbClr val="39C0BA"/>
              </a:buClr>
              <a:buSzPct val="100000"/>
              <a:defRPr i="1" sz="2800">
                <a:solidFill>
                  <a:srgbClr val="39C0BA"/>
                </a:solidFill>
              </a:defRPr>
            </a:lvl7pPr>
            <a:lvl8pPr lvl="7" rtl="0">
              <a:spcBef>
                <a:spcPts val="0"/>
              </a:spcBef>
              <a:buClr>
                <a:srgbClr val="39C0BA"/>
              </a:buClr>
              <a:buSzPct val="100000"/>
              <a:defRPr i="1" sz="2800">
                <a:solidFill>
                  <a:srgbClr val="39C0BA"/>
                </a:solidFill>
              </a:defRPr>
            </a:lvl8pPr>
            <a:lvl9pPr lvl="8" rtl="0">
              <a:spcBef>
                <a:spcPts val="0"/>
              </a:spcBef>
              <a:buClr>
                <a:srgbClr val="39C0BA"/>
              </a:buClr>
              <a:buSzPct val="100000"/>
              <a:defRPr i="1" sz="2800">
                <a:solidFill>
                  <a:srgbClr val="39C0BA"/>
                </a:solidFill>
              </a:defRPr>
            </a:lvl9pPr>
          </a:lstStyle>
          <a:p/>
        </p:txBody>
      </p:sp>
      <p:cxnSp>
        <p:nvCxnSpPr>
          <p:cNvPr id="69" name="Shape 69"/>
          <p:cNvCxnSpPr/>
          <p:nvPr/>
        </p:nvCxnSpPr>
        <p:spPr>
          <a:xfrm>
            <a:off x="903825" y="-7925"/>
            <a:ext cx="0" cy="6866100"/>
          </a:xfrm>
          <a:prstGeom prst="straightConnector1">
            <a:avLst/>
          </a:prstGeom>
          <a:noFill/>
          <a:ln cap="flat" cmpd="sng" w="9525">
            <a:solidFill>
              <a:srgbClr val="999FA9"/>
            </a:solidFill>
            <a:prstDash val="solid"/>
            <a:round/>
            <a:headEnd len="lg" w="lg" type="none"/>
            <a:tailEnd len="lg" w="lg" type="none"/>
          </a:ln>
        </p:spPr>
      </p:cxnSp>
      <p:sp>
        <p:nvSpPr>
          <p:cNvPr id="70" name="Shape 70"/>
          <p:cNvSpPr/>
          <p:nvPr/>
        </p:nvSpPr>
        <p:spPr>
          <a:xfrm>
            <a:off x="493600" y="3018850"/>
            <a:ext cx="820200" cy="8205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 name="Shape 71"/>
          <p:cNvSpPr txBox="1"/>
          <p:nvPr/>
        </p:nvSpPr>
        <p:spPr>
          <a:xfrm>
            <a:off x="208000" y="3096171"/>
            <a:ext cx="1306200" cy="871499"/>
          </a:xfrm>
          <a:prstGeom prst="rect">
            <a:avLst/>
          </a:prstGeom>
          <a:noFill/>
          <a:ln>
            <a:noFill/>
          </a:ln>
        </p:spPr>
        <p:txBody>
          <a:bodyPr anchorCtr="0" anchor="t" bIns="91425" lIns="91425" rIns="91425" tIns="91425">
            <a:noAutofit/>
          </a:bodyPr>
          <a:lstStyle/>
          <a:p>
            <a:pPr lvl="0" rtl="0" algn="ctr">
              <a:spcBef>
                <a:spcPts val="0"/>
              </a:spcBef>
              <a:buNone/>
            </a:pPr>
            <a:r>
              <a:rPr b="1" lang="en" sz="4800">
                <a:solidFill>
                  <a:srgbClr val="39C0BA"/>
                </a:solidFill>
                <a:latin typeface="Quicksand"/>
                <a:ea typeface="Quicksand"/>
                <a:cs typeface="Quicksand"/>
                <a:sym typeface="Quicksand"/>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72" name="Shape 72"/>
        <p:cNvGrpSpPr/>
        <p:nvPr/>
      </p:nvGrpSpPr>
      <p:grpSpPr>
        <a:xfrm>
          <a:off x="0" y="0"/>
          <a:ext cx="0" cy="0"/>
          <a:chOff x="0" y="0"/>
          <a:chExt cx="0" cy="0"/>
        </a:xfrm>
      </p:grpSpPr>
      <p:cxnSp>
        <p:nvCxnSpPr>
          <p:cNvPr id="73" name="Shape 73"/>
          <p:cNvCxnSpPr/>
          <p:nvPr/>
        </p:nvCxnSpPr>
        <p:spPr>
          <a:xfrm>
            <a:off x="903825" y="-7925"/>
            <a:ext cx="0" cy="6866100"/>
          </a:xfrm>
          <a:prstGeom prst="straightConnector1">
            <a:avLst/>
          </a:prstGeom>
          <a:noFill/>
          <a:ln cap="flat" cmpd="sng" w="9525">
            <a:solidFill>
              <a:srgbClr val="999FA9"/>
            </a:solidFill>
            <a:prstDash val="solid"/>
            <a:round/>
            <a:headEnd len="lg" w="lg" type="none"/>
            <a:tailEnd len="lg" w="lg" type="none"/>
          </a:ln>
        </p:spPr>
      </p:cxnSp>
      <p:sp>
        <p:nvSpPr>
          <p:cNvPr id="74" name="Shape 74"/>
          <p:cNvSpPr/>
          <p:nvPr/>
        </p:nvSpPr>
        <p:spPr>
          <a:xfrm>
            <a:off x="808725" y="800750"/>
            <a:ext cx="190200" cy="1905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a:off x="769050" y="1861900"/>
            <a:ext cx="269400" cy="2697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 name="Shape 76"/>
          <p:cNvSpPr txBox="1"/>
          <p:nvPr>
            <p:ph type="title"/>
          </p:nvPr>
        </p:nvSpPr>
        <p:spPr>
          <a:xfrm>
            <a:off x="1165475" y="665975"/>
            <a:ext cx="6858000" cy="459900"/>
          </a:xfrm>
          <a:prstGeom prst="rect">
            <a:avLst/>
          </a:prstGeom>
        </p:spPr>
        <p:txBody>
          <a:bodyPr anchorCtr="0" anchor="b" bIns="91425" lIns="91425" rIns="91425" tIns="91425"/>
          <a:lstStyle>
            <a:lvl1pPr lvl="0"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1pPr>
            <a:lvl2pPr lvl="1"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p:txBody>
      </p:sp>
      <p:sp>
        <p:nvSpPr>
          <p:cNvPr id="77" name="Shape 77"/>
          <p:cNvSpPr txBox="1"/>
          <p:nvPr>
            <p:ph idx="1" type="body"/>
          </p:nvPr>
        </p:nvSpPr>
        <p:spPr>
          <a:xfrm>
            <a:off x="1165497" y="1600200"/>
            <a:ext cx="6858000" cy="4967700"/>
          </a:xfrm>
          <a:prstGeom prst="rect">
            <a:avLst/>
          </a:prstGeom>
        </p:spPr>
        <p:txBody>
          <a:bodyPr anchorCtr="0" anchor="t" bIns="91425" lIns="91425" rIns="91425" tIns="91425"/>
          <a:lstStyle>
            <a:lvl1pPr lvl="0" rtl="0">
              <a:spcBef>
                <a:spcPts val="600"/>
              </a:spcBef>
              <a:buClr>
                <a:srgbClr val="F3F3F3"/>
              </a:buClr>
              <a:buSzPct val="100000"/>
              <a:buFont typeface="Quicksand"/>
              <a:buChar char="◦"/>
              <a:defRPr sz="3000">
                <a:solidFill>
                  <a:srgbClr val="F3F3F3"/>
                </a:solidFill>
                <a:latin typeface="Quicksand"/>
                <a:ea typeface="Quicksand"/>
                <a:cs typeface="Quicksand"/>
                <a:sym typeface="Quicksand"/>
              </a:defRPr>
            </a:lvl1pPr>
            <a:lvl2pPr lvl="1" rtl="0">
              <a:spcBef>
                <a:spcPts val="480"/>
              </a:spcBef>
              <a:buClr>
                <a:srgbClr val="F3F3F3"/>
              </a:buClr>
              <a:buSzPct val="100000"/>
              <a:buFont typeface="Quicksand"/>
              <a:buChar char="▫"/>
              <a:defRPr sz="2400">
                <a:solidFill>
                  <a:srgbClr val="F3F3F3"/>
                </a:solidFill>
                <a:latin typeface="Quicksand"/>
                <a:ea typeface="Quicksand"/>
                <a:cs typeface="Quicksand"/>
                <a:sym typeface="Quicksand"/>
              </a:defRPr>
            </a:lvl2pPr>
            <a:lvl3pPr lvl="2" rtl="0">
              <a:spcBef>
                <a:spcPts val="480"/>
              </a:spcBef>
              <a:buClr>
                <a:srgbClr val="F3F3F3"/>
              </a:buClr>
              <a:buSzPct val="100000"/>
              <a:buFont typeface="Quicksand"/>
              <a:defRPr sz="2400">
                <a:solidFill>
                  <a:srgbClr val="F3F3F3"/>
                </a:solidFill>
                <a:latin typeface="Quicksand"/>
                <a:ea typeface="Quicksand"/>
                <a:cs typeface="Quicksand"/>
                <a:sym typeface="Quicksand"/>
              </a:defRPr>
            </a:lvl3pPr>
            <a:lvl4pPr lvl="3" rtl="0">
              <a:spcBef>
                <a:spcPts val="360"/>
              </a:spcBef>
              <a:buClr>
                <a:srgbClr val="F3F3F3"/>
              </a:buClr>
              <a:buSzPct val="100000"/>
              <a:buFont typeface="Quicksand"/>
              <a:defRPr sz="1800">
                <a:solidFill>
                  <a:srgbClr val="F3F3F3"/>
                </a:solidFill>
                <a:latin typeface="Quicksand"/>
                <a:ea typeface="Quicksand"/>
                <a:cs typeface="Quicksand"/>
                <a:sym typeface="Quicksand"/>
              </a:defRPr>
            </a:lvl4pPr>
            <a:lvl5pPr lvl="4" rtl="0">
              <a:spcBef>
                <a:spcPts val="360"/>
              </a:spcBef>
              <a:buClr>
                <a:srgbClr val="F3F3F3"/>
              </a:buClr>
              <a:buSzPct val="100000"/>
              <a:buFont typeface="Quicksand"/>
              <a:defRPr sz="1800">
                <a:solidFill>
                  <a:srgbClr val="F3F3F3"/>
                </a:solidFill>
                <a:latin typeface="Quicksand"/>
                <a:ea typeface="Quicksand"/>
                <a:cs typeface="Quicksand"/>
                <a:sym typeface="Quicksand"/>
              </a:defRPr>
            </a:lvl5pPr>
            <a:lvl6pPr lvl="5" rtl="0">
              <a:spcBef>
                <a:spcPts val="360"/>
              </a:spcBef>
              <a:buClr>
                <a:srgbClr val="F3F3F3"/>
              </a:buClr>
              <a:buSzPct val="100000"/>
              <a:buFont typeface="Quicksand"/>
              <a:defRPr sz="1800">
                <a:solidFill>
                  <a:srgbClr val="F3F3F3"/>
                </a:solidFill>
                <a:latin typeface="Quicksand"/>
                <a:ea typeface="Quicksand"/>
                <a:cs typeface="Quicksand"/>
                <a:sym typeface="Quicksand"/>
              </a:defRPr>
            </a:lvl6pPr>
            <a:lvl7pPr lvl="6" rtl="0">
              <a:spcBef>
                <a:spcPts val="360"/>
              </a:spcBef>
              <a:buClr>
                <a:srgbClr val="F3F3F3"/>
              </a:buClr>
              <a:buSzPct val="100000"/>
              <a:buFont typeface="Quicksand"/>
              <a:defRPr sz="1800">
                <a:solidFill>
                  <a:srgbClr val="F3F3F3"/>
                </a:solidFill>
                <a:latin typeface="Quicksand"/>
                <a:ea typeface="Quicksand"/>
                <a:cs typeface="Quicksand"/>
                <a:sym typeface="Quicksand"/>
              </a:defRPr>
            </a:lvl7pPr>
            <a:lvl8pPr lvl="7" rtl="0">
              <a:spcBef>
                <a:spcPts val="360"/>
              </a:spcBef>
              <a:buClr>
                <a:srgbClr val="F3F3F3"/>
              </a:buClr>
              <a:buSzPct val="100000"/>
              <a:buFont typeface="Quicksand"/>
              <a:defRPr sz="1800">
                <a:solidFill>
                  <a:srgbClr val="F3F3F3"/>
                </a:solidFill>
                <a:latin typeface="Quicksand"/>
                <a:ea typeface="Quicksand"/>
                <a:cs typeface="Quicksand"/>
                <a:sym typeface="Quicksand"/>
              </a:defRPr>
            </a:lvl8pPr>
            <a:lvl9pPr lvl="8" rtl="0">
              <a:spcBef>
                <a:spcPts val="360"/>
              </a:spcBef>
              <a:buClr>
                <a:srgbClr val="F3F3F3"/>
              </a:buClr>
              <a:buSzPct val="100000"/>
              <a:buFont typeface="Quicksand"/>
              <a:defRPr sz="1800">
                <a:solidFill>
                  <a:srgbClr val="F3F3F3"/>
                </a:solidFill>
                <a:latin typeface="Quicksand"/>
                <a:ea typeface="Quicksand"/>
                <a:cs typeface="Quicksand"/>
                <a:sym typeface="Quicksan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78" name="Shape 78"/>
        <p:cNvGrpSpPr/>
        <p:nvPr/>
      </p:nvGrpSpPr>
      <p:grpSpPr>
        <a:xfrm>
          <a:off x="0" y="0"/>
          <a:ext cx="0" cy="0"/>
          <a:chOff x="0" y="0"/>
          <a:chExt cx="0" cy="0"/>
        </a:xfrm>
      </p:grpSpPr>
      <p:sp>
        <p:nvSpPr>
          <p:cNvPr id="79" name="Shape 79"/>
          <p:cNvSpPr txBox="1"/>
          <p:nvPr>
            <p:ph type="title"/>
          </p:nvPr>
        </p:nvSpPr>
        <p:spPr>
          <a:xfrm>
            <a:off x="1165475" y="665975"/>
            <a:ext cx="6858000" cy="4599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0" name="Shape 80"/>
          <p:cNvSpPr txBox="1"/>
          <p:nvPr>
            <p:ph idx="1" type="body"/>
          </p:nvPr>
        </p:nvSpPr>
        <p:spPr>
          <a:xfrm>
            <a:off x="1165474" y="1600200"/>
            <a:ext cx="3306900" cy="4967700"/>
          </a:xfrm>
          <a:prstGeom prst="rect">
            <a:avLst/>
          </a:prstGeom>
        </p:spPr>
        <p:txBody>
          <a:bodyPr anchorCtr="0" anchor="t" bIns="91425" lIns="91425" rIns="91425" tIns="91425"/>
          <a:lstStyle>
            <a:lvl1pPr lvl="0" rtl="0">
              <a:spcBef>
                <a:spcPts val="0"/>
              </a:spcBef>
              <a:buSzPct val="100000"/>
              <a:defRPr sz="2600"/>
            </a:lvl1pPr>
            <a:lvl2pPr lvl="1" rtl="0">
              <a:spcBef>
                <a:spcPts val="0"/>
              </a:spcBef>
              <a:buSzPct val="100000"/>
              <a:defRPr sz="2600"/>
            </a:lvl2pPr>
            <a:lvl3pPr lvl="2" rtl="0">
              <a:spcBef>
                <a:spcPts val="0"/>
              </a:spcBef>
              <a:buSzPct val="100000"/>
              <a:defRPr sz="2600"/>
            </a:lvl3pPr>
            <a:lvl4pPr lvl="3" rtl="0">
              <a:spcBef>
                <a:spcPts val="0"/>
              </a:spcBef>
              <a:buSzPct val="100000"/>
              <a:defRPr sz="2600"/>
            </a:lvl4pPr>
            <a:lvl5pPr lvl="4" rtl="0">
              <a:spcBef>
                <a:spcPts val="0"/>
              </a:spcBef>
              <a:buSzPct val="100000"/>
              <a:defRPr sz="2600"/>
            </a:lvl5pPr>
            <a:lvl6pPr lvl="5" rtl="0">
              <a:spcBef>
                <a:spcPts val="0"/>
              </a:spcBef>
              <a:buSzPct val="100000"/>
              <a:defRPr sz="2600"/>
            </a:lvl6pPr>
            <a:lvl7pPr lvl="6" rtl="0">
              <a:spcBef>
                <a:spcPts val="0"/>
              </a:spcBef>
              <a:buSzPct val="100000"/>
              <a:defRPr sz="2600"/>
            </a:lvl7pPr>
            <a:lvl8pPr lvl="7" rtl="0">
              <a:spcBef>
                <a:spcPts val="0"/>
              </a:spcBef>
              <a:buSzPct val="100000"/>
              <a:defRPr sz="2600"/>
            </a:lvl8pPr>
            <a:lvl9pPr lvl="8" rtl="0">
              <a:spcBef>
                <a:spcPts val="0"/>
              </a:spcBef>
              <a:buSzPct val="100000"/>
              <a:defRPr sz="2600"/>
            </a:lvl9pPr>
          </a:lstStyle>
          <a:p/>
        </p:txBody>
      </p:sp>
      <p:sp>
        <p:nvSpPr>
          <p:cNvPr id="81" name="Shape 81"/>
          <p:cNvSpPr txBox="1"/>
          <p:nvPr>
            <p:ph idx="2" type="body"/>
          </p:nvPr>
        </p:nvSpPr>
        <p:spPr>
          <a:xfrm>
            <a:off x="4671569" y="1600200"/>
            <a:ext cx="3306900" cy="4967700"/>
          </a:xfrm>
          <a:prstGeom prst="rect">
            <a:avLst/>
          </a:prstGeom>
        </p:spPr>
        <p:txBody>
          <a:bodyPr anchorCtr="0" anchor="t" bIns="91425" lIns="91425" rIns="91425" tIns="91425"/>
          <a:lstStyle>
            <a:lvl1pPr lvl="0" rtl="0">
              <a:spcBef>
                <a:spcPts val="0"/>
              </a:spcBef>
              <a:buSzPct val="100000"/>
              <a:defRPr sz="2600"/>
            </a:lvl1pPr>
            <a:lvl2pPr lvl="1" rtl="0">
              <a:spcBef>
                <a:spcPts val="0"/>
              </a:spcBef>
              <a:buSzPct val="100000"/>
              <a:defRPr sz="2600"/>
            </a:lvl2pPr>
            <a:lvl3pPr lvl="2" rtl="0">
              <a:spcBef>
                <a:spcPts val="0"/>
              </a:spcBef>
              <a:buSzPct val="100000"/>
              <a:defRPr sz="2600"/>
            </a:lvl3pPr>
            <a:lvl4pPr lvl="3" rtl="0">
              <a:spcBef>
                <a:spcPts val="0"/>
              </a:spcBef>
              <a:buSzPct val="100000"/>
              <a:defRPr sz="2600"/>
            </a:lvl4pPr>
            <a:lvl5pPr lvl="4" rtl="0">
              <a:spcBef>
                <a:spcPts val="0"/>
              </a:spcBef>
              <a:buSzPct val="100000"/>
              <a:defRPr sz="2600"/>
            </a:lvl5pPr>
            <a:lvl6pPr lvl="5" rtl="0">
              <a:spcBef>
                <a:spcPts val="0"/>
              </a:spcBef>
              <a:buSzPct val="100000"/>
              <a:defRPr sz="2600"/>
            </a:lvl6pPr>
            <a:lvl7pPr lvl="6" rtl="0">
              <a:spcBef>
                <a:spcPts val="0"/>
              </a:spcBef>
              <a:buSzPct val="100000"/>
              <a:defRPr sz="2600"/>
            </a:lvl7pPr>
            <a:lvl8pPr lvl="7" rtl="0">
              <a:spcBef>
                <a:spcPts val="0"/>
              </a:spcBef>
              <a:buSzPct val="100000"/>
              <a:defRPr sz="2600"/>
            </a:lvl8pPr>
            <a:lvl9pPr lvl="8" rtl="0">
              <a:spcBef>
                <a:spcPts val="0"/>
              </a:spcBef>
              <a:buSzPct val="100000"/>
              <a:defRPr sz="2600"/>
            </a:lvl9pPr>
          </a:lstStyle>
          <a:p/>
        </p:txBody>
      </p:sp>
      <p:cxnSp>
        <p:nvCxnSpPr>
          <p:cNvPr id="82" name="Shape 82"/>
          <p:cNvCxnSpPr/>
          <p:nvPr/>
        </p:nvCxnSpPr>
        <p:spPr>
          <a:xfrm>
            <a:off x="903825" y="-7925"/>
            <a:ext cx="0" cy="6866100"/>
          </a:xfrm>
          <a:prstGeom prst="straightConnector1">
            <a:avLst/>
          </a:prstGeom>
          <a:noFill/>
          <a:ln cap="flat" cmpd="sng" w="9525">
            <a:solidFill>
              <a:srgbClr val="999FA9"/>
            </a:solidFill>
            <a:prstDash val="solid"/>
            <a:round/>
            <a:headEnd len="lg" w="lg" type="none"/>
            <a:tailEnd len="lg" w="lg" type="none"/>
          </a:ln>
        </p:spPr>
      </p:cxnSp>
      <p:sp>
        <p:nvSpPr>
          <p:cNvPr id="83" name="Shape 83"/>
          <p:cNvSpPr/>
          <p:nvPr/>
        </p:nvSpPr>
        <p:spPr>
          <a:xfrm>
            <a:off x="808725" y="800750"/>
            <a:ext cx="190200" cy="1905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a:off x="769050" y="1861900"/>
            <a:ext cx="269400" cy="2697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85" name="Shape 85"/>
        <p:cNvGrpSpPr/>
        <p:nvPr/>
      </p:nvGrpSpPr>
      <p:grpSpPr>
        <a:xfrm>
          <a:off x="0" y="0"/>
          <a:ext cx="0" cy="0"/>
          <a:chOff x="0" y="0"/>
          <a:chExt cx="0" cy="0"/>
        </a:xfrm>
      </p:grpSpPr>
      <p:sp>
        <p:nvSpPr>
          <p:cNvPr id="86" name="Shape 86"/>
          <p:cNvSpPr txBox="1"/>
          <p:nvPr>
            <p:ph type="title"/>
          </p:nvPr>
        </p:nvSpPr>
        <p:spPr>
          <a:xfrm>
            <a:off x="1165475" y="665975"/>
            <a:ext cx="6858000" cy="4599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7" name="Shape 87"/>
          <p:cNvSpPr txBox="1"/>
          <p:nvPr>
            <p:ph idx="1" type="body"/>
          </p:nvPr>
        </p:nvSpPr>
        <p:spPr>
          <a:xfrm>
            <a:off x="1165475" y="1673975"/>
            <a:ext cx="2403600" cy="4893900"/>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88" name="Shape 88"/>
          <p:cNvSpPr txBox="1"/>
          <p:nvPr>
            <p:ph idx="2" type="body"/>
          </p:nvPr>
        </p:nvSpPr>
        <p:spPr>
          <a:xfrm>
            <a:off x="3692249" y="1673975"/>
            <a:ext cx="2403600" cy="4893900"/>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89" name="Shape 89"/>
          <p:cNvSpPr txBox="1"/>
          <p:nvPr>
            <p:ph idx="3" type="body"/>
          </p:nvPr>
        </p:nvSpPr>
        <p:spPr>
          <a:xfrm>
            <a:off x="6219023" y="1673975"/>
            <a:ext cx="2403600" cy="4893900"/>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cxnSp>
        <p:nvCxnSpPr>
          <p:cNvPr id="90" name="Shape 90"/>
          <p:cNvCxnSpPr/>
          <p:nvPr/>
        </p:nvCxnSpPr>
        <p:spPr>
          <a:xfrm>
            <a:off x="903825" y="-7925"/>
            <a:ext cx="0" cy="6866100"/>
          </a:xfrm>
          <a:prstGeom prst="straightConnector1">
            <a:avLst/>
          </a:prstGeom>
          <a:noFill/>
          <a:ln cap="flat" cmpd="sng" w="9525">
            <a:solidFill>
              <a:srgbClr val="999FA9"/>
            </a:solidFill>
            <a:prstDash val="solid"/>
            <a:round/>
            <a:headEnd len="lg" w="lg" type="none"/>
            <a:tailEnd len="lg" w="lg" type="none"/>
          </a:ln>
        </p:spPr>
      </p:cxnSp>
      <p:sp>
        <p:nvSpPr>
          <p:cNvPr id="91" name="Shape 91"/>
          <p:cNvSpPr/>
          <p:nvPr/>
        </p:nvSpPr>
        <p:spPr>
          <a:xfrm>
            <a:off x="808725" y="800750"/>
            <a:ext cx="190200" cy="1905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a:off x="769050" y="1861900"/>
            <a:ext cx="269400" cy="2697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3" name="Shape 93"/>
        <p:cNvGrpSpPr/>
        <p:nvPr/>
      </p:nvGrpSpPr>
      <p:grpSpPr>
        <a:xfrm>
          <a:off x="0" y="0"/>
          <a:ext cx="0" cy="0"/>
          <a:chOff x="0" y="0"/>
          <a:chExt cx="0" cy="0"/>
        </a:xfrm>
      </p:grpSpPr>
      <p:sp>
        <p:nvSpPr>
          <p:cNvPr id="94" name="Shape 94"/>
          <p:cNvSpPr txBox="1"/>
          <p:nvPr>
            <p:ph type="title"/>
          </p:nvPr>
        </p:nvSpPr>
        <p:spPr>
          <a:xfrm>
            <a:off x="1165475" y="665975"/>
            <a:ext cx="6858000" cy="4599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95" name="Shape 95"/>
          <p:cNvCxnSpPr/>
          <p:nvPr/>
        </p:nvCxnSpPr>
        <p:spPr>
          <a:xfrm>
            <a:off x="903825" y="-7925"/>
            <a:ext cx="0" cy="6866100"/>
          </a:xfrm>
          <a:prstGeom prst="straightConnector1">
            <a:avLst/>
          </a:prstGeom>
          <a:noFill/>
          <a:ln cap="flat" cmpd="sng" w="9525">
            <a:solidFill>
              <a:srgbClr val="999FA9"/>
            </a:solidFill>
            <a:prstDash val="solid"/>
            <a:round/>
            <a:headEnd len="lg" w="lg" type="none"/>
            <a:tailEnd len="lg" w="lg" type="none"/>
          </a:ln>
        </p:spPr>
      </p:cxnSp>
      <p:sp>
        <p:nvSpPr>
          <p:cNvPr id="96" name="Shape 96"/>
          <p:cNvSpPr/>
          <p:nvPr/>
        </p:nvSpPr>
        <p:spPr>
          <a:xfrm>
            <a:off x="808725" y="800750"/>
            <a:ext cx="190200" cy="1905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97" name="Shape 97"/>
        <p:cNvGrpSpPr/>
        <p:nvPr/>
      </p:nvGrpSpPr>
      <p:grpSpPr>
        <a:xfrm>
          <a:off x="0" y="0"/>
          <a:ext cx="0" cy="0"/>
          <a:chOff x="0" y="0"/>
          <a:chExt cx="0" cy="0"/>
        </a:xfrm>
      </p:grpSpPr>
      <p:sp>
        <p:nvSpPr>
          <p:cNvPr id="98" name="Shape 98"/>
          <p:cNvSpPr txBox="1"/>
          <p:nvPr>
            <p:ph idx="1" type="body"/>
          </p:nvPr>
        </p:nvSpPr>
        <p:spPr>
          <a:xfrm>
            <a:off x="1165475" y="5775089"/>
            <a:ext cx="7521300" cy="578700"/>
          </a:xfrm>
          <a:prstGeom prst="rect">
            <a:avLst/>
          </a:prstGeom>
        </p:spPr>
        <p:txBody>
          <a:bodyPr anchorCtr="0" anchor="t" bIns="91425" lIns="91425" rIns="91425" tIns="91425"/>
          <a:lstStyle>
            <a:lvl1pPr lvl="0" rtl="0">
              <a:spcBef>
                <a:spcPts val="360"/>
              </a:spcBef>
              <a:buSzPct val="100000"/>
              <a:buNone/>
              <a:defRPr sz="1800"/>
            </a:lvl1pPr>
          </a:lstStyle>
          <a:p/>
        </p:txBody>
      </p:sp>
      <p:cxnSp>
        <p:nvCxnSpPr>
          <p:cNvPr id="99" name="Shape 99"/>
          <p:cNvCxnSpPr/>
          <p:nvPr/>
        </p:nvCxnSpPr>
        <p:spPr>
          <a:xfrm>
            <a:off x="903825" y="-7925"/>
            <a:ext cx="0" cy="6866100"/>
          </a:xfrm>
          <a:prstGeom prst="straightConnector1">
            <a:avLst/>
          </a:prstGeom>
          <a:noFill/>
          <a:ln cap="flat" cmpd="sng" w="9525">
            <a:solidFill>
              <a:srgbClr val="999FA9"/>
            </a:solidFill>
            <a:prstDash val="solid"/>
            <a:round/>
            <a:headEnd len="lg" w="lg" type="none"/>
            <a:tailEnd len="lg" w="lg" type="none"/>
          </a:ln>
        </p:spPr>
      </p:cxnSp>
      <p:sp>
        <p:nvSpPr>
          <p:cNvPr id="100" name="Shape 100"/>
          <p:cNvSpPr/>
          <p:nvPr/>
        </p:nvSpPr>
        <p:spPr>
          <a:xfrm>
            <a:off x="808650" y="5952850"/>
            <a:ext cx="190200" cy="1905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3997533"/>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743200"/>
            <a:ext cx="8123100" cy="1038300"/>
          </a:xfrm>
          <a:prstGeom prst="rect">
            <a:avLst/>
          </a:prstGeom>
        </p:spPr>
        <p:txBody>
          <a:bodyPr anchorCtr="0" anchor="b" bIns="91425" lIns="91425" rIns="91425" tIns="91425"/>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1" name="Shape 101"/>
        <p:cNvGrpSpPr/>
        <p:nvPr/>
      </p:nvGrpSpPr>
      <p:grpSpPr>
        <a:xfrm>
          <a:off x="0" y="0"/>
          <a:ext cx="0" cy="0"/>
          <a:chOff x="0" y="0"/>
          <a:chExt cx="0" cy="0"/>
        </a:xfrm>
      </p:grpSpPr>
      <p:cxnSp>
        <p:nvCxnSpPr>
          <p:cNvPr id="102" name="Shape 102"/>
          <p:cNvCxnSpPr/>
          <p:nvPr/>
        </p:nvCxnSpPr>
        <p:spPr>
          <a:xfrm>
            <a:off x="903825" y="-7925"/>
            <a:ext cx="0" cy="6866100"/>
          </a:xfrm>
          <a:prstGeom prst="straightConnector1">
            <a:avLst/>
          </a:prstGeom>
          <a:noFill/>
          <a:ln cap="flat" cmpd="sng" w="9525">
            <a:solidFill>
              <a:srgbClr val="999FA9"/>
            </a:solidFill>
            <a:prstDash val="solid"/>
            <a:round/>
            <a:headEnd len="lg" w="lg" type="none"/>
            <a:tailEnd len="lg" w="lg" type="none"/>
          </a:ln>
        </p:spPr>
      </p:cxnSp>
      <p:sp>
        <p:nvSpPr>
          <p:cNvPr id="103" name="Shape 103"/>
          <p:cNvSpPr/>
          <p:nvPr/>
        </p:nvSpPr>
        <p:spPr>
          <a:xfrm>
            <a:off x="808650" y="3333900"/>
            <a:ext cx="190200" cy="1905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key color">
    <p:bg>
      <p:bgPr>
        <a:solidFill>
          <a:srgbClr val="39C0BA"/>
        </a:solidFill>
      </p:bgPr>
    </p:bg>
    <p:spTree>
      <p:nvGrpSpPr>
        <p:cNvPr id="104" name="Shape 104"/>
        <p:cNvGrpSpPr/>
        <p:nvPr/>
      </p:nvGrpSpPr>
      <p:grpSpPr>
        <a:xfrm>
          <a:off x="0" y="0"/>
          <a:ext cx="0" cy="0"/>
          <a:chOff x="0" y="0"/>
          <a:chExt cx="0" cy="0"/>
        </a:xfrm>
      </p:grpSpPr>
      <p:cxnSp>
        <p:nvCxnSpPr>
          <p:cNvPr id="105" name="Shape 105"/>
          <p:cNvCxnSpPr/>
          <p:nvPr/>
        </p:nvCxnSpPr>
        <p:spPr>
          <a:xfrm>
            <a:off x="903825" y="-7925"/>
            <a:ext cx="0" cy="6866100"/>
          </a:xfrm>
          <a:prstGeom prst="straightConnector1">
            <a:avLst/>
          </a:prstGeom>
          <a:noFill/>
          <a:ln cap="flat" cmpd="sng" w="9525">
            <a:solidFill>
              <a:srgbClr val="2E3037"/>
            </a:solidFill>
            <a:prstDash val="solid"/>
            <a:round/>
            <a:headEnd len="lg" w="lg" type="none"/>
            <a:tailEnd len="lg" w="lg" type="none"/>
          </a:ln>
        </p:spPr>
      </p:cxnSp>
      <p:sp>
        <p:nvSpPr>
          <p:cNvPr id="106" name="Shape 106"/>
          <p:cNvSpPr/>
          <p:nvPr/>
        </p:nvSpPr>
        <p:spPr>
          <a:xfrm>
            <a:off x="808650" y="3333900"/>
            <a:ext cx="190200" cy="190500"/>
          </a:xfrm>
          <a:prstGeom prst="ellipse">
            <a:avLst/>
          </a:prstGeom>
          <a:solidFill>
            <a:srgbClr val="39C0BA"/>
          </a:solidFill>
          <a:ln cap="flat" cmpd="sng" w="952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2">
    <p:spTree>
      <p:nvGrpSpPr>
        <p:cNvPr id="107" name="Shape 107"/>
        <p:cNvGrpSpPr/>
        <p:nvPr/>
      </p:nvGrpSpPr>
      <p:grpSpPr>
        <a:xfrm>
          <a:off x="0" y="0"/>
          <a:ext cx="0" cy="0"/>
          <a:chOff x="0" y="0"/>
          <a:chExt cx="0" cy="0"/>
        </a:xfrm>
      </p:grpSpPr>
      <p:sp>
        <p:nvSpPr>
          <p:cNvPr id="108" name="Shape 108"/>
          <p:cNvSpPr txBox="1"/>
          <p:nvPr>
            <p:ph type="ctrTitle"/>
          </p:nvPr>
        </p:nvSpPr>
        <p:spPr>
          <a:xfrm>
            <a:off x="311708" y="992766"/>
            <a:ext cx="8520600" cy="27369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09" name="Shape 109"/>
          <p:cNvSpPr txBox="1"/>
          <p:nvPr>
            <p:ph idx="1" type="subTitle"/>
          </p:nvPr>
        </p:nvSpPr>
        <p:spPr>
          <a:xfrm>
            <a:off x="311700" y="3778833"/>
            <a:ext cx="8520600" cy="10569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10" name="Shape 110"/>
          <p:cNvSpPr txBox="1"/>
          <p:nvPr>
            <p:ph idx="12" type="sldNum"/>
          </p:nvPr>
        </p:nvSpPr>
        <p:spPr>
          <a:xfrm>
            <a:off x="8472457" y="6217622"/>
            <a:ext cx="548700" cy="524700"/>
          </a:xfrm>
          <a:prstGeom prst="rect">
            <a:avLst/>
          </a:prstGeom>
          <a:noFill/>
          <a:ln>
            <a:noFill/>
          </a:ln>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3">
    <p:spTree>
      <p:nvGrpSpPr>
        <p:cNvPr id="111" name="Shape 111"/>
        <p:cNvGrpSpPr/>
        <p:nvPr/>
      </p:nvGrpSpPr>
      <p:grpSpPr>
        <a:xfrm>
          <a:off x="0" y="0"/>
          <a:ext cx="0" cy="0"/>
          <a:chOff x="0" y="0"/>
          <a:chExt cx="0" cy="0"/>
        </a:xfrm>
      </p:grpSpPr>
      <p:sp>
        <p:nvSpPr>
          <p:cNvPr id="112" name="Shape 112"/>
          <p:cNvSpPr txBox="1"/>
          <p:nvPr>
            <p:ph type="ctrTitle"/>
          </p:nvPr>
        </p:nvSpPr>
        <p:spPr>
          <a:xfrm>
            <a:off x="685800" y="2111123"/>
            <a:ext cx="7772400" cy="1546499"/>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13" name="Shape 113"/>
          <p:cNvSpPr txBox="1"/>
          <p:nvPr>
            <p:ph idx="1" type="subTitle"/>
          </p:nvPr>
        </p:nvSpPr>
        <p:spPr>
          <a:xfrm>
            <a:off x="685800" y="3786737"/>
            <a:ext cx="7772400" cy="1046400"/>
          </a:xfrm>
          <a:prstGeom prst="rect">
            <a:avLst/>
          </a:prstGeom>
        </p:spPr>
        <p:txBody>
          <a:bodyPr anchorCtr="0" anchor="t" bIns="91425" lIns="91425" rIns="91425" tIns="91425"/>
          <a:lstStyle>
            <a:lvl1pPr lvl="0" rtl="0" algn="ctr">
              <a:spcBef>
                <a:spcPts val="0"/>
              </a:spcBef>
              <a:buClr>
                <a:schemeClr val="dk2"/>
              </a:buClr>
              <a:buNone/>
              <a:defRPr>
                <a:solidFill>
                  <a:schemeClr val="dk2"/>
                </a:solidFill>
              </a:defRPr>
            </a:lvl1pPr>
            <a:lvl2pPr lvl="1" rtl="0" algn="ctr">
              <a:spcBef>
                <a:spcPts val="0"/>
              </a:spcBef>
              <a:buClr>
                <a:schemeClr val="dk2"/>
              </a:buClr>
              <a:buSzPct val="100000"/>
              <a:buNone/>
              <a:defRPr sz="3000">
                <a:solidFill>
                  <a:schemeClr val="dk2"/>
                </a:solidFill>
              </a:defRPr>
            </a:lvl2pPr>
            <a:lvl3pPr lvl="2" rtl="0" algn="ctr">
              <a:spcBef>
                <a:spcPts val="0"/>
              </a:spcBef>
              <a:buClr>
                <a:schemeClr val="dk2"/>
              </a:buClr>
              <a:buSzPct val="100000"/>
              <a:buNone/>
              <a:defRPr sz="3000">
                <a:solidFill>
                  <a:schemeClr val="dk2"/>
                </a:solidFill>
              </a:defRPr>
            </a:lvl3pPr>
            <a:lvl4pPr lvl="3" rtl="0" algn="ctr">
              <a:spcBef>
                <a:spcPts val="0"/>
              </a:spcBef>
              <a:buClr>
                <a:schemeClr val="dk2"/>
              </a:buClr>
              <a:buSzPct val="100000"/>
              <a:buNone/>
              <a:defRPr sz="3000">
                <a:solidFill>
                  <a:schemeClr val="dk2"/>
                </a:solidFill>
              </a:defRPr>
            </a:lvl4pPr>
            <a:lvl5pPr lvl="4" rtl="0" algn="ctr">
              <a:spcBef>
                <a:spcPts val="0"/>
              </a:spcBef>
              <a:buClr>
                <a:schemeClr val="dk2"/>
              </a:buClr>
              <a:buSzPct val="100000"/>
              <a:buNone/>
              <a:defRPr sz="3000">
                <a:solidFill>
                  <a:schemeClr val="dk2"/>
                </a:solidFill>
              </a:defRPr>
            </a:lvl5pPr>
            <a:lvl6pPr lvl="5" rtl="0" algn="ctr">
              <a:spcBef>
                <a:spcPts val="0"/>
              </a:spcBef>
              <a:buClr>
                <a:schemeClr val="dk2"/>
              </a:buClr>
              <a:buSzPct val="100000"/>
              <a:buNone/>
              <a:defRPr sz="3000">
                <a:solidFill>
                  <a:schemeClr val="dk2"/>
                </a:solidFill>
              </a:defRPr>
            </a:lvl6pPr>
            <a:lvl7pPr lvl="6" rtl="0" algn="ctr">
              <a:spcBef>
                <a:spcPts val="0"/>
              </a:spcBef>
              <a:buClr>
                <a:schemeClr val="dk2"/>
              </a:buClr>
              <a:buSzPct val="100000"/>
              <a:buNone/>
              <a:defRPr sz="3000">
                <a:solidFill>
                  <a:schemeClr val="dk2"/>
                </a:solidFill>
              </a:defRPr>
            </a:lvl7pPr>
            <a:lvl8pPr lvl="7" rtl="0" algn="ctr">
              <a:spcBef>
                <a:spcPts val="0"/>
              </a:spcBef>
              <a:buClr>
                <a:schemeClr val="dk2"/>
              </a:buClr>
              <a:buSzPct val="100000"/>
              <a:buNone/>
              <a:defRPr sz="3000">
                <a:solidFill>
                  <a:schemeClr val="dk2"/>
                </a:solidFill>
              </a:defRPr>
            </a:lvl8pPr>
            <a:lvl9pPr lvl="8" rtl="0"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1 column 1">
    <p:bg>
      <p:bgPr>
        <a:blipFill>
          <a:blip r:embed="rId2">
            <a:alphaModFix/>
          </a:blip>
          <a:stretch>
            <a:fillRect/>
          </a:stretch>
        </a:blipFill>
      </p:bgPr>
    </p:bg>
    <p:spTree>
      <p:nvGrpSpPr>
        <p:cNvPr id="114" name="Shape 114"/>
        <p:cNvGrpSpPr/>
        <p:nvPr/>
      </p:nvGrpSpPr>
      <p:grpSpPr>
        <a:xfrm>
          <a:off x="0" y="0"/>
          <a:ext cx="0" cy="0"/>
          <a:chOff x="0" y="0"/>
          <a:chExt cx="0" cy="0"/>
        </a:xfrm>
      </p:grpSpPr>
      <p:sp>
        <p:nvSpPr>
          <p:cNvPr id="115" name="Shape 115"/>
          <p:cNvSpPr txBox="1"/>
          <p:nvPr>
            <p:ph type="title"/>
          </p:nvPr>
        </p:nvSpPr>
        <p:spPr>
          <a:xfrm>
            <a:off x="457200" y="-30162"/>
            <a:ext cx="8229600" cy="1143000"/>
          </a:xfrm>
          <a:prstGeom prst="rect">
            <a:avLst/>
          </a:prstGeom>
        </p:spPr>
        <p:txBody>
          <a:bodyPr anchorCtr="0" anchor="b" bIns="91425" lIns="91425" rIns="91425" tIns="91425"/>
          <a:lstStyle>
            <a:lvl1pPr lvl="0" rtl="0">
              <a:spcBef>
                <a:spcPts val="0"/>
              </a:spcBef>
              <a:buClr>
                <a:srgbClr val="FFFFFF"/>
              </a:buClr>
              <a:defRPr>
                <a:solidFill>
                  <a:srgbClr val="FFFFFF"/>
                </a:solidFill>
              </a:defRPr>
            </a:lvl1pPr>
            <a:lvl2pPr lvl="1" rtl="0">
              <a:spcBef>
                <a:spcPts val="0"/>
              </a:spcBef>
              <a:buClr>
                <a:srgbClr val="FFFFFF"/>
              </a:buClr>
              <a:defRPr>
                <a:solidFill>
                  <a:srgbClr val="FFFFFF"/>
                </a:solidFill>
              </a:defRPr>
            </a:lvl2pPr>
            <a:lvl3pPr lvl="2" rtl="0">
              <a:spcBef>
                <a:spcPts val="0"/>
              </a:spcBef>
              <a:buClr>
                <a:srgbClr val="FFFFFF"/>
              </a:buClr>
              <a:defRPr>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defRPr>
                <a:solidFill>
                  <a:srgbClr val="FFFFFF"/>
                </a:solidFill>
              </a:defRPr>
            </a:lvl5pPr>
            <a:lvl6pPr lvl="5" rtl="0">
              <a:spcBef>
                <a:spcPts val="0"/>
              </a:spcBef>
              <a:buClr>
                <a:srgbClr val="FFFFFF"/>
              </a:buClr>
              <a:defRPr>
                <a:solidFill>
                  <a:srgbClr val="FFFFFF"/>
                </a:solidFill>
              </a:defRPr>
            </a:lvl6pPr>
            <a:lvl7pPr lvl="6" rtl="0">
              <a:spcBef>
                <a:spcPts val="0"/>
              </a:spcBef>
              <a:buClr>
                <a:srgbClr val="FFFFFF"/>
              </a:buClr>
              <a:defRPr>
                <a:solidFill>
                  <a:srgbClr val="FFFFFF"/>
                </a:solidFill>
              </a:defRPr>
            </a:lvl7pPr>
            <a:lvl8pPr lvl="7" rtl="0">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p:txBody>
      </p:sp>
      <p:sp>
        <p:nvSpPr>
          <p:cNvPr id="116" name="Shape 116"/>
          <p:cNvSpPr txBox="1"/>
          <p:nvPr>
            <p:ph idx="1" type="body"/>
          </p:nvPr>
        </p:nvSpPr>
        <p:spPr>
          <a:xfrm>
            <a:off x="911700" y="1600200"/>
            <a:ext cx="7320600" cy="4967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6727600"/>
            <a:ext cx="9144000" cy="130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593366"/>
            <a:ext cx="8520599" cy="7635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1" type="body"/>
          </p:nvPr>
        </p:nvSpPr>
        <p:spPr>
          <a:xfrm>
            <a:off x="311700" y="1536633"/>
            <a:ext cx="8520599" cy="45551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593366"/>
            <a:ext cx="8520599" cy="7635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 name="Shape 25"/>
          <p:cNvSpPr txBox="1"/>
          <p:nvPr>
            <p:ph idx="1" type="body"/>
          </p:nvPr>
        </p:nvSpPr>
        <p:spPr>
          <a:xfrm>
            <a:off x="311700" y="1536633"/>
            <a:ext cx="3999899" cy="4555199"/>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6" name="Shape 26"/>
          <p:cNvSpPr txBox="1"/>
          <p:nvPr>
            <p:ph idx="2" type="body"/>
          </p:nvPr>
        </p:nvSpPr>
        <p:spPr>
          <a:xfrm>
            <a:off x="4832400" y="1536633"/>
            <a:ext cx="3999899" cy="4555199"/>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7" name="Shape 27"/>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593366"/>
            <a:ext cx="8520599" cy="7635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0" name="Shape 30"/>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740800"/>
            <a:ext cx="2807999" cy="1007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3" name="Shape 33"/>
          <p:cNvSpPr txBox="1"/>
          <p:nvPr>
            <p:ph idx="1" type="body"/>
          </p:nvPr>
        </p:nvSpPr>
        <p:spPr>
          <a:xfrm>
            <a:off x="311700" y="1852800"/>
            <a:ext cx="2807999" cy="42393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4" name="Shape 34"/>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701800"/>
            <a:ext cx="5797500" cy="5454299"/>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7" name="Shape 37"/>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100"/>
            <a:ext cx="4572000" cy="6858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59940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607766"/>
            <a:ext cx="4045199" cy="2012699"/>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42" name="Shape 42"/>
          <p:cNvSpPr txBox="1"/>
          <p:nvPr>
            <p:ph idx="1" type="subTitle"/>
          </p:nvPr>
        </p:nvSpPr>
        <p:spPr>
          <a:xfrm>
            <a:off x="265500" y="3692001"/>
            <a:ext cx="4045199" cy="1793999"/>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965600"/>
            <a:ext cx="3837000" cy="49269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44" name="Shape 44"/>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5649100"/>
            <a:ext cx="5998800" cy="798299"/>
          </a:xfrm>
          <a:prstGeom prst="rect">
            <a:avLst/>
          </a:prstGeom>
        </p:spPr>
        <p:txBody>
          <a:bodyPr anchorCtr="0" anchor="ctr" bIns="91425" lIns="91425" rIns="91425" tIns="91425"/>
          <a:lstStyle>
            <a:lvl1pPr lvl="0" rt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6"/>
            <a:ext cx="8520599" cy="763500"/>
          </a:xfrm>
          <a:prstGeom prst="rect">
            <a:avLst/>
          </a:prstGeom>
          <a:noFill/>
          <a:ln>
            <a:noFill/>
          </a:ln>
        </p:spPr>
        <p:txBody>
          <a:bodyPr anchorCtr="0" anchor="t" bIns="91425" lIns="91425" rIns="91425" tIns="91425"/>
          <a:lstStyle>
            <a:lvl1pPr lvl="0"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536633"/>
            <a:ext cx="8520599" cy="4555199"/>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6217622"/>
            <a:ext cx="548699" cy="524699"/>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E3037"/>
        </a:solidFill>
      </p:bgPr>
    </p:bg>
    <p:spTree>
      <p:nvGrpSpPr>
        <p:cNvPr id="55" name="Shape 55"/>
        <p:cNvGrpSpPr/>
        <p:nvPr/>
      </p:nvGrpSpPr>
      <p:grpSpPr>
        <a:xfrm>
          <a:off x="0" y="0"/>
          <a:ext cx="0" cy="0"/>
          <a:chOff x="0" y="0"/>
          <a:chExt cx="0" cy="0"/>
        </a:xfrm>
      </p:grpSpPr>
      <p:sp>
        <p:nvSpPr>
          <p:cNvPr id="56" name="Shape 56"/>
          <p:cNvSpPr txBox="1"/>
          <p:nvPr>
            <p:ph type="title"/>
          </p:nvPr>
        </p:nvSpPr>
        <p:spPr>
          <a:xfrm>
            <a:off x="1165475" y="665975"/>
            <a:ext cx="6858000" cy="459900"/>
          </a:xfrm>
          <a:prstGeom prst="rect">
            <a:avLst/>
          </a:prstGeom>
          <a:noFill/>
          <a:ln>
            <a:noFill/>
          </a:ln>
        </p:spPr>
        <p:txBody>
          <a:bodyPr anchorCtr="0" anchor="b" bIns="91425" lIns="91425" rIns="91425" tIns="91425"/>
          <a:lstStyle>
            <a:lvl1pPr lvl="0"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1pPr>
            <a:lvl2pPr lvl="1"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p:txBody>
      </p:sp>
      <p:sp>
        <p:nvSpPr>
          <p:cNvPr id="57" name="Shape 57"/>
          <p:cNvSpPr txBox="1"/>
          <p:nvPr>
            <p:ph idx="1" type="body"/>
          </p:nvPr>
        </p:nvSpPr>
        <p:spPr>
          <a:xfrm>
            <a:off x="1165497" y="1600200"/>
            <a:ext cx="6858000" cy="4967700"/>
          </a:xfrm>
          <a:prstGeom prst="rect">
            <a:avLst/>
          </a:prstGeom>
          <a:noFill/>
          <a:ln>
            <a:noFill/>
          </a:ln>
        </p:spPr>
        <p:txBody>
          <a:bodyPr anchorCtr="0" anchor="t" bIns="91425" lIns="91425" rIns="91425" tIns="91425"/>
          <a:lstStyle>
            <a:lvl1pPr lvl="0" rtl="0">
              <a:spcBef>
                <a:spcPts val="600"/>
              </a:spcBef>
              <a:buClr>
                <a:srgbClr val="F3F3F3"/>
              </a:buClr>
              <a:buSzPct val="100000"/>
              <a:buFont typeface="Quicksand"/>
              <a:buChar char="◦"/>
              <a:defRPr sz="3000">
                <a:solidFill>
                  <a:srgbClr val="F3F3F3"/>
                </a:solidFill>
                <a:latin typeface="Quicksand"/>
                <a:ea typeface="Quicksand"/>
                <a:cs typeface="Quicksand"/>
                <a:sym typeface="Quicksand"/>
              </a:defRPr>
            </a:lvl1pPr>
            <a:lvl2pPr lvl="1" rtl="0">
              <a:spcBef>
                <a:spcPts val="480"/>
              </a:spcBef>
              <a:buClr>
                <a:srgbClr val="F3F3F3"/>
              </a:buClr>
              <a:buSzPct val="100000"/>
              <a:buFont typeface="Quicksand"/>
              <a:buChar char="▫"/>
              <a:defRPr sz="2400">
                <a:solidFill>
                  <a:srgbClr val="F3F3F3"/>
                </a:solidFill>
                <a:latin typeface="Quicksand"/>
                <a:ea typeface="Quicksand"/>
                <a:cs typeface="Quicksand"/>
                <a:sym typeface="Quicksand"/>
              </a:defRPr>
            </a:lvl2pPr>
            <a:lvl3pPr lvl="2" rtl="0">
              <a:spcBef>
                <a:spcPts val="480"/>
              </a:spcBef>
              <a:buClr>
                <a:srgbClr val="F3F3F3"/>
              </a:buClr>
              <a:buSzPct val="100000"/>
              <a:buFont typeface="Quicksand"/>
              <a:defRPr sz="2400">
                <a:solidFill>
                  <a:srgbClr val="F3F3F3"/>
                </a:solidFill>
                <a:latin typeface="Quicksand"/>
                <a:ea typeface="Quicksand"/>
                <a:cs typeface="Quicksand"/>
                <a:sym typeface="Quicksand"/>
              </a:defRPr>
            </a:lvl3pPr>
            <a:lvl4pPr lvl="3" rtl="0">
              <a:spcBef>
                <a:spcPts val="360"/>
              </a:spcBef>
              <a:buClr>
                <a:srgbClr val="F3F3F3"/>
              </a:buClr>
              <a:buSzPct val="100000"/>
              <a:buFont typeface="Quicksand"/>
              <a:defRPr sz="1800">
                <a:solidFill>
                  <a:srgbClr val="F3F3F3"/>
                </a:solidFill>
                <a:latin typeface="Quicksand"/>
                <a:ea typeface="Quicksand"/>
                <a:cs typeface="Quicksand"/>
                <a:sym typeface="Quicksand"/>
              </a:defRPr>
            </a:lvl4pPr>
            <a:lvl5pPr lvl="4" rtl="0">
              <a:spcBef>
                <a:spcPts val="360"/>
              </a:spcBef>
              <a:buClr>
                <a:srgbClr val="F3F3F3"/>
              </a:buClr>
              <a:buSzPct val="100000"/>
              <a:buFont typeface="Quicksand"/>
              <a:defRPr sz="1800">
                <a:solidFill>
                  <a:srgbClr val="F3F3F3"/>
                </a:solidFill>
                <a:latin typeface="Quicksand"/>
                <a:ea typeface="Quicksand"/>
                <a:cs typeface="Quicksand"/>
                <a:sym typeface="Quicksand"/>
              </a:defRPr>
            </a:lvl5pPr>
            <a:lvl6pPr lvl="5" rtl="0">
              <a:spcBef>
                <a:spcPts val="360"/>
              </a:spcBef>
              <a:buClr>
                <a:srgbClr val="F3F3F3"/>
              </a:buClr>
              <a:buSzPct val="100000"/>
              <a:buFont typeface="Quicksand"/>
              <a:defRPr sz="1800">
                <a:solidFill>
                  <a:srgbClr val="F3F3F3"/>
                </a:solidFill>
                <a:latin typeface="Quicksand"/>
                <a:ea typeface="Quicksand"/>
                <a:cs typeface="Quicksand"/>
                <a:sym typeface="Quicksand"/>
              </a:defRPr>
            </a:lvl6pPr>
            <a:lvl7pPr lvl="6" rtl="0">
              <a:spcBef>
                <a:spcPts val="360"/>
              </a:spcBef>
              <a:buClr>
                <a:srgbClr val="F3F3F3"/>
              </a:buClr>
              <a:buSzPct val="100000"/>
              <a:buFont typeface="Quicksand"/>
              <a:defRPr sz="1800">
                <a:solidFill>
                  <a:srgbClr val="F3F3F3"/>
                </a:solidFill>
                <a:latin typeface="Quicksand"/>
                <a:ea typeface="Quicksand"/>
                <a:cs typeface="Quicksand"/>
                <a:sym typeface="Quicksand"/>
              </a:defRPr>
            </a:lvl7pPr>
            <a:lvl8pPr lvl="7" rtl="0">
              <a:spcBef>
                <a:spcPts val="360"/>
              </a:spcBef>
              <a:buClr>
                <a:srgbClr val="F3F3F3"/>
              </a:buClr>
              <a:buSzPct val="100000"/>
              <a:buFont typeface="Quicksand"/>
              <a:defRPr sz="1800">
                <a:solidFill>
                  <a:srgbClr val="F3F3F3"/>
                </a:solidFill>
                <a:latin typeface="Quicksand"/>
                <a:ea typeface="Quicksand"/>
                <a:cs typeface="Quicksand"/>
                <a:sym typeface="Quicksand"/>
              </a:defRPr>
            </a:lvl8pPr>
            <a:lvl9pPr lvl="8" rtl="0">
              <a:spcBef>
                <a:spcPts val="360"/>
              </a:spcBef>
              <a:buClr>
                <a:srgbClr val="F3F3F3"/>
              </a:buClr>
              <a:buSzPct val="100000"/>
              <a:buFont typeface="Quicksand"/>
              <a:defRPr sz="1800">
                <a:solidFill>
                  <a:srgbClr val="F3F3F3"/>
                </a:solidFill>
                <a:latin typeface="Quicksand"/>
                <a:ea typeface="Quicksand"/>
                <a:cs typeface="Quicksand"/>
                <a:sym typeface="Quicksand"/>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06.jpg"/><Relationship Id="rId4" Type="http://schemas.openxmlformats.org/officeDocument/2006/relationships/image" Target="../media/image0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02.jpg"/><Relationship Id="rId4" Type="http://schemas.openxmlformats.org/officeDocument/2006/relationships/image" Target="../media/image0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0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hyperlink" Target="http://youtube.com/v/ahJ_Hk7kUI8" TargetMode="External"/><Relationship Id="rId4" Type="http://schemas.openxmlformats.org/officeDocument/2006/relationships/image" Target="../media/image0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hyperlink" Target="http://youtube.com/v/-2qhQyfeOuo" TargetMode="External"/><Relationship Id="rId4"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2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hyperlink" Target="https://analytics.google.com/analytics/web/#report/visitors-overview/a55527113w113311352p118317766/"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01.jpg"/><Relationship Id="rId4" Type="http://schemas.openxmlformats.org/officeDocument/2006/relationships/image" Target="../media/image0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0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ctrTitle"/>
          </p:nvPr>
        </p:nvSpPr>
        <p:spPr>
          <a:xfrm>
            <a:off x="311700" y="992772"/>
            <a:ext cx="8520600" cy="1860900"/>
          </a:xfrm>
          <a:prstGeom prst="rect">
            <a:avLst/>
          </a:prstGeom>
        </p:spPr>
        <p:txBody>
          <a:bodyPr anchorCtr="0" anchor="b" bIns="91425" lIns="91425" rIns="91425" tIns="91425">
            <a:noAutofit/>
          </a:bodyPr>
          <a:lstStyle/>
          <a:p>
            <a:pPr lvl="0" rtl="0">
              <a:spcBef>
                <a:spcPts val="0"/>
              </a:spcBef>
              <a:buClr>
                <a:srgbClr val="000000"/>
              </a:buClr>
              <a:buSzPct val="25000"/>
              <a:buFont typeface="Arial"/>
              <a:buNone/>
            </a:pPr>
            <a:r>
              <a:rPr lang="en"/>
              <a:t>Learning X</a:t>
            </a:r>
          </a:p>
        </p:txBody>
      </p:sp>
      <p:sp>
        <p:nvSpPr>
          <p:cNvPr id="122" name="Shape 122"/>
          <p:cNvSpPr txBox="1"/>
          <p:nvPr>
            <p:ph idx="1" type="subTitle"/>
          </p:nvPr>
        </p:nvSpPr>
        <p:spPr>
          <a:xfrm>
            <a:off x="311700" y="3778833"/>
            <a:ext cx="8520599" cy="1056899"/>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t/>
            </a:r>
            <a:endParaRPr/>
          </a:p>
          <a:p>
            <a:pPr lvl="0" rtl="0">
              <a:spcBef>
                <a:spcPts val="0"/>
              </a:spcBef>
              <a:buClr>
                <a:srgbClr val="000000"/>
              </a:buClr>
              <a:buSzPct val="39285"/>
              <a:buFont typeface="Arial"/>
              <a:buNone/>
            </a:pPr>
            <a:r>
              <a:t/>
            </a:r>
            <a:endParaRPr/>
          </a:p>
        </p:txBody>
      </p:sp>
      <p:sp>
        <p:nvSpPr>
          <p:cNvPr id="123" name="Shape 123"/>
          <p:cNvSpPr txBox="1"/>
          <p:nvPr/>
        </p:nvSpPr>
        <p:spPr>
          <a:xfrm>
            <a:off x="1102650" y="3452025"/>
            <a:ext cx="6938700" cy="2129400"/>
          </a:xfrm>
          <a:prstGeom prst="rect">
            <a:avLst/>
          </a:prstGeom>
          <a:noFill/>
          <a:ln>
            <a:noFill/>
          </a:ln>
        </p:spPr>
        <p:txBody>
          <a:bodyPr anchorCtr="0" anchor="t" bIns="91425" lIns="91425" rIns="91425" tIns="91425">
            <a:noAutofit/>
          </a:bodyPr>
          <a:lstStyle/>
          <a:p>
            <a:pPr lvl="0" algn="l">
              <a:spcBef>
                <a:spcPts val="0"/>
              </a:spcBef>
              <a:buNone/>
            </a:pPr>
            <a:r>
              <a:t/>
            </a:r>
            <a:endParaRPr sz="1600">
              <a:solidFill>
                <a:srgbClr val="39C0BA"/>
              </a:solidFill>
              <a:latin typeface="Quicksand"/>
              <a:ea typeface="Quicksand"/>
              <a:cs typeface="Quicksand"/>
              <a:sym typeface="Quicksand"/>
            </a:endParaRPr>
          </a:p>
          <a:p>
            <a:pPr lvl="0" rtl="0" algn="ctr">
              <a:spcBef>
                <a:spcPts val="0"/>
              </a:spcBef>
              <a:buNone/>
            </a:pPr>
            <a:r>
              <a:t/>
            </a:r>
            <a:endParaRPr sz="1600">
              <a:solidFill>
                <a:srgbClr val="39C0BA"/>
              </a:solidFill>
              <a:latin typeface="Quicksand"/>
              <a:ea typeface="Quicksand"/>
              <a:cs typeface="Quicksand"/>
              <a:sym typeface="Quicksand"/>
            </a:endParaRPr>
          </a:p>
          <a:p>
            <a:pPr lvl="0" rtl="0" algn="ctr">
              <a:spcBef>
                <a:spcPts val="0"/>
              </a:spcBef>
              <a:buNone/>
            </a:pPr>
            <a:r>
              <a:rPr lang="en" sz="1600">
                <a:solidFill>
                  <a:srgbClr val="39C0BA"/>
                </a:solidFill>
                <a:latin typeface="Quicksand"/>
                <a:ea typeface="Quicksand"/>
                <a:cs typeface="Quicksand"/>
                <a:sym typeface="Quicksand"/>
              </a:rPr>
              <a:t>Jianhong Mou</a:t>
            </a:r>
          </a:p>
          <a:p>
            <a:pPr lvl="0" rtl="0" algn="ctr">
              <a:spcBef>
                <a:spcPts val="0"/>
              </a:spcBef>
              <a:buNone/>
            </a:pPr>
            <a:r>
              <a:rPr lang="en" sz="1600">
                <a:solidFill>
                  <a:srgbClr val="39C0BA"/>
                </a:solidFill>
                <a:latin typeface="Quicksand"/>
                <a:ea typeface="Quicksand"/>
                <a:cs typeface="Quicksand"/>
                <a:sym typeface="Quicksand"/>
              </a:rPr>
              <a:t>Neil Hinrichs</a:t>
            </a:r>
          </a:p>
          <a:p>
            <a:pPr lvl="0" rtl="0" algn="ctr">
              <a:spcBef>
                <a:spcPts val="0"/>
              </a:spcBef>
              <a:buNone/>
            </a:pPr>
            <a:r>
              <a:rPr lang="en" sz="1600">
                <a:solidFill>
                  <a:srgbClr val="39C0BA"/>
                </a:solidFill>
                <a:latin typeface="Quicksand"/>
                <a:ea typeface="Quicksand"/>
                <a:cs typeface="Quicksand"/>
                <a:sym typeface="Quicksand"/>
              </a:rPr>
              <a:t>Patrick Hill</a:t>
            </a:r>
          </a:p>
          <a:p>
            <a:pPr lvl="0" rtl="0" algn="ctr">
              <a:spcBef>
                <a:spcPts val="0"/>
              </a:spcBef>
              <a:buNone/>
            </a:pPr>
            <a:r>
              <a:rPr lang="en" sz="1600">
                <a:solidFill>
                  <a:srgbClr val="39C0BA"/>
                </a:solidFill>
                <a:latin typeface="Quicksand"/>
                <a:ea typeface="Quicksand"/>
                <a:cs typeface="Quicksand"/>
                <a:sym typeface="Quicksand"/>
              </a:rPr>
              <a:t>Sarah Inman</a:t>
            </a:r>
          </a:p>
          <a:p>
            <a:pPr lvl="0" rtl="0" algn="ctr">
              <a:spcBef>
                <a:spcPts val="0"/>
              </a:spcBef>
              <a:buClr>
                <a:schemeClr val="dk1"/>
              </a:buClr>
              <a:buSzPct val="68750"/>
              <a:buFont typeface="Arial"/>
              <a:buNone/>
            </a:pPr>
            <a:r>
              <a:rPr lang="en" sz="1600">
                <a:solidFill>
                  <a:srgbClr val="39C0BA"/>
                </a:solidFill>
                <a:latin typeface="Quicksand"/>
                <a:ea typeface="Quicksand"/>
                <a:cs typeface="Quicksand"/>
                <a:sym typeface="Quicksand"/>
              </a:rPr>
              <a:t>Tianyu Luo</a:t>
            </a:r>
          </a:p>
          <a:p>
            <a:pPr lvl="0" rtl="0" algn="ctr">
              <a:spcBef>
                <a:spcPts val="0"/>
              </a:spcBef>
              <a:buNone/>
            </a:pPr>
            <a:r>
              <a:t/>
            </a:r>
            <a:endParaRPr sz="1600">
              <a:solidFill>
                <a:srgbClr val="39C0BA"/>
              </a:solidFill>
              <a:latin typeface="Quicksand"/>
              <a:ea typeface="Quicksand"/>
              <a:cs typeface="Quicksand"/>
              <a:sym typeface="Quicksand"/>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ctrTitle"/>
          </p:nvPr>
        </p:nvSpPr>
        <p:spPr>
          <a:xfrm>
            <a:off x="866250" y="271150"/>
            <a:ext cx="7799400" cy="1389600"/>
          </a:xfrm>
          <a:prstGeom prst="rect">
            <a:avLst/>
          </a:prstGeom>
        </p:spPr>
        <p:txBody>
          <a:bodyPr anchorCtr="0" anchor="b" bIns="91425" lIns="91425" rIns="91425" tIns="91425">
            <a:noAutofit/>
          </a:bodyPr>
          <a:lstStyle/>
          <a:p>
            <a:pPr lvl="0" rtl="0" algn="l">
              <a:lnSpc>
                <a:spcPct val="115000"/>
              </a:lnSpc>
              <a:spcBef>
                <a:spcPts val="0"/>
              </a:spcBef>
              <a:buNone/>
            </a:pPr>
            <a:r>
              <a:t/>
            </a:r>
            <a:endParaRPr sz="1400">
              <a:solidFill>
                <a:srgbClr val="FFFFFF"/>
              </a:solidFill>
            </a:endParaRPr>
          </a:p>
          <a:p>
            <a:pPr lvl="0" rtl="0" algn="l">
              <a:lnSpc>
                <a:spcPct val="115000"/>
              </a:lnSpc>
              <a:spcBef>
                <a:spcPts val="0"/>
              </a:spcBef>
              <a:buNone/>
            </a:pPr>
            <a:r>
              <a:t/>
            </a:r>
            <a:endParaRPr sz="1400">
              <a:solidFill>
                <a:srgbClr val="FFFFFF"/>
              </a:solidFill>
            </a:endParaRPr>
          </a:p>
          <a:p>
            <a:pPr lvl="0" rtl="0">
              <a:lnSpc>
                <a:spcPct val="115000"/>
              </a:lnSpc>
              <a:spcBef>
                <a:spcPts val="0"/>
              </a:spcBef>
              <a:buClr>
                <a:schemeClr val="dk1"/>
              </a:buClr>
              <a:buSzPct val="39285"/>
              <a:buFont typeface="Arial"/>
              <a:buNone/>
            </a:pPr>
            <a:r>
              <a:rPr lang="en" sz="2800">
                <a:solidFill>
                  <a:srgbClr val="FFFFFF"/>
                </a:solidFill>
              </a:rPr>
              <a:t>Low Fidelity Prototype</a:t>
            </a:r>
          </a:p>
          <a:p>
            <a:pPr lvl="0" algn="l">
              <a:spcBef>
                <a:spcPts val="0"/>
              </a:spcBef>
              <a:buNone/>
            </a:pPr>
            <a:r>
              <a:t/>
            </a:r>
            <a:endParaRPr/>
          </a:p>
        </p:txBody>
      </p:sp>
      <p:sp>
        <p:nvSpPr>
          <p:cNvPr id="182" name="Shape 182"/>
          <p:cNvSpPr txBox="1"/>
          <p:nvPr>
            <p:ph idx="1" type="subTitle"/>
          </p:nvPr>
        </p:nvSpPr>
        <p:spPr>
          <a:xfrm>
            <a:off x="183100" y="4825250"/>
            <a:ext cx="4080600" cy="1689600"/>
          </a:xfrm>
          <a:prstGeom prst="rect">
            <a:avLst/>
          </a:prstGeom>
        </p:spPr>
        <p:txBody>
          <a:bodyPr anchorCtr="0" anchor="t" bIns="91425" lIns="91425" rIns="91425" tIns="91425">
            <a:noAutofit/>
          </a:bodyPr>
          <a:lstStyle/>
          <a:p>
            <a:pPr lvl="0" algn="l">
              <a:lnSpc>
                <a:spcPct val="115000"/>
              </a:lnSpc>
              <a:spcBef>
                <a:spcPts val="0"/>
              </a:spcBef>
              <a:buClr>
                <a:schemeClr val="dk1"/>
              </a:buClr>
              <a:buSzPct val="78571"/>
              <a:buFont typeface="Arial"/>
              <a:buNone/>
            </a:pPr>
            <a:r>
              <a:rPr lang="en" sz="1400">
                <a:solidFill>
                  <a:srgbClr val="FFFFFF"/>
                </a:solidFill>
              </a:rPr>
              <a:t>This is our login page to have people access their own account. The user's account will hold onto the users progress in their questions / learning modules. Alternatively they can sign in as a guest and not have information saved.</a:t>
            </a:r>
          </a:p>
          <a:p>
            <a:pPr lvl="0">
              <a:spcBef>
                <a:spcPts val="0"/>
              </a:spcBef>
              <a:buNone/>
            </a:pPr>
            <a:r>
              <a:t/>
            </a:r>
            <a:endParaRPr/>
          </a:p>
        </p:txBody>
      </p:sp>
      <p:pic>
        <p:nvPicPr>
          <p:cNvPr id="183" name="Shape 183"/>
          <p:cNvPicPr preferRelativeResize="0"/>
          <p:nvPr/>
        </p:nvPicPr>
        <p:blipFill>
          <a:blip r:embed="rId3">
            <a:alphaModFix/>
          </a:blip>
          <a:stretch>
            <a:fillRect/>
          </a:stretch>
        </p:blipFill>
        <p:spPr>
          <a:xfrm>
            <a:off x="232612" y="2611652"/>
            <a:ext cx="3868625" cy="2070049"/>
          </a:xfrm>
          <a:prstGeom prst="rect">
            <a:avLst/>
          </a:prstGeom>
          <a:noFill/>
          <a:ln>
            <a:noFill/>
          </a:ln>
        </p:spPr>
      </p:pic>
      <p:sp>
        <p:nvSpPr>
          <p:cNvPr id="184" name="Shape 184"/>
          <p:cNvSpPr txBox="1"/>
          <p:nvPr/>
        </p:nvSpPr>
        <p:spPr>
          <a:xfrm>
            <a:off x="4585050" y="1593000"/>
            <a:ext cx="4080600" cy="20700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Font typeface="Arial"/>
              <a:buNone/>
            </a:pPr>
            <a:r>
              <a:rPr lang="en">
                <a:solidFill>
                  <a:srgbClr val="FFFFFF"/>
                </a:solidFill>
                <a:latin typeface="Quicksand"/>
                <a:ea typeface="Quicksand"/>
                <a:cs typeface="Quicksand"/>
                <a:sym typeface="Quicksand"/>
              </a:rPr>
              <a:t>If the user selects student, they will be given a pop up screen. This prompt will ask a few questions to gauge where the user is in their learning process. There is also a progress bar at the bottom of the survey. This is where we want to learn more about our user's goals for learning java. </a:t>
            </a:r>
          </a:p>
          <a:p>
            <a:pPr lvl="0">
              <a:spcBef>
                <a:spcPts val="0"/>
              </a:spcBef>
              <a:buNone/>
            </a:pPr>
            <a:r>
              <a:t/>
            </a:r>
            <a:endParaRPr/>
          </a:p>
        </p:txBody>
      </p:sp>
      <p:pic>
        <p:nvPicPr>
          <p:cNvPr id="185" name="Shape 185"/>
          <p:cNvPicPr preferRelativeResize="0"/>
          <p:nvPr/>
        </p:nvPicPr>
        <p:blipFill>
          <a:blip r:embed="rId4">
            <a:alphaModFix/>
          </a:blip>
          <a:stretch>
            <a:fillRect/>
          </a:stretch>
        </p:blipFill>
        <p:spPr>
          <a:xfrm>
            <a:off x="4700050" y="3981200"/>
            <a:ext cx="4229100" cy="2533650"/>
          </a:xfrm>
          <a:prstGeom prst="rect">
            <a:avLst/>
          </a:prstGeom>
          <a:noFill/>
          <a:ln>
            <a:noFill/>
          </a:ln>
        </p:spPr>
      </p:pic>
      <p:sp>
        <p:nvSpPr>
          <p:cNvPr id="186" name="Shape 186"/>
          <p:cNvSpPr txBox="1"/>
          <p:nvPr/>
        </p:nvSpPr>
        <p:spPr>
          <a:xfrm>
            <a:off x="126625" y="824775"/>
            <a:ext cx="8802300" cy="768300"/>
          </a:xfrm>
          <a:prstGeom prst="rect">
            <a:avLst/>
          </a:prstGeom>
          <a:noFill/>
          <a:ln>
            <a:noFill/>
          </a:ln>
        </p:spPr>
        <p:txBody>
          <a:bodyPr anchorCtr="0" anchor="t" bIns="91425" lIns="91425" rIns="91425" tIns="91425">
            <a:noAutofit/>
          </a:bodyPr>
          <a:lstStyle/>
          <a:p>
            <a:pPr lvl="0">
              <a:spcBef>
                <a:spcPts val="0"/>
              </a:spcBef>
              <a:buNone/>
            </a:pPr>
            <a:r>
              <a:rPr lang="en" sz="1200">
                <a:solidFill>
                  <a:srgbClr val="D9D9D9"/>
                </a:solidFill>
                <a:latin typeface="Quicksand"/>
                <a:ea typeface="Quicksand"/>
                <a:cs typeface="Quicksand"/>
                <a:sym typeface="Quicksand"/>
              </a:rPr>
              <a:t>For low-fidelity prototyping, we used Balsamiq. We used google docs as our collaborative space. This has been our medium for sharing documents and working on the project asynchronously. We also use Skype and https://appear.in/experience for synchronous group meetings.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ctrTitle"/>
          </p:nvPr>
        </p:nvSpPr>
        <p:spPr>
          <a:xfrm>
            <a:off x="311700" y="258400"/>
            <a:ext cx="8520600" cy="1323300"/>
          </a:xfrm>
          <a:prstGeom prst="rect">
            <a:avLst/>
          </a:prstGeom>
        </p:spPr>
        <p:txBody>
          <a:bodyPr anchorCtr="0" anchor="b" bIns="91425" lIns="91425" rIns="91425" tIns="91425">
            <a:noAutofit/>
          </a:bodyPr>
          <a:lstStyle/>
          <a:p>
            <a:pPr lvl="0" rtl="0">
              <a:lnSpc>
                <a:spcPct val="115000"/>
              </a:lnSpc>
              <a:spcBef>
                <a:spcPts val="0"/>
              </a:spcBef>
              <a:buClr>
                <a:schemeClr val="dk1"/>
              </a:buClr>
              <a:buSzPct val="39285"/>
              <a:buFont typeface="Arial"/>
              <a:buNone/>
            </a:pPr>
            <a:r>
              <a:t/>
            </a:r>
            <a:endParaRPr sz="2800">
              <a:solidFill>
                <a:srgbClr val="FFFFFF"/>
              </a:solidFill>
            </a:endParaRPr>
          </a:p>
          <a:p>
            <a:pPr lvl="0" rtl="0">
              <a:lnSpc>
                <a:spcPct val="115000"/>
              </a:lnSpc>
              <a:spcBef>
                <a:spcPts val="0"/>
              </a:spcBef>
              <a:buClr>
                <a:schemeClr val="dk1"/>
              </a:buClr>
              <a:buSzPct val="39285"/>
              <a:buFont typeface="Arial"/>
              <a:buNone/>
            </a:pPr>
            <a:r>
              <a:t/>
            </a:r>
            <a:endParaRPr sz="2800">
              <a:solidFill>
                <a:srgbClr val="FFFFFF"/>
              </a:solidFill>
            </a:endParaRPr>
          </a:p>
          <a:p>
            <a:pPr lvl="0">
              <a:lnSpc>
                <a:spcPct val="115000"/>
              </a:lnSpc>
              <a:spcBef>
                <a:spcPts val="0"/>
              </a:spcBef>
              <a:buClr>
                <a:schemeClr val="dk1"/>
              </a:buClr>
              <a:buSzPct val="39285"/>
              <a:buFont typeface="Arial"/>
              <a:buNone/>
            </a:pPr>
            <a:r>
              <a:rPr lang="en" sz="2800">
                <a:solidFill>
                  <a:srgbClr val="FFFFFF"/>
                </a:solidFill>
              </a:rPr>
              <a:t>Low Fidelity Prototype</a:t>
            </a:r>
          </a:p>
          <a:p>
            <a:pPr lvl="0">
              <a:spcBef>
                <a:spcPts val="0"/>
              </a:spcBef>
              <a:buNone/>
            </a:pPr>
            <a:r>
              <a:t/>
            </a:r>
            <a:endParaRPr/>
          </a:p>
        </p:txBody>
      </p:sp>
      <p:sp>
        <p:nvSpPr>
          <p:cNvPr id="192" name="Shape 192"/>
          <p:cNvSpPr txBox="1"/>
          <p:nvPr>
            <p:ph idx="1" type="subTitle"/>
          </p:nvPr>
        </p:nvSpPr>
        <p:spPr>
          <a:xfrm>
            <a:off x="311625" y="3100913"/>
            <a:ext cx="4400700" cy="2536800"/>
          </a:xfrm>
          <a:prstGeom prst="rect">
            <a:avLst/>
          </a:prstGeom>
        </p:spPr>
        <p:txBody>
          <a:bodyPr anchorCtr="0" anchor="t" bIns="91425" lIns="91425" rIns="91425" tIns="91425">
            <a:noAutofit/>
          </a:bodyPr>
          <a:lstStyle/>
          <a:p>
            <a:pPr lvl="0" algn="l">
              <a:lnSpc>
                <a:spcPct val="115000"/>
              </a:lnSpc>
              <a:spcBef>
                <a:spcPts val="0"/>
              </a:spcBef>
              <a:buClr>
                <a:schemeClr val="dk1"/>
              </a:buClr>
              <a:buSzPct val="78571"/>
              <a:buFont typeface="Arial"/>
              <a:buNone/>
            </a:pPr>
            <a:r>
              <a:rPr lang="en" sz="1400">
                <a:solidFill>
                  <a:srgbClr val="FFFFFF"/>
                </a:solidFill>
              </a:rPr>
              <a:t>Here is the traditional user view. In the center box will be our main content. As of right now questions will exist there and will transition to suggested lessons and potentially games to play about the topics. </a:t>
            </a:r>
          </a:p>
          <a:p>
            <a:pPr lvl="0">
              <a:spcBef>
                <a:spcPts val="0"/>
              </a:spcBef>
              <a:buNone/>
            </a:pPr>
            <a:r>
              <a:t/>
            </a:r>
            <a:endParaRPr/>
          </a:p>
        </p:txBody>
      </p:sp>
      <p:pic>
        <p:nvPicPr>
          <p:cNvPr id="193" name="Shape 193"/>
          <p:cNvPicPr preferRelativeResize="0"/>
          <p:nvPr/>
        </p:nvPicPr>
        <p:blipFill>
          <a:blip r:embed="rId3">
            <a:alphaModFix/>
          </a:blip>
          <a:stretch>
            <a:fillRect/>
          </a:stretch>
        </p:blipFill>
        <p:spPr>
          <a:xfrm>
            <a:off x="311700" y="1294487"/>
            <a:ext cx="4400550" cy="1647825"/>
          </a:xfrm>
          <a:prstGeom prst="rect">
            <a:avLst/>
          </a:prstGeom>
          <a:noFill/>
          <a:ln>
            <a:noFill/>
          </a:ln>
        </p:spPr>
      </p:pic>
      <p:sp>
        <p:nvSpPr>
          <p:cNvPr id="194" name="Shape 194"/>
          <p:cNvSpPr txBox="1"/>
          <p:nvPr/>
        </p:nvSpPr>
        <p:spPr>
          <a:xfrm>
            <a:off x="4984925" y="2575900"/>
            <a:ext cx="3804600" cy="15621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Font typeface="Arial"/>
              <a:buNone/>
            </a:pPr>
            <a:r>
              <a:rPr lang="en">
                <a:solidFill>
                  <a:srgbClr val="FFFFFF"/>
                </a:solidFill>
                <a:latin typeface="Quicksand"/>
                <a:ea typeface="Quicksand"/>
                <a:cs typeface="Quicksand"/>
                <a:sym typeface="Quicksand"/>
              </a:rPr>
              <a:t>Here is the Explore user experience. After finishing the content a user will be directed here. This is where they can get access to other sources of knowledge. These four are the options of additional content.</a:t>
            </a:r>
          </a:p>
          <a:p>
            <a:pPr lvl="0">
              <a:spcBef>
                <a:spcPts val="0"/>
              </a:spcBef>
              <a:buNone/>
            </a:pPr>
            <a:r>
              <a:t/>
            </a:r>
            <a:endParaRPr/>
          </a:p>
        </p:txBody>
      </p:sp>
      <p:pic>
        <p:nvPicPr>
          <p:cNvPr id="195" name="Shape 195"/>
          <p:cNvPicPr preferRelativeResize="0"/>
          <p:nvPr/>
        </p:nvPicPr>
        <p:blipFill>
          <a:blip r:embed="rId4">
            <a:alphaModFix/>
          </a:blip>
          <a:stretch>
            <a:fillRect/>
          </a:stretch>
        </p:blipFill>
        <p:spPr>
          <a:xfrm>
            <a:off x="4772675" y="4290300"/>
            <a:ext cx="4229100" cy="15621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ctrTitle"/>
          </p:nvPr>
        </p:nvSpPr>
        <p:spPr>
          <a:xfrm>
            <a:off x="685800" y="100049"/>
            <a:ext cx="7772400" cy="928200"/>
          </a:xfrm>
          <a:prstGeom prst="rect">
            <a:avLst/>
          </a:prstGeom>
        </p:spPr>
        <p:txBody>
          <a:bodyPr anchorCtr="0" anchor="b" bIns="91425" lIns="91425" rIns="91425" tIns="91425">
            <a:noAutofit/>
          </a:bodyPr>
          <a:lstStyle/>
          <a:p>
            <a:pPr lvl="0">
              <a:spcBef>
                <a:spcPts val="0"/>
              </a:spcBef>
              <a:buNone/>
            </a:pPr>
            <a:r>
              <a:rPr lang="en"/>
              <a:t>Survey Data</a:t>
            </a:r>
          </a:p>
        </p:txBody>
      </p:sp>
      <p:sp>
        <p:nvSpPr>
          <p:cNvPr id="201" name="Shape 201"/>
          <p:cNvSpPr txBox="1"/>
          <p:nvPr>
            <p:ph idx="1" type="subTitle"/>
          </p:nvPr>
        </p:nvSpPr>
        <p:spPr>
          <a:xfrm>
            <a:off x="120450" y="1028249"/>
            <a:ext cx="8903100" cy="1118400"/>
          </a:xfrm>
          <a:prstGeom prst="rect">
            <a:avLst/>
          </a:prstGeom>
        </p:spPr>
        <p:txBody>
          <a:bodyPr anchorCtr="0" anchor="t" bIns="91425" lIns="91425" rIns="91425" tIns="91425">
            <a:noAutofit/>
          </a:bodyPr>
          <a:lstStyle/>
          <a:p>
            <a:pPr lvl="0">
              <a:spcBef>
                <a:spcPts val="0"/>
              </a:spcBef>
              <a:buNone/>
            </a:pPr>
            <a:r>
              <a:rPr lang="en" sz="2400">
                <a:solidFill>
                  <a:srgbClr val="F3F3F3"/>
                </a:solidFill>
              </a:rPr>
              <a:t>N = 78 in our first survey; testers were Stevens students in Introduction to Java Programming courses </a:t>
            </a:r>
          </a:p>
        </p:txBody>
      </p:sp>
      <p:pic>
        <p:nvPicPr>
          <p:cNvPr id="202" name="Shape 202"/>
          <p:cNvPicPr preferRelativeResize="0"/>
          <p:nvPr/>
        </p:nvPicPr>
        <p:blipFill>
          <a:blip r:embed="rId3">
            <a:alphaModFix/>
          </a:blip>
          <a:stretch>
            <a:fillRect/>
          </a:stretch>
        </p:blipFill>
        <p:spPr>
          <a:xfrm>
            <a:off x="685800" y="2214449"/>
            <a:ext cx="7963623" cy="371709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9C0BA"/>
        </a:solidFill>
      </p:bgPr>
    </p:bg>
    <p:spTree>
      <p:nvGrpSpPr>
        <p:cNvPr id="206" name="Shape 206"/>
        <p:cNvGrpSpPr/>
        <p:nvPr/>
      </p:nvGrpSpPr>
      <p:grpSpPr>
        <a:xfrm>
          <a:off x="0" y="0"/>
          <a:ext cx="0" cy="0"/>
          <a:chOff x="0" y="0"/>
          <a:chExt cx="0" cy="0"/>
        </a:xfrm>
      </p:grpSpPr>
      <p:sp>
        <p:nvSpPr>
          <p:cNvPr id="207" name="Shape 207"/>
          <p:cNvSpPr txBox="1"/>
          <p:nvPr/>
        </p:nvSpPr>
        <p:spPr>
          <a:xfrm>
            <a:off x="4163375" y="856625"/>
            <a:ext cx="4723800" cy="5710800"/>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dk1"/>
                </a:solidFill>
                <a:latin typeface="Quicksand"/>
                <a:ea typeface="Quicksand"/>
                <a:cs typeface="Quicksand"/>
                <a:sym typeface="Quicksand"/>
              </a:rPr>
              <a:t>Our survey on student engagement showed that the majority (62%) thought viewing videos was the most engaging attribute. 53% said that a simplistic interface is critical. And 49% voted that social sharing was another critical component to engagement. Contrary to common practice, quizzing and gaming scored lowest. </a:t>
            </a:r>
          </a:p>
          <a:p>
            <a:pPr lvl="0" rtl="0">
              <a:spcBef>
                <a:spcPts val="0"/>
              </a:spcBef>
              <a:buNone/>
            </a:pPr>
            <a:r>
              <a:t/>
            </a:r>
            <a:endParaRPr sz="2400">
              <a:solidFill>
                <a:schemeClr val="dk1"/>
              </a:solidFill>
              <a:latin typeface="Quicksand"/>
              <a:ea typeface="Quicksand"/>
              <a:cs typeface="Quicksand"/>
              <a:sym typeface="Quicksand"/>
            </a:endParaRPr>
          </a:p>
          <a:p>
            <a:pPr lvl="0" rtl="0">
              <a:spcBef>
                <a:spcPts val="0"/>
              </a:spcBef>
              <a:buNone/>
            </a:pPr>
            <a:r>
              <a:t/>
            </a:r>
            <a:endParaRPr sz="2400">
              <a:solidFill>
                <a:schemeClr val="dk1"/>
              </a:solidFill>
              <a:latin typeface="Quicksand"/>
              <a:ea typeface="Quicksand"/>
              <a:cs typeface="Quicksand"/>
              <a:sym typeface="Quicksand"/>
            </a:endParaRPr>
          </a:p>
          <a:p>
            <a:pPr lvl="0" rtl="0">
              <a:spcBef>
                <a:spcPts val="0"/>
              </a:spcBef>
              <a:buNone/>
            </a:pPr>
            <a:r>
              <a:t/>
            </a:r>
            <a:endParaRPr sz="2400">
              <a:solidFill>
                <a:schemeClr val="dk1"/>
              </a:solidFill>
              <a:latin typeface="Quicksand"/>
              <a:ea typeface="Quicksand"/>
              <a:cs typeface="Quicksand"/>
              <a:sym typeface="Quicksand"/>
            </a:endParaRPr>
          </a:p>
        </p:txBody>
      </p:sp>
      <p:pic>
        <p:nvPicPr>
          <p:cNvPr id="208" name="Shape 208"/>
          <p:cNvPicPr preferRelativeResize="0"/>
          <p:nvPr/>
        </p:nvPicPr>
        <p:blipFill>
          <a:blip r:embed="rId3">
            <a:alphaModFix/>
          </a:blip>
          <a:stretch>
            <a:fillRect/>
          </a:stretch>
        </p:blipFill>
        <p:spPr>
          <a:xfrm>
            <a:off x="1073275" y="856625"/>
            <a:ext cx="2943225" cy="294322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ctrTitle"/>
          </p:nvPr>
        </p:nvSpPr>
        <p:spPr>
          <a:xfrm>
            <a:off x="685800" y="2111123"/>
            <a:ext cx="7772400" cy="1546499"/>
          </a:xfrm>
          <a:prstGeom prst="rect">
            <a:avLst/>
          </a:prstGeom>
        </p:spPr>
        <p:txBody>
          <a:bodyPr anchorCtr="0" anchor="b" bIns="91425" lIns="91425" rIns="91425" tIns="91425">
            <a:noAutofit/>
          </a:bodyPr>
          <a:lstStyle/>
          <a:p>
            <a:pPr lvl="0">
              <a:spcBef>
                <a:spcPts val="0"/>
              </a:spcBef>
              <a:buNone/>
            </a:pPr>
            <a:r>
              <a:t/>
            </a:r>
            <a:endParaRPr/>
          </a:p>
        </p:txBody>
      </p:sp>
      <p:sp>
        <p:nvSpPr>
          <p:cNvPr id="214" name="Shape 214"/>
          <p:cNvSpPr txBox="1"/>
          <p:nvPr>
            <p:ph idx="1" type="subTitle"/>
          </p:nvPr>
        </p:nvSpPr>
        <p:spPr>
          <a:xfrm>
            <a:off x="685800" y="3786737"/>
            <a:ext cx="7772400" cy="1046400"/>
          </a:xfrm>
          <a:prstGeom prst="rect">
            <a:avLst/>
          </a:prstGeom>
        </p:spPr>
        <p:txBody>
          <a:bodyPr anchorCtr="0" anchor="t" bIns="91425" lIns="91425" rIns="91425" tIns="91425">
            <a:noAutofit/>
          </a:bodyPr>
          <a:lstStyle/>
          <a:p>
            <a:pPr lvl="0">
              <a:spcBef>
                <a:spcPts val="0"/>
              </a:spcBef>
              <a:buNone/>
            </a:pPr>
            <a:r>
              <a:t/>
            </a:r>
            <a:endParaRPr/>
          </a:p>
        </p:txBody>
      </p:sp>
      <p:pic>
        <p:nvPicPr>
          <p:cNvPr id="215" name="Shape 215"/>
          <p:cNvPicPr preferRelativeResize="0"/>
          <p:nvPr/>
        </p:nvPicPr>
        <p:blipFill>
          <a:blip r:embed="rId3">
            <a:alphaModFix/>
          </a:blip>
          <a:stretch>
            <a:fillRect/>
          </a:stretch>
        </p:blipFill>
        <p:spPr>
          <a:xfrm>
            <a:off x="0" y="1406769"/>
            <a:ext cx="9144000" cy="4044461"/>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pic>
        <p:nvPicPr>
          <p:cNvPr id="220" name="Shape 220"/>
          <p:cNvPicPr preferRelativeResize="0"/>
          <p:nvPr/>
        </p:nvPicPr>
        <p:blipFill>
          <a:blip r:embed="rId3">
            <a:alphaModFix/>
          </a:blip>
          <a:stretch>
            <a:fillRect/>
          </a:stretch>
        </p:blipFill>
        <p:spPr>
          <a:xfrm>
            <a:off x="1029987" y="2"/>
            <a:ext cx="7084025" cy="3138350"/>
          </a:xfrm>
          <a:prstGeom prst="rect">
            <a:avLst/>
          </a:prstGeom>
          <a:noFill/>
          <a:ln>
            <a:noFill/>
          </a:ln>
        </p:spPr>
      </p:pic>
      <p:pic>
        <p:nvPicPr>
          <p:cNvPr id="221" name="Shape 221"/>
          <p:cNvPicPr preferRelativeResize="0"/>
          <p:nvPr/>
        </p:nvPicPr>
        <p:blipFill>
          <a:blip r:embed="rId4">
            <a:alphaModFix/>
          </a:blip>
          <a:stretch>
            <a:fillRect/>
          </a:stretch>
        </p:blipFill>
        <p:spPr>
          <a:xfrm>
            <a:off x="1029999" y="3618947"/>
            <a:ext cx="7084024" cy="3239052"/>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idx="1" type="subTitle"/>
          </p:nvPr>
        </p:nvSpPr>
        <p:spPr>
          <a:xfrm>
            <a:off x="232600" y="95633"/>
            <a:ext cx="8520600" cy="1056900"/>
          </a:xfrm>
          <a:prstGeom prst="rect">
            <a:avLst/>
          </a:prstGeom>
        </p:spPr>
        <p:txBody>
          <a:bodyPr anchorCtr="0" anchor="t" bIns="91425" lIns="91425" rIns="91425" tIns="91425">
            <a:noAutofit/>
          </a:bodyPr>
          <a:lstStyle/>
          <a:p>
            <a:pPr lvl="0">
              <a:spcBef>
                <a:spcPts val="0"/>
              </a:spcBef>
              <a:buNone/>
            </a:pPr>
            <a:r>
              <a:rPr lang="en"/>
              <a:t>Medium Fidelity Prototype</a:t>
            </a:r>
          </a:p>
        </p:txBody>
      </p:sp>
      <p:pic>
        <p:nvPicPr>
          <p:cNvPr id="227" name="Shape 227"/>
          <p:cNvPicPr preferRelativeResize="0"/>
          <p:nvPr/>
        </p:nvPicPr>
        <p:blipFill rotWithShape="1">
          <a:blip r:embed="rId3">
            <a:alphaModFix/>
          </a:blip>
          <a:srcRect b="12640" l="0" r="0" t="0"/>
          <a:stretch/>
        </p:blipFill>
        <p:spPr>
          <a:xfrm>
            <a:off x="1993125" y="1860999"/>
            <a:ext cx="4808200" cy="2843250"/>
          </a:xfrm>
          <a:prstGeom prst="rect">
            <a:avLst/>
          </a:prstGeom>
          <a:noFill/>
          <a:ln>
            <a:noFill/>
          </a:ln>
        </p:spPr>
      </p:pic>
      <p:sp>
        <p:nvSpPr>
          <p:cNvPr id="228" name="Shape 228"/>
          <p:cNvSpPr/>
          <p:nvPr/>
        </p:nvSpPr>
        <p:spPr>
          <a:xfrm>
            <a:off x="2111250" y="2522150"/>
            <a:ext cx="623400" cy="1983600"/>
          </a:xfrm>
          <a:prstGeom prst="rect">
            <a:avLst/>
          </a:prstGeom>
          <a:noFill/>
          <a:ln cap="flat" cmpd="sng" w="28575">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chemeClr val="lt1"/>
              </a:solidFill>
            </a:endParaRPr>
          </a:p>
        </p:txBody>
      </p:sp>
      <p:sp>
        <p:nvSpPr>
          <p:cNvPr id="229" name="Shape 229"/>
          <p:cNvSpPr txBox="1"/>
          <p:nvPr/>
        </p:nvSpPr>
        <p:spPr>
          <a:xfrm>
            <a:off x="232600" y="2593000"/>
            <a:ext cx="1760400" cy="2196300"/>
          </a:xfrm>
          <a:prstGeom prst="rect">
            <a:avLst/>
          </a:prstGeom>
          <a:noFill/>
          <a:ln>
            <a:noFill/>
          </a:ln>
        </p:spPr>
        <p:txBody>
          <a:bodyPr anchorCtr="0" anchor="t" bIns="91425" lIns="91425" rIns="91425" tIns="91425">
            <a:noAutofit/>
          </a:bodyPr>
          <a:lstStyle/>
          <a:p>
            <a:pPr lvl="0">
              <a:spcBef>
                <a:spcPts val="0"/>
              </a:spcBef>
              <a:buClr>
                <a:schemeClr val="dk1"/>
              </a:buClr>
              <a:buFont typeface="Arial"/>
              <a:buNone/>
            </a:pPr>
            <a:r>
              <a:rPr lang="en">
                <a:solidFill>
                  <a:schemeClr val="lt1"/>
                </a:solidFill>
              </a:rPr>
              <a:t>Slide navigation part. It shows different topics, user settings and entrance to quiz.</a:t>
            </a:r>
          </a:p>
          <a:p>
            <a:pPr lvl="0">
              <a:spcBef>
                <a:spcPts val="0"/>
              </a:spcBef>
              <a:buNone/>
            </a:pPr>
            <a:r>
              <a:t/>
            </a:r>
            <a:endParaRPr>
              <a:solidFill>
                <a:schemeClr val="lt1"/>
              </a:solidFill>
            </a:endParaRPr>
          </a:p>
        </p:txBody>
      </p:sp>
      <p:sp>
        <p:nvSpPr>
          <p:cNvPr id="230" name="Shape 230"/>
          <p:cNvSpPr/>
          <p:nvPr/>
        </p:nvSpPr>
        <p:spPr>
          <a:xfrm>
            <a:off x="2919000" y="3850625"/>
            <a:ext cx="1670100" cy="655200"/>
          </a:xfrm>
          <a:prstGeom prst="rect">
            <a:avLst/>
          </a:prstGeom>
          <a:noFill/>
          <a:ln cap="flat" cmpd="sng" w="28575">
            <a:solidFill>
              <a:srgbClr val="98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chemeClr val="lt1"/>
              </a:solidFill>
            </a:endParaRPr>
          </a:p>
        </p:txBody>
      </p:sp>
      <p:sp>
        <p:nvSpPr>
          <p:cNvPr id="231" name="Shape 231"/>
          <p:cNvSpPr/>
          <p:nvPr/>
        </p:nvSpPr>
        <p:spPr>
          <a:xfrm>
            <a:off x="4800150" y="3850625"/>
            <a:ext cx="1760400" cy="655200"/>
          </a:xfrm>
          <a:prstGeom prst="rect">
            <a:avLst/>
          </a:prstGeom>
          <a:noFill/>
          <a:ln cap="flat" cmpd="sng" w="28575">
            <a:solidFill>
              <a:srgbClr val="98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chemeClr val="lt1"/>
              </a:solidFill>
            </a:endParaRPr>
          </a:p>
        </p:txBody>
      </p:sp>
      <p:sp>
        <p:nvSpPr>
          <p:cNvPr id="232" name="Shape 232"/>
          <p:cNvSpPr/>
          <p:nvPr/>
        </p:nvSpPr>
        <p:spPr>
          <a:xfrm>
            <a:off x="2111250" y="1937200"/>
            <a:ext cx="4449300" cy="504300"/>
          </a:xfrm>
          <a:prstGeom prst="rect">
            <a:avLst/>
          </a:prstGeom>
          <a:noFill/>
          <a:ln cap="flat" cmpd="sng" w="28575">
            <a:solidFill>
              <a:srgbClr val="98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chemeClr val="lt1"/>
              </a:solidFill>
            </a:endParaRPr>
          </a:p>
        </p:txBody>
      </p:sp>
      <p:sp>
        <p:nvSpPr>
          <p:cNvPr id="233" name="Shape 233"/>
          <p:cNvSpPr/>
          <p:nvPr/>
        </p:nvSpPr>
        <p:spPr>
          <a:xfrm>
            <a:off x="2919000" y="2804300"/>
            <a:ext cx="3641700" cy="951600"/>
          </a:xfrm>
          <a:prstGeom prst="rect">
            <a:avLst/>
          </a:prstGeom>
          <a:noFill/>
          <a:ln cap="flat" cmpd="sng" w="28575">
            <a:solidFill>
              <a:srgbClr val="98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chemeClr val="lt1"/>
              </a:solidFill>
            </a:endParaRPr>
          </a:p>
        </p:txBody>
      </p:sp>
      <p:sp>
        <p:nvSpPr>
          <p:cNvPr id="234" name="Shape 234"/>
          <p:cNvSpPr txBox="1"/>
          <p:nvPr/>
        </p:nvSpPr>
        <p:spPr>
          <a:xfrm>
            <a:off x="2078250" y="1315520"/>
            <a:ext cx="3386400" cy="382500"/>
          </a:xfrm>
          <a:prstGeom prst="rect">
            <a:avLst/>
          </a:prstGeom>
          <a:noFill/>
          <a:ln>
            <a:noFill/>
          </a:ln>
        </p:spPr>
        <p:txBody>
          <a:bodyPr anchorCtr="0" anchor="t" bIns="91425" lIns="91425" rIns="91425" tIns="91425">
            <a:noAutofit/>
          </a:bodyPr>
          <a:lstStyle/>
          <a:p>
            <a:pPr lvl="0">
              <a:spcBef>
                <a:spcPts val="0"/>
              </a:spcBef>
              <a:buNone/>
            </a:pPr>
            <a:r>
              <a:rPr lang="en">
                <a:solidFill>
                  <a:srgbClr val="F3F3F3"/>
                </a:solidFill>
              </a:rPr>
              <a:t>Logo part, we show our logo here.</a:t>
            </a:r>
          </a:p>
        </p:txBody>
      </p:sp>
      <p:sp>
        <p:nvSpPr>
          <p:cNvPr id="235" name="Shape 235"/>
          <p:cNvSpPr txBox="1"/>
          <p:nvPr/>
        </p:nvSpPr>
        <p:spPr>
          <a:xfrm>
            <a:off x="2919000" y="4789300"/>
            <a:ext cx="2204400" cy="722700"/>
          </a:xfrm>
          <a:prstGeom prst="rect">
            <a:avLst/>
          </a:prstGeom>
          <a:noFill/>
          <a:ln>
            <a:noFill/>
          </a:ln>
        </p:spPr>
        <p:txBody>
          <a:bodyPr anchorCtr="0" anchor="t" bIns="91425" lIns="91425" rIns="91425" tIns="91425">
            <a:noAutofit/>
          </a:bodyPr>
          <a:lstStyle/>
          <a:p>
            <a:pPr lvl="0">
              <a:spcBef>
                <a:spcPts val="0"/>
              </a:spcBef>
              <a:buNone/>
            </a:pPr>
            <a:r>
              <a:rPr lang="en">
                <a:solidFill>
                  <a:srgbClr val="F3F3F3"/>
                </a:solidFill>
              </a:rPr>
              <a:t>Resources part. It provides additional resources to current topic.</a:t>
            </a:r>
          </a:p>
        </p:txBody>
      </p:sp>
      <p:sp>
        <p:nvSpPr>
          <p:cNvPr id="236" name="Shape 236"/>
          <p:cNvSpPr txBox="1"/>
          <p:nvPr/>
        </p:nvSpPr>
        <p:spPr>
          <a:xfrm>
            <a:off x="4745600" y="4789300"/>
            <a:ext cx="2204400" cy="1056900"/>
          </a:xfrm>
          <a:prstGeom prst="rect">
            <a:avLst/>
          </a:prstGeom>
          <a:noFill/>
          <a:ln>
            <a:noFill/>
          </a:ln>
        </p:spPr>
        <p:txBody>
          <a:bodyPr anchorCtr="0" anchor="t" bIns="91425" lIns="91425" rIns="91425" tIns="91425">
            <a:noAutofit/>
          </a:bodyPr>
          <a:lstStyle/>
          <a:p>
            <a:pPr lvl="0">
              <a:spcBef>
                <a:spcPts val="0"/>
              </a:spcBef>
              <a:buNone/>
            </a:pPr>
            <a:r>
              <a:rPr lang="en">
                <a:solidFill>
                  <a:srgbClr val="F3F3F3"/>
                </a:solidFill>
              </a:rPr>
              <a:t>Quiz part. In this part, users can test their how well they learn. This is also topic-related.</a:t>
            </a:r>
          </a:p>
        </p:txBody>
      </p:sp>
      <p:sp>
        <p:nvSpPr>
          <p:cNvPr id="237" name="Shape 237"/>
          <p:cNvSpPr txBox="1"/>
          <p:nvPr/>
        </p:nvSpPr>
        <p:spPr>
          <a:xfrm>
            <a:off x="6957175" y="2777200"/>
            <a:ext cx="1734300" cy="1983600"/>
          </a:xfrm>
          <a:prstGeom prst="rect">
            <a:avLst/>
          </a:prstGeom>
          <a:noFill/>
          <a:ln>
            <a:noFill/>
          </a:ln>
        </p:spPr>
        <p:txBody>
          <a:bodyPr anchorCtr="0" anchor="t" bIns="91425" lIns="91425" rIns="91425" tIns="91425">
            <a:noAutofit/>
          </a:bodyPr>
          <a:lstStyle/>
          <a:p>
            <a:pPr lvl="0">
              <a:spcBef>
                <a:spcPts val="0"/>
              </a:spcBef>
              <a:buNone/>
            </a:pPr>
            <a:r>
              <a:rPr lang="en">
                <a:solidFill>
                  <a:srgbClr val="F3F3F3"/>
                </a:solidFill>
              </a:rPr>
              <a:t>Video part. It displayed a tutorial video of current topic. This embedded video may from youtube or vimeo.</a:t>
            </a:r>
          </a:p>
        </p:txBody>
      </p:sp>
      <p:sp>
        <p:nvSpPr>
          <p:cNvPr id="238" name="Shape 238"/>
          <p:cNvSpPr txBox="1"/>
          <p:nvPr/>
        </p:nvSpPr>
        <p:spPr>
          <a:xfrm>
            <a:off x="538450" y="6262875"/>
            <a:ext cx="8119200" cy="340200"/>
          </a:xfrm>
          <a:prstGeom prst="rect">
            <a:avLst/>
          </a:prstGeom>
          <a:noFill/>
          <a:ln>
            <a:noFill/>
          </a:ln>
        </p:spPr>
        <p:txBody>
          <a:bodyPr anchorCtr="0" anchor="t" bIns="91425" lIns="91425" rIns="91425" tIns="91425">
            <a:noAutofit/>
          </a:bodyPr>
          <a:lstStyle/>
          <a:p>
            <a:pPr lvl="0">
              <a:spcBef>
                <a:spcPts val="0"/>
              </a:spcBef>
              <a:buNone/>
            </a:pPr>
            <a:r>
              <a:rPr lang="en">
                <a:solidFill>
                  <a:srgbClr val="EFEFEF"/>
                </a:solidFill>
              </a:rPr>
              <a:t>[1]  We made the prototype by Pencil.</a:t>
            </a:r>
          </a:p>
        </p:txBody>
      </p:sp>
      <p:sp>
        <p:nvSpPr>
          <p:cNvPr id="239" name="Shape 239"/>
          <p:cNvSpPr txBox="1"/>
          <p:nvPr/>
        </p:nvSpPr>
        <p:spPr>
          <a:xfrm>
            <a:off x="6801325" y="212550"/>
            <a:ext cx="382500" cy="255000"/>
          </a:xfrm>
          <a:prstGeom prst="rect">
            <a:avLst/>
          </a:prstGeom>
          <a:noFill/>
          <a:ln>
            <a:noFill/>
          </a:ln>
        </p:spPr>
        <p:txBody>
          <a:bodyPr anchorCtr="0" anchor="t" bIns="91425" lIns="91425" rIns="91425" tIns="91425">
            <a:noAutofit/>
          </a:bodyPr>
          <a:lstStyle/>
          <a:p>
            <a:pPr lvl="0">
              <a:spcBef>
                <a:spcPts val="0"/>
              </a:spcBef>
              <a:buNone/>
            </a:pPr>
            <a:r>
              <a:rPr lang="en" sz="1000">
                <a:solidFill>
                  <a:srgbClr val="F3F3F3"/>
                </a:solidFill>
              </a:rPr>
              <a:t>[1]</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idx="1" type="subTitle"/>
          </p:nvPr>
        </p:nvSpPr>
        <p:spPr>
          <a:xfrm>
            <a:off x="232600" y="95633"/>
            <a:ext cx="8520600" cy="1056900"/>
          </a:xfrm>
          <a:prstGeom prst="rect">
            <a:avLst/>
          </a:prstGeom>
        </p:spPr>
        <p:txBody>
          <a:bodyPr anchorCtr="0" anchor="t" bIns="91425" lIns="91425" rIns="91425" tIns="91425">
            <a:noAutofit/>
          </a:bodyPr>
          <a:lstStyle/>
          <a:p>
            <a:pPr lvl="0" rtl="0">
              <a:spcBef>
                <a:spcPts val="0"/>
              </a:spcBef>
              <a:buNone/>
            </a:pPr>
            <a:r>
              <a:rPr lang="en"/>
              <a:t>Medium Fidelity Prototype</a:t>
            </a:r>
          </a:p>
        </p:txBody>
      </p:sp>
      <p:sp>
        <p:nvSpPr>
          <p:cNvPr id="245" name="Shape 245"/>
          <p:cNvSpPr txBox="1"/>
          <p:nvPr/>
        </p:nvSpPr>
        <p:spPr>
          <a:xfrm>
            <a:off x="232600" y="2593000"/>
            <a:ext cx="1760400" cy="2196300"/>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rPr>
              <a:t>Slide navigation part. It shows different topics, user settings and entrance to quiz.</a:t>
            </a:r>
          </a:p>
          <a:p>
            <a:pPr lvl="0" rtl="0">
              <a:spcBef>
                <a:spcPts val="0"/>
              </a:spcBef>
              <a:buNone/>
            </a:pPr>
            <a:r>
              <a:t/>
            </a:r>
            <a:endParaRPr>
              <a:solidFill>
                <a:schemeClr val="lt1"/>
              </a:solidFill>
            </a:endParaRPr>
          </a:p>
        </p:txBody>
      </p:sp>
      <p:sp>
        <p:nvSpPr>
          <p:cNvPr id="246" name="Shape 246"/>
          <p:cNvSpPr txBox="1"/>
          <p:nvPr/>
        </p:nvSpPr>
        <p:spPr>
          <a:xfrm>
            <a:off x="2078250" y="1315520"/>
            <a:ext cx="3386400" cy="382500"/>
          </a:xfrm>
          <a:prstGeom prst="rect">
            <a:avLst/>
          </a:prstGeom>
          <a:noFill/>
          <a:ln>
            <a:noFill/>
          </a:ln>
        </p:spPr>
        <p:txBody>
          <a:bodyPr anchorCtr="0" anchor="t" bIns="91425" lIns="91425" rIns="91425" tIns="91425">
            <a:noAutofit/>
          </a:bodyPr>
          <a:lstStyle/>
          <a:p>
            <a:pPr lvl="0" rtl="0">
              <a:spcBef>
                <a:spcPts val="0"/>
              </a:spcBef>
              <a:buNone/>
            </a:pPr>
            <a:r>
              <a:rPr lang="en">
                <a:solidFill>
                  <a:srgbClr val="F3F3F3"/>
                </a:solidFill>
              </a:rPr>
              <a:t>Logo part, we show our logo here.</a:t>
            </a:r>
          </a:p>
        </p:txBody>
      </p:sp>
      <p:sp>
        <p:nvSpPr>
          <p:cNvPr id="247" name="Shape 247"/>
          <p:cNvSpPr txBox="1"/>
          <p:nvPr/>
        </p:nvSpPr>
        <p:spPr>
          <a:xfrm>
            <a:off x="2919000" y="4789300"/>
            <a:ext cx="2204400" cy="1260900"/>
          </a:xfrm>
          <a:prstGeom prst="rect">
            <a:avLst/>
          </a:prstGeom>
          <a:noFill/>
          <a:ln>
            <a:noFill/>
          </a:ln>
        </p:spPr>
        <p:txBody>
          <a:bodyPr anchorCtr="0" anchor="t" bIns="91425" lIns="91425" rIns="91425" tIns="91425">
            <a:noAutofit/>
          </a:bodyPr>
          <a:lstStyle/>
          <a:p>
            <a:pPr lvl="0" rtl="0">
              <a:spcBef>
                <a:spcPts val="0"/>
              </a:spcBef>
              <a:buNone/>
            </a:pPr>
            <a:r>
              <a:rPr lang="en">
                <a:solidFill>
                  <a:srgbClr val="F3F3F3"/>
                </a:solidFill>
              </a:rPr>
              <a:t>Suggestion part. It provides resource related to current question. When users stucked, this may be helpful.</a:t>
            </a:r>
          </a:p>
        </p:txBody>
      </p:sp>
      <p:sp>
        <p:nvSpPr>
          <p:cNvPr id="248" name="Shape 248"/>
          <p:cNvSpPr txBox="1"/>
          <p:nvPr/>
        </p:nvSpPr>
        <p:spPr>
          <a:xfrm>
            <a:off x="6957175" y="2777200"/>
            <a:ext cx="1734300" cy="2097000"/>
          </a:xfrm>
          <a:prstGeom prst="rect">
            <a:avLst/>
          </a:prstGeom>
          <a:noFill/>
          <a:ln>
            <a:noFill/>
          </a:ln>
        </p:spPr>
        <p:txBody>
          <a:bodyPr anchorCtr="0" anchor="t" bIns="91425" lIns="91425" rIns="91425" tIns="91425">
            <a:noAutofit/>
          </a:bodyPr>
          <a:lstStyle/>
          <a:p>
            <a:pPr lvl="0" rtl="0">
              <a:spcBef>
                <a:spcPts val="0"/>
              </a:spcBef>
              <a:buNone/>
            </a:pPr>
            <a:r>
              <a:rPr lang="en">
                <a:solidFill>
                  <a:srgbClr val="F3F3F3"/>
                </a:solidFill>
              </a:rPr>
              <a:t>Question part. This displays a question each time and it shows your progress above. Meanwhile, you can select answers or skip the question.</a:t>
            </a:r>
          </a:p>
        </p:txBody>
      </p:sp>
      <p:pic>
        <p:nvPicPr>
          <p:cNvPr id="249" name="Shape 249"/>
          <p:cNvPicPr preferRelativeResize="0"/>
          <p:nvPr/>
        </p:nvPicPr>
        <p:blipFill rotWithShape="1">
          <a:blip r:embed="rId3">
            <a:alphaModFix/>
          </a:blip>
          <a:srcRect b="13978" l="0" r="0" t="0"/>
          <a:stretch/>
        </p:blipFill>
        <p:spPr>
          <a:xfrm>
            <a:off x="1993000" y="1861000"/>
            <a:ext cx="4848587" cy="2797568"/>
          </a:xfrm>
          <a:prstGeom prst="rect">
            <a:avLst/>
          </a:prstGeom>
          <a:noFill/>
          <a:ln>
            <a:noFill/>
          </a:ln>
        </p:spPr>
      </p:pic>
      <p:sp>
        <p:nvSpPr>
          <p:cNvPr id="250" name="Shape 250"/>
          <p:cNvSpPr/>
          <p:nvPr/>
        </p:nvSpPr>
        <p:spPr>
          <a:xfrm>
            <a:off x="2111250" y="1937200"/>
            <a:ext cx="4449300" cy="504300"/>
          </a:xfrm>
          <a:prstGeom prst="rect">
            <a:avLst/>
          </a:prstGeom>
          <a:noFill/>
          <a:ln cap="flat" cmpd="sng" w="28575">
            <a:solidFill>
              <a:srgbClr val="98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chemeClr val="lt1"/>
              </a:solidFill>
            </a:endParaRPr>
          </a:p>
        </p:txBody>
      </p:sp>
      <p:sp>
        <p:nvSpPr>
          <p:cNvPr id="251" name="Shape 251"/>
          <p:cNvSpPr/>
          <p:nvPr/>
        </p:nvSpPr>
        <p:spPr>
          <a:xfrm>
            <a:off x="2111250" y="2522150"/>
            <a:ext cx="495900" cy="1983600"/>
          </a:xfrm>
          <a:prstGeom prst="rect">
            <a:avLst/>
          </a:prstGeom>
          <a:noFill/>
          <a:ln cap="flat" cmpd="sng" w="28575">
            <a:solidFill>
              <a:srgbClr val="98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chemeClr val="lt1"/>
              </a:solidFill>
            </a:endParaRPr>
          </a:p>
        </p:txBody>
      </p:sp>
      <p:sp>
        <p:nvSpPr>
          <p:cNvPr id="252" name="Shape 252"/>
          <p:cNvSpPr/>
          <p:nvPr/>
        </p:nvSpPr>
        <p:spPr>
          <a:xfrm>
            <a:off x="2725400" y="2699000"/>
            <a:ext cx="3835200" cy="1353600"/>
          </a:xfrm>
          <a:prstGeom prst="rect">
            <a:avLst/>
          </a:prstGeom>
          <a:noFill/>
          <a:ln cap="flat" cmpd="sng" w="28575">
            <a:solidFill>
              <a:srgbClr val="98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chemeClr val="lt1"/>
              </a:solidFill>
            </a:endParaRPr>
          </a:p>
        </p:txBody>
      </p:sp>
      <p:sp>
        <p:nvSpPr>
          <p:cNvPr id="253" name="Shape 253"/>
          <p:cNvSpPr/>
          <p:nvPr/>
        </p:nvSpPr>
        <p:spPr>
          <a:xfrm>
            <a:off x="2725400" y="4098200"/>
            <a:ext cx="1823100" cy="382500"/>
          </a:xfrm>
          <a:prstGeom prst="rect">
            <a:avLst/>
          </a:prstGeom>
          <a:noFill/>
          <a:ln cap="flat" cmpd="sng" w="28575">
            <a:solidFill>
              <a:srgbClr val="98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chemeClr val="lt1"/>
              </a:solidFill>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ctrTitle"/>
          </p:nvPr>
        </p:nvSpPr>
        <p:spPr>
          <a:xfrm>
            <a:off x="685800" y="154924"/>
            <a:ext cx="7772400" cy="925500"/>
          </a:xfrm>
          <a:prstGeom prst="rect">
            <a:avLst/>
          </a:prstGeom>
        </p:spPr>
        <p:txBody>
          <a:bodyPr anchorCtr="0" anchor="b" bIns="91425" lIns="91425" rIns="91425" tIns="91425">
            <a:noAutofit/>
          </a:bodyPr>
          <a:lstStyle/>
          <a:p>
            <a:pPr lvl="0">
              <a:spcBef>
                <a:spcPts val="0"/>
              </a:spcBef>
              <a:buNone/>
            </a:pPr>
            <a:r>
              <a:rPr lang="en"/>
              <a:t>Survey Data</a:t>
            </a:r>
          </a:p>
        </p:txBody>
      </p:sp>
      <p:sp>
        <p:nvSpPr>
          <p:cNvPr id="259" name="Shape 259"/>
          <p:cNvSpPr txBox="1"/>
          <p:nvPr>
            <p:ph idx="1" type="subTitle"/>
          </p:nvPr>
        </p:nvSpPr>
        <p:spPr>
          <a:xfrm>
            <a:off x="685800" y="1080412"/>
            <a:ext cx="7772400" cy="1046400"/>
          </a:xfrm>
          <a:prstGeom prst="rect">
            <a:avLst/>
          </a:prstGeom>
        </p:spPr>
        <p:txBody>
          <a:bodyPr anchorCtr="0" anchor="t" bIns="91425" lIns="91425" rIns="91425" tIns="91425">
            <a:noAutofit/>
          </a:bodyPr>
          <a:lstStyle/>
          <a:p>
            <a:pPr lvl="0">
              <a:spcBef>
                <a:spcPts val="0"/>
              </a:spcBef>
              <a:buNone/>
            </a:pPr>
            <a:r>
              <a:rPr lang="en">
                <a:solidFill>
                  <a:srgbClr val="F3F3F3"/>
                </a:solidFill>
              </a:rPr>
              <a:t>n= 10 in our second survey of Stevens students. </a:t>
            </a:r>
          </a:p>
        </p:txBody>
      </p:sp>
      <p:pic>
        <p:nvPicPr>
          <p:cNvPr id="260" name="Shape 260"/>
          <p:cNvPicPr preferRelativeResize="0"/>
          <p:nvPr/>
        </p:nvPicPr>
        <p:blipFill>
          <a:blip r:embed="rId3">
            <a:alphaModFix/>
          </a:blip>
          <a:stretch>
            <a:fillRect/>
          </a:stretch>
        </p:blipFill>
        <p:spPr>
          <a:xfrm>
            <a:off x="0" y="2256712"/>
            <a:ext cx="9143998" cy="3936824"/>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ctrTitle"/>
          </p:nvPr>
        </p:nvSpPr>
        <p:spPr>
          <a:xfrm>
            <a:off x="2388350" y="3070749"/>
            <a:ext cx="3594000" cy="586800"/>
          </a:xfrm>
          <a:prstGeom prst="rect">
            <a:avLst/>
          </a:prstGeom>
        </p:spPr>
        <p:txBody>
          <a:bodyPr anchorCtr="0" anchor="b" bIns="91425" lIns="91425" rIns="91425" tIns="91425">
            <a:noAutofit/>
          </a:bodyPr>
          <a:lstStyle/>
          <a:p>
            <a:pPr lvl="0" algn="l">
              <a:spcBef>
                <a:spcPts val="0"/>
              </a:spcBef>
              <a:buNone/>
            </a:pPr>
            <a:r>
              <a:t/>
            </a:r>
            <a:endParaRPr/>
          </a:p>
        </p:txBody>
      </p:sp>
      <p:sp>
        <p:nvSpPr>
          <p:cNvPr id="266" name="Shape 266"/>
          <p:cNvSpPr txBox="1"/>
          <p:nvPr>
            <p:ph idx="1" type="subTitle"/>
          </p:nvPr>
        </p:nvSpPr>
        <p:spPr>
          <a:xfrm>
            <a:off x="159150" y="5322624"/>
            <a:ext cx="8825700" cy="1751400"/>
          </a:xfrm>
          <a:prstGeom prst="rect">
            <a:avLst/>
          </a:prstGeom>
        </p:spPr>
        <p:txBody>
          <a:bodyPr anchorCtr="0" anchor="t" bIns="91425" lIns="91425" rIns="91425" tIns="91425">
            <a:noAutofit/>
          </a:bodyPr>
          <a:lstStyle/>
          <a:p>
            <a:pPr lvl="0">
              <a:spcBef>
                <a:spcPts val="0"/>
              </a:spcBef>
              <a:buNone/>
            </a:pPr>
            <a:r>
              <a:t/>
            </a:r>
            <a:endParaRPr sz="1800">
              <a:solidFill>
                <a:srgbClr val="F3F3F3"/>
              </a:solidFill>
            </a:endParaRPr>
          </a:p>
          <a:p>
            <a:pPr lvl="0">
              <a:spcBef>
                <a:spcPts val="0"/>
              </a:spcBef>
              <a:buNone/>
            </a:pPr>
            <a:r>
              <a:rPr lang="en" sz="1800">
                <a:solidFill>
                  <a:srgbClr val="F3F3F3"/>
                </a:solidFill>
              </a:rPr>
              <a:t>We received positive reviews on our interface with 60% of the respondents rating it as a 4 or 5. Given our user feedback, we edited the logo and improved the interface to provide clearer direction about where to click. </a:t>
            </a:r>
          </a:p>
        </p:txBody>
      </p:sp>
      <p:pic>
        <p:nvPicPr>
          <p:cNvPr id="267" name="Shape 267"/>
          <p:cNvPicPr preferRelativeResize="0"/>
          <p:nvPr/>
        </p:nvPicPr>
        <p:blipFill>
          <a:blip r:embed="rId3">
            <a:alphaModFix/>
          </a:blip>
          <a:stretch>
            <a:fillRect/>
          </a:stretch>
        </p:blipFill>
        <p:spPr>
          <a:xfrm>
            <a:off x="1213362" y="341174"/>
            <a:ext cx="6717273" cy="498145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E3037"/>
        </a:solidFill>
      </p:bgPr>
    </p:bg>
    <p:spTree>
      <p:nvGrpSpPr>
        <p:cNvPr id="127" name="Shape 127"/>
        <p:cNvGrpSpPr/>
        <p:nvPr/>
      </p:nvGrpSpPr>
      <p:grpSpPr>
        <a:xfrm>
          <a:off x="0" y="0"/>
          <a:ext cx="0" cy="0"/>
          <a:chOff x="0" y="0"/>
          <a:chExt cx="0" cy="0"/>
        </a:xfrm>
      </p:grpSpPr>
      <p:sp>
        <p:nvSpPr>
          <p:cNvPr id="128" name="Shape 128"/>
          <p:cNvSpPr txBox="1"/>
          <p:nvPr>
            <p:ph type="ctrTitle"/>
          </p:nvPr>
        </p:nvSpPr>
        <p:spPr>
          <a:xfrm>
            <a:off x="510450" y="1676400"/>
            <a:ext cx="8123100" cy="2117999"/>
          </a:xfrm>
          <a:prstGeom prst="rect">
            <a:avLst/>
          </a:prstGeom>
        </p:spPr>
        <p:txBody>
          <a:bodyPr anchorCtr="0" anchor="b" bIns="91425" lIns="91425" rIns="91425" tIns="91425">
            <a:noAutofit/>
          </a:bodyPr>
          <a:lstStyle/>
          <a:p>
            <a:pPr lvl="0" rtl="0">
              <a:spcBef>
                <a:spcPts val="0"/>
              </a:spcBef>
              <a:buNone/>
            </a:pPr>
            <a:r>
              <a:rPr lang="en">
                <a:latin typeface="Raleway"/>
                <a:ea typeface="Raleway"/>
                <a:cs typeface="Raleway"/>
                <a:sym typeface="Raleway"/>
              </a:rPr>
              <a:t>CHALLENGE:</a:t>
            </a:r>
          </a:p>
        </p:txBody>
      </p:sp>
      <p:sp>
        <p:nvSpPr>
          <p:cNvPr id="129" name="Shape 129"/>
          <p:cNvSpPr txBox="1"/>
          <p:nvPr>
            <p:ph idx="1" type="subTitle"/>
          </p:nvPr>
        </p:nvSpPr>
        <p:spPr>
          <a:xfrm>
            <a:off x="588525" y="4124466"/>
            <a:ext cx="7869599" cy="936299"/>
          </a:xfrm>
          <a:prstGeom prst="rect">
            <a:avLst/>
          </a:prstGeom>
        </p:spPr>
        <p:txBody>
          <a:bodyPr anchorCtr="0" anchor="t" bIns="91425" lIns="91425" rIns="91425" tIns="91425">
            <a:noAutofit/>
          </a:bodyPr>
          <a:lstStyle/>
          <a:p>
            <a:pPr lvl="0" rtl="0">
              <a:spcBef>
                <a:spcPts val="0"/>
              </a:spcBef>
              <a:buNone/>
            </a:pPr>
            <a:r>
              <a:rPr lang="en">
                <a:latin typeface="Raleway"/>
                <a:ea typeface="Raleway"/>
                <a:cs typeface="Raleway"/>
                <a:sym typeface="Raleway"/>
              </a:rPr>
              <a:t>How might we create an adaptive learning experience for Java Programming coursework?</a:t>
            </a:r>
          </a:p>
        </p:txBody>
      </p:sp>
      <p:sp>
        <p:nvSpPr>
          <p:cNvPr id="130" name="Shape 130"/>
          <p:cNvSpPr txBox="1"/>
          <p:nvPr>
            <p:ph idx="12" type="sldNum"/>
          </p:nvPr>
        </p:nvSpPr>
        <p:spPr>
          <a:xfrm>
            <a:off x="9495691" y="6333309"/>
            <a:ext cx="548699" cy="5246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ctrTitle"/>
          </p:nvPr>
        </p:nvSpPr>
        <p:spPr>
          <a:xfrm>
            <a:off x="685800" y="189074"/>
            <a:ext cx="7772400" cy="868500"/>
          </a:xfrm>
          <a:prstGeom prst="rect">
            <a:avLst/>
          </a:prstGeom>
        </p:spPr>
        <p:txBody>
          <a:bodyPr anchorCtr="0" anchor="b" bIns="91425" lIns="91425" rIns="91425" tIns="91425">
            <a:noAutofit/>
          </a:bodyPr>
          <a:lstStyle/>
          <a:p>
            <a:pPr lvl="0">
              <a:spcBef>
                <a:spcPts val="0"/>
              </a:spcBef>
              <a:buNone/>
            </a:pPr>
            <a:r>
              <a:rPr lang="en"/>
              <a:t>Additional Findings</a:t>
            </a:r>
          </a:p>
        </p:txBody>
      </p:sp>
      <p:sp>
        <p:nvSpPr>
          <p:cNvPr id="273" name="Shape 273"/>
          <p:cNvSpPr txBox="1"/>
          <p:nvPr>
            <p:ph idx="1" type="subTitle"/>
          </p:nvPr>
        </p:nvSpPr>
        <p:spPr>
          <a:xfrm>
            <a:off x="602775" y="1057597"/>
            <a:ext cx="7961100" cy="5368200"/>
          </a:xfrm>
          <a:prstGeom prst="rect">
            <a:avLst/>
          </a:prstGeom>
        </p:spPr>
        <p:txBody>
          <a:bodyPr anchorCtr="0" anchor="t" bIns="91425" lIns="91425" rIns="91425" tIns="91425">
            <a:noAutofit/>
          </a:bodyPr>
          <a:lstStyle/>
          <a:p>
            <a:pPr lvl="0">
              <a:spcBef>
                <a:spcPts val="0"/>
              </a:spcBef>
              <a:buNone/>
            </a:pPr>
            <a:r>
              <a:t/>
            </a:r>
            <a:endParaRPr sz="2800">
              <a:solidFill>
                <a:srgbClr val="F3F3F3"/>
              </a:solidFill>
            </a:endParaRPr>
          </a:p>
          <a:p>
            <a:pPr lvl="0">
              <a:spcBef>
                <a:spcPts val="0"/>
              </a:spcBef>
              <a:buNone/>
            </a:pPr>
            <a:r>
              <a:rPr lang="en" sz="2800">
                <a:solidFill>
                  <a:srgbClr val="F3F3F3"/>
                </a:solidFill>
              </a:rPr>
              <a:t>When asked what aspects would make users more likely to engage, 67% of participants said badging or credentialing. 56% said reminders sent via email would help engagement. Shockingly, only 22% reported reminders sent via text as useful to engagement. 100% reported that the ability to respond with video and the ability to discuss with peers would be useful for video engagement.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ctrTitle"/>
          </p:nvPr>
        </p:nvSpPr>
        <p:spPr>
          <a:xfrm>
            <a:off x="311700" y="227474"/>
            <a:ext cx="8520600" cy="830100"/>
          </a:xfrm>
          <a:prstGeom prst="rect">
            <a:avLst/>
          </a:prstGeom>
        </p:spPr>
        <p:txBody>
          <a:bodyPr anchorCtr="0" anchor="b" bIns="91425" lIns="91425" rIns="91425" tIns="91425">
            <a:noAutofit/>
          </a:bodyPr>
          <a:lstStyle/>
          <a:p>
            <a:pPr lvl="0">
              <a:spcBef>
                <a:spcPts val="0"/>
              </a:spcBef>
              <a:buNone/>
            </a:pPr>
            <a:r>
              <a:rPr lang="en"/>
              <a:t>Demo</a:t>
            </a:r>
          </a:p>
        </p:txBody>
      </p:sp>
      <p:sp>
        <p:nvSpPr>
          <p:cNvPr id="279" name="Shape 279"/>
          <p:cNvSpPr txBox="1"/>
          <p:nvPr>
            <p:ph idx="1" type="subTitle"/>
          </p:nvPr>
        </p:nvSpPr>
        <p:spPr>
          <a:xfrm>
            <a:off x="311700" y="727504"/>
            <a:ext cx="8520600" cy="497400"/>
          </a:xfrm>
          <a:prstGeom prst="rect">
            <a:avLst/>
          </a:prstGeom>
        </p:spPr>
        <p:txBody>
          <a:bodyPr anchorCtr="0" anchor="t" bIns="91425" lIns="91425" rIns="91425" tIns="91425">
            <a:noAutofit/>
          </a:bodyPr>
          <a:lstStyle/>
          <a:p>
            <a:pPr lvl="0">
              <a:spcBef>
                <a:spcPts val="0"/>
              </a:spcBef>
              <a:buNone/>
            </a:pPr>
            <a:r>
              <a:rPr b="1" lang="en" sz="1800"/>
              <a:t>Project Website:   </a:t>
            </a:r>
            <a:r>
              <a:rPr b="1" lang="en" sz="1800">
                <a:solidFill>
                  <a:schemeClr val="lt1"/>
                </a:solidFill>
              </a:rPr>
              <a:t>http://learningx.abstractlogic.nyc</a:t>
            </a:r>
          </a:p>
          <a:p>
            <a:pPr lvl="0" rtl="0">
              <a:spcBef>
                <a:spcPts val="0"/>
              </a:spcBef>
              <a:buNone/>
            </a:pPr>
            <a:r>
              <a:t/>
            </a:r>
            <a:endParaRPr sz="1400">
              <a:solidFill>
                <a:schemeClr val="lt1"/>
              </a:solidFill>
            </a:endParaRPr>
          </a:p>
        </p:txBody>
      </p:sp>
      <p:sp>
        <p:nvSpPr>
          <p:cNvPr id="280" name="Shape 280">
            <a:hlinkClick r:id="rId3"/>
          </p:cNvPr>
          <p:cNvSpPr/>
          <p:nvPr/>
        </p:nvSpPr>
        <p:spPr>
          <a:xfrm>
            <a:off x="1358616" y="1630824"/>
            <a:ext cx="6426766" cy="4820075"/>
          </a:xfrm>
          <a:prstGeom prst="rect">
            <a:avLst/>
          </a:prstGeom>
          <a:blipFill>
            <a:blip r:embed="rId4">
              <a:alphaModFix/>
            </a:blip>
            <a:stretch>
              <a:fillRect/>
            </a:stretch>
          </a:blipFill>
          <a:ln>
            <a:noFill/>
          </a:ln>
        </p:spPr>
      </p:sp>
      <p:sp>
        <p:nvSpPr>
          <p:cNvPr id="281" name="Shape 281"/>
          <p:cNvSpPr txBox="1"/>
          <p:nvPr/>
        </p:nvSpPr>
        <p:spPr>
          <a:xfrm>
            <a:off x="1216925" y="6346200"/>
            <a:ext cx="6710100" cy="497400"/>
          </a:xfrm>
          <a:prstGeom prst="rect">
            <a:avLst/>
          </a:prstGeom>
          <a:noFill/>
          <a:ln>
            <a:noFill/>
          </a:ln>
        </p:spPr>
        <p:txBody>
          <a:bodyPr anchorCtr="0" anchor="t" bIns="91425" lIns="91425" rIns="91425" tIns="91425">
            <a:noAutofit/>
          </a:bodyPr>
          <a:lstStyle/>
          <a:p>
            <a:pPr lvl="0" rtl="0" algn="ctr">
              <a:spcBef>
                <a:spcPts val="600"/>
              </a:spcBef>
              <a:buClr>
                <a:schemeClr val="dk1"/>
              </a:buClr>
              <a:buFont typeface="Arial"/>
              <a:buNone/>
            </a:pPr>
            <a:r>
              <a:rPr lang="en">
                <a:solidFill>
                  <a:srgbClr val="F3F3F3"/>
                </a:solidFill>
                <a:latin typeface="Quicksand"/>
                <a:ea typeface="Quicksand"/>
                <a:cs typeface="Quicksand"/>
                <a:sym typeface="Quicksand"/>
              </a:rPr>
              <a:t>Demo video created by one of our users</a:t>
            </a:r>
          </a:p>
          <a:p>
            <a:pPr lvl="0">
              <a:spcBef>
                <a:spcPts val="0"/>
              </a:spcBef>
              <a:buNone/>
            </a:pPr>
            <a:r>
              <a:t/>
            </a:r>
            <a:endParaRPr/>
          </a:p>
        </p:txBody>
      </p:sp>
      <p:sp>
        <p:nvSpPr>
          <p:cNvPr id="282" name="Shape 282"/>
          <p:cNvSpPr txBox="1"/>
          <p:nvPr/>
        </p:nvSpPr>
        <p:spPr>
          <a:xfrm>
            <a:off x="3602100" y="1257762"/>
            <a:ext cx="1939800" cy="340200"/>
          </a:xfrm>
          <a:prstGeom prst="rect">
            <a:avLst/>
          </a:prstGeom>
          <a:noFill/>
          <a:ln>
            <a:noFill/>
          </a:ln>
        </p:spPr>
        <p:txBody>
          <a:bodyPr anchorCtr="0" anchor="t" bIns="91425" lIns="91425" rIns="91425" tIns="91425">
            <a:noAutofit/>
          </a:bodyPr>
          <a:lstStyle/>
          <a:p>
            <a:pPr lvl="0" algn="ctr">
              <a:spcBef>
                <a:spcPts val="0"/>
              </a:spcBef>
              <a:buNone/>
            </a:pPr>
            <a:r>
              <a:rPr b="1" lang="en">
                <a:solidFill>
                  <a:srgbClr val="F3F3F3"/>
                </a:solidFill>
                <a:latin typeface="Quicksand"/>
                <a:ea typeface="Quicksand"/>
                <a:cs typeface="Quicksand"/>
                <a:sym typeface="Quicksand"/>
              </a:rPr>
              <a:t>Student Demo</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ctrTitle"/>
          </p:nvPr>
        </p:nvSpPr>
        <p:spPr>
          <a:xfrm>
            <a:off x="311700" y="227474"/>
            <a:ext cx="8520600" cy="830100"/>
          </a:xfrm>
          <a:prstGeom prst="rect">
            <a:avLst/>
          </a:prstGeom>
        </p:spPr>
        <p:txBody>
          <a:bodyPr anchorCtr="0" anchor="b" bIns="91425" lIns="91425" rIns="91425" tIns="91425">
            <a:noAutofit/>
          </a:bodyPr>
          <a:lstStyle/>
          <a:p>
            <a:pPr lvl="0" rtl="0">
              <a:spcBef>
                <a:spcPts val="0"/>
              </a:spcBef>
              <a:buNone/>
            </a:pPr>
            <a:r>
              <a:rPr lang="en"/>
              <a:t>Demo</a:t>
            </a:r>
          </a:p>
        </p:txBody>
      </p:sp>
      <p:sp>
        <p:nvSpPr>
          <p:cNvPr id="288" name="Shape 288"/>
          <p:cNvSpPr txBox="1"/>
          <p:nvPr>
            <p:ph idx="1" type="subTitle"/>
          </p:nvPr>
        </p:nvSpPr>
        <p:spPr>
          <a:xfrm>
            <a:off x="311700" y="981029"/>
            <a:ext cx="8520600" cy="497400"/>
          </a:xfrm>
          <a:prstGeom prst="rect">
            <a:avLst/>
          </a:prstGeom>
        </p:spPr>
        <p:txBody>
          <a:bodyPr anchorCtr="0" anchor="t" bIns="91425" lIns="91425" rIns="91425" tIns="91425">
            <a:noAutofit/>
          </a:bodyPr>
          <a:lstStyle/>
          <a:p>
            <a:pPr lvl="0" rtl="0">
              <a:spcBef>
                <a:spcPts val="0"/>
              </a:spcBef>
              <a:buNone/>
            </a:pPr>
            <a:r>
              <a:rPr b="1" lang="en" sz="1400"/>
              <a:t>Instructor Demo</a:t>
            </a:r>
          </a:p>
          <a:p>
            <a:pPr lvl="0" rtl="0">
              <a:spcBef>
                <a:spcPts val="0"/>
              </a:spcBef>
              <a:buNone/>
            </a:pPr>
            <a:r>
              <a:t/>
            </a:r>
            <a:endParaRPr sz="1400">
              <a:solidFill>
                <a:schemeClr val="lt1"/>
              </a:solidFill>
            </a:endParaRPr>
          </a:p>
        </p:txBody>
      </p:sp>
      <p:sp>
        <p:nvSpPr>
          <p:cNvPr id="289" name="Shape 289">
            <a:hlinkClick r:id="rId3"/>
          </p:cNvPr>
          <p:cNvSpPr/>
          <p:nvPr/>
        </p:nvSpPr>
        <p:spPr>
          <a:xfrm>
            <a:off x="1280599" y="1539825"/>
            <a:ext cx="6582800" cy="4739000"/>
          </a:xfrm>
          <a:prstGeom prst="rect">
            <a:avLst/>
          </a:prstGeom>
          <a:blipFill>
            <a:blip r:embed="rId4">
              <a:alphaModFix/>
            </a:blip>
            <a:stretch>
              <a:fillRect/>
            </a:stretch>
          </a:blipFill>
          <a:ln>
            <a:noFill/>
          </a:ln>
        </p:spPr>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ctrTitle"/>
          </p:nvPr>
        </p:nvSpPr>
        <p:spPr>
          <a:xfrm>
            <a:off x="180899" y="235795"/>
            <a:ext cx="8651400" cy="1108800"/>
          </a:xfrm>
          <a:prstGeom prst="rect">
            <a:avLst/>
          </a:prstGeom>
        </p:spPr>
        <p:txBody>
          <a:bodyPr anchorCtr="0" anchor="b" bIns="91425" lIns="91425" rIns="91425" tIns="91425">
            <a:noAutofit/>
          </a:bodyPr>
          <a:lstStyle/>
          <a:p>
            <a:pPr lvl="0">
              <a:spcBef>
                <a:spcPts val="0"/>
              </a:spcBef>
              <a:buNone/>
            </a:pPr>
            <a:r>
              <a:rPr lang="en"/>
              <a:t>Design Reviews</a:t>
            </a:r>
          </a:p>
        </p:txBody>
      </p:sp>
      <p:sp>
        <p:nvSpPr>
          <p:cNvPr id="295" name="Shape 295"/>
          <p:cNvSpPr txBox="1"/>
          <p:nvPr>
            <p:ph idx="1" type="subTitle"/>
          </p:nvPr>
        </p:nvSpPr>
        <p:spPr>
          <a:xfrm>
            <a:off x="390075" y="1236828"/>
            <a:ext cx="8520600" cy="644100"/>
          </a:xfrm>
          <a:prstGeom prst="rect">
            <a:avLst/>
          </a:prstGeom>
        </p:spPr>
        <p:txBody>
          <a:bodyPr anchorCtr="0" anchor="t" bIns="91425" lIns="91425" rIns="91425" tIns="91425">
            <a:noAutofit/>
          </a:bodyPr>
          <a:lstStyle/>
          <a:p>
            <a:pPr lvl="0">
              <a:spcBef>
                <a:spcPts val="0"/>
              </a:spcBef>
              <a:buNone/>
            </a:pPr>
            <a:r>
              <a:rPr lang="en"/>
              <a:t>PAR Review</a:t>
            </a:r>
          </a:p>
        </p:txBody>
      </p:sp>
      <p:sp>
        <p:nvSpPr>
          <p:cNvPr id="296" name="Shape 296"/>
          <p:cNvSpPr txBox="1"/>
          <p:nvPr/>
        </p:nvSpPr>
        <p:spPr>
          <a:xfrm>
            <a:off x="1260975" y="1880925"/>
            <a:ext cx="6813900" cy="4921800"/>
          </a:xfrm>
          <a:prstGeom prst="rect">
            <a:avLst/>
          </a:prstGeom>
          <a:noFill/>
          <a:ln>
            <a:noFill/>
          </a:ln>
        </p:spPr>
        <p:txBody>
          <a:bodyPr anchorCtr="0" anchor="t" bIns="91425" lIns="91425" rIns="91425" tIns="91425">
            <a:noAutofit/>
          </a:bodyPr>
          <a:lstStyle/>
          <a:p>
            <a:pPr lvl="0">
              <a:spcBef>
                <a:spcPts val="0"/>
              </a:spcBef>
              <a:buNone/>
            </a:pPr>
            <a:r>
              <a:t/>
            </a:r>
            <a:endParaRPr/>
          </a:p>
          <a:p>
            <a:pPr lvl="0" algn="ctr">
              <a:spcBef>
                <a:spcPts val="0"/>
              </a:spcBef>
              <a:buNone/>
            </a:pPr>
            <a:r>
              <a:rPr lang="en">
                <a:solidFill>
                  <a:srgbClr val="FFFFFF"/>
                </a:solidFill>
                <a:latin typeface="Quicksand"/>
                <a:ea typeface="Quicksand"/>
                <a:cs typeface="Quicksand"/>
                <a:sym typeface="Quicksand"/>
              </a:rPr>
              <a:t>Our design is up to PAR! </a:t>
            </a:r>
          </a:p>
          <a:p>
            <a:pPr lvl="0">
              <a:spcBef>
                <a:spcPts val="0"/>
              </a:spcBef>
              <a:buNone/>
            </a:pPr>
            <a:r>
              <a:t/>
            </a:r>
            <a:endParaRPr>
              <a:solidFill>
                <a:srgbClr val="FFFFFF"/>
              </a:solidFill>
              <a:latin typeface="Quicksand"/>
              <a:ea typeface="Quicksand"/>
              <a:cs typeface="Quicksand"/>
              <a:sym typeface="Quicksand"/>
            </a:endParaRPr>
          </a:p>
          <a:p>
            <a:pPr lvl="0">
              <a:spcBef>
                <a:spcPts val="0"/>
              </a:spcBef>
              <a:buNone/>
            </a:pPr>
            <a:r>
              <a:rPr lang="en">
                <a:solidFill>
                  <a:srgbClr val="FFFFFF"/>
                </a:solidFill>
                <a:latin typeface="Quicksand"/>
                <a:ea typeface="Quicksand"/>
                <a:cs typeface="Quicksand"/>
                <a:sym typeface="Quicksand"/>
              </a:rPr>
              <a:t>PERCEPTION: We designed the system interface minimalistically so that users can easily perceive functions. Because our system is adaptive, we design for all types of personalities. In the traditional classroom, perhaps the introverts of the room will be less likely to participate. Our persona, Sam, was a shy and reserved student so he required an adaptive online system that provides alternate ways of engaging. We also see the adaptive design of our system as an optimal way of mitigating boredom or monotony.</a:t>
            </a:r>
          </a:p>
          <a:p>
            <a:pPr lvl="0">
              <a:spcBef>
                <a:spcPts val="0"/>
              </a:spcBef>
              <a:buNone/>
            </a:pPr>
            <a:r>
              <a:t/>
            </a:r>
            <a:endParaRPr>
              <a:solidFill>
                <a:srgbClr val="FFFFFF"/>
              </a:solidFill>
              <a:latin typeface="Quicksand"/>
              <a:ea typeface="Quicksand"/>
              <a:cs typeface="Quicksand"/>
              <a:sym typeface="Quicksand"/>
            </a:endParaRPr>
          </a:p>
          <a:p>
            <a:pPr lvl="0">
              <a:spcBef>
                <a:spcPts val="0"/>
              </a:spcBef>
              <a:buNone/>
            </a:pPr>
            <a:r>
              <a:rPr lang="en">
                <a:solidFill>
                  <a:srgbClr val="FFFFFF"/>
                </a:solidFill>
                <a:latin typeface="Quicksand"/>
                <a:ea typeface="Quicksand"/>
                <a:cs typeface="Quicksand"/>
                <a:sym typeface="Quicksand"/>
              </a:rPr>
              <a:t>ATTENTION: The system adapts to the user’s capability and tries to meet them where they are in their learning trajectory. In this way, it does not overload the user. We believe that by having users access the system in a variety of environments, by ‘breaking set’, they will be encouraged to differently. </a:t>
            </a:r>
          </a:p>
          <a:p>
            <a:pPr lvl="0">
              <a:spcBef>
                <a:spcPts val="0"/>
              </a:spcBef>
              <a:buNone/>
            </a:pPr>
            <a:r>
              <a:t/>
            </a:r>
            <a:endParaRPr>
              <a:solidFill>
                <a:srgbClr val="FFFFFF"/>
              </a:solidFill>
              <a:latin typeface="Quicksand"/>
              <a:ea typeface="Quicksand"/>
              <a:cs typeface="Quicksand"/>
              <a:sym typeface="Quicksand"/>
            </a:endParaRPr>
          </a:p>
          <a:p>
            <a:pPr lvl="0">
              <a:spcBef>
                <a:spcPts val="0"/>
              </a:spcBef>
              <a:buNone/>
            </a:pPr>
            <a:r>
              <a:rPr lang="en">
                <a:solidFill>
                  <a:srgbClr val="FFFFFF"/>
                </a:solidFill>
                <a:latin typeface="Quicksand"/>
                <a:ea typeface="Quicksand"/>
                <a:cs typeface="Quicksand"/>
                <a:sym typeface="Quicksand"/>
              </a:rPr>
              <a:t>RETENTION: Our analytics show that since the site has been live, there have been 341 session among 35 visitors, which means that the 35 visitors have repeatedly visited the site and engaged with the materials. </a:t>
            </a:r>
          </a:p>
          <a:p>
            <a:pPr lvl="0">
              <a:spcBef>
                <a:spcPts val="0"/>
              </a:spcBef>
              <a:buNone/>
            </a:pPr>
            <a:r>
              <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ctrTitle"/>
          </p:nvPr>
        </p:nvSpPr>
        <p:spPr>
          <a:xfrm>
            <a:off x="180899" y="235795"/>
            <a:ext cx="8651400" cy="1108800"/>
          </a:xfrm>
          <a:prstGeom prst="rect">
            <a:avLst/>
          </a:prstGeom>
        </p:spPr>
        <p:txBody>
          <a:bodyPr anchorCtr="0" anchor="b" bIns="91425" lIns="91425" rIns="91425" tIns="91425">
            <a:noAutofit/>
          </a:bodyPr>
          <a:lstStyle/>
          <a:p>
            <a:pPr lvl="0" rtl="0">
              <a:spcBef>
                <a:spcPts val="0"/>
              </a:spcBef>
              <a:buNone/>
            </a:pPr>
            <a:r>
              <a:rPr lang="en"/>
              <a:t>Design Reviews</a:t>
            </a:r>
          </a:p>
        </p:txBody>
      </p:sp>
      <p:sp>
        <p:nvSpPr>
          <p:cNvPr id="302" name="Shape 302"/>
          <p:cNvSpPr txBox="1"/>
          <p:nvPr>
            <p:ph idx="1" type="subTitle"/>
          </p:nvPr>
        </p:nvSpPr>
        <p:spPr>
          <a:xfrm>
            <a:off x="409675" y="1256427"/>
            <a:ext cx="8520600" cy="693300"/>
          </a:xfrm>
          <a:prstGeom prst="rect">
            <a:avLst/>
          </a:prstGeom>
        </p:spPr>
        <p:txBody>
          <a:bodyPr anchorCtr="0" anchor="t" bIns="91425" lIns="91425" rIns="91425" tIns="91425">
            <a:noAutofit/>
          </a:bodyPr>
          <a:lstStyle/>
          <a:p>
            <a:pPr lvl="0" rtl="0">
              <a:spcBef>
                <a:spcPts val="0"/>
              </a:spcBef>
              <a:buNone/>
            </a:pPr>
            <a:r>
              <a:rPr lang="en"/>
              <a:t>Simplicity Review</a:t>
            </a:r>
          </a:p>
        </p:txBody>
      </p:sp>
      <p:sp>
        <p:nvSpPr>
          <p:cNvPr id="303" name="Shape 303"/>
          <p:cNvSpPr txBox="1"/>
          <p:nvPr/>
        </p:nvSpPr>
        <p:spPr>
          <a:xfrm>
            <a:off x="1046400" y="2154425"/>
            <a:ext cx="7051200" cy="46011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Font typeface="Arial"/>
              <a:buNone/>
            </a:pPr>
            <a:r>
              <a:rPr lang="en">
                <a:solidFill>
                  <a:srgbClr val="FFFFFF"/>
                </a:solidFill>
                <a:latin typeface="Quicksand"/>
                <a:ea typeface="Quicksand"/>
                <a:cs typeface="Quicksand"/>
                <a:sym typeface="Quicksand"/>
              </a:rPr>
              <a:t>One of the</a:t>
            </a:r>
            <a:r>
              <a:rPr lang="en">
                <a:solidFill>
                  <a:srgbClr val="FFFFFF"/>
                </a:solidFill>
                <a:latin typeface="Quicksand"/>
                <a:ea typeface="Quicksand"/>
                <a:cs typeface="Quicksand"/>
                <a:sym typeface="Quicksand"/>
              </a:rPr>
              <a:t> most important rules of simplicity for our project is “Learn” because we rely on repetition for users to learn the material. That adaptive portion of the system is designed to repeat material that the user is not as knowledgeable in. We want to eliminate desperation by providing a "gentle", go-at-your-own pace learning system so the user will feel engaged. We hope this design will reduce anxiety of learning a new subject. We want the system to be very user friendly without being overly complicated.  We want the user to feel comfortable and at ease when they are using the system that balances form and function. When learning a programming language, the user is often intimidated by an IDE if they have never seen one before.  By teaching them coding principles in a non-traditional way (just opening up an IDE, following the assignment and coding) we feel we can make coding something fun to learn and not so intimidating. </a:t>
            </a:r>
          </a:p>
          <a:p>
            <a:pPr lvl="0" rtl="0">
              <a:lnSpc>
                <a:spcPct val="115000"/>
              </a:lnSpc>
              <a:spcBef>
                <a:spcPts val="0"/>
              </a:spcBef>
              <a:buClr>
                <a:schemeClr val="dk1"/>
              </a:buClr>
              <a:buFont typeface="Arial"/>
              <a:buNone/>
            </a:pPr>
            <a:r>
              <a:t/>
            </a:r>
            <a:endParaRPr sz="1150">
              <a:solidFill>
                <a:srgbClr val="FFFFFF"/>
              </a:solidFill>
              <a:latin typeface="Helvetica Neue"/>
              <a:ea typeface="Helvetica Neue"/>
              <a:cs typeface="Helvetica Neue"/>
              <a:sym typeface="Helvetica Neue"/>
            </a:endParaRPr>
          </a:p>
          <a:p>
            <a:pPr lvl="0">
              <a:spcBef>
                <a:spcPts val="0"/>
              </a:spcBef>
              <a:buNone/>
            </a:pPr>
            <a:r>
              <a:t/>
            </a:r>
            <a:endParaRPr>
              <a:solidFill>
                <a:srgbClr val="FFFFFF"/>
              </a:solidFill>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ctrTitle"/>
          </p:nvPr>
        </p:nvSpPr>
        <p:spPr>
          <a:xfrm>
            <a:off x="180899" y="235795"/>
            <a:ext cx="8651400" cy="1108800"/>
          </a:xfrm>
          <a:prstGeom prst="rect">
            <a:avLst/>
          </a:prstGeom>
        </p:spPr>
        <p:txBody>
          <a:bodyPr anchorCtr="0" anchor="b" bIns="91425" lIns="91425" rIns="91425" tIns="91425">
            <a:noAutofit/>
          </a:bodyPr>
          <a:lstStyle/>
          <a:p>
            <a:pPr lvl="0" rtl="0">
              <a:spcBef>
                <a:spcPts val="0"/>
              </a:spcBef>
              <a:buNone/>
            </a:pPr>
            <a:r>
              <a:rPr lang="en"/>
              <a:t>Design Reviews</a:t>
            </a:r>
          </a:p>
        </p:txBody>
      </p:sp>
      <p:sp>
        <p:nvSpPr>
          <p:cNvPr id="309" name="Shape 309"/>
          <p:cNvSpPr txBox="1"/>
          <p:nvPr>
            <p:ph idx="1" type="subTitle"/>
          </p:nvPr>
        </p:nvSpPr>
        <p:spPr>
          <a:xfrm>
            <a:off x="429250" y="1246627"/>
            <a:ext cx="8520600" cy="712800"/>
          </a:xfrm>
          <a:prstGeom prst="rect">
            <a:avLst/>
          </a:prstGeom>
        </p:spPr>
        <p:txBody>
          <a:bodyPr anchorCtr="0" anchor="t" bIns="91425" lIns="91425" rIns="91425" tIns="91425">
            <a:noAutofit/>
          </a:bodyPr>
          <a:lstStyle/>
          <a:p>
            <a:pPr lvl="0" rtl="0">
              <a:spcBef>
                <a:spcPts val="0"/>
              </a:spcBef>
              <a:buNone/>
            </a:pPr>
            <a:r>
              <a:rPr lang="en"/>
              <a:t>Accessibility Review</a:t>
            </a:r>
          </a:p>
        </p:txBody>
      </p:sp>
      <p:sp>
        <p:nvSpPr>
          <p:cNvPr id="310" name="Shape 310"/>
          <p:cNvSpPr txBox="1"/>
          <p:nvPr/>
        </p:nvSpPr>
        <p:spPr>
          <a:xfrm>
            <a:off x="885600" y="2160875"/>
            <a:ext cx="7372800" cy="4242300"/>
          </a:xfrm>
          <a:prstGeom prst="rect">
            <a:avLst/>
          </a:prstGeom>
          <a:noFill/>
          <a:ln>
            <a:noFill/>
          </a:ln>
        </p:spPr>
        <p:txBody>
          <a:bodyPr anchorCtr="0" anchor="t" bIns="91425" lIns="91425" rIns="91425" tIns="91425">
            <a:noAutofit/>
          </a:bodyPr>
          <a:lstStyle/>
          <a:p>
            <a:pPr lvl="0" rtl="0">
              <a:spcBef>
                <a:spcPts val="0"/>
              </a:spcBef>
              <a:buNone/>
            </a:pPr>
            <a:r>
              <a:rPr lang="en">
                <a:solidFill>
                  <a:srgbClr val="F3F3F3"/>
                </a:solidFill>
                <a:latin typeface="Quicksand"/>
                <a:ea typeface="Quicksand"/>
                <a:cs typeface="Quicksand"/>
                <a:sym typeface="Quicksand"/>
              </a:rPr>
              <a:t>W</a:t>
            </a:r>
            <a:r>
              <a:rPr lang="en">
                <a:solidFill>
                  <a:srgbClr val="F3F3F3"/>
                </a:solidFill>
                <a:latin typeface="Quicksand"/>
                <a:ea typeface="Quicksand"/>
                <a:cs typeface="Quicksand"/>
                <a:sym typeface="Quicksand"/>
              </a:rPr>
              <a:t>e tested the site using the following screen simulations for color blindness:</a:t>
            </a:r>
          </a:p>
          <a:p>
            <a:pPr indent="-228600" lvl="0" marL="457200">
              <a:spcBef>
                <a:spcPts val="0"/>
              </a:spcBef>
              <a:buClr>
                <a:srgbClr val="F3F3F3"/>
              </a:buClr>
              <a:buFont typeface="Quicksand"/>
              <a:buChar char="●"/>
            </a:pPr>
            <a:r>
              <a:rPr lang="en">
                <a:solidFill>
                  <a:srgbClr val="F3F3F3"/>
                </a:solidFill>
                <a:latin typeface="Quicksand"/>
                <a:ea typeface="Quicksand"/>
                <a:cs typeface="Quicksand"/>
                <a:sym typeface="Quicksand"/>
              </a:rPr>
              <a:t>Monochromacy</a:t>
            </a:r>
          </a:p>
          <a:p>
            <a:pPr indent="-228600" lvl="0" marL="457200">
              <a:spcBef>
                <a:spcPts val="0"/>
              </a:spcBef>
              <a:buClr>
                <a:srgbClr val="F3F3F3"/>
              </a:buClr>
              <a:buFont typeface="Quicksand"/>
              <a:buChar char="●"/>
            </a:pPr>
            <a:r>
              <a:rPr lang="en">
                <a:solidFill>
                  <a:srgbClr val="F3F3F3"/>
                </a:solidFill>
                <a:latin typeface="Quicksand"/>
                <a:ea typeface="Quicksand"/>
                <a:cs typeface="Quicksand"/>
                <a:sym typeface="Quicksand"/>
              </a:rPr>
              <a:t>Deuteranomaly</a:t>
            </a:r>
          </a:p>
          <a:p>
            <a:pPr indent="-228600" lvl="0" marL="457200">
              <a:spcBef>
                <a:spcPts val="0"/>
              </a:spcBef>
              <a:buClr>
                <a:srgbClr val="F3F3F3"/>
              </a:buClr>
              <a:buFont typeface="Quicksand"/>
              <a:buChar char="●"/>
            </a:pPr>
            <a:r>
              <a:rPr lang="en">
                <a:solidFill>
                  <a:srgbClr val="F3F3F3"/>
                </a:solidFill>
                <a:latin typeface="Quicksand"/>
                <a:ea typeface="Quicksand"/>
                <a:cs typeface="Quicksand"/>
                <a:sym typeface="Quicksand"/>
              </a:rPr>
              <a:t>Protanomaly</a:t>
            </a:r>
          </a:p>
          <a:p>
            <a:pPr indent="-228600" lvl="0" marL="457200">
              <a:spcBef>
                <a:spcPts val="0"/>
              </a:spcBef>
              <a:buClr>
                <a:srgbClr val="F3F3F3"/>
              </a:buClr>
              <a:buFont typeface="Quicksand"/>
              <a:buChar char="●"/>
            </a:pPr>
            <a:r>
              <a:rPr lang="en">
                <a:solidFill>
                  <a:srgbClr val="F3F3F3"/>
                </a:solidFill>
                <a:latin typeface="Quicksand"/>
                <a:ea typeface="Quicksand"/>
                <a:cs typeface="Quicksand"/>
                <a:sym typeface="Quicksand"/>
              </a:rPr>
              <a:t>Tritanomaly</a:t>
            </a:r>
          </a:p>
          <a:p>
            <a:pPr lvl="0">
              <a:spcBef>
                <a:spcPts val="0"/>
              </a:spcBef>
              <a:buNone/>
            </a:pPr>
            <a:r>
              <a:t/>
            </a:r>
            <a:endParaRPr>
              <a:solidFill>
                <a:srgbClr val="F3F3F3"/>
              </a:solidFill>
              <a:latin typeface="Quicksand"/>
              <a:ea typeface="Quicksand"/>
              <a:cs typeface="Quicksand"/>
              <a:sym typeface="Quicksand"/>
            </a:endParaRPr>
          </a:p>
          <a:p>
            <a:pPr lvl="0">
              <a:spcBef>
                <a:spcPts val="0"/>
              </a:spcBef>
              <a:buNone/>
            </a:pPr>
            <a:r>
              <a:rPr lang="en">
                <a:solidFill>
                  <a:srgbClr val="F3F3F3"/>
                </a:solidFill>
                <a:latin typeface="Quicksand"/>
                <a:ea typeface="Quicksand"/>
                <a:cs typeface="Quicksand"/>
                <a:sym typeface="Quicksand"/>
              </a:rPr>
              <a:t>While the colors of the site do change when someone with color blindness is viewing the site, the site still is legible and clear. </a:t>
            </a:r>
          </a:p>
          <a:p>
            <a:pPr lvl="0">
              <a:spcBef>
                <a:spcPts val="0"/>
              </a:spcBef>
              <a:buNone/>
            </a:pPr>
            <a:r>
              <a:t/>
            </a:r>
            <a:endParaRPr>
              <a:solidFill>
                <a:srgbClr val="F3F3F3"/>
              </a:solidFill>
              <a:latin typeface="Quicksand"/>
              <a:ea typeface="Quicksand"/>
              <a:cs typeface="Quicksand"/>
              <a:sym typeface="Quicksand"/>
            </a:endParaRPr>
          </a:p>
          <a:p>
            <a:pPr lvl="0">
              <a:spcBef>
                <a:spcPts val="0"/>
              </a:spcBef>
              <a:buNone/>
            </a:pPr>
            <a:r>
              <a:rPr lang="en">
                <a:solidFill>
                  <a:srgbClr val="F3F3F3"/>
                </a:solidFill>
                <a:latin typeface="Quicksand"/>
                <a:ea typeface="Quicksand"/>
                <a:cs typeface="Quicksand"/>
                <a:sym typeface="Quicksand"/>
              </a:rPr>
              <a:t>We added alt tags to the images on the site.  Since there are few images we only needed a couple alt tags:</a:t>
            </a:r>
          </a:p>
          <a:p>
            <a:pPr lvl="0">
              <a:spcBef>
                <a:spcPts val="0"/>
              </a:spcBef>
              <a:buNone/>
            </a:pPr>
            <a:br>
              <a:rPr lang="en">
                <a:solidFill>
                  <a:srgbClr val="F3F3F3"/>
                </a:solidFill>
                <a:latin typeface="Quicksand"/>
                <a:ea typeface="Quicksand"/>
                <a:cs typeface="Quicksand"/>
                <a:sym typeface="Quicksand"/>
              </a:rPr>
            </a:br>
            <a:r>
              <a:rPr lang="en">
                <a:solidFill>
                  <a:srgbClr val="F3F3F3"/>
                </a:solidFill>
                <a:latin typeface="Quicksand"/>
                <a:ea typeface="Quicksand"/>
                <a:cs typeface="Quicksand"/>
                <a:sym typeface="Quicksand"/>
              </a:rPr>
              <a:t>&lt;img alt="Click Here to Start Arrow” src="imgs/clickhere2.png"&gt;</a:t>
            </a:r>
          </a:p>
          <a:p>
            <a:pPr lvl="0">
              <a:spcBef>
                <a:spcPts val="0"/>
              </a:spcBef>
              <a:buNone/>
            </a:pPr>
            <a:r>
              <a:rPr lang="en">
                <a:solidFill>
                  <a:srgbClr val="F3F3F3"/>
                </a:solidFill>
                <a:latin typeface="Quicksand"/>
                <a:ea typeface="Quicksand"/>
                <a:cs typeface="Quicksand"/>
                <a:sym typeface="Quicksand"/>
              </a:rPr>
              <a:t>&lt;img alt="Learning X Logo" src="imgs/1.png" height="30%" width="30%"&gt;</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ctrTitle"/>
          </p:nvPr>
        </p:nvSpPr>
        <p:spPr>
          <a:xfrm>
            <a:off x="180899" y="235795"/>
            <a:ext cx="8651400" cy="1108800"/>
          </a:xfrm>
          <a:prstGeom prst="rect">
            <a:avLst/>
          </a:prstGeom>
        </p:spPr>
        <p:txBody>
          <a:bodyPr anchorCtr="0" anchor="b" bIns="91425" lIns="91425" rIns="91425" tIns="91425">
            <a:noAutofit/>
          </a:bodyPr>
          <a:lstStyle/>
          <a:p>
            <a:pPr lvl="0" rtl="0">
              <a:spcBef>
                <a:spcPts val="0"/>
              </a:spcBef>
              <a:buNone/>
            </a:pPr>
            <a:r>
              <a:rPr lang="en"/>
              <a:t>Design Reviews</a:t>
            </a:r>
          </a:p>
        </p:txBody>
      </p:sp>
      <p:sp>
        <p:nvSpPr>
          <p:cNvPr id="316" name="Shape 316"/>
          <p:cNvSpPr txBox="1"/>
          <p:nvPr>
            <p:ph idx="1" type="subTitle"/>
          </p:nvPr>
        </p:nvSpPr>
        <p:spPr>
          <a:xfrm>
            <a:off x="399875" y="1246621"/>
            <a:ext cx="8520600" cy="1380600"/>
          </a:xfrm>
          <a:prstGeom prst="rect">
            <a:avLst/>
          </a:prstGeom>
        </p:spPr>
        <p:txBody>
          <a:bodyPr anchorCtr="0" anchor="t" bIns="91425" lIns="91425" rIns="91425" tIns="91425">
            <a:noAutofit/>
          </a:bodyPr>
          <a:lstStyle/>
          <a:p>
            <a:pPr lvl="0" rtl="0">
              <a:spcBef>
                <a:spcPts val="0"/>
              </a:spcBef>
              <a:buNone/>
            </a:pPr>
            <a:r>
              <a:rPr lang="en"/>
              <a:t>Heuristic Review</a:t>
            </a:r>
            <a:r>
              <a:rPr lang="en" sz="1100"/>
              <a:t>[1]</a:t>
            </a:r>
          </a:p>
        </p:txBody>
      </p:sp>
      <p:sp>
        <p:nvSpPr>
          <p:cNvPr id="317" name="Shape 317"/>
          <p:cNvSpPr txBox="1"/>
          <p:nvPr/>
        </p:nvSpPr>
        <p:spPr>
          <a:xfrm>
            <a:off x="102350" y="1978925"/>
            <a:ext cx="8818200" cy="4731300"/>
          </a:xfrm>
          <a:prstGeom prst="rect">
            <a:avLst/>
          </a:prstGeom>
          <a:noFill/>
          <a:ln>
            <a:noFill/>
          </a:ln>
        </p:spPr>
        <p:txBody>
          <a:bodyPr anchorCtr="0" anchor="t" bIns="91425" lIns="91425" rIns="91425" tIns="91425">
            <a:noAutofit/>
          </a:bodyPr>
          <a:lstStyle/>
          <a:p>
            <a:pPr lvl="0">
              <a:spcBef>
                <a:spcPts val="0"/>
              </a:spcBef>
              <a:buNone/>
            </a:pPr>
            <a:r>
              <a:t/>
            </a:r>
            <a:endParaRPr>
              <a:solidFill>
                <a:srgbClr val="FFFFFF"/>
              </a:solidFill>
              <a:latin typeface="Quicksand"/>
              <a:ea typeface="Quicksand"/>
              <a:cs typeface="Quicksand"/>
              <a:sym typeface="Quicksand"/>
            </a:endParaRPr>
          </a:p>
          <a:p>
            <a:pPr lvl="0">
              <a:spcBef>
                <a:spcPts val="0"/>
              </a:spcBef>
              <a:buNone/>
            </a:pPr>
            <a:r>
              <a:t/>
            </a:r>
            <a:endParaRPr>
              <a:solidFill>
                <a:srgbClr val="FFFFFF"/>
              </a:solidFill>
              <a:latin typeface="Quicksand"/>
              <a:ea typeface="Quicksand"/>
              <a:cs typeface="Quicksand"/>
              <a:sym typeface="Quicksand"/>
            </a:endParaRPr>
          </a:p>
          <a:p>
            <a:pPr lvl="0">
              <a:spcBef>
                <a:spcPts val="0"/>
              </a:spcBef>
              <a:buNone/>
            </a:pPr>
            <a:r>
              <a:t/>
            </a:r>
            <a:endParaRPr>
              <a:solidFill>
                <a:srgbClr val="FFFFFF"/>
              </a:solidFill>
              <a:latin typeface="Quicksand"/>
              <a:ea typeface="Quicksand"/>
              <a:cs typeface="Quicksand"/>
              <a:sym typeface="Quicksand"/>
            </a:endParaRPr>
          </a:p>
          <a:p>
            <a:pPr lvl="0">
              <a:spcBef>
                <a:spcPts val="0"/>
              </a:spcBef>
              <a:buNone/>
            </a:pPr>
            <a:r>
              <a:t/>
            </a:r>
            <a:endParaRPr>
              <a:solidFill>
                <a:srgbClr val="FFFFFF"/>
              </a:solidFill>
              <a:latin typeface="Quicksand"/>
              <a:ea typeface="Quicksand"/>
              <a:cs typeface="Quicksand"/>
              <a:sym typeface="Quicksand"/>
            </a:endParaRPr>
          </a:p>
          <a:p>
            <a:pPr lvl="0">
              <a:spcBef>
                <a:spcPts val="0"/>
              </a:spcBef>
              <a:buNone/>
            </a:pPr>
            <a:r>
              <a:t/>
            </a:r>
            <a:endParaRPr>
              <a:solidFill>
                <a:srgbClr val="FFFFFF"/>
              </a:solidFill>
              <a:latin typeface="Quicksand"/>
              <a:ea typeface="Quicksand"/>
              <a:cs typeface="Quicksand"/>
              <a:sym typeface="Quicksand"/>
            </a:endParaRPr>
          </a:p>
          <a:p>
            <a:pPr lvl="0">
              <a:spcBef>
                <a:spcPts val="0"/>
              </a:spcBef>
              <a:buNone/>
            </a:pPr>
            <a:r>
              <a:t/>
            </a:r>
            <a:endParaRPr>
              <a:solidFill>
                <a:srgbClr val="FFFFFF"/>
              </a:solidFill>
              <a:latin typeface="Quicksand"/>
              <a:ea typeface="Quicksand"/>
              <a:cs typeface="Quicksand"/>
              <a:sym typeface="Quicksand"/>
            </a:endParaRPr>
          </a:p>
          <a:p>
            <a:pPr lvl="0">
              <a:spcBef>
                <a:spcPts val="0"/>
              </a:spcBef>
              <a:buNone/>
            </a:pPr>
            <a:r>
              <a:t/>
            </a:r>
            <a:endParaRPr>
              <a:solidFill>
                <a:srgbClr val="FFFFFF"/>
              </a:solidFill>
              <a:latin typeface="Quicksand"/>
              <a:ea typeface="Quicksand"/>
              <a:cs typeface="Quicksand"/>
              <a:sym typeface="Quicksand"/>
            </a:endParaRPr>
          </a:p>
          <a:p>
            <a:pPr lvl="0">
              <a:spcBef>
                <a:spcPts val="0"/>
              </a:spcBef>
              <a:buNone/>
            </a:pPr>
            <a:r>
              <a:t/>
            </a:r>
            <a:endParaRPr>
              <a:solidFill>
                <a:srgbClr val="FFFFFF"/>
              </a:solidFill>
              <a:latin typeface="Quicksand"/>
              <a:ea typeface="Quicksand"/>
              <a:cs typeface="Quicksand"/>
              <a:sym typeface="Quicksand"/>
            </a:endParaRPr>
          </a:p>
          <a:p>
            <a:pPr lvl="0">
              <a:spcBef>
                <a:spcPts val="0"/>
              </a:spcBef>
              <a:buNone/>
            </a:pPr>
            <a:r>
              <a:t/>
            </a:r>
            <a:endParaRPr>
              <a:solidFill>
                <a:srgbClr val="FFFFFF"/>
              </a:solidFill>
              <a:latin typeface="Quicksand"/>
              <a:ea typeface="Quicksand"/>
              <a:cs typeface="Quicksand"/>
              <a:sym typeface="Quicksand"/>
            </a:endParaRPr>
          </a:p>
          <a:p>
            <a:pPr lvl="0">
              <a:spcBef>
                <a:spcPts val="0"/>
              </a:spcBef>
              <a:buNone/>
            </a:pPr>
            <a:r>
              <a:t/>
            </a:r>
            <a:endParaRPr>
              <a:solidFill>
                <a:srgbClr val="FFFFFF"/>
              </a:solidFill>
              <a:latin typeface="Quicksand"/>
              <a:ea typeface="Quicksand"/>
              <a:cs typeface="Quicksand"/>
              <a:sym typeface="Quicksand"/>
            </a:endParaRPr>
          </a:p>
          <a:p>
            <a:pPr lvl="0">
              <a:spcBef>
                <a:spcPts val="0"/>
              </a:spcBef>
              <a:buNone/>
            </a:pPr>
            <a:r>
              <a:t/>
            </a:r>
            <a:endParaRPr>
              <a:solidFill>
                <a:srgbClr val="FFFFFF"/>
              </a:solidFill>
              <a:latin typeface="Quicksand"/>
              <a:ea typeface="Quicksand"/>
              <a:cs typeface="Quicksand"/>
              <a:sym typeface="Quicksand"/>
            </a:endParaRPr>
          </a:p>
          <a:p>
            <a:pPr lvl="0">
              <a:spcBef>
                <a:spcPts val="0"/>
              </a:spcBef>
              <a:buNone/>
            </a:pPr>
            <a:r>
              <a:t/>
            </a:r>
            <a:endParaRPr>
              <a:solidFill>
                <a:srgbClr val="FFFFFF"/>
              </a:solidFill>
              <a:latin typeface="Quicksand"/>
              <a:ea typeface="Quicksand"/>
              <a:cs typeface="Quicksand"/>
              <a:sym typeface="Quicksand"/>
            </a:endParaRPr>
          </a:p>
          <a:p>
            <a:pPr lvl="0">
              <a:spcBef>
                <a:spcPts val="0"/>
              </a:spcBef>
              <a:buNone/>
            </a:pPr>
            <a:r>
              <a:t/>
            </a:r>
            <a:endParaRPr>
              <a:solidFill>
                <a:srgbClr val="FFFFFF"/>
              </a:solidFill>
              <a:latin typeface="Quicksand"/>
              <a:ea typeface="Quicksand"/>
              <a:cs typeface="Quicksand"/>
              <a:sym typeface="Quicksand"/>
            </a:endParaRPr>
          </a:p>
          <a:p>
            <a:pPr lvl="0">
              <a:spcBef>
                <a:spcPts val="0"/>
              </a:spcBef>
              <a:buNone/>
            </a:pPr>
            <a:r>
              <a:t/>
            </a:r>
            <a:endParaRPr>
              <a:solidFill>
                <a:srgbClr val="FFFFFF"/>
              </a:solidFill>
              <a:latin typeface="Quicksand"/>
              <a:ea typeface="Quicksand"/>
              <a:cs typeface="Quicksand"/>
              <a:sym typeface="Quicksand"/>
            </a:endParaRPr>
          </a:p>
          <a:p>
            <a:pPr lvl="0">
              <a:spcBef>
                <a:spcPts val="0"/>
              </a:spcBef>
              <a:buNone/>
            </a:pPr>
            <a:r>
              <a:t/>
            </a:r>
            <a:endParaRPr>
              <a:solidFill>
                <a:srgbClr val="FFFFFF"/>
              </a:solidFill>
              <a:latin typeface="Quicksand"/>
              <a:ea typeface="Quicksand"/>
              <a:cs typeface="Quicksand"/>
              <a:sym typeface="Quicksand"/>
            </a:endParaRPr>
          </a:p>
          <a:p>
            <a:pPr lvl="0">
              <a:spcBef>
                <a:spcPts val="0"/>
              </a:spcBef>
              <a:buNone/>
            </a:pPr>
            <a:r>
              <a:t/>
            </a:r>
            <a:endParaRPr>
              <a:solidFill>
                <a:srgbClr val="FFFFFF"/>
              </a:solidFill>
              <a:latin typeface="Quicksand"/>
              <a:ea typeface="Quicksand"/>
              <a:cs typeface="Quicksand"/>
              <a:sym typeface="Quicksand"/>
            </a:endParaRPr>
          </a:p>
          <a:p>
            <a:pPr lvl="0">
              <a:spcBef>
                <a:spcPts val="0"/>
              </a:spcBef>
              <a:buNone/>
            </a:pPr>
            <a:r>
              <a:t/>
            </a:r>
            <a:endParaRPr>
              <a:solidFill>
                <a:srgbClr val="FFFFFF"/>
              </a:solidFill>
              <a:latin typeface="Quicksand"/>
              <a:ea typeface="Quicksand"/>
              <a:cs typeface="Quicksand"/>
              <a:sym typeface="Quicksand"/>
            </a:endParaRPr>
          </a:p>
          <a:p>
            <a:pPr lvl="0">
              <a:spcBef>
                <a:spcPts val="0"/>
              </a:spcBef>
              <a:buNone/>
            </a:pPr>
            <a:r>
              <a:t/>
            </a:r>
            <a:endParaRPr>
              <a:solidFill>
                <a:srgbClr val="FFFFFF"/>
              </a:solidFill>
              <a:latin typeface="Quicksand"/>
              <a:ea typeface="Quicksand"/>
              <a:cs typeface="Quicksand"/>
              <a:sym typeface="Quicksand"/>
            </a:endParaRPr>
          </a:p>
          <a:p>
            <a:pPr lvl="0">
              <a:spcBef>
                <a:spcPts val="0"/>
              </a:spcBef>
              <a:buNone/>
            </a:pPr>
            <a:r>
              <a:t/>
            </a:r>
            <a:endParaRPr>
              <a:solidFill>
                <a:srgbClr val="FFFFFF"/>
              </a:solidFill>
              <a:latin typeface="Quicksand"/>
              <a:ea typeface="Quicksand"/>
              <a:cs typeface="Quicksand"/>
              <a:sym typeface="Quicksand"/>
            </a:endParaRPr>
          </a:p>
          <a:p>
            <a:pPr lvl="0">
              <a:spcBef>
                <a:spcPts val="0"/>
              </a:spcBef>
              <a:buNone/>
            </a:pPr>
            <a:r>
              <a:t/>
            </a:r>
            <a:endParaRPr>
              <a:solidFill>
                <a:srgbClr val="FFFFFF"/>
              </a:solidFill>
              <a:latin typeface="Quicksand"/>
              <a:ea typeface="Quicksand"/>
              <a:cs typeface="Quicksand"/>
              <a:sym typeface="Quicksand"/>
            </a:endParaRPr>
          </a:p>
          <a:p>
            <a:pPr lvl="0">
              <a:spcBef>
                <a:spcPts val="0"/>
              </a:spcBef>
              <a:buNone/>
            </a:pPr>
            <a:r>
              <a:rPr lang="en" sz="1100">
                <a:solidFill>
                  <a:srgbClr val="FFFFFF"/>
                </a:solidFill>
                <a:latin typeface="Quicksand"/>
                <a:ea typeface="Quicksand"/>
                <a:cs typeface="Quicksand"/>
                <a:sym typeface="Quicksand"/>
              </a:rPr>
              <a:t>[1] Before conducting our heuristic evaluation, we chose Nielsen’s design heuristics. </a:t>
            </a:r>
          </a:p>
          <a:p>
            <a:pPr lvl="0">
              <a:spcBef>
                <a:spcPts val="0"/>
              </a:spcBef>
              <a:buNone/>
            </a:pPr>
            <a:r>
              <a:rPr lang="en" sz="1100">
                <a:solidFill>
                  <a:srgbClr val="FFFFFF"/>
                </a:solidFill>
                <a:latin typeface="Quicksand"/>
                <a:ea typeface="Quicksand"/>
                <a:cs typeface="Quicksand"/>
                <a:sym typeface="Quicksand"/>
              </a:rPr>
              <a:t>[2] We could not embed the form into the presentation slides. If you click the first image, you can access the evaluation. </a:t>
            </a:r>
          </a:p>
        </p:txBody>
      </p:sp>
      <p:pic>
        <p:nvPicPr>
          <p:cNvPr id="318" name="Shape 318"/>
          <p:cNvPicPr preferRelativeResize="0"/>
          <p:nvPr/>
        </p:nvPicPr>
        <p:blipFill>
          <a:blip r:embed="rId3">
            <a:alphaModFix/>
          </a:blip>
          <a:stretch>
            <a:fillRect/>
          </a:stretch>
        </p:blipFill>
        <p:spPr>
          <a:xfrm>
            <a:off x="3211637" y="1892949"/>
            <a:ext cx="2720724" cy="4146476"/>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ctrTitle"/>
          </p:nvPr>
        </p:nvSpPr>
        <p:spPr>
          <a:xfrm>
            <a:off x="180899" y="235795"/>
            <a:ext cx="8651400" cy="1108800"/>
          </a:xfrm>
          <a:prstGeom prst="rect">
            <a:avLst/>
          </a:prstGeom>
        </p:spPr>
        <p:txBody>
          <a:bodyPr anchorCtr="0" anchor="b" bIns="91425" lIns="91425" rIns="91425" tIns="91425">
            <a:noAutofit/>
          </a:bodyPr>
          <a:lstStyle/>
          <a:p>
            <a:pPr lvl="0" rtl="0">
              <a:spcBef>
                <a:spcPts val="0"/>
              </a:spcBef>
              <a:buNone/>
            </a:pPr>
            <a:r>
              <a:rPr lang="en"/>
              <a:t>Design Reviews</a:t>
            </a:r>
          </a:p>
        </p:txBody>
      </p:sp>
      <p:sp>
        <p:nvSpPr>
          <p:cNvPr id="324" name="Shape 324"/>
          <p:cNvSpPr txBox="1"/>
          <p:nvPr>
            <p:ph idx="1" type="subTitle"/>
          </p:nvPr>
        </p:nvSpPr>
        <p:spPr>
          <a:xfrm>
            <a:off x="363100" y="1044371"/>
            <a:ext cx="8520600" cy="1380600"/>
          </a:xfrm>
          <a:prstGeom prst="rect">
            <a:avLst/>
          </a:prstGeom>
        </p:spPr>
        <p:txBody>
          <a:bodyPr anchorCtr="0" anchor="t" bIns="91425" lIns="91425" rIns="91425" tIns="91425">
            <a:noAutofit/>
          </a:bodyPr>
          <a:lstStyle/>
          <a:p>
            <a:pPr lvl="0" rtl="0">
              <a:spcBef>
                <a:spcPts val="0"/>
              </a:spcBef>
              <a:buNone/>
            </a:pPr>
            <a:r>
              <a:rPr lang="en"/>
              <a:t>Heuristic Evaluation Results</a:t>
            </a:r>
          </a:p>
        </p:txBody>
      </p:sp>
      <p:sp>
        <p:nvSpPr>
          <p:cNvPr id="325" name="Shape 325"/>
          <p:cNvSpPr txBox="1"/>
          <p:nvPr/>
        </p:nvSpPr>
        <p:spPr>
          <a:xfrm>
            <a:off x="102350" y="1978925"/>
            <a:ext cx="8818200" cy="4731300"/>
          </a:xfrm>
          <a:prstGeom prst="rect">
            <a:avLst/>
          </a:prstGeom>
          <a:noFill/>
          <a:ln>
            <a:noFill/>
          </a:ln>
        </p:spPr>
        <p:txBody>
          <a:bodyPr anchorCtr="0" anchor="t" bIns="91425" lIns="91425" rIns="91425" tIns="91425">
            <a:noAutofit/>
          </a:bodyPr>
          <a:lstStyle/>
          <a:p>
            <a:pPr lvl="0" rtl="0">
              <a:spcBef>
                <a:spcPts val="0"/>
              </a:spcBef>
              <a:buNone/>
            </a:pPr>
            <a:r>
              <a:t/>
            </a:r>
            <a:endParaRPr>
              <a:solidFill>
                <a:srgbClr val="FFFFFF"/>
              </a:solidFill>
              <a:latin typeface="Quicksand"/>
              <a:ea typeface="Quicksand"/>
              <a:cs typeface="Quicksand"/>
              <a:sym typeface="Quicksand"/>
            </a:endParaRPr>
          </a:p>
          <a:p>
            <a:pPr lvl="0" rtl="0">
              <a:spcBef>
                <a:spcPts val="0"/>
              </a:spcBef>
              <a:buNone/>
            </a:pPr>
            <a:r>
              <a:t/>
            </a:r>
            <a:endParaRPr>
              <a:solidFill>
                <a:srgbClr val="FFFFFF"/>
              </a:solidFill>
              <a:latin typeface="Quicksand"/>
              <a:ea typeface="Quicksand"/>
              <a:cs typeface="Quicksand"/>
              <a:sym typeface="Quicksand"/>
            </a:endParaRPr>
          </a:p>
          <a:p>
            <a:pPr lvl="0" rtl="0">
              <a:spcBef>
                <a:spcPts val="0"/>
              </a:spcBef>
              <a:buNone/>
            </a:pPr>
            <a:r>
              <a:t/>
            </a:r>
            <a:endParaRPr>
              <a:solidFill>
                <a:srgbClr val="FFFFFF"/>
              </a:solidFill>
              <a:latin typeface="Quicksand"/>
              <a:ea typeface="Quicksand"/>
              <a:cs typeface="Quicksand"/>
              <a:sym typeface="Quicksand"/>
            </a:endParaRPr>
          </a:p>
          <a:p>
            <a:pPr lvl="0" rtl="0">
              <a:spcBef>
                <a:spcPts val="0"/>
              </a:spcBef>
              <a:buNone/>
            </a:pPr>
            <a:r>
              <a:t/>
            </a:r>
            <a:endParaRPr>
              <a:solidFill>
                <a:srgbClr val="FFFFFF"/>
              </a:solidFill>
              <a:latin typeface="Quicksand"/>
              <a:ea typeface="Quicksand"/>
              <a:cs typeface="Quicksand"/>
              <a:sym typeface="Quicksand"/>
            </a:endParaRPr>
          </a:p>
          <a:p>
            <a:pPr lvl="0" rtl="0">
              <a:spcBef>
                <a:spcPts val="0"/>
              </a:spcBef>
              <a:buNone/>
            </a:pPr>
            <a:r>
              <a:t/>
            </a:r>
            <a:endParaRPr>
              <a:solidFill>
                <a:srgbClr val="FFFFFF"/>
              </a:solidFill>
              <a:latin typeface="Quicksand"/>
              <a:ea typeface="Quicksand"/>
              <a:cs typeface="Quicksand"/>
              <a:sym typeface="Quicksand"/>
            </a:endParaRPr>
          </a:p>
          <a:p>
            <a:pPr lvl="0" rtl="0">
              <a:spcBef>
                <a:spcPts val="0"/>
              </a:spcBef>
              <a:buNone/>
            </a:pPr>
            <a:r>
              <a:t/>
            </a:r>
            <a:endParaRPr>
              <a:solidFill>
                <a:srgbClr val="FFFFFF"/>
              </a:solidFill>
              <a:latin typeface="Quicksand"/>
              <a:ea typeface="Quicksand"/>
              <a:cs typeface="Quicksand"/>
              <a:sym typeface="Quicksand"/>
            </a:endParaRPr>
          </a:p>
          <a:p>
            <a:pPr lvl="0" rtl="0">
              <a:spcBef>
                <a:spcPts val="0"/>
              </a:spcBef>
              <a:buNone/>
            </a:pPr>
            <a:r>
              <a:t/>
            </a:r>
            <a:endParaRPr>
              <a:solidFill>
                <a:srgbClr val="FFFFFF"/>
              </a:solidFill>
              <a:latin typeface="Quicksand"/>
              <a:ea typeface="Quicksand"/>
              <a:cs typeface="Quicksand"/>
              <a:sym typeface="Quicksand"/>
            </a:endParaRPr>
          </a:p>
          <a:p>
            <a:pPr lvl="0" rtl="0">
              <a:spcBef>
                <a:spcPts val="0"/>
              </a:spcBef>
              <a:buNone/>
            </a:pPr>
            <a:r>
              <a:t/>
            </a:r>
            <a:endParaRPr>
              <a:solidFill>
                <a:srgbClr val="FFFFFF"/>
              </a:solidFill>
              <a:latin typeface="Quicksand"/>
              <a:ea typeface="Quicksand"/>
              <a:cs typeface="Quicksand"/>
              <a:sym typeface="Quicksand"/>
            </a:endParaRPr>
          </a:p>
          <a:p>
            <a:pPr lvl="0" rtl="0">
              <a:spcBef>
                <a:spcPts val="0"/>
              </a:spcBef>
              <a:buNone/>
            </a:pPr>
            <a:r>
              <a:t/>
            </a:r>
            <a:endParaRPr>
              <a:solidFill>
                <a:srgbClr val="FFFFFF"/>
              </a:solidFill>
              <a:latin typeface="Quicksand"/>
              <a:ea typeface="Quicksand"/>
              <a:cs typeface="Quicksand"/>
              <a:sym typeface="Quicksand"/>
            </a:endParaRPr>
          </a:p>
          <a:p>
            <a:pPr lvl="0" rtl="0">
              <a:spcBef>
                <a:spcPts val="0"/>
              </a:spcBef>
              <a:buNone/>
            </a:pPr>
            <a:r>
              <a:t/>
            </a:r>
            <a:endParaRPr>
              <a:solidFill>
                <a:srgbClr val="FFFFFF"/>
              </a:solidFill>
              <a:latin typeface="Quicksand"/>
              <a:ea typeface="Quicksand"/>
              <a:cs typeface="Quicksand"/>
              <a:sym typeface="Quicksand"/>
            </a:endParaRPr>
          </a:p>
          <a:p>
            <a:pPr lvl="0" rtl="0">
              <a:spcBef>
                <a:spcPts val="0"/>
              </a:spcBef>
              <a:buNone/>
            </a:pPr>
            <a:r>
              <a:t/>
            </a:r>
            <a:endParaRPr>
              <a:solidFill>
                <a:srgbClr val="FFFFFF"/>
              </a:solidFill>
              <a:latin typeface="Quicksand"/>
              <a:ea typeface="Quicksand"/>
              <a:cs typeface="Quicksand"/>
              <a:sym typeface="Quicksand"/>
            </a:endParaRPr>
          </a:p>
          <a:p>
            <a:pPr lvl="0" rtl="0">
              <a:spcBef>
                <a:spcPts val="0"/>
              </a:spcBef>
              <a:buNone/>
            </a:pPr>
            <a:r>
              <a:t/>
            </a:r>
            <a:endParaRPr>
              <a:solidFill>
                <a:srgbClr val="FFFFFF"/>
              </a:solidFill>
              <a:latin typeface="Quicksand"/>
              <a:ea typeface="Quicksand"/>
              <a:cs typeface="Quicksand"/>
              <a:sym typeface="Quicksand"/>
            </a:endParaRPr>
          </a:p>
          <a:p>
            <a:pPr lvl="0" rtl="0">
              <a:spcBef>
                <a:spcPts val="0"/>
              </a:spcBef>
              <a:buNone/>
            </a:pPr>
            <a:r>
              <a:t/>
            </a:r>
            <a:endParaRPr>
              <a:solidFill>
                <a:srgbClr val="FFFFFF"/>
              </a:solidFill>
              <a:latin typeface="Quicksand"/>
              <a:ea typeface="Quicksand"/>
              <a:cs typeface="Quicksand"/>
              <a:sym typeface="Quicksand"/>
            </a:endParaRPr>
          </a:p>
          <a:p>
            <a:pPr lvl="0" rtl="0">
              <a:spcBef>
                <a:spcPts val="0"/>
              </a:spcBef>
              <a:buNone/>
            </a:pPr>
            <a:r>
              <a:t/>
            </a:r>
            <a:endParaRPr>
              <a:solidFill>
                <a:srgbClr val="FFFFFF"/>
              </a:solidFill>
              <a:latin typeface="Quicksand"/>
              <a:ea typeface="Quicksand"/>
              <a:cs typeface="Quicksand"/>
              <a:sym typeface="Quicksand"/>
            </a:endParaRPr>
          </a:p>
          <a:p>
            <a:pPr lvl="0" rtl="0">
              <a:spcBef>
                <a:spcPts val="0"/>
              </a:spcBef>
              <a:buNone/>
            </a:pPr>
            <a:r>
              <a:t/>
            </a:r>
            <a:endParaRPr>
              <a:solidFill>
                <a:srgbClr val="FFFFFF"/>
              </a:solidFill>
              <a:latin typeface="Quicksand"/>
              <a:ea typeface="Quicksand"/>
              <a:cs typeface="Quicksand"/>
              <a:sym typeface="Quicksand"/>
            </a:endParaRPr>
          </a:p>
          <a:p>
            <a:pPr lvl="0" rtl="0">
              <a:spcBef>
                <a:spcPts val="0"/>
              </a:spcBef>
              <a:buNone/>
            </a:pPr>
            <a:r>
              <a:t/>
            </a:r>
            <a:endParaRPr>
              <a:solidFill>
                <a:srgbClr val="FFFFFF"/>
              </a:solidFill>
              <a:latin typeface="Quicksand"/>
              <a:ea typeface="Quicksand"/>
              <a:cs typeface="Quicksand"/>
              <a:sym typeface="Quicksand"/>
            </a:endParaRPr>
          </a:p>
          <a:p>
            <a:pPr lvl="0" rtl="0">
              <a:spcBef>
                <a:spcPts val="0"/>
              </a:spcBef>
              <a:buNone/>
            </a:pPr>
            <a:r>
              <a:t/>
            </a:r>
            <a:endParaRPr>
              <a:solidFill>
                <a:srgbClr val="FFFFFF"/>
              </a:solidFill>
              <a:latin typeface="Quicksand"/>
              <a:ea typeface="Quicksand"/>
              <a:cs typeface="Quicksand"/>
              <a:sym typeface="Quicksand"/>
            </a:endParaRPr>
          </a:p>
          <a:p>
            <a:pPr lvl="0" rtl="0">
              <a:spcBef>
                <a:spcPts val="0"/>
              </a:spcBef>
              <a:buNone/>
            </a:pPr>
            <a:r>
              <a:t/>
            </a:r>
            <a:endParaRPr>
              <a:solidFill>
                <a:srgbClr val="FFFFFF"/>
              </a:solidFill>
              <a:latin typeface="Quicksand"/>
              <a:ea typeface="Quicksand"/>
              <a:cs typeface="Quicksand"/>
              <a:sym typeface="Quicksand"/>
            </a:endParaRPr>
          </a:p>
          <a:p>
            <a:pPr lvl="0" rtl="0">
              <a:spcBef>
                <a:spcPts val="0"/>
              </a:spcBef>
              <a:buNone/>
            </a:pPr>
            <a:r>
              <a:t/>
            </a:r>
            <a:endParaRPr>
              <a:solidFill>
                <a:srgbClr val="FFFFFF"/>
              </a:solidFill>
              <a:latin typeface="Quicksand"/>
              <a:ea typeface="Quicksand"/>
              <a:cs typeface="Quicksand"/>
              <a:sym typeface="Quicksand"/>
            </a:endParaRPr>
          </a:p>
          <a:p>
            <a:pPr lvl="0" rtl="0">
              <a:spcBef>
                <a:spcPts val="0"/>
              </a:spcBef>
              <a:buNone/>
            </a:pPr>
            <a:r>
              <a:t/>
            </a:r>
            <a:endParaRPr>
              <a:solidFill>
                <a:srgbClr val="FFFFFF"/>
              </a:solidFill>
              <a:latin typeface="Quicksand"/>
              <a:ea typeface="Quicksand"/>
              <a:cs typeface="Quicksand"/>
              <a:sym typeface="Quicksand"/>
            </a:endParaRPr>
          </a:p>
          <a:p>
            <a:pPr lvl="0" rtl="0">
              <a:spcBef>
                <a:spcPts val="0"/>
              </a:spcBef>
              <a:buNone/>
            </a:pPr>
            <a:r>
              <a:t/>
            </a:r>
            <a:endParaRPr sz="1100">
              <a:solidFill>
                <a:srgbClr val="FFFFFF"/>
              </a:solidFill>
              <a:latin typeface="Quicksand"/>
              <a:ea typeface="Quicksand"/>
              <a:cs typeface="Quicksand"/>
              <a:sym typeface="Quicksand"/>
            </a:endParaRPr>
          </a:p>
        </p:txBody>
      </p:sp>
      <p:pic>
        <p:nvPicPr>
          <p:cNvPr id="326" name="Shape 326"/>
          <p:cNvPicPr preferRelativeResize="0"/>
          <p:nvPr/>
        </p:nvPicPr>
        <p:blipFill>
          <a:blip r:embed="rId3">
            <a:alphaModFix/>
          </a:blip>
          <a:stretch>
            <a:fillRect/>
          </a:stretch>
        </p:blipFill>
        <p:spPr>
          <a:xfrm>
            <a:off x="51400" y="1595450"/>
            <a:ext cx="9040876" cy="5161424"/>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ctrTitle"/>
          </p:nvPr>
        </p:nvSpPr>
        <p:spPr>
          <a:xfrm>
            <a:off x="311700" y="151145"/>
            <a:ext cx="8520600" cy="1111200"/>
          </a:xfrm>
          <a:prstGeom prst="rect">
            <a:avLst/>
          </a:prstGeom>
        </p:spPr>
        <p:txBody>
          <a:bodyPr anchorCtr="0" anchor="b" bIns="91425" lIns="91425" rIns="91425" tIns="91425">
            <a:noAutofit/>
          </a:bodyPr>
          <a:lstStyle/>
          <a:p>
            <a:pPr lvl="0">
              <a:spcBef>
                <a:spcPts val="0"/>
              </a:spcBef>
              <a:buNone/>
            </a:pPr>
            <a:r>
              <a:rPr lang="en"/>
              <a:t>User Quotes</a:t>
            </a:r>
          </a:p>
        </p:txBody>
      </p:sp>
      <p:sp>
        <p:nvSpPr>
          <p:cNvPr id="332" name="Shape 332"/>
          <p:cNvSpPr txBox="1"/>
          <p:nvPr>
            <p:ph idx="1" type="subTitle"/>
          </p:nvPr>
        </p:nvSpPr>
        <p:spPr>
          <a:xfrm>
            <a:off x="311700" y="1262322"/>
            <a:ext cx="8520600" cy="5243100"/>
          </a:xfrm>
          <a:prstGeom prst="rect">
            <a:avLst/>
          </a:prstGeom>
        </p:spPr>
        <p:txBody>
          <a:bodyPr anchorCtr="0" anchor="t" bIns="91425" lIns="91425" rIns="91425" tIns="91425">
            <a:noAutofit/>
          </a:bodyPr>
          <a:lstStyle/>
          <a:p>
            <a:pPr lvl="0" rtl="0" algn="l">
              <a:spcBef>
                <a:spcPts val="0"/>
              </a:spcBef>
              <a:buNone/>
            </a:pPr>
            <a:r>
              <a:rPr i="1" lang="en" sz="1200">
                <a:solidFill>
                  <a:srgbClr val="F3F3F3"/>
                </a:solidFill>
              </a:rPr>
              <a:t>The “menu” button was not obvious.   I watched the video twice and then it was only because I was convinced that I was missing something and went back to look for more.</a:t>
            </a:r>
          </a:p>
          <a:p>
            <a:pPr lvl="0" algn="l">
              <a:spcBef>
                <a:spcPts val="0"/>
              </a:spcBef>
              <a:buNone/>
            </a:pPr>
            <a:r>
              <a:t/>
            </a:r>
            <a:endParaRPr i="1" sz="1200">
              <a:solidFill>
                <a:srgbClr val="F3F3F3"/>
              </a:solidFill>
            </a:endParaRPr>
          </a:p>
          <a:p>
            <a:pPr lvl="0" algn="l">
              <a:spcBef>
                <a:spcPts val="0"/>
              </a:spcBef>
              <a:buNone/>
            </a:pPr>
            <a:r>
              <a:rPr i="1" lang="en" sz="1200">
                <a:solidFill>
                  <a:srgbClr val="F3F3F3"/>
                </a:solidFill>
              </a:rPr>
              <a:t>When you watch a video and then move on to the questions, it says “awesome! You’ve already answered all the questions~” but it doesn’t give an immediate link to either go back to the video or to the next section. You have to go into the menu to do that. </a:t>
            </a:r>
          </a:p>
          <a:p>
            <a:pPr lvl="0">
              <a:spcBef>
                <a:spcPts val="0"/>
              </a:spcBef>
              <a:buNone/>
            </a:pPr>
            <a:r>
              <a:t/>
            </a:r>
            <a:endParaRPr i="1" sz="1200">
              <a:solidFill>
                <a:srgbClr val="F3F3F3"/>
              </a:solidFill>
            </a:endParaRPr>
          </a:p>
          <a:p>
            <a:pPr lvl="0" rtl="0" algn="l">
              <a:lnSpc>
                <a:spcPct val="115000"/>
              </a:lnSpc>
              <a:spcBef>
                <a:spcPts val="0"/>
              </a:spcBef>
              <a:buNone/>
            </a:pPr>
            <a:r>
              <a:rPr i="1" lang="en" sz="1200">
                <a:solidFill>
                  <a:srgbClr val="F3F3F3"/>
                </a:solidFill>
              </a:rPr>
              <a:t>The good news: The look is gorgeous.  on the data types unit, you desperately need a table! Now, some bad news: You mis-spelled all the data types.  Java is case sensitive, so it's int, float, char, etc. There are data types Integer, Float, Double, etc.  but they are different and not at all what you mean here.  Since the language is case sensitive you have got to get it right.</a:t>
            </a:r>
          </a:p>
          <a:p>
            <a:pPr lvl="0" rtl="0" algn="l">
              <a:lnSpc>
                <a:spcPct val="115000"/>
              </a:lnSpc>
              <a:spcBef>
                <a:spcPts val="0"/>
              </a:spcBef>
              <a:buNone/>
            </a:pPr>
            <a:r>
              <a:t/>
            </a:r>
            <a:endParaRPr i="1" sz="1150">
              <a:solidFill>
                <a:srgbClr val="F3F3F3"/>
              </a:solidFill>
            </a:endParaRPr>
          </a:p>
          <a:p>
            <a:pPr lvl="0" rtl="0" algn="l">
              <a:lnSpc>
                <a:spcPct val="115000"/>
              </a:lnSpc>
              <a:spcBef>
                <a:spcPts val="0"/>
              </a:spcBef>
              <a:buNone/>
            </a:pPr>
            <a:r>
              <a:rPr i="1" lang="en" sz="1150">
                <a:solidFill>
                  <a:srgbClr val="F3F3F3"/>
                </a:solidFill>
              </a:rPr>
              <a:t>You can keep answering the same set of questions over and over to increase your percentage if you got one wrong on the first run. Not sure if that matters in the scope of UX design -- it might be more of a debugging issue. </a:t>
            </a:r>
          </a:p>
          <a:p>
            <a:pPr lvl="0" rtl="0" algn="l">
              <a:lnSpc>
                <a:spcPct val="115000"/>
              </a:lnSpc>
              <a:spcBef>
                <a:spcPts val="0"/>
              </a:spcBef>
              <a:buNone/>
            </a:pPr>
            <a:r>
              <a:t/>
            </a:r>
            <a:endParaRPr i="1" sz="1150">
              <a:solidFill>
                <a:srgbClr val="F3F3F3"/>
              </a:solidFill>
            </a:endParaRPr>
          </a:p>
          <a:p>
            <a:pPr lvl="0" rtl="0" algn="l">
              <a:lnSpc>
                <a:spcPct val="115000"/>
              </a:lnSpc>
              <a:spcBef>
                <a:spcPts val="0"/>
              </a:spcBef>
              <a:buNone/>
            </a:pPr>
            <a:r>
              <a:rPr i="1" lang="en" sz="1150">
                <a:solidFill>
                  <a:srgbClr val="F3F3F3"/>
                </a:solidFill>
              </a:rPr>
              <a:t>The eclipse section has no question in its quiz, but the quiz button is still there. Also, you can start a quiz and then see a question and back out. </a:t>
            </a:r>
          </a:p>
          <a:p>
            <a:pPr lvl="0" rtl="0" algn="l">
              <a:lnSpc>
                <a:spcPct val="115000"/>
              </a:lnSpc>
              <a:spcBef>
                <a:spcPts val="0"/>
              </a:spcBef>
              <a:buNone/>
            </a:pPr>
            <a:r>
              <a:t/>
            </a:r>
            <a:endParaRPr i="1" sz="1150">
              <a:solidFill>
                <a:srgbClr val="F3F3F3"/>
              </a:solidFill>
            </a:endParaRPr>
          </a:p>
          <a:p>
            <a:pPr lvl="0" rtl="0" algn="l">
              <a:lnSpc>
                <a:spcPct val="115000"/>
              </a:lnSpc>
              <a:spcBef>
                <a:spcPts val="0"/>
              </a:spcBef>
              <a:buClr>
                <a:schemeClr val="dk1"/>
              </a:buClr>
              <a:buSzPct val="91666"/>
              <a:buFont typeface="Arial"/>
              <a:buNone/>
            </a:pPr>
            <a:r>
              <a:rPr i="1" lang="en" sz="1150">
                <a:solidFill>
                  <a:srgbClr val="F3F3F3"/>
                </a:solidFill>
              </a:rPr>
              <a:t>It’s a cool site, but you have too many calls to action on the homepage.</a:t>
            </a:r>
          </a:p>
          <a:p>
            <a:pPr lvl="0" rtl="0" algn="l">
              <a:lnSpc>
                <a:spcPct val="115000"/>
              </a:lnSpc>
              <a:spcBef>
                <a:spcPts val="0"/>
              </a:spcBef>
              <a:buClr>
                <a:schemeClr val="dk1"/>
              </a:buClr>
              <a:buSzPct val="91666"/>
              <a:buFont typeface="Arial"/>
              <a:buNone/>
            </a:pPr>
            <a:r>
              <a:t/>
            </a:r>
            <a:endParaRPr i="1" sz="1150">
              <a:solidFill>
                <a:srgbClr val="F3F3F3"/>
              </a:solidFill>
            </a:endParaRPr>
          </a:p>
          <a:p>
            <a:pPr lvl="0" rtl="0" algn="l">
              <a:lnSpc>
                <a:spcPct val="115000"/>
              </a:lnSpc>
              <a:spcBef>
                <a:spcPts val="0"/>
              </a:spcBef>
              <a:buClr>
                <a:schemeClr val="dk1"/>
              </a:buClr>
              <a:buSzPct val="91666"/>
              <a:buFont typeface="Arial"/>
              <a:buNone/>
            </a:pPr>
            <a:r>
              <a:rPr i="1" lang="en" sz="1150">
                <a:solidFill>
                  <a:srgbClr val="F3F3F3"/>
                </a:solidFill>
              </a:rPr>
              <a:t>The site is responsive and looks great on mobile devices. The only issue appears in the quiz section. The questions that you can choose from are awkward to read. </a:t>
            </a:r>
          </a:p>
          <a:p>
            <a:pPr lvl="0" rtl="0" algn="l">
              <a:lnSpc>
                <a:spcPct val="115000"/>
              </a:lnSpc>
              <a:spcBef>
                <a:spcPts val="0"/>
              </a:spcBef>
              <a:buClr>
                <a:schemeClr val="dk1"/>
              </a:buClr>
              <a:buSzPct val="91666"/>
              <a:buFont typeface="Arial"/>
              <a:buNone/>
            </a:pPr>
            <a:r>
              <a:t/>
            </a:r>
            <a:endParaRPr i="1" sz="1150">
              <a:solidFill>
                <a:srgbClr val="F3F3F3"/>
              </a:solidFill>
            </a:endParaRPr>
          </a:p>
          <a:p>
            <a:pPr lvl="0" algn="l">
              <a:lnSpc>
                <a:spcPct val="115000"/>
              </a:lnSpc>
              <a:spcBef>
                <a:spcPts val="0"/>
              </a:spcBef>
              <a:buClr>
                <a:schemeClr val="dk1"/>
              </a:buClr>
              <a:buSzPct val="91666"/>
              <a:buFont typeface="Arial"/>
              <a:buNone/>
            </a:pPr>
            <a:r>
              <a:rPr i="1" lang="en" sz="1150">
                <a:solidFill>
                  <a:srgbClr val="F3F3F3"/>
                </a:solidFill>
              </a:rPr>
              <a:t>The colors and font are easy to look at for extended periods of time. The lessons also are in a proper order.  </a:t>
            </a:r>
          </a:p>
          <a:p>
            <a:pPr lvl="0">
              <a:spcBef>
                <a:spcPts val="0"/>
              </a:spcBef>
              <a:buClr>
                <a:schemeClr val="dk1"/>
              </a:buClr>
              <a:buSzPct val="100000"/>
              <a:buFont typeface="Arial"/>
              <a:buNone/>
            </a:pPr>
            <a:r>
              <a:t/>
            </a:r>
            <a:endParaRPr sz="1050">
              <a:solidFill>
                <a:srgbClr val="F3F3F3"/>
              </a:solidFill>
              <a:latin typeface="Calibri"/>
              <a:ea typeface="Calibri"/>
              <a:cs typeface="Calibri"/>
              <a:sym typeface="Calibri"/>
            </a:endParaRPr>
          </a:p>
          <a:p>
            <a:pPr lvl="0">
              <a:spcBef>
                <a:spcPts val="0"/>
              </a:spcBef>
              <a:buNone/>
            </a:pPr>
            <a:r>
              <a:t/>
            </a:r>
            <a:endParaRPr i="1" sz="1200">
              <a:solidFill>
                <a:srgbClr val="F3F3F3"/>
              </a:solidFill>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ctrTitle"/>
          </p:nvPr>
        </p:nvSpPr>
        <p:spPr>
          <a:xfrm>
            <a:off x="180899" y="235795"/>
            <a:ext cx="8651400" cy="1108800"/>
          </a:xfrm>
          <a:prstGeom prst="rect">
            <a:avLst/>
          </a:prstGeom>
        </p:spPr>
        <p:txBody>
          <a:bodyPr anchorCtr="0" anchor="b" bIns="91425" lIns="91425" rIns="91425" tIns="91425">
            <a:noAutofit/>
          </a:bodyPr>
          <a:lstStyle/>
          <a:p>
            <a:pPr lvl="0" rtl="0">
              <a:spcBef>
                <a:spcPts val="0"/>
              </a:spcBef>
              <a:buNone/>
            </a:pPr>
            <a:r>
              <a:rPr lang="en"/>
              <a:t>Design Reviews</a:t>
            </a:r>
          </a:p>
        </p:txBody>
      </p:sp>
      <p:sp>
        <p:nvSpPr>
          <p:cNvPr id="338" name="Shape 338"/>
          <p:cNvSpPr txBox="1"/>
          <p:nvPr>
            <p:ph idx="1" type="subTitle"/>
          </p:nvPr>
        </p:nvSpPr>
        <p:spPr>
          <a:xfrm>
            <a:off x="380275" y="1266203"/>
            <a:ext cx="8520600" cy="654000"/>
          </a:xfrm>
          <a:prstGeom prst="rect">
            <a:avLst/>
          </a:prstGeom>
        </p:spPr>
        <p:txBody>
          <a:bodyPr anchorCtr="0" anchor="t" bIns="91425" lIns="91425" rIns="91425" tIns="91425">
            <a:noAutofit/>
          </a:bodyPr>
          <a:lstStyle/>
          <a:p>
            <a:pPr lvl="0" rtl="0">
              <a:spcBef>
                <a:spcPts val="0"/>
              </a:spcBef>
              <a:buNone/>
            </a:pPr>
            <a:r>
              <a:rPr lang="en"/>
              <a:t>Microinteractions</a:t>
            </a:r>
          </a:p>
        </p:txBody>
      </p:sp>
      <p:sp>
        <p:nvSpPr>
          <p:cNvPr id="339" name="Shape 339"/>
          <p:cNvSpPr txBox="1"/>
          <p:nvPr/>
        </p:nvSpPr>
        <p:spPr>
          <a:xfrm>
            <a:off x="955350" y="1920200"/>
            <a:ext cx="7312800" cy="4680300"/>
          </a:xfrm>
          <a:prstGeom prst="rect">
            <a:avLst/>
          </a:prstGeom>
          <a:noFill/>
          <a:ln>
            <a:noFill/>
          </a:ln>
        </p:spPr>
        <p:txBody>
          <a:bodyPr anchorCtr="0" anchor="t" bIns="91425" lIns="91425" rIns="91425" tIns="91425">
            <a:noAutofit/>
          </a:bodyPr>
          <a:lstStyle/>
          <a:p>
            <a:pPr lvl="0">
              <a:spcBef>
                <a:spcPts val="0"/>
              </a:spcBef>
              <a:buNone/>
            </a:pPr>
            <a:r>
              <a:t/>
            </a:r>
            <a:endParaRPr sz="1200">
              <a:solidFill>
                <a:srgbClr val="F3F3F3"/>
              </a:solidFill>
              <a:latin typeface="Quicksand"/>
              <a:ea typeface="Quicksand"/>
              <a:cs typeface="Quicksand"/>
              <a:sym typeface="Quicksand"/>
            </a:endParaRPr>
          </a:p>
          <a:p>
            <a:pPr lvl="0">
              <a:spcBef>
                <a:spcPts val="0"/>
              </a:spcBef>
              <a:buNone/>
            </a:pPr>
            <a:r>
              <a:rPr lang="en" sz="1300">
                <a:solidFill>
                  <a:srgbClr val="F3F3F3"/>
                </a:solidFill>
                <a:latin typeface="Quicksand"/>
                <a:ea typeface="Quicksand"/>
                <a:cs typeface="Quicksand"/>
                <a:sym typeface="Quicksand"/>
              </a:rPr>
              <a:t>One of the main details that mattered to our testers was the feedback based on their progress through the system. For this reason, we added feedback for users on their progress as well as whether they got the question correct or not. Originally, we had designed the response to show up red if incorrect, but we found that this feedback was not salient enough. Our redesign includes more salient feedback on the user progress.  </a:t>
            </a:r>
          </a:p>
          <a:p>
            <a:pPr lvl="0">
              <a:spcBef>
                <a:spcPts val="0"/>
              </a:spcBef>
              <a:buNone/>
            </a:pPr>
            <a:r>
              <a:t/>
            </a:r>
            <a:endParaRPr sz="1300">
              <a:solidFill>
                <a:srgbClr val="F3F3F3"/>
              </a:solidFill>
              <a:latin typeface="Quicksand"/>
              <a:ea typeface="Quicksand"/>
              <a:cs typeface="Quicksand"/>
              <a:sym typeface="Quicksand"/>
            </a:endParaRPr>
          </a:p>
          <a:p>
            <a:pPr lvl="0">
              <a:spcBef>
                <a:spcPts val="0"/>
              </a:spcBef>
              <a:buNone/>
            </a:pPr>
            <a:r>
              <a:rPr lang="en" sz="1300">
                <a:solidFill>
                  <a:srgbClr val="F3F3F3"/>
                </a:solidFill>
                <a:latin typeface="Quicksand"/>
                <a:ea typeface="Quicksand"/>
                <a:cs typeface="Quicksand"/>
                <a:sym typeface="Quicksand"/>
              </a:rPr>
              <a:t>Originally, we used an invisible trigger for interaction with the menu. When users roll over the hamburger menu, the three lines move. However, we found that users were unsure where to go when they visited the site. As such, we added a “click to open” arrow pointing to the menu. This resolves the gulf of execution allowing the user to do what they want with an obvious place to click.  </a:t>
            </a:r>
          </a:p>
          <a:p>
            <a:pPr lvl="0">
              <a:spcBef>
                <a:spcPts val="0"/>
              </a:spcBef>
              <a:buNone/>
            </a:pPr>
            <a:r>
              <a:t/>
            </a:r>
            <a:endParaRPr sz="1300">
              <a:solidFill>
                <a:srgbClr val="F3F3F3"/>
              </a:solidFill>
              <a:latin typeface="Quicksand"/>
              <a:ea typeface="Quicksand"/>
              <a:cs typeface="Quicksand"/>
              <a:sym typeface="Quicksand"/>
            </a:endParaRPr>
          </a:p>
          <a:p>
            <a:pPr lvl="0">
              <a:spcBef>
                <a:spcPts val="0"/>
              </a:spcBef>
              <a:buNone/>
            </a:pPr>
            <a:r>
              <a:rPr lang="en" sz="1300">
                <a:solidFill>
                  <a:srgbClr val="F3F3F3"/>
                </a:solidFill>
                <a:latin typeface="Quicksand"/>
                <a:ea typeface="Quicksand"/>
                <a:cs typeface="Quicksand"/>
                <a:sym typeface="Quicksand"/>
              </a:rPr>
              <a:t>Another Microinteraction we took into consideration is when the user’s session times out and they try to access a page where they need to be logged in to view(i.e. user progress), the system will direct them to re-login and then sends them to the page they intended on navigating to.  This prevents the user from having to re-navigate to the page they wanted to visit after re-logging in</a:t>
            </a:r>
          </a:p>
          <a:p>
            <a:pPr lvl="0">
              <a:spcBef>
                <a:spcPts val="0"/>
              </a:spcBef>
              <a:buNone/>
            </a:pPr>
            <a:r>
              <a:t/>
            </a:r>
            <a:endParaRPr sz="1300">
              <a:solidFill>
                <a:srgbClr val="F3F3F3"/>
              </a:solidFill>
              <a:latin typeface="Quicksand"/>
              <a:ea typeface="Quicksand"/>
              <a:cs typeface="Quicksand"/>
              <a:sym typeface="Quicksand"/>
            </a:endParaRPr>
          </a:p>
          <a:p>
            <a:pPr lvl="0">
              <a:spcBef>
                <a:spcPts val="0"/>
              </a:spcBef>
              <a:buNone/>
            </a:pPr>
            <a:r>
              <a:rPr lang="en" sz="1300">
                <a:solidFill>
                  <a:srgbClr val="F3F3F3"/>
                </a:solidFill>
                <a:latin typeface="Quicksand"/>
                <a:ea typeface="Quicksand"/>
                <a:cs typeface="Quicksand"/>
                <a:sym typeface="Quicksand"/>
              </a:rPr>
              <a:t>Finally, we added the feedback “Heads Up! If you login in here, you can save your progress.” The user also always has access to the menu so they can easily exit.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ctrTitle"/>
          </p:nvPr>
        </p:nvSpPr>
        <p:spPr>
          <a:xfrm>
            <a:off x="311700" y="210294"/>
            <a:ext cx="8520600" cy="963300"/>
          </a:xfrm>
          <a:prstGeom prst="rect">
            <a:avLst/>
          </a:prstGeom>
        </p:spPr>
        <p:txBody>
          <a:bodyPr anchorCtr="0" anchor="b" bIns="91425" lIns="91425" rIns="91425" tIns="91425">
            <a:noAutofit/>
          </a:bodyPr>
          <a:lstStyle/>
          <a:p>
            <a:pPr lvl="0">
              <a:spcBef>
                <a:spcPts val="0"/>
              </a:spcBef>
              <a:buNone/>
            </a:pPr>
            <a:r>
              <a:rPr lang="en"/>
              <a:t>Project Description</a:t>
            </a:r>
          </a:p>
        </p:txBody>
      </p:sp>
      <p:sp>
        <p:nvSpPr>
          <p:cNvPr id="136" name="Shape 136"/>
          <p:cNvSpPr txBox="1"/>
          <p:nvPr>
            <p:ph idx="1" type="subTitle"/>
          </p:nvPr>
        </p:nvSpPr>
        <p:spPr>
          <a:xfrm>
            <a:off x="626550" y="1932000"/>
            <a:ext cx="7890900" cy="3333000"/>
          </a:xfrm>
          <a:prstGeom prst="rect">
            <a:avLst/>
          </a:prstGeom>
        </p:spPr>
        <p:txBody>
          <a:bodyPr anchorCtr="0" anchor="t" bIns="91425" lIns="91425" rIns="91425" tIns="91425">
            <a:noAutofit/>
          </a:bodyPr>
          <a:lstStyle/>
          <a:p>
            <a:pPr lvl="0" rtl="0" algn="l">
              <a:lnSpc>
                <a:spcPct val="115000"/>
              </a:lnSpc>
              <a:spcBef>
                <a:spcPts val="0"/>
              </a:spcBef>
              <a:buNone/>
            </a:pPr>
            <a:r>
              <a:rPr i="1" lang="en" sz="2400">
                <a:solidFill>
                  <a:schemeClr val="lt1"/>
                </a:solidFill>
              </a:rPr>
              <a:t>There is a need for deeper learning in many higher education courses. We are designing and developing a web-based platform for adaptive learning to engage students metacognitively and socio-cognitively. We will test with Stevens students and faculty. </a:t>
            </a:r>
          </a:p>
          <a:p>
            <a:pPr lvl="0" algn="l">
              <a:spcBef>
                <a:spcPts val="0"/>
              </a:spcBef>
              <a:buNone/>
            </a:pPr>
            <a:r>
              <a:t/>
            </a:r>
            <a:endParaRPr sz="2400"/>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txBox="1"/>
          <p:nvPr>
            <p:ph type="ctrTitle"/>
          </p:nvPr>
        </p:nvSpPr>
        <p:spPr>
          <a:xfrm>
            <a:off x="180899" y="235795"/>
            <a:ext cx="8651400" cy="1108800"/>
          </a:xfrm>
          <a:prstGeom prst="rect">
            <a:avLst/>
          </a:prstGeom>
        </p:spPr>
        <p:txBody>
          <a:bodyPr anchorCtr="0" anchor="b" bIns="91425" lIns="91425" rIns="91425" tIns="91425">
            <a:noAutofit/>
          </a:bodyPr>
          <a:lstStyle/>
          <a:p>
            <a:pPr lvl="0" rtl="0">
              <a:spcBef>
                <a:spcPts val="0"/>
              </a:spcBef>
              <a:buNone/>
            </a:pPr>
            <a:r>
              <a:rPr lang="en"/>
              <a:t>Design Reviews</a:t>
            </a:r>
          </a:p>
        </p:txBody>
      </p:sp>
      <p:sp>
        <p:nvSpPr>
          <p:cNvPr id="345" name="Shape 345"/>
          <p:cNvSpPr txBox="1"/>
          <p:nvPr>
            <p:ph idx="1" type="subTitle"/>
          </p:nvPr>
        </p:nvSpPr>
        <p:spPr>
          <a:xfrm>
            <a:off x="409675" y="1256428"/>
            <a:ext cx="8520600" cy="663900"/>
          </a:xfrm>
          <a:prstGeom prst="rect">
            <a:avLst/>
          </a:prstGeom>
        </p:spPr>
        <p:txBody>
          <a:bodyPr anchorCtr="0" anchor="t" bIns="91425" lIns="91425" rIns="91425" tIns="91425">
            <a:noAutofit/>
          </a:bodyPr>
          <a:lstStyle/>
          <a:p>
            <a:pPr lvl="0" rtl="0">
              <a:spcBef>
                <a:spcPts val="0"/>
              </a:spcBef>
              <a:buNone/>
            </a:pPr>
            <a:r>
              <a:rPr lang="en"/>
              <a:t>Improving our ‘E’ - Engagement</a:t>
            </a:r>
          </a:p>
        </p:txBody>
      </p:sp>
      <p:sp>
        <p:nvSpPr>
          <p:cNvPr id="346" name="Shape 346"/>
          <p:cNvSpPr txBox="1"/>
          <p:nvPr/>
        </p:nvSpPr>
        <p:spPr>
          <a:xfrm>
            <a:off x="378300" y="1920325"/>
            <a:ext cx="8387400" cy="7344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FFFFFF"/>
                </a:solidFill>
                <a:latin typeface="Quicksand"/>
                <a:ea typeface="Quicksand"/>
                <a:cs typeface="Quicksand"/>
                <a:sym typeface="Quicksand"/>
              </a:rPr>
              <a:t>We used Google Analytics to measure our Engagement.  </a:t>
            </a:r>
          </a:p>
        </p:txBody>
      </p:sp>
      <p:pic>
        <p:nvPicPr>
          <p:cNvPr id="347" name="Shape 347"/>
          <p:cNvPicPr preferRelativeResize="0"/>
          <p:nvPr/>
        </p:nvPicPr>
        <p:blipFill>
          <a:blip r:embed="rId3">
            <a:alphaModFix/>
          </a:blip>
          <a:stretch>
            <a:fillRect/>
          </a:stretch>
        </p:blipFill>
        <p:spPr>
          <a:xfrm>
            <a:off x="0" y="2545499"/>
            <a:ext cx="9144000" cy="3598774"/>
          </a:xfrm>
          <a:prstGeom prst="rect">
            <a:avLst/>
          </a:prstGeom>
          <a:noFill/>
          <a:ln>
            <a:noFill/>
          </a:ln>
        </p:spPr>
      </p:pic>
      <p:sp>
        <p:nvSpPr>
          <p:cNvPr id="348" name="Shape 348"/>
          <p:cNvSpPr txBox="1"/>
          <p:nvPr/>
        </p:nvSpPr>
        <p:spPr>
          <a:xfrm>
            <a:off x="113850" y="6227050"/>
            <a:ext cx="8916300" cy="455100"/>
          </a:xfrm>
          <a:prstGeom prst="rect">
            <a:avLst/>
          </a:prstGeom>
          <a:noFill/>
          <a:ln>
            <a:noFill/>
          </a:ln>
        </p:spPr>
        <p:txBody>
          <a:bodyPr anchorCtr="0" anchor="t" bIns="91425" lIns="91425" rIns="91425" tIns="91425">
            <a:noAutofit/>
          </a:bodyPr>
          <a:lstStyle/>
          <a:p>
            <a:pPr lvl="0" algn="ctr">
              <a:spcBef>
                <a:spcPts val="0"/>
              </a:spcBef>
              <a:buClr>
                <a:schemeClr val="dk1"/>
              </a:buClr>
              <a:buSzPct val="100000"/>
              <a:buFont typeface="Arial"/>
              <a:buNone/>
            </a:pPr>
            <a:r>
              <a:rPr lang="en" sz="1100">
                <a:solidFill>
                  <a:srgbClr val="FFFFFF"/>
                </a:solidFill>
              </a:rPr>
              <a:t>You can see all of the analytics data by visiting the Google Analytics property: </a:t>
            </a:r>
            <a:r>
              <a:rPr lang="en" sz="1100" u="sng">
                <a:solidFill>
                  <a:srgbClr val="FFFFFF"/>
                </a:solidFill>
                <a:hlinkClick r:id="rId4"/>
              </a:rPr>
              <a:t>https://analytics.google.com/analytics/web/#report/visitors-overview/a55527113w113311352p118317766/</a:t>
            </a:r>
            <a:r>
              <a:rPr lang="en" sz="1100">
                <a:solidFill>
                  <a:srgbClr val="FFFFFF"/>
                </a:solidFill>
              </a:rPr>
              <a:t> </a:t>
            </a:r>
            <a:br>
              <a:rPr lang="en" sz="1100">
                <a:solidFill>
                  <a:srgbClr val="FFFFFF"/>
                </a:solidFill>
              </a:rPr>
            </a:br>
            <a:r>
              <a:rPr lang="en" sz="1100">
                <a:solidFill>
                  <a:srgbClr val="FFFFFF"/>
                </a:solidFill>
              </a:rPr>
              <a:t>(only group members and the Professor have access to view the stats)</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ctrTitle"/>
          </p:nvPr>
        </p:nvSpPr>
        <p:spPr>
          <a:xfrm>
            <a:off x="180899" y="235795"/>
            <a:ext cx="8651400" cy="1108800"/>
          </a:xfrm>
          <a:prstGeom prst="rect">
            <a:avLst/>
          </a:prstGeom>
        </p:spPr>
        <p:txBody>
          <a:bodyPr anchorCtr="0" anchor="b" bIns="91425" lIns="91425" rIns="91425" tIns="91425">
            <a:noAutofit/>
          </a:bodyPr>
          <a:lstStyle/>
          <a:p>
            <a:pPr lvl="0" rtl="0">
              <a:spcBef>
                <a:spcPts val="0"/>
              </a:spcBef>
              <a:buNone/>
            </a:pPr>
            <a:r>
              <a:rPr lang="en"/>
              <a:t>Design Reviews</a:t>
            </a:r>
          </a:p>
        </p:txBody>
      </p:sp>
      <p:sp>
        <p:nvSpPr>
          <p:cNvPr id="354" name="Shape 354"/>
          <p:cNvSpPr txBox="1"/>
          <p:nvPr>
            <p:ph idx="1" type="subTitle"/>
          </p:nvPr>
        </p:nvSpPr>
        <p:spPr>
          <a:xfrm>
            <a:off x="409675" y="1256428"/>
            <a:ext cx="8520600" cy="663900"/>
          </a:xfrm>
          <a:prstGeom prst="rect">
            <a:avLst/>
          </a:prstGeom>
        </p:spPr>
        <p:txBody>
          <a:bodyPr anchorCtr="0" anchor="t" bIns="91425" lIns="91425" rIns="91425" tIns="91425">
            <a:noAutofit/>
          </a:bodyPr>
          <a:lstStyle/>
          <a:p>
            <a:pPr lvl="0" rtl="0">
              <a:spcBef>
                <a:spcPts val="0"/>
              </a:spcBef>
              <a:buNone/>
            </a:pPr>
            <a:r>
              <a:rPr lang="en"/>
              <a:t>Improving our ‘E’ - Engagement</a:t>
            </a:r>
          </a:p>
        </p:txBody>
      </p:sp>
      <p:pic>
        <p:nvPicPr>
          <p:cNvPr id="355" name="Shape 355"/>
          <p:cNvPicPr preferRelativeResize="0"/>
          <p:nvPr/>
        </p:nvPicPr>
        <p:blipFill>
          <a:blip r:embed="rId3">
            <a:alphaModFix/>
          </a:blip>
          <a:stretch>
            <a:fillRect/>
          </a:stretch>
        </p:blipFill>
        <p:spPr>
          <a:xfrm>
            <a:off x="180900" y="2504800"/>
            <a:ext cx="8749373" cy="2925725"/>
          </a:xfrm>
          <a:prstGeom prst="rect">
            <a:avLst/>
          </a:prstGeom>
          <a:noFill/>
          <a:ln>
            <a:noFill/>
          </a:ln>
        </p:spPr>
      </p:pic>
      <p:sp>
        <p:nvSpPr>
          <p:cNvPr id="356" name="Shape 356"/>
          <p:cNvSpPr txBox="1"/>
          <p:nvPr/>
        </p:nvSpPr>
        <p:spPr>
          <a:xfrm>
            <a:off x="378300" y="1920325"/>
            <a:ext cx="8387400" cy="7344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FFFFFF"/>
                </a:solidFill>
              </a:rPr>
              <a:t>Google Analytics Engagement Statistics.  </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ph type="ctrTitle"/>
          </p:nvPr>
        </p:nvSpPr>
        <p:spPr>
          <a:xfrm>
            <a:off x="180899" y="235795"/>
            <a:ext cx="8651400" cy="1108800"/>
          </a:xfrm>
          <a:prstGeom prst="rect">
            <a:avLst/>
          </a:prstGeom>
        </p:spPr>
        <p:txBody>
          <a:bodyPr anchorCtr="0" anchor="b" bIns="91425" lIns="91425" rIns="91425" tIns="91425">
            <a:noAutofit/>
          </a:bodyPr>
          <a:lstStyle/>
          <a:p>
            <a:pPr lvl="0" rtl="0">
              <a:spcBef>
                <a:spcPts val="0"/>
              </a:spcBef>
              <a:buNone/>
            </a:pPr>
            <a:r>
              <a:rPr lang="en"/>
              <a:t>Design Reviews</a:t>
            </a:r>
          </a:p>
        </p:txBody>
      </p:sp>
      <p:sp>
        <p:nvSpPr>
          <p:cNvPr id="362" name="Shape 362"/>
          <p:cNvSpPr txBox="1"/>
          <p:nvPr>
            <p:ph idx="1" type="subTitle"/>
          </p:nvPr>
        </p:nvSpPr>
        <p:spPr>
          <a:xfrm>
            <a:off x="409675" y="1256428"/>
            <a:ext cx="8520600" cy="663900"/>
          </a:xfrm>
          <a:prstGeom prst="rect">
            <a:avLst/>
          </a:prstGeom>
        </p:spPr>
        <p:txBody>
          <a:bodyPr anchorCtr="0" anchor="t" bIns="91425" lIns="91425" rIns="91425" tIns="91425">
            <a:noAutofit/>
          </a:bodyPr>
          <a:lstStyle/>
          <a:p>
            <a:pPr lvl="0" rtl="0">
              <a:spcBef>
                <a:spcPts val="0"/>
              </a:spcBef>
              <a:buNone/>
            </a:pPr>
            <a:r>
              <a:rPr lang="en"/>
              <a:t>User Flow</a:t>
            </a:r>
          </a:p>
        </p:txBody>
      </p:sp>
      <p:pic>
        <p:nvPicPr>
          <p:cNvPr id="363" name="Shape 363"/>
          <p:cNvPicPr preferRelativeResize="0"/>
          <p:nvPr/>
        </p:nvPicPr>
        <p:blipFill>
          <a:blip r:embed="rId3">
            <a:alphaModFix/>
          </a:blip>
          <a:stretch>
            <a:fillRect/>
          </a:stretch>
        </p:blipFill>
        <p:spPr>
          <a:xfrm>
            <a:off x="0" y="1830976"/>
            <a:ext cx="9144001" cy="4851174"/>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type="ctrTitle"/>
          </p:nvPr>
        </p:nvSpPr>
        <p:spPr>
          <a:xfrm>
            <a:off x="311700" y="179302"/>
            <a:ext cx="8520600" cy="1629000"/>
          </a:xfrm>
          <a:prstGeom prst="rect">
            <a:avLst/>
          </a:prstGeom>
        </p:spPr>
        <p:txBody>
          <a:bodyPr anchorCtr="0" anchor="b" bIns="91425" lIns="91425" rIns="91425" tIns="91425">
            <a:noAutofit/>
          </a:bodyPr>
          <a:lstStyle/>
          <a:p>
            <a:pPr lvl="0">
              <a:spcBef>
                <a:spcPts val="0"/>
              </a:spcBef>
              <a:buNone/>
            </a:pPr>
            <a:r>
              <a:rPr lang="en" sz="4800"/>
              <a:t>Future Work: Design Recommendations</a:t>
            </a:r>
          </a:p>
        </p:txBody>
      </p:sp>
      <p:sp>
        <p:nvSpPr>
          <p:cNvPr id="369" name="Shape 369"/>
          <p:cNvSpPr txBox="1"/>
          <p:nvPr>
            <p:ph idx="1" type="subTitle"/>
          </p:nvPr>
        </p:nvSpPr>
        <p:spPr>
          <a:xfrm>
            <a:off x="311700" y="1808269"/>
            <a:ext cx="8520600" cy="4685400"/>
          </a:xfrm>
          <a:prstGeom prst="rect">
            <a:avLst/>
          </a:prstGeom>
        </p:spPr>
        <p:txBody>
          <a:bodyPr anchorCtr="0" anchor="t" bIns="91425" lIns="91425" rIns="91425" tIns="91425">
            <a:noAutofit/>
          </a:bodyPr>
          <a:lstStyle/>
          <a:p>
            <a:pPr lvl="0" algn="l">
              <a:spcBef>
                <a:spcPts val="0"/>
              </a:spcBef>
              <a:buNone/>
            </a:pPr>
            <a:r>
              <a:rPr lang="en" sz="1700">
                <a:solidFill>
                  <a:srgbClr val="F3F3F3"/>
                </a:solidFill>
              </a:rPr>
              <a:t>One of our main goals for future work is to work on the actual questions. In our user testing with a Java Programming professor, we found many flaws in our questions and the question bank was not as diverse as it should have been. While not a design issue, this impedes our ability to demonstrate, test, and iterate on the adaptability of the program.  In a real world scenario the instructor would be responsible for loading the content into the system. We used pre-existing YouTube videos but ideally the instructor would post their own lectures, topic content, and questions. </a:t>
            </a:r>
          </a:p>
          <a:p>
            <a:pPr lvl="0" algn="l">
              <a:spcBef>
                <a:spcPts val="0"/>
              </a:spcBef>
              <a:buNone/>
            </a:pPr>
            <a:r>
              <a:t/>
            </a:r>
            <a:endParaRPr sz="1700">
              <a:solidFill>
                <a:srgbClr val="F3F3F3"/>
              </a:solidFill>
            </a:endParaRPr>
          </a:p>
          <a:p>
            <a:pPr lvl="0" rtl="0" algn="l">
              <a:spcBef>
                <a:spcPts val="0"/>
              </a:spcBef>
              <a:buNone/>
            </a:pPr>
            <a:r>
              <a:rPr lang="en" sz="1700">
                <a:solidFill>
                  <a:srgbClr val="F3F3F3"/>
                </a:solidFill>
              </a:rPr>
              <a:t>Users also reported being confused about where to click on the homepage. There are three calls to action on the homepage: the video play button, the ‘click to open’ menu option, and the ‘click here’ link at the bottom of the description. </a:t>
            </a:r>
          </a:p>
          <a:p>
            <a:pPr lvl="0" rtl="0" algn="l">
              <a:spcBef>
                <a:spcPts val="0"/>
              </a:spcBef>
              <a:buNone/>
            </a:pPr>
            <a:r>
              <a:t/>
            </a:r>
            <a:endParaRPr sz="1700"/>
          </a:p>
          <a:p>
            <a:pPr lvl="0" algn="l">
              <a:spcBef>
                <a:spcPts val="0"/>
              </a:spcBef>
              <a:buNone/>
            </a:pPr>
            <a:r>
              <a:rPr lang="en" sz="1700"/>
              <a:t>We also intend to monitor the most used languages of our users and translate the site for those top used languages. It is currently in English and Chinese.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ctrTitle"/>
          </p:nvPr>
        </p:nvSpPr>
        <p:spPr>
          <a:xfrm>
            <a:off x="67800" y="192075"/>
            <a:ext cx="8764500" cy="858600"/>
          </a:xfrm>
          <a:prstGeom prst="rect">
            <a:avLst/>
          </a:prstGeom>
        </p:spPr>
        <p:txBody>
          <a:bodyPr anchorCtr="0" anchor="b" bIns="91425" lIns="91425" rIns="91425" tIns="91425">
            <a:noAutofit/>
          </a:bodyPr>
          <a:lstStyle/>
          <a:p>
            <a:pPr lvl="0">
              <a:spcBef>
                <a:spcPts val="0"/>
              </a:spcBef>
              <a:buClr>
                <a:schemeClr val="dk1"/>
              </a:buClr>
              <a:buSzPct val="25000"/>
              <a:buFont typeface="Arial"/>
              <a:buNone/>
            </a:pPr>
            <a:r>
              <a:rPr lang="en" sz="4400"/>
              <a:t>Measurement for Engagement</a:t>
            </a:r>
          </a:p>
        </p:txBody>
      </p:sp>
      <p:sp>
        <p:nvSpPr>
          <p:cNvPr id="142" name="Shape 142"/>
          <p:cNvSpPr txBox="1"/>
          <p:nvPr>
            <p:ph idx="1" type="subTitle"/>
          </p:nvPr>
        </p:nvSpPr>
        <p:spPr>
          <a:xfrm>
            <a:off x="534550" y="1126750"/>
            <a:ext cx="8377200" cy="5287800"/>
          </a:xfrm>
          <a:prstGeom prst="rect">
            <a:avLst/>
          </a:prstGeom>
        </p:spPr>
        <p:txBody>
          <a:bodyPr anchorCtr="0" anchor="t" bIns="91425" lIns="91425" rIns="91425" tIns="91425">
            <a:noAutofit/>
          </a:bodyPr>
          <a:lstStyle/>
          <a:p>
            <a:pPr lvl="0" rtl="0" algn="l">
              <a:spcBef>
                <a:spcPts val="0"/>
              </a:spcBef>
              <a:buNone/>
            </a:pPr>
            <a:r>
              <a:rPr lang="en" sz="1800">
                <a:solidFill>
                  <a:schemeClr val="lt1"/>
                </a:solidFill>
              </a:rPr>
              <a:t>We seek to measure how attracted users are to the system. As a component of engagement, we seek to measure depth of learning and retention with material.</a:t>
            </a:r>
          </a:p>
          <a:p>
            <a:pPr lvl="0" rtl="0" algn="l">
              <a:spcBef>
                <a:spcPts val="0"/>
              </a:spcBef>
              <a:buNone/>
            </a:pPr>
            <a:r>
              <a:t/>
            </a:r>
            <a:endParaRPr sz="1800">
              <a:solidFill>
                <a:schemeClr val="lt1"/>
              </a:solidFill>
            </a:endParaRPr>
          </a:p>
          <a:p>
            <a:pPr lvl="0" rtl="0" algn="l">
              <a:spcBef>
                <a:spcPts val="0"/>
              </a:spcBef>
              <a:buNone/>
            </a:pPr>
            <a:r>
              <a:rPr lang="en" sz="1800">
                <a:solidFill>
                  <a:schemeClr val="lt1"/>
                </a:solidFill>
              </a:rPr>
              <a:t>We intend to measure engagement and depth of learning by exploring how much time a user spends on a task. We also seek to perform a knowledge assessment pre and post the “intervention”. We will administer a survey to participants post-intervention to gauge how satisfied they were with the design of the system.</a:t>
            </a:r>
          </a:p>
          <a:p>
            <a:pPr lvl="0" rtl="0" algn="l">
              <a:spcBef>
                <a:spcPts val="0"/>
              </a:spcBef>
              <a:buNone/>
            </a:pPr>
            <a:r>
              <a:t/>
            </a:r>
            <a:endParaRPr sz="1800">
              <a:solidFill>
                <a:schemeClr val="lt1"/>
              </a:solidFill>
            </a:endParaRPr>
          </a:p>
          <a:p>
            <a:pPr lvl="0" rtl="0" algn="l">
              <a:spcBef>
                <a:spcPts val="0"/>
              </a:spcBef>
              <a:buClr>
                <a:schemeClr val="dk1"/>
              </a:buClr>
              <a:buSzPct val="61111"/>
              <a:buFont typeface="Arial"/>
              <a:buNone/>
            </a:pPr>
            <a:r>
              <a:rPr lang="en" sz="1800">
                <a:solidFill>
                  <a:schemeClr val="lt1"/>
                </a:solidFill>
              </a:rPr>
              <a:t>We intend to use Google Analytics to measure bounce rate (how long someone stays on a page before leaving), and what pages are the most popular. We would also like to perform a wireframe analysis to see how they navigate through the site and which areas on the page are clicked most which Google Analytics also supplies us with. By seeing which pages they engage with most and least we will be able to assess the usability of particular elements. We can also log how many times/how often they log in.</a:t>
            </a:r>
          </a:p>
          <a:p>
            <a:pPr lvl="0" rtl="0" algn="l">
              <a:spcBef>
                <a:spcPts val="0"/>
              </a:spcBef>
              <a:buNone/>
            </a:pPr>
            <a:r>
              <a:t/>
            </a:r>
            <a:endParaRPr sz="2400"/>
          </a:p>
          <a:p>
            <a:pPr lvl="0" rtl="0" algn="l">
              <a:spcBef>
                <a:spcPts val="0"/>
              </a:spcBef>
              <a:buNone/>
            </a:pPr>
            <a:r>
              <a:t/>
            </a:r>
            <a:endParaRPr sz="2400"/>
          </a:p>
          <a:p>
            <a:pPr lvl="0" rtl="0" algn="l">
              <a:spcBef>
                <a:spcPts val="0"/>
              </a:spcBef>
              <a:buNone/>
            </a:pPr>
            <a:r>
              <a:t/>
            </a:r>
            <a:endParaRPr sz="2400"/>
          </a:p>
          <a:p>
            <a:pPr lvl="0" rtl="0" algn="l">
              <a:spcBef>
                <a:spcPts val="0"/>
              </a:spcBef>
              <a:buNone/>
            </a:pPr>
            <a:r>
              <a:t/>
            </a:r>
            <a:endParaRPr sz="2400"/>
          </a:p>
          <a:p>
            <a:pPr lvl="0">
              <a:spcBef>
                <a:spcPts val="0"/>
              </a:spcBef>
              <a:buNone/>
            </a:pPr>
            <a:r>
              <a:t/>
            </a:r>
            <a:endParaRPr sz="240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ctrTitle"/>
          </p:nvPr>
        </p:nvSpPr>
        <p:spPr>
          <a:xfrm>
            <a:off x="287699" y="348770"/>
            <a:ext cx="8568600" cy="1278300"/>
          </a:xfrm>
          <a:prstGeom prst="rect">
            <a:avLst/>
          </a:prstGeom>
        </p:spPr>
        <p:txBody>
          <a:bodyPr anchorCtr="0" anchor="b" bIns="91425" lIns="91425" rIns="91425" tIns="91425">
            <a:noAutofit/>
          </a:bodyPr>
          <a:lstStyle/>
          <a:p>
            <a:pPr lvl="0">
              <a:spcBef>
                <a:spcPts val="0"/>
              </a:spcBef>
              <a:buNone/>
            </a:pPr>
            <a:r>
              <a:rPr lang="en"/>
              <a:t>Industry &amp; Academic Research</a:t>
            </a:r>
          </a:p>
        </p:txBody>
      </p:sp>
      <p:sp>
        <p:nvSpPr>
          <p:cNvPr id="148" name="Shape 148"/>
          <p:cNvSpPr txBox="1"/>
          <p:nvPr>
            <p:ph idx="1" type="subTitle"/>
          </p:nvPr>
        </p:nvSpPr>
        <p:spPr>
          <a:xfrm>
            <a:off x="351700" y="1627075"/>
            <a:ext cx="8302500" cy="4606800"/>
          </a:xfrm>
          <a:prstGeom prst="rect">
            <a:avLst/>
          </a:prstGeom>
        </p:spPr>
        <p:txBody>
          <a:bodyPr anchorCtr="0" anchor="t" bIns="91425" lIns="91425" rIns="91425" tIns="91425">
            <a:noAutofit/>
          </a:bodyPr>
          <a:lstStyle/>
          <a:p>
            <a:pPr lvl="0" rtl="0" algn="l">
              <a:lnSpc>
                <a:spcPct val="115000"/>
              </a:lnSpc>
              <a:spcBef>
                <a:spcPts val="0"/>
              </a:spcBef>
              <a:buNone/>
            </a:pPr>
            <a:r>
              <a:rPr lang="en" sz="1400">
                <a:solidFill>
                  <a:srgbClr val="FFFFFF"/>
                </a:solidFill>
              </a:rPr>
              <a:t>Learning Management System usage is predicted to grow by about 23% in the next few years (Docebo, 2014).  Despite this progress, reported use of assessments is far lower; according to user research, 26% of people are dissatisfied or very dissatisfied with their current LMS (Medved, 2015). Given that an LMS is designed to augment teaching and learning, why is the use of the assessment engine so low? </a:t>
            </a:r>
          </a:p>
          <a:p>
            <a:pPr lvl="0" algn="l">
              <a:spcBef>
                <a:spcPts val="0"/>
              </a:spcBef>
              <a:buClr>
                <a:schemeClr val="dk1"/>
              </a:buClr>
              <a:buSzPct val="78571"/>
              <a:buFont typeface="Arial"/>
              <a:buNone/>
            </a:pPr>
            <a:r>
              <a:t/>
            </a:r>
            <a:endParaRPr sz="1400">
              <a:solidFill>
                <a:srgbClr val="FFFFFF"/>
              </a:solidFill>
            </a:endParaRPr>
          </a:p>
          <a:p>
            <a:pPr lvl="0" algn="l">
              <a:lnSpc>
                <a:spcPct val="115000"/>
              </a:lnSpc>
              <a:spcBef>
                <a:spcPts val="0"/>
              </a:spcBef>
              <a:spcAft>
                <a:spcPts val="300"/>
              </a:spcAft>
              <a:buClr>
                <a:schemeClr val="dk1"/>
              </a:buClr>
              <a:buSzPct val="78571"/>
              <a:buFont typeface="Arial"/>
              <a:buNone/>
            </a:pPr>
            <a:r>
              <a:rPr lang="en" sz="1400">
                <a:solidFill>
                  <a:srgbClr val="FFFFFF"/>
                </a:solidFill>
              </a:rPr>
              <a:t>Zimmerman &amp; Schunk (2011) conclude that online learning depends on “self regulated learning, a form of learning which the learner is primarily responsible for initiating, managing, and sustaining the learning process.” Self-regulated learning is related to metacognition, or the reflection on one’s cognitive process (Nelson &amp; Narens, 1990). Metacognition has been studied widely in educational contexts (Grotzer &amp; Mittlefeldt, 2012; Bjork et. Al., 2013) and can be outlined as the interplay between monitoring, or assessing one’s own knowledge, and control, or managing cognitive processes with other cognitive processes (Nelson &amp; Narens, 1990). Kuh (2009) defines engagement in this way: “the engagement premise is straightforward and easily understood: the more students study a subject, the more they know about it, and the more students practice and get feedback from faculty and staff members on their writing and collaborative problem solving, the deeper they come to understand what they are learning” (p. 5).</a:t>
            </a:r>
          </a:p>
          <a:p>
            <a:pPr lvl="0" algn="l">
              <a:lnSpc>
                <a:spcPct val="115000"/>
              </a:lnSpc>
              <a:spcBef>
                <a:spcPts val="0"/>
              </a:spcBef>
              <a:spcAft>
                <a:spcPts val="300"/>
              </a:spcAft>
              <a:buClr>
                <a:schemeClr val="dk1"/>
              </a:buClr>
              <a:buSzPct val="91666"/>
              <a:buFont typeface="Arial"/>
              <a:buNone/>
            </a:pPr>
            <a:r>
              <a:rPr lang="en" sz="1200">
                <a:solidFill>
                  <a:srgbClr val="FFFFFF"/>
                </a:solidFill>
              </a:rPr>
              <a:t> </a:t>
            </a:r>
          </a:p>
          <a:p>
            <a:pPr lvl="0">
              <a:spcBef>
                <a:spcPts val="0"/>
              </a:spcBef>
              <a:buNone/>
            </a:pPr>
            <a:r>
              <a:t/>
            </a:r>
            <a:endParaRPr sz="1000">
              <a:solidFill>
                <a:srgbClr val="FFFFFF"/>
              </a:solidFil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nvSpPr>
        <p:spPr>
          <a:xfrm>
            <a:off x="971625" y="1559175"/>
            <a:ext cx="7920000" cy="4632000"/>
          </a:xfrm>
          <a:prstGeom prst="rect">
            <a:avLst/>
          </a:prstGeom>
          <a:noFill/>
          <a:ln>
            <a:noFill/>
          </a:ln>
        </p:spPr>
        <p:txBody>
          <a:bodyPr anchorCtr="0" anchor="t" bIns="91425" lIns="91425" rIns="91425" tIns="91425">
            <a:noAutofit/>
          </a:bodyPr>
          <a:lstStyle/>
          <a:p>
            <a:pPr lvl="0">
              <a:spcBef>
                <a:spcPts val="0"/>
              </a:spcBef>
              <a:buClr>
                <a:schemeClr val="dk1"/>
              </a:buClr>
              <a:buSzPct val="61111"/>
              <a:buFont typeface="Arial"/>
              <a:buNone/>
            </a:pPr>
            <a:r>
              <a:rPr lang="en" sz="1800">
                <a:solidFill>
                  <a:srgbClr val="2E3037"/>
                </a:solidFill>
                <a:latin typeface="Quicksand"/>
                <a:ea typeface="Quicksand"/>
                <a:cs typeface="Quicksand"/>
                <a:sym typeface="Quicksand"/>
              </a:rPr>
              <a:t>Our target population is an introductory course at Stevens Institute of Technology. Our target users would be first year undergraduates pursuing a Computer Science, Cybersecurity, Information Systems, or Quantitative Finance major. There may be some engineering majors who take this course as well as an elective. Our users will be students just starting college; we would like to avoid testing in an advanced class as we think our study would benefit from a larger pool of users. We propose Intro to Java, such as CS 501 or EE 810, as a good option, and will be contacting the professors this week. We could also potentially try CS 115 – Intro to Comp Sci. Brian Borowski teaches CS 115 this semester, and Peter Jurkat teaches CS 501. Jurkat’s course is online and has minimal opportunities for engagement, so this could be a great target course for us. Dov Kruger teaches EE 810 and would be willing to let us test. We would also like to observe users to build an experience map. </a:t>
            </a:r>
          </a:p>
          <a:p>
            <a:pPr lvl="0">
              <a:spcBef>
                <a:spcPts val="0"/>
              </a:spcBef>
              <a:buNone/>
            </a:pPr>
            <a:r>
              <a:t/>
            </a:r>
            <a:endParaRPr/>
          </a:p>
        </p:txBody>
      </p:sp>
      <p:sp>
        <p:nvSpPr>
          <p:cNvPr id="154" name="Shape 154"/>
          <p:cNvSpPr txBox="1"/>
          <p:nvPr/>
        </p:nvSpPr>
        <p:spPr>
          <a:xfrm>
            <a:off x="1028125" y="395425"/>
            <a:ext cx="6835500" cy="770700"/>
          </a:xfrm>
          <a:prstGeom prst="rect">
            <a:avLst/>
          </a:prstGeom>
          <a:noFill/>
          <a:ln>
            <a:noFill/>
          </a:ln>
        </p:spPr>
        <p:txBody>
          <a:bodyPr anchorCtr="0" anchor="t" bIns="91425" lIns="91425" rIns="91425" tIns="91425">
            <a:noAutofit/>
          </a:bodyPr>
          <a:lstStyle/>
          <a:p>
            <a:pPr lvl="0" algn="ctr">
              <a:spcBef>
                <a:spcPts val="0"/>
              </a:spcBef>
              <a:buNone/>
            </a:pPr>
            <a:r>
              <a:rPr lang="en" sz="4800">
                <a:solidFill>
                  <a:srgbClr val="333333"/>
                </a:solidFill>
                <a:latin typeface="Quicksand"/>
                <a:ea typeface="Quicksand"/>
                <a:cs typeface="Quicksand"/>
                <a:sym typeface="Quicksand"/>
              </a:rPr>
              <a:t>Target Population</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nvSpPr>
        <p:spPr>
          <a:xfrm>
            <a:off x="1355775" y="293750"/>
            <a:ext cx="6112200" cy="892500"/>
          </a:xfrm>
          <a:prstGeom prst="rect">
            <a:avLst/>
          </a:prstGeom>
          <a:noFill/>
          <a:ln>
            <a:noFill/>
          </a:ln>
        </p:spPr>
        <p:txBody>
          <a:bodyPr anchorCtr="0" anchor="t" bIns="91425" lIns="91425" rIns="91425" tIns="91425">
            <a:noAutofit/>
          </a:bodyPr>
          <a:lstStyle/>
          <a:p>
            <a:pPr lvl="0" algn="ctr">
              <a:spcBef>
                <a:spcPts val="0"/>
              </a:spcBef>
              <a:buNone/>
            </a:pPr>
            <a:r>
              <a:rPr lang="en" sz="4800">
                <a:latin typeface="Quicksand"/>
                <a:ea typeface="Quicksand"/>
                <a:cs typeface="Quicksand"/>
                <a:sym typeface="Quicksand"/>
              </a:rPr>
              <a:t>Persona</a:t>
            </a:r>
          </a:p>
        </p:txBody>
      </p:sp>
      <p:pic>
        <p:nvPicPr>
          <p:cNvPr id="160" name="Shape 160"/>
          <p:cNvPicPr preferRelativeResize="0"/>
          <p:nvPr/>
        </p:nvPicPr>
        <p:blipFill>
          <a:blip r:embed="rId3">
            <a:alphaModFix/>
          </a:blip>
          <a:stretch>
            <a:fillRect/>
          </a:stretch>
        </p:blipFill>
        <p:spPr>
          <a:xfrm>
            <a:off x="1070300" y="1321824"/>
            <a:ext cx="2375650" cy="1571385"/>
          </a:xfrm>
          <a:prstGeom prst="rect">
            <a:avLst/>
          </a:prstGeom>
          <a:noFill/>
          <a:ln>
            <a:noFill/>
          </a:ln>
        </p:spPr>
      </p:pic>
      <p:sp>
        <p:nvSpPr>
          <p:cNvPr id="161" name="Shape 161"/>
          <p:cNvSpPr txBox="1"/>
          <p:nvPr/>
        </p:nvSpPr>
        <p:spPr>
          <a:xfrm>
            <a:off x="3445950" y="1186250"/>
            <a:ext cx="5231100" cy="2237100"/>
          </a:xfrm>
          <a:prstGeom prst="rect">
            <a:avLst/>
          </a:prstGeom>
          <a:noFill/>
          <a:ln>
            <a:noFill/>
          </a:ln>
        </p:spPr>
        <p:txBody>
          <a:bodyPr anchorCtr="0" anchor="t" bIns="91425" lIns="91425" rIns="91425" tIns="91425">
            <a:noAutofit/>
          </a:bodyPr>
          <a:lstStyle/>
          <a:p>
            <a:pPr lvl="0">
              <a:spcBef>
                <a:spcPts val="0"/>
              </a:spcBef>
              <a:buClr>
                <a:schemeClr val="dk1"/>
              </a:buClr>
              <a:buFont typeface="Arial"/>
              <a:buNone/>
            </a:pPr>
            <a:r>
              <a:rPr lang="en">
                <a:solidFill>
                  <a:srgbClr val="2E3037"/>
                </a:solidFill>
                <a:latin typeface="Quicksand"/>
                <a:ea typeface="Quicksand"/>
                <a:cs typeface="Quicksand"/>
                <a:sym typeface="Quicksand"/>
              </a:rPr>
              <a:t>Our fictional user, Sam, is motivated to learn more deeply because he feels he needs to make up for an insufficient educational experience from high school. Although he wants to take Java to learn more about Computer Science and game design, he feels like he has too much to learn. He knows he’ll be good in Computer Science because he likes goal-based games.</a:t>
            </a:r>
          </a:p>
          <a:p>
            <a:pPr lvl="0">
              <a:spcBef>
                <a:spcPts val="0"/>
              </a:spcBef>
              <a:buClr>
                <a:schemeClr val="dk1"/>
              </a:buClr>
              <a:buFont typeface="Arial"/>
              <a:buNone/>
            </a:pPr>
            <a:r>
              <a:rPr lang="en">
                <a:solidFill>
                  <a:srgbClr val="2E3037"/>
                </a:solidFill>
                <a:latin typeface="Quicksand"/>
                <a:ea typeface="Quicksand"/>
                <a:cs typeface="Quicksand"/>
                <a:sym typeface="Quicksand"/>
              </a:rPr>
              <a:t>His older sister has always been the star of the family, because she knew how to be good in school given the traditional, linear educational model. Sam is a bit younger and more creative, but he has a short attention span and has never found school very engaging. When Sam heard about this adaptive learning platform, he became excited to test it out.</a:t>
            </a:r>
          </a:p>
          <a:p>
            <a:pPr lvl="0">
              <a:spcBef>
                <a:spcPts val="0"/>
              </a:spcBef>
              <a:buNone/>
            </a:pPr>
            <a:r>
              <a:t/>
            </a:r>
            <a:endParaRPr/>
          </a:p>
        </p:txBody>
      </p:sp>
      <p:sp>
        <p:nvSpPr>
          <p:cNvPr id="162" name="Shape 162"/>
          <p:cNvSpPr txBox="1"/>
          <p:nvPr/>
        </p:nvSpPr>
        <p:spPr>
          <a:xfrm>
            <a:off x="1070300" y="4338550"/>
            <a:ext cx="4812900" cy="2237100"/>
          </a:xfrm>
          <a:prstGeom prst="rect">
            <a:avLst/>
          </a:prstGeom>
          <a:noFill/>
          <a:ln>
            <a:noFill/>
          </a:ln>
        </p:spPr>
        <p:txBody>
          <a:bodyPr anchorCtr="0" anchor="t" bIns="91425" lIns="91425" rIns="91425" tIns="91425">
            <a:noAutofit/>
          </a:bodyPr>
          <a:lstStyle/>
          <a:p>
            <a:pPr lvl="0">
              <a:spcBef>
                <a:spcPts val="0"/>
              </a:spcBef>
              <a:buNone/>
            </a:pPr>
            <a:r>
              <a:rPr lang="en">
                <a:solidFill>
                  <a:srgbClr val="2E3037"/>
                </a:solidFill>
                <a:latin typeface="Quicksand"/>
                <a:ea typeface="Quicksand"/>
                <a:cs typeface="Quicksand"/>
                <a:sym typeface="Quicksand"/>
              </a:rPr>
              <a:t>Sam spends most of his time with his girlfriend, Sarah.  Sarah plays music and dropped out of college last semester.</a:t>
            </a:r>
          </a:p>
          <a:p>
            <a:pPr lvl="0">
              <a:spcBef>
                <a:spcPts val="0"/>
              </a:spcBef>
              <a:buNone/>
            </a:pPr>
            <a:r>
              <a:rPr lang="en">
                <a:solidFill>
                  <a:srgbClr val="2E3037"/>
                </a:solidFill>
                <a:latin typeface="Quicksand"/>
                <a:ea typeface="Quicksand"/>
                <a:cs typeface="Quicksand"/>
                <a:sym typeface="Quicksand"/>
              </a:rPr>
              <a:t>He is heavily influenced by his girlfriend because she’s so cool. They take lots of trips together (for her concerts) so he’s rarely at his desk.</a:t>
            </a:r>
          </a:p>
          <a:p>
            <a:pPr lvl="0">
              <a:spcBef>
                <a:spcPts val="0"/>
              </a:spcBef>
              <a:buNone/>
            </a:pPr>
            <a:r>
              <a:t/>
            </a:r>
            <a:endParaRPr>
              <a:solidFill>
                <a:srgbClr val="2E3037"/>
              </a:solidFill>
              <a:latin typeface="Quicksand"/>
              <a:ea typeface="Quicksand"/>
              <a:cs typeface="Quicksand"/>
              <a:sym typeface="Quicksand"/>
            </a:endParaRPr>
          </a:p>
          <a:p>
            <a:pPr lvl="0">
              <a:spcBef>
                <a:spcPts val="0"/>
              </a:spcBef>
              <a:buNone/>
            </a:pPr>
            <a:r>
              <a:rPr lang="en">
                <a:solidFill>
                  <a:srgbClr val="2E3037"/>
                </a:solidFill>
                <a:latin typeface="Quicksand"/>
                <a:ea typeface="Quicksand"/>
                <a:cs typeface="Quicksand"/>
                <a:sym typeface="Quicksand"/>
              </a:rPr>
              <a:t>The professor of this course is another important persona. S/he wants to engage with students in a non-traditional way. </a:t>
            </a:r>
          </a:p>
          <a:p>
            <a:pPr lvl="0">
              <a:spcBef>
                <a:spcPts val="0"/>
              </a:spcBef>
              <a:buNone/>
            </a:pPr>
            <a:r>
              <a:t/>
            </a:r>
            <a:endParaRPr/>
          </a:p>
        </p:txBody>
      </p:sp>
      <p:pic>
        <p:nvPicPr>
          <p:cNvPr id="163" name="Shape 163"/>
          <p:cNvPicPr preferRelativeResize="0"/>
          <p:nvPr/>
        </p:nvPicPr>
        <p:blipFill>
          <a:blip r:embed="rId4">
            <a:alphaModFix/>
          </a:blip>
          <a:stretch>
            <a:fillRect/>
          </a:stretch>
        </p:blipFill>
        <p:spPr>
          <a:xfrm>
            <a:off x="5730156" y="4451581"/>
            <a:ext cx="2221050" cy="222105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nvSpPr>
        <p:spPr>
          <a:xfrm>
            <a:off x="1609350" y="159225"/>
            <a:ext cx="5925300" cy="693600"/>
          </a:xfrm>
          <a:prstGeom prst="rect">
            <a:avLst/>
          </a:prstGeom>
          <a:noFill/>
          <a:ln>
            <a:noFill/>
          </a:ln>
        </p:spPr>
        <p:txBody>
          <a:bodyPr anchorCtr="0" anchor="t" bIns="91425" lIns="91425" rIns="91425" tIns="91425">
            <a:noAutofit/>
          </a:bodyPr>
          <a:lstStyle/>
          <a:p>
            <a:pPr lvl="0" algn="ctr">
              <a:spcBef>
                <a:spcPts val="0"/>
              </a:spcBef>
              <a:buNone/>
            </a:pPr>
            <a:r>
              <a:rPr lang="en" sz="3000">
                <a:latin typeface="Quicksand"/>
                <a:ea typeface="Quicksand"/>
                <a:cs typeface="Quicksand"/>
                <a:sym typeface="Quicksand"/>
              </a:rPr>
              <a:t>Evaluator Persona</a:t>
            </a:r>
          </a:p>
        </p:txBody>
      </p:sp>
      <p:sp>
        <p:nvSpPr>
          <p:cNvPr id="169" name="Shape 169"/>
          <p:cNvSpPr txBox="1"/>
          <p:nvPr/>
        </p:nvSpPr>
        <p:spPr>
          <a:xfrm>
            <a:off x="5629700" y="1035000"/>
            <a:ext cx="3400500" cy="2251800"/>
          </a:xfrm>
          <a:prstGeom prst="rect">
            <a:avLst/>
          </a:prstGeom>
          <a:noFill/>
          <a:ln>
            <a:noFill/>
          </a:ln>
        </p:spPr>
        <p:txBody>
          <a:bodyPr anchorCtr="0" anchor="t" bIns="91425" lIns="91425" rIns="91425" tIns="91425">
            <a:noAutofit/>
          </a:bodyPr>
          <a:lstStyle/>
          <a:p>
            <a:pPr lvl="0">
              <a:spcBef>
                <a:spcPts val="0"/>
              </a:spcBef>
              <a:buNone/>
            </a:pPr>
            <a:r>
              <a:rPr lang="en" sz="1800">
                <a:latin typeface="Quicksand"/>
                <a:ea typeface="Quicksand"/>
                <a:cs typeface="Quicksand"/>
                <a:sym typeface="Quicksand"/>
              </a:rPr>
              <a:t>Emma</a:t>
            </a:r>
            <a:r>
              <a:rPr lang="en" sz="1800">
                <a:latin typeface="Quicksand"/>
                <a:ea typeface="Quicksand"/>
                <a:cs typeface="Quicksand"/>
                <a:sym typeface="Quicksand"/>
              </a:rPr>
              <a:t> is an expert in computer science, but she is not formally trained in design. She is an instructor at Stevens Institute of Technology where she seeks to do better in her teaching; however, she is </a:t>
            </a:r>
          </a:p>
        </p:txBody>
      </p:sp>
      <p:pic>
        <p:nvPicPr>
          <p:cNvPr id="170" name="Shape 170"/>
          <p:cNvPicPr preferRelativeResize="0"/>
          <p:nvPr/>
        </p:nvPicPr>
        <p:blipFill>
          <a:blip r:embed="rId3">
            <a:alphaModFix/>
          </a:blip>
          <a:stretch>
            <a:fillRect/>
          </a:stretch>
        </p:blipFill>
        <p:spPr>
          <a:xfrm>
            <a:off x="1126000" y="1034999"/>
            <a:ext cx="4503700" cy="2251850"/>
          </a:xfrm>
          <a:prstGeom prst="rect">
            <a:avLst/>
          </a:prstGeom>
          <a:noFill/>
          <a:ln>
            <a:noFill/>
          </a:ln>
        </p:spPr>
      </p:pic>
      <p:sp>
        <p:nvSpPr>
          <p:cNvPr id="171" name="Shape 171"/>
          <p:cNvSpPr txBox="1"/>
          <p:nvPr/>
        </p:nvSpPr>
        <p:spPr>
          <a:xfrm>
            <a:off x="1171425" y="3377825"/>
            <a:ext cx="7585800" cy="3070800"/>
          </a:xfrm>
          <a:prstGeom prst="rect">
            <a:avLst/>
          </a:prstGeom>
          <a:noFill/>
          <a:ln>
            <a:noFill/>
          </a:ln>
        </p:spPr>
        <p:txBody>
          <a:bodyPr anchorCtr="0" anchor="t" bIns="91425" lIns="91425" rIns="91425" tIns="91425">
            <a:noAutofit/>
          </a:bodyPr>
          <a:lstStyle/>
          <a:p>
            <a:pPr lvl="0">
              <a:spcBef>
                <a:spcPts val="0"/>
              </a:spcBef>
              <a:buClr>
                <a:schemeClr val="dk1"/>
              </a:buClr>
              <a:buSzPct val="61111"/>
              <a:buFont typeface="Arial"/>
              <a:buNone/>
            </a:pPr>
            <a:r>
              <a:rPr lang="en" sz="1800">
                <a:solidFill>
                  <a:schemeClr val="dk1"/>
                </a:solidFill>
                <a:latin typeface="Quicksand"/>
                <a:ea typeface="Quicksand"/>
                <a:cs typeface="Quicksand"/>
                <a:sym typeface="Quicksand"/>
              </a:rPr>
              <a:t>under the stress of the institution to publish more research. She is also teaching four courses and was just promoted from Adjunct to Assistant Professor. Her heroes are Katherine Johnson and Charles Lyell.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75" name="Shape 175"/>
        <p:cNvGrpSpPr/>
        <p:nvPr/>
      </p:nvGrpSpPr>
      <p:grpSpPr>
        <a:xfrm>
          <a:off x="0" y="0"/>
          <a:ext cx="0" cy="0"/>
          <a:chOff x="0" y="0"/>
          <a:chExt cx="0" cy="0"/>
        </a:xfrm>
      </p:grpSpPr>
      <p:pic>
        <p:nvPicPr>
          <p:cNvPr id="176" name="Shape 176"/>
          <p:cNvPicPr preferRelativeResize="0"/>
          <p:nvPr/>
        </p:nvPicPr>
        <p:blipFill>
          <a:blip r:embed="rId3">
            <a:alphaModFix/>
          </a:blip>
          <a:stretch>
            <a:fillRect/>
          </a:stretch>
        </p:blipFill>
        <p:spPr>
          <a:xfrm>
            <a:off x="220287" y="0"/>
            <a:ext cx="8703417" cy="685799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