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3" r:id="rId2"/>
    <p:sldId id="310" r:id="rId3"/>
    <p:sldId id="311" r:id="rId4"/>
    <p:sldId id="294" r:id="rId5"/>
    <p:sldId id="282" r:id="rId6"/>
    <p:sldId id="300" r:id="rId7"/>
    <p:sldId id="301" r:id="rId8"/>
    <p:sldId id="306" r:id="rId9"/>
    <p:sldId id="308" r:id="rId10"/>
    <p:sldId id="307" r:id="rId11"/>
    <p:sldId id="309"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10"/>
    <p:restoredTop sz="89379"/>
  </p:normalViewPr>
  <p:slideViewPr>
    <p:cSldViewPr snapToGrid="0" snapToObjects="1">
      <p:cViewPr varScale="1">
        <p:scale>
          <a:sx n="106" d="100"/>
          <a:sy n="106" d="100"/>
        </p:scale>
        <p:origin x="1080" y="114"/>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9/4/2020</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a:t>
            </a:fld>
            <a:endParaRPr lang="en-US"/>
          </a:p>
        </p:txBody>
      </p:sp>
    </p:spTree>
    <p:extLst>
      <p:ext uri="{BB962C8B-B14F-4D97-AF65-F5344CB8AC3E}">
        <p14:creationId xmlns:p14="http://schemas.microsoft.com/office/powerpoint/2010/main" val="116056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79008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3</a:t>
            </a:fld>
            <a:endParaRPr lang="en-US"/>
          </a:p>
        </p:txBody>
      </p:sp>
    </p:spTree>
    <p:extLst>
      <p:ext uri="{BB962C8B-B14F-4D97-AF65-F5344CB8AC3E}">
        <p14:creationId xmlns:p14="http://schemas.microsoft.com/office/powerpoint/2010/main" val="184018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5</a:t>
            </a:fld>
            <a:endParaRPr lang="en-US"/>
          </a:p>
        </p:txBody>
      </p:sp>
    </p:spTree>
    <p:extLst>
      <p:ext uri="{BB962C8B-B14F-4D97-AF65-F5344CB8AC3E}">
        <p14:creationId xmlns:p14="http://schemas.microsoft.com/office/powerpoint/2010/main" val="179956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7</a:t>
            </a:fld>
            <a:endParaRPr lang="en-US"/>
          </a:p>
        </p:txBody>
      </p:sp>
    </p:spTree>
    <p:extLst>
      <p:ext uri="{BB962C8B-B14F-4D97-AF65-F5344CB8AC3E}">
        <p14:creationId xmlns:p14="http://schemas.microsoft.com/office/powerpoint/2010/main" val="130852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8</a:t>
            </a:fld>
            <a:endParaRPr lang="en-US"/>
          </a:p>
        </p:txBody>
      </p:sp>
    </p:spTree>
    <p:extLst>
      <p:ext uri="{BB962C8B-B14F-4D97-AF65-F5344CB8AC3E}">
        <p14:creationId xmlns:p14="http://schemas.microsoft.com/office/powerpoint/2010/main" val="248315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9</a:t>
            </a:fld>
            <a:endParaRPr lang="en-US"/>
          </a:p>
        </p:txBody>
      </p:sp>
    </p:spTree>
    <p:extLst>
      <p:ext uri="{BB962C8B-B14F-4D97-AF65-F5344CB8AC3E}">
        <p14:creationId xmlns:p14="http://schemas.microsoft.com/office/powerpoint/2010/main" val="51957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11</a:t>
            </a:fld>
            <a:endParaRPr lang="en-US"/>
          </a:p>
        </p:txBody>
      </p:sp>
    </p:spTree>
    <p:extLst>
      <p:ext uri="{BB962C8B-B14F-4D97-AF65-F5344CB8AC3E}">
        <p14:creationId xmlns:p14="http://schemas.microsoft.com/office/powerpoint/2010/main" val="3753494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dirty="0"/>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dirty="0"/>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dirty="0"/>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dirty="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dirty="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mailto:jgraff@syr.edu"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5D7DE5E-CDA9-F941-923C-1B3B708442C3}"/>
              </a:ext>
            </a:extLst>
          </p:cNvPr>
          <p:cNvSpPr>
            <a:spLocks noGrp="1"/>
          </p:cNvSpPr>
          <p:nvPr>
            <p:ph type="ctrTitle"/>
          </p:nvPr>
        </p:nvSpPr>
        <p:spPr/>
        <p:txBody>
          <a:bodyPr>
            <a:normAutofit/>
          </a:bodyPr>
          <a:lstStyle/>
          <a:p>
            <a:r>
              <a:rPr lang="en-US" sz="4800" dirty="0"/>
              <a:t>Jeremiah Graff Portfolio Slide Submission</a:t>
            </a:r>
          </a:p>
        </p:txBody>
      </p:sp>
      <p:sp>
        <p:nvSpPr>
          <p:cNvPr id="8" name="Subtitle 2">
            <a:extLst>
              <a:ext uri="{FF2B5EF4-FFF2-40B4-BE49-F238E27FC236}">
                <a16:creationId xmlns:a16="http://schemas.microsoft.com/office/drawing/2014/main" id="{FEF7FDFF-7B86-BC4E-B0DD-84BC918A349F}"/>
              </a:ext>
            </a:extLst>
          </p:cNvPr>
          <p:cNvSpPr>
            <a:spLocks noGrp="1"/>
          </p:cNvSpPr>
          <p:nvPr>
            <p:ph type="subTitle" idx="1"/>
          </p:nvPr>
        </p:nvSpPr>
        <p:spPr/>
        <p:txBody>
          <a:bodyPr>
            <a:normAutofit fontScale="85000" lnSpcReduction="10000"/>
          </a:bodyPr>
          <a:lstStyle/>
          <a:p>
            <a:r>
              <a:rPr lang="en-US" dirty="0"/>
              <a:t>School of Information Studies</a:t>
            </a:r>
          </a:p>
          <a:p>
            <a:r>
              <a:rPr lang="en-US" dirty="0"/>
              <a:t>Whitman School of Management</a:t>
            </a:r>
          </a:p>
        </p:txBody>
      </p:sp>
      <p:pic>
        <p:nvPicPr>
          <p:cNvPr id="6" name="Picture Placeholder 3" descr="Aerial photo of campus buildings: Crouse, Maxwell, Eggers, and Tolley. The photo is taken in the fall. Trees are turning into yellows and browns in the background. " title="Syracuse University Campus">
            <a:extLst>
              <a:ext uri="{FF2B5EF4-FFF2-40B4-BE49-F238E27FC236}">
                <a16:creationId xmlns:a16="http://schemas.microsoft.com/office/drawing/2014/main" id="{A75B6B7E-AA76-B54A-AAEF-B2AC81D8C0E4}"/>
              </a:ext>
            </a:extLst>
          </p:cNvPr>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a:stretch/>
        </p:blipFill>
        <p:spPr>
          <a:xfrm>
            <a:off x="5029200" y="0"/>
            <a:ext cx="7162800" cy="6858000"/>
          </a:xfrm>
        </p:spPr>
      </p:pic>
    </p:spTree>
    <p:extLst>
      <p:ext uri="{BB962C8B-B14F-4D97-AF65-F5344CB8AC3E}">
        <p14:creationId xmlns:p14="http://schemas.microsoft.com/office/powerpoint/2010/main" val="266702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865DAC-1D77-4999-AABB-2A9CFFC7E482}"/>
              </a:ext>
            </a:extLst>
          </p:cNvPr>
          <p:cNvSpPr>
            <a:spLocks noGrp="1"/>
          </p:cNvSpPr>
          <p:nvPr>
            <p:ph type="title"/>
          </p:nvPr>
        </p:nvSpPr>
        <p:spPr/>
        <p:txBody>
          <a:bodyPr/>
          <a:lstStyle/>
          <a:p>
            <a:r>
              <a:rPr lang="en-US" dirty="0"/>
              <a:t>Project 4</a:t>
            </a:r>
          </a:p>
        </p:txBody>
      </p:sp>
      <p:sp>
        <p:nvSpPr>
          <p:cNvPr id="8" name="Text Placeholder 7">
            <a:extLst>
              <a:ext uri="{FF2B5EF4-FFF2-40B4-BE49-F238E27FC236}">
                <a16:creationId xmlns:a16="http://schemas.microsoft.com/office/drawing/2014/main" id="{E222A9FB-23C6-4DC6-B6B7-A7C7DE4E5F70}"/>
              </a:ext>
            </a:extLst>
          </p:cNvPr>
          <p:cNvSpPr>
            <a:spLocks noGrp="1"/>
          </p:cNvSpPr>
          <p:nvPr>
            <p:ph type="body" idx="1"/>
          </p:nvPr>
        </p:nvSpPr>
        <p:spPr/>
        <p:txBody>
          <a:bodyPr/>
          <a:lstStyle/>
          <a:p>
            <a:r>
              <a:rPr lang="en-US" dirty="0"/>
              <a:t>IST 718: Big Data Analytics Lab #1</a:t>
            </a:r>
          </a:p>
        </p:txBody>
      </p:sp>
      <p:sp>
        <p:nvSpPr>
          <p:cNvPr id="9" name="Picture Placeholder 8">
            <a:extLst>
              <a:ext uri="{FF2B5EF4-FFF2-40B4-BE49-F238E27FC236}">
                <a16:creationId xmlns:a16="http://schemas.microsoft.com/office/drawing/2014/main" id="{5BC9878B-38BE-4FE7-8833-56FA4D561E36}"/>
              </a:ext>
            </a:extLst>
          </p:cNvPr>
          <p:cNvSpPr>
            <a:spLocks noGrp="1"/>
          </p:cNvSpPr>
          <p:nvPr>
            <p:ph type="pic" sz="quarter" idx="10"/>
          </p:nvPr>
        </p:nvSpPr>
        <p:spPr/>
      </p:sp>
      <p:pic>
        <p:nvPicPr>
          <p:cNvPr id="5" name="Content Placeholder 3" descr="Football team emerges from the Dome's tunnel to the game field. The members are shown with their backs to the camera as they go up the dark tunnel into the bright lights of the field. " title="Football Team Enters">
            <a:extLst>
              <a:ext uri="{FF2B5EF4-FFF2-40B4-BE49-F238E27FC236}">
                <a16:creationId xmlns:a16="http://schemas.microsoft.com/office/drawing/2014/main" id="{15FC582B-78BE-427E-B9F1-758D8483138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1575" b="1575"/>
          <a:stretch/>
        </p:blipFill>
        <p:spPr>
          <a:xfrm>
            <a:off x="6492875" y="0"/>
            <a:ext cx="5699125" cy="6858000"/>
          </a:xfrm>
          <a:prstGeom prst="rect">
            <a:avLst/>
          </a:prstGeom>
          <a:solidFill>
            <a:schemeClr val="tx1"/>
          </a:solidFill>
        </p:spPr>
      </p:pic>
    </p:spTree>
    <p:extLst>
      <p:ext uri="{BB962C8B-B14F-4D97-AF65-F5344CB8AC3E}">
        <p14:creationId xmlns:p14="http://schemas.microsoft.com/office/powerpoint/2010/main" val="49203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dirty="0"/>
              <a:t>IST 718: Big Data Analytics Class/Final Project Learnings</a:t>
            </a:r>
            <a:endParaRPr lang="en-US" sz="3600" dirty="0"/>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p:txBody>
          <a:bodyPr>
            <a:normAutofit fontScale="85000" lnSpcReduction="10000"/>
          </a:bodyPr>
          <a:lstStyle/>
          <a:p>
            <a:r>
              <a:rPr lang="en-US" dirty="0"/>
              <a:t>Goal of Project:</a:t>
            </a:r>
          </a:p>
          <a:p>
            <a:pPr marL="457200" indent="-457200">
              <a:lnSpc>
                <a:spcPct val="120000"/>
              </a:lnSpc>
              <a:spcAft>
                <a:spcPts val="0"/>
              </a:spcAft>
              <a:buFont typeface="Arial" panose="020B0604020202020204" pitchFamily="34" charset="0"/>
              <a:buChar char="•"/>
            </a:pPr>
            <a:r>
              <a:rPr lang="en-US" sz="2400" dirty="0"/>
              <a:t>Predict the salary of the next Syracuse head football coach for multiple conferences, report the accuracy of each of the models run, report which variable had the largest impact on the projected salary and what effect did certain variables have on the projected salary.</a:t>
            </a:r>
          </a:p>
          <a:p>
            <a:endParaRPr lang="en-US" dirty="0"/>
          </a:p>
          <a:p>
            <a:r>
              <a:rPr lang="en-US" dirty="0"/>
              <a:t>Broader exposure to:</a:t>
            </a:r>
          </a:p>
          <a:p>
            <a:pPr marL="457200" indent="-457200">
              <a:lnSpc>
                <a:spcPct val="120000"/>
              </a:lnSpc>
              <a:spcAft>
                <a:spcPts val="0"/>
              </a:spcAft>
              <a:buFont typeface="Arial" panose="020B0604020202020204" pitchFamily="34" charset="0"/>
              <a:buChar char="•"/>
            </a:pPr>
            <a:r>
              <a:rPr lang="en-US" sz="2400" dirty="0"/>
              <a:t>TensorFlow/Machine Learning</a:t>
            </a:r>
          </a:p>
          <a:p>
            <a:pPr marL="457200" indent="-457200">
              <a:lnSpc>
                <a:spcPct val="120000"/>
              </a:lnSpc>
              <a:spcAft>
                <a:spcPts val="0"/>
              </a:spcAft>
              <a:buFont typeface="Arial" panose="020B0604020202020204" pitchFamily="34" charset="0"/>
              <a:buChar char="•"/>
            </a:pPr>
            <a:r>
              <a:rPr lang="en-US" sz="2400" dirty="0"/>
              <a:t>Time Series Forecasting using ARIMA/FB Prophet</a:t>
            </a:r>
          </a:p>
          <a:p>
            <a:pPr marL="457200" indent="-457200">
              <a:lnSpc>
                <a:spcPct val="120000"/>
              </a:lnSpc>
              <a:spcAft>
                <a:spcPts val="0"/>
              </a:spcAft>
              <a:buFont typeface="Arial" panose="020B0604020202020204" pitchFamily="34" charset="0"/>
              <a:buChar char="•"/>
            </a:pPr>
            <a:r>
              <a:rPr lang="en-US" sz="2400" dirty="0"/>
              <a:t>Breaking down and learning how to access the different components of the ordinary least squares (linear regression model) with Python code</a:t>
            </a:r>
          </a:p>
          <a:p>
            <a:pPr marL="457200" indent="-457200">
              <a:lnSpc>
                <a:spcPct val="120000"/>
              </a:lnSpc>
              <a:spcAft>
                <a:spcPts val="0"/>
              </a:spcAft>
              <a:buFont typeface="Arial" panose="020B0604020202020204" pitchFamily="34" charset="0"/>
              <a:buChar char="•"/>
            </a:pPr>
            <a:r>
              <a:rPr lang="en-US" sz="2400" dirty="0"/>
              <a:t>Association Rule Mining, Clustering, Conjoint Analysis</a:t>
            </a:r>
          </a:p>
        </p:txBody>
      </p:sp>
    </p:spTree>
    <p:extLst>
      <p:ext uri="{BB962C8B-B14F-4D97-AF65-F5344CB8AC3E}">
        <p14:creationId xmlns:p14="http://schemas.microsoft.com/office/powerpoint/2010/main" val="46142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D1F-B1F3-A546-A5B1-D62E87F77A20}"/>
              </a:ext>
            </a:extLst>
          </p:cNvPr>
          <p:cNvSpPr>
            <a:spLocks noGrp="1"/>
          </p:cNvSpPr>
          <p:nvPr>
            <p:ph type="title"/>
          </p:nvPr>
        </p:nvSpPr>
        <p:spPr>
          <a:xfrm>
            <a:off x="740663" y="1691640"/>
            <a:ext cx="8299642" cy="1737360"/>
          </a:xfrm>
        </p:spPr>
        <p:txBody>
          <a:bodyPr>
            <a:noAutofit/>
          </a:bodyPr>
          <a:lstStyle/>
          <a:p>
            <a:r>
              <a:rPr lang="en-US" sz="5400" dirty="0"/>
              <a:t>Thank you for your time and consideration!</a:t>
            </a:r>
            <a:br>
              <a:rPr lang="en-US" sz="5400" dirty="0"/>
            </a:br>
            <a:endParaRPr lang="en-US" sz="5400" dirty="0"/>
          </a:p>
        </p:txBody>
      </p:sp>
      <p:sp>
        <p:nvSpPr>
          <p:cNvPr id="5" name="TextBox 2">
            <a:extLst>
              <a:ext uri="{FF2B5EF4-FFF2-40B4-BE49-F238E27FC236}">
                <a16:creationId xmlns:a16="http://schemas.microsoft.com/office/drawing/2014/main" id="{88FECA49-8363-484E-8180-9995EF7E4F71}"/>
              </a:ext>
            </a:extLst>
          </p:cNvPr>
          <p:cNvSpPr txBox="1"/>
          <p:nvPr/>
        </p:nvSpPr>
        <p:spPr>
          <a:xfrm>
            <a:off x="740664" y="4190828"/>
            <a:ext cx="4608890" cy="1569660"/>
          </a:xfrm>
          <a:prstGeom prst="rect">
            <a:avLst/>
          </a:prstGeom>
          <a:noFill/>
        </p:spPr>
        <p:txBody>
          <a:bodyPr wrap="none" rtlCol="0">
            <a:spAutoFit/>
          </a:bodyPr>
          <a:lstStyle/>
          <a:p>
            <a:r>
              <a:rPr lang="en-US" sz="2400" dirty="0">
                <a:latin typeface="Sherman Sans Book" pitchFamily="2" charset="77"/>
                <a:ea typeface="Sherman Sans Book" pitchFamily="2" charset="77"/>
                <a:cs typeface="Verdana" panose="020B0604030504040204" pitchFamily="34" charset="0"/>
              </a:rPr>
              <a:t>Jeremiah Graff</a:t>
            </a:r>
          </a:p>
          <a:p>
            <a:r>
              <a:rPr lang="en-US" sz="2400" dirty="0">
                <a:latin typeface="Sherman Sans Book" pitchFamily="2" charset="77"/>
                <a:ea typeface="Sherman Sans Book" pitchFamily="2" charset="77"/>
                <a:cs typeface="Verdana" panose="020B0604030504040204" pitchFamily="34" charset="0"/>
              </a:rPr>
              <a:t>MS Applied Data Science Candidate</a:t>
            </a:r>
          </a:p>
          <a:p>
            <a:r>
              <a:rPr lang="en-US" sz="2400" dirty="0">
                <a:solidFill>
                  <a:srgbClr val="002060"/>
                </a:solidFill>
                <a:latin typeface="Sherman Sans Book" pitchFamily="2" charset="77"/>
                <a:ea typeface="Sherman Sans Book" pitchFamily="2" charset="77"/>
                <a:cs typeface="Verdana" panose="020B0604030504040204" pitchFamily="34" charset="0"/>
                <a:hlinkClick r:id="rId2">
                  <a:extLst>
                    <a:ext uri="{A12FA001-AC4F-418D-AE19-62706E023703}">
                      <ahyp:hlinkClr xmlns:ahyp="http://schemas.microsoft.com/office/drawing/2018/hyperlinkcolor" val="tx"/>
                    </a:ext>
                  </a:extLst>
                </a:hlinkClick>
              </a:rPr>
              <a:t>jgraff@syr.edu</a:t>
            </a:r>
            <a:endParaRPr lang="en-US" sz="2400" dirty="0">
              <a:solidFill>
                <a:srgbClr val="002060"/>
              </a:solidFill>
              <a:latin typeface="Sherman Sans Book" pitchFamily="2" charset="77"/>
              <a:ea typeface="Sherman Sans Book" pitchFamily="2" charset="77"/>
              <a:cs typeface="Verdana" panose="020B0604030504040204" pitchFamily="34" charset="0"/>
            </a:endParaRPr>
          </a:p>
          <a:p>
            <a:r>
              <a:rPr lang="en-US" sz="2400" dirty="0">
                <a:latin typeface="Sherman Sans Book" pitchFamily="2" charset="77"/>
                <a:ea typeface="Sherman Sans Book" pitchFamily="2" charset="77"/>
                <a:cs typeface="Verdana" panose="020B0604030504040204" pitchFamily="34" charset="0"/>
              </a:rPr>
              <a:t>209-485-8026</a:t>
            </a:r>
          </a:p>
        </p:txBody>
      </p:sp>
    </p:spTree>
    <p:extLst>
      <p:ext uri="{BB962C8B-B14F-4D97-AF65-F5344CB8AC3E}">
        <p14:creationId xmlns:p14="http://schemas.microsoft.com/office/powerpoint/2010/main" val="136749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a:xfrm>
            <a:off x="838199" y="365125"/>
            <a:ext cx="11187545" cy="1325563"/>
          </a:xfrm>
        </p:spPr>
        <p:txBody>
          <a:bodyPr>
            <a:normAutofit/>
          </a:bodyPr>
          <a:lstStyle/>
          <a:p>
            <a:r>
              <a:rPr lang="en-US" sz="3600" dirty="0"/>
              <a:t>Portfolio Overview</a:t>
            </a:r>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p:txBody>
          <a:bodyPr/>
          <a:lstStyle/>
          <a:p>
            <a:pPr marL="514350" indent="-514350">
              <a:buFont typeface="+mj-lt"/>
              <a:buAutoNum type="arabicPeriod"/>
            </a:pPr>
            <a:r>
              <a:rPr lang="en-US" dirty="0"/>
              <a:t>Level of Knowledge</a:t>
            </a:r>
          </a:p>
          <a:p>
            <a:pPr marL="457200" indent="-457200">
              <a:spcAft>
                <a:spcPts val="0"/>
              </a:spcAft>
              <a:buFont typeface="+mj-lt"/>
              <a:buAutoNum type="arabicPeriod"/>
            </a:pPr>
            <a:endParaRPr lang="en-US" sz="2400" dirty="0"/>
          </a:p>
          <a:p>
            <a:pPr marL="514350" indent="-514350">
              <a:spcAft>
                <a:spcPts val="0"/>
              </a:spcAft>
              <a:buFont typeface="+mj-lt"/>
              <a:buAutoNum type="arabicPeriod"/>
            </a:pPr>
            <a:r>
              <a:rPr lang="en-US" dirty="0"/>
              <a:t>Projects that provided the knowledge</a:t>
            </a:r>
          </a:p>
          <a:p>
            <a:pPr marL="514350" indent="-514350">
              <a:spcAft>
                <a:spcPts val="0"/>
              </a:spcAft>
              <a:buFont typeface="+mj-lt"/>
              <a:buAutoNum type="arabicPeriod"/>
            </a:pPr>
            <a:endParaRPr lang="en-US" dirty="0"/>
          </a:p>
          <a:p>
            <a:pPr marL="514350" indent="-514350">
              <a:spcAft>
                <a:spcPts val="0"/>
              </a:spcAft>
              <a:buFont typeface="+mj-lt"/>
              <a:buAutoNum type="arabicPeriod"/>
            </a:pPr>
            <a:r>
              <a:rPr lang="en-US" dirty="0"/>
              <a:t>Conclusion</a:t>
            </a:r>
          </a:p>
          <a:p>
            <a:pPr marL="457200" indent="-457200">
              <a:spcAft>
                <a:spcPts val="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261210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9AD-11D0-4C15-8ECE-23D7F77CA04B}"/>
              </a:ext>
            </a:extLst>
          </p:cNvPr>
          <p:cNvSpPr>
            <a:spLocks noGrp="1"/>
          </p:cNvSpPr>
          <p:nvPr>
            <p:ph type="title"/>
          </p:nvPr>
        </p:nvSpPr>
        <p:spPr/>
        <p:txBody>
          <a:bodyPr/>
          <a:lstStyle/>
          <a:p>
            <a:r>
              <a:rPr lang="en-US" dirty="0"/>
              <a:t>Level of Knowledge: What does it mean to be a data scientist?</a:t>
            </a:r>
          </a:p>
        </p:txBody>
      </p:sp>
      <p:sp>
        <p:nvSpPr>
          <p:cNvPr id="3" name="Content Placeholder 2">
            <a:extLst>
              <a:ext uri="{FF2B5EF4-FFF2-40B4-BE49-F238E27FC236}">
                <a16:creationId xmlns:a16="http://schemas.microsoft.com/office/drawing/2014/main" id="{6EB94E6C-85E2-4D51-BE0B-F3A09E0DDCE8}"/>
              </a:ext>
            </a:extLst>
          </p:cNvPr>
          <p:cNvSpPr>
            <a:spLocks noGrp="1"/>
          </p:cNvSpPr>
          <p:nvPr>
            <p:ph idx="1"/>
          </p:nvPr>
        </p:nvSpPr>
        <p:spPr/>
        <p:txBody>
          <a:bodyPr>
            <a:normAutofit fontScale="92500" lnSpcReduction="10000"/>
          </a:bodyPr>
          <a:lstStyle/>
          <a:p>
            <a:r>
              <a:rPr lang="en-US" dirty="0" err="1"/>
              <a:t>OSEMiN</a:t>
            </a:r>
            <a:endParaRPr lang="en-US" dirty="0"/>
          </a:p>
          <a:p>
            <a:pPr marL="457200" indent="-457200">
              <a:buFont typeface="Arial" panose="020B0604020202020204" pitchFamily="34" charset="0"/>
              <a:buChar char="•"/>
            </a:pPr>
            <a:r>
              <a:rPr lang="en-US" sz="2800" dirty="0"/>
              <a:t>Obtain</a:t>
            </a:r>
          </a:p>
          <a:p>
            <a:pPr marL="457200" indent="-457200">
              <a:buFont typeface="Arial" panose="020B0604020202020204" pitchFamily="34" charset="0"/>
              <a:buChar char="•"/>
            </a:pPr>
            <a:r>
              <a:rPr lang="en-US" sz="2800" dirty="0"/>
              <a:t>Scrub</a:t>
            </a:r>
          </a:p>
          <a:p>
            <a:pPr marL="457200" indent="-457200">
              <a:buFont typeface="Arial" panose="020B0604020202020204" pitchFamily="34" charset="0"/>
              <a:buChar char="•"/>
            </a:pPr>
            <a:r>
              <a:rPr lang="en-US" sz="2800" dirty="0"/>
              <a:t>Explore:  </a:t>
            </a:r>
            <a:r>
              <a:rPr lang="en-US" sz="2000" dirty="0"/>
              <a:t>Visualize, aggregate, discover</a:t>
            </a:r>
            <a:endParaRPr lang="en-US" sz="2800" dirty="0"/>
          </a:p>
          <a:p>
            <a:pPr marL="457200" indent="-457200">
              <a:buFont typeface="Arial" panose="020B0604020202020204" pitchFamily="34" charset="0"/>
              <a:buChar char="•"/>
            </a:pPr>
            <a:r>
              <a:rPr lang="en-US" sz="2800" dirty="0"/>
              <a:t>Model</a:t>
            </a:r>
          </a:p>
          <a:p>
            <a:pPr marL="457200" indent="-457200">
              <a:buFont typeface="Arial" panose="020B0604020202020204" pitchFamily="34" charset="0"/>
              <a:buChar char="•"/>
            </a:pPr>
            <a:r>
              <a:rPr lang="en-US" sz="2800" dirty="0"/>
              <a:t>Interpret:  </a:t>
            </a:r>
            <a:r>
              <a:rPr lang="en-US" sz="2000" dirty="0"/>
              <a:t>Technical/Non-technical</a:t>
            </a:r>
          </a:p>
          <a:p>
            <a:pPr marL="466725" lvl="4" indent="-457200"/>
            <a:endParaRPr lang="en-US" dirty="0"/>
          </a:p>
          <a:p>
            <a:pPr marL="466725" lvl="4" indent="-457200"/>
            <a:r>
              <a:rPr lang="en-US" sz="3200" dirty="0"/>
              <a:t>Descriptive/Predictive/Prescriptive Statistics</a:t>
            </a:r>
          </a:p>
          <a:p>
            <a:pPr marL="466725" lvl="4" indent="-457200"/>
            <a:r>
              <a:rPr lang="en-US" sz="3200" dirty="0"/>
              <a:t>Ethics</a:t>
            </a:r>
          </a:p>
        </p:txBody>
      </p:sp>
      <p:pic>
        <p:nvPicPr>
          <p:cNvPr id="1026" name="Picture 2" descr="5 Steps of a Data Science Project Lifecycle | by Dr. Cher Han Lau | Towards  Data Science">
            <a:extLst>
              <a:ext uri="{FF2B5EF4-FFF2-40B4-BE49-F238E27FC236}">
                <a16:creationId xmlns:a16="http://schemas.microsoft.com/office/drawing/2014/main" id="{7DF67AB5-070E-4DB3-B1C5-5E5FEBEB5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47863"/>
            <a:ext cx="5859853" cy="30715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301EEB-5830-4E25-9D0B-7AFEEAA4F146}"/>
              </a:ext>
            </a:extLst>
          </p:cNvPr>
          <p:cNvSpPr/>
          <p:nvPr/>
        </p:nvSpPr>
        <p:spPr>
          <a:xfrm>
            <a:off x="7053779" y="4364808"/>
            <a:ext cx="3944293" cy="323165"/>
          </a:xfrm>
          <a:prstGeom prst="rect">
            <a:avLst/>
          </a:prstGeom>
        </p:spPr>
        <p:txBody>
          <a:bodyPr wrap="square">
            <a:spAutoFit/>
          </a:bodyPr>
          <a:lstStyle/>
          <a:p>
            <a:r>
              <a:rPr lang="en-US" sz="500" dirty="0"/>
              <a:t>https://www.google.com/url?sa=i&amp;url=https%3A%2F%2Ftowardsdatascience.com%2F5-steps-of-a-data-science-project-lifecycle-26c50372b492&amp;psig=AOvVaw02xPIuY60wbeBZdF_-TsRP&amp;ust=1599275630263000&amp;source=images&amp;cd=vfe&amp;ved=0CAMQjB1qFwoTCKCoyJLEzusCFQAAAAAdAAAAABAD</a:t>
            </a:r>
          </a:p>
        </p:txBody>
      </p:sp>
    </p:spTree>
    <p:extLst>
      <p:ext uri="{BB962C8B-B14F-4D97-AF65-F5344CB8AC3E}">
        <p14:creationId xmlns:p14="http://schemas.microsoft.com/office/powerpoint/2010/main" val="196079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D533-75D5-3944-A304-1D05C8AF6A73}"/>
              </a:ext>
            </a:extLst>
          </p:cNvPr>
          <p:cNvSpPr>
            <a:spLocks noGrp="1"/>
          </p:cNvSpPr>
          <p:nvPr>
            <p:ph type="title"/>
          </p:nvPr>
        </p:nvSpPr>
        <p:spPr/>
        <p:txBody>
          <a:bodyPr>
            <a:normAutofit/>
          </a:bodyPr>
          <a:lstStyle/>
          <a:p>
            <a:r>
              <a:rPr lang="en-US" dirty="0"/>
              <a:t>Project 1</a:t>
            </a:r>
          </a:p>
        </p:txBody>
      </p:sp>
      <p:pic>
        <p:nvPicPr>
          <p:cNvPr id="5" name="Picture 3" descr="A large crowd of Syracuse University graduating students faces toward the stage. These students are all wearing navy blue undergraduate gowns with many different designs on the top of their graduation caps. " title="Syracuse University Commencement Crowd">
            <a:extLst>
              <a:ext uri="{FF2B5EF4-FFF2-40B4-BE49-F238E27FC236}">
                <a16:creationId xmlns:a16="http://schemas.microsoft.com/office/drawing/2014/main" id="{66E2422E-9D50-6C45-8A17-B51D5DE7B4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0"/>
            <a:ext cx="12192000" cy="3568700"/>
          </a:xfrm>
          <a:prstGeom prst="rect">
            <a:avLst/>
          </a:prstGeom>
        </p:spPr>
      </p:pic>
      <p:sp>
        <p:nvSpPr>
          <p:cNvPr id="4" name="Text Placeholder 3">
            <a:extLst>
              <a:ext uri="{FF2B5EF4-FFF2-40B4-BE49-F238E27FC236}">
                <a16:creationId xmlns:a16="http://schemas.microsoft.com/office/drawing/2014/main" id="{265E4CD6-AE06-4AFC-97D0-A7E49731A20B}"/>
              </a:ext>
            </a:extLst>
          </p:cNvPr>
          <p:cNvSpPr>
            <a:spLocks noGrp="1"/>
          </p:cNvSpPr>
          <p:nvPr>
            <p:ph type="body" idx="1"/>
          </p:nvPr>
        </p:nvSpPr>
        <p:spPr/>
        <p:txBody>
          <a:bodyPr/>
          <a:lstStyle/>
          <a:p>
            <a:r>
              <a:rPr lang="en-US" dirty="0"/>
              <a:t>IST 687: Intro to Data Science Final Project</a:t>
            </a:r>
          </a:p>
        </p:txBody>
      </p:sp>
    </p:spTree>
    <p:extLst>
      <p:ext uri="{BB962C8B-B14F-4D97-AF65-F5344CB8AC3E}">
        <p14:creationId xmlns:p14="http://schemas.microsoft.com/office/powerpoint/2010/main" val="268510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a:xfrm>
            <a:off x="838199" y="365125"/>
            <a:ext cx="11187545" cy="1325563"/>
          </a:xfrm>
        </p:spPr>
        <p:txBody>
          <a:bodyPr>
            <a:normAutofit/>
          </a:bodyPr>
          <a:lstStyle/>
          <a:p>
            <a:r>
              <a:rPr lang="en-US" sz="3600" dirty="0"/>
              <a:t>IST 687: Intro to Data Science Class/Final Project Learnings</a:t>
            </a:r>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a:xfrm>
            <a:off x="838200" y="1825625"/>
            <a:ext cx="10786450" cy="4351338"/>
          </a:xfrm>
        </p:spPr>
        <p:txBody>
          <a:bodyPr>
            <a:normAutofit fontScale="92500" lnSpcReduction="20000"/>
          </a:bodyPr>
          <a:lstStyle/>
          <a:p>
            <a:r>
              <a:rPr lang="en-US" dirty="0"/>
              <a:t>Goal of Project</a:t>
            </a:r>
          </a:p>
          <a:p>
            <a:pPr marL="457200" indent="-457200">
              <a:buFont typeface="Arial" panose="020B0604020202020204" pitchFamily="34" charset="0"/>
              <a:buChar char="•"/>
            </a:pPr>
            <a:r>
              <a:rPr lang="en-US" sz="2400" dirty="0"/>
              <a:t>Examine dataset with 129,000 rows of flight info and provide actionable insights as a consultant to one of the airlines contained within based on the satisfaction scores of the flights.</a:t>
            </a:r>
          </a:p>
          <a:p>
            <a:endParaRPr lang="en-US" dirty="0"/>
          </a:p>
          <a:p>
            <a:r>
              <a:rPr lang="en-US" dirty="0"/>
              <a:t>First exposure to:</a:t>
            </a:r>
          </a:p>
          <a:p>
            <a:pPr marL="457200" indent="-457200">
              <a:spcAft>
                <a:spcPts val="0"/>
              </a:spcAft>
              <a:buFont typeface="Arial" panose="020B0604020202020204" pitchFamily="34" charset="0"/>
              <a:buChar char="•"/>
            </a:pPr>
            <a:r>
              <a:rPr lang="en-US" sz="2400" dirty="0"/>
              <a:t>R</a:t>
            </a:r>
          </a:p>
          <a:p>
            <a:pPr marL="457200" indent="-457200">
              <a:spcAft>
                <a:spcPts val="0"/>
              </a:spcAft>
              <a:buFont typeface="Arial" panose="020B0604020202020204" pitchFamily="34" charset="0"/>
              <a:buChar char="•"/>
            </a:pPr>
            <a:r>
              <a:rPr lang="en-US" sz="2400" dirty="0"/>
              <a:t>Algorithms: Support Vector Machines &amp; Naïve Bayes</a:t>
            </a:r>
          </a:p>
          <a:p>
            <a:pPr marL="457200" indent="-457200">
              <a:spcAft>
                <a:spcPts val="0"/>
              </a:spcAft>
              <a:buFont typeface="Arial" panose="020B0604020202020204" pitchFamily="34" charset="0"/>
              <a:buChar char="•"/>
            </a:pPr>
            <a:r>
              <a:rPr lang="en-US" sz="2400" dirty="0"/>
              <a:t>Text Mining – data prep</a:t>
            </a:r>
          </a:p>
          <a:p>
            <a:pPr marL="457200" indent="-457200">
              <a:spcAft>
                <a:spcPts val="0"/>
              </a:spcAft>
              <a:buFont typeface="Arial" panose="020B0604020202020204" pitchFamily="34" charset="0"/>
              <a:buChar char="•"/>
            </a:pPr>
            <a:r>
              <a:rPr lang="en-US" sz="2400" dirty="0"/>
              <a:t>Association Rule Mining</a:t>
            </a:r>
          </a:p>
          <a:p>
            <a:pPr marL="457200" indent="-457200">
              <a:spcAft>
                <a:spcPts val="0"/>
              </a:spcAft>
              <a:buFont typeface="Arial" panose="020B0604020202020204" pitchFamily="34" charset="0"/>
              <a:buChar char="•"/>
            </a:pPr>
            <a:r>
              <a:rPr lang="en-US" sz="2400" dirty="0"/>
              <a:t>Basics of visualization in R</a:t>
            </a:r>
          </a:p>
          <a:p>
            <a:pPr marL="457200" indent="-457200">
              <a:spcAft>
                <a:spcPts val="0"/>
              </a:spcAft>
              <a:buFont typeface="Arial" panose="020B0604020202020204" pitchFamily="34" charset="0"/>
              <a:buChar char="•"/>
            </a:pPr>
            <a:r>
              <a:rPr lang="en-US" sz="2400" dirty="0"/>
              <a:t>Exploratory Data Analysis</a:t>
            </a:r>
          </a:p>
          <a:p>
            <a:pPr marL="457200" indent="-457200">
              <a:spcAft>
                <a:spcPts val="0"/>
              </a:spcAft>
              <a:buFont typeface="Arial" panose="020B0604020202020204" pitchFamily="34" charset="0"/>
              <a:buChar char="•"/>
            </a:pPr>
            <a:r>
              <a:rPr lang="en-US" sz="2400" dirty="0"/>
              <a:t>Inferential Statistics</a:t>
            </a:r>
          </a:p>
        </p:txBody>
      </p:sp>
    </p:spTree>
    <p:extLst>
      <p:ext uri="{BB962C8B-B14F-4D97-AF65-F5344CB8AC3E}">
        <p14:creationId xmlns:p14="http://schemas.microsoft.com/office/powerpoint/2010/main" val="217899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0C3B0-5142-4C81-A14A-3D93144F49E0}"/>
              </a:ext>
            </a:extLst>
          </p:cNvPr>
          <p:cNvSpPr>
            <a:spLocks noGrp="1"/>
          </p:cNvSpPr>
          <p:nvPr>
            <p:ph type="title"/>
          </p:nvPr>
        </p:nvSpPr>
        <p:spPr/>
        <p:txBody>
          <a:bodyPr/>
          <a:lstStyle/>
          <a:p>
            <a:r>
              <a:rPr lang="en-US" dirty="0"/>
              <a:t>Project 2</a:t>
            </a:r>
          </a:p>
        </p:txBody>
      </p:sp>
      <p:sp>
        <p:nvSpPr>
          <p:cNvPr id="5" name="Text Placeholder 4">
            <a:extLst>
              <a:ext uri="{FF2B5EF4-FFF2-40B4-BE49-F238E27FC236}">
                <a16:creationId xmlns:a16="http://schemas.microsoft.com/office/drawing/2014/main" id="{68D23FD4-0C46-424D-A8D7-E99AC11C629C}"/>
              </a:ext>
            </a:extLst>
          </p:cNvPr>
          <p:cNvSpPr>
            <a:spLocks noGrp="1"/>
          </p:cNvSpPr>
          <p:nvPr>
            <p:ph type="body" idx="1"/>
          </p:nvPr>
        </p:nvSpPr>
        <p:spPr/>
        <p:txBody>
          <a:bodyPr/>
          <a:lstStyle/>
          <a:p>
            <a:r>
              <a:rPr lang="en-US" dirty="0"/>
              <a:t>IST 736: Text Mining Final Project</a:t>
            </a:r>
          </a:p>
        </p:txBody>
      </p:sp>
      <p:sp>
        <p:nvSpPr>
          <p:cNvPr id="6" name="Rectangle 5">
            <a:extLst>
              <a:ext uri="{FF2B5EF4-FFF2-40B4-BE49-F238E27FC236}">
                <a16:creationId xmlns:a16="http://schemas.microsoft.com/office/drawing/2014/main" id="{C806E351-2E03-4AEB-9229-F74AEE8CEB00}"/>
              </a:ext>
            </a:extLst>
          </p:cNvPr>
          <p:cNvSpPr/>
          <p:nvPr/>
        </p:nvSpPr>
        <p:spPr>
          <a:xfrm>
            <a:off x="6263092" y="0"/>
            <a:ext cx="592890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0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dirty="0"/>
              <a:t>IST 736: Text Mining Class/Final Project Learnings</a:t>
            </a:r>
            <a:endParaRPr lang="en-US" sz="3600" dirty="0"/>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a:xfrm>
            <a:off x="838199" y="1825625"/>
            <a:ext cx="10768343" cy="4351338"/>
          </a:xfrm>
        </p:spPr>
        <p:txBody>
          <a:bodyPr/>
          <a:lstStyle/>
          <a:p>
            <a:r>
              <a:rPr lang="en-US" dirty="0"/>
              <a:t>Goal of Project</a:t>
            </a:r>
          </a:p>
          <a:p>
            <a:pPr marL="457200" indent="-457200">
              <a:buFont typeface="Arial" panose="020B0604020202020204" pitchFamily="34" charset="0"/>
              <a:buChar char="•"/>
            </a:pPr>
            <a:r>
              <a:rPr lang="en-US" sz="2400" dirty="0"/>
              <a:t>Examine the presidential nomination acceptance speeches from 1900 to 2016 to see if they can provide some level of certainty in predicting: winner, party, DJIA, sentiment, incumbent party/president, etc. (15 total variables)</a:t>
            </a:r>
          </a:p>
          <a:p>
            <a:r>
              <a:rPr lang="en-US" dirty="0"/>
              <a:t>Broader exposure to:</a:t>
            </a:r>
          </a:p>
          <a:p>
            <a:pPr marL="457200" indent="-457200">
              <a:spcAft>
                <a:spcPts val="0"/>
              </a:spcAft>
              <a:buFont typeface="Arial" panose="020B0604020202020204" pitchFamily="34" charset="0"/>
              <a:buChar char="•"/>
            </a:pPr>
            <a:r>
              <a:rPr lang="en-US" sz="2400" dirty="0"/>
              <a:t>Python</a:t>
            </a:r>
          </a:p>
          <a:p>
            <a:pPr marL="457200" indent="-457200">
              <a:spcAft>
                <a:spcPts val="0"/>
              </a:spcAft>
              <a:buFont typeface="Arial" panose="020B0604020202020204" pitchFamily="34" charset="0"/>
              <a:buChar char="•"/>
            </a:pPr>
            <a:r>
              <a:rPr lang="en-US" sz="2400" dirty="0"/>
              <a:t>Text Mining data gathering/preparation</a:t>
            </a:r>
          </a:p>
          <a:p>
            <a:pPr marL="457200" indent="-457200">
              <a:spcAft>
                <a:spcPts val="0"/>
              </a:spcAft>
              <a:buFont typeface="Arial" panose="020B0604020202020204" pitchFamily="34" charset="0"/>
              <a:buChar char="•"/>
            </a:pPr>
            <a:r>
              <a:rPr lang="en-US" sz="2400" dirty="0"/>
              <a:t>Experience with the need to process different portions within a dataset differently</a:t>
            </a:r>
          </a:p>
          <a:p>
            <a:pPr marL="457200" indent="-457200">
              <a:spcAft>
                <a:spcPts val="0"/>
              </a:spcAft>
              <a:buFont typeface="Arial" panose="020B0604020202020204" pitchFamily="34" charset="0"/>
              <a:buChar char="•"/>
            </a:pPr>
            <a:r>
              <a:rPr lang="en-US" sz="2400" dirty="0"/>
              <a:t>Visualizing textual data/results of the analysis</a:t>
            </a:r>
          </a:p>
          <a:p>
            <a:pPr marL="457200" indent="-457200">
              <a:spcAft>
                <a:spcPts val="0"/>
              </a:spcAft>
              <a:buFont typeface="Arial" panose="020B0604020202020204" pitchFamily="34" charset="0"/>
              <a:buChar char="•"/>
            </a:pPr>
            <a:r>
              <a:rPr lang="en-US" sz="2400" dirty="0"/>
              <a:t>Document clustering and topic modeling</a:t>
            </a:r>
          </a:p>
        </p:txBody>
      </p:sp>
    </p:spTree>
    <p:extLst>
      <p:ext uri="{BB962C8B-B14F-4D97-AF65-F5344CB8AC3E}">
        <p14:creationId xmlns:p14="http://schemas.microsoft.com/office/powerpoint/2010/main" val="74212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1F7E6ECD-3A03-480B-A30C-17E00A9A9B00}"/>
              </a:ext>
            </a:extLst>
          </p:cNvPr>
          <p:cNvSpPr>
            <a:spLocks noGrp="1"/>
          </p:cNvSpPr>
          <p:nvPr>
            <p:ph type="title"/>
          </p:nvPr>
        </p:nvSpPr>
        <p:spPr>
          <a:xfrm>
            <a:off x="704031" y="1060809"/>
            <a:ext cx="5224821" cy="2852737"/>
          </a:xfrm>
        </p:spPr>
        <p:txBody>
          <a:bodyPr/>
          <a:lstStyle/>
          <a:p>
            <a:r>
              <a:rPr lang="en-US" dirty="0"/>
              <a:t>Project 3</a:t>
            </a:r>
          </a:p>
        </p:txBody>
      </p:sp>
      <p:sp>
        <p:nvSpPr>
          <p:cNvPr id="12" name="Text Placeholder 7">
            <a:extLst>
              <a:ext uri="{FF2B5EF4-FFF2-40B4-BE49-F238E27FC236}">
                <a16:creationId xmlns:a16="http://schemas.microsoft.com/office/drawing/2014/main" id="{4DB979C7-18B2-4223-8B22-F3C2A03C6A31}"/>
              </a:ext>
            </a:extLst>
          </p:cNvPr>
          <p:cNvSpPr>
            <a:spLocks noGrp="1"/>
          </p:cNvSpPr>
          <p:nvPr>
            <p:ph type="body" idx="1"/>
          </p:nvPr>
        </p:nvSpPr>
        <p:spPr>
          <a:xfrm>
            <a:off x="704088" y="4114800"/>
            <a:ext cx="5224821" cy="1500187"/>
          </a:xfrm>
        </p:spPr>
        <p:txBody>
          <a:bodyPr/>
          <a:lstStyle/>
          <a:p>
            <a:r>
              <a:rPr lang="en-US" dirty="0"/>
              <a:t>IST 719: Information Visualization Poster</a:t>
            </a:r>
          </a:p>
        </p:txBody>
      </p:sp>
      <p:sp>
        <p:nvSpPr>
          <p:cNvPr id="15" name="Rectangle 14">
            <a:extLst>
              <a:ext uri="{FF2B5EF4-FFF2-40B4-BE49-F238E27FC236}">
                <a16:creationId xmlns:a16="http://schemas.microsoft.com/office/drawing/2014/main" id="{5C0B45EF-2FBE-41D1-9335-0B0841E8401A}"/>
              </a:ext>
            </a:extLst>
          </p:cNvPr>
          <p:cNvSpPr/>
          <p:nvPr/>
        </p:nvSpPr>
        <p:spPr>
          <a:xfrm>
            <a:off x="6263092" y="0"/>
            <a:ext cx="592890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93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a:xfrm>
            <a:off x="860079" y="365125"/>
            <a:ext cx="11207229" cy="1325563"/>
          </a:xfrm>
        </p:spPr>
        <p:txBody>
          <a:bodyPr>
            <a:normAutofit/>
          </a:bodyPr>
          <a:lstStyle/>
          <a:p>
            <a:r>
              <a:rPr lang="en-US" dirty="0"/>
              <a:t>IST 719: Information Visualization Class/Final Project Learnings</a:t>
            </a:r>
            <a:endParaRPr lang="en-US" sz="3600" dirty="0"/>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a:xfrm>
            <a:off x="860079" y="1825625"/>
            <a:ext cx="10447698" cy="4351338"/>
          </a:xfrm>
        </p:spPr>
        <p:txBody>
          <a:bodyPr/>
          <a:lstStyle/>
          <a:p>
            <a:r>
              <a:rPr lang="en-US" dirty="0"/>
              <a:t>Goal of project:</a:t>
            </a:r>
          </a:p>
          <a:p>
            <a:pPr marL="457200" indent="-457200">
              <a:buFont typeface="Arial" panose="020B0604020202020204" pitchFamily="34" charset="0"/>
              <a:buChar char="•"/>
            </a:pPr>
            <a:r>
              <a:rPr lang="en-US" sz="2400" dirty="0"/>
              <a:t>Create a poster using the principles learned in the class to effectively communicate the insights within the data, in this instance, communicate the distribution of Wins Above Replacement in Major League Baseball.</a:t>
            </a:r>
          </a:p>
          <a:p>
            <a:endParaRPr lang="en-US" dirty="0"/>
          </a:p>
          <a:p>
            <a:r>
              <a:rPr lang="en-US" dirty="0"/>
              <a:t>Broader exposure to:</a:t>
            </a:r>
          </a:p>
          <a:p>
            <a:pPr marL="457200" indent="-457200">
              <a:spcAft>
                <a:spcPts val="0"/>
              </a:spcAft>
              <a:buFont typeface="Arial" panose="020B0604020202020204" pitchFamily="34" charset="0"/>
              <a:buChar char="•"/>
            </a:pPr>
            <a:r>
              <a:rPr lang="en-US" sz="2400" dirty="0"/>
              <a:t>Science behind visualization</a:t>
            </a:r>
          </a:p>
          <a:p>
            <a:pPr marL="457200" indent="-457200">
              <a:spcAft>
                <a:spcPts val="0"/>
              </a:spcAft>
              <a:buFont typeface="Arial" panose="020B0604020202020204" pitchFamily="34" charset="0"/>
              <a:buChar char="•"/>
            </a:pPr>
            <a:r>
              <a:rPr lang="en-US" sz="2400" dirty="0"/>
              <a:t>Art of creating something that will resonate and guide the readers’ path</a:t>
            </a:r>
          </a:p>
          <a:p>
            <a:pPr marL="457200" indent="-457200">
              <a:spcAft>
                <a:spcPts val="0"/>
              </a:spcAft>
              <a:buFont typeface="Arial" panose="020B0604020202020204" pitchFamily="34" charset="0"/>
              <a:buChar char="•"/>
            </a:pPr>
            <a:r>
              <a:rPr lang="en-US" sz="2400" dirty="0"/>
              <a:t>The impact of a well-constructed visualization to provide actionable insights</a:t>
            </a:r>
          </a:p>
        </p:txBody>
      </p:sp>
    </p:spTree>
    <p:extLst>
      <p:ext uri="{BB962C8B-B14F-4D97-AF65-F5344CB8AC3E}">
        <p14:creationId xmlns:p14="http://schemas.microsoft.com/office/powerpoint/2010/main" val="2463421746"/>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8171</TotalTime>
  <Words>535</Words>
  <Application>Microsoft Office PowerPoint</Application>
  <PresentationFormat>Widescreen</PresentationFormat>
  <Paragraphs>79</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Sherman Sans</vt:lpstr>
      <vt:lpstr>Sherman Sans Book</vt:lpstr>
      <vt:lpstr>Sherman Serif Book</vt:lpstr>
      <vt:lpstr>System Font Regular</vt:lpstr>
      <vt:lpstr>Arial</vt:lpstr>
      <vt:lpstr>Calibri</vt:lpstr>
      <vt:lpstr>Verdana</vt:lpstr>
      <vt:lpstr>Wingdings</vt:lpstr>
      <vt:lpstr>Office Theme</vt:lpstr>
      <vt:lpstr>Jeremiah Graff Portfolio Slide Submission</vt:lpstr>
      <vt:lpstr>Portfolio Overview</vt:lpstr>
      <vt:lpstr>Level of Knowledge: What does it mean to be a data scientist?</vt:lpstr>
      <vt:lpstr>Project 1</vt:lpstr>
      <vt:lpstr>IST 687: Intro to Data Science Class/Final Project Learnings</vt:lpstr>
      <vt:lpstr>Project 2</vt:lpstr>
      <vt:lpstr>IST 736: Text Mining Class/Final Project Learnings</vt:lpstr>
      <vt:lpstr>Project 3</vt:lpstr>
      <vt:lpstr>IST 719: Information Visualization Class/Final Project Learnings</vt:lpstr>
      <vt:lpstr>Project 4</vt:lpstr>
      <vt:lpstr>IST 718: Big Data Analytics Class/Final Project Learnings</vt:lpstr>
      <vt:lpstr>Thank you for your time and consideration!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lastModifiedBy>Graff, Jeremiah</cp:lastModifiedBy>
  <cp:revision>171</cp:revision>
  <dcterms:created xsi:type="dcterms:W3CDTF">2019-07-05T14:23:44Z</dcterms:created>
  <dcterms:modified xsi:type="dcterms:W3CDTF">2020-09-04T05:03:54Z</dcterms:modified>
</cp:coreProperties>
</file>