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0" r:id="rId6"/>
    <p:sldId id="315" r:id="rId7"/>
    <p:sldId id="318" r:id="rId8"/>
    <p:sldId id="317" r:id="rId9"/>
    <p:sldId id="316" r:id="rId10"/>
    <p:sldId id="319" r:id="rId11"/>
    <p:sldId id="320" r:id="rId12"/>
    <p:sldId id="321" r:id="rId13"/>
    <p:sldId id="312" r:id="rId14"/>
    <p:sldId id="313" r:id="rId15"/>
    <p:sldId id="314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184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MATERIAL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9042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Abdi </a:t>
            </a:r>
            <a:r>
              <a:rPr lang="en-US" dirty="0" err="1"/>
              <a:t>dewa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en-US" dirty="0"/>
              <a:t> </a:t>
            </a:r>
            <a:r>
              <a:rPr lang="en-US" dirty="0" err="1"/>
              <a:t>rupawan</a:t>
            </a:r>
            <a:r>
              <a:rPr lang="en-US" dirty="0"/>
              <a:t> (05111840000003)</a:t>
            </a:r>
          </a:p>
          <a:p>
            <a:r>
              <a:rPr lang="en-US" dirty="0"/>
              <a:t>Geizka </a:t>
            </a:r>
            <a:r>
              <a:rPr lang="en-US" dirty="0" err="1"/>
              <a:t>wahyu</a:t>
            </a:r>
            <a:r>
              <a:rPr lang="en-US" dirty="0"/>
              <a:t> Fahriza (05111840000062)</a:t>
            </a:r>
          </a:p>
          <a:p>
            <a:r>
              <a:rPr lang="en-US" dirty="0"/>
              <a:t>Imam </a:t>
            </a:r>
            <a:r>
              <a:rPr lang="en-US" dirty="0" err="1"/>
              <a:t>rafii</a:t>
            </a:r>
            <a:r>
              <a:rPr lang="en-US" dirty="0"/>
              <a:t>’ al-</a:t>
            </a:r>
            <a:r>
              <a:rPr lang="en-US" dirty="0" err="1"/>
              <a:t>dzakwan</a:t>
            </a:r>
            <a:r>
              <a:rPr lang="en-US" dirty="0"/>
              <a:t> (05111840000067)</a:t>
            </a:r>
          </a:p>
          <a:p>
            <a:r>
              <a:rPr lang="en-US" dirty="0"/>
              <a:t>Emmanuel maximus </a:t>
            </a:r>
            <a:r>
              <a:rPr lang="en-US" dirty="0" err="1"/>
              <a:t>yohanes</a:t>
            </a:r>
            <a:r>
              <a:rPr lang="en-US" dirty="0"/>
              <a:t> (05111840000102)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574-6AAA-40CF-A3A9-5CBC00F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material</a:t>
            </a:r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6BD124-7AD0-4E27-87B9-1CCD5AA5F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684608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749616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4856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alphaTest</a:t>
                      </a:r>
                      <a:r>
                        <a:rPr lang="en-US" dirty="0"/>
                        <a:t> : 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Batas alpha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di-render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blendDst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blendDstAlpha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blendEquation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blendEquationAlpha</a:t>
                      </a:r>
                      <a:r>
                        <a:rPr lang="en-US" dirty="0"/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blending : Blending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blendSrc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3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blendSrcAlpha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clipIntersection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4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574-6AAA-40CF-A3A9-5CBC00F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material</a:t>
            </a:r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6BD124-7AD0-4E27-87B9-1CCD5AA5F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440062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749616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4856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clippingPlanes</a:t>
                      </a:r>
                      <a:r>
                        <a:rPr lang="en-US" dirty="0"/>
                        <a:t> : Array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clipShadows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colorWrite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defines : Object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depthFunc</a:t>
                      </a:r>
                      <a:r>
                        <a:rPr lang="en-US" dirty="0"/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depthTest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depthWrite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3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stencilWrite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stencilWriteMask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7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E574-6AAA-40CF-A3A9-5CBC00F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material</a:t>
            </a:r>
            <a:endParaRPr lang="id-ID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46BD124-7AD0-4E27-87B9-1CCD5AA5F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951701"/>
              </p:ext>
            </p:extLst>
          </p:nvPr>
        </p:nvGraphicFramePr>
        <p:xfrm>
          <a:off x="1096963" y="2108200"/>
          <a:ext cx="10058400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749616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4856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0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stencilFunc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stencilRef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35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stencilFuncMask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34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stencilFail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stencilZFail</a:t>
                      </a:r>
                      <a:r>
                        <a:rPr lang="en-US" dirty="0"/>
                        <a:t> :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stencilZPass</a:t>
                      </a:r>
                      <a:r>
                        <a:rPr lang="en-US" dirty="0"/>
                        <a:t> : Integer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1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flatShading</a:t>
                      </a:r>
                      <a:r>
                        <a:rPr lang="en-US" dirty="0"/>
                        <a:t>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3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fog : 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8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opacity : Float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25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92E-DF4A-454F-B899-A876D807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material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EB4D7-AF39-4D02-BF97-FB815035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MeshNormalMaterial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MeshLambertMaterial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MeshPhongMaterial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MeshStandardMaterial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LineBasicMaterial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MeshDepthMaterial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LineDashedMaterial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PointsMaterial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SpriteMaterial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38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material?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6D1-0E92-44FA-90F9-307CAAB4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material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digambar</a:t>
            </a:r>
            <a:r>
              <a:rPr lang="en-US" dirty="0"/>
              <a:t>.</a:t>
            </a:r>
            <a:endParaRPr lang="id-ID" dirty="0"/>
          </a:p>
        </p:txBody>
      </p:sp>
      <p:pic>
        <p:nvPicPr>
          <p:cNvPr id="6" name="Picture 5" descr="A close up of a rock&#10;&#10;Description automatically generated">
            <a:extLst>
              <a:ext uri="{FF2B5EF4-FFF2-40B4-BE49-F238E27FC236}">
                <a16:creationId xmlns:a16="http://schemas.microsoft.com/office/drawing/2014/main" id="{1A08CFD0-0822-4F84-A23A-F77CB58B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7" y="2750529"/>
            <a:ext cx="3560731" cy="2370112"/>
          </a:xfrm>
          <a:prstGeom prst="rect">
            <a:avLst/>
          </a:prstGeom>
        </p:spPr>
      </p:pic>
      <p:pic>
        <p:nvPicPr>
          <p:cNvPr id="8" name="Picture 7" descr="A picture containing standing&#10;&#10;Description automatically generated">
            <a:extLst>
              <a:ext uri="{FF2B5EF4-FFF2-40B4-BE49-F238E27FC236}">
                <a16:creationId xmlns:a16="http://schemas.microsoft.com/office/drawing/2014/main" id="{3F018B15-FFEC-4B7B-A041-6CD9C7972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8" y="3541497"/>
            <a:ext cx="3854024" cy="2565335"/>
          </a:xfrm>
          <a:prstGeom prst="rect">
            <a:avLst/>
          </a:prstGeom>
        </p:spPr>
      </p:pic>
      <p:pic>
        <p:nvPicPr>
          <p:cNvPr id="10" name="Picture 9" descr="A picture containing food, standing, covered, street&#10;&#10;Description automatically generated">
            <a:extLst>
              <a:ext uri="{FF2B5EF4-FFF2-40B4-BE49-F238E27FC236}">
                <a16:creationId xmlns:a16="http://schemas.microsoft.com/office/drawing/2014/main" id="{F9418440-5B37-40B0-824D-FE6A65D6A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932" y="2770628"/>
            <a:ext cx="3659772" cy="24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32B5-CB83-44F7-B9B9-642BE14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 dan color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0896-AC0D-4AE6-994E-6D7DC8DF3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fragment color dan color buffer </a:t>
            </a:r>
            <a:r>
              <a:rPr lang="en-US" dirty="0" err="1"/>
              <a:t>digabung</a:t>
            </a:r>
            <a:r>
              <a:rPr lang="en-US" dirty="0"/>
              <a:t>. Teknik blending yang </a:t>
            </a:r>
            <a:r>
              <a:rPr lang="en-US" dirty="0" err="1"/>
              <a:t>disupport</a:t>
            </a:r>
            <a:r>
              <a:rPr lang="en-US" dirty="0"/>
              <a:t> oleh Three Js </a:t>
            </a:r>
            <a:r>
              <a:rPr lang="en-US" dirty="0" err="1"/>
              <a:t>ada</a:t>
            </a:r>
            <a:r>
              <a:rPr lang="en-US" dirty="0"/>
              <a:t> 6.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NormalBlending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AdditiveBlending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SubtractiveBlending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MultiplyBlending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CustomBlending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5508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6CAB-C7AB-4398-BAAA-73775F15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Blending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C41A-9CBB-416C-88C5-EF2AEDA6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79F5C-28DF-4276-A8DF-8E1983FA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48" y="2108201"/>
            <a:ext cx="4826610" cy="39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A07B-9EF2-4F9C-8ECD-9574BD4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7C0D-81DE-4970-A9B0-BB29EC92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450758"/>
          </a:xfrm>
        </p:spPr>
        <p:txBody>
          <a:bodyPr/>
          <a:lstStyle/>
          <a:p>
            <a:r>
              <a:rPr lang="en-US" dirty="0"/>
              <a:t>Depth buffer </a:t>
            </a:r>
            <a:r>
              <a:rPr lang="en-US" dirty="0" err="1"/>
              <a:t>adalah</a:t>
            </a:r>
            <a:r>
              <a:rPr lang="en-US" dirty="0"/>
              <a:t> buffer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dirender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depth buffer.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pixel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depth test,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depth test </a:t>
            </a:r>
            <a:r>
              <a:rPr lang="en-US" dirty="0" err="1"/>
              <a:t>mengembalikan</a:t>
            </a:r>
            <a:r>
              <a:rPr lang="en-US" dirty="0"/>
              <a:t> true </a:t>
            </a:r>
            <a:r>
              <a:rPr lang="en-US" dirty="0" err="1"/>
              <a:t>maka</a:t>
            </a:r>
            <a:r>
              <a:rPr lang="en-US" dirty="0"/>
              <a:t> pixel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dirender</a:t>
            </a:r>
            <a:r>
              <a:rPr lang="en-US" dirty="0"/>
              <a:t>. Three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7 </a:t>
            </a:r>
            <a:r>
              <a:rPr lang="en-US" dirty="0" err="1"/>
              <a:t>fungsi</a:t>
            </a:r>
            <a:r>
              <a:rPr lang="en-US" dirty="0"/>
              <a:t> depth,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endParaRPr lang="id-I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4635E4-7E6A-42B5-B68F-464BDEB4DB8C}"/>
              </a:ext>
            </a:extLst>
          </p:cNvPr>
          <p:cNvSpPr txBox="1">
            <a:spLocks/>
          </p:cNvSpPr>
          <p:nvPr/>
        </p:nvSpPr>
        <p:spPr>
          <a:xfrm>
            <a:off x="1097280" y="3558961"/>
            <a:ext cx="10058400" cy="2347318"/>
          </a:xfrm>
          <a:prstGeom prst="rect">
            <a:avLst/>
          </a:prstGeom>
        </p:spPr>
        <p:txBody>
          <a:bodyPr vert="horz" lIns="0" tIns="45720" rIns="0" bIns="45720" numCol="2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NeverDepth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AlwaysDepth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LessDepth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LessEqualDepth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GreaterEqualDepth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GreaterDepth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NotEqualDepth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421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FA13-80C1-44BE-BDFC-94BC0A5D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45EB-861A-4E2F-B9FC-F43C678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Stencil buffer </a:t>
            </a:r>
            <a:r>
              <a:rPr lang="en-US" dirty="0" err="1"/>
              <a:t>adalah</a:t>
            </a:r>
            <a:r>
              <a:rPr lang="en-US" dirty="0"/>
              <a:t> buffer utility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dikostumisasi</a:t>
            </a:r>
            <a:r>
              <a:rPr lang="en-US" dirty="0"/>
              <a:t> </a:t>
            </a:r>
            <a:r>
              <a:rPr lang="en-US" dirty="0" err="1"/>
              <a:t>semau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color buffer </a:t>
            </a:r>
            <a:r>
              <a:rPr lang="en-US" dirty="0" err="1"/>
              <a:t>atau</a:t>
            </a:r>
            <a:r>
              <a:rPr lang="en-US" dirty="0"/>
              <a:t> depth buffer, stencil buffer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effectnya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pixel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1 byte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sampai</a:t>
            </a:r>
            <a:r>
              <a:rPr lang="en-US" dirty="0"/>
              <a:t> 255. </a:t>
            </a:r>
            <a:r>
              <a:rPr lang="en-US" dirty="0" err="1"/>
              <a:t>Setiap</a:t>
            </a:r>
            <a:r>
              <a:rPr lang="en-US" dirty="0"/>
              <a:t> material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stencil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4FA88-3DCB-4F63-8A33-131C0947E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77220"/>
              </p:ext>
            </p:extLst>
          </p:nvPr>
        </p:nvGraphicFramePr>
        <p:xfrm>
          <a:off x="1036320" y="3562454"/>
          <a:ext cx="10119360" cy="2494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73120">
                  <a:extLst>
                    <a:ext uri="{9D8B030D-6E8A-4147-A177-3AD203B41FA5}">
                      <a16:colId xmlns:a16="http://schemas.microsoft.com/office/drawing/2014/main" val="1707341823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2852480182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5233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stencilWrite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Menulis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stencil buffer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stencilRef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Nilai stencil material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stencilWriteMask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 bit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ditulis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6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stencilFuncMask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 bit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compare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3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stencilFunc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Compare)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dirty="0"/>
                        <a:t> compare stencil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6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1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5D6F-3417-4407-AABE-C570F3C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buffer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A316-772F-4C27-8FC7-BC6E64D1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44E874-EBE8-4820-9B6C-A96652EC8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08329"/>
              </p:ext>
            </p:extLst>
          </p:nvPr>
        </p:nvGraphicFramePr>
        <p:xfrm>
          <a:off x="1095470" y="2108201"/>
          <a:ext cx="10058400" cy="2839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70734182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5248018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233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Properti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stencilFail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dieksekusi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stencilCompare</a:t>
                      </a:r>
                      <a:r>
                        <a:rPr lang="en-US" dirty="0"/>
                        <a:t> return false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stencilZFail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NilaFungsi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dieksekusi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stencilCompare</a:t>
                      </a:r>
                      <a:r>
                        <a:rPr lang="en-US" dirty="0"/>
                        <a:t> return false dan </a:t>
                      </a:r>
                      <a:r>
                        <a:rPr lang="en-US" dirty="0" err="1"/>
                        <a:t>depthTest</a:t>
                      </a:r>
                      <a:r>
                        <a:rPr lang="en-US" dirty="0"/>
                        <a:t> false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9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stencilZPass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</a:t>
                      </a:r>
                      <a:r>
                        <a:rPr lang="en-US" dirty="0" err="1"/>
                        <a:t>Fungsi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dieksekusi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stencilCompare</a:t>
                      </a:r>
                      <a:r>
                        <a:rPr lang="en-US" dirty="0"/>
                        <a:t> return false dan </a:t>
                      </a:r>
                      <a:r>
                        <a:rPr lang="en-US" dirty="0" err="1"/>
                        <a:t>depthTest</a:t>
                      </a:r>
                      <a:r>
                        <a:rPr lang="en-US" dirty="0"/>
                        <a:t> true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6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0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CDF0-8169-4AA3-9D2F-5CCBB2D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compare stencil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98AB-4075-40D1-9A1B-0315FCD8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NeverStencilFunc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LessStencilFunc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LessEqualStencilFunc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GreaterStencilFunc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NotEqualStencilFunc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GreaterEqualStencilFunc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AlwaysStencilFunc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146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29BE-8485-4418-B478-73588713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stencil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10D3-039B-482B-A352-0866A7E8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ZeroStencilOp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KeepStencilOp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ReplaceStencilOp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IncrementStencilOp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DecrementStencilOp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IncrementWrapStencilOp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DecrementWrapStencilOp</a:t>
            </a:r>
            <a:endParaRPr lang="id-ID" dirty="0"/>
          </a:p>
          <a:p>
            <a:pPr>
              <a:buFont typeface="Wingdings" panose="05000000000000000000" pitchFamily="2" charset="2"/>
              <a:buChar char="§"/>
            </a:pPr>
            <a:r>
              <a:rPr lang="id-ID" dirty="0" err="1"/>
              <a:t>InvertStencilOp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1400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{998B5A13-17ED-4DB8-AB20-537581E87CBF}tf33845126</Template>
  <TotalTime>0</TotalTime>
  <Words>415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1_RetrospectVTI</vt:lpstr>
      <vt:lpstr>MATERIAL</vt:lpstr>
      <vt:lpstr>Apa itu material?</vt:lpstr>
      <vt:lpstr>Blending dan color buffer</vt:lpstr>
      <vt:lpstr>Contoh Blending</vt:lpstr>
      <vt:lpstr>Depth buffer</vt:lpstr>
      <vt:lpstr>Stencil buffer</vt:lpstr>
      <vt:lpstr>Stencil buffer</vt:lpstr>
      <vt:lpstr>Fungsi compare stencil</vt:lpstr>
      <vt:lpstr>Fungsi operasi stencil</vt:lpstr>
      <vt:lpstr>Properti material</vt:lpstr>
      <vt:lpstr>Properti material</vt:lpstr>
      <vt:lpstr>Properti material</vt:lpstr>
      <vt:lpstr>Jenis jenis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2020-04-21T13:54:30Z</dcterms:created>
  <dcterms:modified xsi:type="dcterms:W3CDTF">2020-04-22T10:34:21Z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