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rvo" panose="020B0604020202020204" charset="0"/>
      <p:regular r:id="rId18"/>
      <p:bold r:id="rId19"/>
      <p:italic r:id="rId20"/>
      <p:boldItalic r:id="rId21"/>
    </p:embeddedFont>
    <p:embeddedFont>
      <p:font typeface="Barlow Condensed" panose="020B0604020202020204" charset="0"/>
      <p:regular r:id="rId22"/>
      <p:bold r:id="rId23"/>
      <p:italic r:id="rId24"/>
      <p:boldItalic r:id="rId25"/>
    </p:embeddedFont>
    <p:embeddedFont>
      <p:font typeface="Barlow Condensed Medium" panose="020B0604020202020204" charset="0"/>
      <p:regular r:id="rId26"/>
      <p:bold r:id="rId27"/>
      <p:italic r:id="rId28"/>
      <p:boldItalic r:id="rId29"/>
    </p:embeddedFont>
    <p:embeddedFont>
      <p:font typeface="Barlow Condensed SemiBold"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Roboto Mon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78C5BF-48B5-4941-8DF9-FF2C1323984D}">
  <a:tblStyle styleId="{7F78C5BF-48B5-4941-8DF9-FF2C132398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3e291ba1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3e291ba1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3e291ba1f_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3e291ba1f_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3e6e69d9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3e6e69d9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3e6e69d9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3e6e69d9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55e1ed11e4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55e1ed1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5e1ed11e4_0_9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5e1ed11e4_0_9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d2cabac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d2caba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5d2cabac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3e6e6a09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3e6e6a09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3e291ba1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3e291ba1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3e291ba1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3e291ba1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3e6e69d9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3e6e69d9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3e291ba1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3e291ba1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83e291ba1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83e291ba1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mc:AlternateContent xmlns:mc="http://schemas.openxmlformats.org/markup-compatibility/2006" xmlns:p14="http://schemas.microsoft.com/office/powerpoint/2010/main">
    <mc:Choice Requires="p14">
      <p:transition spd="med">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reejs.org/docs/#api/en/core/Geometry"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s://threejsfundamentals.org/threejs/lessons/threejs-primitives.html" TargetMode="External"/><Relationship Id="rId5" Type="http://schemas.openxmlformats.org/officeDocument/2006/relationships/hyperlink" Target="https://youtu.be/8jP4xpga6yY" TargetMode="External"/><Relationship Id="rId4" Type="http://schemas.openxmlformats.org/officeDocument/2006/relationships/hyperlink" Target="https://youtu.be/3eGeh_aJxM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id.wikipedia.org/wiki/Matematika" TargetMode="External"/><Relationship Id="rId7" Type="http://schemas.openxmlformats.org/officeDocument/2006/relationships/hyperlink" Target="https://id.wikipedia.org/w/index.php?title=Sifat_ruang&amp;action=edit&amp;redlink=1"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id.wikipedia.org/wiki/Posisi" TargetMode="External"/><Relationship Id="rId5" Type="http://schemas.openxmlformats.org/officeDocument/2006/relationships/hyperlink" Target="https://id.wikipedia.org/wiki/Ukuran" TargetMode="External"/><Relationship Id="rId4" Type="http://schemas.openxmlformats.org/officeDocument/2006/relationships/hyperlink" Target="https://id.wikipedia.org/wiki/Bentu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36"/>
        <p:cNvGrpSpPr/>
        <p:nvPr/>
      </p:nvGrpSpPr>
      <p:grpSpPr>
        <a:xfrm>
          <a:off x="0" y="0"/>
          <a:ext cx="0" cy="0"/>
          <a:chOff x="0" y="0"/>
          <a:chExt cx="0" cy="0"/>
        </a:xfrm>
      </p:grpSpPr>
      <p:sp>
        <p:nvSpPr>
          <p:cNvPr id="337" name="Google Shape;337;p9"/>
          <p:cNvSpPr txBox="1">
            <a:spLocks noGrp="1"/>
          </p:cNvSpPr>
          <p:nvPr>
            <p:ph type="ctrTitle"/>
          </p:nvPr>
        </p:nvSpPr>
        <p:spPr>
          <a:xfrm>
            <a:off x="2362500" y="1545450"/>
            <a:ext cx="4419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Bekerja dengan Geometri </a:t>
            </a:r>
            <a:endParaRPr/>
          </a:p>
        </p:txBody>
      </p:sp>
      <p:sp>
        <p:nvSpPr>
          <p:cNvPr id="338" name="Google Shape;338;p9"/>
          <p:cNvSpPr txBox="1"/>
          <p:nvPr/>
        </p:nvSpPr>
        <p:spPr>
          <a:xfrm>
            <a:off x="152399" y="4048406"/>
            <a:ext cx="2962275" cy="6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a:latin typeface="Barlow Condensed"/>
                <a:ea typeface="Barlow Condensed"/>
                <a:cs typeface="Barlow Condensed"/>
                <a:sym typeface="Barlow Condensed"/>
              </a:rPr>
              <a:t>KELOMPOK KBAM</a:t>
            </a:r>
            <a:endParaRPr sz="3000" b="1" dirty="0">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p:nvPr/>
        </p:nvSpPr>
        <p:spPr>
          <a:xfrm>
            <a:off x="354275" y="415950"/>
            <a:ext cx="6021600" cy="4411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500" dirty="0">
              <a:solidFill>
                <a:srgbClr val="24292E"/>
              </a:solidFill>
              <a:highlight>
                <a:schemeClr val="dk1"/>
              </a:highlight>
              <a:latin typeface="Courier New"/>
              <a:ea typeface="Courier New"/>
              <a:cs typeface="Courier New"/>
              <a:sym typeface="Courier New"/>
            </a:endParaRPr>
          </a:p>
          <a:p>
            <a:pPr marL="457200" lvl="0" indent="-323850" algn="l" rtl="0">
              <a:spcBef>
                <a:spcPts val="0"/>
              </a:spcBef>
              <a:spcAft>
                <a:spcPts val="0"/>
              </a:spcAft>
              <a:buClr>
                <a:srgbClr val="000000"/>
              </a:buClr>
              <a:buSzPts val="1500"/>
              <a:buFont typeface="Barlow Condensed"/>
              <a:buChar char="●"/>
            </a:pPr>
            <a:r>
              <a:rPr lang="es" sz="1500" b="1" dirty="0">
                <a:highlight>
                  <a:schemeClr val="dk1"/>
                </a:highlight>
                <a:latin typeface="Barlow Condensed"/>
                <a:ea typeface="Barlow Condensed"/>
                <a:cs typeface="Barlow Condensed"/>
                <a:sym typeface="Barlow Condensed"/>
              </a:rPr>
              <a:t>THREE.TubeGeometry (</a:t>
            </a:r>
            <a:r>
              <a:rPr lang="es" sz="1500" b="1" dirty="0">
                <a:solidFill>
                  <a:srgbClr val="434343"/>
                </a:solidFill>
                <a:highlight>
                  <a:schemeClr val="dk1"/>
                </a:highlight>
                <a:latin typeface="Barlow Condensed"/>
                <a:ea typeface="Barlow Condensed"/>
                <a:cs typeface="Barlow Condensed"/>
                <a:sym typeface="Barlow Condensed"/>
              </a:rPr>
              <a:t>path, tubularSegments, radius, radialSegments, closed</a:t>
            </a:r>
            <a:r>
              <a:rPr lang="es" sz="1500" b="1" dirty="0">
                <a:highlight>
                  <a:schemeClr val="dk1"/>
                </a:highlight>
                <a:latin typeface="Barlow Condensed"/>
                <a:ea typeface="Barlow Condensed"/>
                <a:cs typeface="Barlow Condensed"/>
                <a:sym typeface="Barlow Condensed"/>
              </a:rPr>
              <a:t>)</a:t>
            </a:r>
            <a:endParaRPr sz="1500" b="1" dirty="0">
              <a:highlight>
                <a:schemeClr val="dk1"/>
              </a:highlight>
              <a:latin typeface="Barlow Condensed"/>
              <a:ea typeface="Barlow Condensed"/>
              <a:cs typeface="Barlow Condensed"/>
              <a:sym typeface="Barlow Condensed"/>
            </a:endParaRPr>
          </a:p>
          <a:p>
            <a:pPr marL="0" lvl="0" indent="0" algn="l" rtl="0">
              <a:spcBef>
                <a:spcPts val="0"/>
              </a:spcBef>
              <a:spcAft>
                <a:spcPts val="0"/>
              </a:spcAft>
              <a:buNone/>
            </a:pPr>
            <a:endParaRPr sz="1700" dirty="0">
              <a:solidFill>
                <a:srgbClr val="30B030"/>
              </a:solidFill>
              <a:latin typeface="Roboto Mono"/>
              <a:ea typeface="Roboto Mono"/>
              <a:cs typeface="Roboto Mono"/>
              <a:sym typeface="Roboto Mono"/>
            </a:endParaRPr>
          </a:p>
          <a:p>
            <a:pPr marL="457200" lvl="0" indent="0" algn="l" rtl="0">
              <a:spcBef>
                <a:spcPts val="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TubeGeometry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path</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20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2</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8</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false</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b="1" dirty="0">
              <a:highlight>
                <a:schemeClr val="dk1"/>
              </a:highlight>
              <a:latin typeface="Courier New"/>
              <a:ea typeface="Courier New"/>
              <a:cs typeface="Courier New"/>
              <a:sym typeface="Courier New"/>
            </a:endParaRPr>
          </a:p>
          <a:p>
            <a:pPr marL="457200" lvl="0" indent="0" algn="l" rtl="0">
              <a:spcBef>
                <a:spcPts val="0"/>
              </a:spcBef>
              <a:spcAft>
                <a:spcPts val="0"/>
              </a:spcAft>
              <a:buNone/>
            </a:pPr>
            <a:endParaRPr sz="1500" b="1" dirty="0">
              <a:highlight>
                <a:schemeClr val="dk1"/>
              </a:highlight>
              <a:latin typeface="Barlow Condensed"/>
              <a:ea typeface="Barlow Condensed"/>
              <a:cs typeface="Barlow Condensed"/>
              <a:sym typeface="Barlow Condensed"/>
            </a:endParaRPr>
          </a:p>
          <a:p>
            <a:pPr marL="457200" lvl="0" indent="-323850" algn="l" rtl="0">
              <a:spcBef>
                <a:spcPts val="300"/>
              </a:spcBef>
              <a:spcAft>
                <a:spcPts val="0"/>
              </a:spcAft>
              <a:buClr>
                <a:srgbClr val="000000"/>
              </a:buClr>
              <a:buSzPts val="1500"/>
              <a:buFont typeface="Barlow Condensed"/>
              <a:buChar char="●"/>
            </a:pPr>
            <a:r>
              <a:rPr lang="es" sz="1500" b="1" dirty="0">
                <a:highlight>
                  <a:schemeClr val="dk1"/>
                </a:highlight>
                <a:latin typeface="Barlow Condensed"/>
                <a:ea typeface="Barlow Condensed"/>
                <a:cs typeface="Barlow Condensed"/>
                <a:sym typeface="Barlow Condensed"/>
              </a:rPr>
              <a:t>THREE.SphereGeometry (</a:t>
            </a:r>
            <a:r>
              <a:rPr lang="es" sz="1500" b="1" dirty="0">
                <a:solidFill>
                  <a:srgbClr val="434343"/>
                </a:solidFill>
                <a:highlight>
                  <a:schemeClr val="dk1"/>
                </a:highlight>
                <a:latin typeface="Barlow Condensed"/>
                <a:ea typeface="Barlow Condensed"/>
                <a:cs typeface="Barlow Condensed"/>
                <a:sym typeface="Barlow Condensed"/>
              </a:rPr>
              <a:t>radius, widthSegments, heightSegments, phiStart, phiLength, thetaStart, thetaLength</a:t>
            </a:r>
            <a:r>
              <a:rPr lang="es" sz="1500" b="1" dirty="0">
                <a:highlight>
                  <a:schemeClr val="dk1"/>
                </a:highlight>
                <a:latin typeface="Barlow Condensed"/>
                <a:ea typeface="Barlow Condensed"/>
                <a:cs typeface="Barlow Condensed"/>
                <a:sym typeface="Barlow Condensed"/>
              </a:rPr>
              <a:t>)</a:t>
            </a:r>
            <a:endParaRPr sz="15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7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SphereGeometry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5</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8</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6</a:t>
            </a:r>
            <a:r>
              <a:rPr lang="es" sz="130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b="1" dirty="0">
              <a:highlight>
                <a:schemeClr val="dk1"/>
              </a:highlight>
              <a:latin typeface="Courier New"/>
              <a:ea typeface="Courier New"/>
              <a:cs typeface="Courier New"/>
              <a:sym typeface="Courier New"/>
            </a:endParaRPr>
          </a:p>
          <a:p>
            <a:pPr marL="457200" lvl="0" indent="0" algn="l" rtl="0">
              <a:spcBef>
                <a:spcPts val="300"/>
              </a:spcBef>
              <a:spcAft>
                <a:spcPts val="0"/>
              </a:spcAft>
              <a:buNone/>
            </a:pPr>
            <a:endParaRPr sz="1500" b="1" dirty="0">
              <a:highlight>
                <a:schemeClr val="dk1"/>
              </a:highlight>
              <a:latin typeface="Barlow Condensed"/>
              <a:ea typeface="Barlow Condensed"/>
              <a:cs typeface="Barlow Condensed"/>
              <a:sym typeface="Barlow Condensed"/>
            </a:endParaRPr>
          </a:p>
          <a:p>
            <a:pPr marL="457200" lvl="0" indent="-323850" algn="l" rtl="0">
              <a:spcBef>
                <a:spcPts val="300"/>
              </a:spcBef>
              <a:spcAft>
                <a:spcPts val="0"/>
              </a:spcAft>
              <a:buClr>
                <a:srgbClr val="000000"/>
              </a:buClr>
              <a:buSzPts val="1500"/>
              <a:buFont typeface="Barlow Condensed"/>
              <a:buChar char="●"/>
            </a:pPr>
            <a:r>
              <a:rPr lang="es" sz="1500" b="1" dirty="0">
                <a:highlight>
                  <a:schemeClr val="dk1"/>
                </a:highlight>
                <a:latin typeface="Barlow Condensed"/>
                <a:ea typeface="Barlow Condensed"/>
                <a:cs typeface="Barlow Condensed"/>
                <a:sym typeface="Barlow Condensed"/>
              </a:rPr>
              <a:t>THREE.CylinderGeometry (</a:t>
            </a:r>
            <a:r>
              <a:rPr lang="es" sz="1500" b="1" dirty="0">
                <a:solidFill>
                  <a:srgbClr val="434343"/>
                </a:solidFill>
                <a:highlight>
                  <a:schemeClr val="dk1"/>
                </a:highlight>
                <a:latin typeface="Barlow Condensed"/>
                <a:ea typeface="Barlow Condensed"/>
                <a:cs typeface="Barlow Condensed"/>
                <a:sym typeface="Barlow Condensed"/>
              </a:rPr>
              <a:t>radiusTop, radiusBottom, height, radialSegments, heightSegments, openEnded, thetaStart, thetaLength</a:t>
            </a:r>
            <a:r>
              <a:rPr lang="es" sz="1500" b="1" dirty="0">
                <a:highlight>
                  <a:schemeClr val="dk1"/>
                </a:highlight>
                <a:latin typeface="Barlow Condensed"/>
                <a:ea typeface="Barlow Condensed"/>
                <a:cs typeface="Barlow Condensed"/>
                <a:sym typeface="Barlow Condensed"/>
              </a:rPr>
              <a:t>)</a:t>
            </a:r>
            <a:endParaRPr sz="15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7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CylinderGeometry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5</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5</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20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8</a:t>
            </a:r>
            <a:r>
              <a:rPr lang="es" sz="1300" dirty="0">
                <a:solidFill>
                  <a:srgbClr val="888888"/>
                </a:solidFill>
                <a:latin typeface="Courier New"/>
                <a:ea typeface="Courier New"/>
                <a:cs typeface="Courier New"/>
                <a:sym typeface="Courier New"/>
              </a:rPr>
              <a:t>);</a:t>
            </a:r>
            <a:endParaRPr sz="1300" b="1" dirty="0">
              <a:highlight>
                <a:schemeClr val="dk1"/>
              </a:highlight>
              <a:latin typeface="Courier New"/>
              <a:ea typeface="Courier New"/>
              <a:cs typeface="Courier New"/>
              <a:sym typeface="Courier New"/>
            </a:endParaRPr>
          </a:p>
          <a:p>
            <a:pPr marL="0" lvl="0" indent="0" algn="l" rtl="0">
              <a:spcBef>
                <a:spcPts val="300"/>
              </a:spcBef>
              <a:spcAft>
                <a:spcPts val="0"/>
              </a:spcAft>
              <a:buNone/>
            </a:pPr>
            <a:endParaRPr sz="1500" b="1" dirty="0">
              <a:solidFill>
                <a:srgbClr val="2194CE"/>
              </a:solidFill>
              <a:latin typeface="Barlow Condensed"/>
              <a:ea typeface="Barlow Condensed"/>
              <a:cs typeface="Barlow Condensed"/>
              <a:sym typeface="Barlow Condensed"/>
            </a:endParaRPr>
          </a:p>
          <a:p>
            <a:pPr marL="0" lvl="0" indent="0" algn="l" rtl="0">
              <a:spcBef>
                <a:spcPts val="300"/>
              </a:spcBef>
              <a:spcAft>
                <a:spcPts val="0"/>
              </a:spcAft>
              <a:buNone/>
            </a:pPr>
            <a:endParaRPr sz="1500" b="1" dirty="0">
              <a:solidFill>
                <a:srgbClr val="24292E"/>
              </a:solidFill>
              <a:highlight>
                <a:schemeClr val="dk1"/>
              </a:highlight>
              <a:latin typeface="Barlow Condensed"/>
              <a:ea typeface="Barlow Condensed"/>
              <a:cs typeface="Barlow Condensed"/>
              <a:sym typeface="Barlow Condensed"/>
            </a:endParaRPr>
          </a:p>
        </p:txBody>
      </p:sp>
      <p:pic>
        <p:nvPicPr>
          <p:cNvPr id="399" name="Google Shape;399;p18"/>
          <p:cNvPicPr preferRelativeResize="0"/>
          <p:nvPr/>
        </p:nvPicPr>
        <p:blipFill>
          <a:blip r:embed="rId3">
            <a:alphaModFix/>
          </a:blip>
          <a:stretch>
            <a:fillRect/>
          </a:stretch>
        </p:blipFill>
        <p:spPr>
          <a:xfrm>
            <a:off x="6698650" y="656100"/>
            <a:ext cx="1660000" cy="1205175"/>
          </a:xfrm>
          <a:prstGeom prst="rect">
            <a:avLst/>
          </a:prstGeom>
          <a:noFill/>
          <a:ln>
            <a:noFill/>
          </a:ln>
        </p:spPr>
      </p:pic>
      <p:pic>
        <p:nvPicPr>
          <p:cNvPr id="400" name="Google Shape;400;p18"/>
          <p:cNvPicPr preferRelativeResize="0"/>
          <p:nvPr/>
        </p:nvPicPr>
        <p:blipFill>
          <a:blip r:embed="rId4">
            <a:alphaModFix/>
          </a:blip>
          <a:stretch>
            <a:fillRect/>
          </a:stretch>
        </p:blipFill>
        <p:spPr>
          <a:xfrm>
            <a:off x="6698650" y="1970625"/>
            <a:ext cx="1660001" cy="1283644"/>
          </a:xfrm>
          <a:prstGeom prst="rect">
            <a:avLst/>
          </a:prstGeom>
          <a:noFill/>
          <a:ln>
            <a:noFill/>
          </a:ln>
        </p:spPr>
      </p:pic>
      <p:pic>
        <p:nvPicPr>
          <p:cNvPr id="401" name="Google Shape;401;p18"/>
          <p:cNvPicPr preferRelativeResize="0"/>
          <p:nvPr/>
        </p:nvPicPr>
        <p:blipFill>
          <a:blip r:embed="rId5">
            <a:alphaModFix/>
          </a:blip>
          <a:stretch>
            <a:fillRect/>
          </a:stretch>
        </p:blipFill>
        <p:spPr>
          <a:xfrm>
            <a:off x="6698650" y="3363619"/>
            <a:ext cx="1660000" cy="1408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p:nvPr/>
        </p:nvSpPr>
        <p:spPr>
          <a:xfrm>
            <a:off x="320300" y="185100"/>
            <a:ext cx="6120300" cy="4773300"/>
          </a:xfrm>
          <a:prstGeom prst="rect">
            <a:avLst/>
          </a:prstGeom>
          <a:noFill/>
          <a:ln>
            <a:noFill/>
          </a:ln>
        </p:spPr>
        <p:txBody>
          <a:bodyPr spcFirstLastPara="1" wrap="square" lIns="91425" tIns="91425" rIns="91425" bIns="91425" anchor="t" anchorCtr="0">
            <a:noAutofit/>
          </a:bodyPr>
          <a:lstStyle/>
          <a:p>
            <a:pPr marL="457200" lvl="0" indent="-311150" algn="l" rtl="0">
              <a:spcBef>
                <a:spcPts val="300"/>
              </a:spcBef>
              <a:spcAft>
                <a:spcPts val="0"/>
              </a:spcAft>
              <a:buClr>
                <a:srgbClr val="000000"/>
              </a:buClr>
              <a:buSzPts val="1300"/>
              <a:buFont typeface="Barlow Condensed"/>
              <a:buChar char="●"/>
            </a:pPr>
            <a:r>
              <a:rPr lang="es" sz="1300" b="1">
                <a:highlight>
                  <a:schemeClr val="dk1"/>
                </a:highlight>
                <a:latin typeface="Barlow Condensed"/>
                <a:ea typeface="Barlow Condensed"/>
                <a:cs typeface="Barlow Condensed"/>
                <a:sym typeface="Barlow Condensed"/>
              </a:rPr>
              <a:t>THREE.TetrahedronGeometry (</a:t>
            </a:r>
            <a:r>
              <a:rPr lang="es" sz="1300" b="1">
                <a:solidFill>
                  <a:srgbClr val="434343"/>
                </a:solidFill>
                <a:highlight>
                  <a:schemeClr val="dk1"/>
                </a:highlight>
                <a:latin typeface="Barlow Condensed"/>
                <a:ea typeface="Barlow Condensed"/>
                <a:cs typeface="Barlow Condensed"/>
                <a:sym typeface="Barlow Condensed"/>
              </a:rPr>
              <a:t>radius, detail</a:t>
            </a:r>
            <a:r>
              <a:rPr lang="es" sz="1300" b="1">
                <a:highlight>
                  <a:schemeClr val="dk1"/>
                </a:highlight>
                <a:latin typeface="Barlow Condensed"/>
                <a:ea typeface="Barlow Condensed"/>
                <a:cs typeface="Barlow Condensed"/>
                <a:sym typeface="Barlow Condensed"/>
              </a:rPr>
              <a:t>)</a:t>
            </a:r>
            <a:endParaRPr sz="13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1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TetrahedronGeometry</a:t>
            </a:r>
            <a:r>
              <a:rPr lang="es" sz="1300">
                <a:solidFill>
                  <a:srgbClr val="888888"/>
                </a:solidFill>
                <a:latin typeface="Courier New"/>
                <a:ea typeface="Courier New"/>
                <a:cs typeface="Courier New"/>
                <a:sym typeface="Courier New"/>
              </a:rPr>
              <a:t>();</a:t>
            </a:r>
            <a:endParaRPr sz="1300">
              <a:solidFill>
                <a:srgbClr val="888888"/>
              </a:solidFill>
              <a:latin typeface="Courier New"/>
              <a:ea typeface="Courier New"/>
              <a:cs typeface="Courier New"/>
              <a:sym typeface="Courier New"/>
            </a:endParaRPr>
          </a:p>
          <a:p>
            <a:pPr marL="457200" lvl="0" indent="0" algn="l" rtl="0">
              <a:spcBef>
                <a:spcPts val="300"/>
              </a:spcBef>
              <a:spcAft>
                <a:spcPts val="0"/>
              </a:spcAft>
              <a:buNone/>
            </a:pPr>
            <a:endParaRPr sz="1100">
              <a:solidFill>
                <a:srgbClr val="888888"/>
              </a:solidFill>
              <a:latin typeface="Courier New"/>
              <a:ea typeface="Courier New"/>
              <a:cs typeface="Courier New"/>
              <a:sym typeface="Courier New"/>
            </a:endParaRPr>
          </a:p>
          <a:p>
            <a:pPr marL="457200" lvl="0" indent="-311150" algn="l" rtl="0">
              <a:spcBef>
                <a:spcPts val="300"/>
              </a:spcBef>
              <a:spcAft>
                <a:spcPts val="0"/>
              </a:spcAft>
              <a:buClr>
                <a:srgbClr val="24292E"/>
              </a:buClr>
              <a:buSzPts val="1300"/>
              <a:buFont typeface="Barlow Condensed"/>
              <a:buChar char="●"/>
            </a:pPr>
            <a:r>
              <a:rPr lang="es" sz="1300" b="1">
                <a:highlight>
                  <a:schemeClr val="dk1"/>
                </a:highlight>
                <a:latin typeface="Barlow Condensed"/>
                <a:ea typeface="Barlow Condensed"/>
                <a:cs typeface="Barlow Condensed"/>
                <a:sym typeface="Barlow Condensed"/>
              </a:rPr>
              <a:t>THREE.TextGeometry (</a:t>
            </a:r>
            <a:r>
              <a:rPr lang="es" sz="1300" b="1">
                <a:solidFill>
                  <a:srgbClr val="434343"/>
                </a:solidFill>
                <a:highlight>
                  <a:schemeClr val="dk1"/>
                </a:highlight>
                <a:latin typeface="Barlow Condensed"/>
                <a:ea typeface="Barlow Condensed"/>
                <a:cs typeface="Barlow Condensed"/>
                <a:sym typeface="Barlow Condensed"/>
              </a:rPr>
              <a:t>text, parameters</a:t>
            </a:r>
            <a:r>
              <a:rPr lang="es" sz="1300" b="1">
                <a:highlight>
                  <a:schemeClr val="dk1"/>
                </a:highlight>
                <a:latin typeface="Barlow Condensed"/>
                <a:ea typeface="Barlow Condensed"/>
                <a:cs typeface="Barlow Condensed"/>
                <a:sym typeface="Barlow Condensed"/>
              </a:rPr>
              <a:t>)</a:t>
            </a:r>
            <a:endParaRPr sz="13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100" b="1">
              <a:highlight>
                <a:schemeClr val="dk1"/>
              </a:highlight>
              <a:latin typeface="Barlow Condensed"/>
              <a:ea typeface="Barlow Condensed"/>
              <a:cs typeface="Barlow Condensed"/>
              <a:sym typeface="Barlow Condensed"/>
            </a:endParaRPr>
          </a:p>
          <a:p>
            <a:pPr marL="457200" lvl="0" indent="0" algn="l" rtl="0">
              <a:lnSpc>
                <a:spcPct val="100000"/>
              </a:lnSpc>
              <a:spcBef>
                <a:spcPts val="0"/>
              </a:spcBef>
              <a:spcAft>
                <a:spcPts val="0"/>
              </a:spcAft>
              <a:buNone/>
            </a:pPr>
            <a:r>
              <a:rPr lang="es" sz="1300">
                <a:solidFill>
                  <a:srgbClr val="30B030"/>
                </a:solidFill>
                <a:highlight>
                  <a:schemeClr val="dk1"/>
                </a:highlight>
                <a:latin typeface="Courier New"/>
                <a:ea typeface="Courier New"/>
                <a:cs typeface="Courier New"/>
                <a:sym typeface="Courier New"/>
              </a:rPr>
              <a:t>var </a:t>
            </a:r>
            <a:r>
              <a:rPr lang="es" sz="1300">
                <a:highlight>
                  <a:schemeClr val="dk1"/>
                </a:highlight>
                <a:latin typeface="Courier New"/>
                <a:ea typeface="Courier New"/>
                <a:cs typeface="Courier New"/>
                <a:sym typeface="Courier New"/>
              </a:rPr>
              <a:t>loader = </a:t>
            </a:r>
            <a:r>
              <a:rPr lang="es" sz="1300">
                <a:solidFill>
                  <a:srgbClr val="30B030"/>
                </a:solidFill>
                <a:highlight>
                  <a:schemeClr val="dk1"/>
                </a:highlight>
                <a:latin typeface="Courier New"/>
                <a:ea typeface="Courier New"/>
                <a:cs typeface="Courier New"/>
                <a:sym typeface="Courier New"/>
              </a:rPr>
              <a:t>new </a:t>
            </a:r>
            <a:r>
              <a:rPr lang="es" sz="1300">
                <a:highlight>
                  <a:schemeClr val="dk1"/>
                </a:highlight>
                <a:latin typeface="Courier New"/>
                <a:ea typeface="Courier New"/>
                <a:cs typeface="Courier New"/>
                <a:sym typeface="Courier New"/>
              </a:rPr>
              <a:t>THREE.</a:t>
            </a:r>
            <a:r>
              <a:rPr lang="es" sz="1300">
                <a:solidFill>
                  <a:srgbClr val="2194CE"/>
                </a:solidFill>
                <a:highlight>
                  <a:schemeClr val="dk1"/>
                </a:highlight>
                <a:latin typeface="Courier New"/>
                <a:ea typeface="Courier New"/>
                <a:cs typeface="Courier New"/>
                <a:sym typeface="Courier New"/>
              </a:rPr>
              <a:t>FontLoader</a:t>
            </a:r>
            <a:r>
              <a:rPr lang="es" sz="1300">
                <a:highlight>
                  <a:schemeClr val="dk1"/>
                </a:highlight>
                <a:latin typeface="Courier New"/>
                <a:ea typeface="Courier New"/>
                <a:cs typeface="Courier New"/>
                <a:sym typeface="Courier New"/>
              </a:rPr>
              <a:t>();</a:t>
            </a:r>
            <a:endParaRPr sz="1300">
              <a:highlight>
                <a:schemeClr val="dk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let font = loader.parse(fontJSON);</a:t>
            </a:r>
            <a:endParaRPr sz="1300">
              <a:highlight>
                <a:schemeClr val="dk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a:solidFill>
                  <a:srgbClr val="30B030"/>
                </a:solidFill>
                <a:highlight>
                  <a:schemeClr val="dk1"/>
                </a:highlight>
                <a:latin typeface="Courier New"/>
                <a:ea typeface="Courier New"/>
                <a:cs typeface="Courier New"/>
                <a:sym typeface="Courier New"/>
              </a:rPr>
              <a:t>var </a:t>
            </a:r>
            <a:r>
              <a:rPr lang="es" sz="1300">
                <a:highlight>
                  <a:schemeClr val="dk1"/>
                </a:highlight>
                <a:latin typeface="Courier New"/>
                <a:ea typeface="Courier New"/>
                <a:cs typeface="Courier New"/>
                <a:sym typeface="Courier New"/>
              </a:rPr>
              <a:t>geometry = </a:t>
            </a:r>
            <a:r>
              <a:rPr lang="es" sz="1300">
                <a:solidFill>
                  <a:srgbClr val="30B030"/>
                </a:solidFill>
                <a:highlight>
                  <a:schemeClr val="dk1"/>
                </a:highlight>
                <a:latin typeface="Courier New"/>
                <a:ea typeface="Courier New"/>
                <a:cs typeface="Courier New"/>
                <a:sym typeface="Courier New"/>
              </a:rPr>
              <a:t>new </a:t>
            </a:r>
            <a:r>
              <a:rPr lang="es" sz="1300">
                <a:highlight>
                  <a:schemeClr val="dk1"/>
                </a:highlight>
                <a:latin typeface="Courier New"/>
                <a:ea typeface="Courier New"/>
                <a:cs typeface="Courier New"/>
                <a:sym typeface="Courier New"/>
              </a:rPr>
              <a:t>THREE.</a:t>
            </a:r>
            <a:r>
              <a:rPr lang="es" sz="1300">
                <a:solidFill>
                  <a:srgbClr val="2194CE"/>
                </a:solidFill>
                <a:highlight>
                  <a:schemeClr val="dk1"/>
                </a:highlight>
                <a:latin typeface="Courier New"/>
                <a:ea typeface="Courier New"/>
                <a:cs typeface="Courier New"/>
                <a:sym typeface="Courier New"/>
              </a:rPr>
              <a:t>TextGeometry</a:t>
            </a:r>
            <a:r>
              <a:rPr lang="es" sz="1300">
                <a:highlight>
                  <a:schemeClr val="dk1"/>
                </a:highlight>
                <a:latin typeface="Courier New"/>
                <a:ea typeface="Courier New"/>
                <a:cs typeface="Courier New"/>
                <a:sym typeface="Courier New"/>
              </a:rPr>
              <a:t>(</a:t>
            </a:r>
            <a:r>
              <a:rPr lang="es" sz="1300">
                <a:solidFill>
                  <a:srgbClr val="6F42C1"/>
                </a:solidFill>
                <a:highlight>
                  <a:schemeClr val="dk1"/>
                </a:highlight>
                <a:latin typeface="Courier New"/>
                <a:ea typeface="Courier New"/>
                <a:cs typeface="Courier New"/>
                <a:sym typeface="Courier New"/>
              </a:rPr>
              <a:t>"hello"</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font: font,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size: </a:t>
            </a:r>
            <a:r>
              <a:rPr lang="es" sz="1300">
                <a:solidFill>
                  <a:srgbClr val="FF0080"/>
                </a:solidFill>
                <a:highlight>
                  <a:schemeClr val="dk1"/>
                </a:highlight>
                <a:latin typeface="Courier New"/>
                <a:ea typeface="Courier New"/>
                <a:cs typeface="Courier New"/>
                <a:sym typeface="Courier New"/>
              </a:rPr>
              <a:t>120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height: </a:t>
            </a:r>
            <a:r>
              <a:rPr lang="es" sz="1300">
                <a:solidFill>
                  <a:srgbClr val="FF0080"/>
                </a:solidFill>
                <a:highlight>
                  <a:schemeClr val="dk1"/>
                </a:highlight>
                <a:latin typeface="Courier New"/>
                <a:ea typeface="Courier New"/>
                <a:cs typeface="Courier New"/>
                <a:sym typeface="Courier New"/>
              </a:rPr>
              <a:t>10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material: </a:t>
            </a:r>
            <a:r>
              <a:rPr lang="es" sz="1300">
                <a:solidFill>
                  <a:srgbClr val="FF0080"/>
                </a:solidFill>
                <a:highlight>
                  <a:schemeClr val="dk1"/>
                </a:highlight>
                <a:latin typeface="Courier New"/>
                <a:ea typeface="Courier New"/>
                <a:cs typeface="Courier New"/>
                <a:sym typeface="Courier New"/>
              </a:rPr>
              <a:t>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bevelThickness: </a:t>
            </a:r>
            <a:r>
              <a:rPr lang="es" sz="1300">
                <a:solidFill>
                  <a:srgbClr val="FF0080"/>
                </a:solidFill>
                <a:highlight>
                  <a:schemeClr val="dk1"/>
                </a:highlight>
                <a:latin typeface="Courier New"/>
                <a:ea typeface="Courier New"/>
                <a:cs typeface="Courier New"/>
                <a:sym typeface="Courier New"/>
              </a:rPr>
              <a:t>1</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extrudeMaterial: </a:t>
            </a:r>
            <a:r>
              <a:rPr lang="es" sz="1300">
                <a:solidFill>
                  <a:srgbClr val="FF0080"/>
                </a:solidFill>
                <a:highlight>
                  <a:schemeClr val="dk1"/>
                </a:highlight>
                <a:latin typeface="Courier New"/>
                <a:ea typeface="Courier New"/>
                <a:cs typeface="Courier New"/>
                <a:sym typeface="Courier New"/>
              </a:rPr>
              <a:t>1</a:t>
            </a:r>
            <a:endParaRPr sz="1300">
              <a:solidFill>
                <a:srgbClr val="FF0080"/>
              </a:solidFill>
              <a:highlight>
                <a:schemeClr val="dk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a:t>
            </a:r>
            <a:endParaRPr sz="1300">
              <a:highlight>
                <a:schemeClr val="dk1"/>
              </a:highlight>
              <a:latin typeface="Courier New"/>
              <a:ea typeface="Courier New"/>
              <a:cs typeface="Courier New"/>
              <a:sym typeface="Courier New"/>
            </a:endParaRPr>
          </a:p>
          <a:p>
            <a:pPr marL="457200" lvl="0" indent="0" algn="l" rtl="0">
              <a:spcBef>
                <a:spcPts val="300"/>
              </a:spcBef>
              <a:spcAft>
                <a:spcPts val="0"/>
              </a:spcAft>
              <a:buNone/>
            </a:pPr>
            <a:endParaRPr sz="1100" b="1">
              <a:highlight>
                <a:schemeClr val="dk1"/>
              </a:highlight>
              <a:latin typeface="Barlow Condensed"/>
              <a:ea typeface="Barlow Condensed"/>
              <a:cs typeface="Barlow Condensed"/>
              <a:sym typeface="Barlow Condensed"/>
            </a:endParaRPr>
          </a:p>
          <a:p>
            <a:pPr marL="457200" lvl="0" indent="-311150" algn="l" rtl="0">
              <a:spcBef>
                <a:spcPts val="300"/>
              </a:spcBef>
              <a:spcAft>
                <a:spcPts val="0"/>
              </a:spcAft>
              <a:buClr>
                <a:srgbClr val="24292E"/>
              </a:buClr>
              <a:buSzPts val="1300"/>
              <a:buFont typeface="Barlow Condensed"/>
              <a:buChar char="●"/>
            </a:pPr>
            <a:r>
              <a:rPr lang="es" sz="1300" b="1">
                <a:highlight>
                  <a:schemeClr val="dk1"/>
                </a:highlight>
                <a:latin typeface="Barlow Condensed"/>
                <a:ea typeface="Barlow Condensed"/>
                <a:cs typeface="Barlow Condensed"/>
                <a:sym typeface="Barlow Condensed"/>
              </a:rPr>
              <a:t>THREE.TorusKnotGeometry (</a:t>
            </a:r>
            <a:r>
              <a:rPr lang="es" sz="1300" b="1">
                <a:solidFill>
                  <a:srgbClr val="444444"/>
                </a:solidFill>
                <a:latin typeface="Barlow Condensed"/>
                <a:ea typeface="Barlow Condensed"/>
                <a:cs typeface="Barlow Condensed"/>
                <a:sym typeface="Barlow Condensed"/>
              </a:rPr>
              <a:t>radius, tube, tubularSegments, radialSegments, p, q)</a:t>
            </a:r>
            <a:endParaRPr sz="1300" b="1">
              <a:solidFill>
                <a:srgbClr val="444444"/>
              </a:solidFill>
              <a:latin typeface="Barlow Condensed"/>
              <a:ea typeface="Barlow Condensed"/>
              <a:cs typeface="Barlow Condensed"/>
              <a:sym typeface="Barlow Condensed"/>
            </a:endParaRPr>
          </a:p>
          <a:p>
            <a:pPr marL="0" lvl="0" indent="0" algn="l" rtl="0">
              <a:lnSpc>
                <a:spcPct val="135714"/>
              </a:lnSpc>
              <a:spcBef>
                <a:spcPts val="0"/>
              </a:spcBef>
              <a:spcAft>
                <a:spcPts val="0"/>
              </a:spcAft>
              <a:buNone/>
            </a:pPr>
            <a:r>
              <a:rPr lang="es" sz="1500" b="1">
                <a:solidFill>
                  <a:srgbClr val="444444"/>
                </a:solidFill>
                <a:latin typeface="Courier New"/>
                <a:ea typeface="Courier New"/>
                <a:cs typeface="Courier New"/>
                <a:sym typeface="Courier New"/>
              </a:rPr>
              <a:t>	</a:t>
            </a:r>
            <a:endParaRPr sz="1100">
              <a:solidFill>
                <a:srgbClr val="444444"/>
              </a:solidFill>
              <a:latin typeface="Courier New"/>
              <a:ea typeface="Courier New"/>
              <a:cs typeface="Courier New"/>
              <a:sym typeface="Courier New"/>
            </a:endParaRPr>
          </a:p>
          <a:p>
            <a:pPr marL="457200" lvl="0" indent="0" algn="l" rtl="0">
              <a:lnSpc>
                <a:spcPct val="135714"/>
              </a:lnSpc>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TorusKnotGeometry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16</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highlight>
                <a:srgbClr val="1E1E1E"/>
              </a:highlight>
              <a:latin typeface="Courier New"/>
              <a:ea typeface="Courier New"/>
              <a:cs typeface="Courier New"/>
              <a:sym typeface="Courier New"/>
            </a:endParaRPr>
          </a:p>
          <a:p>
            <a:pPr marL="457200" lvl="0" indent="0" algn="l" rtl="0">
              <a:spcBef>
                <a:spcPts val="300"/>
              </a:spcBef>
              <a:spcAft>
                <a:spcPts val="0"/>
              </a:spcAft>
              <a:buNone/>
            </a:pPr>
            <a:endParaRPr sz="1500" b="1">
              <a:highlight>
                <a:schemeClr val="dk1"/>
              </a:highlight>
              <a:latin typeface="Barlow Condensed"/>
              <a:ea typeface="Barlow Condensed"/>
              <a:cs typeface="Barlow Condensed"/>
              <a:sym typeface="Barlow Condensed"/>
            </a:endParaRPr>
          </a:p>
          <a:p>
            <a:pPr marL="0" lvl="0" indent="0" algn="l" rtl="0">
              <a:spcBef>
                <a:spcPts val="300"/>
              </a:spcBef>
              <a:spcAft>
                <a:spcPts val="0"/>
              </a:spcAft>
              <a:buNone/>
            </a:pPr>
            <a:endParaRPr sz="1500" b="1">
              <a:highlight>
                <a:schemeClr val="dk1"/>
              </a:highlight>
              <a:latin typeface="Barlow Condensed"/>
              <a:ea typeface="Barlow Condensed"/>
              <a:cs typeface="Barlow Condensed"/>
              <a:sym typeface="Barlow Condensed"/>
            </a:endParaRPr>
          </a:p>
        </p:txBody>
      </p:sp>
      <p:pic>
        <p:nvPicPr>
          <p:cNvPr id="407" name="Google Shape;407;p19"/>
          <p:cNvPicPr preferRelativeResize="0"/>
          <p:nvPr/>
        </p:nvPicPr>
        <p:blipFill rotWithShape="1">
          <a:blip r:embed="rId3">
            <a:alphaModFix/>
          </a:blip>
          <a:srcRect l="41407" t="37499" r="40754" b="34475"/>
          <a:stretch/>
        </p:blipFill>
        <p:spPr>
          <a:xfrm>
            <a:off x="6741313" y="213750"/>
            <a:ext cx="1398950" cy="1236225"/>
          </a:xfrm>
          <a:prstGeom prst="rect">
            <a:avLst/>
          </a:prstGeom>
          <a:noFill/>
          <a:ln>
            <a:noFill/>
          </a:ln>
        </p:spPr>
      </p:pic>
      <p:pic>
        <p:nvPicPr>
          <p:cNvPr id="408" name="Google Shape;408;p19"/>
          <p:cNvPicPr preferRelativeResize="0"/>
          <p:nvPr/>
        </p:nvPicPr>
        <p:blipFill rotWithShape="1">
          <a:blip r:embed="rId4">
            <a:alphaModFix/>
          </a:blip>
          <a:srcRect l="49101" t="33696" r="23621" b="46582"/>
          <a:stretch/>
        </p:blipFill>
        <p:spPr>
          <a:xfrm>
            <a:off x="6193713" y="1889263"/>
            <a:ext cx="2494176" cy="1014374"/>
          </a:xfrm>
          <a:prstGeom prst="rect">
            <a:avLst/>
          </a:prstGeom>
          <a:noFill/>
          <a:ln>
            <a:noFill/>
          </a:ln>
        </p:spPr>
      </p:pic>
      <p:pic>
        <p:nvPicPr>
          <p:cNvPr id="409" name="Google Shape;409;p19"/>
          <p:cNvPicPr preferRelativeResize="0"/>
          <p:nvPr/>
        </p:nvPicPr>
        <p:blipFill rotWithShape="1">
          <a:blip r:embed="rId5">
            <a:alphaModFix/>
          </a:blip>
          <a:srcRect l="37977" t="27478" r="36572" b="25883"/>
          <a:stretch/>
        </p:blipFill>
        <p:spPr>
          <a:xfrm>
            <a:off x="6606513" y="3342925"/>
            <a:ext cx="1668576" cy="151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0"/>
          <p:cNvSpPr txBox="1"/>
          <p:nvPr/>
        </p:nvSpPr>
        <p:spPr>
          <a:xfrm>
            <a:off x="0" y="0"/>
            <a:ext cx="6846000" cy="5143500"/>
          </a:xfrm>
          <a:prstGeom prst="rect">
            <a:avLst/>
          </a:prstGeom>
          <a:noFill/>
          <a:ln>
            <a:noFill/>
          </a:ln>
        </p:spPr>
        <p:txBody>
          <a:bodyPr spcFirstLastPara="1" wrap="square" lIns="91425" tIns="91425" rIns="91425" bIns="91425" anchor="t" anchorCtr="0">
            <a:noAutofit/>
          </a:bodyPr>
          <a:lstStyle/>
          <a:p>
            <a:pPr marL="457200" lvl="0" indent="-323850" algn="l" rtl="0">
              <a:spcBef>
                <a:spcPts val="300"/>
              </a:spcBef>
              <a:spcAft>
                <a:spcPts val="0"/>
              </a:spcAft>
              <a:buSzPts val="1500"/>
              <a:buFont typeface="Barlow Condensed"/>
              <a:buChar char="●"/>
            </a:pPr>
            <a:r>
              <a:rPr lang="es" sz="1500" b="1" dirty="0">
                <a:highlight>
                  <a:schemeClr val="dk1"/>
                </a:highlight>
                <a:latin typeface="Barlow Condensed"/>
                <a:ea typeface="Barlow Condensed"/>
                <a:cs typeface="Barlow Condensed"/>
                <a:sym typeface="Barlow Condensed"/>
              </a:rPr>
              <a:t>THREE.WireframeGeometry (</a:t>
            </a:r>
            <a:r>
              <a:rPr lang="es" sz="1500" b="1" dirty="0">
                <a:solidFill>
                  <a:srgbClr val="434343"/>
                </a:solidFill>
                <a:highlight>
                  <a:schemeClr val="dk1"/>
                </a:highlight>
                <a:latin typeface="Barlow Condensed"/>
                <a:ea typeface="Barlow Condensed"/>
                <a:cs typeface="Barlow Condensed"/>
                <a:sym typeface="Barlow Condensed"/>
              </a:rPr>
              <a:t>geometry</a:t>
            </a:r>
            <a:r>
              <a:rPr lang="es" sz="1500" b="1" dirty="0">
                <a:highlight>
                  <a:schemeClr val="dk1"/>
                </a:highlight>
                <a:latin typeface="Barlow Condensed"/>
                <a:ea typeface="Barlow Condensed"/>
                <a:cs typeface="Barlow Condensed"/>
                <a:sym typeface="Barlow Condensed"/>
              </a:rPr>
              <a:t>)</a:t>
            </a:r>
            <a:endParaRPr sz="15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3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SphereBufferGeometry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wireframe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WireframeGeometry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LineSegments</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wireframe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line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depthTest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false</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line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opacity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0.25</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line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transparent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true</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scene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add</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endParaRPr sz="1300" dirty="0">
              <a:solidFill>
                <a:srgbClr val="888888"/>
              </a:solidFill>
              <a:latin typeface="Courier New"/>
              <a:ea typeface="Courier New"/>
              <a:cs typeface="Courier New"/>
              <a:sym typeface="Courier New"/>
            </a:endParaRPr>
          </a:p>
          <a:p>
            <a:pPr marL="457200" lvl="0" indent="0" algn="l" rtl="0">
              <a:spcBef>
                <a:spcPts val="300"/>
              </a:spcBef>
              <a:spcAft>
                <a:spcPts val="0"/>
              </a:spcAft>
              <a:buNone/>
            </a:pPr>
            <a:endParaRPr sz="1300" dirty="0">
              <a:solidFill>
                <a:srgbClr val="888888"/>
              </a:solidFill>
              <a:latin typeface="Roboto Mono"/>
              <a:ea typeface="Roboto Mono"/>
              <a:cs typeface="Roboto Mono"/>
              <a:sym typeface="Roboto Mono"/>
            </a:endParaRPr>
          </a:p>
          <a:p>
            <a:pPr marL="457200" lvl="0" indent="-323850" algn="l" rtl="0">
              <a:spcBef>
                <a:spcPts val="300"/>
              </a:spcBef>
              <a:spcAft>
                <a:spcPts val="0"/>
              </a:spcAft>
              <a:buSzPts val="1500"/>
              <a:buFont typeface="Barlow Condensed"/>
              <a:buChar char="●"/>
            </a:pPr>
            <a:r>
              <a:rPr lang="es" sz="1500" b="1" dirty="0">
                <a:latin typeface="Barlow Condensed"/>
                <a:ea typeface="Barlow Condensed"/>
                <a:cs typeface="Barlow Condensed"/>
                <a:sym typeface="Barlow Condensed"/>
              </a:rPr>
              <a:t>THREE.EdgesGeometry (</a:t>
            </a:r>
            <a:r>
              <a:rPr lang="es" sz="1500" b="1" dirty="0">
                <a:solidFill>
                  <a:srgbClr val="434343"/>
                </a:solidFill>
                <a:latin typeface="Barlow Condensed"/>
                <a:ea typeface="Barlow Condensed"/>
                <a:cs typeface="Barlow Condensed"/>
                <a:sym typeface="Barlow Condensed"/>
              </a:rPr>
              <a:t>geometry, thresholdAngle</a:t>
            </a:r>
            <a:r>
              <a:rPr lang="es" sz="1500" b="1" dirty="0">
                <a:latin typeface="Barlow Condensed"/>
                <a:ea typeface="Barlow Condensed"/>
                <a:cs typeface="Barlow Condensed"/>
                <a:sym typeface="Barlow Condensed"/>
              </a:rPr>
              <a:t>)</a:t>
            </a:r>
            <a:endParaRPr sz="1500" b="1" dirty="0">
              <a:latin typeface="Barlow Condensed"/>
              <a:ea typeface="Barlow Condensed"/>
              <a:cs typeface="Barlow Condensed"/>
              <a:sym typeface="Barlow Condensed"/>
            </a:endParaRPr>
          </a:p>
          <a:p>
            <a:pPr marL="914400" lvl="0" indent="0" algn="l" rtl="0">
              <a:spcBef>
                <a:spcPts val="300"/>
              </a:spcBef>
              <a:spcAft>
                <a:spcPts val="0"/>
              </a:spcAft>
              <a:buNone/>
            </a:pPr>
            <a:endParaRPr sz="1300" b="1" dirty="0">
              <a:latin typeface="Barlow Condensed"/>
              <a:ea typeface="Barlow Condensed"/>
              <a:cs typeface="Barlow Condensed"/>
              <a:sym typeface="Barlow Condensed"/>
            </a:endParaRPr>
          </a:p>
          <a:p>
            <a:pPr marL="0" lvl="0" indent="0" algn="l" rtl="0">
              <a:spcBef>
                <a:spcPts val="300"/>
              </a:spcBef>
              <a:spcAft>
                <a:spcPts val="0"/>
              </a:spcAft>
              <a:buNone/>
            </a:pPr>
            <a:r>
              <a:rPr lang="es" sz="1300" dirty="0">
                <a:solidFill>
                  <a:srgbClr val="888888"/>
                </a:solidFill>
                <a:latin typeface="Roboto Mono"/>
                <a:ea typeface="Roboto Mono"/>
                <a:cs typeface="Courier New"/>
                <a:sym typeface="Roboto Mono"/>
              </a:rPr>
              <a:t>     </a:t>
            </a: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BoxBufferGeometry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edges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EdgesGeometry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LineSegments</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edges</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LineBasicMaterial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color</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0xffffff</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1">
              <a:spcBef>
                <a:spcPts val="300"/>
              </a:spcBef>
            </a:pPr>
            <a:r>
              <a:rPr lang="es" sz="1300" dirty="0">
                <a:solidFill>
                  <a:srgbClr val="444444"/>
                </a:solidFill>
                <a:latin typeface="Courier New"/>
                <a:ea typeface="Courier New"/>
                <a:cs typeface="Courier New"/>
                <a:sym typeface="Courier New"/>
              </a:rPr>
              <a:t>scene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add</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endParaRPr sz="1300" dirty="0">
              <a:solidFill>
                <a:srgbClr val="888888"/>
              </a:solidFill>
              <a:latin typeface="Courier New"/>
              <a:ea typeface="Courier New"/>
              <a:cs typeface="Courier New"/>
              <a:sym typeface="Courier New"/>
            </a:endParaRPr>
          </a:p>
        </p:txBody>
      </p:sp>
      <p:pic>
        <p:nvPicPr>
          <p:cNvPr id="415" name="Google Shape;415;p20"/>
          <p:cNvPicPr preferRelativeResize="0"/>
          <p:nvPr/>
        </p:nvPicPr>
        <p:blipFill rotWithShape="1">
          <a:blip r:embed="rId3">
            <a:alphaModFix/>
          </a:blip>
          <a:srcRect l="41146" t="37268" r="41796" b="33564"/>
          <a:stretch/>
        </p:blipFill>
        <p:spPr>
          <a:xfrm>
            <a:off x="6762750" y="2928925"/>
            <a:ext cx="2005349" cy="1928826"/>
          </a:xfrm>
          <a:prstGeom prst="rect">
            <a:avLst/>
          </a:prstGeom>
          <a:noFill/>
          <a:ln>
            <a:noFill/>
          </a:ln>
        </p:spPr>
      </p:pic>
      <p:pic>
        <p:nvPicPr>
          <p:cNvPr id="416" name="Google Shape;416;p20"/>
          <p:cNvPicPr preferRelativeResize="0"/>
          <p:nvPr/>
        </p:nvPicPr>
        <p:blipFill rotWithShape="1">
          <a:blip r:embed="rId4">
            <a:alphaModFix/>
          </a:blip>
          <a:srcRect l="38958" t="24123" r="38385" b="38377"/>
          <a:stretch/>
        </p:blipFill>
        <p:spPr>
          <a:xfrm>
            <a:off x="6762750" y="333375"/>
            <a:ext cx="2005349" cy="1928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1"/>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Implementasi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2"/>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THANKS!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3"/>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Sumber </a:t>
            </a:r>
            <a:endParaRPr/>
          </a:p>
        </p:txBody>
      </p:sp>
      <p:sp>
        <p:nvSpPr>
          <p:cNvPr id="432" name="Google Shape;432;p23"/>
          <p:cNvSpPr txBox="1">
            <a:spLocks noGrp="1"/>
          </p:cNvSpPr>
          <p:nvPr>
            <p:ph type="subTitle" idx="1"/>
          </p:nvPr>
        </p:nvSpPr>
        <p:spPr>
          <a:xfrm>
            <a:off x="491275" y="1711700"/>
            <a:ext cx="4673700" cy="2040300"/>
          </a:xfrm>
          <a:prstGeom prst="rect">
            <a:avLst/>
          </a:prstGeom>
        </p:spPr>
        <p:txBody>
          <a:bodyPr spcFirstLastPara="1" wrap="square" lIns="91425" tIns="91425" rIns="91425" bIns="91425" anchor="t" anchorCtr="0">
            <a:noAutofit/>
          </a:bodyPr>
          <a:lstStyle/>
          <a:p>
            <a:pPr marL="241300" lvl="0" indent="-234950" algn="l" rtl="0">
              <a:lnSpc>
                <a:spcPct val="115000"/>
              </a:lnSpc>
              <a:spcBef>
                <a:spcPts val="300"/>
              </a:spcBef>
              <a:spcAft>
                <a:spcPts val="0"/>
              </a:spcAft>
              <a:buClr>
                <a:srgbClr val="000000"/>
              </a:buClr>
              <a:buSzPts val="1700"/>
              <a:buFont typeface="Barlow Condensed"/>
              <a:buChar char="◂"/>
            </a:pPr>
            <a:r>
              <a:rPr lang="es" sz="1700" u="sng" dirty="0">
                <a:solidFill>
                  <a:schemeClr val="bg2"/>
                </a:solidFill>
                <a:uFill>
                  <a:noFill/>
                </a:uFill>
                <a:latin typeface="Barlow Condensed"/>
                <a:ea typeface="Barlow Condensed"/>
                <a:cs typeface="Barlow Condensed"/>
                <a:sym typeface="Barlow Condensed"/>
                <a:hlinkClick r:id="rId3">
                  <a:extLst>
                    <a:ext uri="{A12FA001-AC4F-418D-AE19-62706E023703}">
                      <ahyp:hlinkClr xmlns:ahyp="http://schemas.microsoft.com/office/drawing/2018/hyperlinkcolor" val="tx"/>
                    </a:ext>
                  </a:extLst>
                </a:hlinkClick>
              </a:rPr>
              <a:t>https://threejs.org/docs/#api/en/core/Geometry</a:t>
            </a:r>
            <a:endParaRPr sz="1700" u="sng" dirty="0">
              <a:solidFill>
                <a:schemeClr val="bg2"/>
              </a:solidFill>
              <a:latin typeface="Barlow Condensed"/>
              <a:ea typeface="Barlow Condensed"/>
              <a:cs typeface="Barlow Condensed"/>
              <a:sym typeface="Barlow Condensed"/>
            </a:endParaRPr>
          </a:p>
          <a:p>
            <a:pPr marL="241300" lvl="0" indent="-234950" algn="l" rtl="0">
              <a:lnSpc>
                <a:spcPct val="115000"/>
              </a:lnSpc>
              <a:spcBef>
                <a:spcPts val="0"/>
              </a:spcBef>
              <a:spcAft>
                <a:spcPts val="0"/>
              </a:spcAft>
              <a:buClr>
                <a:srgbClr val="000000"/>
              </a:buClr>
              <a:buSzPts val="1700"/>
              <a:buFont typeface="Barlow Condensed"/>
              <a:buChar char="◂"/>
            </a:pPr>
            <a:r>
              <a:rPr lang="es" sz="1700" u="sng" dirty="0">
                <a:solidFill>
                  <a:schemeClr val="bg2"/>
                </a:solidFill>
                <a:uFill>
                  <a:noFill/>
                </a:uFill>
                <a:latin typeface="Barlow Condensed"/>
                <a:ea typeface="Barlow Condensed"/>
                <a:cs typeface="Barlow Condensed"/>
                <a:sym typeface="Barlow Condensed"/>
                <a:hlinkClick r:id="rId4">
                  <a:extLst>
                    <a:ext uri="{A12FA001-AC4F-418D-AE19-62706E023703}">
                      <ahyp:hlinkClr xmlns:ahyp="http://schemas.microsoft.com/office/drawing/2018/hyperlinkcolor" val="tx"/>
                    </a:ext>
                  </a:extLst>
                </a:hlinkClick>
              </a:rPr>
              <a:t>https://youtu.be/3eGeh_aJxMI</a:t>
            </a:r>
            <a:endParaRPr sz="1700" u="sng" dirty="0">
              <a:solidFill>
                <a:schemeClr val="bg2"/>
              </a:solidFill>
              <a:latin typeface="Barlow Condensed"/>
              <a:ea typeface="Barlow Condensed"/>
              <a:cs typeface="Barlow Condensed"/>
              <a:sym typeface="Barlow Condensed"/>
            </a:endParaRPr>
          </a:p>
          <a:p>
            <a:pPr marL="241300" lvl="0" indent="-234950" algn="l" rtl="0">
              <a:lnSpc>
                <a:spcPct val="115000"/>
              </a:lnSpc>
              <a:spcBef>
                <a:spcPts val="0"/>
              </a:spcBef>
              <a:spcAft>
                <a:spcPts val="0"/>
              </a:spcAft>
              <a:buClr>
                <a:srgbClr val="000000"/>
              </a:buClr>
              <a:buSzPts val="1700"/>
              <a:buFont typeface="Barlow Condensed"/>
              <a:buChar char="◂"/>
            </a:pPr>
            <a:r>
              <a:rPr lang="es" sz="1700" u="sng" dirty="0">
                <a:solidFill>
                  <a:schemeClr val="bg2"/>
                </a:solidFill>
                <a:latin typeface="Barlow Condensed"/>
                <a:ea typeface="Barlow Condensed"/>
                <a:cs typeface="Barlow Condensed"/>
                <a:sym typeface="Barlow Condensed"/>
                <a:hlinkClick r:id="rId5">
                  <a:extLst>
                    <a:ext uri="{A12FA001-AC4F-418D-AE19-62706E023703}">
                      <ahyp:hlinkClr xmlns:ahyp="http://schemas.microsoft.com/office/drawing/2018/hyperlinkcolor" val="tx"/>
                    </a:ext>
                  </a:extLst>
                </a:hlinkClick>
              </a:rPr>
              <a:t>https://youtu.be/8jP4xpga6yY</a:t>
            </a:r>
            <a:endParaRPr sz="1700" u="sng" dirty="0">
              <a:solidFill>
                <a:schemeClr val="bg2"/>
              </a:solidFill>
              <a:latin typeface="Barlow Condensed"/>
              <a:ea typeface="Barlow Condensed"/>
              <a:cs typeface="Barlow Condensed"/>
              <a:sym typeface="Barlow Condensed"/>
            </a:endParaRPr>
          </a:p>
          <a:p>
            <a:pPr marL="241300" lvl="0" indent="-234950" algn="l" rtl="0">
              <a:lnSpc>
                <a:spcPct val="115000"/>
              </a:lnSpc>
              <a:spcBef>
                <a:spcPts val="0"/>
              </a:spcBef>
              <a:spcAft>
                <a:spcPts val="0"/>
              </a:spcAft>
              <a:buClr>
                <a:srgbClr val="000000"/>
              </a:buClr>
              <a:buSzPts val="1700"/>
              <a:buFont typeface="Barlow Condensed"/>
              <a:buChar char="◂"/>
            </a:pPr>
            <a:r>
              <a:rPr lang="es" sz="1700" u="sng" dirty="0">
                <a:solidFill>
                  <a:schemeClr val="bg2"/>
                </a:solidFill>
                <a:latin typeface="Barlow Condensed"/>
                <a:ea typeface="Barlow Condensed"/>
                <a:cs typeface="Barlow Condensed"/>
                <a:sym typeface="Barlow Condensed"/>
                <a:hlinkClick r:id="rId6">
                  <a:extLst>
                    <a:ext uri="{A12FA001-AC4F-418D-AE19-62706E023703}">
                      <ahyp:hlinkClr xmlns:ahyp="http://schemas.microsoft.com/office/drawing/2018/hyperlinkcolor" val="tx"/>
                    </a:ext>
                  </a:extLst>
                </a:hlinkClick>
              </a:rPr>
              <a:t>https://threejsfundamentals.org/threejs/lessons/threejs-primitives.html</a:t>
            </a:r>
            <a:endParaRPr sz="1700" u="sng" dirty="0">
              <a:solidFill>
                <a:schemeClr val="bg2"/>
              </a:solidFill>
              <a:latin typeface="Barlow Condensed"/>
              <a:ea typeface="Barlow Condensed"/>
              <a:cs typeface="Barlow Condensed"/>
              <a:sym typeface="Barlow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ctrTitle" idx="9"/>
          </p:nvPr>
        </p:nvSpPr>
        <p:spPr>
          <a:xfrm>
            <a:off x="4167350" y="1057950"/>
            <a:ext cx="2737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54132"/>
                </a:solidFill>
              </a:rPr>
              <a:t>Anggota Kelompok :</a:t>
            </a:r>
            <a:endParaRPr>
              <a:solidFill>
                <a:srgbClr val="F54132"/>
              </a:solidFill>
            </a:endParaRPr>
          </a:p>
        </p:txBody>
      </p:sp>
      <p:sp>
        <p:nvSpPr>
          <p:cNvPr id="344" name="Google Shape;344;p10"/>
          <p:cNvSpPr txBox="1">
            <a:spLocks noGrp="1"/>
          </p:cNvSpPr>
          <p:nvPr>
            <p:ph type="ctrTitle"/>
          </p:nvPr>
        </p:nvSpPr>
        <p:spPr>
          <a:xfrm>
            <a:off x="2387513" y="1892927"/>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01		Benny Hansen L. 		0010</a:t>
            </a:r>
            <a:endParaRPr dirty="0"/>
          </a:p>
        </p:txBody>
      </p:sp>
      <p:sp>
        <p:nvSpPr>
          <p:cNvPr id="345" name="Google Shape;345;p10"/>
          <p:cNvSpPr txBox="1">
            <a:spLocks noGrp="1"/>
          </p:cNvSpPr>
          <p:nvPr>
            <p:ph type="ctrTitle" idx="3"/>
          </p:nvPr>
        </p:nvSpPr>
        <p:spPr>
          <a:xfrm>
            <a:off x="2387513" y="2398121"/>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02		Kresna Adhi P. 		0072</a:t>
            </a:r>
            <a:endParaRPr dirty="0"/>
          </a:p>
        </p:txBody>
      </p:sp>
      <p:sp>
        <p:nvSpPr>
          <p:cNvPr id="346" name="Google Shape;346;p10"/>
          <p:cNvSpPr txBox="1">
            <a:spLocks noGrp="1"/>
          </p:cNvSpPr>
          <p:nvPr>
            <p:ph type="ctrTitle" idx="5"/>
          </p:nvPr>
        </p:nvSpPr>
        <p:spPr>
          <a:xfrm>
            <a:off x="2387513" y="289246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03		Martin William		0083</a:t>
            </a:r>
            <a:endParaRPr dirty="0"/>
          </a:p>
        </p:txBody>
      </p:sp>
      <p:sp>
        <p:nvSpPr>
          <p:cNvPr id="347" name="Google Shape;347;p10"/>
          <p:cNvSpPr txBox="1">
            <a:spLocks noGrp="1"/>
          </p:cNvSpPr>
          <p:nvPr>
            <p:ph type="ctrTitle" idx="7"/>
          </p:nvPr>
        </p:nvSpPr>
        <p:spPr>
          <a:xfrm>
            <a:off x="2387513" y="3397662"/>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04		Amelia Puji 		0147</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 calcmode="lin" valueType="num">
                                      <p:cBhvr additive="base">
                                        <p:cTn id="7" dur="1000"/>
                                        <p:tgtEl>
                                          <p:spTgt spid="343">
                                            <p:txEl>
                                              <p:pRg st="0" end="0"/>
                                            </p:txEl>
                                          </p:spTgt>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44"/>
                                        </p:tgtEl>
                                        <p:attrNameLst>
                                          <p:attrName>style.visibility</p:attrName>
                                        </p:attrNameLst>
                                      </p:cBhvr>
                                      <p:to>
                                        <p:strVal val="visible"/>
                                      </p:to>
                                    </p:set>
                                    <p:animEffect transition="in" filter="fade">
                                      <p:cBhvr>
                                        <p:cTn id="10" dur="1000"/>
                                        <p:tgtEl>
                                          <p:spTgt spid="344"/>
                                        </p:tgtEl>
                                      </p:cBhvr>
                                    </p:animEffect>
                                  </p:childTnLst>
                                </p:cTn>
                              </p:par>
                              <p:par>
                                <p:cTn id="11" presetID="10" presetClass="entr" presetSubtype="0" fill="hold" nodeType="withEffect">
                                  <p:stCondLst>
                                    <p:cond delay="0"/>
                                  </p:stCondLst>
                                  <p:childTnLst>
                                    <p:set>
                                      <p:cBhvr>
                                        <p:cTn id="12" dur="1" fill="hold">
                                          <p:stCondLst>
                                            <p:cond delay="0"/>
                                          </p:stCondLst>
                                        </p:cTn>
                                        <p:tgtEl>
                                          <p:spTgt spid="345"/>
                                        </p:tgtEl>
                                        <p:attrNameLst>
                                          <p:attrName>style.visibility</p:attrName>
                                        </p:attrNameLst>
                                      </p:cBhvr>
                                      <p:to>
                                        <p:strVal val="visible"/>
                                      </p:to>
                                    </p:set>
                                    <p:animEffect transition="in" filter="fade">
                                      <p:cBhvr>
                                        <p:cTn id="13" dur="1000"/>
                                        <p:tgtEl>
                                          <p:spTgt spid="345"/>
                                        </p:tgtEl>
                                      </p:cBhvr>
                                    </p:animEffect>
                                  </p:childTnLst>
                                </p:cTn>
                              </p:par>
                              <p:par>
                                <p:cTn id="14" presetID="10" presetClass="entr" presetSubtype="0" fill="hold" nodeType="withEffect">
                                  <p:stCondLst>
                                    <p:cond delay="0"/>
                                  </p:stCondLst>
                                  <p:childTnLst>
                                    <p:set>
                                      <p:cBhvr>
                                        <p:cTn id="15" dur="1" fill="hold">
                                          <p:stCondLst>
                                            <p:cond delay="0"/>
                                          </p:stCondLst>
                                        </p:cTn>
                                        <p:tgtEl>
                                          <p:spTgt spid="346"/>
                                        </p:tgtEl>
                                        <p:attrNameLst>
                                          <p:attrName>style.visibility</p:attrName>
                                        </p:attrNameLst>
                                      </p:cBhvr>
                                      <p:to>
                                        <p:strVal val="visible"/>
                                      </p:to>
                                    </p:set>
                                    <p:animEffect transition="in" filter="fade">
                                      <p:cBhvr>
                                        <p:cTn id="16" dur="1000"/>
                                        <p:tgtEl>
                                          <p:spTgt spid="346"/>
                                        </p:tgtEl>
                                      </p:cBhvr>
                                    </p:animEffect>
                                  </p:childTnLst>
                                </p:cTn>
                              </p:par>
                              <p:par>
                                <p:cTn id="17" presetID="10" presetClass="entr" presetSubtype="0" fill="hold" nodeType="withEffect">
                                  <p:stCondLst>
                                    <p:cond delay="0"/>
                                  </p:stCondLst>
                                  <p:childTnLst>
                                    <p:set>
                                      <p:cBhvr>
                                        <p:cTn id="18" dur="1" fill="hold">
                                          <p:stCondLst>
                                            <p:cond delay="0"/>
                                          </p:stCondLst>
                                        </p:cTn>
                                        <p:tgtEl>
                                          <p:spTgt spid="347"/>
                                        </p:tgtEl>
                                        <p:attrNameLst>
                                          <p:attrName>style.visibility</p:attrName>
                                        </p:attrNameLst>
                                      </p:cBhvr>
                                      <p:to>
                                        <p:strVal val="visible"/>
                                      </p:to>
                                    </p:set>
                                    <p:animEffect transition="in" filter="fade">
                                      <p:cBhvr>
                                        <p:cTn id="19" dur="10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1"/>
          <p:cNvSpPr txBox="1">
            <a:spLocks noGrp="1"/>
          </p:cNvSpPr>
          <p:nvPr>
            <p:ph type="ctrTitle"/>
          </p:nvPr>
        </p:nvSpPr>
        <p:spPr>
          <a:xfrm>
            <a:off x="5682525" y="938883"/>
            <a:ext cx="3294300" cy="15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Apa itu Geometri?</a:t>
            </a:r>
            <a:endParaRPr/>
          </a:p>
        </p:txBody>
      </p:sp>
      <p:sp>
        <p:nvSpPr>
          <p:cNvPr id="353" name="Google Shape;353;p11"/>
          <p:cNvSpPr txBox="1">
            <a:spLocks noGrp="1"/>
          </p:cNvSpPr>
          <p:nvPr>
            <p:ph type="subTitle" idx="1"/>
          </p:nvPr>
        </p:nvSpPr>
        <p:spPr>
          <a:xfrm>
            <a:off x="455325" y="1207925"/>
            <a:ext cx="4483200" cy="3597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Cabang </a:t>
            </a:r>
            <a:r>
              <a:rPr lang="es" sz="1700">
                <a:solidFill>
                  <a:srgbClr val="000000"/>
                </a:solidFill>
                <a:highlight>
                  <a:schemeClr val="dk1"/>
                </a:highlight>
                <a:uFill>
                  <a:noFill/>
                </a:uFill>
                <a:latin typeface="Barlow Condensed"/>
                <a:ea typeface="Barlow Condensed"/>
                <a:cs typeface="Barlow Condensed"/>
                <a:sym typeface="Barlow Condensed"/>
                <a:hlinkClick r:id="rId3"/>
              </a:rPr>
              <a:t>matematika</a:t>
            </a:r>
            <a:r>
              <a:rPr lang="es" sz="1700">
                <a:solidFill>
                  <a:srgbClr val="000000"/>
                </a:solidFill>
                <a:highlight>
                  <a:schemeClr val="dk1"/>
                </a:highlight>
                <a:latin typeface="Barlow Condensed"/>
                <a:ea typeface="Barlow Condensed"/>
                <a:cs typeface="Barlow Condensed"/>
                <a:sym typeface="Barlow Condensed"/>
              </a:rPr>
              <a:t> yang bersangkutan dengan </a:t>
            </a:r>
            <a:r>
              <a:rPr lang="es" sz="1700">
                <a:solidFill>
                  <a:srgbClr val="000000"/>
                </a:solidFill>
                <a:highlight>
                  <a:schemeClr val="dk1"/>
                </a:highlight>
                <a:uFill>
                  <a:noFill/>
                </a:uFill>
                <a:latin typeface="Barlow Condensed"/>
                <a:ea typeface="Barlow Condensed"/>
                <a:cs typeface="Barlow Condensed"/>
                <a:sym typeface="Barlow Condensed"/>
                <a:hlinkClick r:id="rId4"/>
              </a:rPr>
              <a:t>bentuk</a:t>
            </a:r>
            <a:r>
              <a:rPr lang="es" sz="1700">
                <a:solidFill>
                  <a:srgbClr val="000000"/>
                </a:solidFill>
                <a:highlight>
                  <a:schemeClr val="dk1"/>
                </a:highlight>
                <a:latin typeface="Barlow Condensed"/>
                <a:ea typeface="Barlow Condensed"/>
                <a:cs typeface="Barlow Condensed"/>
                <a:sym typeface="Barlow Condensed"/>
              </a:rPr>
              <a:t>, </a:t>
            </a:r>
            <a:r>
              <a:rPr lang="es" sz="1700">
                <a:solidFill>
                  <a:srgbClr val="000000"/>
                </a:solidFill>
                <a:highlight>
                  <a:schemeClr val="dk1"/>
                </a:highlight>
                <a:uFill>
                  <a:noFill/>
                </a:uFill>
                <a:latin typeface="Barlow Condensed"/>
                <a:ea typeface="Barlow Condensed"/>
                <a:cs typeface="Barlow Condensed"/>
                <a:sym typeface="Barlow Condensed"/>
                <a:hlinkClick r:id="rId5"/>
              </a:rPr>
              <a:t>ukuran</a:t>
            </a:r>
            <a:r>
              <a:rPr lang="es" sz="1700">
                <a:solidFill>
                  <a:srgbClr val="000000"/>
                </a:solidFill>
                <a:highlight>
                  <a:schemeClr val="dk1"/>
                </a:highlight>
                <a:latin typeface="Barlow Condensed"/>
                <a:ea typeface="Barlow Condensed"/>
                <a:cs typeface="Barlow Condensed"/>
                <a:sym typeface="Barlow Condensed"/>
              </a:rPr>
              <a:t>, </a:t>
            </a:r>
            <a:r>
              <a:rPr lang="es" sz="1700">
                <a:solidFill>
                  <a:srgbClr val="000000"/>
                </a:solidFill>
                <a:highlight>
                  <a:schemeClr val="dk1"/>
                </a:highlight>
                <a:uFill>
                  <a:noFill/>
                </a:uFill>
                <a:latin typeface="Barlow Condensed"/>
                <a:ea typeface="Barlow Condensed"/>
                <a:cs typeface="Barlow Condensed"/>
                <a:sym typeface="Barlow Condensed"/>
                <a:hlinkClick r:id="rId6"/>
              </a:rPr>
              <a:t>posisi</a:t>
            </a:r>
            <a:r>
              <a:rPr lang="es" sz="1700">
                <a:solidFill>
                  <a:srgbClr val="000000"/>
                </a:solidFill>
                <a:highlight>
                  <a:schemeClr val="dk1"/>
                </a:highlight>
                <a:latin typeface="Barlow Condensed"/>
                <a:ea typeface="Barlow Condensed"/>
                <a:cs typeface="Barlow Condensed"/>
                <a:sym typeface="Barlow Condensed"/>
              </a:rPr>
              <a:t> relatif gambar, dan </a:t>
            </a:r>
            <a:r>
              <a:rPr lang="es" sz="1700">
                <a:solidFill>
                  <a:srgbClr val="000000"/>
                </a:solidFill>
                <a:highlight>
                  <a:schemeClr val="dk1"/>
                </a:highlight>
                <a:uFill>
                  <a:noFill/>
                </a:uFill>
                <a:latin typeface="Barlow Condensed"/>
                <a:ea typeface="Barlow Condensed"/>
                <a:cs typeface="Barlow Condensed"/>
                <a:sym typeface="Barlow Condensed"/>
                <a:hlinkClick r:id="rId7"/>
              </a:rPr>
              <a:t>sifat ruang</a:t>
            </a:r>
            <a:r>
              <a:rPr lang="es" sz="1700">
                <a:solidFill>
                  <a:srgbClr val="000000"/>
                </a:solidFill>
                <a:highlight>
                  <a:schemeClr val="dk1"/>
                </a:highlight>
                <a:latin typeface="Barlow Condensed"/>
                <a:ea typeface="Barlow Condensed"/>
                <a:cs typeface="Barlow Condensed"/>
                <a:sym typeface="Barlow Condensed"/>
              </a:rPr>
              <a:t>. </a:t>
            </a: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Geometri dalam Threejs adalah user-friendly alternatif yang mudah digunakan dibandingkan BufferGeometry. Geometri menyimpan atribut (posisi titik, wajah, warna, dll.) serta menggunakan objek seperti Vector3 atau Color sehingga menjadi lebih mudah dibaca dan diedit, tetapi kurang efisien dibandingkan BufferGeometry. </a:t>
            </a: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Geometri merupakan sebuah representasi objek 3D yang didefinisikan oleh beberapa </a:t>
            </a:r>
            <a:r>
              <a:rPr lang="es" sz="1700">
                <a:solidFill>
                  <a:srgbClr val="000000"/>
                </a:solidFill>
                <a:highlight>
                  <a:srgbClr val="B7B7B7"/>
                </a:highlight>
                <a:latin typeface="Courier New"/>
                <a:ea typeface="Courier New"/>
                <a:cs typeface="Courier New"/>
                <a:sym typeface="Courier New"/>
              </a:rPr>
              <a:t>THREE.Vector3</a:t>
            </a:r>
            <a:r>
              <a:rPr lang="es" sz="1700">
                <a:solidFill>
                  <a:srgbClr val="000000"/>
                </a:solidFill>
                <a:highlight>
                  <a:schemeClr val="dk1"/>
                </a:highlight>
                <a:latin typeface="Courier New"/>
                <a:ea typeface="Courier New"/>
                <a:cs typeface="Courier New"/>
                <a:sym typeface="Courier New"/>
              </a:rPr>
              <a:t> </a:t>
            </a:r>
            <a:r>
              <a:rPr lang="es" sz="1700">
                <a:solidFill>
                  <a:srgbClr val="000000"/>
                </a:solidFill>
                <a:highlight>
                  <a:schemeClr val="dk1"/>
                </a:highlight>
                <a:latin typeface="Barlow Condensed"/>
                <a:ea typeface="Barlow Condensed"/>
                <a:cs typeface="Barlow Condensed"/>
                <a:sym typeface="Barlow Condensed"/>
              </a:rPr>
              <a:t>(untuk vertex position) atau </a:t>
            </a:r>
            <a:r>
              <a:rPr lang="es" sz="1700">
                <a:solidFill>
                  <a:srgbClr val="000000"/>
                </a:solidFill>
                <a:highlight>
                  <a:srgbClr val="B7B7B7"/>
                </a:highlight>
                <a:latin typeface="Courier New"/>
                <a:ea typeface="Courier New"/>
                <a:cs typeface="Courier New"/>
                <a:sym typeface="Courier New"/>
              </a:rPr>
              <a:t>THREE.Color</a:t>
            </a:r>
            <a:r>
              <a:rPr lang="es" sz="1700">
                <a:solidFill>
                  <a:srgbClr val="000000"/>
                </a:solidFill>
                <a:highlight>
                  <a:schemeClr val="dk1"/>
                </a:highlight>
                <a:latin typeface="Barlow Condensed"/>
                <a:ea typeface="Barlow Condensed"/>
                <a:cs typeface="Barlow Condensed"/>
                <a:sym typeface="Barlow Condensed"/>
              </a:rPr>
              <a:t> (untuk vertex color).</a:t>
            </a:r>
            <a:endParaRPr sz="1700">
              <a:solidFill>
                <a:srgbClr val="000000"/>
              </a:solidFill>
              <a:highlight>
                <a:srgbClr val="B7B7B7"/>
              </a:highlight>
              <a:latin typeface="Courier New"/>
              <a:ea typeface="Courier New"/>
              <a:cs typeface="Courier New"/>
              <a:sym typeface="Courier New"/>
            </a:endParaRPr>
          </a:p>
          <a:p>
            <a:pPr marL="0" lvl="0" indent="0" algn="l"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 </a:t>
            </a:r>
            <a:endParaRPr sz="1700">
              <a:solidFill>
                <a:srgbClr val="000000"/>
              </a:solidFill>
              <a:highlight>
                <a:schemeClr val="dk1"/>
              </a:highlight>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anim calcmode="lin" valueType="num">
                                      <p:cBhvr additive="base">
                                        <p:cTn id="7" dur="1000"/>
                                        <p:tgtEl>
                                          <p:spTgt spid="353"/>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ppt_w</p:attrName>
                                        </p:attrNameLst>
                                      </p:cBhvr>
                                      <p:tavLst>
                                        <p:tav tm="0">
                                          <p:val>
                                            <p:strVal val="0"/>
                                          </p:val>
                                        </p:tav>
                                        <p:tav tm="100000">
                                          <p:val>
                                            <p:strVal val="#ppt_w"/>
                                          </p:val>
                                        </p:tav>
                                      </p:tavLst>
                                    </p:anim>
                                    <p:anim calcmode="lin" valueType="num">
                                      <p:cBhvr additive="base">
                                        <p:cTn id="11" dur="1000"/>
                                        <p:tgtEl>
                                          <p:spTgt spid="35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2"/>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Geometry vs BufferGeometry</a:t>
            </a:r>
            <a:endParaRPr dirty="0"/>
          </a:p>
        </p:txBody>
      </p:sp>
      <p:graphicFrame>
        <p:nvGraphicFramePr>
          <p:cNvPr id="359" name="Google Shape;359;p12"/>
          <p:cNvGraphicFramePr/>
          <p:nvPr>
            <p:extLst>
              <p:ext uri="{D42A27DB-BD31-4B8C-83A1-F6EECF244321}">
                <p14:modId xmlns:p14="http://schemas.microsoft.com/office/powerpoint/2010/main" val="2025973353"/>
              </p:ext>
            </p:extLst>
          </p:nvPr>
        </p:nvGraphicFramePr>
        <p:xfrm>
          <a:off x="994325" y="1331327"/>
          <a:ext cx="6975750" cy="2480845"/>
        </p:xfrm>
        <a:graphic>
          <a:graphicData uri="http://schemas.openxmlformats.org/drawingml/2006/table">
            <a:tbl>
              <a:tblPr>
                <a:noFill/>
                <a:tableStyleId>{7F78C5BF-48B5-4941-8DF9-FF2C1323984D}</a:tableStyleId>
              </a:tblPr>
              <a:tblGrid>
                <a:gridCol w="3487875">
                  <a:extLst>
                    <a:ext uri="{9D8B030D-6E8A-4147-A177-3AD203B41FA5}">
                      <a16:colId xmlns:a16="http://schemas.microsoft.com/office/drawing/2014/main" val="20000"/>
                    </a:ext>
                  </a:extLst>
                </a:gridCol>
                <a:gridCol w="3487875">
                  <a:extLst>
                    <a:ext uri="{9D8B030D-6E8A-4147-A177-3AD203B41FA5}">
                      <a16:colId xmlns:a16="http://schemas.microsoft.com/office/drawing/2014/main" val="20001"/>
                    </a:ext>
                  </a:extLst>
                </a:gridCol>
              </a:tblGrid>
              <a:tr h="516375">
                <a:tc>
                  <a:txBody>
                    <a:bodyPr/>
                    <a:lstStyle/>
                    <a:p>
                      <a:pPr marL="0" lvl="0" indent="0" algn="ctr" rtl="0">
                        <a:spcBef>
                          <a:spcPts val="0"/>
                        </a:spcBef>
                        <a:spcAft>
                          <a:spcPts val="0"/>
                        </a:spcAft>
                        <a:buNone/>
                      </a:pPr>
                      <a:r>
                        <a:rPr lang="es" sz="2000" b="1" dirty="0">
                          <a:latin typeface="Barlow Condensed" panose="020B0604020202020204" charset="0"/>
                        </a:rPr>
                        <a:t>Geometry</a:t>
                      </a:r>
                      <a:endParaRPr sz="2000" b="1" dirty="0">
                        <a:latin typeface="Barlow Condensed" panose="020B0604020202020204"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 sz="2000" b="1" dirty="0">
                          <a:latin typeface="Barlow Condensed" panose="020B0604020202020204" charset="0"/>
                        </a:rPr>
                        <a:t>BufferGeometry</a:t>
                      </a:r>
                      <a:endParaRPr sz="2000" b="1" dirty="0">
                        <a:latin typeface="Barlow Condensed" panose="020B0604020202020204"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0550">
                <a:tc>
                  <a:txBody>
                    <a:bodyPr/>
                    <a:lstStyle/>
                    <a:p>
                      <a:pPr marL="0" lvl="0" indent="0" algn="l" rtl="0">
                        <a:spcBef>
                          <a:spcPts val="0"/>
                        </a:spcBef>
                        <a:spcAft>
                          <a:spcPts val="0"/>
                        </a:spcAft>
                        <a:buNone/>
                      </a:pPr>
                      <a:r>
                        <a:rPr lang="es" sz="1700" dirty="0">
                          <a:latin typeface="Barlow Condensed" panose="020B0604020202020204" charset="0"/>
                        </a:rPr>
                        <a:t>Menyimpan atribut dengan objek seperti: Vector3, Face3, Color</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700" dirty="0">
                          <a:latin typeface="Barlow Condensed" panose="020B0604020202020204" charset="0"/>
                        </a:rPr>
                        <a:t>Menyimpan atribut dengan BufferAttribute</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2450">
                <a:tc>
                  <a:txBody>
                    <a:bodyPr/>
                    <a:lstStyle/>
                    <a:p>
                      <a:pPr marL="0" lvl="0" indent="0" algn="l" rtl="0">
                        <a:spcBef>
                          <a:spcPts val="0"/>
                        </a:spcBef>
                        <a:spcAft>
                          <a:spcPts val="0"/>
                        </a:spcAft>
                        <a:buNone/>
                      </a:pPr>
                      <a:r>
                        <a:rPr lang="es" sz="1700">
                          <a:latin typeface="Barlow Condensed" panose="020B0604020202020204" charset="0"/>
                        </a:rPr>
                        <a:t>Performance lebih berat</a:t>
                      </a:r>
                      <a:endParaRPr sz="170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700" dirty="0">
                          <a:latin typeface="Barlow Condensed" panose="020B0604020202020204" charset="0"/>
                        </a:rPr>
                        <a:t>Performance lebih ringan</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2450">
                <a:tc>
                  <a:txBody>
                    <a:bodyPr/>
                    <a:lstStyle/>
                    <a:p>
                      <a:pPr marL="0" lvl="0" indent="0" algn="l" rtl="0">
                        <a:spcBef>
                          <a:spcPts val="0"/>
                        </a:spcBef>
                        <a:spcAft>
                          <a:spcPts val="0"/>
                        </a:spcAft>
                        <a:buNone/>
                      </a:pPr>
                      <a:r>
                        <a:rPr lang="es" sz="1700">
                          <a:latin typeface="Barlow Condensed" panose="020B0604020202020204" charset="0"/>
                        </a:rPr>
                        <a:t>Cocok untuk projek umum karena lebih mudah digunakan</a:t>
                      </a:r>
                      <a:endParaRPr sz="170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700" dirty="0">
                          <a:latin typeface="Barlow Condensed" panose="020B0604020202020204" charset="0"/>
                        </a:rPr>
                        <a:t>Cocok untuk projek besar</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anim calcmode="lin" valueType="num">
                                      <p:cBhvr>
                                        <p:cTn id="8" dur="500" fill="hold"/>
                                        <p:tgtEl>
                                          <p:spTgt spid="359"/>
                                        </p:tgtEl>
                                        <p:attrNameLst>
                                          <p:attrName>ppt_x</p:attrName>
                                        </p:attrNameLst>
                                      </p:cBhvr>
                                      <p:tavLst>
                                        <p:tav tm="0">
                                          <p:val>
                                            <p:strVal val="#ppt_x"/>
                                          </p:val>
                                        </p:tav>
                                        <p:tav tm="100000">
                                          <p:val>
                                            <p:strVal val="#ppt_x"/>
                                          </p:val>
                                        </p:tav>
                                      </p:tavLst>
                                    </p:anim>
                                    <p:anim calcmode="lin" valueType="num">
                                      <p:cBhvr>
                                        <p:cTn id="9" dur="500" fill="hold"/>
                                        <p:tgtEl>
                                          <p:spTgt spid="359"/>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358"/>
                                        </p:tgtEl>
                                        <p:attrNameLst>
                                          <p:attrName>style.visibility</p:attrName>
                                        </p:attrNameLst>
                                      </p:cBhvr>
                                      <p:to>
                                        <p:strVal val="visible"/>
                                      </p:to>
                                    </p:set>
                                    <p:animEffect transition="in" filter="randombar(horizontal)">
                                      <p:cBhvr>
                                        <p:cTn id="1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3"/>
          <p:cNvSpPr txBox="1">
            <a:spLocks noGrp="1"/>
          </p:cNvSpPr>
          <p:nvPr>
            <p:ph type="subTitle" idx="4294967295"/>
          </p:nvPr>
        </p:nvSpPr>
        <p:spPr>
          <a:xfrm>
            <a:off x="252325" y="478700"/>
            <a:ext cx="4405500" cy="3331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b="1" dirty="0">
                <a:solidFill>
                  <a:srgbClr val="000000"/>
                </a:solidFill>
                <a:highlight>
                  <a:schemeClr val="dk1"/>
                </a:highlight>
                <a:latin typeface="Barlow Condensed"/>
                <a:ea typeface="Barlow Condensed"/>
                <a:cs typeface="Barlow Condensed"/>
                <a:sym typeface="Barlow Condensed"/>
              </a:rPr>
              <a:t>Contoh Kode Sederhana :</a:t>
            </a:r>
            <a:endParaRPr sz="1600" dirty="0">
              <a:solidFill>
                <a:srgbClr val="D73A49"/>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endParaRPr sz="1600" dirty="0">
              <a:solidFill>
                <a:srgbClr val="D73A49"/>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D73A49"/>
                </a:solidFill>
                <a:highlight>
                  <a:schemeClr val="dk1"/>
                </a:highlight>
                <a:latin typeface="Courier New"/>
                <a:ea typeface="Courier New"/>
                <a:cs typeface="Courier New"/>
                <a:sym typeface="Courier New"/>
              </a:rPr>
              <a:t>var</a:t>
            </a:r>
            <a:r>
              <a:rPr lang="es" sz="1400" dirty="0">
                <a:solidFill>
                  <a:srgbClr val="24292E"/>
                </a:solidFill>
                <a:highlight>
                  <a:schemeClr val="dk1"/>
                </a:highlight>
                <a:latin typeface="Courier New"/>
                <a:ea typeface="Courier New"/>
                <a:cs typeface="Courier New"/>
                <a:sym typeface="Courier New"/>
              </a:rPr>
              <a:t> geometry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THREE.Geometry</a:t>
            </a:r>
            <a:r>
              <a:rPr lang="es" sz="1400" dirty="0">
                <a:solidFill>
                  <a:srgbClr val="24292E"/>
                </a:solidFill>
                <a:highlight>
                  <a:schemeClr val="dk1"/>
                </a:highlight>
                <a:latin typeface="Courier New"/>
                <a:ea typeface="Courier New"/>
                <a:cs typeface="Courier New"/>
                <a:sym typeface="Courier New"/>
              </a:rPr>
              <a:t>();</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geometry.vertices.</a:t>
            </a:r>
            <a:r>
              <a:rPr lang="es" sz="1400" dirty="0">
                <a:solidFill>
                  <a:srgbClr val="005CC5"/>
                </a:solidFill>
                <a:highlight>
                  <a:schemeClr val="dk1"/>
                </a:highlight>
                <a:latin typeface="Courier New"/>
                <a:ea typeface="Courier New"/>
                <a:cs typeface="Courier New"/>
                <a:sym typeface="Courier New"/>
              </a:rPr>
              <a:t>push</a:t>
            </a:r>
            <a:r>
              <a:rPr lang="es" sz="1400" dirty="0">
                <a:solidFill>
                  <a:srgbClr val="24292E"/>
                </a:solidFill>
                <a:highlight>
                  <a:schemeClr val="dk1"/>
                </a:highlight>
                <a:latin typeface="Courier New"/>
                <a:ea typeface="Courier New"/>
                <a:cs typeface="Courier New"/>
                <a:sym typeface="Courier New"/>
              </a:rPr>
              <a:t>(</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THREE.Vector3</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0</a:t>
            </a:r>
            <a:r>
              <a:rPr lang="es" sz="1400" dirty="0">
                <a:solidFill>
                  <a:srgbClr val="24292E"/>
                </a:solidFill>
                <a:highlight>
                  <a:schemeClr val="dk1"/>
                </a:highlight>
                <a:latin typeface="Courier New"/>
                <a:ea typeface="Courier New"/>
                <a:cs typeface="Courier New"/>
                <a:sym typeface="Courier New"/>
              </a:rPr>
              <a:t> ),</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THREE.Vector3</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0</a:t>
            </a:r>
            <a:r>
              <a:rPr lang="es" sz="1400" dirty="0">
                <a:solidFill>
                  <a:srgbClr val="24292E"/>
                </a:solidFill>
                <a:highlight>
                  <a:schemeClr val="dk1"/>
                </a:highlight>
                <a:latin typeface="Courier New"/>
                <a:ea typeface="Courier New"/>
                <a:cs typeface="Courier New"/>
                <a:sym typeface="Courier New"/>
              </a:rPr>
              <a:t> ),</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THREE.Vector3</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0</a:t>
            </a:r>
            <a:r>
              <a:rPr lang="es" sz="1400" dirty="0">
                <a:solidFill>
                  <a:srgbClr val="24292E"/>
                </a:solidFill>
                <a:highlight>
                  <a:schemeClr val="dk1"/>
                </a:highlight>
                <a:latin typeface="Courier New"/>
                <a:ea typeface="Courier New"/>
                <a:cs typeface="Courier New"/>
                <a:sym typeface="Courier New"/>
              </a:rPr>
              <a:t> )</a:t>
            </a:r>
            <a:endParaRPr sz="1400" dirty="0">
              <a:solidFill>
                <a:srgbClr val="24292E"/>
              </a:solidFill>
              <a:highlight>
                <a:schemeClr val="dk1"/>
              </a:highlight>
              <a:latin typeface="Courier New"/>
              <a:ea typeface="Courier New"/>
              <a:cs typeface="Courier New"/>
              <a:sym typeface="Courier New"/>
            </a:endParaRPr>
          </a:p>
          <a:p>
            <a:pPr marL="0" marR="152400" lvl="0" indent="0" algn="l"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a:t>
            </a:r>
            <a:endParaRPr sz="1400" dirty="0">
              <a:solidFill>
                <a:srgbClr val="24292E"/>
              </a:solidFill>
              <a:highlight>
                <a:schemeClr val="dk1"/>
              </a:highlight>
              <a:latin typeface="Courier New"/>
              <a:ea typeface="Courier New"/>
              <a:cs typeface="Courier New"/>
              <a:sym typeface="Courier New"/>
            </a:endParaRPr>
          </a:p>
          <a:p>
            <a:pPr marL="0" marR="152400" lvl="0" indent="0" algn="l" rtl="0">
              <a:lnSpc>
                <a:spcPct val="100000"/>
              </a:lnSpc>
              <a:spcBef>
                <a:spcPts val="0"/>
              </a:spcBef>
              <a:spcAft>
                <a:spcPts val="0"/>
              </a:spcAft>
              <a:buNone/>
            </a:pPr>
            <a:endParaRPr sz="1400" dirty="0">
              <a:solidFill>
                <a:srgbClr val="24292E"/>
              </a:solidFill>
              <a:highlight>
                <a:schemeClr val="dk1"/>
              </a:highlight>
              <a:latin typeface="Courier New"/>
              <a:ea typeface="Courier New"/>
              <a:cs typeface="Courier New"/>
              <a:sym typeface="Courier New"/>
            </a:endParaRPr>
          </a:p>
          <a:p>
            <a:pPr marL="0" marR="152400" lvl="0" indent="0" algn="l" rtl="0">
              <a:lnSpc>
                <a:spcPct val="100000"/>
              </a:lnSpc>
              <a:spcBef>
                <a:spcPts val="0"/>
              </a:spcBef>
              <a:spcAft>
                <a:spcPts val="0"/>
              </a:spcAft>
              <a:buNone/>
            </a:pPr>
            <a:r>
              <a:rPr lang="es" sz="1400" dirty="0">
                <a:solidFill>
                  <a:srgbClr val="444444"/>
                </a:solidFill>
                <a:latin typeface="Courier New"/>
                <a:ea typeface="Courier New"/>
                <a:cs typeface="Courier New"/>
                <a:sym typeface="Courier New"/>
              </a:rPr>
              <a:t>geometry</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faces</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push</a:t>
            </a:r>
            <a:r>
              <a:rPr lang="es" sz="1400" dirty="0">
                <a:solidFill>
                  <a:srgbClr val="888888"/>
                </a:solidFill>
                <a:latin typeface="Courier New"/>
                <a:ea typeface="Courier New"/>
                <a:cs typeface="Courier New"/>
                <a:sym typeface="Courier New"/>
              </a:rPr>
              <a:t>(</a:t>
            </a:r>
            <a:r>
              <a:rPr lang="es" sz="1400" dirty="0">
                <a:solidFill>
                  <a:srgbClr val="30B030"/>
                </a:solidFill>
                <a:latin typeface="Courier New"/>
                <a:ea typeface="Courier New"/>
                <a:cs typeface="Courier New"/>
                <a:sym typeface="Courier New"/>
              </a:rPr>
              <a:t>new</a:t>
            </a:r>
            <a:r>
              <a:rPr lang="es" sz="1400" dirty="0">
                <a:solidFill>
                  <a:srgbClr val="444444"/>
                </a:solidFill>
                <a:latin typeface="Courier New"/>
                <a:ea typeface="Courier New"/>
                <a:cs typeface="Courier New"/>
                <a:sym typeface="Courier New"/>
              </a:rPr>
              <a:t> THREE</a:t>
            </a:r>
            <a:r>
              <a:rPr lang="es" sz="1400" dirty="0">
                <a:solidFill>
                  <a:srgbClr val="888888"/>
                </a:solidFill>
                <a:latin typeface="Courier New"/>
                <a:ea typeface="Courier New"/>
                <a:cs typeface="Courier New"/>
                <a:sym typeface="Courier New"/>
              </a:rPr>
              <a:t>.</a:t>
            </a:r>
            <a:r>
              <a:rPr lang="es" sz="1400" dirty="0">
                <a:solidFill>
                  <a:srgbClr val="2194CE"/>
                </a:solidFill>
                <a:latin typeface="Courier New"/>
                <a:ea typeface="Courier New"/>
                <a:cs typeface="Courier New"/>
                <a:sym typeface="Courier New"/>
              </a:rPr>
              <a:t>Face3</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 </a:t>
            </a:r>
            <a:r>
              <a:rPr lang="es" sz="1400" dirty="0">
                <a:solidFill>
                  <a:srgbClr val="FF0080"/>
                </a:solidFill>
                <a:latin typeface="Courier New"/>
                <a:ea typeface="Courier New"/>
                <a:cs typeface="Courier New"/>
                <a:sym typeface="Courier New"/>
              </a:rPr>
              <a:t>0</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 </a:t>
            </a:r>
            <a:r>
              <a:rPr lang="es" sz="1400" dirty="0">
                <a:solidFill>
                  <a:srgbClr val="FF0080"/>
                </a:solidFill>
                <a:latin typeface="Courier New"/>
                <a:ea typeface="Courier New"/>
                <a:cs typeface="Courier New"/>
                <a:sym typeface="Courier New"/>
              </a:rPr>
              <a:t>1</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 </a:t>
            </a:r>
            <a:r>
              <a:rPr lang="es" sz="1400" dirty="0">
                <a:solidFill>
                  <a:srgbClr val="FF0080"/>
                </a:solidFill>
                <a:latin typeface="Courier New"/>
                <a:ea typeface="Courier New"/>
                <a:cs typeface="Courier New"/>
                <a:sym typeface="Courier New"/>
              </a:rPr>
              <a:t>2</a:t>
            </a:r>
            <a:r>
              <a:rPr lang="es" sz="1400" dirty="0">
                <a:solidFill>
                  <a:srgbClr val="444444"/>
                </a:solidFill>
                <a:latin typeface="Courier New"/>
                <a:ea typeface="Courier New"/>
                <a:cs typeface="Courier New"/>
                <a:sym typeface="Courier New"/>
              </a:rPr>
              <a:t> </a:t>
            </a:r>
            <a:r>
              <a:rPr lang="es" sz="1400" dirty="0">
                <a:solidFill>
                  <a:srgbClr val="888888"/>
                </a:solidFill>
                <a:latin typeface="Courier New"/>
                <a:ea typeface="Courier New"/>
                <a:cs typeface="Courier New"/>
                <a:sym typeface="Courier New"/>
              </a:rPr>
              <a:t>));</a:t>
            </a:r>
            <a:endParaRPr sz="1900" dirty="0">
              <a:solidFill>
                <a:srgbClr val="000000"/>
              </a:solidFill>
              <a:highlight>
                <a:srgbClr val="B7B7B7"/>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s" sz="1900" dirty="0">
                <a:solidFill>
                  <a:srgbClr val="000000"/>
                </a:solidFill>
                <a:highlight>
                  <a:schemeClr val="dk1"/>
                </a:highlight>
                <a:latin typeface="Barlow Condensed"/>
                <a:ea typeface="Barlow Condensed"/>
                <a:cs typeface="Barlow Condensed"/>
                <a:sym typeface="Barlow Condensed"/>
              </a:rPr>
              <a:t> </a:t>
            </a:r>
            <a:endParaRPr sz="1900" dirty="0">
              <a:solidFill>
                <a:srgbClr val="000000"/>
              </a:solidFill>
              <a:highlight>
                <a:schemeClr val="dk1"/>
              </a:highlight>
              <a:latin typeface="Barlow Condensed"/>
              <a:ea typeface="Barlow Condensed"/>
              <a:cs typeface="Barlow Condensed"/>
              <a:sym typeface="Barlow Condensed"/>
            </a:endParaRPr>
          </a:p>
        </p:txBody>
      </p:sp>
      <p:sp>
        <p:nvSpPr>
          <p:cNvPr id="365" name="Google Shape;365;p13"/>
          <p:cNvSpPr txBox="1"/>
          <p:nvPr/>
        </p:nvSpPr>
        <p:spPr>
          <a:xfrm>
            <a:off x="4572000" y="696225"/>
            <a:ext cx="4211400" cy="3636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Barlow Condensed"/>
              <a:buChar char="-"/>
            </a:pPr>
            <a:r>
              <a:rPr lang="es" sz="1800" dirty="0">
                <a:highlight>
                  <a:schemeClr val="dk1"/>
                </a:highlight>
                <a:latin typeface="Barlow Condensed"/>
                <a:ea typeface="Barlow Condensed"/>
                <a:cs typeface="Barlow Condensed"/>
                <a:sym typeface="Barlow Condensed"/>
              </a:rPr>
              <a:t>konstruktor geometry() tidak memerlukan argumen</a:t>
            </a:r>
            <a:endParaRPr sz="1800" dirty="0">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800" dirty="0">
              <a:highlight>
                <a:schemeClr val="dk1"/>
              </a:highlight>
              <a:latin typeface="Barlow Condensed"/>
              <a:ea typeface="Barlow Condensed"/>
              <a:cs typeface="Barlow Condensed"/>
              <a:sym typeface="Barlow Condensed"/>
            </a:endParaRPr>
          </a:p>
          <a:p>
            <a:pPr marL="457200" lvl="0" indent="-342900" algn="l" rtl="0">
              <a:spcBef>
                <a:spcPts val="0"/>
              </a:spcBef>
              <a:spcAft>
                <a:spcPts val="0"/>
              </a:spcAft>
              <a:buSzPts val="1800"/>
              <a:buFont typeface="Barlow Condensed"/>
              <a:buChar char="-"/>
            </a:pPr>
            <a:r>
              <a:rPr lang="en-ID" sz="1800" dirty="0">
                <a:highlight>
                  <a:schemeClr val="dk1"/>
                </a:highlight>
                <a:latin typeface="Barlow Condensed"/>
                <a:ea typeface="Barlow Condensed"/>
                <a:cs typeface="Barlow Condensed"/>
                <a:sym typeface="Barlow Condensed"/>
              </a:rPr>
              <a:t>g</a:t>
            </a:r>
            <a:r>
              <a:rPr lang="es" sz="1800" dirty="0">
                <a:highlight>
                  <a:schemeClr val="dk1"/>
                </a:highlight>
                <a:latin typeface="Barlow Condensed"/>
                <a:ea typeface="Barlow Condensed"/>
                <a:cs typeface="Barlow Condensed"/>
                <a:sym typeface="Barlow Condensed"/>
              </a:rPr>
              <a:t>eometry.vertices.push(), </a:t>
            </a:r>
            <a:r>
              <a:rPr lang="en-US" sz="1800" dirty="0" err="1">
                <a:highlight>
                  <a:schemeClr val="dk1"/>
                </a:highlight>
                <a:latin typeface="Barlow Condensed"/>
                <a:ea typeface="Barlow Condensed"/>
                <a:cs typeface="Barlow Condensed"/>
                <a:sym typeface="Barlow Condensed"/>
              </a:rPr>
              <a:t>melakukan</a:t>
            </a:r>
            <a:r>
              <a:rPr lang="en-US" sz="1800" dirty="0">
                <a:highlight>
                  <a:schemeClr val="dk1"/>
                </a:highlight>
                <a:latin typeface="Barlow Condensed"/>
                <a:ea typeface="Barlow Condensed"/>
                <a:cs typeface="Barlow Condensed"/>
                <a:sym typeface="Barlow Condensed"/>
              </a:rPr>
              <a:t> push </a:t>
            </a:r>
            <a:r>
              <a:rPr lang="en-US" sz="1800" dirty="0" err="1">
                <a:highlight>
                  <a:schemeClr val="dk1"/>
                </a:highlight>
                <a:latin typeface="Barlow Condensed"/>
                <a:ea typeface="Barlow Condensed"/>
                <a:cs typeface="Barlow Condensed"/>
                <a:sym typeface="Barlow Condensed"/>
              </a:rPr>
              <a:t>koordinat</a:t>
            </a:r>
            <a:r>
              <a:rPr lang="en-US" sz="1800" dirty="0">
                <a:highlight>
                  <a:schemeClr val="dk1"/>
                </a:highlight>
                <a:latin typeface="Barlow Condensed"/>
                <a:ea typeface="Barlow Condensed"/>
                <a:cs typeface="Barlow Condensed"/>
                <a:sym typeface="Barlow Condensed"/>
              </a:rPr>
              <a:t> 3-dimensi </a:t>
            </a:r>
            <a:r>
              <a:rPr lang="en-US" sz="1800" dirty="0" err="1">
                <a:highlight>
                  <a:schemeClr val="dk1"/>
                </a:highlight>
                <a:latin typeface="Barlow Condensed"/>
                <a:ea typeface="Barlow Condensed"/>
                <a:cs typeface="Barlow Condensed"/>
                <a:sym typeface="Barlow Condensed"/>
              </a:rPr>
              <a:t>sebagai</a:t>
            </a:r>
            <a:r>
              <a:rPr lang="en-US" sz="1800" dirty="0">
                <a:highlight>
                  <a:schemeClr val="dk1"/>
                </a:highlight>
                <a:latin typeface="Barlow Condensed"/>
                <a:ea typeface="Barlow Condensed"/>
                <a:cs typeface="Barlow Condensed"/>
                <a:sym typeface="Barlow Condensed"/>
              </a:rPr>
              <a:t> </a:t>
            </a:r>
            <a:r>
              <a:rPr lang="en-US" sz="1800" dirty="0" err="1">
                <a:highlight>
                  <a:schemeClr val="dk1"/>
                </a:highlight>
                <a:latin typeface="Barlow Condensed"/>
                <a:ea typeface="Barlow Condensed"/>
                <a:cs typeface="Barlow Condensed"/>
                <a:sym typeface="Barlow Condensed"/>
              </a:rPr>
              <a:t>titik</a:t>
            </a:r>
            <a:r>
              <a:rPr lang="en-US" sz="1800" dirty="0">
                <a:highlight>
                  <a:schemeClr val="dk1"/>
                </a:highlight>
                <a:latin typeface="Barlow Condensed"/>
                <a:ea typeface="Barlow Condensed"/>
                <a:cs typeface="Barlow Condensed"/>
                <a:sym typeface="Barlow Condensed"/>
              </a:rPr>
              <a:t> </a:t>
            </a:r>
            <a:r>
              <a:rPr lang="en-US" sz="1800" dirty="0" err="1">
                <a:highlight>
                  <a:schemeClr val="dk1"/>
                </a:highlight>
                <a:latin typeface="Barlow Condensed"/>
                <a:ea typeface="Barlow Condensed"/>
                <a:cs typeface="Barlow Condensed"/>
                <a:sym typeface="Barlow Condensed"/>
              </a:rPr>
              <a:t>acuan</a:t>
            </a:r>
            <a:r>
              <a:rPr lang="en-US" sz="1800" dirty="0">
                <a:highlight>
                  <a:schemeClr val="dk1"/>
                </a:highlight>
                <a:latin typeface="Barlow Condensed"/>
                <a:ea typeface="Barlow Condensed"/>
                <a:cs typeface="Barlow Condensed"/>
                <a:sym typeface="Barlow Condensed"/>
              </a:rPr>
              <a:t> </a:t>
            </a:r>
            <a:r>
              <a:rPr lang="en-US" sz="1800" dirty="0" err="1">
                <a:highlight>
                  <a:schemeClr val="dk1"/>
                </a:highlight>
                <a:latin typeface="Barlow Condensed"/>
                <a:ea typeface="Barlow Condensed"/>
                <a:cs typeface="Barlow Condensed"/>
                <a:sym typeface="Barlow Condensed"/>
              </a:rPr>
              <a:t>bentuk</a:t>
            </a:r>
            <a:r>
              <a:rPr lang="en-US" sz="1800" dirty="0">
                <a:highlight>
                  <a:schemeClr val="dk1"/>
                </a:highlight>
                <a:latin typeface="Barlow Condensed"/>
                <a:ea typeface="Barlow Condensed"/>
                <a:cs typeface="Barlow Condensed"/>
                <a:sym typeface="Barlow Condensed"/>
              </a:rPr>
              <a:t> yang </a:t>
            </a:r>
            <a:r>
              <a:rPr lang="en-US" sz="1800" dirty="0" err="1">
                <a:highlight>
                  <a:schemeClr val="dk1"/>
                </a:highlight>
                <a:latin typeface="Barlow Condensed"/>
                <a:ea typeface="Barlow Condensed"/>
                <a:cs typeface="Barlow Condensed"/>
                <a:sym typeface="Barlow Condensed"/>
              </a:rPr>
              <a:t>akan</a:t>
            </a:r>
            <a:r>
              <a:rPr lang="en-US" sz="1800" dirty="0">
                <a:highlight>
                  <a:schemeClr val="dk1"/>
                </a:highlight>
                <a:latin typeface="Barlow Condensed"/>
                <a:ea typeface="Barlow Condensed"/>
                <a:cs typeface="Barlow Condensed"/>
                <a:sym typeface="Barlow Condensed"/>
              </a:rPr>
              <a:t> </a:t>
            </a:r>
            <a:r>
              <a:rPr lang="en-US" sz="1800" dirty="0" err="1">
                <a:highlight>
                  <a:schemeClr val="dk1"/>
                </a:highlight>
                <a:latin typeface="Barlow Condensed"/>
                <a:ea typeface="Barlow Condensed"/>
                <a:cs typeface="Barlow Condensed"/>
                <a:sym typeface="Barlow Condensed"/>
              </a:rPr>
              <a:t>dibuat</a:t>
            </a:r>
            <a:r>
              <a:rPr lang="en-US" sz="1800" dirty="0">
                <a:highlight>
                  <a:schemeClr val="dk1"/>
                </a:highlight>
                <a:latin typeface="Barlow Condensed"/>
                <a:ea typeface="Barlow Condensed"/>
                <a:cs typeface="Barlow Condensed"/>
                <a:sym typeface="Barlow Condensed"/>
              </a:rPr>
              <a:t>.</a:t>
            </a:r>
            <a:endParaRPr sz="1800" dirty="0">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800" dirty="0">
              <a:highlight>
                <a:schemeClr val="dk1"/>
              </a:highlight>
              <a:latin typeface="Barlow Condensed"/>
              <a:ea typeface="Barlow Condensed"/>
              <a:cs typeface="Barlow Condensed"/>
              <a:sym typeface="Barlow Condensed"/>
            </a:endParaRPr>
          </a:p>
          <a:p>
            <a:pPr marL="457200" lvl="0" indent="-342900" algn="l" rtl="0">
              <a:spcBef>
                <a:spcPts val="0"/>
              </a:spcBef>
              <a:spcAft>
                <a:spcPts val="0"/>
              </a:spcAft>
              <a:buSzPts val="1800"/>
              <a:buFont typeface="Barlow Condensed"/>
              <a:buChar char="-"/>
            </a:pPr>
            <a:r>
              <a:rPr lang="es" sz="1800" dirty="0">
                <a:highlight>
                  <a:schemeClr val="dk1"/>
                </a:highlight>
                <a:latin typeface="Barlow Condensed"/>
                <a:ea typeface="Barlow Condensed"/>
                <a:cs typeface="Barlow Condensed"/>
                <a:sym typeface="Barlow Condensed"/>
              </a:rPr>
              <a:t>geometry.faces.push(), untuk membentuk suatu sisi pada bentuk geometri. Contoh kode tersebut membuat segitiga dengan titik-titik index 0,1,2 yang sebelumnya sudah didefinisikan (push)</a:t>
            </a:r>
            <a:endParaRPr sz="1800" dirty="0">
              <a:highlight>
                <a:schemeClr val="dk1"/>
              </a:highlight>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Effect transition="in" filter="wipe(left)">
                                      <p:cBhvr>
                                        <p:cTn id="7" dur="250"/>
                                        <p:tgtEl>
                                          <p:spTgt spid="36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4">
                                            <p:txEl>
                                              <p:pRg st="2" end="2"/>
                                            </p:txEl>
                                          </p:spTgt>
                                        </p:tgtEl>
                                        <p:attrNameLst>
                                          <p:attrName>style.visibility</p:attrName>
                                        </p:attrNameLst>
                                      </p:cBhvr>
                                      <p:to>
                                        <p:strVal val="visible"/>
                                      </p:to>
                                    </p:set>
                                    <p:animEffect transition="in" filter="wipe(left)">
                                      <p:cBhvr>
                                        <p:cTn id="10" dur="250"/>
                                        <p:tgtEl>
                                          <p:spTgt spid="36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64">
                                            <p:txEl>
                                              <p:pRg st="3" end="3"/>
                                            </p:txEl>
                                          </p:spTgt>
                                        </p:tgtEl>
                                        <p:attrNameLst>
                                          <p:attrName>style.visibility</p:attrName>
                                        </p:attrNameLst>
                                      </p:cBhvr>
                                      <p:to>
                                        <p:strVal val="visible"/>
                                      </p:to>
                                    </p:set>
                                    <p:animEffect transition="in" filter="wipe(left)">
                                      <p:cBhvr>
                                        <p:cTn id="13" dur="250"/>
                                        <p:tgtEl>
                                          <p:spTgt spid="36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64">
                                            <p:txEl>
                                              <p:pRg st="4" end="4"/>
                                            </p:txEl>
                                          </p:spTgt>
                                        </p:tgtEl>
                                        <p:attrNameLst>
                                          <p:attrName>style.visibility</p:attrName>
                                        </p:attrNameLst>
                                      </p:cBhvr>
                                      <p:to>
                                        <p:strVal val="visible"/>
                                      </p:to>
                                    </p:set>
                                    <p:animEffect transition="in" filter="wipe(left)">
                                      <p:cBhvr>
                                        <p:cTn id="16" dur="250"/>
                                        <p:tgtEl>
                                          <p:spTgt spid="36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64">
                                            <p:txEl>
                                              <p:pRg st="5" end="5"/>
                                            </p:txEl>
                                          </p:spTgt>
                                        </p:tgtEl>
                                        <p:attrNameLst>
                                          <p:attrName>style.visibility</p:attrName>
                                        </p:attrNameLst>
                                      </p:cBhvr>
                                      <p:to>
                                        <p:strVal val="visible"/>
                                      </p:to>
                                    </p:set>
                                    <p:animEffect transition="in" filter="wipe(left)">
                                      <p:cBhvr>
                                        <p:cTn id="19" dur="250"/>
                                        <p:tgtEl>
                                          <p:spTgt spid="36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64">
                                            <p:txEl>
                                              <p:pRg st="6" end="6"/>
                                            </p:txEl>
                                          </p:spTgt>
                                        </p:tgtEl>
                                        <p:attrNameLst>
                                          <p:attrName>style.visibility</p:attrName>
                                        </p:attrNameLst>
                                      </p:cBhvr>
                                      <p:to>
                                        <p:strVal val="visible"/>
                                      </p:to>
                                    </p:set>
                                    <p:animEffect transition="in" filter="wipe(left)">
                                      <p:cBhvr>
                                        <p:cTn id="22" dur="250"/>
                                        <p:tgtEl>
                                          <p:spTgt spid="364">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4">
                                            <p:txEl>
                                              <p:pRg st="7" end="7"/>
                                            </p:txEl>
                                          </p:spTgt>
                                        </p:tgtEl>
                                        <p:attrNameLst>
                                          <p:attrName>style.visibility</p:attrName>
                                        </p:attrNameLst>
                                      </p:cBhvr>
                                      <p:to>
                                        <p:strVal val="visible"/>
                                      </p:to>
                                    </p:set>
                                    <p:animEffect transition="in" filter="wipe(left)">
                                      <p:cBhvr>
                                        <p:cTn id="25" dur="250"/>
                                        <p:tgtEl>
                                          <p:spTgt spid="364">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64">
                                            <p:txEl>
                                              <p:pRg st="9" end="9"/>
                                            </p:txEl>
                                          </p:spTgt>
                                        </p:tgtEl>
                                        <p:attrNameLst>
                                          <p:attrName>style.visibility</p:attrName>
                                        </p:attrNameLst>
                                      </p:cBhvr>
                                      <p:to>
                                        <p:strVal val="visible"/>
                                      </p:to>
                                    </p:set>
                                    <p:animEffect transition="in" filter="wipe(left)">
                                      <p:cBhvr>
                                        <p:cTn id="28" dur="250"/>
                                        <p:tgtEl>
                                          <p:spTgt spid="364">
                                            <p:txEl>
                                              <p:pRg st="9" end="9"/>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64">
                                            <p:txEl>
                                              <p:pRg st="10" end="10"/>
                                            </p:txEl>
                                          </p:spTgt>
                                        </p:tgtEl>
                                        <p:attrNameLst>
                                          <p:attrName>style.visibility</p:attrName>
                                        </p:attrNameLst>
                                      </p:cBhvr>
                                      <p:to>
                                        <p:strVal val="visible"/>
                                      </p:to>
                                    </p:set>
                                    <p:animEffect transition="in" filter="wipe(left)">
                                      <p:cBhvr>
                                        <p:cTn id="31" dur="250"/>
                                        <p:tgtEl>
                                          <p:spTgt spid="364">
                                            <p:txEl>
                                              <p:pRg st="10" end="10"/>
                                            </p:txEl>
                                          </p:spTgt>
                                        </p:tgtEl>
                                      </p:cBhvr>
                                    </p:animEffect>
                                  </p:childTnLst>
                                </p:cTn>
                              </p:par>
                            </p:childTnLst>
                          </p:cTn>
                        </p:par>
                        <p:par>
                          <p:cTn id="32" fill="hold">
                            <p:stCondLst>
                              <p:cond delay="250"/>
                            </p:stCondLst>
                            <p:childTnLst>
                              <p:par>
                                <p:cTn id="33" presetID="14" presetClass="entr" presetSubtype="10" fill="hold" grpId="0" nodeType="afterEffect">
                                  <p:stCondLst>
                                    <p:cond delay="0"/>
                                  </p:stCondLst>
                                  <p:childTnLst>
                                    <p:set>
                                      <p:cBhvr>
                                        <p:cTn id="34" dur="1" fill="hold">
                                          <p:stCondLst>
                                            <p:cond delay="0"/>
                                          </p:stCondLst>
                                        </p:cTn>
                                        <p:tgtEl>
                                          <p:spTgt spid="365"/>
                                        </p:tgtEl>
                                        <p:attrNameLst>
                                          <p:attrName>style.visibility</p:attrName>
                                        </p:attrNameLst>
                                      </p:cBhvr>
                                      <p:to>
                                        <p:strVal val="visible"/>
                                      </p:to>
                                    </p:set>
                                    <p:animEffect transition="in" filter="randombar(horizontal)">
                                      <p:cBhvr>
                                        <p:cTn id="35" dur="5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build="p"/>
      <p:bldP spid="3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4"/>
          <p:cNvSpPr txBox="1">
            <a:spLocks noGrp="1"/>
          </p:cNvSpPr>
          <p:nvPr>
            <p:ph type="ctrTitle"/>
          </p:nvPr>
        </p:nvSpPr>
        <p:spPr>
          <a:xfrm>
            <a:off x="278401" y="201750"/>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Properti dari geometri</a:t>
            </a:r>
            <a:endParaRPr dirty="0"/>
          </a:p>
        </p:txBody>
      </p:sp>
      <p:sp>
        <p:nvSpPr>
          <p:cNvPr id="371" name="Google Shape;371;p14"/>
          <p:cNvSpPr txBox="1"/>
          <p:nvPr/>
        </p:nvSpPr>
        <p:spPr>
          <a:xfrm>
            <a:off x="1190625" y="698600"/>
            <a:ext cx="6334200" cy="357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.boundingBox</a:t>
            </a:r>
            <a:endParaRPr sz="1600"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sz="1600" dirty="0">
                <a:solidFill>
                  <a:srgbClr val="444444"/>
                </a:solidFill>
                <a:latin typeface="Barlow Condensed"/>
                <a:ea typeface="Barlow Condensed"/>
                <a:cs typeface="Barlow Condensed"/>
                <a:sym typeface="Barlow Condensed"/>
              </a:rPr>
              <a:t>untuk membentuk object box (kotak) di geometry, biasanya di kalkulasi dengan  .computeBoundingBox(). Default nya null.</a:t>
            </a: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.boundingSphere</a:t>
            </a:r>
            <a:endParaRPr sz="1600"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sz="1600" dirty="0">
                <a:solidFill>
                  <a:srgbClr val="444444"/>
                </a:solidFill>
                <a:latin typeface="Barlow Condensed"/>
                <a:ea typeface="Barlow Condensed"/>
                <a:cs typeface="Barlow Condensed"/>
                <a:sym typeface="Barlow Condensed"/>
              </a:rPr>
              <a:t>untuk membentuk object sphere(bola), biasanya di kalkulasi dengan  .computeBoundingSphere(). Default nya null.</a:t>
            </a: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0"/>
              </a:spcBef>
              <a:spcAft>
                <a:spcPts val="0"/>
              </a:spcAft>
              <a:buNone/>
            </a:pPr>
            <a:endParaRPr sz="1600" dirty="0">
              <a:latin typeface="Barlow Condensed"/>
              <a:ea typeface="Barlow Condensed"/>
              <a:cs typeface="Barlow Condensed"/>
              <a:sym typeface="Barlow Condensed"/>
            </a:endParaRPr>
          </a:p>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.colors</a:t>
            </a:r>
            <a:endParaRPr sz="1600"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sz="1600" dirty="0">
                <a:solidFill>
                  <a:srgbClr val="444444"/>
                </a:solidFill>
                <a:latin typeface="Barlow Condensed"/>
                <a:ea typeface="Barlow Condensed"/>
                <a:cs typeface="Barlow Condensed"/>
                <a:sym typeface="Barlow Condensed"/>
              </a:rPr>
              <a:t>Array dari vertex color.</a:t>
            </a: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.faces</a:t>
            </a:r>
            <a:endParaRPr sz="1600" b="1" dirty="0">
              <a:solidFill>
                <a:srgbClr val="999999"/>
              </a:solidFill>
              <a:latin typeface="Barlow Condensed"/>
              <a:ea typeface="Barlow Condensed"/>
              <a:cs typeface="Barlow Condensed"/>
              <a:sym typeface="Barlow Condensed"/>
            </a:endParaRPr>
          </a:p>
          <a:p>
            <a:pPr marL="0" marR="38100" lvl="0" indent="0" algn="l" rtl="0">
              <a:lnSpc>
                <a:spcPct val="100000"/>
              </a:lnSpc>
              <a:spcBef>
                <a:spcPts val="0"/>
              </a:spcBef>
              <a:spcAft>
                <a:spcPts val="0"/>
              </a:spcAft>
              <a:buNone/>
            </a:pPr>
            <a:r>
              <a:rPr lang="es" sz="1600" dirty="0">
                <a:solidFill>
                  <a:srgbClr val="222222"/>
                </a:solidFill>
                <a:highlight>
                  <a:schemeClr val="dk1"/>
                </a:highlight>
                <a:latin typeface="Barlow Condensed"/>
                <a:ea typeface="Barlow Condensed"/>
                <a:cs typeface="Barlow Condensed"/>
                <a:sym typeface="Barlow Condensed"/>
              </a:rPr>
              <a:t>menggambarkan bagaimana setiap simpul dalam model terhubung untuk membentuk suatu object. Selain itu, faces juga menyimpan informasi tentang face, vertex dan color.</a:t>
            </a:r>
            <a:endParaRPr sz="1600" dirty="0">
              <a:solidFill>
                <a:srgbClr val="222222"/>
              </a:solidFill>
              <a:highlight>
                <a:schemeClr val="dk1"/>
              </a:highlight>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1200"/>
              </a:spcBef>
              <a:spcAft>
                <a:spcPts val="0"/>
              </a:spcAft>
              <a:buNone/>
            </a:pP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1200"/>
              </a:spcBef>
              <a:spcAft>
                <a:spcPts val="0"/>
              </a:spcAft>
              <a:buNone/>
            </a:pPr>
            <a:endParaRPr sz="1600" dirty="0">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circle(in)">
                                      <p:cBhvr>
                                        <p:cTn id="7" dur="1250"/>
                                        <p:tgtEl>
                                          <p:spTgt spid="37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70"/>
                                        </p:tgtEl>
                                        <p:attrNameLst>
                                          <p:attrName>style.visibility</p:attrName>
                                        </p:attrNameLst>
                                      </p:cBhvr>
                                      <p:to>
                                        <p:strVal val="visible"/>
                                      </p:to>
                                    </p:set>
                                    <p:animEffect transition="in" filter="randombar(horizontal)">
                                      <p:cBhvr>
                                        <p:cTn id="10" dur="75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p:bldP spid="3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5"/>
          <p:cNvSpPr txBox="1">
            <a:spLocks noGrp="1"/>
          </p:cNvSpPr>
          <p:nvPr>
            <p:ph type="ctrTitle"/>
          </p:nvPr>
        </p:nvSpPr>
        <p:spPr>
          <a:xfrm>
            <a:off x="352220" y="211275"/>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Method dari Geometri</a:t>
            </a:r>
            <a:endParaRPr dirty="0"/>
          </a:p>
        </p:txBody>
      </p:sp>
      <p:sp>
        <p:nvSpPr>
          <p:cNvPr id="377" name="Google Shape;377;p15"/>
          <p:cNvSpPr txBox="1"/>
          <p:nvPr/>
        </p:nvSpPr>
        <p:spPr>
          <a:xfrm>
            <a:off x="1095300" y="717250"/>
            <a:ext cx="6953400" cy="456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b="1" dirty="0">
                <a:solidFill>
                  <a:srgbClr val="444444"/>
                </a:solidFill>
                <a:latin typeface="Barlow Condensed"/>
                <a:ea typeface="Barlow Condensed"/>
                <a:cs typeface="Barlow Condensed"/>
                <a:sym typeface="Barlow Condensed"/>
              </a:rPr>
              <a:t>.applyMatrix4 ( matrix : </a:t>
            </a:r>
            <a:r>
              <a:rPr lang="es" b="1" dirty="0">
                <a:solidFill>
                  <a:srgbClr val="999999"/>
                </a:solidFill>
                <a:latin typeface="Barlow Condensed"/>
                <a:ea typeface="Barlow Condensed"/>
                <a:cs typeface="Barlow Condensed"/>
                <a:sym typeface="Barlow Condensed"/>
              </a:rPr>
              <a:t>Matrix4</a:t>
            </a:r>
            <a:r>
              <a:rPr lang="es" b="1" dirty="0">
                <a:solidFill>
                  <a:srgbClr val="444444"/>
                </a:solidFill>
                <a:latin typeface="Barlow Condensed"/>
                <a:ea typeface="Barlow Condensed"/>
                <a:cs typeface="Barlow Condensed"/>
                <a:sym typeface="Barlow Condensed"/>
              </a:rPr>
              <a:t> )</a:t>
            </a:r>
            <a:endParaRPr b="1" dirty="0">
              <a:solidFill>
                <a:srgbClr val="999999"/>
              </a:solidFill>
              <a:latin typeface="Barlow Condensed"/>
              <a:ea typeface="Barlow Condensed"/>
              <a:cs typeface="Barlow Condensed"/>
              <a:sym typeface="Barlow Condensed"/>
            </a:endParaRPr>
          </a:p>
          <a:p>
            <a:pPr marL="0" marR="38100" lvl="0" indent="0" algn="l" rtl="0">
              <a:lnSpc>
                <a:spcPct val="128571"/>
              </a:lnSpc>
              <a:spcBef>
                <a:spcPts val="0"/>
              </a:spcBef>
              <a:spcAft>
                <a:spcPts val="0"/>
              </a:spcAft>
              <a:buNone/>
            </a:pPr>
            <a:r>
              <a:rPr lang="es" dirty="0">
                <a:solidFill>
                  <a:srgbClr val="222222"/>
                </a:solidFill>
                <a:highlight>
                  <a:schemeClr val="dk1"/>
                </a:highlight>
                <a:latin typeface="Barlow Condensed"/>
                <a:ea typeface="Barlow Condensed"/>
                <a:cs typeface="Barlow Condensed"/>
                <a:sym typeface="Barlow Condensed"/>
              </a:rPr>
              <a:t>mentransformasikan langsung ke koordinat titik.</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.center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membuat object di tengah berdasarkan boundingBox apa</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.clone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Membuat suatu clone dari geometry. Method ini hanya mengclone properti vertices, faces, dan uvs.</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.computeBoundingBox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Mengkalkulasi bounding box dari geometry, mengupdate Geometry.boundingBox attribute.</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.computeBoundingSphere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Mengkalkulasi bounding sphere dari geometry, mengupdate Geometry.boundingSphere attribute. </a:t>
            </a:r>
            <a:endParaRPr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boundingBox dan boundingSphere harus di komputasi secara explisit (tidak di komputasi secara default), selain itu mereka bernilai null. </a:t>
            </a:r>
            <a:endParaRPr b="1" dirty="0">
              <a:solidFill>
                <a:srgbClr val="444444"/>
              </a:solidFill>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barn(inVertical)">
                                      <p:cBhvr>
                                        <p:cTn id="7" dur="500"/>
                                        <p:tgtEl>
                                          <p:spTgt spid="37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76"/>
                                        </p:tgtEl>
                                        <p:attrNameLst>
                                          <p:attrName>style.visibility</p:attrName>
                                        </p:attrNameLst>
                                      </p:cBhvr>
                                      <p:to>
                                        <p:strVal val="visible"/>
                                      </p:to>
                                    </p:set>
                                    <p:animEffect transition="in" filter="randombar(horizontal)">
                                      <p:cBhvr>
                                        <p:cTn id="10" dur="75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p:bldP spid="3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6"/>
          <p:cNvSpPr txBox="1"/>
          <p:nvPr/>
        </p:nvSpPr>
        <p:spPr>
          <a:xfrm>
            <a:off x="227475" y="128150"/>
            <a:ext cx="6094800" cy="45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700" b="1">
                <a:solidFill>
                  <a:srgbClr val="24292E"/>
                </a:solidFill>
                <a:highlight>
                  <a:schemeClr val="dk1"/>
                </a:highlight>
                <a:latin typeface="Barlow Condensed"/>
                <a:ea typeface="Barlow Condensed"/>
                <a:cs typeface="Barlow Condensed"/>
                <a:sym typeface="Barlow Condensed"/>
              </a:rPr>
              <a:t>Terdapat beberapa contoh geometri yang sudah </a:t>
            </a:r>
            <a:r>
              <a:rPr lang="es" sz="1700" b="1" i="1">
                <a:solidFill>
                  <a:srgbClr val="24292E"/>
                </a:solidFill>
                <a:highlight>
                  <a:schemeClr val="dk1"/>
                </a:highlight>
                <a:latin typeface="Barlow Condensed"/>
                <a:ea typeface="Barlow Condensed"/>
                <a:cs typeface="Barlow Condensed"/>
                <a:sym typeface="Barlow Condensed"/>
              </a:rPr>
              <a:t>predefined</a:t>
            </a:r>
            <a:r>
              <a:rPr lang="es" sz="1700" b="1">
                <a:solidFill>
                  <a:srgbClr val="24292E"/>
                </a:solidFill>
                <a:highlight>
                  <a:schemeClr val="dk1"/>
                </a:highlight>
                <a:latin typeface="Barlow Condensed"/>
                <a:ea typeface="Barlow Condensed"/>
                <a:cs typeface="Barlow Condensed"/>
                <a:sym typeface="Barlow Condensed"/>
              </a:rPr>
              <a:t> oleh three.js :</a:t>
            </a:r>
            <a:endParaRPr sz="1700" b="1">
              <a:solidFill>
                <a:srgbClr val="24292E"/>
              </a:solidFill>
              <a:highlight>
                <a:schemeClr val="dk1"/>
              </a:highlight>
              <a:latin typeface="Barlow Condensed"/>
              <a:ea typeface="Barlow Condensed"/>
              <a:cs typeface="Barlow Condensed"/>
              <a:sym typeface="Barlow Condensed"/>
            </a:endParaRPr>
          </a:p>
          <a:p>
            <a:pPr marL="0" lvl="0" indent="0" algn="l" rtl="0">
              <a:spcBef>
                <a:spcPts val="0"/>
              </a:spcBef>
              <a:spcAft>
                <a:spcPts val="0"/>
              </a:spcAft>
              <a:buNone/>
            </a:pPr>
            <a:endParaRPr sz="1700">
              <a:solidFill>
                <a:srgbClr val="24292E"/>
              </a:solidFill>
              <a:highlight>
                <a:schemeClr val="dk1"/>
              </a:highlight>
              <a:latin typeface="Barlow Condensed"/>
              <a:ea typeface="Barlow Condensed"/>
              <a:cs typeface="Barlow Condensed"/>
              <a:sym typeface="Barlow Condensed"/>
            </a:endParaRPr>
          </a:p>
          <a:p>
            <a:pPr marL="457200" lvl="0" indent="-323850" algn="l" rtl="0">
              <a:spcBef>
                <a:spcPts val="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THREE.BoxGeometry (</a:t>
            </a:r>
            <a:r>
              <a:rPr lang="es" sz="1500" b="1">
                <a:solidFill>
                  <a:srgbClr val="434343"/>
                </a:solidFill>
                <a:latin typeface="Barlow Condensed"/>
                <a:ea typeface="Barlow Condensed"/>
                <a:cs typeface="Barlow Condensed"/>
                <a:sym typeface="Barlow Condensed"/>
              </a:rPr>
              <a:t>width, height, depth, widthSegments, heightSegments, depthSegments</a:t>
            </a:r>
            <a:r>
              <a:rPr lang="es" sz="1500" b="1">
                <a:latin typeface="Barlow Condensed"/>
                <a:ea typeface="Barlow Condensed"/>
                <a:cs typeface="Barlow Condensed"/>
                <a:sym typeface="Barlow Condensed"/>
              </a:rPr>
              <a:t>)</a:t>
            </a:r>
            <a:endParaRPr sz="1500" b="1">
              <a:latin typeface="Barlow Condensed"/>
              <a:ea typeface="Barlow Condensed"/>
              <a:cs typeface="Barlow Condensed"/>
              <a:sym typeface="Barlow Condensed"/>
            </a:endParaRPr>
          </a:p>
          <a:p>
            <a:pPr marL="457200" lvl="0" indent="0" algn="l" rtl="0">
              <a:spcBef>
                <a:spcPts val="0"/>
              </a:spcBef>
              <a:spcAft>
                <a:spcPts val="0"/>
              </a:spcAft>
              <a:buNone/>
            </a:pPr>
            <a:endParaRPr sz="1500" b="1">
              <a:latin typeface="Barlow Condensed"/>
              <a:ea typeface="Barlow Condensed"/>
              <a:cs typeface="Barlow Condensed"/>
              <a:sym typeface="Barlow Condensed"/>
            </a:endParaRPr>
          </a:p>
          <a:p>
            <a:pPr marL="0" lvl="0" indent="45720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BoxGeometry</a:t>
            </a:r>
            <a:r>
              <a:rPr lang="es" sz="1300">
                <a:solidFill>
                  <a:srgbClr val="888888"/>
                </a:solidFill>
                <a:latin typeface="Courier New"/>
                <a:ea typeface="Courier New"/>
                <a:cs typeface="Courier New"/>
                <a:sym typeface="Courier New"/>
              </a:rPr>
              <a:t>(</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MeshBasicMaterial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color</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0x00ff00</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cube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material</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cube</a:t>
            </a:r>
            <a:r>
              <a:rPr lang="es" sz="1300">
                <a:solidFill>
                  <a:srgbClr val="888888"/>
                </a:solidFill>
                <a:latin typeface="Courier New"/>
                <a:ea typeface="Courier New"/>
                <a:cs typeface="Courier New"/>
                <a:sym typeface="Courier New"/>
              </a:rPr>
              <a:t>);</a:t>
            </a:r>
            <a:endParaRPr sz="1500">
              <a:solidFill>
                <a:srgbClr val="444444"/>
              </a:solidFill>
              <a:latin typeface="Courier New"/>
              <a:ea typeface="Courier New"/>
              <a:cs typeface="Courier New"/>
              <a:sym typeface="Courier New"/>
            </a:endParaRPr>
          </a:p>
          <a:p>
            <a:pPr marL="0" lvl="0" indent="0" algn="l" rtl="0">
              <a:spcBef>
                <a:spcPts val="0"/>
              </a:spcBef>
              <a:spcAft>
                <a:spcPts val="0"/>
              </a:spcAft>
              <a:buNone/>
            </a:pPr>
            <a:endParaRPr>
              <a:solidFill>
                <a:srgbClr val="24292E"/>
              </a:solidFill>
              <a:highlight>
                <a:schemeClr val="dk1"/>
              </a:highlight>
              <a:latin typeface="Courier New"/>
              <a:ea typeface="Courier New"/>
              <a:cs typeface="Courier New"/>
              <a:sym typeface="Courier New"/>
            </a:endParaRPr>
          </a:p>
          <a:p>
            <a:pPr marL="0" lvl="0" indent="0" algn="just" rtl="0">
              <a:spcBef>
                <a:spcPts val="0"/>
              </a:spcBef>
              <a:spcAft>
                <a:spcPts val="0"/>
              </a:spcAft>
              <a:buNone/>
            </a:pPr>
            <a:endParaRPr sz="1700">
              <a:highlight>
                <a:schemeClr val="dk1"/>
              </a:highlight>
              <a:latin typeface="Barlow Condensed"/>
              <a:ea typeface="Barlow Condensed"/>
              <a:cs typeface="Barlow Condensed"/>
              <a:sym typeface="Barlow Condensed"/>
            </a:endParaRPr>
          </a:p>
        </p:txBody>
      </p:sp>
      <p:sp>
        <p:nvSpPr>
          <p:cNvPr id="383" name="Google Shape;383;p16"/>
          <p:cNvSpPr txBox="1"/>
          <p:nvPr/>
        </p:nvSpPr>
        <p:spPr>
          <a:xfrm>
            <a:off x="299400" y="2629150"/>
            <a:ext cx="5636400" cy="21393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THREE.CircleGeometry (</a:t>
            </a:r>
            <a:r>
              <a:rPr lang="es" sz="1500" b="1">
                <a:solidFill>
                  <a:srgbClr val="434343"/>
                </a:solidFill>
                <a:highlight>
                  <a:schemeClr val="dk1"/>
                </a:highlight>
                <a:latin typeface="Barlow Condensed"/>
                <a:ea typeface="Barlow Condensed"/>
                <a:cs typeface="Barlow Condensed"/>
                <a:sym typeface="Barlow Condensed"/>
              </a:rPr>
              <a:t>radius, segment, thetaStart, thetaLength</a:t>
            </a:r>
            <a:r>
              <a:rPr lang="es" sz="1500" b="1">
                <a:highlight>
                  <a:schemeClr val="dk1"/>
                </a:highlight>
                <a:latin typeface="Barlow Condensed"/>
                <a:ea typeface="Barlow Condensed"/>
                <a:cs typeface="Barlow Condensed"/>
                <a:sym typeface="Barlow Condensed"/>
              </a:rPr>
              <a:t>)</a:t>
            </a:r>
            <a:endParaRPr sz="1500" b="1">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500" b="1">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CircleGeometry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MeshBasicMaterial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color</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0xffff00</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circle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circle </a:t>
            </a:r>
            <a:r>
              <a:rPr lang="es" sz="1300">
                <a:solidFill>
                  <a:srgbClr val="888888"/>
                </a:solidFill>
                <a:latin typeface="Courier New"/>
                <a:ea typeface="Courier New"/>
                <a:cs typeface="Courier New"/>
                <a:sym typeface="Courier New"/>
              </a:rPr>
              <a:t>);</a:t>
            </a:r>
            <a:endParaRPr sz="1700">
              <a:highlight>
                <a:schemeClr val="dk1"/>
              </a:highlight>
              <a:latin typeface="Courier New"/>
              <a:ea typeface="Courier New"/>
              <a:cs typeface="Courier New"/>
              <a:sym typeface="Courier New"/>
            </a:endParaRPr>
          </a:p>
          <a:p>
            <a:pPr marL="0" lvl="0" indent="0" algn="l" rtl="0">
              <a:spcBef>
                <a:spcPts val="0"/>
              </a:spcBef>
              <a:spcAft>
                <a:spcPts val="0"/>
              </a:spcAft>
              <a:buNone/>
            </a:pPr>
            <a:endParaRPr/>
          </a:p>
        </p:txBody>
      </p:sp>
      <p:pic>
        <p:nvPicPr>
          <p:cNvPr id="384" name="Google Shape;384;p16"/>
          <p:cNvPicPr preferRelativeResize="0"/>
          <p:nvPr/>
        </p:nvPicPr>
        <p:blipFill>
          <a:blip r:embed="rId3">
            <a:alphaModFix/>
          </a:blip>
          <a:stretch>
            <a:fillRect/>
          </a:stretch>
        </p:blipFill>
        <p:spPr>
          <a:xfrm>
            <a:off x="6413150" y="871368"/>
            <a:ext cx="1836550" cy="1463505"/>
          </a:xfrm>
          <a:prstGeom prst="rect">
            <a:avLst/>
          </a:prstGeom>
          <a:noFill/>
          <a:ln>
            <a:noFill/>
          </a:ln>
        </p:spPr>
      </p:pic>
      <p:pic>
        <p:nvPicPr>
          <p:cNvPr id="385" name="Google Shape;385;p16"/>
          <p:cNvPicPr preferRelativeResize="0"/>
          <p:nvPr/>
        </p:nvPicPr>
        <p:blipFill>
          <a:blip r:embed="rId4">
            <a:alphaModFix/>
          </a:blip>
          <a:stretch>
            <a:fillRect/>
          </a:stretch>
        </p:blipFill>
        <p:spPr>
          <a:xfrm>
            <a:off x="6413150" y="2838350"/>
            <a:ext cx="1836550" cy="14567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7"/>
          <p:cNvSpPr txBox="1"/>
          <p:nvPr/>
        </p:nvSpPr>
        <p:spPr>
          <a:xfrm>
            <a:off x="304100" y="291400"/>
            <a:ext cx="6500400" cy="4369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700" b="1" dirty="0">
              <a:solidFill>
                <a:srgbClr val="24292E"/>
              </a:solidFill>
              <a:highlight>
                <a:schemeClr val="dk1"/>
              </a:highlight>
              <a:latin typeface="Courier New"/>
              <a:ea typeface="Courier New"/>
              <a:cs typeface="Courier New"/>
              <a:sym typeface="Courier New"/>
            </a:endParaRPr>
          </a:p>
          <a:p>
            <a:pPr marL="457200" lvl="0" indent="-323850" algn="l" rtl="0">
              <a:spcBef>
                <a:spcPts val="0"/>
              </a:spcBef>
              <a:spcAft>
                <a:spcPts val="0"/>
              </a:spcAft>
              <a:buClr>
                <a:srgbClr val="24292E"/>
              </a:buClr>
              <a:buSzPts val="1500"/>
              <a:buFont typeface="Barlow Condensed"/>
              <a:buChar char="●"/>
            </a:pPr>
            <a:r>
              <a:rPr lang="es" sz="1500" b="1" dirty="0">
                <a:highlight>
                  <a:schemeClr val="dk1"/>
                </a:highlight>
                <a:latin typeface="Barlow Condensed"/>
                <a:ea typeface="Barlow Condensed"/>
                <a:cs typeface="Barlow Condensed"/>
                <a:sym typeface="Barlow Condensed"/>
              </a:rPr>
              <a:t>THREE.ConeGeometry </a:t>
            </a:r>
            <a:r>
              <a:rPr lang="es" sz="1500" b="1" dirty="0">
                <a:solidFill>
                  <a:srgbClr val="24292E"/>
                </a:solidFill>
                <a:highlight>
                  <a:schemeClr val="dk1"/>
                </a:highlight>
                <a:latin typeface="Barlow Condensed"/>
                <a:ea typeface="Barlow Condensed"/>
                <a:cs typeface="Barlow Condensed"/>
                <a:sym typeface="Barlow Condensed"/>
              </a:rPr>
              <a:t>(</a:t>
            </a:r>
            <a:r>
              <a:rPr lang="es" sz="1500" b="1" dirty="0">
                <a:solidFill>
                  <a:srgbClr val="434343"/>
                </a:solidFill>
                <a:highlight>
                  <a:schemeClr val="dk1"/>
                </a:highlight>
                <a:latin typeface="Barlow Condensed"/>
                <a:ea typeface="Barlow Condensed"/>
                <a:cs typeface="Barlow Condensed"/>
                <a:sym typeface="Barlow Condensed"/>
              </a:rPr>
              <a:t>radius, height, radialSegments, heightSegments, openEnded, thetaStart, thetaLength</a:t>
            </a:r>
            <a:r>
              <a:rPr lang="es" sz="1500" b="1" dirty="0">
                <a:solidFill>
                  <a:srgbClr val="24292E"/>
                </a:solidFill>
                <a:highlight>
                  <a:schemeClr val="dk1"/>
                </a:highlight>
                <a:latin typeface="Barlow Condensed"/>
                <a:ea typeface="Barlow Condensed"/>
                <a:cs typeface="Barlow Condensed"/>
                <a:sym typeface="Barlow Condensed"/>
              </a:rPr>
              <a:t>)</a:t>
            </a:r>
            <a:endParaRPr sz="1500" b="1" dirty="0">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700" dirty="0">
              <a:solidFill>
                <a:srgbClr val="24292E"/>
              </a:solidFill>
              <a:highlight>
                <a:schemeClr val="dk1"/>
              </a:highlight>
              <a:latin typeface="Courier New"/>
              <a:ea typeface="Courier New"/>
              <a:cs typeface="Courier New"/>
              <a:sym typeface="Courier New"/>
            </a:endParaRPr>
          </a:p>
          <a:p>
            <a:pPr marL="457200" lvl="0" indent="0" algn="l" rtl="0">
              <a:spcBef>
                <a:spcPts val="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ConeGeometry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5</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20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8</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700" dirty="0">
              <a:solidFill>
                <a:srgbClr val="24292E"/>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700" dirty="0">
              <a:solidFill>
                <a:srgbClr val="24292E"/>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700" dirty="0">
              <a:solidFill>
                <a:srgbClr val="24292E"/>
              </a:solidFill>
              <a:highlight>
                <a:schemeClr val="dk1"/>
              </a:highlight>
              <a:latin typeface="Courier New"/>
              <a:ea typeface="Courier New"/>
              <a:cs typeface="Courier New"/>
              <a:sym typeface="Courier New"/>
            </a:endParaRPr>
          </a:p>
          <a:p>
            <a:pPr marL="457200" lvl="0" indent="-323850" algn="l" rtl="0">
              <a:spcBef>
                <a:spcPts val="0"/>
              </a:spcBef>
              <a:spcAft>
                <a:spcPts val="0"/>
              </a:spcAft>
              <a:buClr>
                <a:srgbClr val="24292E"/>
              </a:buClr>
              <a:buSzPts val="1500"/>
              <a:buFont typeface="Barlow Condensed"/>
              <a:buChar char="●"/>
            </a:pPr>
            <a:r>
              <a:rPr lang="es" sz="1500" b="1" dirty="0">
                <a:highlight>
                  <a:schemeClr val="dk1"/>
                </a:highlight>
                <a:latin typeface="Barlow Condensed"/>
                <a:ea typeface="Barlow Condensed"/>
                <a:cs typeface="Barlow Condensed"/>
                <a:sym typeface="Barlow Condensed"/>
              </a:rPr>
              <a:t>THREE.DodecahedronGeometry</a:t>
            </a:r>
            <a:r>
              <a:rPr lang="es" sz="1500" b="1" dirty="0">
                <a:solidFill>
                  <a:srgbClr val="24292E"/>
                </a:solidFill>
                <a:highlight>
                  <a:schemeClr val="dk1"/>
                </a:highlight>
                <a:latin typeface="Barlow Condensed"/>
                <a:ea typeface="Barlow Condensed"/>
                <a:cs typeface="Barlow Condensed"/>
                <a:sym typeface="Barlow Condensed"/>
              </a:rPr>
              <a:t> (</a:t>
            </a:r>
            <a:r>
              <a:rPr lang="es" sz="1500" b="1" dirty="0">
                <a:solidFill>
                  <a:srgbClr val="434343"/>
                </a:solidFill>
                <a:highlight>
                  <a:schemeClr val="dk1"/>
                </a:highlight>
                <a:latin typeface="Barlow Condensed"/>
                <a:ea typeface="Barlow Condensed"/>
                <a:cs typeface="Barlow Condensed"/>
                <a:sym typeface="Barlow Condensed"/>
              </a:rPr>
              <a:t>radius, detail</a:t>
            </a:r>
            <a:r>
              <a:rPr lang="es" sz="1500" b="1" dirty="0">
                <a:solidFill>
                  <a:srgbClr val="24292E"/>
                </a:solidFill>
                <a:highlight>
                  <a:schemeClr val="dk1"/>
                </a:highlight>
                <a:latin typeface="Barlow Condensed"/>
                <a:ea typeface="Barlow Condensed"/>
                <a:cs typeface="Barlow Condensed"/>
                <a:sym typeface="Barlow Condensed"/>
              </a:rPr>
              <a:t>)</a:t>
            </a:r>
            <a:endParaRPr sz="1500" b="1" dirty="0">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700" b="1" dirty="0">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DodecahdronGeometry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0" lvl="0" indent="0" algn="l" rtl="0">
              <a:spcBef>
                <a:spcPts val="0"/>
              </a:spcBef>
              <a:spcAft>
                <a:spcPts val="0"/>
              </a:spcAft>
              <a:buNone/>
            </a:pPr>
            <a:endParaRPr sz="1700" dirty="0">
              <a:solidFill>
                <a:srgbClr val="444444"/>
              </a:solidFill>
              <a:latin typeface="Courier New"/>
              <a:ea typeface="Courier New"/>
              <a:cs typeface="Courier New"/>
              <a:sym typeface="Courier New"/>
            </a:endParaRPr>
          </a:p>
          <a:p>
            <a:pPr marL="0" lvl="0" indent="0" algn="l" rtl="0">
              <a:spcBef>
                <a:spcPts val="0"/>
              </a:spcBef>
              <a:spcAft>
                <a:spcPts val="0"/>
              </a:spcAft>
              <a:buNone/>
            </a:pPr>
            <a:endParaRPr sz="1700" dirty="0">
              <a:solidFill>
                <a:srgbClr val="444444"/>
              </a:solidFill>
              <a:latin typeface="Courier New"/>
              <a:ea typeface="Courier New"/>
              <a:cs typeface="Courier New"/>
              <a:sym typeface="Courier New"/>
            </a:endParaRPr>
          </a:p>
          <a:p>
            <a:pPr marL="457200" lvl="0" indent="-323850" algn="l" rtl="0">
              <a:spcBef>
                <a:spcPts val="0"/>
              </a:spcBef>
              <a:spcAft>
                <a:spcPts val="0"/>
              </a:spcAft>
              <a:buClr>
                <a:srgbClr val="24292E"/>
              </a:buClr>
              <a:buSzPts val="1500"/>
              <a:buFont typeface="Barlow Condensed"/>
              <a:buChar char="●"/>
            </a:pPr>
            <a:r>
              <a:rPr lang="es" sz="1500" b="1" dirty="0">
                <a:highlight>
                  <a:schemeClr val="dk1"/>
                </a:highlight>
                <a:latin typeface="Barlow Condensed"/>
                <a:ea typeface="Barlow Condensed"/>
                <a:cs typeface="Barlow Condensed"/>
                <a:sym typeface="Barlow Condensed"/>
              </a:rPr>
              <a:t>THREE.TorusGeometry </a:t>
            </a:r>
            <a:r>
              <a:rPr lang="es" sz="1500" b="1" dirty="0">
                <a:solidFill>
                  <a:srgbClr val="24292E"/>
                </a:solidFill>
                <a:highlight>
                  <a:schemeClr val="dk1"/>
                </a:highlight>
                <a:latin typeface="Barlow Condensed"/>
                <a:ea typeface="Barlow Condensed"/>
                <a:cs typeface="Barlow Condensed"/>
                <a:sym typeface="Barlow Condensed"/>
              </a:rPr>
              <a:t>(</a:t>
            </a:r>
            <a:r>
              <a:rPr lang="es" sz="1500" b="1" dirty="0">
                <a:solidFill>
                  <a:srgbClr val="434343"/>
                </a:solidFill>
                <a:latin typeface="Barlow Condensed"/>
                <a:ea typeface="Barlow Condensed"/>
                <a:cs typeface="Barlow Condensed"/>
                <a:sym typeface="Barlow Condensed"/>
              </a:rPr>
              <a:t>radius, tube,  radialSegments, tubularSegments, arc</a:t>
            </a:r>
            <a:r>
              <a:rPr lang="es" sz="1500" b="1" dirty="0">
                <a:latin typeface="Barlow Condensed"/>
                <a:ea typeface="Barlow Condensed"/>
                <a:cs typeface="Barlow Condensed"/>
                <a:sym typeface="Barlow Condensed"/>
              </a:rPr>
              <a:t>)</a:t>
            </a:r>
            <a:endParaRPr sz="1500" b="1" dirty="0">
              <a:latin typeface="Barlow Condensed"/>
              <a:ea typeface="Barlow Condensed"/>
              <a:cs typeface="Barlow Condensed"/>
              <a:sym typeface="Barlow Condensed"/>
            </a:endParaRPr>
          </a:p>
          <a:p>
            <a:pPr marL="457200" lvl="0" indent="0" algn="l" rtl="0">
              <a:spcBef>
                <a:spcPts val="0"/>
              </a:spcBef>
              <a:spcAft>
                <a:spcPts val="0"/>
              </a:spcAft>
              <a:buNone/>
            </a:pPr>
            <a:endParaRPr sz="1700" b="1" dirty="0">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TorusGeometry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3</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16</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700" b="1" dirty="0">
              <a:solidFill>
                <a:srgbClr val="24292E"/>
              </a:solidFill>
              <a:highlight>
                <a:schemeClr val="dk1"/>
              </a:highlight>
              <a:latin typeface="Courier New"/>
              <a:ea typeface="Courier New"/>
              <a:cs typeface="Courier New"/>
              <a:sym typeface="Courier New"/>
            </a:endParaRPr>
          </a:p>
          <a:p>
            <a:pPr marL="457200" lvl="0" indent="0" algn="l" rtl="0">
              <a:spcBef>
                <a:spcPts val="0"/>
              </a:spcBef>
              <a:spcAft>
                <a:spcPts val="0"/>
              </a:spcAft>
              <a:buNone/>
            </a:pPr>
            <a:endParaRPr sz="1700" b="1" dirty="0">
              <a:solidFill>
                <a:srgbClr val="24292E"/>
              </a:solidFill>
              <a:highlight>
                <a:schemeClr val="dk1"/>
              </a:highlight>
              <a:latin typeface="Barlow Condensed"/>
              <a:ea typeface="Barlow Condensed"/>
              <a:cs typeface="Barlow Condensed"/>
              <a:sym typeface="Barlow Condensed"/>
            </a:endParaRPr>
          </a:p>
        </p:txBody>
      </p:sp>
      <p:pic>
        <p:nvPicPr>
          <p:cNvPr id="391" name="Google Shape;391;p17"/>
          <p:cNvPicPr preferRelativeResize="0"/>
          <p:nvPr/>
        </p:nvPicPr>
        <p:blipFill>
          <a:blip r:embed="rId3">
            <a:alphaModFix/>
          </a:blip>
          <a:stretch>
            <a:fillRect/>
          </a:stretch>
        </p:blipFill>
        <p:spPr>
          <a:xfrm>
            <a:off x="6897125" y="558600"/>
            <a:ext cx="1450350" cy="1272550"/>
          </a:xfrm>
          <a:prstGeom prst="rect">
            <a:avLst/>
          </a:prstGeom>
          <a:noFill/>
          <a:ln>
            <a:noFill/>
          </a:ln>
        </p:spPr>
      </p:pic>
      <p:pic>
        <p:nvPicPr>
          <p:cNvPr id="392" name="Google Shape;392;p17"/>
          <p:cNvPicPr preferRelativeResize="0"/>
          <p:nvPr/>
        </p:nvPicPr>
        <p:blipFill>
          <a:blip r:embed="rId4">
            <a:alphaModFix/>
          </a:blip>
          <a:stretch>
            <a:fillRect/>
          </a:stretch>
        </p:blipFill>
        <p:spPr>
          <a:xfrm>
            <a:off x="6822075" y="2046565"/>
            <a:ext cx="1600450" cy="1125860"/>
          </a:xfrm>
          <a:prstGeom prst="rect">
            <a:avLst/>
          </a:prstGeom>
          <a:noFill/>
          <a:ln>
            <a:noFill/>
          </a:ln>
        </p:spPr>
      </p:pic>
      <p:pic>
        <p:nvPicPr>
          <p:cNvPr id="393" name="Google Shape;393;p17"/>
          <p:cNvPicPr preferRelativeResize="0"/>
          <p:nvPr/>
        </p:nvPicPr>
        <p:blipFill>
          <a:blip r:embed="rId5">
            <a:alphaModFix/>
          </a:blip>
          <a:stretch>
            <a:fillRect/>
          </a:stretch>
        </p:blipFill>
        <p:spPr>
          <a:xfrm>
            <a:off x="6897125" y="3387856"/>
            <a:ext cx="1450350" cy="1195168"/>
          </a:xfrm>
          <a:prstGeom prst="rect">
            <a:avLst/>
          </a:prstGeom>
          <a:noFill/>
          <a:ln>
            <a:noFill/>
          </a:ln>
        </p:spPr>
      </p:pic>
    </p:spTree>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1082</Words>
  <Application>Microsoft Office PowerPoint</Application>
  <PresentationFormat>On-screen Show (16:9)</PresentationFormat>
  <Paragraphs>150</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Barlow Condensed Medium</vt:lpstr>
      <vt:lpstr>Barlow Condensed</vt:lpstr>
      <vt:lpstr>Fira Sans Extra Condensed Medium</vt:lpstr>
      <vt:lpstr>Roboto Mono</vt:lpstr>
      <vt:lpstr>Arvo</vt:lpstr>
      <vt:lpstr>Barlow Condensed SemiBold</vt:lpstr>
      <vt:lpstr>Courier New</vt:lpstr>
      <vt:lpstr>My Creative CV by slidesgo</vt:lpstr>
      <vt:lpstr>Bekerja dengan Geometri </vt:lpstr>
      <vt:lpstr>Anggota Kelompok :</vt:lpstr>
      <vt:lpstr>Apa itu Geometri?</vt:lpstr>
      <vt:lpstr>Geometry vs BufferGeometry</vt:lpstr>
      <vt:lpstr>PowerPoint Presentation</vt:lpstr>
      <vt:lpstr>Properti dari geometri</vt:lpstr>
      <vt:lpstr>Method dari Geometri</vt:lpstr>
      <vt:lpstr>PowerPoint Presentation</vt:lpstr>
      <vt:lpstr>PowerPoint Presentation</vt:lpstr>
      <vt:lpstr>PowerPoint Presentation</vt:lpstr>
      <vt:lpstr>PowerPoint Presentation</vt:lpstr>
      <vt:lpstr>PowerPoint Presentation</vt:lpstr>
      <vt:lpstr>Implementasi</vt:lpstr>
      <vt:lpstr>THANKS!</vt:lpstr>
      <vt:lpstr>Sumber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Bekerja dengan Geometri </dc:title>
  <cp:lastModifiedBy>05111840000083@mahasiswa.integra.its.ac.id</cp:lastModifiedBy>
  <cp:revision>11</cp:revision>
  <dcterms:modified xsi:type="dcterms:W3CDTF">2020-04-22T12:35:29Z</dcterms:modified>
</cp:coreProperties>
</file>