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1E99-8C40-4CB4-9928-EDB84DD262D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9404-4132-45BE-A941-FDC8C2BC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1E99-8C40-4CB4-9928-EDB84DD262D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9404-4132-45BE-A941-FDC8C2BC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1E99-8C40-4CB4-9928-EDB84DD262D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9404-4132-45BE-A941-FDC8C2BC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0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1E99-8C40-4CB4-9928-EDB84DD262D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9404-4132-45BE-A941-FDC8C2BC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1E99-8C40-4CB4-9928-EDB84DD262D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9404-4132-45BE-A941-FDC8C2BC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4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1E99-8C40-4CB4-9928-EDB84DD262D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9404-4132-45BE-A941-FDC8C2BC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1E99-8C40-4CB4-9928-EDB84DD262D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9404-4132-45BE-A941-FDC8C2BC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5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1E99-8C40-4CB4-9928-EDB84DD262D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9404-4132-45BE-A941-FDC8C2BC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1E99-8C40-4CB4-9928-EDB84DD262D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9404-4132-45BE-A941-FDC8C2BC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1E99-8C40-4CB4-9928-EDB84DD262D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9404-4132-45BE-A941-FDC8C2BC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4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1E99-8C40-4CB4-9928-EDB84DD262D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9404-4132-45BE-A941-FDC8C2BC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3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1E99-8C40-4CB4-9928-EDB84DD262DE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9404-4132-45BE-A941-FDC8C2BC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4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221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latin typeface="Bahnschrift" panose="020B0502040204020203" pitchFamily="34" charset="0"/>
              </a:rPr>
              <a:t>Komponen</a:t>
            </a:r>
            <a:r>
              <a:rPr lang="en-US" sz="4800" dirty="0" smtClean="0">
                <a:latin typeface="Bahnschrift" panose="020B0502040204020203" pitchFamily="34" charset="0"/>
              </a:rPr>
              <a:t> </a:t>
            </a:r>
            <a:r>
              <a:rPr lang="en-US" sz="4800" dirty="0" err="1" smtClean="0">
                <a:latin typeface="Bahnschrift" panose="020B0502040204020203" pitchFamily="34" charset="0"/>
              </a:rPr>
              <a:t>Dasar</a:t>
            </a:r>
            <a:r>
              <a:rPr lang="en-US" sz="4800" dirty="0" smtClean="0">
                <a:latin typeface="Bahnschrift" panose="020B0502040204020203" pitchFamily="34" charset="0"/>
              </a:rPr>
              <a:t> </a:t>
            </a:r>
            <a:r>
              <a:rPr lang="en-US" sz="4800" dirty="0" err="1" smtClean="0">
                <a:latin typeface="Bahnschrift" panose="020B0502040204020203" pitchFamily="34" charset="0"/>
              </a:rPr>
              <a:t>Pembuatan</a:t>
            </a:r>
            <a:r>
              <a:rPr lang="en-US" sz="4800" dirty="0" smtClean="0">
                <a:latin typeface="Bahnschrift" panose="020B0502040204020203" pitchFamily="34" charset="0"/>
              </a:rPr>
              <a:t> </a:t>
            </a:r>
            <a:r>
              <a:rPr lang="en-US" sz="4800" dirty="0" err="1" smtClean="0">
                <a:latin typeface="Bahnschrift" panose="020B0502040204020203" pitchFamily="34" charset="0"/>
              </a:rPr>
              <a:t>Pemandangan</a:t>
            </a:r>
            <a:r>
              <a:rPr lang="en-US" sz="4800" dirty="0" smtClean="0">
                <a:latin typeface="Bahnschrift" panose="020B0502040204020203" pitchFamily="34" charset="0"/>
              </a:rPr>
              <a:t> 3-Dimensi (Three.js)</a:t>
            </a:r>
            <a:endParaRPr lang="en-US" sz="4800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Bahnschrift" panose="020B0502040204020203" pitchFamily="34" charset="0"/>
              </a:rPr>
              <a:t>Tim ok:</a:t>
            </a:r>
          </a:p>
          <a:p>
            <a:r>
              <a:rPr lang="en-US" sz="2000" dirty="0" smtClean="0">
                <a:latin typeface="Bahnschrift" panose="020B0502040204020203" pitchFamily="34" charset="0"/>
              </a:rPr>
              <a:t>Sheinna </a:t>
            </a:r>
            <a:r>
              <a:rPr lang="en-US" sz="2000" dirty="0" err="1" smtClean="0">
                <a:latin typeface="Bahnschrift" panose="020B0502040204020203" pitchFamily="34" charset="0"/>
              </a:rPr>
              <a:t>Yendri</a:t>
            </a:r>
            <a:r>
              <a:rPr lang="en-US" sz="2000" dirty="0" smtClean="0">
                <a:latin typeface="Bahnschrift" panose="020B0502040204020203" pitchFamily="34" charset="0"/>
              </a:rPr>
              <a:t> (05111840000038)</a:t>
            </a:r>
          </a:p>
          <a:p>
            <a:r>
              <a:rPr lang="en-US" sz="2000" dirty="0" err="1" smtClean="0">
                <a:latin typeface="Bahnschrift" panose="020B0502040204020203" pitchFamily="34" charset="0"/>
              </a:rPr>
              <a:t>Yulia</a:t>
            </a:r>
            <a:r>
              <a:rPr lang="en-US" sz="2000" dirty="0" smtClean="0"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latin typeface="Bahnschrift" panose="020B0502040204020203" pitchFamily="34" charset="0"/>
              </a:rPr>
              <a:t>Niza</a:t>
            </a:r>
            <a:r>
              <a:rPr lang="en-US" sz="2000" dirty="0" smtClean="0">
                <a:latin typeface="Bahnschrift" panose="020B0502040204020203" pitchFamily="34" charset="0"/>
              </a:rPr>
              <a:t> (05111840000053)</a:t>
            </a:r>
          </a:p>
          <a:p>
            <a:r>
              <a:rPr lang="en-US" sz="2000" dirty="0" smtClean="0">
                <a:latin typeface="Bahnschrift" panose="020B0502040204020203" pitchFamily="34" charset="0"/>
              </a:rPr>
              <a:t>Muhammad </a:t>
            </a:r>
            <a:r>
              <a:rPr lang="en-US" sz="2000" dirty="0" err="1" smtClean="0">
                <a:latin typeface="Bahnschrift" panose="020B0502040204020203" pitchFamily="34" charset="0"/>
              </a:rPr>
              <a:t>Afif</a:t>
            </a:r>
            <a:r>
              <a:rPr lang="en-US" sz="2000" dirty="0" smtClean="0"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latin typeface="Bahnschrift" panose="020B0502040204020203" pitchFamily="34" charset="0"/>
              </a:rPr>
              <a:t>Fadhlurrahman</a:t>
            </a:r>
            <a:r>
              <a:rPr lang="en-US" sz="2000" dirty="0" smtClean="0">
                <a:latin typeface="Bahnschrift" panose="020B0502040204020203" pitchFamily="34" charset="0"/>
              </a:rPr>
              <a:t> (05111840000093)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133" t="22806" r="17337"/>
          <a:stretch/>
        </p:blipFill>
        <p:spPr>
          <a:xfrm>
            <a:off x="7778840" y="3971209"/>
            <a:ext cx="4108361" cy="2705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94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2. </a:t>
            </a:r>
            <a:r>
              <a:rPr lang="en-US" dirty="0" err="1" smtClean="0">
                <a:latin typeface="Bahnschrift" panose="020B0502040204020203" pitchFamily="34" charset="0"/>
              </a:rPr>
              <a:t>Geometri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61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Bahnschrift" panose="020B0502040204020203" pitchFamily="34" charset="0"/>
              </a:rPr>
              <a:t>Dengan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menggunakan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fungsi</a:t>
            </a:r>
            <a:r>
              <a:rPr lang="en-US" sz="2400" dirty="0" smtClean="0">
                <a:latin typeface="Bahnschrift" panose="020B0502040204020203" pitchFamily="34" charset="0"/>
              </a:rPr>
              <a:t> library Three.js, </a:t>
            </a:r>
            <a:r>
              <a:rPr lang="en-US" sz="2400" dirty="0" err="1" smtClean="0">
                <a:latin typeface="Bahnschrift" panose="020B0502040204020203" pitchFamily="34" charset="0"/>
              </a:rPr>
              <a:t>maka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untuk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membuat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suatu</a:t>
            </a:r>
            <a:r>
              <a:rPr lang="en-US" sz="2400" dirty="0" smtClean="0">
                <a:latin typeface="Bahnschrift" panose="020B0502040204020203" pitchFamily="34" charset="0"/>
              </a:rPr>
              <a:t> object </a:t>
            </a:r>
            <a:r>
              <a:rPr lang="en-US" sz="2400" dirty="0" err="1" smtClean="0">
                <a:latin typeface="Bahnschrift" panose="020B0502040204020203" pitchFamily="34" charset="0"/>
              </a:rPr>
              <a:t>akan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menjadi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mudah</a:t>
            </a:r>
            <a:r>
              <a:rPr lang="en-US" sz="2400" dirty="0" smtClean="0">
                <a:latin typeface="Bahnschrift" panose="020B0502040204020203" pitchFamily="34" charset="0"/>
              </a:rPr>
              <a:t>.</a:t>
            </a:r>
          </a:p>
          <a:p>
            <a:r>
              <a:rPr lang="en-US" sz="2400" dirty="0" smtClean="0">
                <a:latin typeface="Bahnschrift" panose="020B0502040204020203" pitchFamily="34" charset="0"/>
              </a:rPr>
              <a:t>Step yang </a:t>
            </a:r>
            <a:r>
              <a:rPr lang="en-US" sz="2400" dirty="0" err="1" smtClean="0">
                <a:latin typeface="Bahnschrift" panose="020B0502040204020203" pitchFamily="34" charset="0"/>
              </a:rPr>
              <a:t>perlu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dilakukan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adalah</a:t>
            </a:r>
            <a:r>
              <a:rPr lang="en-US" sz="2400" dirty="0" smtClean="0">
                <a:latin typeface="Bahnschrift" panose="020B0502040204020203" pitchFamily="34" charset="0"/>
              </a:rPr>
              <a:t>: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latin typeface="Bahnschrift" panose="020B0502040204020203" pitchFamily="34" charset="0"/>
              </a:rPr>
              <a:t>Membuat</a:t>
            </a:r>
            <a:r>
              <a:rPr lang="en-US" sz="2000" dirty="0" smtClean="0"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latin typeface="Bahnschrift" panose="020B0502040204020203" pitchFamily="34" charset="0"/>
              </a:rPr>
              <a:t>geometri</a:t>
            </a:r>
            <a:r>
              <a:rPr lang="en-US" sz="2000" dirty="0" smtClean="0">
                <a:latin typeface="Bahnschrift" panose="020B0502040204020203" pitchFamily="34" charset="0"/>
              </a:rPr>
              <a:t> object yang </a:t>
            </a:r>
            <a:r>
              <a:rPr lang="en-US" sz="2000" dirty="0" err="1" smtClean="0">
                <a:latin typeface="Bahnschrift" panose="020B0502040204020203" pitchFamily="34" charset="0"/>
              </a:rPr>
              <a:t>diinginkan</a:t>
            </a:r>
            <a:r>
              <a:rPr lang="en-US" sz="2000" dirty="0" smtClean="0"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latin typeface="Bahnschrift" panose="020B0502040204020203" pitchFamily="34" charset="0"/>
              </a:rPr>
              <a:t>dengan</a:t>
            </a:r>
            <a:r>
              <a:rPr lang="en-US" sz="2000" dirty="0" smtClean="0">
                <a:latin typeface="Bahnschrift" panose="020B0502040204020203" pitchFamily="34" charset="0"/>
              </a:rPr>
              <a:t> library Three.js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latin typeface="Bahnschrift" panose="020B0502040204020203" pitchFamily="34" charset="0"/>
              </a:rPr>
              <a:t>Menambahkan</a:t>
            </a:r>
            <a:r>
              <a:rPr lang="en-US" sz="2000" dirty="0" smtClean="0">
                <a:latin typeface="Bahnschrift" panose="020B0502040204020203" pitchFamily="34" charset="0"/>
              </a:rPr>
              <a:t> material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latin typeface="Bahnschrift" panose="020B0502040204020203" pitchFamily="34" charset="0"/>
              </a:rPr>
              <a:t>Membuat</a:t>
            </a:r>
            <a:r>
              <a:rPr lang="en-US" sz="2000" dirty="0" smtClean="0">
                <a:latin typeface="Bahnschrift" panose="020B0502040204020203" pitchFamily="34" charset="0"/>
              </a:rPr>
              <a:t> mesh yang </a:t>
            </a:r>
            <a:r>
              <a:rPr lang="en-US" sz="2000" dirty="0" err="1" smtClean="0">
                <a:latin typeface="Bahnschrift" panose="020B0502040204020203" pitchFamily="34" charset="0"/>
              </a:rPr>
              <a:t>berisi</a:t>
            </a:r>
            <a:r>
              <a:rPr lang="en-US" sz="2000" dirty="0" smtClean="0"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latin typeface="Bahnschrift" panose="020B0502040204020203" pitchFamily="34" charset="0"/>
              </a:rPr>
              <a:t>gabungan</a:t>
            </a:r>
            <a:r>
              <a:rPr lang="en-US" sz="2000" dirty="0" smtClean="0"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latin typeface="Bahnschrift" panose="020B0502040204020203" pitchFamily="34" charset="0"/>
              </a:rPr>
              <a:t>dari</a:t>
            </a:r>
            <a:r>
              <a:rPr lang="en-US" sz="2000" dirty="0" smtClean="0"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latin typeface="Bahnschrift" panose="020B0502040204020203" pitchFamily="34" charset="0"/>
              </a:rPr>
              <a:t>geometri</a:t>
            </a:r>
            <a:r>
              <a:rPr lang="en-US" sz="2000" dirty="0" smtClean="0">
                <a:latin typeface="Bahnschrift" panose="020B0502040204020203" pitchFamily="34" charset="0"/>
              </a:rPr>
              <a:t> </a:t>
            </a:r>
            <a:r>
              <a:rPr lang="en-US" sz="2000" dirty="0" err="1" smtClean="0">
                <a:latin typeface="Bahnschrift" panose="020B0502040204020203" pitchFamily="34" charset="0"/>
              </a:rPr>
              <a:t>dan</a:t>
            </a:r>
            <a:r>
              <a:rPr lang="en-US" sz="2000" dirty="0" smtClean="0">
                <a:latin typeface="Bahnschrift" panose="020B0502040204020203" pitchFamily="34" charset="0"/>
              </a:rPr>
              <a:t> material.</a:t>
            </a:r>
          </a:p>
          <a:p>
            <a:pPr marL="914400" lvl="1" indent="-457200">
              <a:buAutoNum type="arabicPeriod"/>
            </a:pPr>
            <a:endParaRPr lang="en-US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sphereGeometry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THREE.SphereGeometry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(4,20,20);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sphereMaterial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THREE.MeshBasicMaterial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({color: 0x7777ff); 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sphere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sphereGeometry,sphereMaterial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ahnschrift" panose="020B0502040204020203" pitchFamily="34" charset="0"/>
              </a:rPr>
              <a:t>Geometri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Vertices / vertex (</a:t>
            </a:r>
            <a:r>
              <a:rPr lang="en-US" dirty="0" err="1" smtClean="0">
                <a:latin typeface="Bahnschrift" panose="020B0502040204020203" pitchFamily="34" charset="0"/>
              </a:rPr>
              <a:t>titik</a:t>
            </a:r>
            <a:r>
              <a:rPr lang="en-US" dirty="0" smtClean="0">
                <a:latin typeface="Bahnschrift" panose="020B0502040204020203" pitchFamily="34" charset="0"/>
              </a:rPr>
              <a:t>)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Face (</a:t>
            </a:r>
            <a:r>
              <a:rPr lang="en-US" dirty="0" err="1" smtClean="0">
                <a:latin typeface="Bahnschrift" panose="020B0502040204020203" pitchFamily="34" charset="0"/>
              </a:rPr>
              <a:t>sisi</a:t>
            </a:r>
            <a:r>
              <a:rPr lang="en-US" dirty="0" smtClean="0"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4" name="Cube 3"/>
          <p:cNvSpPr/>
          <p:nvPr/>
        </p:nvSpPr>
        <p:spPr>
          <a:xfrm>
            <a:off x="3936000" y="3181082"/>
            <a:ext cx="2160000" cy="2160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953814" y="3747752"/>
            <a:ext cx="1596980" cy="16098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897363" y="3683357"/>
            <a:ext cx="107966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05070" y="3681209"/>
            <a:ext cx="107966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0184" y="5276047"/>
            <a:ext cx="107966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00772" y="5273899"/>
            <a:ext cx="107966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31832" y="3123128"/>
            <a:ext cx="107966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39543" y="3133859"/>
            <a:ext cx="107966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39541" y="4756599"/>
            <a:ext cx="107966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Bahnschrift" panose="020B0502040204020203" pitchFamily="34" charset="0"/>
              </a:rPr>
              <a:t>Membuat</a:t>
            </a:r>
            <a:r>
              <a:rPr lang="en-US" sz="4000" dirty="0" smtClean="0">
                <a:latin typeface="Bahnschrift" panose="020B0502040204020203" pitchFamily="34" charset="0"/>
              </a:rPr>
              <a:t> </a:t>
            </a:r>
            <a:r>
              <a:rPr lang="en-US" sz="4000" dirty="0" err="1" smtClean="0">
                <a:latin typeface="Bahnschrift" panose="020B0502040204020203" pitchFamily="34" charset="0"/>
              </a:rPr>
              <a:t>kubus</a:t>
            </a:r>
            <a:r>
              <a:rPr lang="en-US" sz="4000" dirty="0" smtClean="0">
                <a:latin typeface="Bahnschrift" panose="020B0502040204020203" pitchFamily="34" charset="0"/>
              </a:rPr>
              <a:t> </a:t>
            </a:r>
            <a:r>
              <a:rPr lang="en-US" sz="4000" dirty="0" err="1" smtClean="0">
                <a:latin typeface="Bahnschrift" panose="020B0502040204020203" pitchFamily="34" charset="0"/>
              </a:rPr>
              <a:t>dengan</a:t>
            </a:r>
            <a:r>
              <a:rPr lang="en-US" sz="4000" dirty="0" smtClean="0">
                <a:latin typeface="Bahnschrift" panose="020B0502040204020203" pitchFamily="34" charset="0"/>
              </a:rPr>
              <a:t> Three.js vs Manual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2144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Bahnschrift" panose="020B0502040204020203" pitchFamily="34" charset="0"/>
              </a:rPr>
              <a:t>Dengan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menggunakan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geometri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dari</a:t>
            </a:r>
            <a:r>
              <a:rPr lang="en-US" sz="2400" dirty="0" smtClean="0">
                <a:latin typeface="Bahnschrift" panose="020B0502040204020203" pitchFamily="34" charset="0"/>
              </a:rPr>
              <a:t> Three.js, </a:t>
            </a:r>
            <a:r>
              <a:rPr lang="en-US" sz="2400" dirty="0" err="1" smtClean="0">
                <a:latin typeface="Bahnschrift" panose="020B0502040204020203" pitchFamily="34" charset="0"/>
              </a:rPr>
              <a:t>maka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kita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hanya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perlu</a:t>
            </a:r>
            <a:r>
              <a:rPr lang="en-US" sz="2400" dirty="0" smtClean="0">
                <a:latin typeface="Bahnschrift" panose="020B0502040204020203" pitchFamily="34" charset="0"/>
              </a:rPr>
              <a:t> men-define width, height, </a:t>
            </a:r>
            <a:r>
              <a:rPr lang="en-US" sz="2400" dirty="0" err="1" smtClean="0">
                <a:latin typeface="Bahnschrift" panose="020B0502040204020203" pitchFamily="34" charset="0"/>
              </a:rPr>
              <a:t>dan</a:t>
            </a:r>
            <a:r>
              <a:rPr lang="en-US" sz="2400" dirty="0" smtClean="0">
                <a:latin typeface="Bahnschrift" panose="020B0502040204020203" pitchFamily="34" charset="0"/>
              </a:rPr>
              <a:t> depth </a:t>
            </a:r>
            <a:r>
              <a:rPr lang="en-US" sz="2400" dirty="0" err="1" smtClean="0">
                <a:latin typeface="Bahnschrift" panose="020B0502040204020203" pitchFamily="34" charset="0"/>
              </a:rPr>
              <a:t>dari</a:t>
            </a:r>
            <a:r>
              <a:rPr lang="en-US" sz="2400" dirty="0" smtClean="0">
                <a:latin typeface="Bahnschrift" panose="020B0502040204020203" pitchFamily="34" charset="0"/>
              </a:rPr>
              <a:t> object yang </a:t>
            </a:r>
            <a:r>
              <a:rPr lang="en-US" sz="2400" dirty="0" err="1" smtClean="0">
                <a:latin typeface="Bahnschrift" panose="020B0502040204020203" pitchFamily="34" charset="0"/>
              </a:rPr>
              <a:t>ingin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kita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buat</a:t>
            </a:r>
            <a:r>
              <a:rPr lang="en-US" sz="2400" dirty="0" smtClean="0">
                <a:latin typeface="Bahnschrift" panose="020B0502040204020203" pitchFamily="34" charset="0"/>
              </a:rPr>
              <a:t>.</a:t>
            </a:r>
          </a:p>
          <a:p>
            <a:r>
              <a:rPr lang="en-US" sz="2400" dirty="0" smtClean="0">
                <a:latin typeface="Bahnschrift" panose="020B0502040204020203" pitchFamily="34" charset="0"/>
              </a:rPr>
              <a:t>Dari 3 </a:t>
            </a:r>
            <a:r>
              <a:rPr lang="en-US" sz="2400" dirty="0" err="1" smtClean="0">
                <a:latin typeface="Bahnschrift" panose="020B0502040204020203" pitchFamily="34" charset="0"/>
              </a:rPr>
              <a:t>informasi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tersebut</a:t>
            </a:r>
            <a:r>
              <a:rPr lang="en-US" sz="2400" dirty="0" smtClean="0">
                <a:latin typeface="Bahnschrift" panose="020B0502040204020203" pitchFamily="34" charset="0"/>
              </a:rPr>
              <a:t>, Three.js </a:t>
            </a:r>
            <a:r>
              <a:rPr lang="en-US" sz="2400" dirty="0" err="1" smtClean="0">
                <a:latin typeface="Bahnschrift" panose="020B0502040204020203" pitchFamily="34" charset="0"/>
              </a:rPr>
              <a:t>dapat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secara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otomatis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membuat</a:t>
            </a:r>
            <a:r>
              <a:rPr lang="en-US" sz="2400" dirty="0" smtClean="0">
                <a:latin typeface="Bahnschrift" panose="020B0502040204020203" pitchFamily="34" charset="0"/>
              </a:rPr>
              <a:t> 8 vertices (</a:t>
            </a:r>
            <a:r>
              <a:rPr lang="en-US" sz="2400" dirty="0" err="1" smtClean="0">
                <a:latin typeface="Bahnschrift" panose="020B0502040204020203" pitchFamily="34" charset="0"/>
              </a:rPr>
              <a:t>titik</a:t>
            </a:r>
            <a:r>
              <a:rPr lang="en-US" sz="2400" dirty="0" smtClean="0">
                <a:latin typeface="Bahnschrift" panose="020B0502040204020203" pitchFamily="34" charset="0"/>
              </a:rPr>
              <a:t>), </a:t>
            </a:r>
            <a:r>
              <a:rPr lang="en-US" sz="2400" dirty="0" err="1" smtClean="0">
                <a:latin typeface="Bahnschrift" panose="020B0502040204020203" pitchFamily="34" charset="0"/>
              </a:rPr>
              <a:t>dan</a:t>
            </a:r>
            <a:r>
              <a:rPr lang="en-US" sz="2400" dirty="0" smtClean="0">
                <a:latin typeface="Bahnschrift" panose="020B0502040204020203" pitchFamily="34" charset="0"/>
              </a:rPr>
              <a:t> 12 faces (</a:t>
            </a:r>
            <a:r>
              <a:rPr lang="en-US" sz="2400" dirty="0" err="1" smtClean="0">
                <a:latin typeface="Bahnschrift" panose="020B0502040204020203" pitchFamily="34" charset="0"/>
              </a:rPr>
              <a:t>sisi</a:t>
            </a:r>
            <a:r>
              <a:rPr lang="en-US" sz="2400" dirty="0" smtClean="0">
                <a:latin typeface="Bahnschrift" panose="020B0502040204020203" pitchFamily="34" charset="0"/>
              </a:rPr>
              <a:t>), </a:t>
            </a:r>
            <a:r>
              <a:rPr lang="en-US" sz="2400" dirty="0" err="1" smtClean="0">
                <a:latin typeface="Bahnschrift" panose="020B0502040204020203" pitchFamily="34" charset="0"/>
              </a:rPr>
              <a:t>karena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tiap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sisi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kubus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dibangun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dari</a:t>
            </a:r>
            <a:r>
              <a:rPr lang="en-US" sz="2400" dirty="0" smtClean="0">
                <a:latin typeface="Bahnschrift" panose="020B0502040204020203" pitchFamily="34" charset="0"/>
              </a:rPr>
              <a:t> 2 </a:t>
            </a:r>
            <a:r>
              <a:rPr lang="en-US" sz="2400" dirty="0" err="1" smtClean="0">
                <a:latin typeface="Bahnschrift" panose="020B0502040204020203" pitchFamily="34" charset="0"/>
              </a:rPr>
              <a:t>segitiga</a:t>
            </a:r>
            <a:r>
              <a:rPr lang="en-US" sz="2400" dirty="0" smtClean="0">
                <a:latin typeface="Bahnschrift" panose="020B0502040204020203" pitchFamily="34" charset="0"/>
              </a:rPr>
              <a:t>.</a:t>
            </a:r>
          </a:p>
          <a:p>
            <a:r>
              <a:rPr lang="en-US" sz="2400" dirty="0" err="1" smtClean="0">
                <a:latin typeface="Bahnschrift" panose="020B0502040204020203" pitchFamily="34" charset="0"/>
              </a:rPr>
              <a:t>Sedangkan</a:t>
            </a:r>
            <a:r>
              <a:rPr lang="en-US" sz="2400" dirty="0" smtClean="0">
                <a:latin typeface="Bahnschrift" panose="020B0502040204020203" pitchFamily="34" charset="0"/>
              </a:rPr>
              <a:t>, </a:t>
            </a:r>
            <a:r>
              <a:rPr lang="en-US" sz="2400" dirty="0" err="1" smtClean="0">
                <a:latin typeface="Bahnschrift" panose="020B0502040204020203" pitchFamily="34" charset="0"/>
              </a:rPr>
              <a:t>kita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dapat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membuat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secara</a:t>
            </a:r>
            <a:r>
              <a:rPr lang="en-US" sz="2400" dirty="0" smtClean="0">
                <a:latin typeface="Bahnschrift" panose="020B0502040204020203" pitchFamily="34" charset="0"/>
              </a:rPr>
              <a:t> manual </a:t>
            </a:r>
            <a:r>
              <a:rPr lang="en-US" sz="2400" dirty="0" err="1" smtClean="0">
                <a:latin typeface="Bahnschrift" panose="020B0502040204020203" pitchFamily="34" charset="0"/>
              </a:rPr>
              <a:t>dengan</a:t>
            </a:r>
            <a:r>
              <a:rPr lang="en-US" sz="2400" dirty="0" smtClean="0">
                <a:latin typeface="Bahnschrift" panose="020B0502040204020203" pitchFamily="34" charset="0"/>
              </a:rPr>
              <a:t> men-define 8 </a:t>
            </a:r>
            <a:r>
              <a:rPr lang="en-US" sz="2400" dirty="0" err="1" smtClean="0">
                <a:latin typeface="Bahnschrift" panose="020B0502040204020203" pitchFamily="34" charset="0"/>
              </a:rPr>
              <a:t>titik</a:t>
            </a:r>
            <a:r>
              <a:rPr lang="en-US" sz="2400" dirty="0" smtClean="0">
                <a:latin typeface="Bahnschrift" panose="020B0502040204020203" pitchFamily="34" charset="0"/>
              </a:rPr>
              <a:t> vertices </a:t>
            </a:r>
            <a:r>
              <a:rPr lang="en-US" sz="2400" dirty="0" err="1" smtClean="0">
                <a:latin typeface="Bahnschrift" panose="020B0502040204020203" pitchFamily="34" charset="0"/>
              </a:rPr>
              <a:t>dan</a:t>
            </a:r>
            <a:r>
              <a:rPr lang="en-US" sz="2400" dirty="0" smtClean="0">
                <a:latin typeface="Bahnschrift" panose="020B0502040204020203" pitchFamily="34" charset="0"/>
              </a:rPr>
              <a:t> 12 faces: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new THREE.Vector3(1,3,1)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new THREE.Face3(0,2,1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 smtClean="0">
              <a:latin typeface="Bahnschrift" panose="020B0502040204020203" pitchFamily="34" charset="0"/>
            </a:endParaRPr>
          </a:p>
          <a:p>
            <a:r>
              <a:rPr lang="en-US" sz="2400" dirty="0" err="1" smtClean="0">
                <a:latin typeface="Bahnschrift" panose="020B0502040204020203" pitchFamily="34" charset="0"/>
              </a:rPr>
              <a:t>Urutan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titik</a:t>
            </a:r>
            <a:r>
              <a:rPr lang="en-US" sz="2400" dirty="0" smtClean="0">
                <a:latin typeface="Bahnschrift" panose="020B0502040204020203" pitchFamily="34" charset="0"/>
              </a:rPr>
              <a:t> vertices </a:t>
            </a:r>
            <a:r>
              <a:rPr lang="en-US" sz="2400" dirty="0" err="1" smtClean="0">
                <a:latin typeface="Bahnschrift" panose="020B0502040204020203" pitchFamily="34" charset="0"/>
              </a:rPr>
              <a:t>mempengaruhi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pembuatan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geometri</a:t>
            </a:r>
            <a:r>
              <a:rPr lang="en-US" sz="2400" dirty="0" smtClean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 smtClean="0">
                <a:latin typeface="Bahnschrift" panose="020B0502040204020203" pitchFamily="34" charset="0"/>
              </a:rPr>
              <a:t>Counter-clockwise </a:t>
            </a:r>
            <a:r>
              <a:rPr lang="en-US" sz="2000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 front-facing objects</a:t>
            </a:r>
          </a:p>
          <a:p>
            <a:pPr lvl="1"/>
            <a:r>
              <a:rPr lang="en-US" sz="2000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Clockwise  back-facing objects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Clone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this.clone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clonedGeom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mesh.children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geometry.clone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materials = [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THREE.MeshLambertMaterial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{ opacity:0.6, color: 0xff44ff,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transparent:true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 ),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THREE.MeshBasicMaterial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 color: 0x000000, wireframe: true } )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];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mesh2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THREE.SceneUtils.createMultiMaterialObject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clonedGeom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materials);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mesh2.children.forEach(function(e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e.castShadow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=true});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mesh2.translateX(5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mesh2.translateZ(5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mesh2.name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="clone";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scene.remove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scene.getObjectByName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("clone"));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scene.add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(mesh2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7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ahnschrift" panose="020B0502040204020203" pitchFamily="34" charset="0"/>
              </a:rPr>
              <a:t>Fungsi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dan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atribut</a:t>
            </a:r>
            <a:r>
              <a:rPr lang="en-US" dirty="0" smtClean="0">
                <a:latin typeface="Bahnschrift" panose="020B0502040204020203" pitchFamily="34" charset="0"/>
              </a:rPr>
              <a:t> Mesh</a:t>
            </a:r>
            <a:endParaRPr lang="en-US" dirty="0">
              <a:latin typeface="Bahnschrift" panose="020B0502040204020203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15463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321"/>
                <a:gridCol w="5880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Fungsi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/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Properti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Deksripsi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Menentukan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posis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objek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, relative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terhadap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parent-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nya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rotation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Merotasi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suatu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object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sesuai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sumbu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(axis).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Melakukan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scaling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pada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axis x, y, z object.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translateX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(amount)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Menggeser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object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sebanyak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amount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pada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sumbu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x.</a:t>
                      </a:r>
                      <a:endParaRPr lang="en-US" dirty="0" smtClean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translateY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(amount)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Menggeser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object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sebanyak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amount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pada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sumbu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y.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translateZ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(amount)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Menggeser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object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sebanyak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amount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pada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sumbu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z.</a:t>
                      </a:r>
                      <a:endParaRPr lang="en-US" dirty="0" smtClean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visible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Jika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di-set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,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maka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object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tidak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akan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di-render.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29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ahnschrift" panose="020B0502040204020203" pitchFamily="34" charset="0"/>
              </a:rPr>
              <a:t>3. </a:t>
            </a:r>
            <a:r>
              <a:rPr lang="en-US" sz="3600" dirty="0" err="1" smtClean="0">
                <a:latin typeface="Bahnschrift" panose="020B0502040204020203" pitchFamily="34" charset="0"/>
              </a:rPr>
              <a:t>Berbagai</a:t>
            </a:r>
            <a:r>
              <a:rPr lang="en-US" sz="3600" dirty="0" smtClean="0">
                <a:latin typeface="Bahnschrift" panose="020B0502040204020203" pitchFamily="34" charset="0"/>
              </a:rPr>
              <a:t> </a:t>
            </a:r>
            <a:r>
              <a:rPr lang="en-US" sz="3600" dirty="0" err="1">
                <a:latin typeface="Bahnschrift" panose="020B0502040204020203" pitchFamily="34" charset="0"/>
              </a:rPr>
              <a:t>macam</a:t>
            </a:r>
            <a:r>
              <a:rPr lang="en-US" sz="3600" dirty="0">
                <a:latin typeface="Bahnschrift" panose="020B0502040204020203" pitchFamily="34" charset="0"/>
              </a:rPr>
              <a:t> </a:t>
            </a:r>
            <a:r>
              <a:rPr lang="en-US" sz="3600" dirty="0" err="1">
                <a:latin typeface="Bahnschrift" panose="020B0502040204020203" pitchFamily="34" charset="0"/>
              </a:rPr>
              <a:t>kamera</a:t>
            </a:r>
            <a:r>
              <a:rPr lang="en-US" sz="3600" dirty="0">
                <a:latin typeface="Bahnschrift" panose="020B0502040204020203" pitchFamily="34" charset="0"/>
              </a:rPr>
              <a:t> </a:t>
            </a:r>
            <a:r>
              <a:rPr lang="en-US" sz="3600" dirty="0" err="1">
                <a:latin typeface="Bahnschrift" panose="020B0502040204020203" pitchFamily="34" charset="0"/>
              </a:rPr>
              <a:t>serta</a:t>
            </a:r>
            <a:r>
              <a:rPr lang="en-US" sz="3600" dirty="0">
                <a:latin typeface="Bahnschrift" panose="020B0502040204020203" pitchFamily="34" charset="0"/>
              </a:rPr>
              <a:t> </a:t>
            </a:r>
            <a:r>
              <a:rPr lang="en-US" sz="3600" dirty="0" err="1">
                <a:latin typeface="Bahnschrift" panose="020B0502040204020203" pitchFamily="34" charset="0"/>
              </a:rPr>
              <a:t>penggunaannya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205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Bahnschrift" panose="020B0502040204020203" pitchFamily="34" charset="0"/>
              </a:rPr>
              <a:t>Pada</a:t>
            </a:r>
            <a:r>
              <a:rPr lang="en-US" sz="2400" dirty="0" smtClean="0">
                <a:latin typeface="Bahnschrift" panose="020B0502040204020203" pitchFamily="34" charset="0"/>
              </a:rPr>
              <a:t> Three.js </a:t>
            </a:r>
            <a:r>
              <a:rPr lang="en-US" sz="2400" dirty="0" err="1" smtClean="0">
                <a:latin typeface="Bahnschrift" panose="020B0502040204020203" pitchFamily="34" charset="0"/>
              </a:rPr>
              <a:t>terdapat</a:t>
            </a:r>
            <a:r>
              <a:rPr lang="en-US" sz="2400" dirty="0" smtClean="0">
                <a:latin typeface="Bahnschrift" panose="020B0502040204020203" pitchFamily="34" charset="0"/>
              </a:rPr>
              <a:t> 2 </a:t>
            </a:r>
            <a:r>
              <a:rPr lang="en-US" sz="2400" dirty="0" err="1" smtClean="0">
                <a:latin typeface="Bahnschrift" panose="020B0502040204020203" pitchFamily="34" charset="0"/>
              </a:rPr>
              <a:t>tipe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kamera</a:t>
            </a:r>
            <a:r>
              <a:rPr lang="en-US" sz="2400" dirty="0" smtClean="0">
                <a:latin typeface="Bahnschrift" panose="020B0502040204020203" pitchFamily="34" charset="0"/>
              </a:rPr>
              <a:t>:</a:t>
            </a:r>
          </a:p>
          <a:p>
            <a:pPr marL="914400" lvl="1" indent="-457200">
              <a:buAutoNum type="arabicPeriod"/>
            </a:pPr>
            <a:r>
              <a:rPr lang="en-US" sz="2000" dirty="0" smtClean="0">
                <a:latin typeface="Bahnschrift" panose="020B0502040204020203" pitchFamily="34" charset="0"/>
              </a:rPr>
              <a:t>The orthographic camera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THREE.OrthographicCamera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latin typeface="Bahnschrift" panose="020B0502040204020203" pitchFamily="34" charset="0"/>
              </a:rPr>
              <a:t>The perspective camera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THREE.PerspectiveCamera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022" y="3071813"/>
            <a:ext cx="5114918" cy="2700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71813"/>
            <a:ext cx="5022963" cy="2748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33581" y="5849500"/>
            <a:ext cx="36322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ahnschrift" panose="020B0502040204020203" pitchFamily="34" charset="0"/>
              </a:rPr>
              <a:t>Perspective camera (most natural view)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1381" y="5849499"/>
            <a:ext cx="36322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ahnschrift" panose="020B0502040204020203" pitchFamily="34" charset="0"/>
              </a:rPr>
              <a:t>Orthographic camera</a:t>
            </a:r>
            <a:endParaRPr lang="en-US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2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ahnschrift" panose="020B0502040204020203" pitchFamily="34" charset="0"/>
              </a:rPr>
              <a:t>Switching camera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8"/>
            <a:ext cx="10515600" cy="48890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this.switchCamera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(camera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THREE.PerspectiveCamera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camera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THREE.OrthographicCamera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 - 16,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window.innerHeight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window.innerHeight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- 16, -200, 500 );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camera.position.x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120;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camera.position.y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60;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camera.position.z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180;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camera.lookAt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scene.position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this.perspective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"Orthographic";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camera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THREE.PerspectiveCamera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0.1, 1000);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camera.position.x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120;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camera.position.y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60;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camera.position.z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180;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camera.lookAt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scene.position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this.perspective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"Perspective";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1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Perspective Camera Arguments</a:t>
            </a:r>
            <a:endParaRPr lang="en-US" dirty="0">
              <a:latin typeface="Bahnschrift" panose="020B0502040204020203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136661"/>
              </p:ext>
            </p:extLst>
          </p:nvPr>
        </p:nvGraphicFramePr>
        <p:xfrm>
          <a:off x="838200" y="1825625"/>
          <a:ext cx="10515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065"/>
                <a:gridCol w="79795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" panose="020B0502040204020203" pitchFamily="34" charset="0"/>
                        </a:rPr>
                        <a:t>Argument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Deskripsi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fov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Field of view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,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bagian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dari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pemandangan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(scene) yang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dapat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terlihat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dari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posisi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kamera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. </a:t>
                      </a:r>
                      <a:r>
                        <a:rPr lang="en-US" i="1" baseline="0" dirty="0" smtClean="0">
                          <a:latin typeface="Bahnschrift" panose="020B0502040204020203" pitchFamily="34" charset="0"/>
                        </a:rPr>
                        <a:t>(Good default: 50)</a:t>
                      </a:r>
                      <a:endParaRPr lang="en-US" baseline="0" dirty="0" smtClean="0">
                        <a:latin typeface="Bahnschrift" panose="020B0502040204020203" pitchFamily="34" charset="0"/>
                      </a:endParaRPr>
                    </a:p>
                    <a:p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Menentukan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fov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horizontal. </a:t>
                      </a:r>
                      <a:endParaRPr lang="en-US" i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aspect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" panose="020B0502040204020203" pitchFamily="34" charset="0"/>
                        </a:rPr>
                        <a:t>Aspect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ratio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antara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horizontal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vertical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dari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area yang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akan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menjadi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lokasi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render. </a:t>
                      </a:r>
                      <a:r>
                        <a:rPr lang="en-US" i="1" baseline="0" dirty="0" smtClean="0">
                          <a:latin typeface="Bahnschrift" panose="020B0502040204020203" pitchFamily="34" charset="0"/>
                        </a:rPr>
                        <a:t>(Good default: </a:t>
                      </a:r>
                      <a:r>
                        <a:rPr lang="en-US" i="1" baseline="0" dirty="0" err="1" smtClean="0">
                          <a:latin typeface="Bahnschrift" panose="020B0502040204020203" pitchFamily="34" charset="0"/>
                        </a:rPr>
                        <a:t>window.innerWidth</a:t>
                      </a:r>
                      <a:r>
                        <a:rPr lang="en-US" i="1" baseline="0" dirty="0" smtClean="0">
                          <a:latin typeface="Bahnschrift" panose="020B0502040204020203" pitchFamily="34" charset="0"/>
                        </a:rPr>
                        <a:t> / </a:t>
                      </a:r>
                      <a:r>
                        <a:rPr lang="en-US" i="1" baseline="0" dirty="0" err="1" smtClean="0">
                          <a:latin typeface="Bahnschrift" panose="020B0502040204020203" pitchFamily="34" charset="0"/>
                        </a:rPr>
                        <a:t>window.innerHeight</a:t>
                      </a:r>
                      <a:r>
                        <a:rPr lang="en-US" i="1" baseline="0" dirty="0" smtClean="0">
                          <a:latin typeface="Bahnschrift" panose="020B0502040204020203" pitchFamily="34" charset="0"/>
                        </a:rPr>
                        <a:t>)</a:t>
                      </a:r>
                    </a:p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Menentukan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fov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vertical.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near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Menentukan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jarak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seberapa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dekat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dengan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kamera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yang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dapat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terlihat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. </a:t>
                      </a:r>
                      <a:r>
                        <a:rPr lang="en-US" i="1" baseline="0" dirty="0" smtClean="0">
                          <a:latin typeface="Bahnschrift" panose="020B0502040204020203" pitchFamily="34" charset="0"/>
                        </a:rPr>
                        <a:t>(Good default: 0.1)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Menentukan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jarak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seberapa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jauh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dengan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kamera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yang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dapat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terlihat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. </a:t>
                      </a:r>
                      <a:r>
                        <a:rPr lang="en-US" i="1" baseline="0" dirty="0" smtClean="0">
                          <a:latin typeface="Bahnschrift" panose="020B0502040204020203" pitchFamily="34" charset="0"/>
                        </a:rPr>
                        <a:t>(Good default: 1000)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zoom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Ukuran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z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oom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scene yang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akan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ditampilkan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.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Jika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bernilai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&gt;1, zoom out.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Jika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bernilai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&gt;1, zoom in. </a:t>
                      </a:r>
                      <a:r>
                        <a:rPr lang="en-US" i="1" baseline="0" dirty="0" smtClean="0">
                          <a:latin typeface="Bahnschrift" panose="020B0502040204020203" pitchFamily="34" charset="0"/>
                        </a:rPr>
                        <a:t>(Good default: 1)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48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62" y="974030"/>
            <a:ext cx="7091162" cy="48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815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Orthographic Camera Arguments</a:t>
            </a:r>
            <a:endParaRPr lang="en-US" dirty="0">
              <a:latin typeface="Bahnschrift" panose="020B0502040204020203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095644"/>
              </p:ext>
            </p:extLst>
          </p:nvPr>
        </p:nvGraphicFramePr>
        <p:xfrm>
          <a:off x="838200" y="1851380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065"/>
                <a:gridCol w="79795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" panose="020B0502040204020203" pitchFamily="34" charset="0"/>
                        </a:rPr>
                        <a:t>Argument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Deskripsi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>
                          <a:latin typeface="Bahnschrift" panose="020B0502040204020203" pitchFamily="34" charset="0"/>
                        </a:rPr>
                        <a:t>Batas</a:t>
                      </a:r>
                      <a:r>
                        <a:rPr lang="en-US" i="0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i="0" baseline="0" dirty="0" err="1" smtClean="0">
                          <a:latin typeface="Bahnschrift" panose="020B0502040204020203" pitchFamily="34" charset="0"/>
                        </a:rPr>
                        <a:t>kiri</a:t>
                      </a:r>
                      <a:r>
                        <a:rPr lang="en-US" i="0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i="0" baseline="0" dirty="0" err="1" smtClean="0">
                          <a:latin typeface="Bahnschrift" panose="020B0502040204020203" pitchFamily="34" charset="0"/>
                        </a:rPr>
                        <a:t>dari</a:t>
                      </a:r>
                      <a:r>
                        <a:rPr lang="en-US" i="0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i="0" baseline="0" dirty="0" err="1" smtClean="0">
                          <a:latin typeface="Bahnschrift" panose="020B0502040204020203" pitchFamily="34" charset="0"/>
                        </a:rPr>
                        <a:t>pemandangan</a:t>
                      </a:r>
                      <a:r>
                        <a:rPr lang="en-US" i="0" baseline="0" dirty="0" smtClean="0">
                          <a:latin typeface="Bahnschrift" panose="020B0502040204020203" pitchFamily="34" charset="0"/>
                        </a:rPr>
                        <a:t> yang </a:t>
                      </a:r>
                      <a:r>
                        <a:rPr lang="en-US" i="0" baseline="0" dirty="0" err="1" smtClean="0">
                          <a:latin typeface="Bahnschrift" panose="020B0502040204020203" pitchFamily="34" charset="0"/>
                        </a:rPr>
                        <a:t>akan</a:t>
                      </a:r>
                      <a:r>
                        <a:rPr lang="en-US" i="0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i="0" baseline="0" dirty="0" err="1" smtClean="0">
                          <a:latin typeface="Bahnschrift" panose="020B0502040204020203" pitchFamily="34" charset="0"/>
                        </a:rPr>
                        <a:t>dirender</a:t>
                      </a:r>
                      <a:r>
                        <a:rPr lang="en-US" i="0" baseline="0" dirty="0" smtClean="0">
                          <a:latin typeface="Bahnschrift" panose="020B0502040204020203" pitchFamily="34" charset="0"/>
                        </a:rPr>
                        <a:t>.</a:t>
                      </a:r>
                      <a:endParaRPr lang="en-US" i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right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ahnschrift" panose="020B0502040204020203" pitchFamily="34" charset="0"/>
                        </a:rPr>
                        <a:t>Batas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kanan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dari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pemandangan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yang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akan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dirender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Posisi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teratas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yang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akan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dirender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bottom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Posisi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terbawah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yang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akan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dirender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near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Dimulai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dari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posisi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ini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,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berdasarkan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posisi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dari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kamera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,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objek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akan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dirender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Berakhir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di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posisi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ini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,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berdasarkan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posisi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dari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kamera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,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objek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akan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dirender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zoom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Ukuran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z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oom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scene yang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akan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ditampilkan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.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Jika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bernilai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&gt;1, zoom out.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Jika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bernilai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&gt;1, zoom in. </a:t>
                      </a:r>
                      <a:r>
                        <a:rPr lang="en-US" i="1" baseline="0" dirty="0" smtClean="0">
                          <a:latin typeface="Bahnschrift" panose="020B0502040204020203" pitchFamily="34" charset="0"/>
                        </a:rPr>
                        <a:t>(Good default: 1)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40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Bahnschrift" panose="020B0502040204020203" pitchFamily="34" charset="0"/>
              </a:rPr>
              <a:t>Topik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Bahasan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>
                <a:latin typeface="Bahnschrift" panose="020B0502040204020203" pitchFamily="34" charset="0"/>
              </a:rPr>
              <a:t>Pemandangan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THREE.Scene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Bahnschrift" panose="020B0502040204020203" pitchFamily="34" charset="0"/>
              </a:rPr>
              <a:t>Geometri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dan</a:t>
            </a:r>
            <a:r>
              <a:rPr lang="en-US" dirty="0" smtClean="0">
                <a:latin typeface="Bahnschrift" panose="020B0502040204020203" pitchFamily="34" charset="0"/>
              </a:rPr>
              <a:t> Mesh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latin typeface="Bahnschrift" panose="020B0502040204020203" pitchFamily="34" charset="0"/>
              </a:rPr>
              <a:t>Berbagai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macam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kamera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serta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penggunaannya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8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994" y="941231"/>
            <a:ext cx="6382122" cy="46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4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609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Bahnschrift" panose="020B0502040204020203" pitchFamily="34" charset="0"/>
              </a:rPr>
              <a:t>Melihat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suatu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poin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spesifik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8198"/>
            <a:ext cx="10515600" cy="4351338"/>
          </a:xfrm>
        </p:spPr>
        <p:txBody>
          <a:bodyPr/>
          <a:lstStyle/>
          <a:p>
            <a:r>
              <a:rPr lang="en-US" dirty="0" err="1" smtClean="0"/>
              <a:t>Secara</a:t>
            </a:r>
            <a:r>
              <a:rPr lang="en-US" dirty="0" smtClean="0"/>
              <a:t> default, </a:t>
            </a:r>
            <a:r>
              <a:rPr lang="en-US" dirty="0" err="1" smtClean="0"/>
              <a:t>kamera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(0, 0, 0).</a:t>
            </a:r>
          </a:p>
          <a:p>
            <a:r>
              <a:rPr lang="en-US" dirty="0" err="1" smtClean="0"/>
              <a:t>Tetapi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lookAt</a:t>
            </a:r>
            <a:r>
              <a:rPr lang="en-US" dirty="0" smtClean="0"/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camera.lookAt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THREE.Vector3(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020" y="3199593"/>
            <a:ext cx="56197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30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TERIMA KASIH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96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Bahnschrift" panose="020B0502040204020203" pitchFamily="34" charset="0"/>
              </a:rPr>
              <a:t>Komponen</a:t>
            </a:r>
            <a:r>
              <a:rPr lang="en-US" sz="4000" dirty="0" smtClean="0">
                <a:latin typeface="Bahnschrift" panose="020B0502040204020203" pitchFamily="34" charset="0"/>
              </a:rPr>
              <a:t> </a:t>
            </a:r>
            <a:r>
              <a:rPr lang="en-US" sz="4000" dirty="0" err="1" smtClean="0">
                <a:latin typeface="Bahnschrift" panose="020B0502040204020203" pitchFamily="34" charset="0"/>
              </a:rPr>
              <a:t>Dasar</a:t>
            </a:r>
            <a:r>
              <a:rPr lang="en-US" sz="4000" dirty="0" smtClean="0">
                <a:latin typeface="Bahnschrift" panose="020B0502040204020203" pitchFamily="34" charset="0"/>
              </a:rPr>
              <a:t> </a:t>
            </a:r>
            <a:r>
              <a:rPr lang="en-US" sz="4000" dirty="0" err="1" smtClean="0">
                <a:latin typeface="Bahnschrift" panose="020B0502040204020203" pitchFamily="34" charset="0"/>
              </a:rPr>
              <a:t>Pembuatan</a:t>
            </a:r>
            <a:r>
              <a:rPr lang="en-US" sz="4000" dirty="0" smtClean="0">
                <a:latin typeface="Bahnschrift" panose="020B0502040204020203" pitchFamily="34" charset="0"/>
              </a:rPr>
              <a:t> </a:t>
            </a:r>
            <a:r>
              <a:rPr lang="en-US" sz="4000" dirty="0" err="1" smtClean="0">
                <a:latin typeface="Bahnschrift" panose="020B0502040204020203" pitchFamily="34" charset="0"/>
              </a:rPr>
              <a:t>Pemandangan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637669"/>
              </p:ext>
            </p:extLst>
          </p:nvPr>
        </p:nvGraphicFramePr>
        <p:xfrm>
          <a:off x="838200" y="1825625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Komponen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Deskripsi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Kamera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(Camera)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Menentukan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tampilan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hasil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render di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layar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Pencahayaan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(Lights)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Memberikan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efek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material yang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digunakan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dan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untuk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memberikan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efek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bayangan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(shadow effects).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Objek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(Objects)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Objek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utama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yang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akan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dirender</a:t>
                      </a:r>
                      <a:r>
                        <a:rPr lang="en-US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Bahnschrift" panose="020B0502040204020203" pitchFamily="34" charset="0"/>
                        </a:rPr>
                        <a:t>sesuai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perspektif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Bahnschrift" panose="020B0502040204020203" pitchFamily="34" charset="0"/>
                        </a:rPr>
                        <a:t>kamera</a:t>
                      </a:r>
                      <a:r>
                        <a:rPr lang="en-US" baseline="0" dirty="0" smtClean="0">
                          <a:latin typeface="Bahnschrift" panose="020B0502040204020203" pitchFamily="34" charset="0"/>
                        </a:rPr>
                        <a:t>.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2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1. </a:t>
            </a:r>
            <a:r>
              <a:rPr lang="en-US" dirty="0" err="1" smtClean="0">
                <a:latin typeface="Bahnschrift" panose="020B0502040204020203" pitchFamily="34" charset="0"/>
              </a:rPr>
              <a:t>Pemandangan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(Three.js Scene)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Bahnschrift" panose="020B0502040204020203" pitchFamily="34" charset="0"/>
              </a:rPr>
              <a:t>Dari chapter </a:t>
            </a:r>
            <a:r>
              <a:rPr lang="en-US" sz="2400" dirty="0" err="1" smtClean="0">
                <a:latin typeface="Bahnschrift" panose="020B0502040204020203" pitchFamily="34" charset="0"/>
              </a:rPr>
              <a:t>sebelumnya</a:t>
            </a:r>
            <a:r>
              <a:rPr lang="en-US" sz="2400" dirty="0" smtClean="0">
                <a:latin typeface="Bahnschrift" panose="020B0502040204020203" pitchFamily="34" charset="0"/>
              </a:rPr>
              <a:t>, </a:t>
            </a:r>
            <a:r>
              <a:rPr lang="en-US" sz="2400" dirty="0" err="1" smtClean="0">
                <a:latin typeface="Bahnschrift" panose="020B0502040204020203" pitchFamily="34" charset="0"/>
              </a:rPr>
              <a:t>dapat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diketahui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bahwa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untuk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membuat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suatu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</a:rPr>
              <a:t>pemandangan</a:t>
            </a:r>
            <a:r>
              <a:rPr lang="en-US" sz="2400" dirty="0" smtClean="0">
                <a:latin typeface="Bahnschrift" panose="020B0502040204020203" pitchFamily="34" charset="0"/>
              </a:rPr>
              <a:t> (scene), </a:t>
            </a:r>
            <a:r>
              <a:rPr lang="en-US" sz="2400" dirty="0" err="1" smtClean="0">
                <a:latin typeface="Bahnschrift" panose="020B0502040204020203" pitchFamily="34" charset="0"/>
              </a:rPr>
              <a:t>digunakan</a:t>
            </a:r>
            <a:r>
              <a:rPr lang="en-US" sz="2400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THREE.Scene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Oleh</a:t>
            </a:r>
            <a:r>
              <a:rPr lang="en-US" sz="2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karena</a:t>
            </a:r>
            <a:r>
              <a:rPr lang="en-US" sz="2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itu</a:t>
            </a:r>
            <a:r>
              <a:rPr lang="en-US" sz="2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dapat</a:t>
            </a:r>
            <a:r>
              <a:rPr lang="en-US" sz="2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disimpulkan</a:t>
            </a:r>
            <a:r>
              <a:rPr lang="en-US" sz="2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dalam</a:t>
            </a:r>
            <a:r>
              <a:rPr lang="en-US" sz="2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THREE.Scene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sudah</a:t>
            </a:r>
            <a:r>
              <a:rPr lang="en-US" sz="2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mengandung</a:t>
            </a:r>
            <a:r>
              <a:rPr lang="en-US" sz="2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3 </a:t>
            </a:r>
            <a:r>
              <a:rPr lang="en-US" sz="2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komponen</a:t>
            </a:r>
            <a:r>
              <a:rPr lang="en-US" sz="2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yang </a:t>
            </a:r>
            <a:r>
              <a:rPr lang="en-US" sz="2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telah</a:t>
            </a:r>
            <a:r>
              <a:rPr lang="en-US" sz="2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disebutkan</a:t>
            </a:r>
            <a:r>
              <a:rPr lang="en-US" sz="2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(</a:t>
            </a:r>
            <a:r>
              <a:rPr lang="en-US" sz="2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kamera</a:t>
            </a:r>
            <a:r>
              <a:rPr lang="en-US" sz="2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pencahayaan</a:t>
            </a:r>
            <a:r>
              <a:rPr lang="en-US" sz="2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dan</a:t>
            </a:r>
            <a:r>
              <a:rPr lang="en-US" sz="2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objek</a:t>
            </a:r>
            <a:r>
              <a:rPr lang="en-US" sz="2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).</a:t>
            </a:r>
            <a:endParaRPr lang="en-US" sz="2400" dirty="0">
              <a:latin typeface="Bahnschrift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Bahnschrift" panose="020B0502040204020203" pitchFamily="34" charset="0"/>
              </a:rPr>
              <a:t>Contoh</a:t>
            </a:r>
            <a:r>
              <a:rPr lang="en-US" sz="3600" dirty="0" smtClean="0">
                <a:latin typeface="Bahnschrift" panose="020B0502040204020203" pitchFamily="34" charset="0"/>
              </a:rPr>
              <a:t> </a:t>
            </a:r>
            <a:r>
              <a:rPr lang="en-US" sz="3600" dirty="0" err="1" smtClean="0">
                <a:latin typeface="Bahnschrift" panose="020B0502040204020203" pitchFamily="34" charset="0"/>
              </a:rPr>
              <a:t>sebagian</a:t>
            </a:r>
            <a:r>
              <a:rPr lang="en-US" sz="3600" dirty="0" smtClean="0">
                <a:latin typeface="Bahnschrift" panose="020B0502040204020203" pitchFamily="34" charset="0"/>
              </a:rPr>
              <a:t> source code </a:t>
            </a:r>
            <a:r>
              <a:rPr lang="en-US" sz="3600" dirty="0" err="1" smtClean="0">
                <a:latin typeface="Bahnschrift" panose="020B0502040204020203" pitchFamily="34" charset="0"/>
              </a:rPr>
              <a:t>menggunakan</a:t>
            </a:r>
            <a:r>
              <a:rPr lang="en-US" sz="3600" dirty="0" smtClean="0">
                <a:latin typeface="Bahnschrift" panose="020B0502040204020203" pitchFamily="34" charset="0"/>
              </a:rPr>
              <a:t> 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THREE.Scene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scene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THREE.Scene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camera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THREE.PerspectiveCamera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0.1, 1000); 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(camera);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planeGeometry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THREE.PlaneGeometry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(60,40,1,1);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planeMaterial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THREE.MeshLambertMaterial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({color: 0xffffff});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plane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planeGeometry,planeMaterial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(plane);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ambientLight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THREE.AmbientLight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(0x0c0c0c); 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ambientLight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spotLight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THREE.SpotLight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( 0xffffff 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spotLight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39" y="561080"/>
            <a:ext cx="5487362" cy="3358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381" y="561080"/>
            <a:ext cx="3488127" cy="23078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36404" y="709543"/>
            <a:ext cx="1696617" cy="1207046"/>
          </a:xfrm>
          <a:prstGeom prst="ellipse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4220533"/>
            <a:ext cx="10515600" cy="1697667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Bahnschrift" panose="020B0502040204020203" pitchFamily="34" charset="0"/>
              </a:rPr>
              <a:t>Terlihat</a:t>
            </a:r>
            <a:r>
              <a:rPr lang="en-US" sz="1800" dirty="0" smtClean="0">
                <a:latin typeface="Bahnschrift" panose="020B0502040204020203" pitchFamily="34" charset="0"/>
              </a:rPr>
              <a:t> </a:t>
            </a:r>
            <a:r>
              <a:rPr lang="en-US" sz="1800" dirty="0" err="1" smtClean="0">
                <a:latin typeface="Bahnschrift" panose="020B0502040204020203" pitchFamily="34" charset="0"/>
              </a:rPr>
              <a:t>terdapat</a:t>
            </a:r>
            <a:r>
              <a:rPr lang="en-US" sz="1800" dirty="0" smtClean="0">
                <a:latin typeface="Bahnschrift" panose="020B0502040204020203" pitchFamily="34" charset="0"/>
              </a:rPr>
              <a:t> </a:t>
            </a:r>
            <a:r>
              <a:rPr lang="en-US" sz="1800" dirty="0" err="1" smtClean="0">
                <a:latin typeface="Bahnschrift" panose="020B0502040204020203" pitchFamily="34" charset="0"/>
              </a:rPr>
              <a:t>sebuah</a:t>
            </a:r>
            <a:r>
              <a:rPr lang="en-US" sz="1800" dirty="0" smtClean="0">
                <a:latin typeface="Bahnschrift" panose="020B0502040204020203" pitchFamily="34" charset="0"/>
              </a:rPr>
              <a:t> </a:t>
            </a:r>
            <a:r>
              <a:rPr lang="en-US" sz="1800" dirty="0" err="1" smtClean="0">
                <a:latin typeface="Bahnschrift" panose="020B0502040204020203" pitchFamily="34" charset="0"/>
              </a:rPr>
              <a:t>kontrol</a:t>
            </a:r>
            <a:r>
              <a:rPr lang="en-US" sz="1800" dirty="0" smtClean="0">
                <a:latin typeface="Bahnschrift" panose="020B0502040204020203" pitchFamily="34" charset="0"/>
              </a:rPr>
              <a:t> di </a:t>
            </a:r>
            <a:r>
              <a:rPr lang="en-US" sz="1800" dirty="0" err="1" smtClean="0">
                <a:latin typeface="Bahnschrift" panose="020B0502040204020203" pitchFamily="34" charset="0"/>
              </a:rPr>
              <a:t>sisi</a:t>
            </a:r>
            <a:r>
              <a:rPr lang="en-US" sz="1800" dirty="0" smtClean="0">
                <a:latin typeface="Bahnschrift" panose="020B0502040204020203" pitchFamily="34" charset="0"/>
              </a:rPr>
              <a:t> </a:t>
            </a:r>
            <a:r>
              <a:rPr lang="en-US" sz="1800" dirty="0" err="1" smtClean="0">
                <a:latin typeface="Bahnschrift" panose="020B0502040204020203" pitchFamily="34" charset="0"/>
              </a:rPr>
              <a:t>pojok</a:t>
            </a:r>
            <a:r>
              <a:rPr lang="en-US" sz="1800" dirty="0" smtClean="0">
                <a:latin typeface="Bahnschrift" panose="020B0502040204020203" pitchFamily="34" charset="0"/>
              </a:rPr>
              <a:t> </a:t>
            </a:r>
            <a:r>
              <a:rPr lang="en-US" sz="1800" dirty="0" err="1" smtClean="0">
                <a:latin typeface="Bahnschrift" panose="020B0502040204020203" pitchFamily="34" charset="0"/>
              </a:rPr>
              <a:t>kanan</a:t>
            </a:r>
            <a:r>
              <a:rPr lang="en-US" sz="1800" dirty="0" smtClean="0">
                <a:latin typeface="Bahnschrift" panose="020B0502040204020203" pitchFamily="34" charset="0"/>
              </a:rPr>
              <a:t> </a:t>
            </a:r>
            <a:r>
              <a:rPr lang="en-US" sz="1800" dirty="0" err="1" smtClean="0">
                <a:latin typeface="Bahnschrift" panose="020B0502040204020203" pitchFamily="34" charset="0"/>
              </a:rPr>
              <a:t>atas</a:t>
            </a:r>
            <a:r>
              <a:rPr lang="en-US" sz="1800" dirty="0" smtClean="0">
                <a:latin typeface="Bahnschrift" panose="020B0502040204020203" pitchFamily="34" charset="0"/>
              </a:rPr>
              <a:t> browser, </a:t>
            </a:r>
            <a:r>
              <a:rPr lang="en-US" sz="1800" dirty="0" err="1" smtClean="0">
                <a:latin typeface="Bahnschrift" panose="020B0502040204020203" pitchFamily="34" charset="0"/>
              </a:rPr>
              <a:t>seperti</a:t>
            </a:r>
            <a:r>
              <a:rPr lang="en-US" sz="1800" dirty="0" smtClean="0">
                <a:latin typeface="Bahnschrift" panose="020B0502040204020203" pitchFamily="34" charset="0"/>
              </a:rPr>
              <a:t> yang </a:t>
            </a:r>
            <a:r>
              <a:rPr lang="en-US" sz="1800" dirty="0" err="1" smtClean="0">
                <a:latin typeface="Bahnschrift" panose="020B0502040204020203" pitchFamily="34" charset="0"/>
              </a:rPr>
              <a:t>pada</a:t>
            </a:r>
            <a:r>
              <a:rPr lang="en-US" sz="1800" dirty="0" smtClean="0">
                <a:latin typeface="Bahnschrift" panose="020B0502040204020203" pitchFamily="34" charset="0"/>
              </a:rPr>
              <a:t> screenshot di </a:t>
            </a:r>
            <a:r>
              <a:rPr lang="en-US" sz="1800" dirty="0" err="1" smtClean="0">
                <a:latin typeface="Bahnschrift" panose="020B0502040204020203" pitchFamily="34" charset="0"/>
              </a:rPr>
              <a:t>atas</a:t>
            </a:r>
            <a:r>
              <a:rPr lang="en-US" sz="1800" dirty="0" smtClean="0">
                <a:latin typeface="Bahnschrift" panose="020B0502040204020203" pitchFamily="34" charset="0"/>
              </a:rPr>
              <a:t>.</a:t>
            </a:r>
          </a:p>
          <a:p>
            <a:r>
              <a:rPr lang="en-US" sz="1800" dirty="0" err="1" smtClean="0">
                <a:latin typeface="Bahnschrift" panose="020B0502040204020203" pitchFamily="34" charset="0"/>
              </a:rPr>
              <a:t>Kontrol</a:t>
            </a:r>
            <a:r>
              <a:rPr lang="en-US" sz="1800" dirty="0" smtClean="0">
                <a:latin typeface="Bahnschrift" panose="020B0502040204020203" pitchFamily="34" charset="0"/>
              </a:rPr>
              <a:t> </a:t>
            </a:r>
            <a:r>
              <a:rPr lang="en-US" sz="1800" dirty="0" err="1" smtClean="0">
                <a:latin typeface="Bahnschrift" panose="020B0502040204020203" pitchFamily="34" charset="0"/>
              </a:rPr>
              <a:t>tersebut</a:t>
            </a:r>
            <a:r>
              <a:rPr lang="en-US" sz="1800" dirty="0" smtClean="0">
                <a:latin typeface="Bahnschrift" panose="020B0502040204020203" pitchFamily="34" charset="0"/>
              </a:rPr>
              <a:t> </a:t>
            </a:r>
            <a:r>
              <a:rPr lang="en-US" sz="1800" dirty="0" err="1" smtClean="0">
                <a:latin typeface="Bahnschrift" panose="020B0502040204020203" pitchFamily="34" charset="0"/>
              </a:rPr>
              <a:t>berisi</a:t>
            </a:r>
            <a:r>
              <a:rPr lang="en-US" sz="1800" dirty="0" smtClean="0">
                <a:latin typeface="Bahnschrift" panose="020B0502040204020203" pitchFamily="34" charset="0"/>
              </a:rPr>
              <a:t> </a:t>
            </a:r>
            <a:r>
              <a:rPr lang="en-US" sz="1800" dirty="0" err="1" smtClean="0">
                <a:latin typeface="Bahnschrift" panose="020B0502040204020203" pitchFamily="34" charset="0"/>
              </a:rPr>
              <a:t>fungsi-fungsi</a:t>
            </a:r>
            <a:r>
              <a:rPr lang="en-US" sz="1800" dirty="0" smtClean="0">
                <a:latin typeface="Bahnschrift" panose="020B0502040204020203" pitchFamily="34" charset="0"/>
              </a:rPr>
              <a:t> yang </a:t>
            </a:r>
            <a:r>
              <a:rPr lang="en-US" sz="1800" dirty="0" err="1" smtClean="0">
                <a:latin typeface="Bahnschrift" panose="020B0502040204020203" pitchFamily="34" charset="0"/>
              </a:rPr>
              <a:t>telah</a:t>
            </a:r>
            <a:r>
              <a:rPr lang="en-US" sz="1800" dirty="0" smtClean="0">
                <a:latin typeface="Bahnschrift" panose="020B0502040204020203" pitchFamily="34" charset="0"/>
              </a:rPr>
              <a:t> </a:t>
            </a:r>
            <a:r>
              <a:rPr lang="en-US" sz="1800" dirty="0" err="1" smtClean="0">
                <a:latin typeface="Bahnschrift" panose="020B0502040204020203" pitchFamily="34" charset="0"/>
              </a:rPr>
              <a:t>dideclare</a:t>
            </a:r>
            <a:r>
              <a:rPr lang="en-US" sz="1800" dirty="0" smtClean="0">
                <a:latin typeface="Bahnschrift" panose="020B0502040204020203" pitchFamily="34" charset="0"/>
              </a:rPr>
              <a:t>.</a:t>
            </a:r>
          </a:p>
          <a:p>
            <a:r>
              <a:rPr lang="en-US" sz="1800" dirty="0" err="1" smtClean="0">
                <a:latin typeface="Bahnschrift" panose="020B0502040204020203" pitchFamily="34" charset="0"/>
              </a:rPr>
              <a:t>Ketika</a:t>
            </a:r>
            <a:r>
              <a:rPr lang="en-US" sz="1800" dirty="0" smtClean="0">
                <a:latin typeface="Bahnschrift" panose="020B0502040204020203" pitchFamily="34" charset="0"/>
              </a:rPr>
              <a:t> </a:t>
            </a:r>
            <a:r>
              <a:rPr lang="en-US" sz="1800" dirty="0" err="1" smtClean="0">
                <a:latin typeface="Bahnschrift" panose="020B0502040204020203" pitchFamily="34" charset="0"/>
              </a:rPr>
              <a:t>kita</a:t>
            </a:r>
            <a:r>
              <a:rPr lang="en-US" sz="1800" dirty="0" smtClean="0">
                <a:latin typeface="Bahnschrift" panose="020B0502040204020203" pitchFamily="34" charset="0"/>
              </a:rPr>
              <a:t> </a:t>
            </a:r>
            <a:r>
              <a:rPr lang="en-US" sz="1800" dirty="0" err="1" smtClean="0">
                <a:latin typeface="Bahnschrift" panose="020B0502040204020203" pitchFamily="34" charset="0"/>
              </a:rPr>
              <a:t>mulai</a:t>
            </a:r>
            <a:r>
              <a:rPr lang="en-US" sz="1800" dirty="0" smtClean="0">
                <a:latin typeface="Bahnschrift" panose="020B0502040204020203" pitchFamily="34" charset="0"/>
              </a:rPr>
              <a:t> </a:t>
            </a:r>
            <a:r>
              <a:rPr lang="en-US" sz="1800" dirty="0" err="1" smtClean="0">
                <a:latin typeface="Bahnschrift" panose="020B0502040204020203" pitchFamily="34" charset="0"/>
              </a:rPr>
              <a:t>membuat</a:t>
            </a:r>
            <a:r>
              <a:rPr lang="en-US" sz="1800" dirty="0" smtClean="0">
                <a:latin typeface="Bahnschrift" panose="020B0502040204020203" pitchFamily="34" charset="0"/>
              </a:rPr>
              <a:t> scene </a:t>
            </a:r>
            <a:r>
              <a:rPr lang="en-US" sz="1800" dirty="0" err="1" smtClean="0">
                <a:latin typeface="Bahnschrift" panose="020B0502040204020203" pitchFamily="34" charset="0"/>
              </a:rPr>
              <a:t>awal</a:t>
            </a:r>
            <a:r>
              <a:rPr lang="en-US" sz="1800" dirty="0" smtClean="0">
                <a:latin typeface="Bahnschrift" panose="020B0502040204020203" pitchFamily="34" charset="0"/>
              </a:rPr>
              <a:t>, </a:t>
            </a:r>
            <a:r>
              <a:rPr lang="en-US" sz="1800" dirty="0" err="1" smtClean="0">
                <a:latin typeface="Bahnschrift" panose="020B0502040204020203" pitchFamily="34" charset="0"/>
              </a:rPr>
              <a:t>maka</a:t>
            </a:r>
            <a:r>
              <a:rPr lang="en-US" sz="1800" dirty="0" smtClean="0">
                <a:latin typeface="Bahnschrift" panose="020B0502040204020203" pitchFamily="34" charset="0"/>
              </a:rPr>
              <a:t> </a:t>
            </a:r>
            <a:r>
              <a:rPr lang="en-US" sz="1800" dirty="0" err="1" smtClean="0">
                <a:latin typeface="Bahnschrift" panose="020B0502040204020203" pitchFamily="34" charset="0"/>
              </a:rPr>
              <a:t>telah</a:t>
            </a:r>
            <a:r>
              <a:rPr lang="en-US" sz="1800" dirty="0" smtClean="0">
                <a:latin typeface="Bahnschrift" panose="020B0502040204020203" pitchFamily="34" charset="0"/>
              </a:rPr>
              <a:t> </a:t>
            </a:r>
            <a:r>
              <a:rPr lang="en-US" sz="1800" dirty="0" err="1" smtClean="0">
                <a:latin typeface="Bahnschrift" panose="020B0502040204020203" pitchFamily="34" charset="0"/>
              </a:rPr>
              <a:t>terdapat</a:t>
            </a:r>
            <a:r>
              <a:rPr lang="en-US" sz="1800" dirty="0" smtClean="0">
                <a:latin typeface="Bahnschrift" panose="020B0502040204020203" pitchFamily="34" charset="0"/>
              </a:rPr>
              <a:t> 4 object, </a:t>
            </a:r>
            <a:r>
              <a:rPr lang="en-US" sz="1800" dirty="0" err="1" smtClean="0">
                <a:latin typeface="Bahnschrift" panose="020B0502040204020203" pitchFamily="34" charset="0"/>
              </a:rPr>
              <a:t>yaitu</a:t>
            </a:r>
            <a:r>
              <a:rPr lang="en-US" sz="1800" dirty="0" smtClean="0">
                <a:latin typeface="Bahnschrift" panose="020B0502040204020203" pitchFamily="34" charset="0"/>
              </a:rPr>
              <a:t> ground plane, ambient light, spotlight, </a:t>
            </a:r>
            <a:r>
              <a:rPr lang="en-US" sz="1800" dirty="0" err="1" smtClean="0">
                <a:latin typeface="Bahnschrift" panose="020B0502040204020203" pitchFamily="34" charset="0"/>
              </a:rPr>
              <a:t>dan</a:t>
            </a:r>
            <a:r>
              <a:rPr lang="en-US" sz="1800" dirty="0" smtClean="0">
                <a:latin typeface="Bahnschrift" panose="020B0502040204020203" pitchFamily="34" charset="0"/>
              </a:rPr>
              <a:t> camera.</a:t>
            </a:r>
            <a:endParaRPr lang="en-US" sz="1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381000"/>
            <a:ext cx="10515600" cy="635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this.addCube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* 3)); 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cubeGeometry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THREE.BoxGeometry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cubeSize,cubeSize,cubeSize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cubeMaterial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THREE.MeshLambertMaterial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({color: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* 0xffffff }); 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cube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cubeGeometry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cubeMaterial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cube.castShadow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 </a:t>
            </a:r>
          </a:p>
          <a:p>
            <a:pPr marL="457200" lvl="1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cube.name = "cube-"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scene.children.length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cube.position.x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=-30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planeGeometry.width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cube.position.y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* 5)); 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cube.position.z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=-20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planeGeometry.height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457200" lvl="1" indent="0">
              <a:buNone/>
            </a:pP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scene.add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(cube); </a:t>
            </a:r>
          </a:p>
          <a:p>
            <a:pPr marL="45720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this.numberOfObjects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scene.children.length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this.removeCube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allChildren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scene.children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allChildren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[allChildren.length-1];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//agar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me-remove object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seperti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kamera</a:t>
            </a:r>
            <a:r>
              <a:rPr lang="en-US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/lights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scene.remove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lastObject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914400" lvl="2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this.numberOfObjects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scene.children.length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7301" y="3225800"/>
            <a:ext cx="36322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Bahnschrift" panose="020B0502040204020203" pitchFamily="34" charset="0"/>
              </a:rPr>
              <a:t>Fungsi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addCube</a:t>
            </a:r>
            <a:r>
              <a:rPr lang="en-US" sz="1400" dirty="0" smtClean="0">
                <a:latin typeface="Bahnschrift" panose="020B0502040204020203" pitchFamily="34" charset="0"/>
              </a:rPr>
              <a:t>() </a:t>
            </a:r>
            <a:r>
              <a:rPr lang="en-US" sz="1400" dirty="0" err="1" smtClean="0">
                <a:latin typeface="Bahnschrift" panose="020B0502040204020203" pitchFamily="34" charset="0"/>
              </a:rPr>
              <a:t>akan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menambahkan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objek</a:t>
            </a:r>
            <a:r>
              <a:rPr lang="en-US" sz="1400" dirty="0" smtClean="0">
                <a:latin typeface="Bahnschrift" panose="020B0502040204020203" pitchFamily="34" charset="0"/>
              </a:rPr>
              <a:t> Cube </a:t>
            </a:r>
            <a:r>
              <a:rPr lang="en-US" sz="1400" dirty="0" err="1" smtClean="0">
                <a:latin typeface="Bahnschrift" panose="020B0502040204020203" pitchFamily="34" charset="0"/>
              </a:rPr>
              <a:t>baru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dengan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ukuran</a:t>
            </a:r>
            <a:r>
              <a:rPr lang="en-US" sz="1400" dirty="0" smtClean="0">
                <a:latin typeface="Bahnschrift" panose="020B0502040204020203" pitchFamily="34" charset="0"/>
              </a:rPr>
              <a:t> width, length, </a:t>
            </a:r>
            <a:r>
              <a:rPr lang="en-US" sz="1400" dirty="0" err="1" smtClean="0">
                <a:latin typeface="Bahnschrift" panose="020B0502040204020203" pitchFamily="34" charset="0"/>
              </a:rPr>
              <a:t>dan</a:t>
            </a:r>
            <a:r>
              <a:rPr lang="en-US" sz="1400" dirty="0" smtClean="0">
                <a:latin typeface="Bahnschrift" panose="020B0502040204020203" pitchFamily="34" charset="0"/>
              </a:rPr>
              <a:t> height random, </a:t>
            </a:r>
            <a:r>
              <a:rPr lang="en-US" sz="1400" dirty="0" err="1" smtClean="0">
                <a:latin typeface="Bahnschrift" panose="020B0502040204020203" pitchFamily="34" charset="0"/>
              </a:rPr>
              <a:t>serta</a:t>
            </a:r>
            <a:r>
              <a:rPr lang="en-US" sz="1400" dirty="0" smtClean="0">
                <a:latin typeface="Bahnschrift" panose="020B0502040204020203" pitchFamily="34" charset="0"/>
              </a:rPr>
              <a:t> random color </a:t>
            </a:r>
            <a:r>
              <a:rPr lang="en-US" sz="1400" dirty="0" err="1" smtClean="0">
                <a:latin typeface="Bahnschrift" panose="020B0502040204020203" pitchFamily="34" charset="0"/>
              </a:rPr>
              <a:t>dan</a:t>
            </a:r>
            <a:r>
              <a:rPr lang="en-US" sz="1400" dirty="0" smtClean="0">
                <a:latin typeface="Bahnschrift" panose="020B0502040204020203" pitchFamily="34" charset="0"/>
              </a:rPr>
              <a:t> random position.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4801" y="5410200"/>
            <a:ext cx="3632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Bahnschrift" panose="020B0502040204020203" pitchFamily="34" charset="0"/>
              </a:rPr>
              <a:t>Fungsi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removeCube</a:t>
            </a:r>
            <a:r>
              <a:rPr lang="en-US" sz="1400" dirty="0" smtClean="0">
                <a:latin typeface="Bahnschrift" panose="020B0502040204020203" pitchFamily="34" charset="0"/>
              </a:rPr>
              <a:t>() </a:t>
            </a:r>
            <a:r>
              <a:rPr lang="en-US" sz="1400" dirty="0" err="1" smtClean="0">
                <a:latin typeface="Bahnschrift" panose="020B0502040204020203" pitchFamily="34" charset="0"/>
              </a:rPr>
              <a:t>akan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menghapus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objek</a:t>
            </a:r>
            <a:r>
              <a:rPr lang="en-US" sz="1400" dirty="0" smtClean="0">
                <a:latin typeface="Bahnschrift" panose="020B0502040204020203" pitchFamily="34" charset="0"/>
              </a:rPr>
              <a:t> Cube </a:t>
            </a:r>
            <a:r>
              <a:rPr lang="en-US" sz="1400" dirty="0" err="1" smtClean="0">
                <a:latin typeface="Bahnschrift" panose="020B0502040204020203" pitchFamily="34" charset="0"/>
              </a:rPr>
              <a:t>terakhir</a:t>
            </a:r>
            <a:r>
              <a:rPr lang="en-US" sz="1400" dirty="0" smtClean="0">
                <a:latin typeface="Bahnschrift" panose="020B0502040204020203" pitchFamily="34" charset="0"/>
              </a:rPr>
              <a:t> yang </a:t>
            </a:r>
            <a:r>
              <a:rPr lang="en-US" sz="1400" dirty="0" err="1" smtClean="0">
                <a:latin typeface="Bahnschrift" panose="020B0502040204020203" pitchFamily="34" charset="0"/>
              </a:rPr>
              <a:t>ditambahkan</a:t>
            </a:r>
            <a:r>
              <a:rPr lang="en-US" sz="1400" dirty="0" smtClean="0">
                <a:latin typeface="Bahnschrift" panose="020B0502040204020203" pitchFamily="34" charset="0"/>
              </a:rPr>
              <a:t>.</a:t>
            </a:r>
            <a:endParaRPr lang="en-US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79400"/>
            <a:ext cx="10515600" cy="635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this.outputObjects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scene.children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console.log(scene.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getObjectByName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("cube-17");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3501" y="1190626"/>
            <a:ext cx="36322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Bahnschrift" panose="020B0502040204020203" pitchFamily="34" charset="0"/>
              </a:rPr>
              <a:t>Fungsi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outputObjects</a:t>
            </a:r>
            <a:r>
              <a:rPr lang="en-US" sz="1400" dirty="0" smtClean="0">
                <a:latin typeface="Bahnschrift" panose="020B0502040204020203" pitchFamily="34" charset="0"/>
              </a:rPr>
              <a:t>() </a:t>
            </a:r>
            <a:r>
              <a:rPr lang="en-US" sz="1400" dirty="0" err="1" smtClean="0">
                <a:latin typeface="Bahnschrift" panose="020B0502040204020203" pitchFamily="34" charset="0"/>
              </a:rPr>
              <a:t>akan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menampilkan</a:t>
            </a:r>
            <a:r>
              <a:rPr lang="en-US" sz="1400" dirty="0" smtClean="0">
                <a:latin typeface="Bahnschrift" panose="020B0502040204020203" pitchFamily="34" charset="0"/>
              </a:rPr>
              <a:t> list object yang </a:t>
            </a:r>
            <a:r>
              <a:rPr lang="en-US" sz="1400" dirty="0" err="1" smtClean="0">
                <a:latin typeface="Bahnschrift" panose="020B0502040204020203" pitchFamily="34" charset="0"/>
              </a:rPr>
              <a:t>ada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pada</a:t>
            </a:r>
            <a:r>
              <a:rPr lang="en-US" sz="1400" dirty="0" smtClean="0">
                <a:latin typeface="Bahnschrift" panose="020B0502040204020203" pitchFamily="34" charset="0"/>
              </a:rPr>
              <a:t> scene </a:t>
            </a:r>
            <a:r>
              <a:rPr lang="en-US" sz="1400" dirty="0" err="1" smtClean="0">
                <a:latin typeface="Bahnschrift" panose="020B0502040204020203" pitchFamily="34" charset="0"/>
              </a:rPr>
              <a:t>pada</a:t>
            </a:r>
            <a:r>
              <a:rPr lang="en-US" sz="1400" dirty="0" smtClean="0">
                <a:latin typeface="Bahnschrift" panose="020B0502040204020203" pitchFamily="34" charset="0"/>
              </a:rPr>
              <a:t> console. </a:t>
            </a:r>
            <a:r>
              <a:rPr lang="en-US" sz="1400" dirty="0" err="1" smtClean="0">
                <a:latin typeface="Bahnschrift" panose="020B0502040204020203" pitchFamily="34" charset="0"/>
              </a:rPr>
              <a:t>Sangat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bermanfaat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untuk</a:t>
            </a:r>
            <a:r>
              <a:rPr lang="en-US" sz="1400" dirty="0" smtClean="0">
                <a:latin typeface="Bahnschrift" panose="020B0502040204020203" pitchFamily="34" charset="0"/>
              </a:rPr>
              <a:t> men-debug.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3501" y="3603953"/>
            <a:ext cx="36322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Bahnschrift" panose="020B0502040204020203" pitchFamily="34" charset="0"/>
              </a:rPr>
              <a:t>Jika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kita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sudah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mengetahui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nama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dari</a:t>
            </a:r>
            <a:r>
              <a:rPr lang="en-US" sz="1400" dirty="0" smtClean="0">
                <a:latin typeface="Bahnschrift" panose="020B0502040204020203" pitchFamily="34" charset="0"/>
              </a:rPr>
              <a:t> object </a:t>
            </a:r>
            <a:r>
              <a:rPr lang="en-US" sz="1400" dirty="0" err="1" smtClean="0">
                <a:latin typeface="Bahnschrift" panose="020B0502040204020203" pitchFamily="34" charset="0"/>
              </a:rPr>
              <a:t>tertentu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dan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ingin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mengetahui</a:t>
            </a:r>
            <a:r>
              <a:rPr lang="en-US" sz="1400" dirty="0" smtClean="0">
                <a:latin typeface="Bahnschrift" panose="020B0502040204020203" pitchFamily="34" charset="0"/>
              </a:rPr>
              <a:t> properties </a:t>
            </a:r>
            <a:r>
              <a:rPr lang="en-US" sz="1400" dirty="0" err="1" smtClean="0">
                <a:latin typeface="Bahnschrift" panose="020B0502040204020203" pitchFamily="34" charset="0"/>
              </a:rPr>
              <a:t>dari</a:t>
            </a:r>
            <a:r>
              <a:rPr lang="en-US" sz="1400" dirty="0" smtClean="0">
                <a:latin typeface="Bahnschrift" panose="020B0502040204020203" pitchFamily="34" charset="0"/>
              </a:rPr>
              <a:t> object </a:t>
            </a:r>
            <a:r>
              <a:rPr lang="en-US" sz="1400" dirty="0" err="1" smtClean="0">
                <a:latin typeface="Bahnschrift" panose="020B0502040204020203" pitchFamily="34" charset="0"/>
              </a:rPr>
              <a:t>tersebut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untuk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semisal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keperluan</a:t>
            </a:r>
            <a:r>
              <a:rPr lang="en-US" sz="1400" dirty="0" smtClean="0">
                <a:latin typeface="Bahnschrift" panose="020B0502040204020203" pitchFamily="34" charset="0"/>
              </a:rPr>
              <a:t> debug, </a:t>
            </a:r>
            <a:r>
              <a:rPr lang="en-US" sz="1400" dirty="0" err="1" smtClean="0">
                <a:latin typeface="Bahnschrift" panose="020B0502040204020203" pitchFamily="34" charset="0"/>
              </a:rPr>
              <a:t>maka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dapat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menggunakan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fungsi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getObjectByName</a:t>
            </a:r>
            <a:r>
              <a:rPr lang="en-US" sz="1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.</a:t>
            </a:r>
          </a:p>
          <a:p>
            <a:endParaRPr lang="en-US" sz="1400" dirty="0" smtClean="0">
              <a:latin typeface="Bahnschrift" panose="020B0502040204020203" pitchFamily="34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Maka</a:t>
            </a:r>
            <a:r>
              <a:rPr lang="en-US" sz="1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console </a:t>
            </a:r>
            <a:r>
              <a:rPr lang="en-US" sz="1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akan</a:t>
            </a:r>
            <a:r>
              <a:rPr lang="en-US" sz="1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menampilkan</a:t>
            </a:r>
            <a:r>
              <a:rPr lang="en-US" sz="1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list properties </a:t>
            </a:r>
            <a:r>
              <a:rPr lang="en-US" sz="1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dari</a:t>
            </a:r>
            <a:r>
              <a:rPr lang="en-US" sz="1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objek</a:t>
            </a:r>
            <a:r>
              <a:rPr lang="en-US" sz="1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tersebut</a:t>
            </a:r>
            <a:r>
              <a:rPr lang="en-US" sz="1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seperti</a:t>
            </a:r>
            <a:r>
              <a:rPr lang="en-US" sz="1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di </a:t>
            </a:r>
            <a:r>
              <a:rPr lang="en-US" sz="1400" dirty="0" err="1" smtClean="0">
                <a:latin typeface="Bahnschrift" panose="020B0502040204020203" pitchFamily="34" charset="0"/>
                <a:cs typeface="Courier New" panose="02070309020205020404" pitchFamily="49" charset="0"/>
              </a:rPr>
              <a:t>kanan</a:t>
            </a:r>
            <a:r>
              <a:rPr lang="en-US" sz="1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.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13577" y="177800"/>
            <a:ext cx="4683123" cy="6515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webglActive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true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webglInit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true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_listeners: Object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modelViewMatrix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THREE.Matrix4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normalMatrix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THREE.Matrix3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castShadow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true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children: Array[0]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eulerOrder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(...)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frustumCulled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true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THREE.BoxGeometryid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8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material: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THREE.MeshLambertMaterial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matrix: THREE.Matrix4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matrixAutoUpdate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true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matrixWorld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THREE.Matrix4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matrixWorld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NeedsUpdate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false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name: "cube-17"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parent: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THREE.Scene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position: THREE.Vector3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quaternion: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THREE.Quaternion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receiveShadow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false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renderDepth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null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rotation: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THREE.Euler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rotationAutoUpdate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true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scale: THREE.Vector3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type: "Mesh"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up: THREE.Vector3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useQuaternion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(...)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Object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"DCDC0FD2-6968-44FD-8009-20E9747B8A73"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visible: true 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2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398" y="702613"/>
            <a:ext cx="10515600" cy="5782085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//1. Cube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render() {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stats.update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scene.traverse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plane ) {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obj.rotation.x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controls.rotationSpeed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obj.rotation.y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controls.rotationSpeed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obj.rotation.z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controls.rotationSpeed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requestAnimationFrame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(render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renderer.render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(scene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camera);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//2. Adding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fog to a scene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scene.fog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THREE.Fog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( 0xffffff, 0.015, 100 );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scene.fog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=new THREE.FogExp2( 0xffffff, 0.01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500"/>
              </a:spcBef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//3.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overrideMaterial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property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scene.overrideMaterial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THREE.MeshLambertMaterial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({color: 0xffffff});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7102" y="436562"/>
            <a:ext cx="4726007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Bahnschrift" panose="020B0502040204020203" pitchFamily="34" charset="0"/>
              </a:rPr>
              <a:t>Fungsi</a:t>
            </a:r>
            <a:r>
              <a:rPr lang="en-US" sz="1400" dirty="0" smtClean="0">
                <a:latin typeface="Bahnschrift" panose="020B0502040204020203" pitchFamily="34" charset="0"/>
              </a:rPr>
              <a:t> render() </a:t>
            </a:r>
            <a:r>
              <a:rPr lang="en-US" sz="1400" dirty="0" err="1" smtClean="0">
                <a:latin typeface="Bahnschrift" panose="020B0502040204020203" pitchFamily="34" charset="0"/>
              </a:rPr>
              <a:t>ini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digunakan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untuk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memberikan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animasi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rotasi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pada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masing-masing</a:t>
            </a:r>
            <a:r>
              <a:rPr lang="en-US" sz="1400" dirty="0" smtClean="0">
                <a:latin typeface="Bahnschrift" panose="020B0502040204020203" pitchFamily="34" charset="0"/>
              </a:rPr>
              <a:t> cube yang </a:t>
            </a:r>
            <a:r>
              <a:rPr lang="en-US" sz="1400" dirty="0" err="1" smtClean="0">
                <a:latin typeface="Bahnschrift" panose="020B0502040204020203" pitchFamily="34" charset="0"/>
              </a:rPr>
              <a:t>ada</a:t>
            </a:r>
            <a:r>
              <a:rPr lang="en-US" sz="1400" dirty="0" smtClean="0">
                <a:latin typeface="Bahnschrift" panose="020B0502040204020203" pitchFamily="34" charset="0"/>
              </a:rPr>
              <a:t>.</a:t>
            </a:r>
          </a:p>
          <a:p>
            <a:endParaRPr lang="en-US" sz="1400" dirty="0">
              <a:latin typeface="Bahnschrift" panose="020B0502040204020203" pitchFamily="34" charset="0"/>
            </a:endParaRPr>
          </a:p>
          <a:p>
            <a:r>
              <a:rPr lang="en-US" sz="1400" dirty="0" err="1" smtClean="0">
                <a:latin typeface="Bahnschrift" panose="020B0502040204020203" pitchFamily="34" charset="0"/>
              </a:rPr>
              <a:t>Terlihat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bahwa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dilakukan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pengecekkan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secara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eksplisit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memastikan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bahwa</a:t>
            </a:r>
            <a:r>
              <a:rPr lang="en-US" sz="1400" dirty="0" smtClean="0">
                <a:latin typeface="Bahnschrift" panose="020B0502040204020203" pitchFamily="34" charset="0"/>
              </a:rPr>
              <a:t> object yang </a:t>
            </a:r>
            <a:r>
              <a:rPr lang="en-US" sz="1400" dirty="0" err="1" smtClean="0">
                <a:latin typeface="Bahnschrift" panose="020B0502040204020203" pitchFamily="34" charset="0"/>
              </a:rPr>
              <a:t>ingin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dirotasi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bukanlah</a:t>
            </a:r>
            <a:r>
              <a:rPr lang="en-US" sz="1400" dirty="0" smtClean="0">
                <a:latin typeface="Bahnschrift" panose="020B0502040204020203" pitchFamily="34" charset="0"/>
              </a:rPr>
              <a:t> ground plane.</a:t>
            </a:r>
          </a:p>
          <a:p>
            <a:endParaRPr lang="en-US" sz="1400" dirty="0">
              <a:latin typeface="Bahnschrift" panose="020B0502040204020203" pitchFamily="34" charset="0"/>
            </a:endParaRPr>
          </a:p>
          <a:p>
            <a:r>
              <a:rPr lang="en-US" sz="1400" dirty="0" err="1" smtClean="0">
                <a:latin typeface="Bahnschrift" panose="020B0502040204020203" pitchFamily="34" charset="0"/>
              </a:rPr>
              <a:t>Funsi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scene.traverse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 smtClean="0">
                <a:latin typeface="Bahnschrif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digunakan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karena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fungsi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ini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akan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dipanggil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juga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pada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setiap</a:t>
            </a:r>
            <a:r>
              <a:rPr lang="en-US" sz="1400" dirty="0" smtClean="0">
                <a:latin typeface="Bahnschrift" panose="020B0502040204020203" pitchFamily="34" charset="0"/>
              </a:rPr>
              <a:t> children yang </a:t>
            </a:r>
            <a:r>
              <a:rPr lang="en-US" sz="1400" dirty="0" err="1" smtClean="0">
                <a:latin typeface="Bahnschrift" panose="020B0502040204020203" pitchFamily="34" charset="0"/>
              </a:rPr>
              <a:t>ada</a:t>
            </a:r>
            <a:r>
              <a:rPr lang="en-US" sz="1400" dirty="0" smtClean="0">
                <a:latin typeface="Bahnschrift" panose="020B0502040204020203" pitchFamily="34" charset="0"/>
              </a:rPr>
              <a:t>, </a:t>
            </a:r>
            <a:r>
              <a:rPr lang="en-US" sz="1400" dirty="0" err="1" smtClean="0">
                <a:latin typeface="Bahnschrift" panose="020B0502040204020203" pitchFamily="34" charset="0"/>
              </a:rPr>
              <a:t>begitu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seterusnya</a:t>
            </a:r>
            <a:r>
              <a:rPr lang="en-US" sz="1400" dirty="0" smtClean="0">
                <a:latin typeface="Bahnschrift" panose="020B0502040204020203" pitchFamily="34" charset="0"/>
              </a:rPr>
              <a:t> (</a:t>
            </a:r>
            <a:r>
              <a:rPr lang="en-US" sz="1400" dirty="0" err="1" smtClean="0">
                <a:latin typeface="Bahnschrift" panose="020B0502040204020203" pitchFamily="34" charset="0"/>
              </a:rPr>
              <a:t>rekursif</a:t>
            </a:r>
            <a:r>
              <a:rPr lang="en-US" sz="1400" dirty="0" smtClean="0">
                <a:latin typeface="Bahnschrift" panose="020B0502040204020203" pitchFamily="34" charset="0"/>
              </a:rPr>
              <a:t>), </a:t>
            </a:r>
            <a:r>
              <a:rPr lang="en-US" sz="1400" dirty="0" err="1" smtClean="0">
                <a:latin typeface="Bahnschrift" panose="020B0502040204020203" pitchFamily="34" charset="0"/>
              </a:rPr>
              <a:t>sehingga</a:t>
            </a:r>
            <a:r>
              <a:rPr lang="en-US" sz="1400" dirty="0" smtClean="0">
                <a:latin typeface="Bahnschrift" panose="020B0502040204020203" pitchFamily="34" charset="0"/>
              </a:rPr>
              <a:t> traverse </a:t>
            </a:r>
            <a:r>
              <a:rPr lang="en-US" sz="1400" dirty="0" err="1" smtClean="0">
                <a:latin typeface="Bahnschrift" panose="020B0502040204020203" pitchFamily="34" charset="0"/>
              </a:rPr>
              <a:t>akan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dilakukan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pada</a:t>
            </a:r>
            <a:r>
              <a:rPr lang="en-US" sz="1400" dirty="0" smtClean="0">
                <a:latin typeface="Bahnschrift" panose="020B0502040204020203" pitchFamily="34" charset="0"/>
              </a:rPr>
              <a:t> complete scene graph.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0398" y="212725"/>
            <a:ext cx="5676007" cy="447675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Bahnschrift" panose="020B0502040204020203" pitchFamily="34" charset="0"/>
              </a:rPr>
              <a:t>Bonus Section (</a:t>
            </a:r>
            <a:r>
              <a:rPr lang="en-US" sz="2000" dirty="0" smtClean="0">
                <a:latin typeface="Bahnschrift" panose="020B0502040204020203" pitchFamily="34" charset="0"/>
              </a:rPr>
              <a:t>Rotation, Fog, and </a:t>
            </a:r>
            <a:r>
              <a:rPr lang="en-US" sz="2000" dirty="0" err="1" smtClean="0">
                <a:latin typeface="Bahnschrift" panose="020B0502040204020203" pitchFamily="34" charset="0"/>
              </a:rPr>
              <a:t>overrideMaterial</a:t>
            </a:r>
            <a:r>
              <a:rPr lang="en-US" sz="2000" dirty="0" smtClean="0">
                <a:latin typeface="Bahnschrift" panose="020B0502040204020203" pitchFamily="34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7101" y="3027912"/>
            <a:ext cx="4726007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Bahnschrift" panose="020B0502040204020203" pitchFamily="34" charset="0"/>
              </a:rPr>
              <a:t>Terdapat</a:t>
            </a:r>
            <a:r>
              <a:rPr lang="en-US" sz="1400" dirty="0" smtClean="0">
                <a:latin typeface="Bahnschrift" panose="020B0502040204020203" pitchFamily="34" charset="0"/>
              </a:rPr>
              <a:t> 2 </a:t>
            </a:r>
            <a:r>
              <a:rPr lang="en-US" sz="1400" dirty="0" err="1" smtClean="0">
                <a:latin typeface="Bahnschrift" panose="020B0502040204020203" pitchFamily="34" charset="0"/>
              </a:rPr>
              <a:t>cara</a:t>
            </a:r>
            <a:r>
              <a:rPr lang="en-US" sz="1400" dirty="0" smtClean="0">
                <a:latin typeface="Bahnschrift" panose="020B0502040204020203" pitchFamily="34" charset="0"/>
              </a:rPr>
              <a:t> yang </a:t>
            </a:r>
            <a:r>
              <a:rPr lang="en-US" sz="1400" dirty="0" err="1" smtClean="0">
                <a:latin typeface="Bahnschrift" panose="020B0502040204020203" pitchFamily="34" charset="0"/>
              </a:rPr>
              <a:t>berbeda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dalam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menambahkan</a:t>
            </a:r>
            <a:r>
              <a:rPr lang="en-US" sz="1400" dirty="0" smtClean="0">
                <a:latin typeface="Bahnschrift" panose="020B0502040204020203" pitchFamily="34" charset="0"/>
              </a:rPr>
              <a:t> fog </a:t>
            </a:r>
            <a:r>
              <a:rPr lang="en-US" sz="1400" dirty="0" err="1" smtClean="0">
                <a:latin typeface="Bahnschrift" panose="020B0502040204020203" pitchFamily="34" charset="0"/>
              </a:rPr>
              <a:t>pada</a:t>
            </a:r>
            <a:r>
              <a:rPr lang="en-US" sz="1400" dirty="0" smtClean="0">
                <a:latin typeface="Bahnschrift" panose="020B0502040204020203" pitchFamily="34" charset="0"/>
              </a:rPr>
              <a:t> scene.</a:t>
            </a:r>
          </a:p>
          <a:p>
            <a:endParaRPr lang="en-US" sz="1400" dirty="0">
              <a:latin typeface="Bahnschrift" panose="020B0502040204020203" pitchFamily="34" charset="0"/>
            </a:endParaRPr>
          </a:p>
          <a:p>
            <a:r>
              <a:rPr lang="en-US" sz="1400" dirty="0" smtClean="0">
                <a:latin typeface="Bahnschrift" panose="020B0502040204020203" pitchFamily="34" charset="0"/>
              </a:rPr>
              <a:t>Cara </a:t>
            </a:r>
            <a:r>
              <a:rPr lang="en-US" sz="1400" dirty="0" err="1" smtClean="0">
                <a:latin typeface="Bahnschrift" panose="020B0502040204020203" pitchFamily="34" charset="0"/>
              </a:rPr>
              <a:t>pertama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menggunakan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fungsi</a:t>
            </a:r>
            <a:r>
              <a:rPr lang="en-US" sz="1400" dirty="0" smtClean="0">
                <a:latin typeface="Bahnschrift" panose="020B0502040204020203" pitchFamily="34" charset="0"/>
              </a:rPr>
              <a:t> Fog, di </a:t>
            </a:r>
            <a:r>
              <a:rPr lang="en-US" sz="1400" dirty="0" err="1" smtClean="0">
                <a:latin typeface="Bahnschrift" panose="020B0502040204020203" pitchFamily="34" charset="0"/>
              </a:rPr>
              <a:t>mana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membutuhkan</a:t>
            </a:r>
            <a:r>
              <a:rPr lang="en-US" sz="1400" dirty="0" smtClean="0">
                <a:latin typeface="Bahnschrift" panose="020B0502040204020203" pitchFamily="34" charset="0"/>
              </a:rPr>
              <a:t> 3 parameter (</a:t>
            </a:r>
            <a:r>
              <a:rPr lang="en-US" sz="1400" dirty="0" err="1" smtClean="0">
                <a:latin typeface="Bahnschrift" panose="020B0502040204020203" pitchFamily="34" charset="0"/>
              </a:rPr>
              <a:t>warna</a:t>
            </a:r>
            <a:r>
              <a:rPr lang="en-US" sz="1400" dirty="0" smtClean="0">
                <a:latin typeface="Bahnschrift" panose="020B0502040204020203" pitchFamily="34" charset="0"/>
              </a:rPr>
              <a:t>, near, far), fog </a:t>
            </a:r>
            <a:r>
              <a:rPr lang="en-US" sz="1400" dirty="0" err="1" smtClean="0">
                <a:latin typeface="Bahnschrift" panose="020B0502040204020203" pitchFamily="34" charset="0"/>
              </a:rPr>
              <a:t>bertambah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tebal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secara</a:t>
            </a:r>
            <a:r>
              <a:rPr lang="en-US" sz="1400" dirty="0" smtClean="0">
                <a:latin typeface="Bahnschrift" panose="020B0502040204020203" pitchFamily="34" charset="0"/>
              </a:rPr>
              <a:t> linier.</a:t>
            </a:r>
          </a:p>
          <a:p>
            <a:endParaRPr lang="en-US" sz="1400" dirty="0">
              <a:latin typeface="Bahnschrift" panose="020B0502040204020203" pitchFamily="34" charset="0"/>
            </a:endParaRPr>
          </a:p>
          <a:p>
            <a:r>
              <a:rPr lang="en-US" sz="1400" dirty="0" smtClean="0">
                <a:latin typeface="Bahnschrift" panose="020B0502040204020203" pitchFamily="34" charset="0"/>
              </a:rPr>
              <a:t>Cara </a:t>
            </a:r>
            <a:r>
              <a:rPr lang="en-US" sz="1400" dirty="0" err="1" smtClean="0">
                <a:latin typeface="Bahnschrift" panose="020B0502040204020203" pitchFamily="34" charset="0"/>
              </a:rPr>
              <a:t>kedua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menggunakan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fungsi</a:t>
            </a:r>
            <a:r>
              <a:rPr lang="en-US" sz="1400" dirty="0" smtClean="0">
                <a:latin typeface="Bahnschrift" panose="020B0502040204020203" pitchFamily="34" charset="0"/>
              </a:rPr>
              <a:t> FogExp2, di </a:t>
            </a:r>
            <a:r>
              <a:rPr lang="en-US" sz="1400" dirty="0" err="1" smtClean="0">
                <a:latin typeface="Bahnschrift" panose="020B0502040204020203" pitchFamily="34" charset="0"/>
              </a:rPr>
              <a:t>mana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membutuhkan</a:t>
            </a:r>
            <a:r>
              <a:rPr lang="en-US" sz="1400" dirty="0" smtClean="0">
                <a:latin typeface="Bahnschrift" panose="020B0502040204020203" pitchFamily="34" charset="0"/>
              </a:rPr>
              <a:t> 2 parameter (</a:t>
            </a:r>
            <a:r>
              <a:rPr lang="en-US" sz="1400" dirty="0" err="1" smtClean="0">
                <a:latin typeface="Bahnschrift" panose="020B0502040204020203" pitchFamily="34" charset="0"/>
              </a:rPr>
              <a:t>warna</a:t>
            </a:r>
            <a:r>
              <a:rPr lang="en-US" sz="1400" dirty="0" smtClean="0">
                <a:latin typeface="Bahnschrift" panose="020B0502040204020203" pitchFamily="34" charset="0"/>
              </a:rPr>
              <a:t>, density), fog </a:t>
            </a:r>
            <a:r>
              <a:rPr lang="en-US" sz="1400" dirty="0" err="1" smtClean="0">
                <a:latin typeface="Bahnschrift" panose="020B0502040204020203" pitchFamily="34" charset="0"/>
              </a:rPr>
              <a:t>bertambah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tebal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secara</a:t>
            </a:r>
            <a:r>
              <a:rPr lang="en-US" sz="1400" dirty="0" smtClean="0">
                <a:latin typeface="Bahnschrift" panose="020B0502040204020203" pitchFamily="34" charset="0"/>
              </a:rPr>
              <a:t> </a:t>
            </a:r>
            <a:r>
              <a:rPr lang="en-US" sz="1400" dirty="0" err="1" smtClean="0">
                <a:latin typeface="Bahnschrift" panose="020B0502040204020203" pitchFamily="34" charset="0"/>
              </a:rPr>
              <a:t>eksponensial</a:t>
            </a:r>
            <a:r>
              <a:rPr lang="en-US" sz="1400" dirty="0" smtClean="0">
                <a:latin typeface="Bahnschrift" panose="020B0502040204020203" pitchFamily="34" charset="0"/>
              </a:rPr>
              <a:t>.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061"/>
          <a:stretch/>
        </p:blipFill>
        <p:spPr>
          <a:xfrm>
            <a:off x="7277101" y="5403818"/>
            <a:ext cx="2578995" cy="13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1489</Words>
  <Application>Microsoft Office PowerPoint</Application>
  <PresentationFormat>Widescreen</PresentationFormat>
  <Paragraphs>262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Bahnschrift</vt:lpstr>
      <vt:lpstr>Calibri</vt:lpstr>
      <vt:lpstr>Calibri Light</vt:lpstr>
      <vt:lpstr>Courier New</vt:lpstr>
      <vt:lpstr>Wingdings</vt:lpstr>
      <vt:lpstr>Office Theme</vt:lpstr>
      <vt:lpstr>Komponen Dasar Pembuatan Pemandangan 3-Dimensi (Three.js)</vt:lpstr>
      <vt:lpstr>Topik Bahasan</vt:lpstr>
      <vt:lpstr>Komponen Dasar Pembuatan Pemandangan</vt:lpstr>
      <vt:lpstr>1. Pemandangan (Three.js Scene)</vt:lpstr>
      <vt:lpstr>Contoh sebagian source code menggunakan THREE.Scene</vt:lpstr>
      <vt:lpstr>PowerPoint Presentation</vt:lpstr>
      <vt:lpstr>PowerPoint Presentation</vt:lpstr>
      <vt:lpstr>PowerPoint Presentation</vt:lpstr>
      <vt:lpstr>Bonus Section (Rotation, Fog, and overrideMaterial)</vt:lpstr>
      <vt:lpstr>2. Geometri dan Mesh</vt:lpstr>
      <vt:lpstr>Geometri</vt:lpstr>
      <vt:lpstr>Membuat kubus dengan Three.js vs Manual</vt:lpstr>
      <vt:lpstr>Clone</vt:lpstr>
      <vt:lpstr>Fungsi dan atribut Mesh</vt:lpstr>
      <vt:lpstr>3. Berbagai macam kamera serta penggunaannya</vt:lpstr>
      <vt:lpstr>Switching camera</vt:lpstr>
      <vt:lpstr>Perspective Camera Arguments</vt:lpstr>
      <vt:lpstr>PowerPoint Presentation</vt:lpstr>
      <vt:lpstr>Orthographic Camera Arguments</vt:lpstr>
      <vt:lpstr>PowerPoint Presentation</vt:lpstr>
      <vt:lpstr>Melihat suatu poin spesifik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 Dasar Pembuatan Pemandangan 3-Dimensi (Three.js)</dc:title>
  <dc:creator>Sheinna Sheinna</dc:creator>
  <cp:lastModifiedBy>Sheinna Sheinna</cp:lastModifiedBy>
  <cp:revision>45</cp:revision>
  <dcterms:created xsi:type="dcterms:W3CDTF">2020-04-11T02:59:43Z</dcterms:created>
  <dcterms:modified xsi:type="dcterms:W3CDTF">2020-04-11T09:47:49Z</dcterms:modified>
</cp:coreProperties>
</file>