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049"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3502D-5069-4942-B5CA-FAB30E8809A5}"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7CE78-F6F4-46CE-AFCD-922B18C18B88}" type="slidenum">
              <a:rPr lang="en-US" smtClean="0"/>
              <a:t>‹#›</a:t>
            </a:fld>
            <a:endParaRPr lang="en-US"/>
          </a:p>
        </p:txBody>
      </p:sp>
    </p:spTree>
    <p:extLst>
      <p:ext uri="{BB962C8B-B14F-4D97-AF65-F5344CB8AC3E}">
        <p14:creationId xmlns:p14="http://schemas.microsoft.com/office/powerpoint/2010/main" val="32175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we create the sprites manually using the </a:t>
            </a:r>
            <a:r>
              <a:rPr lang="en-US" sz="1200" b="0" i="0" kern="1200" dirty="0" err="1">
                <a:solidFill>
                  <a:schemeClr val="tx1"/>
                </a:solidFill>
                <a:effectLst/>
                <a:latin typeface="+mn-lt"/>
                <a:ea typeface="+mn-ea"/>
                <a:cs typeface="+mn-cs"/>
              </a:rPr>
              <a:t>THREE.Sprite</a:t>
            </a:r>
            <a:r>
              <a:rPr lang="en-US" sz="1200" b="0" i="0" kern="1200" dirty="0">
                <a:solidFill>
                  <a:schemeClr val="tx1"/>
                </a:solidFill>
                <a:effectLst/>
                <a:latin typeface="+mn-lt"/>
                <a:ea typeface="+mn-ea"/>
                <a:cs typeface="+mn-cs"/>
              </a:rPr>
              <a:t>(material) constructor. The only item we pass in is a material. This has to be either THREE. </a:t>
            </a:r>
            <a:r>
              <a:rPr lang="en-US" sz="1200" b="0" i="0" kern="1200" dirty="0" err="1">
                <a:solidFill>
                  <a:schemeClr val="tx1"/>
                </a:solidFill>
                <a:effectLst/>
                <a:latin typeface="+mn-lt"/>
                <a:ea typeface="+mn-ea"/>
                <a:cs typeface="+mn-cs"/>
              </a:rPr>
              <a:t>SpriteMaterial</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THREE.SpriteCanvasMaterial</a:t>
            </a:r>
            <a:r>
              <a:rPr lang="en-US" sz="1200" b="0" i="0" kern="1200" dirty="0">
                <a:solidFill>
                  <a:schemeClr val="tx1"/>
                </a:solidFill>
                <a:effectLst/>
                <a:latin typeface="+mn-lt"/>
                <a:ea typeface="+mn-ea"/>
                <a:cs typeface="+mn-cs"/>
              </a:rPr>
              <a:t>. We'll look at both of these materials in more depth in the rest of this chapter.</a:t>
            </a:r>
            <a:r>
              <a:rPr lang="en-US" dirty="0"/>
              <a:t> </a:t>
            </a:r>
            <a:br>
              <a:rPr lang="en-US" dirty="0"/>
            </a:br>
            <a:endParaRPr lang="en-US" dirty="0"/>
          </a:p>
          <a:p>
            <a:r>
              <a:rPr lang="en-US" sz="1200" b="0" i="0" kern="1200" dirty="0">
                <a:solidFill>
                  <a:schemeClr val="tx1"/>
                </a:solidFill>
                <a:effectLst/>
                <a:latin typeface="+mn-lt"/>
                <a:ea typeface="+mn-ea"/>
                <a:cs typeface="+mn-cs"/>
              </a:rPr>
              <a:t>Before we move on to more interesting particles, let's look a bit closer at the THREE. Sprite object. A </a:t>
            </a:r>
            <a:r>
              <a:rPr lang="en-US" sz="1200" b="0" i="0" kern="1200" dirty="0" err="1">
                <a:solidFill>
                  <a:schemeClr val="tx1"/>
                </a:solidFill>
                <a:effectLst/>
                <a:latin typeface="+mn-lt"/>
                <a:ea typeface="+mn-ea"/>
                <a:cs typeface="+mn-cs"/>
              </a:rPr>
              <a:t>THREE.Sprite</a:t>
            </a:r>
            <a:r>
              <a:rPr lang="en-US" sz="1200" b="0" i="0" kern="1200" dirty="0">
                <a:solidFill>
                  <a:schemeClr val="tx1"/>
                </a:solidFill>
                <a:effectLst/>
                <a:latin typeface="+mn-lt"/>
                <a:ea typeface="+mn-ea"/>
                <a:cs typeface="+mn-cs"/>
              </a:rPr>
              <a:t> object extends from the THREE.Object3D object just as </a:t>
            </a:r>
            <a:r>
              <a:rPr lang="en-US" sz="1200" b="0" i="0" kern="1200" dirty="0" err="1">
                <a:solidFill>
                  <a:schemeClr val="tx1"/>
                </a:solidFill>
                <a:effectLst/>
                <a:latin typeface="+mn-lt"/>
                <a:ea typeface="+mn-ea"/>
                <a:cs typeface="+mn-cs"/>
              </a:rPr>
              <a:t>THREE.Mesh</a:t>
            </a:r>
            <a:r>
              <a:rPr lang="en-US" sz="1200" b="0" i="0" kern="1200" dirty="0">
                <a:solidFill>
                  <a:schemeClr val="tx1"/>
                </a:solidFill>
                <a:effectLst/>
                <a:latin typeface="+mn-lt"/>
                <a:ea typeface="+mn-ea"/>
                <a:cs typeface="+mn-cs"/>
              </a:rPr>
              <a:t> does. This means that most of the properties and functions you know from </a:t>
            </a:r>
            <a:r>
              <a:rPr lang="en-US" sz="1200" b="0" i="0" kern="1200" dirty="0" err="1">
                <a:solidFill>
                  <a:schemeClr val="tx1"/>
                </a:solidFill>
                <a:effectLst/>
                <a:latin typeface="+mn-lt"/>
                <a:ea typeface="+mn-ea"/>
                <a:cs typeface="+mn-cs"/>
              </a:rPr>
              <a:t>THREE.Mesh</a:t>
            </a:r>
            <a:r>
              <a:rPr lang="en-US" sz="1200" b="0" i="0" kern="1200" dirty="0">
                <a:solidFill>
                  <a:schemeClr val="tx1"/>
                </a:solidFill>
                <a:effectLst/>
                <a:latin typeface="+mn-lt"/>
                <a:ea typeface="+mn-ea"/>
                <a:cs typeface="+mn-cs"/>
              </a:rPr>
              <a:t> can be used on </a:t>
            </a:r>
            <a:r>
              <a:rPr lang="en-US" sz="1200" b="0" i="0" kern="1200" dirty="0" err="1">
                <a:solidFill>
                  <a:schemeClr val="tx1"/>
                </a:solidFill>
                <a:effectLst/>
                <a:latin typeface="+mn-lt"/>
                <a:ea typeface="+mn-ea"/>
                <a:cs typeface="+mn-cs"/>
              </a:rPr>
              <a:t>THREE.Sprite</a:t>
            </a:r>
            <a:r>
              <a:rPr lang="en-US" sz="1200" b="0" i="0" kern="1200" dirty="0">
                <a:solidFill>
                  <a:schemeClr val="tx1"/>
                </a:solidFill>
                <a:effectLst/>
                <a:latin typeface="+mn-lt"/>
                <a:ea typeface="+mn-ea"/>
                <a:cs typeface="+mn-cs"/>
              </a:rPr>
              <a:t>. </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3</a:t>
            </a:fld>
            <a:endParaRPr lang="en-US"/>
          </a:p>
        </p:txBody>
      </p:sp>
    </p:spTree>
    <p:extLst>
      <p:ext uri="{BB962C8B-B14F-4D97-AF65-F5344CB8AC3E}">
        <p14:creationId xmlns:p14="http://schemas.microsoft.com/office/powerpoint/2010/main" val="111936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FF0000"/>
                </a:solidFill>
              </a:rPr>
              <a:t>Untuk</a:t>
            </a:r>
            <a:r>
              <a:rPr lang="en-US" dirty="0">
                <a:solidFill>
                  <a:srgbClr val="FF0000"/>
                </a:solidFill>
              </a:rPr>
              <a:t> </a:t>
            </a:r>
            <a:r>
              <a:rPr lang="en-US" dirty="0" err="1">
                <a:solidFill>
                  <a:srgbClr val="FF0000"/>
                </a:solidFill>
              </a:rPr>
              <a:t>yg</a:t>
            </a:r>
            <a:r>
              <a:rPr lang="en-US" dirty="0">
                <a:solidFill>
                  <a:srgbClr val="FF0000"/>
                </a:solidFill>
              </a:rPr>
              <a:t> </a:t>
            </a:r>
            <a:r>
              <a:rPr lang="en-US" dirty="0" err="1">
                <a:solidFill>
                  <a:srgbClr val="FF0000"/>
                </a:solidFill>
              </a:rPr>
              <a:t>warna</a:t>
            </a:r>
            <a:r>
              <a:rPr lang="en-US" dirty="0">
                <a:solidFill>
                  <a:srgbClr val="FF0000"/>
                </a:solidFill>
              </a:rPr>
              <a:t> </a:t>
            </a:r>
            <a:r>
              <a:rPr lang="en-US" dirty="0" err="1">
                <a:solidFill>
                  <a:srgbClr val="FF0000"/>
                </a:solidFill>
              </a:rPr>
              <a:t>merah</a:t>
            </a:r>
            <a:endParaRPr lang="en-US" dirty="0">
              <a:solidFill>
                <a:srgbClr val="FF0000"/>
              </a:solidFill>
            </a:endParaRPr>
          </a:p>
          <a:p>
            <a:r>
              <a:rPr lang="en-US" dirty="0">
                <a:solidFill>
                  <a:srgbClr val="FF0000"/>
                </a:solidFill>
              </a:rPr>
              <a:t>With the </a:t>
            </a:r>
            <a:r>
              <a:rPr lang="en-US" dirty="0" err="1">
                <a:solidFill>
                  <a:srgbClr val="FF0000"/>
                </a:solidFill>
              </a:rPr>
              <a:t>map.offset</a:t>
            </a:r>
            <a:r>
              <a:rPr lang="en-US" dirty="0">
                <a:solidFill>
                  <a:srgbClr val="FF0000"/>
                </a:solidFill>
              </a:rPr>
              <a:t> and the </a:t>
            </a:r>
            <a:r>
              <a:rPr lang="en-US" dirty="0" err="1">
                <a:solidFill>
                  <a:srgbClr val="FF0000"/>
                </a:solidFill>
              </a:rPr>
              <a:t>map.repeat</a:t>
            </a:r>
            <a:r>
              <a:rPr lang="en-US" dirty="0">
                <a:solidFill>
                  <a:srgbClr val="FF0000"/>
                </a:solidFill>
              </a:rPr>
              <a:t> properties, we select the correct sprite to show on screen. With the </a:t>
            </a:r>
            <a:r>
              <a:rPr lang="en-US" dirty="0" err="1">
                <a:solidFill>
                  <a:srgbClr val="FF0000"/>
                </a:solidFill>
              </a:rPr>
              <a:t>map.offset</a:t>
            </a:r>
            <a:r>
              <a:rPr lang="en-US" dirty="0">
                <a:solidFill>
                  <a:srgbClr val="FF0000"/>
                </a:solidFill>
              </a:rPr>
              <a:t> property, we determine the offset for the x axis (u) and the y axis (v) for the texture we loaded. The scale for these properties runs from 0 to 1. In our example, if we want to select the third ghost, we set the u-offset (x axis) to 0.4, and, because we've only got one row, we don't need to change the v-offset (y axis). If we only set this property, the texture shows the third, fourth, and fifth ghosts compressed together on screen. To only show one ghost, we need to zoom in. We do this by setting the </a:t>
            </a:r>
            <a:r>
              <a:rPr lang="en-US" dirty="0" err="1">
                <a:solidFill>
                  <a:srgbClr val="FF0000"/>
                </a:solidFill>
              </a:rPr>
              <a:t>map.repeat</a:t>
            </a:r>
            <a:r>
              <a:rPr lang="en-US" dirty="0">
                <a:solidFill>
                  <a:srgbClr val="FF0000"/>
                </a:solidFill>
              </a:rPr>
              <a:t> property for the u-value to 1/5. This means that we zoom in (only for the x axis) to only show 20 percent of the texture, which is exactly one ghost. </a:t>
            </a:r>
            <a:endParaRPr lang="en-ID" dirty="0">
              <a:solidFill>
                <a:srgbClr val="FF0000"/>
              </a:solidFill>
            </a:endParaRPr>
          </a:p>
        </p:txBody>
      </p:sp>
      <p:sp>
        <p:nvSpPr>
          <p:cNvPr id="4" name="Slide Number Placeholder 3"/>
          <p:cNvSpPr>
            <a:spLocks noGrp="1"/>
          </p:cNvSpPr>
          <p:nvPr>
            <p:ph type="sldNum" sz="quarter" idx="5"/>
          </p:nvPr>
        </p:nvSpPr>
        <p:spPr/>
        <p:txBody>
          <a:bodyPr/>
          <a:lstStyle/>
          <a:p>
            <a:fld id="{F6B7CE78-F6F4-46CE-AFCD-922B18C18B88}" type="slidenum">
              <a:rPr lang="en-US" smtClean="0"/>
              <a:t>20</a:t>
            </a:fld>
            <a:endParaRPr lang="en-US"/>
          </a:p>
        </p:txBody>
      </p:sp>
    </p:spTree>
    <p:extLst>
      <p:ext uri="{BB962C8B-B14F-4D97-AF65-F5344CB8AC3E}">
        <p14:creationId xmlns:p14="http://schemas.microsoft.com/office/powerpoint/2010/main" val="137238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4</a:t>
            </a:fld>
            <a:endParaRPr lang="en-US"/>
          </a:p>
        </p:txBody>
      </p:sp>
    </p:spTree>
    <p:extLst>
      <p:ext uri="{BB962C8B-B14F-4D97-AF65-F5344CB8AC3E}">
        <p14:creationId xmlns:p14="http://schemas.microsoft.com/office/powerpoint/2010/main" val="376561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for each particle (each point in the cloud), we need to create a vertex (represented by THREE.Vector3), add it to </a:t>
            </a:r>
            <a:r>
              <a:rPr lang="en-US" sz="1200" b="0" i="0" kern="1200" dirty="0" err="1">
                <a:solidFill>
                  <a:schemeClr val="tx1"/>
                </a:solidFill>
                <a:effectLst/>
                <a:latin typeface="+mn-lt"/>
                <a:ea typeface="+mn-ea"/>
                <a:cs typeface="+mn-cs"/>
              </a:rPr>
              <a:t>THREE.Geometry</a:t>
            </a:r>
            <a:r>
              <a:rPr lang="en-US" sz="1200" b="0" i="0" kern="1200" dirty="0">
                <a:solidFill>
                  <a:schemeClr val="tx1"/>
                </a:solidFill>
                <a:effectLst/>
                <a:latin typeface="+mn-lt"/>
                <a:ea typeface="+mn-ea"/>
                <a:cs typeface="+mn-cs"/>
              </a:rPr>
              <a:t>, use </a:t>
            </a:r>
            <a:r>
              <a:rPr lang="en-US" sz="1200" b="0" i="0" kern="1200" dirty="0" err="1">
                <a:solidFill>
                  <a:schemeClr val="tx1"/>
                </a:solidFill>
                <a:effectLst/>
                <a:latin typeface="+mn-lt"/>
                <a:ea typeface="+mn-ea"/>
                <a:cs typeface="+mn-cs"/>
              </a:rPr>
              <a:t>THREE.Geometry</a:t>
            </a:r>
            <a:r>
              <a:rPr lang="en-US" sz="1200" b="0" i="0" kern="1200" dirty="0">
                <a:solidFill>
                  <a:schemeClr val="tx1"/>
                </a:solidFill>
                <a:effectLst/>
                <a:latin typeface="+mn-lt"/>
                <a:ea typeface="+mn-ea"/>
                <a:cs typeface="+mn-cs"/>
              </a:rPr>
              <a:t> together with </a:t>
            </a:r>
            <a:r>
              <a:rPr lang="en-US" sz="1200" b="0" i="0" kern="1200" dirty="0" err="1">
                <a:solidFill>
                  <a:schemeClr val="tx1"/>
                </a:solidFill>
                <a:effectLst/>
                <a:latin typeface="+mn-lt"/>
                <a:ea typeface="+mn-ea"/>
                <a:cs typeface="+mn-cs"/>
              </a:rPr>
              <a:t>THREE.PointCloudMaterial</a:t>
            </a:r>
            <a:r>
              <a:rPr lang="en-US" sz="1200" b="0" i="0" kern="1200" dirty="0">
                <a:solidFill>
                  <a:schemeClr val="tx1"/>
                </a:solidFill>
                <a:effectLst/>
                <a:latin typeface="+mn-lt"/>
                <a:ea typeface="+mn-ea"/>
                <a:cs typeface="+mn-cs"/>
              </a:rPr>
              <a:t> to create </a:t>
            </a: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and add cloud to the scene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5</a:t>
            </a:fld>
            <a:endParaRPr lang="en-US"/>
          </a:p>
        </p:txBody>
      </p:sp>
    </p:spTree>
    <p:extLst>
      <p:ext uri="{BB962C8B-B14F-4D97-AF65-F5344CB8AC3E}">
        <p14:creationId xmlns:p14="http://schemas.microsoft.com/office/powerpoint/2010/main" val="303504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the end of the previous section, we quickly introduced </a:t>
            </a: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The constructor of </a:t>
            </a: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takes two properties: a geometry and a material. The material is used to color and texture the particles (as we'll see later on), and the geometry defines where the individual particles are positioned. Each vertex and each point used to define the geometry is shown as a particle. When we create THREE. </a:t>
            </a:r>
            <a:r>
              <a:rPr lang="en-US" sz="1200" b="0" i="0" kern="1200" dirty="0" err="1">
                <a:solidFill>
                  <a:schemeClr val="tx1"/>
                </a:solidFill>
                <a:effectLst/>
                <a:latin typeface="+mn-lt"/>
                <a:ea typeface="+mn-ea"/>
                <a:cs typeface="+mn-cs"/>
              </a:rPr>
              <a:t>PointCloud</a:t>
            </a:r>
            <a:r>
              <a:rPr lang="en-US" sz="1200" b="0" i="0" kern="1200" dirty="0">
                <a:solidFill>
                  <a:schemeClr val="tx1"/>
                </a:solidFill>
                <a:effectLst/>
                <a:latin typeface="+mn-lt"/>
                <a:ea typeface="+mn-ea"/>
                <a:cs typeface="+mn-cs"/>
              </a:rPr>
              <a:t> based on </a:t>
            </a:r>
            <a:r>
              <a:rPr lang="en-US" sz="1200" b="0" i="0" kern="1200" dirty="0" err="1">
                <a:solidFill>
                  <a:schemeClr val="tx1"/>
                </a:solidFill>
                <a:effectLst/>
                <a:latin typeface="+mn-lt"/>
                <a:ea typeface="+mn-ea"/>
                <a:cs typeface="+mn-cs"/>
              </a:rPr>
              <a:t>THREE.BoxGeometry</a:t>
            </a:r>
            <a:r>
              <a:rPr lang="en-US" sz="1200" b="0" i="0" kern="1200" dirty="0">
                <a:solidFill>
                  <a:schemeClr val="tx1"/>
                </a:solidFill>
                <a:effectLst/>
                <a:latin typeface="+mn-lt"/>
                <a:ea typeface="+mn-ea"/>
                <a:cs typeface="+mn-cs"/>
              </a:rPr>
              <a:t>, we get 8 particles, one for each corner of the cube. Normally, though, you won't create </a:t>
            </a: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from one of the standard Three.js geometries, but add the vertices manually to a geometry created from scratch (or use an externally loaded model) just like we did at the end of the previous section. In this section, we'll dive a bit deeper into this approach and look at how you can use </a:t>
            </a:r>
            <a:r>
              <a:rPr lang="en-US" sz="1200" b="0" i="0" kern="1200" dirty="0" err="1">
                <a:solidFill>
                  <a:schemeClr val="tx1"/>
                </a:solidFill>
                <a:effectLst/>
                <a:latin typeface="+mn-lt"/>
                <a:ea typeface="+mn-ea"/>
                <a:cs typeface="+mn-cs"/>
              </a:rPr>
              <a:t>THREE.PointCloudMaterial</a:t>
            </a:r>
            <a:r>
              <a:rPr lang="en-US" sz="1200" b="0" i="0" kern="1200" dirty="0">
                <a:solidFill>
                  <a:schemeClr val="tx1"/>
                </a:solidFill>
                <a:effectLst/>
                <a:latin typeface="+mn-lt"/>
                <a:ea typeface="+mn-ea"/>
                <a:cs typeface="+mn-cs"/>
              </a:rPr>
              <a:t> to style the particles. We'll explore this using the 03-basic-point-cloud.html example. The following screenshot shows this example:</a:t>
            </a:r>
            <a:r>
              <a:rPr lang="en-US" dirty="0"/>
              <a:t> </a:t>
            </a:r>
          </a:p>
        </p:txBody>
      </p:sp>
      <p:sp>
        <p:nvSpPr>
          <p:cNvPr id="4" name="Slide Number Placeholder 3"/>
          <p:cNvSpPr>
            <a:spLocks noGrp="1"/>
          </p:cNvSpPr>
          <p:nvPr>
            <p:ph type="sldNum" sz="quarter" idx="5"/>
          </p:nvPr>
        </p:nvSpPr>
        <p:spPr/>
        <p:txBody>
          <a:bodyPr/>
          <a:lstStyle/>
          <a:p>
            <a:fld id="{F6B7CE78-F6F4-46CE-AFCD-922B18C18B88}" type="slidenum">
              <a:rPr lang="en-US" smtClean="0"/>
              <a:t>6</a:t>
            </a:fld>
            <a:endParaRPr lang="en-US"/>
          </a:p>
        </p:txBody>
      </p:sp>
    </p:spTree>
    <p:extLst>
      <p:ext uri="{BB962C8B-B14F-4D97-AF65-F5344CB8AC3E}">
        <p14:creationId xmlns:p14="http://schemas.microsoft.com/office/powerpoint/2010/main" val="2211981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listing, we </a:t>
            </a:r>
            <a:r>
              <a:rPr lang="en-US" sz="1200" b="0" i="0" kern="1200" dirty="0" err="1">
                <a:solidFill>
                  <a:schemeClr val="tx1"/>
                </a:solidFill>
                <a:effectLst/>
                <a:latin typeface="+mn-lt"/>
                <a:ea typeface="+mn-ea"/>
                <a:cs typeface="+mn-cs"/>
              </a:rPr>
              <a:t>frst</a:t>
            </a:r>
            <a:r>
              <a:rPr lang="en-US" sz="1200" b="0" i="0" kern="1200" dirty="0">
                <a:solidFill>
                  <a:schemeClr val="tx1"/>
                </a:solidFill>
                <a:effectLst/>
                <a:latin typeface="+mn-lt"/>
                <a:ea typeface="+mn-ea"/>
                <a:cs typeface="+mn-cs"/>
              </a:rPr>
              <a:t> create </a:t>
            </a:r>
            <a:r>
              <a:rPr lang="en-US" sz="1200" b="0" i="0" kern="1200" dirty="0" err="1">
                <a:solidFill>
                  <a:schemeClr val="tx1"/>
                </a:solidFill>
                <a:effectLst/>
                <a:latin typeface="+mn-lt"/>
                <a:ea typeface="+mn-ea"/>
                <a:cs typeface="+mn-cs"/>
              </a:rPr>
              <a:t>THREE.Geometry</a:t>
            </a:r>
            <a:r>
              <a:rPr lang="en-US" sz="1200" b="0" i="0" kern="1200" dirty="0">
                <a:solidFill>
                  <a:schemeClr val="tx1"/>
                </a:solidFill>
                <a:effectLst/>
                <a:latin typeface="+mn-lt"/>
                <a:ea typeface="+mn-ea"/>
                <a:cs typeface="+mn-cs"/>
              </a:rPr>
              <a:t>. We'll add the particles, represented as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THREE.Vector3, to this geometry. For this, we've created a simple loop that creates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THREE.Vector3 at a random position and adds it. In this same loop, we also specify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array of colors, </a:t>
            </a:r>
            <a:r>
              <a:rPr lang="en-US" sz="1200" b="0" i="0" kern="1200" dirty="0" err="1">
                <a:solidFill>
                  <a:schemeClr val="tx1"/>
                </a:solidFill>
                <a:effectLst/>
                <a:latin typeface="+mn-lt"/>
                <a:ea typeface="+mn-ea"/>
                <a:cs typeface="+mn-cs"/>
              </a:rPr>
              <a:t>geom.colors</a:t>
            </a:r>
            <a:r>
              <a:rPr lang="en-US" sz="1200" b="0" i="0" kern="1200" dirty="0">
                <a:solidFill>
                  <a:schemeClr val="tx1"/>
                </a:solidFill>
                <a:effectLst/>
                <a:latin typeface="+mn-lt"/>
                <a:ea typeface="+mn-ea"/>
                <a:cs typeface="+mn-cs"/>
              </a:rPr>
              <a:t>, that are used when we set the </a:t>
            </a:r>
            <a:r>
              <a:rPr lang="en-US" sz="1200" b="0" i="0" kern="1200" dirty="0" err="1">
                <a:solidFill>
                  <a:schemeClr val="tx1"/>
                </a:solidFill>
                <a:effectLst/>
                <a:latin typeface="+mn-lt"/>
                <a:ea typeface="+mn-ea"/>
                <a:cs typeface="+mn-cs"/>
              </a:rPr>
              <a:t>vertexColors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property of </a:t>
            </a:r>
            <a:r>
              <a:rPr lang="en-US" sz="1200" b="0" i="0" kern="1200" dirty="0" err="1">
                <a:solidFill>
                  <a:schemeClr val="tx1"/>
                </a:solidFill>
                <a:effectLst/>
                <a:latin typeface="+mn-lt"/>
                <a:ea typeface="+mn-ea"/>
                <a:cs typeface="+mn-cs"/>
              </a:rPr>
              <a:t>THREE.PointCloudMaterial</a:t>
            </a:r>
            <a:r>
              <a:rPr lang="en-US" sz="1200" b="0" i="0" kern="1200" dirty="0">
                <a:solidFill>
                  <a:schemeClr val="tx1"/>
                </a:solidFill>
                <a:effectLst/>
                <a:latin typeface="+mn-lt"/>
                <a:ea typeface="+mn-ea"/>
                <a:cs typeface="+mn-cs"/>
              </a:rPr>
              <a:t> to true. The last thing to do is create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THREE.PointCloudMaterial</a:t>
            </a:r>
            <a:r>
              <a:rPr lang="en-US" sz="1200" b="0" i="0" kern="1200" dirty="0">
                <a:solidFill>
                  <a:schemeClr val="tx1"/>
                </a:solidFill>
                <a:effectLst/>
                <a:latin typeface="+mn-lt"/>
                <a:ea typeface="+mn-ea"/>
                <a:cs typeface="+mn-cs"/>
              </a:rPr>
              <a:t> and add it to the scene.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7</a:t>
            </a:fld>
            <a:endParaRPr lang="en-US"/>
          </a:p>
        </p:txBody>
      </p:sp>
    </p:spTree>
    <p:extLst>
      <p:ext uri="{BB962C8B-B14F-4D97-AF65-F5344CB8AC3E}">
        <p14:creationId xmlns:p14="http://schemas.microsoft.com/office/powerpoint/2010/main" val="302956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code looks a lot like the code we saw in the previous section. The main change is that because we're working with </a:t>
            </a:r>
            <a:r>
              <a:rPr lang="en-US" sz="1200" b="0" i="0" kern="1200" dirty="0" err="1">
                <a:solidFill>
                  <a:schemeClr val="tx1"/>
                </a:solidFill>
                <a:effectLst/>
                <a:latin typeface="+mn-lt"/>
                <a:ea typeface="+mn-ea"/>
                <a:cs typeface="+mn-cs"/>
              </a:rPr>
              <a:t>THREE.CanvasRenderer</a:t>
            </a:r>
            <a:r>
              <a:rPr lang="en-US" sz="1200" b="0" i="0" kern="1200" dirty="0">
                <a:solidFill>
                  <a:schemeClr val="tx1"/>
                </a:solidFill>
                <a:effectLst/>
                <a:latin typeface="+mn-lt"/>
                <a:ea typeface="+mn-ea"/>
                <a:cs typeface="+mn-cs"/>
              </a:rPr>
              <a:t>, we create THREE. Sprite objects directly, instead of using </a:t>
            </a: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In this code, we also define </a:t>
            </a:r>
            <a:r>
              <a:rPr lang="en-US" sz="1200" b="0" i="0" kern="1200" dirty="0" err="1">
                <a:solidFill>
                  <a:schemeClr val="tx1"/>
                </a:solidFill>
                <a:effectLst/>
                <a:latin typeface="+mn-lt"/>
                <a:ea typeface="+mn-ea"/>
                <a:cs typeface="+mn-cs"/>
              </a:rPr>
              <a:t>THREE.SpriteCanvasMaterial</a:t>
            </a:r>
            <a:r>
              <a:rPr lang="en-US" sz="1200" b="0" i="0" kern="1200" dirty="0">
                <a:solidFill>
                  <a:schemeClr val="tx1"/>
                </a:solidFill>
                <a:effectLst/>
                <a:latin typeface="+mn-lt"/>
                <a:ea typeface="+mn-ea"/>
                <a:cs typeface="+mn-cs"/>
              </a:rPr>
              <a:t> with a program attribute that points to the draw function. </a:t>
            </a:r>
            <a:br>
              <a:rPr lang="en-US" dirty="0"/>
            </a:br>
            <a:endParaRPr lang="en-US" dirty="0"/>
          </a:p>
          <a:p>
            <a:endParaRPr lang="en-US" dirty="0"/>
          </a:p>
          <a:p>
            <a:r>
              <a:rPr lang="en-US" dirty="0"/>
              <a:t>Hasil </a:t>
            </a:r>
            <a:r>
              <a:rPr lang="en-US" dirty="0" err="1"/>
              <a:t>jadinya</a:t>
            </a:r>
            <a:r>
              <a:rPr lang="en-US" dirty="0"/>
              <a:t> </a:t>
            </a:r>
            <a:r>
              <a:rPr lang="en-US" dirty="0" err="1"/>
              <a:t>nanti</a:t>
            </a:r>
            <a:r>
              <a:rPr lang="en-US" dirty="0"/>
              <a:t> </a:t>
            </a:r>
            <a:r>
              <a:rPr lang="en-US" dirty="0" err="1"/>
              <a:t>ditampilkan</a:t>
            </a:r>
            <a:r>
              <a:rPr lang="en-US" dirty="0"/>
              <a:t> </a:t>
            </a:r>
            <a:r>
              <a:rPr lang="en-US" dirty="0" err="1"/>
              <a:t>saja</a:t>
            </a: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11</a:t>
            </a:fld>
            <a:endParaRPr lang="en-US"/>
          </a:p>
        </p:txBody>
      </p:sp>
    </p:spTree>
    <p:extLst>
      <p:ext uri="{BB962C8B-B14F-4D97-AF65-F5344CB8AC3E}">
        <p14:creationId xmlns:p14="http://schemas.microsoft.com/office/powerpoint/2010/main" val="363797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want to use an HTML5 canvas with </a:t>
            </a:r>
            <a:r>
              <a:rPr lang="en-US" sz="1200" b="0" i="0" kern="1200" dirty="0" err="1">
                <a:solidFill>
                  <a:schemeClr val="tx1"/>
                </a:solidFill>
                <a:effectLst/>
                <a:latin typeface="+mn-lt"/>
                <a:ea typeface="+mn-ea"/>
                <a:cs typeface="+mn-cs"/>
              </a:rPr>
              <a:t>THREE.WebGLRenderer</a:t>
            </a:r>
            <a:r>
              <a:rPr lang="en-US" sz="1200" b="0" i="0" kern="1200" dirty="0">
                <a:solidFill>
                  <a:schemeClr val="tx1"/>
                </a:solidFill>
                <a:effectLst/>
                <a:latin typeface="+mn-lt"/>
                <a:ea typeface="+mn-ea"/>
                <a:cs typeface="+mn-cs"/>
              </a:rPr>
              <a:t>, we can take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two different approaches. We can use </a:t>
            </a:r>
            <a:r>
              <a:rPr lang="en-US" sz="1200" b="0" i="0" kern="1200" dirty="0" err="1">
                <a:solidFill>
                  <a:schemeClr val="tx1"/>
                </a:solidFill>
                <a:effectLst/>
                <a:latin typeface="+mn-lt"/>
                <a:ea typeface="+mn-ea"/>
                <a:cs typeface="+mn-cs"/>
              </a:rPr>
              <a:t>THREE.PointCloudMaterial</a:t>
            </a:r>
            <a:r>
              <a:rPr lang="en-US" sz="1200" b="0" i="0" kern="1200" dirty="0">
                <a:solidFill>
                  <a:schemeClr val="tx1"/>
                </a:solidFill>
                <a:effectLst/>
                <a:latin typeface="+mn-lt"/>
                <a:ea typeface="+mn-ea"/>
                <a:cs typeface="+mn-cs"/>
              </a:rPr>
              <a:t> and create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THREE.PointCloud</a:t>
            </a:r>
            <a:r>
              <a:rPr lang="en-US" sz="1200" b="0" i="0" kern="1200" dirty="0">
                <a:solidFill>
                  <a:schemeClr val="tx1"/>
                </a:solidFill>
                <a:effectLst/>
                <a:latin typeface="+mn-lt"/>
                <a:ea typeface="+mn-ea"/>
                <a:cs typeface="+mn-cs"/>
              </a:rPr>
              <a:t>, or we can use </a:t>
            </a:r>
            <a:r>
              <a:rPr lang="en-US" sz="1200" b="0" i="0" kern="1200" dirty="0" err="1">
                <a:solidFill>
                  <a:schemeClr val="tx1"/>
                </a:solidFill>
                <a:effectLst/>
                <a:latin typeface="+mn-lt"/>
                <a:ea typeface="+mn-ea"/>
                <a:cs typeface="+mn-cs"/>
              </a:rPr>
              <a:t>THREE.Sprite</a:t>
            </a:r>
            <a:r>
              <a:rPr lang="en-US" sz="1200" b="0" i="0" kern="1200" dirty="0">
                <a:solidFill>
                  <a:schemeClr val="tx1"/>
                </a:solidFill>
                <a:effectLst/>
                <a:latin typeface="+mn-lt"/>
                <a:ea typeface="+mn-ea"/>
                <a:cs typeface="+mn-cs"/>
              </a:rPr>
              <a:t> and the map property of THREE.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SpriteMaterial</a:t>
            </a:r>
            <a:r>
              <a:rPr lang="en-US" sz="1200" b="0" i="0" kern="1200" dirty="0">
                <a:solidFill>
                  <a:schemeClr val="tx1"/>
                </a:solidFill>
                <a:effectLst/>
                <a:latin typeface="+mn-lt"/>
                <a:ea typeface="+mn-ea"/>
                <a:cs typeface="+mn-cs"/>
              </a:rPr>
              <a: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12</a:t>
            </a:fld>
            <a:endParaRPr lang="en-US"/>
          </a:p>
        </p:txBody>
      </p:sp>
    </p:spTree>
    <p:extLst>
      <p:ext uri="{BB962C8B-B14F-4D97-AF65-F5344CB8AC3E}">
        <p14:creationId xmlns:p14="http://schemas.microsoft.com/office/powerpoint/2010/main" val="201429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Pada </a:t>
            </a:r>
            <a:r>
              <a:rPr lang="en-US" dirty="0" err="1"/>
              <a:t>fungsi</a:t>
            </a:r>
            <a:r>
              <a:rPr lang="en-US" dirty="0"/>
              <a:t> </a:t>
            </a:r>
            <a:r>
              <a:rPr lang="en-US" dirty="0" err="1"/>
              <a:t>createPointCloud</a:t>
            </a:r>
            <a:r>
              <a:rPr lang="en-US" dirty="0"/>
              <a:t>, </a:t>
            </a:r>
            <a:r>
              <a:rPr lang="en-US" dirty="0" err="1"/>
              <a:t>kita</a:t>
            </a:r>
            <a:r>
              <a:rPr lang="en-US" dirty="0"/>
              <a:t> assign texture (</a:t>
            </a:r>
            <a:r>
              <a:rPr lang="en-US" dirty="0" err="1"/>
              <a:t>yaitu</a:t>
            </a:r>
            <a:r>
              <a:rPr lang="en-US" dirty="0"/>
              <a:t> </a:t>
            </a:r>
            <a:r>
              <a:rPr lang="en-US" dirty="0" err="1"/>
              <a:t>fungsi</a:t>
            </a:r>
            <a:r>
              <a:rPr lang="en-US" dirty="0"/>
              <a:t> </a:t>
            </a:r>
            <a:r>
              <a:rPr lang="en-US" dirty="0" err="1"/>
              <a:t>getTexture</a:t>
            </a:r>
            <a:r>
              <a:rPr lang="en-US" dirty="0"/>
              <a:t> </a:t>
            </a:r>
            <a:r>
              <a:rPr lang="en-US" dirty="0" err="1"/>
              <a:t>yg</a:t>
            </a:r>
            <a:r>
              <a:rPr lang="en-US" dirty="0"/>
              <a:t> </a:t>
            </a:r>
            <a:r>
              <a:rPr lang="en-US" dirty="0" err="1"/>
              <a:t>didapat</a:t>
            </a:r>
            <a:r>
              <a:rPr lang="en-US" dirty="0"/>
              <a:t> </a:t>
            </a:r>
            <a:r>
              <a:rPr lang="en-US" dirty="0" err="1"/>
              <a:t>dari</a:t>
            </a:r>
            <a:r>
              <a:rPr lang="en-US" dirty="0"/>
              <a:t> html canvas) pada map property </a:t>
            </a:r>
            <a:r>
              <a:rPr lang="en-US" dirty="0" err="1"/>
              <a:t>dari</a:t>
            </a:r>
            <a:r>
              <a:rPr lang="en-US" dirty="0"/>
              <a:t> </a:t>
            </a:r>
            <a:r>
              <a:rPr lang="en-US" dirty="0" err="1"/>
              <a:t>THREE.PointCloudMaterial</a:t>
            </a:r>
            <a:r>
              <a:rPr lang="en-US" dirty="0"/>
              <a:t>. Pada </a:t>
            </a:r>
            <a:r>
              <a:rPr lang="en-US" dirty="0" err="1"/>
              <a:t>fungsi</a:t>
            </a:r>
            <a:r>
              <a:rPr lang="en-US" dirty="0"/>
              <a:t> ini juga bisa </a:t>
            </a:r>
            <a:r>
              <a:rPr lang="en-US" dirty="0" err="1"/>
              <a:t>kita</a:t>
            </a:r>
            <a:r>
              <a:rPr lang="en-US" dirty="0"/>
              <a:t> </a:t>
            </a:r>
            <a:r>
              <a:rPr lang="en-US" dirty="0" err="1"/>
              <a:t>liat</a:t>
            </a:r>
            <a:r>
              <a:rPr lang="en-US" dirty="0"/>
              <a:t> </a:t>
            </a:r>
            <a:r>
              <a:rPr lang="en-US" dirty="0" err="1"/>
              <a:t>kita</a:t>
            </a:r>
            <a:r>
              <a:rPr lang="en-US" dirty="0"/>
              <a:t> men-set property </a:t>
            </a:r>
            <a:r>
              <a:rPr lang="en-US" dirty="0" err="1"/>
              <a:t>sortParticles</a:t>
            </a:r>
            <a:r>
              <a:rPr lang="en-US" dirty="0"/>
              <a:t> pada ‘true’. Property ini </a:t>
            </a:r>
            <a:r>
              <a:rPr lang="en-US" dirty="0" err="1"/>
              <a:t>memastikan</a:t>
            </a:r>
            <a:r>
              <a:rPr lang="en-US" dirty="0"/>
              <a:t> </a:t>
            </a:r>
            <a:r>
              <a:rPr lang="en-US" dirty="0" err="1"/>
              <a:t>bahwa</a:t>
            </a:r>
            <a:r>
              <a:rPr lang="en-US" dirty="0"/>
              <a:t> </a:t>
            </a:r>
            <a:r>
              <a:rPr lang="en-US" dirty="0" err="1"/>
              <a:t>sebelum</a:t>
            </a:r>
            <a:r>
              <a:rPr lang="en-US" dirty="0"/>
              <a:t> </a:t>
            </a:r>
            <a:r>
              <a:rPr lang="en-US" dirty="0" err="1"/>
              <a:t>partikel</a:t>
            </a:r>
            <a:r>
              <a:rPr lang="en-US" dirty="0"/>
              <a:t> </a:t>
            </a:r>
            <a:r>
              <a:rPr lang="en-US" dirty="0" err="1"/>
              <a:t>dirender</a:t>
            </a:r>
            <a:r>
              <a:rPr lang="en-US" dirty="0"/>
              <a:t>, partikel2 ini di sort </a:t>
            </a:r>
            <a:r>
              <a:rPr lang="en-US" dirty="0" err="1"/>
              <a:t>terlebih</a:t>
            </a:r>
            <a:r>
              <a:rPr lang="en-US" dirty="0"/>
              <a:t> </a:t>
            </a:r>
            <a:r>
              <a:rPr lang="en-US" dirty="0" err="1"/>
              <a:t>dahulu</a:t>
            </a:r>
            <a:r>
              <a:rPr lang="en-US" dirty="0"/>
              <a:t> </a:t>
            </a:r>
            <a:r>
              <a:rPr lang="en-US" dirty="0" err="1"/>
              <a:t>berdasarkan</a:t>
            </a:r>
            <a:r>
              <a:rPr lang="en-US" dirty="0"/>
              <a:t> z position </a:t>
            </a:r>
            <a:r>
              <a:rPr lang="en-US" dirty="0" err="1"/>
              <a:t>mereka</a:t>
            </a:r>
            <a:r>
              <a:rPr lang="en-US" dirty="0"/>
              <a:t>. </a:t>
            </a:r>
            <a:r>
              <a:rPr lang="en-US" dirty="0" err="1"/>
              <a:t>Jika</a:t>
            </a:r>
            <a:r>
              <a:rPr lang="en-US" dirty="0"/>
              <a:t> </a:t>
            </a:r>
            <a:r>
              <a:rPr lang="en-US" dirty="0" err="1"/>
              <a:t>kita</a:t>
            </a:r>
            <a:r>
              <a:rPr lang="en-US" dirty="0"/>
              <a:t> bisa </a:t>
            </a:r>
            <a:r>
              <a:rPr lang="en-US" dirty="0" err="1"/>
              <a:t>melihat</a:t>
            </a:r>
            <a:r>
              <a:rPr lang="en-US" dirty="0"/>
              <a:t> </a:t>
            </a:r>
            <a:r>
              <a:rPr lang="en-US" dirty="0" err="1"/>
              <a:t>partikel</a:t>
            </a:r>
            <a:r>
              <a:rPr lang="en-US" dirty="0"/>
              <a:t> </a:t>
            </a:r>
            <a:r>
              <a:rPr lang="en-US" dirty="0" err="1"/>
              <a:t>yg</a:t>
            </a:r>
            <a:r>
              <a:rPr lang="en-US" dirty="0"/>
              <a:t> overlap </a:t>
            </a:r>
            <a:r>
              <a:rPr lang="en-US" dirty="0" err="1"/>
              <a:t>atau</a:t>
            </a:r>
            <a:r>
              <a:rPr lang="en-US" dirty="0"/>
              <a:t> </a:t>
            </a:r>
            <a:r>
              <a:rPr lang="en-US" dirty="0" err="1"/>
              <a:t>transparansinya</a:t>
            </a:r>
            <a:r>
              <a:rPr lang="en-US" dirty="0"/>
              <a:t> </a:t>
            </a:r>
            <a:r>
              <a:rPr lang="en-US" dirty="0" err="1"/>
              <a:t>belum</a:t>
            </a:r>
            <a:r>
              <a:rPr lang="en-US" dirty="0"/>
              <a:t> </a:t>
            </a:r>
            <a:r>
              <a:rPr lang="en-US" dirty="0" err="1"/>
              <a:t>benar</a:t>
            </a:r>
            <a:r>
              <a:rPr lang="en-US" dirty="0"/>
              <a:t>, set property ini </a:t>
            </a:r>
            <a:r>
              <a:rPr lang="en-US" dirty="0" err="1"/>
              <a:t>menjadi</a:t>
            </a:r>
            <a:r>
              <a:rPr lang="en-US" dirty="0"/>
              <a:t> ‘true’ juga </a:t>
            </a:r>
            <a:r>
              <a:rPr lang="en-US" dirty="0" err="1"/>
              <a:t>akan</a:t>
            </a:r>
            <a:r>
              <a:rPr lang="en-US" dirty="0"/>
              <a:t> </a:t>
            </a:r>
            <a:r>
              <a:rPr lang="en-US" dirty="0" err="1"/>
              <a:t>memperbaiki</a:t>
            </a:r>
            <a:r>
              <a:rPr lang="en-US" dirty="0"/>
              <a:t> </a:t>
            </a:r>
            <a:r>
              <a:rPr lang="en-US" dirty="0" err="1"/>
              <a:t>hal</a:t>
            </a:r>
            <a:r>
              <a:rPr lang="en-US" dirty="0"/>
              <a:t> </a:t>
            </a:r>
            <a:r>
              <a:rPr lang="en-US" dirty="0" err="1"/>
              <a:t>tersebut</a:t>
            </a:r>
            <a:r>
              <a:rPr lang="en-US" dirty="0"/>
              <a:t>.</a:t>
            </a:r>
          </a:p>
          <a:p>
            <a:endParaRPr lang="en-US" dirty="0"/>
          </a:p>
          <a:p>
            <a:r>
              <a:rPr lang="en-US" dirty="0" err="1"/>
              <a:t>Perlu</a:t>
            </a:r>
            <a:r>
              <a:rPr lang="en-US" dirty="0"/>
              <a:t> </a:t>
            </a:r>
            <a:r>
              <a:rPr lang="en-US" dirty="0" err="1"/>
              <a:t>dicatat</a:t>
            </a:r>
            <a:r>
              <a:rPr lang="en-US" dirty="0"/>
              <a:t> </a:t>
            </a:r>
            <a:r>
              <a:rPr lang="en-US" dirty="0" err="1"/>
              <a:t>bahwa</a:t>
            </a:r>
            <a:r>
              <a:rPr lang="en-US" dirty="0"/>
              <a:t>, setting property pada true </a:t>
            </a:r>
            <a:r>
              <a:rPr lang="en-US" dirty="0" err="1"/>
              <a:t>akan</a:t>
            </a:r>
            <a:r>
              <a:rPr lang="en-US" dirty="0"/>
              <a:t> </a:t>
            </a:r>
            <a:r>
              <a:rPr lang="en-US" dirty="0" err="1"/>
              <a:t>mempengaruhi</a:t>
            </a:r>
            <a:r>
              <a:rPr lang="en-US" dirty="0"/>
              <a:t> scene. Pada </a:t>
            </a:r>
            <a:r>
              <a:rPr lang="en-US" dirty="0" err="1"/>
              <a:t>saat</a:t>
            </a:r>
            <a:r>
              <a:rPr lang="en-US" dirty="0"/>
              <a:t> property </a:t>
            </a:r>
            <a:r>
              <a:rPr lang="en-US" dirty="0" err="1"/>
              <a:t>sortPartcles</a:t>
            </a:r>
            <a:r>
              <a:rPr lang="en-US" dirty="0"/>
              <a:t> </a:t>
            </a:r>
            <a:r>
              <a:rPr lang="en-US" dirty="0" err="1"/>
              <a:t>diset</a:t>
            </a:r>
            <a:r>
              <a:rPr lang="en-US" dirty="0"/>
              <a:t> </a:t>
            </a:r>
            <a:r>
              <a:rPr lang="en-US" dirty="0" err="1"/>
              <a:t>ke</a:t>
            </a:r>
            <a:r>
              <a:rPr lang="en-US" dirty="0"/>
              <a:t> true Three.js </a:t>
            </a:r>
            <a:r>
              <a:rPr lang="en-US" dirty="0" err="1"/>
              <a:t>akan</a:t>
            </a:r>
            <a:r>
              <a:rPr lang="en-US" dirty="0"/>
              <a:t> </a:t>
            </a:r>
            <a:r>
              <a:rPr lang="en-US" dirty="0" err="1"/>
              <a:t>menentukan</a:t>
            </a:r>
            <a:r>
              <a:rPr lang="en-US" dirty="0"/>
              <a:t> </a:t>
            </a:r>
            <a:r>
              <a:rPr lang="en-US" dirty="0" err="1"/>
              <a:t>jarak</a:t>
            </a:r>
            <a:r>
              <a:rPr lang="en-US" dirty="0"/>
              <a:t> </a:t>
            </a:r>
            <a:r>
              <a:rPr lang="en-US" dirty="0" err="1"/>
              <a:t>dari</a:t>
            </a:r>
            <a:r>
              <a:rPr lang="en-US" dirty="0"/>
              <a:t> </a:t>
            </a:r>
            <a:r>
              <a:rPr lang="en-US" dirty="0" err="1"/>
              <a:t>kamera</a:t>
            </a:r>
            <a:r>
              <a:rPr lang="en-US" dirty="0"/>
              <a:t> </a:t>
            </a:r>
            <a:r>
              <a:rPr lang="en-US" dirty="0" err="1"/>
              <a:t>untuk</a:t>
            </a:r>
            <a:r>
              <a:rPr lang="en-US" dirty="0"/>
              <a:t> </a:t>
            </a:r>
            <a:r>
              <a:rPr lang="en-US" dirty="0" err="1"/>
              <a:t>setiap</a:t>
            </a:r>
            <a:r>
              <a:rPr lang="en-US" dirty="0"/>
              <a:t> </a:t>
            </a:r>
            <a:r>
              <a:rPr lang="en-US" dirty="0" err="1"/>
              <a:t>masing</a:t>
            </a:r>
            <a:r>
              <a:rPr lang="en-US" dirty="0"/>
              <a:t> </a:t>
            </a:r>
            <a:r>
              <a:rPr lang="en-US" dirty="0" err="1"/>
              <a:t>masing</a:t>
            </a:r>
            <a:r>
              <a:rPr lang="en-US" dirty="0"/>
              <a:t> </a:t>
            </a:r>
            <a:r>
              <a:rPr lang="en-US" dirty="0" err="1"/>
              <a:t>partikel</a:t>
            </a:r>
            <a:r>
              <a:rPr lang="en-US" dirty="0"/>
              <a:t>. </a:t>
            </a:r>
            <a:r>
              <a:rPr lang="en-US" dirty="0" err="1"/>
              <a:t>Untuk</a:t>
            </a:r>
            <a:r>
              <a:rPr lang="en-US" dirty="0"/>
              <a:t> object </a:t>
            </a:r>
            <a:r>
              <a:rPr lang="en-US" dirty="0" err="1"/>
              <a:t>THREE.PointCloud</a:t>
            </a:r>
            <a:r>
              <a:rPr lang="en-US" dirty="0"/>
              <a:t> yang </a:t>
            </a:r>
            <a:r>
              <a:rPr lang="en-US" dirty="0" err="1"/>
              <a:t>sangat</a:t>
            </a:r>
            <a:r>
              <a:rPr lang="en-US" dirty="0"/>
              <a:t> </a:t>
            </a:r>
            <a:r>
              <a:rPr lang="en-US" dirty="0" err="1"/>
              <a:t>besar</a:t>
            </a:r>
            <a:r>
              <a:rPr lang="en-US" dirty="0"/>
              <a:t>, </a:t>
            </a:r>
            <a:r>
              <a:rPr lang="en-US" dirty="0" err="1"/>
              <a:t>hal</a:t>
            </a:r>
            <a:r>
              <a:rPr lang="en-US" dirty="0"/>
              <a:t> ini </a:t>
            </a:r>
            <a:r>
              <a:rPr lang="en-US" dirty="0" err="1"/>
              <a:t>akan</a:t>
            </a:r>
            <a:r>
              <a:rPr lang="en-US" dirty="0"/>
              <a:t> </a:t>
            </a:r>
            <a:r>
              <a:rPr lang="en-US" dirty="0" err="1"/>
              <a:t>berdampak</a:t>
            </a:r>
            <a:r>
              <a:rPr lang="en-US" dirty="0"/>
              <a:t> pada </a:t>
            </a:r>
            <a:r>
              <a:rPr lang="en-US" dirty="0" err="1"/>
              <a:t>performa</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13</a:t>
            </a:fld>
            <a:endParaRPr lang="en-US"/>
          </a:p>
        </p:txBody>
      </p:sp>
    </p:spTree>
    <p:extLst>
      <p:ext uri="{BB962C8B-B14F-4D97-AF65-F5344CB8AC3E}">
        <p14:creationId xmlns:p14="http://schemas.microsoft.com/office/powerpoint/2010/main" val="38847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blending mode means that when a new pixel is drawn, the color of the background pixel is added to the color of this new pixel. For our raindrop texture, this means that the black background won't be shown. A logical alternative would be to replace the black from our texture with a transparent background, but that doesn't work with particles and WebGL unfortunately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F6B7CE78-F6F4-46CE-AFCD-922B18C18B88}" type="slidenum">
              <a:rPr lang="en-US" smtClean="0"/>
              <a:t>16</a:t>
            </a:fld>
            <a:endParaRPr lang="en-US"/>
          </a:p>
        </p:txBody>
      </p:sp>
    </p:spTree>
    <p:extLst>
      <p:ext uri="{BB962C8B-B14F-4D97-AF65-F5344CB8AC3E}">
        <p14:creationId xmlns:p14="http://schemas.microsoft.com/office/powerpoint/2010/main" val="346443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616FCE-EFB5-4C87-82B9-B34929E52E1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32290837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16FCE-EFB5-4C87-82B9-B34929E52E1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135888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16FCE-EFB5-4C87-82B9-B34929E52E1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263345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16FCE-EFB5-4C87-82B9-B34929E52E1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52219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3616FCE-EFB5-4C87-82B9-B34929E52E1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12831921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616FCE-EFB5-4C87-82B9-B34929E52E19}" type="datetimeFigureOut">
              <a:rPr lang="en-US" smtClean="0"/>
              <a:t>12/3/2019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191116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3616FCE-EFB5-4C87-82B9-B34929E52E1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3205C-2036-4508-AE1C-C0E67F6D54D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656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16FCE-EFB5-4C87-82B9-B34929E52E1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191217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16FCE-EFB5-4C87-82B9-B34929E52E19}"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295843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3616FCE-EFB5-4C87-82B9-B34929E52E19}" type="datetimeFigureOut">
              <a:rPr lang="en-US" smtClean="0"/>
              <a:t>12/3/2019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323836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3616FCE-EFB5-4C87-82B9-B34929E52E19}" type="datetimeFigureOut">
              <a:rPr lang="en-US" smtClean="0"/>
              <a:t>12/3/2019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1D3205C-2036-4508-AE1C-C0E67F6D54D8}" type="slidenum">
              <a:rPr lang="en-US" smtClean="0"/>
              <a:t>‹#›</a:t>
            </a:fld>
            <a:endParaRPr lang="en-US"/>
          </a:p>
        </p:txBody>
      </p:sp>
    </p:spTree>
    <p:extLst>
      <p:ext uri="{BB962C8B-B14F-4D97-AF65-F5344CB8AC3E}">
        <p14:creationId xmlns:p14="http://schemas.microsoft.com/office/powerpoint/2010/main" val="88111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616FCE-EFB5-4C87-82B9-B34929E52E19}" type="datetimeFigureOut">
              <a:rPr lang="en-US" smtClean="0"/>
              <a:t>12/3/2019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1D3205C-2036-4508-AE1C-C0E67F6D54D8}" type="slidenum">
              <a:rPr lang="en-US" smtClean="0"/>
              <a:t>‹#›</a:t>
            </a:fld>
            <a:endParaRPr lang="en-US"/>
          </a:p>
        </p:txBody>
      </p:sp>
    </p:spTree>
    <p:extLst>
      <p:ext uri="{BB962C8B-B14F-4D97-AF65-F5344CB8AC3E}">
        <p14:creationId xmlns:p14="http://schemas.microsoft.com/office/powerpoint/2010/main" val="17455037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2877-EDC7-467E-86A4-4A4D9B3CD5F8}"/>
              </a:ext>
            </a:extLst>
          </p:cNvPr>
          <p:cNvSpPr>
            <a:spLocks noGrp="1"/>
          </p:cNvSpPr>
          <p:nvPr>
            <p:ph type="ctrTitle"/>
          </p:nvPr>
        </p:nvSpPr>
        <p:spPr>
          <a:xfrm>
            <a:off x="5498590" y="988741"/>
            <a:ext cx="5888754" cy="4880518"/>
          </a:xfrm>
          <a:noFill/>
          <a:ln>
            <a:noFill/>
          </a:ln>
        </p:spPr>
        <p:txBody>
          <a:bodyPr wrap="square">
            <a:normAutofit/>
          </a:bodyPr>
          <a:lstStyle/>
          <a:p>
            <a:pPr algn="l"/>
            <a:r>
              <a:rPr lang="en-US" sz="4800" dirty="0">
                <a:solidFill>
                  <a:schemeClr val="tx1"/>
                </a:solidFill>
              </a:rPr>
              <a:t>Particles, sprites, and the point cloud</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7BA3E37-6894-44D9-B542-3218A9D65D2B}"/>
              </a:ext>
            </a:extLst>
          </p:cNvPr>
          <p:cNvSpPr>
            <a:spLocks noGrp="1"/>
          </p:cNvSpPr>
          <p:nvPr>
            <p:ph type="subTitle" idx="1"/>
          </p:nvPr>
        </p:nvSpPr>
        <p:spPr>
          <a:xfrm>
            <a:off x="1562499" y="1656753"/>
            <a:ext cx="2967953" cy="3544494"/>
          </a:xfrm>
        </p:spPr>
        <p:txBody>
          <a:bodyPr anchor="ctr">
            <a:normAutofit lnSpcReduction="10000"/>
          </a:bodyPr>
          <a:lstStyle/>
          <a:p>
            <a:pPr marL="457200" indent="-457200" algn="l">
              <a:buFont typeface="+mj-lt"/>
              <a:buAutoNum type="arabicPeriod"/>
            </a:pPr>
            <a:r>
              <a:rPr lang="en-US" dirty="0">
                <a:solidFill>
                  <a:srgbClr val="FFFFFF"/>
                </a:solidFill>
              </a:rPr>
              <a:t>Bintang Nur </a:t>
            </a:r>
            <a:r>
              <a:rPr lang="en-US" dirty="0" err="1">
                <a:solidFill>
                  <a:srgbClr val="FFFFFF"/>
                </a:solidFill>
              </a:rPr>
              <a:t>Alamsyah</a:t>
            </a:r>
            <a:r>
              <a:rPr lang="en-US" dirty="0">
                <a:solidFill>
                  <a:srgbClr val="FFFFFF"/>
                </a:solidFill>
              </a:rPr>
              <a:t> 05111740000002</a:t>
            </a:r>
          </a:p>
          <a:p>
            <a:pPr marL="457200" indent="-457200" algn="l">
              <a:buFont typeface="+mj-lt"/>
              <a:buAutoNum type="arabicPeriod"/>
            </a:pPr>
            <a:r>
              <a:rPr lang="en-US" dirty="0" err="1">
                <a:solidFill>
                  <a:srgbClr val="FFFFFF"/>
                </a:solidFill>
              </a:rPr>
              <a:t>Yemima</a:t>
            </a:r>
            <a:r>
              <a:rPr lang="en-US" dirty="0">
                <a:solidFill>
                  <a:srgbClr val="FFFFFF"/>
                </a:solidFill>
              </a:rPr>
              <a:t> </a:t>
            </a:r>
            <a:r>
              <a:rPr lang="en-US" dirty="0" err="1">
                <a:solidFill>
                  <a:srgbClr val="FFFFFF"/>
                </a:solidFill>
              </a:rPr>
              <a:t>Sutanto</a:t>
            </a:r>
            <a:r>
              <a:rPr lang="en-US" dirty="0">
                <a:solidFill>
                  <a:srgbClr val="FFFFFF"/>
                </a:solidFill>
              </a:rPr>
              <a:t> 05111740000049</a:t>
            </a:r>
          </a:p>
          <a:p>
            <a:pPr marL="457200" indent="-457200" algn="l">
              <a:buFont typeface="+mj-lt"/>
              <a:buAutoNum type="arabicPeriod"/>
            </a:pPr>
            <a:r>
              <a:rPr lang="en-US" dirty="0" err="1">
                <a:solidFill>
                  <a:srgbClr val="FFFFFF"/>
                </a:solidFill>
              </a:rPr>
              <a:t>Tria</a:t>
            </a:r>
            <a:r>
              <a:rPr lang="en-US" dirty="0">
                <a:solidFill>
                  <a:srgbClr val="FFFFFF"/>
                </a:solidFill>
              </a:rPr>
              <a:t> Nur </a:t>
            </a:r>
            <a:r>
              <a:rPr lang="en-US" dirty="0" err="1">
                <a:solidFill>
                  <a:srgbClr val="FFFFFF"/>
                </a:solidFill>
              </a:rPr>
              <a:t>Aisyah</a:t>
            </a:r>
            <a:r>
              <a:rPr lang="en-US" dirty="0">
                <a:solidFill>
                  <a:srgbClr val="FFFFFF"/>
                </a:solidFill>
              </a:rPr>
              <a:t> 05111740000092</a:t>
            </a:r>
          </a:p>
          <a:p>
            <a:pPr marL="457200" indent="-457200" algn="l">
              <a:buFont typeface="+mj-lt"/>
              <a:buAutoNum type="arabicPeriod"/>
            </a:pPr>
            <a:r>
              <a:rPr lang="en-US" dirty="0" err="1">
                <a:solidFill>
                  <a:srgbClr val="FFFFFF"/>
                </a:solidFill>
              </a:rPr>
              <a:t>Elkana</a:t>
            </a:r>
            <a:r>
              <a:rPr lang="en-US" dirty="0">
                <a:solidFill>
                  <a:srgbClr val="FFFFFF"/>
                </a:solidFill>
              </a:rPr>
              <a:t> Hans W 05111740000127</a:t>
            </a:r>
          </a:p>
          <a:p>
            <a:pPr marL="457200" indent="-457200" algn="l">
              <a:buFont typeface="+mj-lt"/>
              <a:buAutoNum type="arabicPeriod"/>
            </a:pPr>
            <a:r>
              <a:rPr lang="en-US" dirty="0">
                <a:solidFill>
                  <a:srgbClr val="FFFFFF"/>
                </a:solidFill>
              </a:rPr>
              <a:t>I Gede Agung K P 05111740000135</a:t>
            </a:r>
          </a:p>
        </p:txBody>
      </p:sp>
    </p:spTree>
    <p:extLst>
      <p:ext uri="{BB962C8B-B14F-4D97-AF65-F5344CB8AC3E}">
        <p14:creationId xmlns:p14="http://schemas.microsoft.com/office/powerpoint/2010/main" val="111269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1A669-F37A-44E8-A1EA-A248C1B7CFA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cap="none" dirty="0">
                <a:solidFill>
                  <a:schemeClr val="bg1"/>
                </a:solidFill>
              </a:rPr>
              <a:t>STYLING PARTICLES USING: </a:t>
            </a:r>
            <a:r>
              <a:rPr lang="en-US" sz="2400" dirty="0" err="1">
                <a:solidFill>
                  <a:schemeClr val="bg1"/>
                </a:solidFill>
              </a:rPr>
              <a:t>Three.</a:t>
            </a:r>
            <a:r>
              <a:rPr lang="en-US" sz="2400" cap="none" dirty="0" err="1">
                <a:solidFill>
                  <a:schemeClr val="bg1"/>
                </a:solidFill>
              </a:rPr>
              <a:t>CanvasRenderer</a:t>
            </a:r>
            <a:endParaRPr lang="en-US" sz="2400" dirty="0">
              <a:solidFill>
                <a:schemeClr val="bg1"/>
              </a:solidFill>
            </a:endParaRPr>
          </a:p>
        </p:txBody>
      </p:sp>
      <p:sp>
        <p:nvSpPr>
          <p:cNvPr id="3" name="Content Placeholder 2">
            <a:extLst>
              <a:ext uri="{FF2B5EF4-FFF2-40B4-BE49-F238E27FC236}">
                <a16:creationId xmlns:a16="http://schemas.microsoft.com/office/drawing/2014/main" id="{D3C1FB6F-01AE-40B6-9951-C5F6EC6EE679}"/>
              </a:ext>
            </a:extLst>
          </p:cNvPr>
          <p:cNvSpPr>
            <a:spLocks noGrp="1"/>
          </p:cNvSpPr>
          <p:nvPr>
            <p:ph idx="1"/>
          </p:nvPr>
        </p:nvSpPr>
        <p:spPr>
          <a:xfrm>
            <a:off x="643468" y="2638044"/>
            <a:ext cx="3363974" cy="3415622"/>
          </a:xfrm>
        </p:spPr>
        <p:txBody>
          <a:bodyPr>
            <a:normAutofit/>
          </a:bodyPr>
          <a:lstStyle/>
          <a:p>
            <a:r>
              <a:rPr lang="en-US" dirty="0" err="1">
                <a:solidFill>
                  <a:schemeClr val="bg1"/>
                </a:solidFill>
              </a:rPr>
              <a:t>Dengan</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THREE.CanvasMaterial</a:t>
            </a:r>
            <a:r>
              <a:rPr lang="en-US" dirty="0">
                <a:solidFill>
                  <a:schemeClr val="bg1"/>
                </a:solidFill>
              </a:rPr>
              <a:t> , kamu bisa </a:t>
            </a:r>
            <a:r>
              <a:rPr lang="en-US" dirty="0" err="1">
                <a:solidFill>
                  <a:schemeClr val="bg1"/>
                </a:solidFill>
              </a:rPr>
              <a:t>menggunakan</a:t>
            </a:r>
            <a:r>
              <a:rPr lang="en-US" dirty="0">
                <a:solidFill>
                  <a:schemeClr val="bg1"/>
                </a:solidFill>
              </a:rPr>
              <a:t> output </a:t>
            </a:r>
            <a:r>
              <a:rPr lang="en-US" dirty="0" err="1">
                <a:solidFill>
                  <a:schemeClr val="bg1"/>
                </a:solidFill>
              </a:rPr>
              <a:t>dari</a:t>
            </a:r>
            <a:r>
              <a:rPr lang="en-US" dirty="0">
                <a:solidFill>
                  <a:schemeClr val="bg1"/>
                </a:solidFill>
              </a:rPr>
              <a:t> HTML5 canvas </a:t>
            </a:r>
            <a:r>
              <a:rPr lang="en-US" dirty="0" err="1">
                <a:solidFill>
                  <a:schemeClr val="bg1"/>
                </a:solidFill>
              </a:rPr>
              <a:t>sebagai</a:t>
            </a:r>
            <a:r>
              <a:rPr lang="en-US" dirty="0">
                <a:solidFill>
                  <a:schemeClr val="bg1"/>
                </a:solidFill>
              </a:rPr>
              <a:t> texture </a:t>
            </a:r>
            <a:r>
              <a:rPr lang="en-US" dirty="0" err="1">
                <a:solidFill>
                  <a:schemeClr val="bg1"/>
                </a:solidFill>
              </a:rPr>
              <a:t>untuk</a:t>
            </a:r>
            <a:r>
              <a:rPr lang="en-US" dirty="0">
                <a:solidFill>
                  <a:schemeClr val="bg1"/>
                </a:solidFill>
              </a:rPr>
              <a:t> particles.</a:t>
            </a:r>
          </a:p>
          <a:p>
            <a:r>
              <a:rPr lang="en-US" dirty="0">
                <a:solidFill>
                  <a:schemeClr val="bg1"/>
                </a:solidFill>
              </a:rPr>
              <a:t>Material ini </a:t>
            </a:r>
            <a:r>
              <a:rPr lang="en-US" dirty="0" err="1">
                <a:solidFill>
                  <a:schemeClr val="bg1"/>
                </a:solidFill>
              </a:rPr>
              <a:t>dibuat</a:t>
            </a:r>
            <a:r>
              <a:rPr lang="en-US" dirty="0">
                <a:solidFill>
                  <a:schemeClr val="bg1"/>
                </a:solidFill>
              </a:rPr>
              <a:t> </a:t>
            </a:r>
            <a:r>
              <a:rPr lang="en-US" dirty="0" err="1">
                <a:solidFill>
                  <a:schemeClr val="bg1"/>
                </a:solidFill>
              </a:rPr>
              <a:t>spesifik</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THREE.CanvasRenderer</a:t>
            </a:r>
            <a:r>
              <a:rPr lang="en-US" dirty="0">
                <a:solidFill>
                  <a:schemeClr val="bg1"/>
                </a:solidFill>
              </a:rPr>
              <a:t> </a:t>
            </a:r>
          </a:p>
          <a:p>
            <a:r>
              <a:rPr lang="en-US" dirty="0" err="1">
                <a:solidFill>
                  <a:schemeClr val="bg1"/>
                </a:solidFill>
              </a:rPr>
              <a:t>Disamping</a:t>
            </a:r>
            <a:r>
              <a:rPr lang="en-US" dirty="0">
                <a:solidFill>
                  <a:schemeClr val="bg1"/>
                </a:solidFill>
              </a:rPr>
              <a:t> ini </a:t>
            </a:r>
            <a:r>
              <a:rPr lang="en-US" dirty="0" err="1">
                <a:solidFill>
                  <a:schemeClr val="bg1"/>
                </a:solidFill>
              </a:rPr>
              <a:t>merupakan</a:t>
            </a:r>
            <a:r>
              <a:rPr lang="en-US" dirty="0">
                <a:solidFill>
                  <a:schemeClr val="bg1"/>
                </a:solidFill>
              </a:rPr>
              <a:t> </a:t>
            </a:r>
            <a:r>
              <a:rPr lang="en-US" dirty="0" err="1">
                <a:solidFill>
                  <a:schemeClr val="bg1"/>
                </a:solidFill>
              </a:rPr>
              <a:t>beberapa</a:t>
            </a:r>
            <a:r>
              <a:rPr lang="en-US" dirty="0">
                <a:solidFill>
                  <a:schemeClr val="bg1"/>
                </a:solidFill>
              </a:rPr>
              <a:t> </a:t>
            </a:r>
            <a:r>
              <a:rPr lang="en-US" dirty="0" err="1">
                <a:solidFill>
                  <a:schemeClr val="bg1"/>
                </a:solidFill>
              </a:rPr>
              <a:t>atribut</a:t>
            </a:r>
            <a:r>
              <a:rPr lang="en-US" dirty="0">
                <a:solidFill>
                  <a:schemeClr val="bg1"/>
                </a:solidFill>
              </a:rPr>
              <a:t> yang bisa </a:t>
            </a:r>
            <a:r>
              <a:rPr lang="en-US" dirty="0" err="1">
                <a:solidFill>
                  <a:schemeClr val="bg1"/>
                </a:solidFill>
              </a:rPr>
              <a:t>digunakan</a:t>
            </a:r>
            <a:r>
              <a:rPr lang="en-US" dirty="0">
                <a:solidFill>
                  <a:schemeClr val="bg1"/>
                </a:solidFill>
              </a:rPr>
              <a:t> pada material ini : </a:t>
            </a:r>
          </a:p>
        </p:txBody>
      </p:sp>
      <p:grpSp>
        <p:nvGrpSpPr>
          <p:cNvPr id="6" name="Group 5">
            <a:extLst>
              <a:ext uri="{FF2B5EF4-FFF2-40B4-BE49-F238E27FC236}">
                <a16:creationId xmlns:a16="http://schemas.microsoft.com/office/drawing/2014/main" id="{3BCF6BB3-D744-4638-817D-AE164CDD0D5A}"/>
              </a:ext>
            </a:extLst>
          </p:cNvPr>
          <p:cNvGrpSpPr/>
          <p:nvPr/>
        </p:nvGrpSpPr>
        <p:grpSpPr>
          <a:xfrm>
            <a:off x="5297763" y="1459290"/>
            <a:ext cx="6250769" cy="3778552"/>
            <a:chOff x="7618019" y="3288722"/>
            <a:chExt cx="4573981" cy="2764944"/>
          </a:xfrm>
        </p:grpSpPr>
        <p:pic>
          <p:nvPicPr>
            <p:cNvPr id="5" name="Picture 4" descr="A screenshot of a cell phone&#10;&#10;Description automatically generated">
              <a:extLst>
                <a:ext uri="{FF2B5EF4-FFF2-40B4-BE49-F238E27FC236}">
                  <a16:creationId xmlns:a16="http://schemas.microsoft.com/office/drawing/2014/main" id="{924C4535-D560-4E70-822A-49A7CA41B70C}"/>
                </a:ext>
              </a:extLst>
            </p:cNvPr>
            <p:cNvPicPr>
              <a:picLocks noChangeAspect="1"/>
            </p:cNvPicPr>
            <p:nvPr/>
          </p:nvPicPr>
          <p:blipFill>
            <a:blip r:embed="rId2"/>
            <a:stretch>
              <a:fillRect/>
            </a:stretch>
          </p:blipFill>
          <p:spPr>
            <a:xfrm>
              <a:off x="7618019" y="4294997"/>
              <a:ext cx="4567973" cy="1758669"/>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3C6B9C2-3256-4679-8566-48FC3D236EF1}"/>
                </a:ext>
              </a:extLst>
            </p:cNvPr>
            <p:cNvPicPr>
              <a:picLocks noChangeAspect="1"/>
            </p:cNvPicPr>
            <p:nvPr/>
          </p:nvPicPr>
          <p:blipFill>
            <a:blip r:embed="rId3"/>
            <a:stretch>
              <a:fillRect/>
            </a:stretch>
          </p:blipFill>
          <p:spPr>
            <a:xfrm>
              <a:off x="7618021" y="3288722"/>
              <a:ext cx="4573979" cy="1006275"/>
            </a:xfrm>
            <a:prstGeom prst="rect">
              <a:avLst/>
            </a:prstGeom>
          </p:spPr>
        </p:pic>
      </p:grpSp>
    </p:spTree>
    <p:extLst>
      <p:ext uri="{BB962C8B-B14F-4D97-AF65-F5344CB8AC3E}">
        <p14:creationId xmlns:p14="http://schemas.microsoft.com/office/powerpoint/2010/main" val="181115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12C7-A965-4C91-9C08-84FD79422F81}"/>
              </a:ext>
            </a:extLst>
          </p:cNvPr>
          <p:cNvSpPr>
            <a:spLocks noGrp="1"/>
          </p:cNvSpPr>
          <p:nvPr>
            <p:ph type="title"/>
          </p:nvPr>
        </p:nvSpPr>
        <p:spPr/>
        <p:txBody>
          <a:bodyPr/>
          <a:lstStyle/>
          <a:p>
            <a:r>
              <a:rPr lang="en-US" dirty="0" err="1"/>
              <a:t>THREE.SpriteCanvasMaterial</a:t>
            </a:r>
            <a:r>
              <a:rPr lang="en-US" dirty="0"/>
              <a:t> example</a:t>
            </a:r>
          </a:p>
        </p:txBody>
      </p:sp>
      <p:sp>
        <p:nvSpPr>
          <p:cNvPr id="8" name="Content Placeholder 7">
            <a:extLst>
              <a:ext uri="{FF2B5EF4-FFF2-40B4-BE49-F238E27FC236}">
                <a16:creationId xmlns:a16="http://schemas.microsoft.com/office/drawing/2014/main" id="{79CDB08A-7B5F-4648-AE73-B52352C79EA2}"/>
              </a:ext>
            </a:extLst>
          </p:cNvPr>
          <p:cNvSpPr>
            <a:spLocks noGrp="1"/>
          </p:cNvSpPr>
          <p:nvPr>
            <p:ph sz="half" idx="1"/>
          </p:nvPr>
        </p:nvSpPr>
        <p:spPr/>
        <p:txBody>
          <a:bodyPr>
            <a:normAutofit fontScale="70000" lnSpcReduction="20000"/>
          </a:bodyPr>
          <a:lstStyle/>
          <a:p>
            <a:pPr marL="0" indent="0">
              <a:buNone/>
            </a:pPr>
            <a:r>
              <a:rPr lang="en-US" dirty="0"/>
              <a:t>function </a:t>
            </a:r>
            <a:r>
              <a:rPr lang="en-US" dirty="0" err="1"/>
              <a:t>createSprites</a:t>
            </a:r>
            <a:r>
              <a:rPr lang="en-US" dirty="0"/>
              <a:t>() {</a:t>
            </a:r>
          </a:p>
          <a:p>
            <a:pPr marL="0" indent="0">
              <a:buNone/>
            </a:pPr>
            <a:r>
              <a:rPr lang="en-US" dirty="0"/>
              <a:t>            var material = new </a:t>
            </a:r>
            <a:r>
              <a:rPr lang="en-US" dirty="0" err="1"/>
              <a:t>THREE.SpriteCanvasMaterial</a:t>
            </a:r>
            <a:r>
              <a:rPr lang="en-US" dirty="0"/>
              <a:t>({</a:t>
            </a:r>
          </a:p>
          <a:p>
            <a:pPr marL="0" indent="0">
              <a:buNone/>
            </a:pPr>
            <a:r>
              <a:rPr lang="en-US" dirty="0"/>
              <a:t>                        program: </a:t>
            </a:r>
            <a:r>
              <a:rPr lang="en-US" dirty="0" err="1"/>
              <a:t>getTexture</a:t>
            </a:r>
            <a:r>
              <a:rPr lang="en-US" dirty="0"/>
              <a:t>,</a:t>
            </a:r>
          </a:p>
          <a:p>
            <a:pPr marL="0" indent="0">
              <a:buNone/>
            </a:pPr>
            <a:r>
              <a:rPr lang="en-US" dirty="0"/>
              <a:t>                        color: 0xffffff</a:t>
            </a:r>
          </a:p>
          <a:p>
            <a:pPr marL="0" indent="0">
              <a:buNone/>
            </a:pPr>
            <a:r>
              <a:rPr lang="en-US" dirty="0"/>
              <a:t>                    }</a:t>
            </a:r>
          </a:p>
          <a:p>
            <a:pPr marL="0" indent="0">
              <a:buNone/>
            </a:pPr>
            <a:r>
              <a:rPr lang="en-US" dirty="0"/>
              <a:t>            );</a:t>
            </a:r>
          </a:p>
          <a:p>
            <a:pPr marL="0" indent="0">
              <a:buNone/>
            </a:pPr>
            <a:br>
              <a:rPr lang="en-US" dirty="0"/>
            </a:br>
            <a:r>
              <a:rPr lang="en-US" dirty="0"/>
              <a:t>            </a:t>
            </a:r>
            <a:r>
              <a:rPr lang="en-US" dirty="0" err="1"/>
              <a:t>material.rotation</a:t>
            </a:r>
            <a:r>
              <a:rPr lang="en-US" dirty="0"/>
              <a:t> = </a:t>
            </a:r>
            <a:r>
              <a:rPr lang="en-US" dirty="0" err="1"/>
              <a:t>Math.PI</a:t>
            </a:r>
            <a:r>
              <a:rPr lang="en-US" dirty="0"/>
              <a:t>;</a:t>
            </a:r>
          </a:p>
          <a:p>
            <a:pPr marL="0" indent="0">
              <a:buNone/>
            </a:pPr>
            <a:endParaRPr lang="en-US" dirty="0"/>
          </a:p>
        </p:txBody>
      </p:sp>
      <p:sp>
        <p:nvSpPr>
          <p:cNvPr id="9" name="Content Placeholder 8">
            <a:extLst>
              <a:ext uri="{FF2B5EF4-FFF2-40B4-BE49-F238E27FC236}">
                <a16:creationId xmlns:a16="http://schemas.microsoft.com/office/drawing/2014/main" id="{6A7511D4-ADB8-495D-A007-6F805A06F4DD}"/>
              </a:ext>
            </a:extLst>
          </p:cNvPr>
          <p:cNvSpPr>
            <a:spLocks noGrp="1"/>
          </p:cNvSpPr>
          <p:nvPr>
            <p:ph sz="half" idx="2"/>
          </p:nvPr>
        </p:nvSpPr>
        <p:spPr/>
        <p:txBody>
          <a:bodyPr>
            <a:normAutofit fontScale="70000" lnSpcReduction="20000"/>
          </a:bodyPr>
          <a:lstStyle/>
          <a:p>
            <a:pPr marL="0" indent="0">
              <a:buNone/>
            </a:pPr>
            <a:r>
              <a:rPr lang="en-US" dirty="0"/>
              <a:t>var range = 500;</a:t>
            </a:r>
          </a:p>
          <a:p>
            <a:pPr marL="0" indent="0">
              <a:buNone/>
            </a:pPr>
            <a:r>
              <a:rPr lang="en-US" dirty="0"/>
              <a:t>            for (var </a:t>
            </a:r>
            <a:r>
              <a:rPr lang="en-US" dirty="0" err="1"/>
              <a:t>i</a:t>
            </a:r>
            <a:r>
              <a:rPr lang="en-US" dirty="0"/>
              <a:t> = 0; </a:t>
            </a:r>
            <a:r>
              <a:rPr lang="en-US" dirty="0" err="1"/>
              <a:t>i</a:t>
            </a:r>
            <a:r>
              <a:rPr lang="en-US" dirty="0"/>
              <a:t> &lt; 1500; </a:t>
            </a:r>
            <a:r>
              <a:rPr lang="en-US" dirty="0" err="1"/>
              <a:t>i</a:t>
            </a:r>
            <a:r>
              <a:rPr lang="en-US" dirty="0"/>
              <a:t>++) {</a:t>
            </a:r>
          </a:p>
          <a:p>
            <a:pPr marL="0" indent="0">
              <a:buNone/>
            </a:pPr>
            <a:r>
              <a:rPr lang="en-US" dirty="0"/>
              <a:t>                var sprite = new </a:t>
            </a:r>
            <a:r>
              <a:rPr lang="en-US" dirty="0" err="1"/>
              <a:t>THREE.Sprite</a:t>
            </a:r>
            <a:r>
              <a:rPr lang="en-US" dirty="0"/>
              <a:t>(material);</a:t>
            </a:r>
          </a:p>
          <a:p>
            <a:pPr marL="0" indent="0">
              <a:buNone/>
            </a:pPr>
            <a:r>
              <a:rPr lang="en-US" dirty="0"/>
              <a:t>                </a:t>
            </a:r>
            <a:r>
              <a:rPr lang="en-US" dirty="0" err="1"/>
              <a:t>sprite.position.set</a:t>
            </a:r>
            <a:r>
              <a:rPr lang="en-US" dirty="0"/>
              <a:t>(</a:t>
            </a:r>
            <a:r>
              <a:rPr lang="en-US" dirty="0" err="1"/>
              <a:t>Math.random</a:t>
            </a:r>
            <a:r>
              <a:rPr lang="en-US" dirty="0"/>
              <a:t>() * range - range / 2, </a:t>
            </a:r>
            <a:r>
              <a:rPr lang="en-US" dirty="0" err="1"/>
              <a:t>Math.random</a:t>
            </a:r>
            <a:r>
              <a:rPr lang="en-US" dirty="0"/>
              <a:t>() * range - range / 2, </a:t>
            </a:r>
            <a:r>
              <a:rPr lang="en-US" dirty="0" err="1"/>
              <a:t>Math.random</a:t>
            </a:r>
            <a:r>
              <a:rPr lang="en-US" dirty="0"/>
              <a:t>() * range - range / 2);</a:t>
            </a:r>
          </a:p>
          <a:p>
            <a:pPr marL="0" indent="0">
              <a:buNone/>
            </a:pPr>
            <a:r>
              <a:rPr lang="en-US" dirty="0"/>
              <a:t>                </a:t>
            </a:r>
            <a:r>
              <a:rPr lang="en-US" dirty="0" err="1"/>
              <a:t>sprite.scale.set</a:t>
            </a:r>
            <a:r>
              <a:rPr lang="en-US" dirty="0"/>
              <a:t>(0.1, 0.1, 0.1);</a:t>
            </a:r>
          </a:p>
          <a:p>
            <a:pPr marL="0" indent="0">
              <a:buNone/>
            </a:pPr>
            <a:r>
              <a:rPr lang="en-US" dirty="0"/>
              <a:t>                </a:t>
            </a:r>
            <a:r>
              <a:rPr lang="en-US" dirty="0" err="1"/>
              <a:t>scene.add</a:t>
            </a:r>
            <a:r>
              <a:rPr lang="en-US" dirty="0"/>
              <a:t>(sprite);</a:t>
            </a:r>
          </a:p>
          <a:p>
            <a:pPr marL="0" indent="0">
              <a:buNone/>
            </a:pPr>
            <a:r>
              <a:rPr lang="en-US" dirty="0"/>
              <a:t>            }</a:t>
            </a:r>
          </a:p>
          <a:p>
            <a:pPr marL="0" indent="0">
              <a:buNone/>
            </a:pPr>
            <a:r>
              <a:rPr lang="en-US" dirty="0"/>
              <a:t>        }</a:t>
            </a:r>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2058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13A8F3B-9F72-49AD-944D-AF5FCB55C687}"/>
              </a:ext>
            </a:extLst>
          </p:cNvPr>
          <p:cNvPicPr>
            <a:picLocks noChangeAspect="1"/>
          </p:cNvPicPr>
          <p:nvPr/>
        </p:nvPicPr>
        <p:blipFill rotWithShape="1">
          <a:blip r:embed="rId3"/>
          <a:srcRect l="15276" r="25621" b="1"/>
          <a:stretch/>
        </p:blipFill>
        <p:spPr>
          <a:xfrm>
            <a:off x="4650909" y="10"/>
            <a:ext cx="7541090" cy="6857989"/>
          </a:xfrm>
          <a:prstGeom prst="rect">
            <a:avLst/>
          </a:prstGeom>
        </p:spPr>
      </p:pic>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11BCC-34CA-4E56-A6B7-EBDAADBE82D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1500" dirty="0">
                <a:solidFill>
                  <a:schemeClr val="bg1"/>
                </a:solidFill>
              </a:rPr>
              <a:t>Styling particles : using </a:t>
            </a:r>
            <a:r>
              <a:rPr lang="en-US" sz="1500" dirty="0" err="1">
                <a:solidFill>
                  <a:schemeClr val="bg1"/>
                </a:solidFill>
              </a:rPr>
              <a:t>Three.</a:t>
            </a:r>
            <a:r>
              <a:rPr lang="en-US" sz="1500" cap="none" dirty="0" err="1">
                <a:solidFill>
                  <a:schemeClr val="bg1"/>
                </a:solidFill>
              </a:rPr>
              <a:t>WebGLrenderer</a:t>
            </a:r>
            <a:r>
              <a:rPr lang="en-US" sz="1500" cap="none" dirty="0">
                <a:solidFill>
                  <a:schemeClr val="bg1"/>
                </a:solidFill>
              </a:rPr>
              <a:t>(1)</a:t>
            </a:r>
            <a:endParaRPr lang="en-US" sz="1500" dirty="0">
              <a:solidFill>
                <a:schemeClr val="bg1"/>
              </a:solidFill>
            </a:endParaRPr>
          </a:p>
        </p:txBody>
      </p:sp>
      <p:sp>
        <p:nvSpPr>
          <p:cNvPr id="5" name="Content Placeholder 4">
            <a:extLst>
              <a:ext uri="{FF2B5EF4-FFF2-40B4-BE49-F238E27FC236}">
                <a16:creationId xmlns:a16="http://schemas.microsoft.com/office/drawing/2014/main" id="{AC959337-507B-4AD3-9EF9-BF02150BFFFE}"/>
              </a:ext>
            </a:extLst>
          </p:cNvPr>
          <p:cNvSpPr>
            <a:spLocks noGrp="1"/>
          </p:cNvSpPr>
          <p:nvPr>
            <p:ph idx="1"/>
          </p:nvPr>
        </p:nvSpPr>
        <p:spPr>
          <a:xfrm>
            <a:off x="643468" y="2638044"/>
            <a:ext cx="3363974" cy="3415622"/>
          </a:xfrm>
        </p:spPr>
        <p:txBody>
          <a:bodyPr>
            <a:normAutofit/>
          </a:bodyPr>
          <a:lstStyle/>
          <a:p>
            <a:pPr>
              <a:lnSpc>
                <a:spcPct val="90000"/>
              </a:lnSpc>
            </a:pPr>
            <a:r>
              <a:rPr lang="en-US" sz="1500" dirty="0" err="1">
                <a:solidFill>
                  <a:schemeClr val="bg1"/>
                </a:solidFill>
              </a:rPr>
              <a:t>Jika</a:t>
            </a:r>
            <a:r>
              <a:rPr lang="en-US" sz="1500" dirty="0">
                <a:solidFill>
                  <a:schemeClr val="bg1"/>
                </a:solidFill>
              </a:rPr>
              <a:t> </a:t>
            </a:r>
            <a:r>
              <a:rPr lang="en-US" sz="1500" dirty="0" err="1">
                <a:solidFill>
                  <a:schemeClr val="bg1"/>
                </a:solidFill>
              </a:rPr>
              <a:t>kita</a:t>
            </a:r>
            <a:r>
              <a:rPr lang="en-US" sz="1500" dirty="0">
                <a:solidFill>
                  <a:schemeClr val="bg1"/>
                </a:solidFill>
              </a:rPr>
              <a:t> </a:t>
            </a:r>
            <a:r>
              <a:rPr lang="en-US" sz="1500" dirty="0" err="1">
                <a:solidFill>
                  <a:schemeClr val="bg1"/>
                </a:solidFill>
              </a:rPr>
              <a:t>ingin</a:t>
            </a:r>
            <a:r>
              <a:rPr lang="en-US" sz="1500" dirty="0">
                <a:solidFill>
                  <a:schemeClr val="bg1"/>
                </a:solidFill>
              </a:rPr>
              <a:t> </a:t>
            </a:r>
            <a:r>
              <a:rPr lang="en-US" sz="1500" dirty="0" err="1">
                <a:solidFill>
                  <a:schemeClr val="bg1"/>
                </a:solidFill>
              </a:rPr>
              <a:t>menggunakan</a:t>
            </a:r>
            <a:r>
              <a:rPr lang="en-US" sz="1500" dirty="0">
                <a:solidFill>
                  <a:schemeClr val="bg1"/>
                </a:solidFill>
              </a:rPr>
              <a:t> HTML5 canvas </a:t>
            </a:r>
            <a:r>
              <a:rPr lang="en-US" sz="1500" dirty="0" err="1">
                <a:solidFill>
                  <a:schemeClr val="bg1"/>
                </a:solidFill>
              </a:rPr>
              <a:t>dengan</a:t>
            </a:r>
            <a:r>
              <a:rPr lang="en-US" sz="1500" dirty="0">
                <a:solidFill>
                  <a:schemeClr val="bg1"/>
                </a:solidFill>
              </a:rPr>
              <a:t> </a:t>
            </a:r>
            <a:r>
              <a:rPr lang="en-US" sz="1500" dirty="0" err="1">
                <a:solidFill>
                  <a:schemeClr val="bg1"/>
                </a:solidFill>
              </a:rPr>
              <a:t>THREE.WebGLRenderer</a:t>
            </a:r>
            <a:r>
              <a:rPr lang="en-US" sz="1500" dirty="0">
                <a:solidFill>
                  <a:schemeClr val="bg1"/>
                </a:solidFill>
              </a:rPr>
              <a:t>, </a:t>
            </a:r>
            <a:r>
              <a:rPr lang="en-US" sz="1500" dirty="0" err="1">
                <a:solidFill>
                  <a:schemeClr val="bg1"/>
                </a:solidFill>
              </a:rPr>
              <a:t>kita</a:t>
            </a:r>
            <a:r>
              <a:rPr lang="en-US" sz="1500" dirty="0">
                <a:solidFill>
                  <a:schemeClr val="bg1"/>
                </a:solidFill>
              </a:rPr>
              <a:t> bisa </a:t>
            </a:r>
            <a:r>
              <a:rPr lang="en-US" sz="1500" dirty="0" err="1">
                <a:solidFill>
                  <a:schemeClr val="bg1"/>
                </a:solidFill>
              </a:rPr>
              <a:t>menggunakan</a:t>
            </a:r>
            <a:r>
              <a:rPr lang="en-US" sz="1500" dirty="0">
                <a:solidFill>
                  <a:schemeClr val="bg1"/>
                </a:solidFill>
              </a:rPr>
              <a:t> </a:t>
            </a:r>
            <a:r>
              <a:rPr lang="en-US" sz="1500" dirty="0" err="1">
                <a:solidFill>
                  <a:schemeClr val="bg1"/>
                </a:solidFill>
              </a:rPr>
              <a:t>THREE.PointCloudMaterial</a:t>
            </a:r>
            <a:r>
              <a:rPr lang="en-US" sz="1500" dirty="0">
                <a:solidFill>
                  <a:schemeClr val="bg1"/>
                </a:solidFill>
              </a:rPr>
              <a:t> dan </a:t>
            </a:r>
            <a:r>
              <a:rPr lang="en-US" sz="1500" dirty="0" err="1">
                <a:solidFill>
                  <a:schemeClr val="bg1"/>
                </a:solidFill>
              </a:rPr>
              <a:t>membuat</a:t>
            </a:r>
            <a:r>
              <a:rPr lang="en-US" sz="1500" dirty="0">
                <a:solidFill>
                  <a:schemeClr val="bg1"/>
                </a:solidFill>
              </a:rPr>
              <a:t> </a:t>
            </a:r>
            <a:r>
              <a:rPr lang="en-US" sz="1500" dirty="0" err="1">
                <a:solidFill>
                  <a:schemeClr val="bg1"/>
                </a:solidFill>
              </a:rPr>
              <a:t>THREE.PointCloud</a:t>
            </a:r>
            <a:r>
              <a:rPr lang="en-US" sz="1500" dirty="0">
                <a:solidFill>
                  <a:schemeClr val="bg1"/>
                </a:solidFill>
              </a:rPr>
              <a:t> </a:t>
            </a:r>
            <a:r>
              <a:rPr lang="en-US" sz="1500" dirty="0" err="1">
                <a:solidFill>
                  <a:schemeClr val="bg1"/>
                </a:solidFill>
              </a:rPr>
              <a:t>atau</a:t>
            </a:r>
            <a:r>
              <a:rPr lang="en-US" sz="1500" dirty="0">
                <a:solidFill>
                  <a:schemeClr val="bg1"/>
                </a:solidFill>
              </a:rPr>
              <a:t> </a:t>
            </a:r>
            <a:r>
              <a:rPr lang="en-US" sz="1500" dirty="0" err="1">
                <a:solidFill>
                  <a:schemeClr val="bg1"/>
                </a:solidFill>
              </a:rPr>
              <a:t>kita</a:t>
            </a:r>
            <a:r>
              <a:rPr lang="en-US" sz="1500" dirty="0">
                <a:solidFill>
                  <a:schemeClr val="bg1"/>
                </a:solidFill>
              </a:rPr>
              <a:t> bisa </a:t>
            </a:r>
            <a:r>
              <a:rPr lang="en-US" sz="1500" dirty="0" err="1">
                <a:solidFill>
                  <a:schemeClr val="bg1"/>
                </a:solidFill>
              </a:rPr>
              <a:t>menggunakan</a:t>
            </a:r>
            <a:r>
              <a:rPr lang="en-US" sz="1500" dirty="0">
                <a:solidFill>
                  <a:schemeClr val="bg1"/>
                </a:solidFill>
              </a:rPr>
              <a:t> </a:t>
            </a:r>
            <a:r>
              <a:rPr lang="en-US" sz="1500" dirty="0" err="1">
                <a:solidFill>
                  <a:schemeClr val="bg1"/>
                </a:solidFill>
              </a:rPr>
              <a:t>THREE.Sprite</a:t>
            </a:r>
            <a:r>
              <a:rPr lang="en-US" sz="1500" dirty="0">
                <a:solidFill>
                  <a:schemeClr val="bg1"/>
                </a:solidFill>
              </a:rPr>
              <a:t> dan property map </a:t>
            </a:r>
            <a:r>
              <a:rPr lang="en-US" sz="1500" dirty="0" err="1">
                <a:solidFill>
                  <a:schemeClr val="bg1"/>
                </a:solidFill>
              </a:rPr>
              <a:t>dari</a:t>
            </a:r>
            <a:r>
              <a:rPr lang="en-US" sz="1500" dirty="0">
                <a:solidFill>
                  <a:schemeClr val="bg1"/>
                </a:solidFill>
              </a:rPr>
              <a:t> </a:t>
            </a:r>
            <a:r>
              <a:rPr lang="en-US" sz="1500" dirty="0" err="1">
                <a:solidFill>
                  <a:schemeClr val="bg1"/>
                </a:solidFill>
              </a:rPr>
              <a:t>THREE.SpriteMaterial</a:t>
            </a:r>
            <a:endParaRPr lang="en-US" sz="1500" dirty="0">
              <a:solidFill>
                <a:schemeClr val="bg1"/>
              </a:solidFill>
            </a:endParaRPr>
          </a:p>
          <a:p>
            <a:pPr>
              <a:lnSpc>
                <a:spcPct val="90000"/>
              </a:lnSpc>
            </a:pPr>
            <a:endParaRPr lang="en-US" sz="1500" dirty="0">
              <a:solidFill>
                <a:schemeClr val="bg1"/>
              </a:solidFill>
            </a:endParaRPr>
          </a:p>
          <a:p>
            <a:pPr>
              <a:lnSpc>
                <a:spcPct val="90000"/>
              </a:lnSpc>
            </a:pPr>
            <a:r>
              <a:rPr lang="en-US" sz="1500" dirty="0" err="1">
                <a:solidFill>
                  <a:schemeClr val="bg1"/>
                </a:solidFill>
              </a:rPr>
              <a:t>Berikut</a:t>
            </a:r>
            <a:r>
              <a:rPr lang="en-US" sz="1500" dirty="0">
                <a:solidFill>
                  <a:schemeClr val="bg1"/>
                </a:solidFill>
              </a:rPr>
              <a:t> ini </a:t>
            </a:r>
            <a:r>
              <a:rPr lang="en-US" sz="1500" dirty="0" err="1">
                <a:solidFill>
                  <a:schemeClr val="bg1"/>
                </a:solidFill>
              </a:rPr>
              <a:t>adalah</a:t>
            </a:r>
            <a:r>
              <a:rPr lang="en-US" sz="1500" dirty="0">
                <a:solidFill>
                  <a:schemeClr val="bg1"/>
                </a:solidFill>
              </a:rPr>
              <a:t> </a:t>
            </a:r>
            <a:r>
              <a:rPr lang="en-US" sz="1500" dirty="0" err="1">
                <a:solidFill>
                  <a:schemeClr val="bg1"/>
                </a:solidFill>
              </a:rPr>
              <a:t>contoh</a:t>
            </a:r>
            <a:r>
              <a:rPr lang="en-US" sz="1500" dirty="0">
                <a:solidFill>
                  <a:schemeClr val="bg1"/>
                </a:solidFill>
              </a:rPr>
              <a:t> </a:t>
            </a:r>
            <a:r>
              <a:rPr lang="en-US" sz="1500" dirty="0" err="1">
                <a:solidFill>
                  <a:schemeClr val="bg1"/>
                </a:solidFill>
              </a:rPr>
              <a:t>penggunakan</a:t>
            </a:r>
            <a:r>
              <a:rPr lang="en-US" sz="1500" dirty="0">
                <a:solidFill>
                  <a:schemeClr val="bg1"/>
                </a:solidFill>
              </a:rPr>
              <a:t> </a:t>
            </a:r>
            <a:r>
              <a:rPr lang="en-US" sz="1500" dirty="0" err="1">
                <a:solidFill>
                  <a:schemeClr val="bg1"/>
                </a:solidFill>
                <a:highlight>
                  <a:srgbClr val="000000"/>
                </a:highlight>
              </a:rPr>
              <a:t>PointCloudMaterial</a:t>
            </a:r>
            <a:r>
              <a:rPr lang="en-US" sz="1500" dirty="0">
                <a:solidFill>
                  <a:schemeClr val="bg1"/>
                </a:solidFill>
                <a:highlight>
                  <a:srgbClr val="000000"/>
                </a:highlight>
              </a:rPr>
              <a:t> dan property map</a:t>
            </a:r>
          </a:p>
        </p:txBody>
      </p:sp>
    </p:spTree>
    <p:extLst>
      <p:ext uri="{BB962C8B-B14F-4D97-AF65-F5344CB8AC3E}">
        <p14:creationId xmlns:p14="http://schemas.microsoft.com/office/powerpoint/2010/main" val="416278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B08DC7-DD1A-4012-BF79-BAA64DBA2CC0}"/>
              </a:ext>
            </a:extLst>
          </p:cNvPr>
          <p:cNvSpPr>
            <a:spLocks noGrp="1"/>
          </p:cNvSpPr>
          <p:nvPr>
            <p:ph sz="half" idx="1"/>
          </p:nvPr>
        </p:nvSpPr>
        <p:spPr>
          <a:xfrm>
            <a:off x="314960" y="494284"/>
            <a:ext cx="5500047" cy="5672836"/>
          </a:xfrm>
        </p:spPr>
        <p:txBody>
          <a:bodyPr/>
          <a:lstStyle/>
          <a:p>
            <a:pPr marL="0" indent="0">
              <a:buNone/>
            </a:pPr>
            <a:r>
              <a:rPr lang="en-US" dirty="0"/>
              <a:t>function </a:t>
            </a:r>
            <a:r>
              <a:rPr lang="en-US" dirty="0" err="1"/>
              <a:t>createPointCloud</a:t>
            </a:r>
            <a:r>
              <a:rPr lang="en-US" dirty="0"/>
              <a:t>(size, transparent, opacity, </a:t>
            </a:r>
            <a:r>
              <a:rPr lang="en-US" dirty="0" err="1"/>
              <a:t>sizeAttenuation</a:t>
            </a:r>
            <a:r>
              <a:rPr lang="en-US" dirty="0"/>
              <a:t>, color) {</a:t>
            </a:r>
          </a:p>
          <a:p>
            <a:pPr marL="0" indent="0">
              <a:buNone/>
            </a:pPr>
            <a:br>
              <a:rPr lang="en-US" dirty="0"/>
            </a:br>
            <a:r>
              <a:rPr lang="en-US" dirty="0"/>
              <a:t>            var </a:t>
            </a:r>
            <a:r>
              <a:rPr lang="en-US" dirty="0" err="1"/>
              <a:t>geom</a:t>
            </a:r>
            <a:r>
              <a:rPr lang="en-US" dirty="0"/>
              <a:t> = new </a:t>
            </a:r>
            <a:r>
              <a:rPr lang="en-US" dirty="0" err="1"/>
              <a:t>THREE.Geometry</a:t>
            </a:r>
            <a:r>
              <a:rPr lang="en-US" dirty="0"/>
              <a:t>();</a:t>
            </a:r>
          </a:p>
          <a:p>
            <a:pPr marL="0" indent="0">
              <a:buNone/>
            </a:pPr>
            <a:br>
              <a:rPr lang="en-US" dirty="0"/>
            </a:br>
            <a:br>
              <a:rPr lang="en-US" dirty="0"/>
            </a:br>
            <a:r>
              <a:rPr lang="en-US" dirty="0"/>
              <a:t>            var material = new </a:t>
            </a:r>
            <a:r>
              <a:rPr lang="en-US" dirty="0" err="1"/>
              <a:t>THREE.PointCloudMaterial</a:t>
            </a:r>
            <a:r>
              <a:rPr lang="en-US" dirty="0"/>
              <a:t>({</a:t>
            </a:r>
          </a:p>
          <a:p>
            <a:pPr marL="0" indent="0">
              <a:buNone/>
            </a:pPr>
            <a:r>
              <a:rPr lang="en-US" dirty="0"/>
              <a:t>                size: size,</a:t>
            </a:r>
          </a:p>
          <a:p>
            <a:pPr marL="0" indent="0">
              <a:buNone/>
            </a:pPr>
            <a:r>
              <a:rPr lang="en-US" dirty="0"/>
              <a:t>                transparent: transparent,</a:t>
            </a:r>
          </a:p>
          <a:p>
            <a:pPr marL="0" indent="0">
              <a:buNone/>
            </a:pPr>
            <a:r>
              <a:rPr lang="en-US" dirty="0"/>
              <a:t>                opacity: opacity,</a:t>
            </a:r>
          </a:p>
          <a:p>
            <a:pPr marL="0" indent="0">
              <a:buNone/>
            </a:pPr>
            <a:r>
              <a:rPr lang="en-US" dirty="0"/>
              <a:t>                map: </a:t>
            </a:r>
            <a:r>
              <a:rPr lang="en-US" dirty="0" err="1"/>
              <a:t>getTexture</a:t>
            </a:r>
            <a:r>
              <a:rPr lang="en-US" dirty="0"/>
              <a:t>(),</a:t>
            </a:r>
          </a:p>
          <a:p>
            <a:pPr marL="0" indent="0">
              <a:buNone/>
            </a:pPr>
            <a:r>
              <a:rPr lang="en-US" dirty="0"/>
              <a:t>                </a:t>
            </a:r>
            <a:r>
              <a:rPr lang="en-US" dirty="0" err="1"/>
              <a:t>sizeAttenuation</a:t>
            </a:r>
            <a:r>
              <a:rPr lang="en-US" dirty="0"/>
              <a:t>: </a:t>
            </a:r>
            <a:r>
              <a:rPr lang="en-US" dirty="0" err="1"/>
              <a:t>sizeAttenuation</a:t>
            </a:r>
            <a:r>
              <a:rPr lang="en-US" dirty="0"/>
              <a:t>,</a:t>
            </a:r>
          </a:p>
          <a:p>
            <a:pPr marL="0" indent="0">
              <a:buNone/>
            </a:pPr>
            <a:r>
              <a:rPr lang="en-US" dirty="0"/>
              <a:t>                color: color</a:t>
            </a:r>
          </a:p>
          <a:p>
            <a:pPr marL="0" indent="0">
              <a:buNone/>
            </a:pPr>
            <a:r>
              <a:rPr lang="en-US" dirty="0"/>
              <a:t>            });</a:t>
            </a:r>
          </a:p>
          <a:p>
            <a:pPr marL="0" indent="0">
              <a:buNone/>
            </a:pPr>
            <a:endParaRPr lang="en-US" dirty="0"/>
          </a:p>
        </p:txBody>
      </p:sp>
      <p:sp>
        <p:nvSpPr>
          <p:cNvPr id="6" name="Content Placeholder 5">
            <a:extLst>
              <a:ext uri="{FF2B5EF4-FFF2-40B4-BE49-F238E27FC236}">
                <a16:creationId xmlns:a16="http://schemas.microsoft.com/office/drawing/2014/main" id="{A04F24DE-04CF-4487-9031-D3A4A0E32AFB}"/>
              </a:ext>
            </a:extLst>
          </p:cNvPr>
          <p:cNvSpPr>
            <a:spLocks noGrp="1"/>
          </p:cNvSpPr>
          <p:nvPr>
            <p:ph sz="half" idx="2"/>
          </p:nvPr>
        </p:nvSpPr>
        <p:spPr>
          <a:xfrm>
            <a:off x="6376995" y="494284"/>
            <a:ext cx="5498085" cy="5672836"/>
          </a:xfrm>
        </p:spPr>
        <p:txBody>
          <a:bodyPr/>
          <a:lstStyle/>
          <a:p>
            <a:pPr marL="0" indent="0">
              <a:buNone/>
            </a:pPr>
            <a:r>
              <a:rPr lang="en-US" dirty="0"/>
              <a:t>var range = 500;</a:t>
            </a:r>
          </a:p>
          <a:p>
            <a:pPr marL="0" indent="0">
              <a:buNone/>
            </a:pPr>
            <a:r>
              <a:rPr lang="en-US" dirty="0"/>
              <a:t>            for (var </a:t>
            </a:r>
            <a:r>
              <a:rPr lang="en-US" dirty="0" err="1"/>
              <a:t>i</a:t>
            </a:r>
            <a:r>
              <a:rPr lang="en-US" dirty="0"/>
              <a:t> = 0; </a:t>
            </a:r>
            <a:r>
              <a:rPr lang="en-US" dirty="0" err="1"/>
              <a:t>i</a:t>
            </a:r>
            <a:r>
              <a:rPr lang="en-US" dirty="0"/>
              <a:t> &lt; 5000; </a:t>
            </a:r>
            <a:r>
              <a:rPr lang="en-US" dirty="0" err="1"/>
              <a:t>i</a:t>
            </a:r>
            <a:r>
              <a:rPr lang="en-US" dirty="0"/>
              <a:t>++) {</a:t>
            </a:r>
          </a:p>
          <a:p>
            <a:pPr marL="0" indent="0">
              <a:buNone/>
            </a:pPr>
            <a:r>
              <a:rPr lang="en-US" dirty="0"/>
              <a:t>                var particle = new THREE.Vector3(</a:t>
            </a:r>
            <a:r>
              <a:rPr lang="en-US" dirty="0" err="1"/>
              <a:t>Math.random</a:t>
            </a:r>
            <a:r>
              <a:rPr lang="en-US" dirty="0"/>
              <a:t>() * range - range / 2, </a:t>
            </a:r>
            <a:r>
              <a:rPr lang="en-US" dirty="0" err="1"/>
              <a:t>Math.random</a:t>
            </a:r>
            <a:r>
              <a:rPr lang="en-US" dirty="0"/>
              <a:t>() * range - range / 2, </a:t>
            </a:r>
            <a:r>
              <a:rPr lang="en-US" dirty="0" err="1"/>
              <a:t>Math.random</a:t>
            </a:r>
            <a:r>
              <a:rPr lang="en-US" dirty="0"/>
              <a:t>() * range - range / 2);</a:t>
            </a:r>
          </a:p>
          <a:p>
            <a:pPr marL="0" indent="0">
              <a:buNone/>
            </a:pPr>
            <a:r>
              <a:rPr lang="en-US" dirty="0"/>
              <a:t>                </a:t>
            </a:r>
            <a:r>
              <a:rPr lang="en-US" dirty="0" err="1"/>
              <a:t>geom.vertices.push</a:t>
            </a:r>
            <a:r>
              <a:rPr lang="en-US" dirty="0"/>
              <a:t>(particle);</a:t>
            </a:r>
          </a:p>
          <a:p>
            <a:pPr marL="0" indent="0">
              <a:buNone/>
            </a:pPr>
            <a:r>
              <a:rPr lang="en-US" dirty="0"/>
              <a:t>            }</a:t>
            </a:r>
          </a:p>
          <a:p>
            <a:pPr marL="0" indent="0">
              <a:buNone/>
            </a:pPr>
            <a:br>
              <a:rPr lang="en-US" dirty="0"/>
            </a:br>
            <a:r>
              <a:rPr lang="en-US" dirty="0"/>
              <a:t>            cloud = new </a:t>
            </a:r>
            <a:r>
              <a:rPr lang="en-US" dirty="0" err="1"/>
              <a:t>THREE.PointCloud</a:t>
            </a:r>
            <a:r>
              <a:rPr lang="en-US" dirty="0"/>
              <a:t>(</a:t>
            </a:r>
            <a:r>
              <a:rPr lang="en-US" dirty="0" err="1"/>
              <a:t>geom</a:t>
            </a:r>
            <a:r>
              <a:rPr lang="en-US" dirty="0"/>
              <a:t>, material);</a:t>
            </a:r>
          </a:p>
          <a:p>
            <a:pPr marL="0" indent="0">
              <a:buNone/>
            </a:pPr>
            <a:r>
              <a:rPr lang="en-US" dirty="0"/>
              <a:t>            cloud.name = '</a:t>
            </a:r>
            <a:r>
              <a:rPr lang="en-US" dirty="0" err="1"/>
              <a:t>pointcloud</a:t>
            </a:r>
            <a:r>
              <a:rPr lang="en-US" dirty="0"/>
              <a:t>';</a:t>
            </a:r>
          </a:p>
          <a:p>
            <a:pPr marL="0" indent="0">
              <a:buNone/>
            </a:pPr>
            <a:r>
              <a:rPr lang="en-US" dirty="0"/>
              <a:t>            </a:t>
            </a:r>
            <a:r>
              <a:rPr lang="en-US" dirty="0" err="1"/>
              <a:t>cloud.sortParticles</a:t>
            </a:r>
            <a:r>
              <a:rPr lang="en-US" dirty="0"/>
              <a:t> = true;</a:t>
            </a:r>
          </a:p>
          <a:p>
            <a:pPr marL="0" indent="0">
              <a:buNone/>
            </a:pPr>
            <a:r>
              <a:rPr lang="en-US" dirty="0"/>
              <a:t>            </a:t>
            </a:r>
            <a:r>
              <a:rPr lang="en-US" dirty="0" err="1"/>
              <a:t>scene.add</a:t>
            </a:r>
            <a:r>
              <a:rPr lang="en-US" dirty="0"/>
              <a:t>(cloud);</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40577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9F87-7819-4083-8425-9046D52B7596}"/>
              </a:ext>
            </a:extLst>
          </p:cNvPr>
          <p:cNvSpPr>
            <a:spLocks noGrp="1"/>
          </p:cNvSpPr>
          <p:nvPr>
            <p:ph type="title"/>
          </p:nvPr>
        </p:nvSpPr>
        <p:spPr/>
        <p:txBody>
          <a:bodyPr/>
          <a:lstStyle/>
          <a:p>
            <a:r>
              <a:rPr lang="en-US" dirty="0">
                <a:solidFill>
                  <a:schemeClr val="tx1"/>
                </a:solidFill>
              </a:rPr>
              <a:t>Styling particles : using External image</a:t>
            </a:r>
          </a:p>
        </p:txBody>
      </p:sp>
      <p:sp>
        <p:nvSpPr>
          <p:cNvPr id="5" name="Content Placeholder 4">
            <a:extLst>
              <a:ext uri="{FF2B5EF4-FFF2-40B4-BE49-F238E27FC236}">
                <a16:creationId xmlns:a16="http://schemas.microsoft.com/office/drawing/2014/main" id="{95FD1186-A674-495B-B2CE-D8115AA6BAA0}"/>
              </a:ext>
            </a:extLst>
          </p:cNvPr>
          <p:cNvSpPr>
            <a:spLocks noGrp="1"/>
          </p:cNvSpPr>
          <p:nvPr>
            <p:ph idx="1"/>
          </p:nvPr>
        </p:nvSpPr>
        <p:spPr/>
        <p:txBody>
          <a:bodyPr/>
          <a:lstStyle/>
          <a:p>
            <a:r>
              <a:rPr lang="en-US" dirty="0"/>
              <a:t>Pada </a:t>
            </a:r>
            <a:r>
              <a:rPr lang="en-US" dirty="0" err="1"/>
              <a:t>contoh</a:t>
            </a:r>
            <a:r>
              <a:rPr lang="en-US" dirty="0"/>
              <a:t> </a:t>
            </a:r>
            <a:r>
              <a:rPr lang="en-US" dirty="0" err="1"/>
              <a:t>sebelumnya</a:t>
            </a:r>
            <a:r>
              <a:rPr lang="en-US" dirty="0"/>
              <a:t>, </a:t>
            </a:r>
            <a:r>
              <a:rPr lang="en-US" dirty="0" err="1"/>
              <a:t>kita</a:t>
            </a:r>
            <a:r>
              <a:rPr lang="en-US" dirty="0"/>
              <a:t> </a:t>
            </a:r>
            <a:r>
              <a:rPr lang="en-US" dirty="0" err="1"/>
              <a:t>dapat</a:t>
            </a:r>
            <a:r>
              <a:rPr lang="en-US" dirty="0"/>
              <a:t> men-styling </a:t>
            </a:r>
            <a:r>
              <a:rPr lang="en-US" dirty="0" err="1"/>
              <a:t>THREE.PointCloud</a:t>
            </a:r>
            <a:r>
              <a:rPr lang="en-US" dirty="0"/>
              <a:t> dan </a:t>
            </a:r>
            <a:r>
              <a:rPr lang="en-US" dirty="0" err="1"/>
              <a:t>masing</a:t>
            </a:r>
            <a:r>
              <a:rPr lang="en-US" dirty="0"/>
              <a:t> </a:t>
            </a:r>
            <a:r>
              <a:rPr lang="en-US" dirty="0" err="1"/>
              <a:t>masing</a:t>
            </a:r>
            <a:r>
              <a:rPr lang="en-US" dirty="0"/>
              <a:t> </a:t>
            </a:r>
            <a:r>
              <a:rPr lang="en-US" dirty="0" err="1"/>
              <a:t>objek</a:t>
            </a:r>
            <a:r>
              <a:rPr lang="en-US" dirty="0"/>
              <a:t> </a:t>
            </a:r>
            <a:r>
              <a:rPr lang="en-US" dirty="0" err="1"/>
              <a:t>THREE.Sprite</a:t>
            </a:r>
            <a:r>
              <a:rPr lang="en-US" dirty="0"/>
              <a:t> </a:t>
            </a:r>
            <a:r>
              <a:rPr lang="en-US" dirty="0" err="1"/>
              <a:t>menggunakan</a:t>
            </a:r>
            <a:r>
              <a:rPr lang="en-US" dirty="0"/>
              <a:t> HTML5 Canvas. </a:t>
            </a:r>
            <a:r>
              <a:rPr lang="en-US" dirty="0" err="1"/>
              <a:t>Untuk</a:t>
            </a:r>
            <a:r>
              <a:rPr lang="en-US" dirty="0"/>
              <a:t> </a:t>
            </a:r>
            <a:r>
              <a:rPr lang="en-US" dirty="0" err="1"/>
              <a:t>menambahkan</a:t>
            </a:r>
            <a:r>
              <a:rPr lang="en-US" dirty="0"/>
              <a:t> </a:t>
            </a:r>
            <a:r>
              <a:rPr lang="en-US" dirty="0" err="1"/>
              <a:t>gambar</a:t>
            </a:r>
            <a:r>
              <a:rPr lang="en-US" dirty="0"/>
              <a:t> </a:t>
            </a:r>
            <a:r>
              <a:rPr lang="en-US" dirty="0" err="1"/>
              <a:t>dari</a:t>
            </a:r>
            <a:r>
              <a:rPr lang="en-US" dirty="0"/>
              <a:t> external kamu bisa </a:t>
            </a:r>
            <a:r>
              <a:rPr lang="en-US" dirty="0" err="1"/>
              <a:t>menggunakan</a:t>
            </a:r>
            <a:r>
              <a:rPr lang="en-US" dirty="0"/>
              <a:t> </a:t>
            </a:r>
            <a:r>
              <a:rPr lang="en-US" dirty="0" err="1"/>
              <a:t>fungsi</a:t>
            </a:r>
            <a:r>
              <a:rPr lang="en-US" dirty="0"/>
              <a:t> </a:t>
            </a:r>
            <a:r>
              <a:rPr lang="en-US" dirty="0" err="1"/>
              <a:t>THREE.ImageUtils.LoadTexture</a:t>
            </a:r>
            <a:r>
              <a:rPr lang="en-US" dirty="0"/>
              <a:t>() </a:t>
            </a:r>
            <a:r>
              <a:rPr lang="en-US" dirty="0" err="1"/>
              <a:t>untuk</a:t>
            </a:r>
            <a:r>
              <a:rPr lang="en-US" dirty="0"/>
              <a:t> load </a:t>
            </a:r>
            <a:r>
              <a:rPr lang="en-US" dirty="0" err="1"/>
              <a:t>gambar</a:t>
            </a:r>
            <a:r>
              <a:rPr lang="en-US" dirty="0"/>
              <a:t> </a:t>
            </a:r>
            <a:r>
              <a:rPr lang="en-US" dirty="0" err="1"/>
              <a:t>sebagai</a:t>
            </a:r>
            <a:r>
              <a:rPr lang="en-US" dirty="0"/>
              <a:t> </a:t>
            </a:r>
            <a:r>
              <a:rPr lang="en-US" dirty="0" err="1"/>
              <a:t>THREE.Texture</a:t>
            </a:r>
            <a:r>
              <a:rPr lang="en-US" dirty="0"/>
              <a:t> . </a:t>
            </a:r>
            <a:r>
              <a:rPr lang="en-US" dirty="0" err="1"/>
              <a:t>THREE.Texture</a:t>
            </a:r>
            <a:r>
              <a:rPr lang="en-US" dirty="0"/>
              <a:t> dan di assign </a:t>
            </a:r>
            <a:r>
              <a:rPr lang="en-US" dirty="0" err="1"/>
              <a:t>ke</a:t>
            </a:r>
            <a:r>
              <a:rPr lang="en-US" dirty="0"/>
              <a:t> </a:t>
            </a:r>
            <a:r>
              <a:rPr lang="en-US" dirty="0" err="1"/>
              <a:t>properti</a:t>
            </a:r>
            <a:r>
              <a:rPr lang="en-US" dirty="0"/>
              <a:t> map </a:t>
            </a:r>
            <a:r>
              <a:rPr lang="en-US" dirty="0" err="1"/>
              <a:t>dari</a:t>
            </a:r>
            <a:r>
              <a:rPr lang="en-US" dirty="0"/>
              <a:t> material.</a:t>
            </a:r>
          </a:p>
          <a:p>
            <a:endParaRPr lang="en-US" dirty="0"/>
          </a:p>
          <a:p>
            <a:r>
              <a:rPr lang="en-US" dirty="0" err="1"/>
              <a:t>Contoh</a:t>
            </a:r>
            <a:r>
              <a:rPr lang="en-US" dirty="0"/>
              <a:t> yang </a:t>
            </a:r>
            <a:r>
              <a:rPr lang="en-US" dirty="0" err="1"/>
              <a:t>akan</a:t>
            </a:r>
            <a:r>
              <a:rPr lang="en-US" dirty="0"/>
              <a:t> </a:t>
            </a:r>
            <a:r>
              <a:rPr lang="en-US" dirty="0" err="1"/>
              <a:t>dibahas</a:t>
            </a:r>
            <a:r>
              <a:rPr lang="en-US" dirty="0"/>
              <a:t> pada section ini </a:t>
            </a:r>
            <a:r>
              <a:rPr lang="en-US" dirty="0" err="1"/>
              <a:t>adalah</a:t>
            </a:r>
            <a:r>
              <a:rPr lang="en-US" dirty="0"/>
              <a:t> </a:t>
            </a:r>
            <a:r>
              <a:rPr lang="en-US" dirty="0" err="1"/>
              <a:t>simulasi</a:t>
            </a:r>
            <a:r>
              <a:rPr lang="en-US" dirty="0"/>
              <a:t> </a:t>
            </a:r>
            <a:r>
              <a:rPr lang="en-US" dirty="0" err="1"/>
              <a:t>hujan</a:t>
            </a:r>
            <a:endParaRPr lang="en-US" dirty="0"/>
          </a:p>
        </p:txBody>
      </p:sp>
    </p:spTree>
    <p:extLst>
      <p:ext uri="{BB962C8B-B14F-4D97-AF65-F5344CB8AC3E}">
        <p14:creationId xmlns:p14="http://schemas.microsoft.com/office/powerpoint/2010/main" val="304695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6A5F-7AFD-450F-B1AC-38881AF348E1}"/>
              </a:ext>
            </a:extLst>
          </p:cNvPr>
          <p:cNvSpPr>
            <a:spLocks noGrp="1"/>
          </p:cNvSpPr>
          <p:nvPr>
            <p:ph type="title"/>
          </p:nvPr>
        </p:nvSpPr>
        <p:spPr/>
        <p:txBody>
          <a:bodyPr/>
          <a:lstStyle/>
          <a:p>
            <a:r>
              <a:rPr lang="en-US" dirty="0">
                <a:solidFill>
                  <a:schemeClr val="tx1"/>
                </a:solidFill>
              </a:rPr>
              <a:t>Styling particles : using External image</a:t>
            </a:r>
            <a:endParaRPr lang="en-US" dirty="0"/>
          </a:p>
        </p:txBody>
      </p:sp>
      <p:sp>
        <p:nvSpPr>
          <p:cNvPr id="3" name="Content Placeholder 2">
            <a:extLst>
              <a:ext uri="{FF2B5EF4-FFF2-40B4-BE49-F238E27FC236}">
                <a16:creationId xmlns:a16="http://schemas.microsoft.com/office/drawing/2014/main" id="{0ADD41EB-06B3-4F35-9D90-9D48805C0FF3}"/>
              </a:ext>
            </a:extLst>
          </p:cNvPr>
          <p:cNvSpPr>
            <a:spLocks noGrp="1"/>
          </p:cNvSpPr>
          <p:nvPr>
            <p:ph idx="1"/>
          </p:nvPr>
        </p:nvSpPr>
        <p:spPr>
          <a:xfrm>
            <a:off x="2231136" y="2323070"/>
            <a:ext cx="7729728" cy="4226011"/>
          </a:xfrm>
        </p:spPr>
        <p:txBody>
          <a:bodyPr>
            <a:normAutofit fontScale="92500" lnSpcReduction="10000"/>
          </a:bodyPr>
          <a:lstStyle/>
          <a:p>
            <a:pPr>
              <a:lnSpc>
                <a:spcPct val="170000"/>
              </a:lnSpc>
            </a:pPr>
            <a:r>
              <a:rPr lang="en-US" dirty="0" err="1"/>
              <a:t>hal</a:t>
            </a:r>
            <a:r>
              <a:rPr lang="en-US" dirty="0"/>
              <a:t> </a:t>
            </a:r>
            <a:r>
              <a:rPr lang="en-US" dirty="0" err="1"/>
              <a:t>pertama</a:t>
            </a:r>
            <a:r>
              <a:rPr lang="en-US" dirty="0"/>
              <a:t> yang </a:t>
            </a:r>
            <a:r>
              <a:rPr lang="en-US" dirty="0" err="1"/>
              <a:t>kita</a:t>
            </a:r>
            <a:r>
              <a:rPr lang="en-US" dirty="0"/>
              <a:t> </a:t>
            </a:r>
            <a:r>
              <a:rPr lang="en-US" dirty="0" err="1"/>
              <a:t>lakukan</a:t>
            </a:r>
            <a:r>
              <a:rPr lang="en-US" dirty="0"/>
              <a:t> </a:t>
            </a:r>
            <a:r>
              <a:rPr lang="en-US" dirty="0" err="1"/>
              <a:t>adalah</a:t>
            </a:r>
            <a:r>
              <a:rPr lang="en-US" dirty="0"/>
              <a:t> </a:t>
            </a:r>
            <a:r>
              <a:rPr lang="en-US" dirty="0" err="1"/>
              <a:t>menyiapkan</a:t>
            </a:r>
            <a:r>
              <a:rPr lang="en-US" dirty="0"/>
              <a:t> </a:t>
            </a:r>
            <a:r>
              <a:rPr lang="en-US" dirty="0" err="1"/>
              <a:t>gambar</a:t>
            </a:r>
            <a:r>
              <a:rPr lang="en-US" dirty="0"/>
              <a:t> </a:t>
            </a:r>
            <a:r>
              <a:rPr lang="en-US" dirty="0" err="1"/>
              <a:t>yg</a:t>
            </a:r>
            <a:r>
              <a:rPr lang="en-US" dirty="0"/>
              <a:t> </a:t>
            </a:r>
            <a:r>
              <a:rPr lang="en-US" dirty="0" err="1"/>
              <a:t>merepresentasikan</a:t>
            </a:r>
            <a:r>
              <a:rPr lang="en-US" dirty="0"/>
              <a:t> </a:t>
            </a:r>
            <a:r>
              <a:rPr lang="en-US" dirty="0" err="1"/>
              <a:t>titik</a:t>
            </a:r>
            <a:r>
              <a:rPr lang="en-US" dirty="0"/>
              <a:t> </a:t>
            </a:r>
            <a:r>
              <a:rPr lang="en-US" dirty="0" err="1"/>
              <a:t>hujan</a:t>
            </a:r>
            <a:r>
              <a:rPr lang="en-US" dirty="0"/>
              <a:t>. Disini </a:t>
            </a:r>
            <a:r>
              <a:rPr lang="en-US" dirty="0" err="1"/>
              <a:t>kita</a:t>
            </a:r>
            <a:r>
              <a:rPr lang="en-US" dirty="0"/>
              <a:t> </a:t>
            </a:r>
            <a:r>
              <a:rPr lang="en-US" dirty="0" err="1"/>
              <a:t>menggunakan</a:t>
            </a:r>
            <a:r>
              <a:rPr lang="en-US" dirty="0"/>
              <a:t> asset yang </a:t>
            </a:r>
            <a:r>
              <a:rPr lang="en-US" dirty="0" err="1"/>
              <a:t>sudah</a:t>
            </a:r>
            <a:r>
              <a:rPr lang="en-US" dirty="0"/>
              <a:t> </a:t>
            </a:r>
            <a:r>
              <a:rPr lang="en-US" dirty="0" err="1"/>
              <a:t>tersedia</a:t>
            </a:r>
            <a:r>
              <a:rPr lang="en-US" dirty="0"/>
              <a:t> </a:t>
            </a:r>
            <a:r>
              <a:rPr lang="en-US" dirty="0" err="1"/>
              <a:t>dalam</a:t>
            </a:r>
            <a:r>
              <a:rPr lang="en-US" dirty="0"/>
              <a:t> folder </a:t>
            </a:r>
            <a:r>
              <a:rPr lang="en-US" dirty="0">
                <a:solidFill>
                  <a:schemeClr val="bg1"/>
                </a:solidFill>
                <a:highlight>
                  <a:srgbClr val="000000"/>
                </a:highlight>
              </a:rPr>
              <a:t>assets/textures/particles . </a:t>
            </a:r>
            <a:r>
              <a:rPr lang="en-US" dirty="0">
                <a:solidFill>
                  <a:schemeClr val="bg1"/>
                </a:solidFill>
              </a:rPr>
              <a:t> </a:t>
            </a:r>
            <a:r>
              <a:rPr lang="en-US" dirty="0">
                <a:solidFill>
                  <a:schemeClr val="tx1"/>
                </a:solidFill>
              </a:rPr>
              <a:t>Gambar yang </a:t>
            </a:r>
            <a:r>
              <a:rPr lang="en-US" dirty="0" err="1">
                <a:solidFill>
                  <a:schemeClr val="tx1"/>
                </a:solidFill>
              </a:rPr>
              <a:t>digunakan</a:t>
            </a:r>
            <a:r>
              <a:rPr lang="en-US" dirty="0">
                <a:solidFill>
                  <a:schemeClr val="tx1"/>
                </a:solidFill>
              </a:rPr>
              <a:t> </a:t>
            </a:r>
            <a:r>
              <a:rPr lang="en-US" dirty="0" err="1">
                <a:solidFill>
                  <a:schemeClr val="tx1"/>
                </a:solidFill>
              </a:rPr>
              <a:t>sebaiknya</a:t>
            </a:r>
            <a:r>
              <a:rPr lang="en-US" dirty="0">
                <a:solidFill>
                  <a:schemeClr val="tx1"/>
                </a:solidFill>
              </a:rPr>
              <a:t> </a:t>
            </a:r>
            <a:r>
              <a:rPr lang="en-US" dirty="0" err="1">
                <a:solidFill>
                  <a:schemeClr val="tx1"/>
                </a:solidFill>
              </a:rPr>
              <a:t>berupa</a:t>
            </a:r>
            <a:r>
              <a:rPr lang="en-US" dirty="0">
                <a:solidFill>
                  <a:schemeClr val="tx1"/>
                </a:solidFill>
              </a:rPr>
              <a:t> </a:t>
            </a:r>
            <a:r>
              <a:rPr lang="en-US" dirty="0" err="1">
                <a:solidFill>
                  <a:schemeClr val="tx1"/>
                </a:solidFill>
              </a:rPr>
              <a:t>persegi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ukuran</a:t>
            </a:r>
            <a:r>
              <a:rPr lang="en-US" dirty="0">
                <a:solidFill>
                  <a:schemeClr val="tx1"/>
                </a:solidFill>
              </a:rPr>
              <a:t> </a:t>
            </a:r>
            <a:r>
              <a:rPr lang="en-US" dirty="0" err="1">
                <a:solidFill>
                  <a:schemeClr val="tx1"/>
                </a:solidFill>
              </a:rPr>
              <a:t>kuadratik</a:t>
            </a:r>
            <a:r>
              <a:rPr lang="en-US" dirty="0">
                <a:solidFill>
                  <a:schemeClr val="tx1"/>
                </a:solidFill>
              </a:rPr>
              <a:t> (64x64 , 128x128, 256x256)</a:t>
            </a:r>
          </a:p>
          <a:p>
            <a:pPr>
              <a:lnSpc>
                <a:spcPct val="170000"/>
              </a:lnSpc>
            </a:pPr>
            <a:r>
              <a:rPr lang="en-US" dirty="0"/>
              <a:t>Gambar yang </a:t>
            </a:r>
            <a:r>
              <a:rPr lang="en-US" dirty="0" err="1"/>
              <a:t>akan</a:t>
            </a:r>
            <a:r>
              <a:rPr lang="en-US" dirty="0"/>
              <a:t> </a:t>
            </a:r>
            <a:r>
              <a:rPr lang="en-US" dirty="0" err="1"/>
              <a:t>dicontohkan</a:t>
            </a:r>
            <a:r>
              <a:rPr lang="en-US" dirty="0"/>
              <a:t> </a:t>
            </a:r>
            <a:r>
              <a:rPr lang="en-US" dirty="0" err="1"/>
              <a:t>memiliki</a:t>
            </a:r>
            <a:r>
              <a:rPr lang="en-US" dirty="0"/>
              <a:t> background </a:t>
            </a:r>
            <a:r>
              <a:rPr lang="en-US" dirty="0" err="1"/>
              <a:t>hitam</a:t>
            </a:r>
            <a:r>
              <a:rPr lang="en-US" dirty="0"/>
              <a:t> </a:t>
            </a:r>
            <a:r>
              <a:rPr lang="en-US" dirty="0" err="1"/>
              <a:t>untuk</a:t>
            </a:r>
            <a:r>
              <a:rPr lang="en-US" dirty="0"/>
              <a:t> </a:t>
            </a:r>
            <a:r>
              <a:rPr lang="en-US" dirty="0" err="1"/>
              <a:t>keperluan</a:t>
            </a:r>
            <a:r>
              <a:rPr lang="en-US" dirty="0"/>
              <a:t> blending.</a:t>
            </a:r>
          </a:p>
          <a:p>
            <a:pPr>
              <a:lnSpc>
                <a:spcPct val="170000"/>
              </a:lnSpc>
            </a:pPr>
            <a:r>
              <a:rPr lang="en-US" dirty="0"/>
              <a:t>Load </a:t>
            </a:r>
            <a:r>
              <a:rPr lang="en-US" dirty="0" err="1"/>
              <a:t>gambar</a:t>
            </a:r>
            <a:r>
              <a:rPr lang="en-US" dirty="0"/>
              <a:t> </a:t>
            </a:r>
            <a:r>
              <a:rPr lang="en-US" dirty="0" err="1"/>
              <a:t>menggunakan</a:t>
            </a:r>
            <a:r>
              <a:rPr lang="en-US" dirty="0"/>
              <a:t> </a:t>
            </a:r>
            <a:r>
              <a:rPr lang="en-US" dirty="0" err="1"/>
              <a:t>fungsi</a:t>
            </a:r>
            <a:r>
              <a:rPr lang="en-US" dirty="0"/>
              <a:t> </a:t>
            </a:r>
            <a:r>
              <a:rPr lang="en-US" b="1" dirty="0">
                <a:highlight>
                  <a:srgbClr val="C0C0C0"/>
                </a:highlight>
                <a:latin typeface="Courier New" panose="02070309020205020404" pitchFamily="49" charset="0"/>
                <a:cs typeface="Courier New" panose="02070309020205020404" pitchFamily="49" charset="0"/>
              </a:rPr>
              <a:t>var texture = </a:t>
            </a:r>
            <a:r>
              <a:rPr lang="en-US" b="1" dirty="0" err="1">
                <a:highlight>
                  <a:srgbClr val="C0C0C0"/>
                </a:highlight>
                <a:latin typeface="Courier New" panose="02070309020205020404" pitchFamily="49" charset="0"/>
                <a:cs typeface="Courier New" panose="02070309020205020404" pitchFamily="49" charset="0"/>
              </a:rPr>
              <a:t>THREE.ImageUtils.loadTexture</a:t>
            </a:r>
            <a:r>
              <a:rPr lang="en-US" b="1" dirty="0">
                <a:highlight>
                  <a:srgbClr val="C0C0C0"/>
                </a:highlight>
                <a:latin typeface="Courier New" panose="02070309020205020404" pitchFamily="49" charset="0"/>
                <a:cs typeface="Courier New" panose="02070309020205020404" pitchFamily="49" charset="0"/>
              </a:rPr>
              <a:t>("../assets/textures/</a:t>
            </a:r>
            <a:br>
              <a:rPr lang="en-US" b="1" dirty="0">
                <a:highlight>
                  <a:srgbClr val="C0C0C0"/>
                </a:highlight>
                <a:latin typeface="Courier New" panose="02070309020205020404" pitchFamily="49" charset="0"/>
                <a:cs typeface="Courier New" panose="02070309020205020404" pitchFamily="49" charset="0"/>
              </a:rPr>
            </a:br>
            <a:r>
              <a:rPr lang="en-US" b="1" dirty="0">
                <a:highlight>
                  <a:srgbClr val="C0C0C0"/>
                </a:highlight>
                <a:latin typeface="Courier New" panose="02070309020205020404" pitchFamily="49" charset="0"/>
                <a:cs typeface="Courier New" panose="02070309020205020404" pitchFamily="49" charset="0"/>
              </a:rPr>
              <a:t>particles/raindrop-2.png"); </a:t>
            </a:r>
            <a:endParaRPr lang="en-US" dirty="0"/>
          </a:p>
        </p:txBody>
      </p:sp>
    </p:spTree>
    <p:extLst>
      <p:ext uri="{BB962C8B-B14F-4D97-AF65-F5344CB8AC3E}">
        <p14:creationId xmlns:p14="http://schemas.microsoft.com/office/powerpoint/2010/main" val="367855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6A5F-7AFD-450F-B1AC-38881AF348E1}"/>
              </a:ext>
            </a:extLst>
          </p:cNvPr>
          <p:cNvSpPr>
            <a:spLocks noGrp="1"/>
          </p:cNvSpPr>
          <p:nvPr>
            <p:ph type="title"/>
          </p:nvPr>
        </p:nvSpPr>
        <p:spPr/>
        <p:txBody>
          <a:bodyPr/>
          <a:lstStyle/>
          <a:p>
            <a:r>
              <a:rPr lang="en-US" dirty="0">
                <a:solidFill>
                  <a:schemeClr val="tx1"/>
                </a:solidFill>
              </a:rPr>
              <a:t>Styling particles : using External image</a:t>
            </a:r>
            <a:endParaRPr lang="en-US" dirty="0"/>
          </a:p>
        </p:txBody>
      </p:sp>
      <p:sp>
        <p:nvSpPr>
          <p:cNvPr id="3" name="Content Placeholder 2">
            <a:extLst>
              <a:ext uri="{FF2B5EF4-FFF2-40B4-BE49-F238E27FC236}">
                <a16:creationId xmlns:a16="http://schemas.microsoft.com/office/drawing/2014/main" id="{0ADD41EB-06B3-4F35-9D90-9D48805C0FF3}"/>
              </a:ext>
            </a:extLst>
          </p:cNvPr>
          <p:cNvSpPr>
            <a:spLocks noGrp="1"/>
          </p:cNvSpPr>
          <p:nvPr>
            <p:ph idx="1"/>
          </p:nvPr>
        </p:nvSpPr>
        <p:spPr>
          <a:xfrm>
            <a:off x="2231136" y="2323070"/>
            <a:ext cx="7729728" cy="4226011"/>
          </a:xfrm>
        </p:spPr>
        <p:txBody>
          <a:bodyPr>
            <a:normAutofit/>
          </a:bodyPr>
          <a:lstStyle/>
          <a:p>
            <a:pPr marL="0" indent="0">
              <a:buNone/>
            </a:pPr>
            <a:r>
              <a:rPr lang="en-US" sz="1600" b="1" dirty="0">
                <a:solidFill>
                  <a:schemeClr val="bg1"/>
                </a:solidFill>
                <a:highlight>
                  <a:srgbClr val="000000"/>
                </a:highlight>
                <a:latin typeface="Courier New" panose="02070309020205020404" pitchFamily="49" charset="0"/>
                <a:cs typeface="Courier New" panose="02070309020205020404" pitchFamily="49" charset="0"/>
              </a:rPr>
              <a:t>var material = new </a:t>
            </a:r>
            <a:r>
              <a:rPr lang="en-US" sz="1600" b="1" dirty="0" err="1">
                <a:solidFill>
                  <a:schemeClr val="bg1"/>
                </a:solidFill>
                <a:highlight>
                  <a:srgbClr val="000000"/>
                </a:highlight>
                <a:latin typeface="Courier New" panose="02070309020205020404" pitchFamily="49" charset="0"/>
                <a:cs typeface="Courier New" panose="02070309020205020404" pitchFamily="49" charset="0"/>
              </a:rPr>
              <a:t>THREE.PointCloudMaterial</a:t>
            </a:r>
            <a:r>
              <a:rPr lang="en-US" sz="1600" b="1" dirty="0">
                <a:solidFill>
                  <a:schemeClr val="bg1"/>
                </a:solidFill>
                <a:highlight>
                  <a:srgbClr val="000000"/>
                </a:highlight>
                <a:latin typeface="Courier New" panose="02070309020205020404" pitchFamily="49" charset="0"/>
                <a:cs typeface="Courier New" panose="02070309020205020404" pitchFamily="49" charset="0"/>
              </a:rPr>
              <a:t>({size: 3, </a:t>
            </a:r>
            <a:r>
              <a:rPr lang="en-US" sz="1600" b="1" dirty="0" err="1">
                <a:solidFill>
                  <a:schemeClr val="bg1"/>
                </a:solidFill>
                <a:highlight>
                  <a:srgbClr val="000000"/>
                </a:highlight>
                <a:latin typeface="Courier New" panose="02070309020205020404" pitchFamily="49" charset="0"/>
                <a:cs typeface="Courier New" panose="02070309020205020404" pitchFamily="49" charset="0"/>
              </a:rPr>
              <a:t>transparent:true</a:t>
            </a:r>
            <a:r>
              <a:rPr lang="en-US" sz="1600" b="1" dirty="0">
                <a:solidFill>
                  <a:schemeClr val="bg1"/>
                </a:solidFill>
                <a:highlight>
                  <a:srgbClr val="000000"/>
                </a:highlight>
                <a:latin typeface="Courier New" panose="02070309020205020404" pitchFamily="49" charset="0"/>
                <a:cs typeface="Courier New" panose="02070309020205020404" pitchFamily="49" charset="0"/>
              </a:rPr>
              <a:t>, opacity: true, map: texture, blending:</a:t>
            </a:r>
            <a:br>
              <a:rPr lang="en-US" sz="1600" b="1" dirty="0">
                <a:solidFill>
                  <a:schemeClr val="bg1"/>
                </a:solidFill>
                <a:highlight>
                  <a:srgbClr val="000000"/>
                </a:highlight>
                <a:latin typeface="Courier New" panose="02070309020205020404" pitchFamily="49" charset="0"/>
                <a:cs typeface="Courier New" panose="02070309020205020404" pitchFamily="49" charset="0"/>
              </a:rPr>
            </a:br>
            <a:r>
              <a:rPr lang="en-US" sz="1600" b="1" dirty="0" err="1">
                <a:solidFill>
                  <a:schemeClr val="bg1"/>
                </a:solidFill>
                <a:highlight>
                  <a:srgbClr val="000000"/>
                </a:highlight>
                <a:latin typeface="Courier New" panose="02070309020205020404" pitchFamily="49" charset="0"/>
                <a:cs typeface="Courier New" panose="02070309020205020404" pitchFamily="49" charset="0"/>
              </a:rPr>
              <a:t>THREE.AdditiveBlending</a:t>
            </a:r>
            <a:r>
              <a:rPr lang="en-US" sz="1600" b="1" dirty="0">
                <a:solidFill>
                  <a:schemeClr val="bg1"/>
                </a:solidFill>
                <a:highlight>
                  <a:srgbClr val="00000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0000"/>
                </a:highlight>
                <a:latin typeface="Courier New" panose="02070309020205020404" pitchFamily="49" charset="0"/>
                <a:cs typeface="Courier New" panose="02070309020205020404" pitchFamily="49" charset="0"/>
              </a:rPr>
              <a:t>sizeAttenuation</a:t>
            </a:r>
            <a:r>
              <a:rPr lang="en-US" sz="1600" b="1" dirty="0">
                <a:solidFill>
                  <a:schemeClr val="bg1"/>
                </a:solidFill>
                <a:highlight>
                  <a:srgbClr val="000000"/>
                </a:highlight>
                <a:latin typeface="Courier New" panose="02070309020205020404" pitchFamily="49" charset="0"/>
                <a:cs typeface="Courier New" panose="02070309020205020404" pitchFamily="49" charset="0"/>
              </a:rPr>
              <a:t>: true, color: 0xffffff}); </a:t>
            </a:r>
            <a:br>
              <a:rPr lang="en-US" sz="1600" b="1" dirty="0">
                <a:solidFill>
                  <a:schemeClr val="bg1"/>
                </a:solidFill>
                <a:highlight>
                  <a:srgbClr val="000000"/>
                </a:highlight>
                <a:latin typeface="Courier New" panose="02070309020205020404" pitchFamily="49" charset="0"/>
                <a:cs typeface="Courier New" panose="02070309020205020404" pitchFamily="49" charset="0"/>
              </a:rPr>
            </a:br>
            <a:endParaRPr lang="en-US" sz="1600" b="1" dirty="0">
              <a:solidFill>
                <a:schemeClr val="bg1"/>
              </a:solidFill>
              <a:highlight>
                <a:srgbClr val="000000"/>
              </a:highlight>
              <a:latin typeface="Courier New" panose="02070309020205020404" pitchFamily="49" charset="0"/>
              <a:cs typeface="Courier New" panose="02070309020205020404" pitchFamily="49" charset="0"/>
            </a:endParaRPr>
          </a:p>
          <a:p>
            <a:r>
              <a:rPr lang="en-US" dirty="0">
                <a:solidFill>
                  <a:schemeClr val="tx1"/>
                </a:solidFill>
                <a:latin typeface="+mj-lt"/>
                <a:cs typeface="Courier New" panose="02070309020205020404" pitchFamily="49" charset="0"/>
              </a:rPr>
              <a:t>Map property </a:t>
            </a:r>
            <a:r>
              <a:rPr lang="en-US" dirty="0" err="1">
                <a:solidFill>
                  <a:schemeClr val="tx1"/>
                </a:solidFill>
                <a:latin typeface="+mj-lt"/>
                <a:cs typeface="Courier New" panose="02070309020205020404" pitchFamily="49" charset="0"/>
              </a:rPr>
              <a:t>menunjuk</a:t>
            </a:r>
            <a:r>
              <a:rPr lang="en-US" dirty="0">
                <a:solidFill>
                  <a:schemeClr val="tx1"/>
                </a:solidFill>
                <a:latin typeface="+mj-lt"/>
                <a:cs typeface="Courier New" panose="02070309020205020404" pitchFamily="49" charset="0"/>
              </a:rPr>
              <a:t> </a:t>
            </a:r>
            <a:r>
              <a:rPr lang="en-US" dirty="0" err="1">
                <a:solidFill>
                  <a:schemeClr val="tx1"/>
                </a:solidFill>
                <a:latin typeface="+mj-lt"/>
                <a:cs typeface="Courier New" panose="02070309020205020404" pitchFamily="49" charset="0"/>
              </a:rPr>
              <a:t>kepada</a:t>
            </a:r>
            <a:r>
              <a:rPr lang="en-US" dirty="0">
                <a:solidFill>
                  <a:schemeClr val="tx1"/>
                </a:solidFill>
                <a:latin typeface="+mj-lt"/>
                <a:cs typeface="Courier New" panose="02070309020205020404" pitchFamily="49" charset="0"/>
              </a:rPr>
              <a:t> texture yang </a:t>
            </a:r>
            <a:r>
              <a:rPr lang="en-US" dirty="0" err="1">
                <a:solidFill>
                  <a:schemeClr val="tx1"/>
                </a:solidFill>
                <a:latin typeface="+mj-lt"/>
                <a:cs typeface="Courier New" panose="02070309020205020404" pitchFamily="49" charset="0"/>
              </a:rPr>
              <a:t>mengambil</a:t>
            </a:r>
            <a:r>
              <a:rPr lang="en-US" dirty="0">
                <a:solidFill>
                  <a:schemeClr val="tx1"/>
                </a:solidFill>
                <a:latin typeface="+mj-lt"/>
                <a:cs typeface="Courier New" panose="02070309020205020404" pitchFamily="49" charset="0"/>
              </a:rPr>
              <a:t> </a:t>
            </a:r>
            <a:r>
              <a:rPr lang="en-US" dirty="0" err="1">
                <a:solidFill>
                  <a:schemeClr val="tx1"/>
                </a:solidFill>
                <a:latin typeface="+mj-lt"/>
                <a:cs typeface="Courier New" panose="02070309020205020404" pitchFamily="49" charset="0"/>
              </a:rPr>
              <a:t>gambar</a:t>
            </a:r>
            <a:r>
              <a:rPr lang="en-US" dirty="0">
                <a:solidFill>
                  <a:schemeClr val="tx1"/>
                </a:solidFill>
                <a:latin typeface="+mj-lt"/>
                <a:cs typeface="Courier New" panose="02070309020205020404" pitchFamily="49" charset="0"/>
              </a:rPr>
              <a:t> external</a:t>
            </a:r>
          </a:p>
          <a:p>
            <a:r>
              <a:rPr lang="en-US" sz="1600" dirty="0" err="1">
                <a:solidFill>
                  <a:schemeClr val="bg1"/>
                </a:solidFill>
                <a:highlight>
                  <a:srgbClr val="000000"/>
                </a:highlight>
                <a:latin typeface="Courier New" panose="02070309020205020404" pitchFamily="49" charset="0"/>
                <a:cs typeface="Courier New" panose="02070309020205020404" pitchFamily="49" charset="0"/>
              </a:rPr>
              <a:t>THREE.AdditiveBlending</a:t>
            </a:r>
            <a:r>
              <a:rPr lang="en-US" sz="1600" dirty="0">
                <a:solidFill>
                  <a:schemeClr val="bg1"/>
                </a:solidFill>
                <a:highlight>
                  <a:srgbClr val="000000"/>
                </a:highlight>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 </a:t>
            </a:r>
            <a:r>
              <a:rPr lang="en-US" dirty="0" err="1">
                <a:solidFill>
                  <a:schemeClr val="tx1"/>
                </a:solidFill>
                <a:latin typeface="+mj-lt"/>
                <a:cs typeface="Courier New" panose="02070309020205020404" pitchFamily="49" charset="0"/>
              </a:rPr>
              <a:t>S</a:t>
            </a:r>
            <a:r>
              <a:rPr lang="en-US" dirty="0" err="1">
                <a:solidFill>
                  <a:schemeClr val="tx1"/>
                </a:solidFill>
                <a:cs typeface="Courier New" panose="02070309020205020404" pitchFamily="49" charset="0"/>
              </a:rPr>
              <a:t>ebagai</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fungsi</a:t>
            </a:r>
            <a:r>
              <a:rPr lang="en-US" dirty="0">
                <a:solidFill>
                  <a:schemeClr val="tx1"/>
                </a:solidFill>
                <a:cs typeface="Courier New" panose="02070309020205020404" pitchFamily="49" charset="0"/>
              </a:rPr>
              <a:t> blending </a:t>
            </a:r>
            <a:r>
              <a:rPr lang="en-US" dirty="0" err="1">
                <a:solidFill>
                  <a:schemeClr val="tx1"/>
                </a:solidFill>
                <a:cs typeface="Courier New" panose="02070309020205020404" pitchFamily="49" charset="0"/>
              </a:rPr>
              <a:t>dimana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nantinya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akan</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menyatukan</a:t>
            </a:r>
            <a:r>
              <a:rPr lang="en-US" dirty="0">
                <a:solidFill>
                  <a:schemeClr val="tx1"/>
                </a:solidFill>
                <a:cs typeface="Courier New" panose="02070309020205020404" pitchFamily="49" charset="0"/>
              </a:rPr>
              <a:t> background </a:t>
            </a:r>
            <a:r>
              <a:rPr lang="en-US" dirty="0" err="1">
                <a:solidFill>
                  <a:schemeClr val="tx1"/>
                </a:solidFill>
                <a:cs typeface="Courier New" panose="02070309020205020404" pitchFamily="49" charset="0"/>
              </a:rPr>
              <a:t>dari</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gambar</a:t>
            </a:r>
            <a:r>
              <a:rPr lang="en-US" dirty="0">
                <a:solidFill>
                  <a:schemeClr val="tx1"/>
                </a:solidFill>
                <a:cs typeface="Courier New" panose="02070309020205020404" pitchFamily="49" charset="0"/>
              </a:rPr>
              <a:t> texture</a:t>
            </a:r>
          </a:p>
          <a:p>
            <a:r>
              <a:rPr lang="en-US" dirty="0">
                <a:solidFill>
                  <a:schemeClr val="tx1"/>
                </a:solidFill>
                <a:cs typeface="Courier New" panose="02070309020205020404" pitchFamily="49" charset="0"/>
              </a:rPr>
              <a:t>Pada </a:t>
            </a:r>
            <a:r>
              <a:rPr lang="en-US" dirty="0" err="1">
                <a:solidFill>
                  <a:schemeClr val="tx1"/>
                </a:solidFill>
                <a:cs typeface="Courier New" panose="02070309020205020404" pitchFamily="49" charset="0"/>
              </a:rPr>
              <a:t>contoh-contoh</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sebelumnya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kita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menggerakkan</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seluruh</a:t>
            </a:r>
            <a:r>
              <a:rPr lang="en-US" dirty="0">
                <a:solidFill>
                  <a:schemeClr val="tx1"/>
                </a:solidFill>
                <a:cs typeface="Courier New" panose="02070309020205020404" pitchFamily="49" charset="0"/>
              </a:rPr>
              <a:t> system </a:t>
            </a:r>
            <a:r>
              <a:rPr lang="en-US" dirty="0" err="1">
                <a:solidFill>
                  <a:schemeClr val="tx1"/>
                </a:solidFill>
                <a:cs typeface="Courier New" panose="02070309020205020404" pitchFamily="49" charset="0"/>
              </a:rPr>
              <a:t>partikel</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Sedangkan</a:t>
            </a:r>
            <a:r>
              <a:rPr lang="en-US" dirty="0">
                <a:solidFill>
                  <a:schemeClr val="tx1"/>
                </a:solidFill>
                <a:cs typeface="Courier New" panose="02070309020205020404" pitchFamily="49" charset="0"/>
              </a:rPr>
              <a:t> disini </a:t>
            </a:r>
            <a:r>
              <a:rPr lang="en-US" dirty="0" err="1">
                <a:solidFill>
                  <a:schemeClr val="tx1"/>
                </a:solidFill>
                <a:cs typeface="Courier New" panose="02070309020205020404" pitchFamily="49" charset="0"/>
              </a:rPr>
              <a:t>kita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menggunakan</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PointCloud</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dimana</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setiap</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partikel</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memiliki</a:t>
            </a:r>
            <a:r>
              <a:rPr lang="en-US" dirty="0">
                <a:solidFill>
                  <a:schemeClr val="tx1"/>
                </a:solidFill>
                <a:cs typeface="Courier New" panose="02070309020205020404" pitchFamily="49" charset="0"/>
              </a:rPr>
              <a:t> vertex yang </a:t>
            </a:r>
            <a:r>
              <a:rPr lang="en-US" dirty="0" err="1">
                <a:solidFill>
                  <a:schemeClr val="tx1"/>
                </a:solidFill>
                <a:cs typeface="Courier New" panose="02070309020205020404" pitchFamily="49" charset="0"/>
              </a:rPr>
              <a:t>meembentuk</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geometri</a:t>
            </a:r>
            <a:r>
              <a:rPr lang="en-US" dirty="0">
                <a:solidFill>
                  <a:schemeClr val="tx1"/>
                </a:solidFill>
                <a:cs typeface="Courier New" panose="02070309020205020404" pitchFamily="49" charset="0"/>
              </a:rPr>
              <a:t> yang </a:t>
            </a:r>
            <a:r>
              <a:rPr lang="en-US" dirty="0" err="1">
                <a:solidFill>
                  <a:schemeClr val="tx1"/>
                </a:solidFill>
                <a:cs typeface="Courier New" panose="02070309020205020404" pitchFamily="49" charset="0"/>
              </a:rPr>
              <a:t>digunakan</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untuk</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membuat</a:t>
            </a:r>
            <a:r>
              <a:rPr lang="en-US" dirty="0">
                <a:solidFill>
                  <a:schemeClr val="tx1"/>
                </a:solidFill>
                <a:cs typeface="Courier New" panose="02070309020205020404" pitchFamily="49" charset="0"/>
              </a:rPr>
              <a:t> </a:t>
            </a:r>
            <a:r>
              <a:rPr lang="en-US" dirty="0" err="1">
                <a:solidFill>
                  <a:schemeClr val="tx1"/>
                </a:solidFill>
                <a:cs typeface="Courier New" panose="02070309020205020404" pitchFamily="49" charset="0"/>
              </a:rPr>
              <a:t>THREE.PointCloud</a:t>
            </a:r>
            <a:r>
              <a:rPr lang="en-US" dirty="0">
                <a:solidFill>
                  <a:schemeClr val="tx1"/>
                </a:solidFill>
                <a:cs typeface="Courier New" panose="02070309020205020404" pitchFamily="49" charset="0"/>
              </a:rPr>
              <a:t>.</a:t>
            </a:r>
          </a:p>
        </p:txBody>
      </p:sp>
    </p:spTree>
    <p:extLst>
      <p:ext uri="{BB962C8B-B14F-4D97-AF65-F5344CB8AC3E}">
        <p14:creationId xmlns:p14="http://schemas.microsoft.com/office/powerpoint/2010/main" val="295300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6427-9562-44E0-AE89-A0DEBCB6C874}"/>
              </a:ext>
            </a:extLst>
          </p:cNvPr>
          <p:cNvSpPr>
            <a:spLocks noGrp="1"/>
          </p:cNvSpPr>
          <p:nvPr>
            <p:ph type="title"/>
          </p:nvPr>
        </p:nvSpPr>
        <p:spPr/>
        <p:txBody>
          <a:bodyPr/>
          <a:lstStyle/>
          <a:p>
            <a:r>
              <a:rPr lang="en-US" dirty="0">
                <a:solidFill>
                  <a:schemeClr val="tx1"/>
                </a:solidFill>
              </a:rPr>
              <a:t>Styling particles : using External image</a:t>
            </a:r>
            <a:endParaRPr lang="en-ID" dirty="0"/>
          </a:p>
        </p:txBody>
      </p:sp>
      <p:sp>
        <p:nvSpPr>
          <p:cNvPr id="3" name="Content Placeholder 2">
            <a:extLst>
              <a:ext uri="{FF2B5EF4-FFF2-40B4-BE49-F238E27FC236}">
                <a16:creationId xmlns:a16="http://schemas.microsoft.com/office/drawing/2014/main" id="{B62ED5F6-FEDE-44BE-A98A-62D4BB7E1DB3}"/>
              </a:ext>
            </a:extLst>
          </p:cNvPr>
          <p:cNvSpPr>
            <a:spLocks noGrp="1"/>
          </p:cNvSpPr>
          <p:nvPr>
            <p:ph idx="1"/>
          </p:nvPr>
        </p:nvSpPr>
        <p:spPr>
          <a:xfrm>
            <a:off x="522515" y="2478385"/>
            <a:ext cx="11132456" cy="3791785"/>
          </a:xfrm>
        </p:spPr>
        <p:txBody>
          <a:bodyPr>
            <a:normAutofit fontScale="92500" lnSpcReduction="20000"/>
          </a:bodyPr>
          <a:lstStyle/>
          <a:p>
            <a:pPr marL="0" indent="0">
              <a:buNone/>
            </a:pPr>
            <a:r>
              <a:rPr lang="en-US" dirty="0"/>
              <a:t>Kita juga </a:t>
            </a:r>
            <a:r>
              <a:rPr lang="en-US" dirty="0" err="1"/>
              <a:t>bisa</a:t>
            </a:r>
            <a:r>
              <a:rPr lang="en-US" dirty="0"/>
              <a:t> </a:t>
            </a:r>
            <a:r>
              <a:rPr lang="en-US" dirty="0" err="1"/>
              <a:t>menggunakan</a:t>
            </a:r>
            <a:r>
              <a:rPr lang="en-US" dirty="0"/>
              <a:t> </a:t>
            </a:r>
            <a:r>
              <a:rPr lang="en-US" dirty="0" err="1"/>
              <a:t>banyak</a:t>
            </a:r>
            <a:r>
              <a:rPr lang="en-US" dirty="0"/>
              <a:t> external image, </a:t>
            </a:r>
            <a:r>
              <a:rPr lang="en-US" dirty="0" err="1"/>
              <a:t>contohnya</a:t>
            </a:r>
            <a:r>
              <a:rPr lang="en-US" dirty="0"/>
              <a:t> </a:t>
            </a:r>
            <a:r>
              <a:rPr lang="en-US" dirty="0" err="1"/>
              <a:t>kita</a:t>
            </a:r>
            <a:r>
              <a:rPr lang="en-US" dirty="0"/>
              <a:t> </a:t>
            </a:r>
            <a:r>
              <a:rPr lang="en-US" dirty="0" err="1"/>
              <a:t>membuat</a:t>
            </a:r>
            <a:r>
              <a:rPr lang="en-US" dirty="0"/>
              <a:t> snowflakes </a:t>
            </a:r>
            <a:r>
              <a:rPr lang="en-US" dirty="0" err="1"/>
              <a:t>dengan</a:t>
            </a:r>
            <a:r>
              <a:rPr lang="en-US" dirty="0"/>
              <a:t> 5 </a:t>
            </a:r>
            <a:r>
              <a:rPr lang="en-US" dirty="0" err="1"/>
              <a:t>gambar</a:t>
            </a:r>
            <a:r>
              <a:rPr lang="en-US" dirty="0"/>
              <a:t> </a:t>
            </a:r>
            <a:r>
              <a:rPr lang="en-US" dirty="0" err="1"/>
              <a:t>seperti</a:t>
            </a:r>
            <a:r>
              <a:rPr lang="en-US" dirty="0"/>
              <a:t> </a:t>
            </a:r>
            <a:r>
              <a:rPr lang="en-US" dirty="0" err="1"/>
              <a:t>dibawah</a:t>
            </a:r>
            <a:r>
              <a:rPr lang="en-US" dirty="0"/>
              <a:t> </a:t>
            </a:r>
            <a:r>
              <a:rPr lang="en-US" dirty="0" err="1"/>
              <a:t>ini</a:t>
            </a:r>
            <a:r>
              <a:rPr lang="en-US" dirty="0"/>
              <a:t>:</a:t>
            </a:r>
          </a:p>
          <a:p>
            <a:pPr marL="0" indent="0">
              <a:buNone/>
            </a:pPr>
            <a:endParaRPr lang="en-US" dirty="0"/>
          </a:p>
          <a:p>
            <a:pPr marL="0" indent="0">
              <a:buNone/>
            </a:pPr>
            <a:r>
              <a:rPr lang="en-US" dirty="0"/>
              <a:t>function </a:t>
            </a:r>
            <a:r>
              <a:rPr lang="en-US" dirty="0" err="1"/>
              <a:t>createPointClouds</a:t>
            </a:r>
            <a:r>
              <a:rPr lang="en-US" dirty="0"/>
              <a:t>(size, transparent, opacity,    </a:t>
            </a:r>
            <a:r>
              <a:rPr lang="en-US" dirty="0" err="1"/>
              <a:t>sizeAttenuation</a:t>
            </a:r>
            <a:r>
              <a:rPr lang="en-US" dirty="0"/>
              <a:t>, color) {  </a:t>
            </a:r>
          </a:p>
          <a:p>
            <a:pPr marL="0" indent="0">
              <a:buNone/>
            </a:pPr>
            <a:r>
              <a:rPr lang="en-US" dirty="0"/>
              <a:t>var texture1 = </a:t>
            </a:r>
            <a:r>
              <a:rPr lang="en-US" dirty="0" err="1"/>
              <a:t>THREE.ImageUtils.loadTexture</a:t>
            </a:r>
            <a:r>
              <a:rPr lang="en-US" dirty="0"/>
              <a:t>     ("../assets/textures/particles/snowflake1.png");  </a:t>
            </a:r>
          </a:p>
          <a:p>
            <a:pPr marL="0" indent="0">
              <a:buNone/>
            </a:pPr>
            <a:r>
              <a:rPr lang="en-US" dirty="0"/>
              <a:t>var texture2 = </a:t>
            </a:r>
            <a:r>
              <a:rPr lang="en-US" dirty="0" err="1"/>
              <a:t>THREE.ImageUtils.loadTexture</a:t>
            </a:r>
            <a:r>
              <a:rPr lang="en-US" dirty="0"/>
              <a:t>     ("../assets/textures/particles/snowflake2.png");  </a:t>
            </a:r>
          </a:p>
          <a:p>
            <a:pPr marL="0" indent="0">
              <a:buNone/>
            </a:pPr>
            <a:r>
              <a:rPr lang="en-US" dirty="0"/>
              <a:t>var texture3 = </a:t>
            </a:r>
            <a:r>
              <a:rPr lang="en-US" dirty="0" err="1"/>
              <a:t>THREE.ImageUtils.loadTexture</a:t>
            </a:r>
            <a:r>
              <a:rPr lang="en-US" dirty="0"/>
              <a:t>     ("../assets/textures/particles/snowflake3.png");  </a:t>
            </a:r>
          </a:p>
          <a:p>
            <a:pPr marL="0" indent="0">
              <a:buNone/>
            </a:pPr>
            <a:r>
              <a:rPr lang="en-US" dirty="0"/>
              <a:t>var texture4 = </a:t>
            </a:r>
            <a:r>
              <a:rPr lang="en-US" dirty="0" err="1"/>
              <a:t>THREE.ImageUtils.loadTexture</a:t>
            </a:r>
            <a:r>
              <a:rPr lang="en-US" dirty="0"/>
              <a:t>     ("../assets/textures/particles/snowflake5.png"); </a:t>
            </a:r>
            <a:r>
              <a:rPr lang="en-US" dirty="0" err="1"/>
              <a:t>scene.add</a:t>
            </a:r>
            <a:r>
              <a:rPr lang="en-US" dirty="0"/>
              <a:t>(</a:t>
            </a:r>
            <a:r>
              <a:rPr lang="en-US" dirty="0" err="1"/>
              <a:t>createPointCloud</a:t>
            </a:r>
            <a:r>
              <a:rPr lang="en-US" dirty="0"/>
              <a:t>("system1", texture1, size,      transparent, opacity, </a:t>
            </a:r>
            <a:r>
              <a:rPr lang="en-US" dirty="0" err="1"/>
              <a:t>sizeAttenuation</a:t>
            </a:r>
            <a:r>
              <a:rPr lang="en-US" dirty="0"/>
              <a:t>, color));</a:t>
            </a:r>
          </a:p>
          <a:p>
            <a:pPr marL="0" indent="0">
              <a:buNone/>
            </a:pPr>
            <a:r>
              <a:rPr lang="en-US" dirty="0" err="1"/>
              <a:t>scene.add</a:t>
            </a:r>
            <a:r>
              <a:rPr lang="en-US" dirty="0"/>
              <a:t>(</a:t>
            </a:r>
            <a:r>
              <a:rPr lang="en-US" dirty="0" err="1"/>
              <a:t>createPointCloud</a:t>
            </a:r>
            <a:r>
              <a:rPr lang="en-US" dirty="0"/>
              <a:t> ("system2", texture2, size,      transparent, opacity, </a:t>
            </a:r>
            <a:r>
              <a:rPr lang="en-US" dirty="0" err="1"/>
              <a:t>sizeAttenuation</a:t>
            </a:r>
            <a:r>
              <a:rPr lang="en-US" dirty="0"/>
              <a:t>, color));  </a:t>
            </a:r>
            <a:r>
              <a:rPr lang="en-US" dirty="0" err="1"/>
              <a:t>scene.add</a:t>
            </a:r>
            <a:r>
              <a:rPr lang="en-US" dirty="0"/>
              <a:t>(</a:t>
            </a:r>
            <a:r>
              <a:rPr lang="en-US" dirty="0" err="1"/>
              <a:t>createPointCloud</a:t>
            </a:r>
            <a:r>
              <a:rPr lang="en-US" dirty="0"/>
              <a:t> ("system3", texture3, size,      transparent, opacity, </a:t>
            </a:r>
            <a:r>
              <a:rPr lang="en-US" dirty="0" err="1"/>
              <a:t>sizeAttenuation</a:t>
            </a:r>
            <a:r>
              <a:rPr lang="en-US" dirty="0"/>
              <a:t>, color));  </a:t>
            </a:r>
            <a:r>
              <a:rPr lang="en-US" dirty="0" err="1"/>
              <a:t>scene.add</a:t>
            </a:r>
            <a:r>
              <a:rPr lang="en-US" dirty="0"/>
              <a:t>(</a:t>
            </a:r>
            <a:r>
              <a:rPr lang="en-US" dirty="0" err="1"/>
              <a:t>createPointCloud</a:t>
            </a:r>
            <a:r>
              <a:rPr lang="en-US" dirty="0"/>
              <a:t> ("system4", texture4, size,      transparent, opacity, </a:t>
            </a:r>
            <a:r>
              <a:rPr lang="en-US" dirty="0" err="1"/>
              <a:t>sizeAttenuation</a:t>
            </a:r>
            <a:r>
              <a:rPr lang="en-US" dirty="0"/>
              <a:t>, color)); </a:t>
            </a:r>
          </a:p>
          <a:p>
            <a:pPr marL="0" indent="0">
              <a:buNone/>
            </a:pPr>
            <a:r>
              <a:rPr lang="en-US" dirty="0"/>
              <a:t>}</a:t>
            </a:r>
          </a:p>
        </p:txBody>
      </p:sp>
    </p:spTree>
    <p:extLst>
      <p:ext uri="{BB962C8B-B14F-4D97-AF65-F5344CB8AC3E}">
        <p14:creationId xmlns:p14="http://schemas.microsoft.com/office/powerpoint/2010/main" val="328631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28A9-0D2A-4D32-BBEE-002891126B84}"/>
              </a:ext>
            </a:extLst>
          </p:cNvPr>
          <p:cNvSpPr>
            <a:spLocks noGrp="1"/>
          </p:cNvSpPr>
          <p:nvPr>
            <p:ph type="title"/>
          </p:nvPr>
        </p:nvSpPr>
        <p:spPr/>
        <p:txBody>
          <a:bodyPr/>
          <a:lstStyle/>
          <a:p>
            <a:r>
              <a:rPr lang="en-US" dirty="0"/>
              <a:t>Working with sprite maps</a:t>
            </a:r>
            <a:endParaRPr lang="en-ID" dirty="0"/>
          </a:p>
        </p:txBody>
      </p:sp>
      <p:sp>
        <p:nvSpPr>
          <p:cNvPr id="3" name="Content Placeholder 2">
            <a:extLst>
              <a:ext uri="{FF2B5EF4-FFF2-40B4-BE49-F238E27FC236}">
                <a16:creationId xmlns:a16="http://schemas.microsoft.com/office/drawing/2014/main" id="{0B2DBFA7-A35E-465A-B0AA-3056759F87FA}"/>
              </a:ext>
            </a:extLst>
          </p:cNvPr>
          <p:cNvSpPr>
            <a:spLocks noGrp="1"/>
          </p:cNvSpPr>
          <p:nvPr>
            <p:ph idx="1"/>
          </p:nvPr>
        </p:nvSpPr>
        <p:spPr/>
        <p:txBody>
          <a:bodyPr>
            <a:normAutofit/>
          </a:bodyPr>
          <a:lstStyle/>
          <a:p>
            <a:pPr marL="0" indent="0">
              <a:buNone/>
            </a:pPr>
            <a:r>
              <a:rPr lang="en-US" dirty="0"/>
              <a:t>Pada </a:t>
            </a:r>
            <a:r>
              <a:rPr lang="en-US" dirty="0" err="1"/>
              <a:t>awal</a:t>
            </a:r>
            <a:r>
              <a:rPr lang="en-US" dirty="0"/>
              <a:t> </a:t>
            </a:r>
            <a:r>
              <a:rPr lang="en-US" dirty="0" err="1"/>
              <a:t>Materi</a:t>
            </a:r>
            <a:r>
              <a:rPr lang="en-US" dirty="0"/>
              <a:t> </a:t>
            </a:r>
            <a:r>
              <a:rPr lang="en-US" dirty="0" err="1"/>
              <a:t>sebelumnya</a:t>
            </a:r>
            <a:r>
              <a:rPr lang="en-US" dirty="0"/>
              <a:t>, </a:t>
            </a:r>
            <a:r>
              <a:rPr lang="en-US" dirty="0" err="1"/>
              <a:t>kita</a:t>
            </a:r>
            <a:r>
              <a:rPr lang="en-US" dirty="0"/>
              <a:t> </a:t>
            </a:r>
            <a:r>
              <a:rPr lang="en-US" dirty="0" err="1"/>
              <a:t>menggunakan</a:t>
            </a:r>
            <a:r>
              <a:rPr lang="en-US" dirty="0"/>
              <a:t> </a:t>
            </a:r>
            <a:r>
              <a:rPr lang="en-US" dirty="0" err="1"/>
              <a:t>THREE.Sprite</a:t>
            </a:r>
            <a:r>
              <a:rPr lang="en-US" dirty="0"/>
              <a:t> object </a:t>
            </a:r>
            <a:r>
              <a:rPr lang="en-US" dirty="0" err="1"/>
              <a:t>untuk</a:t>
            </a:r>
            <a:r>
              <a:rPr lang="en-US" dirty="0"/>
              <a:t> render single particles </a:t>
            </a:r>
            <a:r>
              <a:rPr lang="en-US" dirty="0" err="1"/>
              <a:t>dengan</a:t>
            </a:r>
            <a:r>
              <a:rPr lang="en-US" dirty="0"/>
              <a:t> </a:t>
            </a:r>
            <a:r>
              <a:rPr lang="en-US" dirty="0" err="1"/>
              <a:t>THREE.CanvasRenderer</a:t>
            </a:r>
            <a:r>
              <a:rPr lang="en-US" dirty="0"/>
              <a:t> and </a:t>
            </a:r>
            <a:r>
              <a:rPr lang="en-US" dirty="0" err="1"/>
              <a:t>THREE.WebGLRenderer</a:t>
            </a:r>
            <a:r>
              <a:rPr lang="en-US" dirty="0"/>
              <a:t>, </a:t>
            </a:r>
            <a:r>
              <a:rPr lang="en-US" dirty="0" err="1"/>
              <a:t>posisi</a:t>
            </a:r>
            <a:r>
              <a:rPr lang="en-US" dirty="0"/>
              <a:t> </a:t>
            </a:r>
            <a:r>
              <a:rPr lang="en-US" dirty="0" err="1"/>
              <a:t>mereka</a:t>
            </a:r>
            <a:r>
              <a:rPr lang="en-US" dirty="0"/>
              <a:t> di dunia 3D dan </a:t>
            </a:r>
            <a:r>
              <a:rPr lang="en-US" dirty="0" err="1"/>
              <a:t>ukurannya</a:t>
            </a:r>
            <a:r>
              <a:rPr lang="en-US" dirty="0"/>
              <a:t> </a:t>
            </a:r>
            <a:r>
              <a:rPr lang="en-US" dirty="0" err="1"/>
              <a:t>berdasarkan</a:t>
            </a:r>
            <a:r>
              <a:rPr lang="en-US" dirty="0"/>
              <a:t> </a:t>
            </a:r>
            <a:r>
              <a:rPr lang="en-US" dirty="0" err="1"/>
              <a:t>jarak</a:t>
            </a:r>
            <a:r>
              <a:rPr lang="en-US" dirty="0"/>
              <a:t> </a:t>
            </a:r>
            <a:r>
              <a:rPr lang="en-US" dirty="0" err="1"/>
              <a:t>dari</a:t>
            </a:r>
            <a:r>
              <a:rPr lang="en-US" dirty="0"/>
              <a:t> </a:t>
            </a:r>
            <a:r>
              <a:rPr lang="en-US" dirty="0" err="1"/>
              <a:t>kamera</a:t>
            </a:r>
            <a:r>
              <a:rPr lang="en-US" dirty="0"/>
              <a:t>, di </a:t>
            </a:r>
            <a:r>
              <a:rPr lang="en-US" dirty="0" err="1"/>
              <a:t>bagian</a:t>
            </a:r>
            <a:r>
              <a:rPr lang="en-US" dirty="0"/>
              <a:t> </a:t>
            </a:r>
            <a:r>
              <a:rPr lang="en-US" dirty="0" err="1"/>
              <a:t>ini</a:t>
            </a:r>
            <a:r>
              <a:rPr lang="en-US" dirty="0"/>
              <a:t> </a:t>
            </a:r>
            <a:r>
              <a:rPr lang="en-US" dirty="0" err="1"/>
              <a:t>kita</a:t>
            </a:r>
            <a:r>
              <a:rPr lang="en-US" dirty="0"/>
              <a:t> </a:t>
            </a:r>
            <a:r>
              <a:rPr lang="en-US" dirty="0" err="1"/>
              <a:t>akan</a:t>
            </a:r>
            <a:r>
              <a:rPr lang="en-US" dirty="0"/>
              <a:t> </a:t>
            </a:r>
            <a:r>
              <a:rPr lang="en-US" dirty="0" err="1"/>
              <a:t>membuat</a:t>
            </a:r>
            <a:r>
              <a:rPr lang="en-US" dirty="0"/>
              <a:t> </a:t>
            </a:r>
            <a:r>
              <a:rPr lang="en-US" dirty="0" err="1"/>
              <a:t>THREE.Sprite</a:t>
            </a:r>
            <a:r>
              <a:rPr lang="en-US" dirty="0"/>
              <a:t> </a:t>
            </a:r>
            <a:r>
              <a:rPr lang="en-US" dirty="0" err="1"/>
              <a:t>untuk</a:t>
            </a:r>
            <a:r>
              <a:rPr lang="en-US" dirty="0"/>
              <a:t> </a:t>
            </a:r>
            <a:r>
              <a:rPr lang="en-US" dirty="0" err="1"/>
              <a:t>membuat</a:t>
            </a:r>
            <a:r>
              <a:rPr lang="en-US" dirty="0"/>
              <a:t> layer yang </a:t>
            </a:r>
            <a:r>
              <a:rPr lang="en-US" dirty="0" err="1"/>
              <a:t>mirip</a:t>
            </a:r>
            <a:r>
              <a:rPr lang="en-US" dirty="0"/>
              <a:t> </a:t>
            </a:r>
            <a:r>
              <a:rPr lang="en-US" dirty="0" err="1"/>
              <a:t>dengan</a:t>
            </a:r>
            <a:r>
              <a:rPr lang="en-US" dirty="0"/>
              <a:t> head-up display (HUD)  </a:t>
            </a:r>
            <a:r>
              <a:rPr lang="en-US" dirty="0" err="1"/>
              <a:t>menggunakan</a:t>
            </a:r>
            <a:r>
              <a:rPr lang="en-US" dirty="0"/>
              <a:t> </a:t>
            </a:r>
            <a:r>
              <a:rPr lang="en-US" dirty="0" err="1"/>
              <a:t>THREE.OrthographicCamera</a:t>
            </a:r>
            <a:r>
              <a:rPr lang="en-US" dirty="0"/>
              <a:t> dan </a:t>
            </a:r>
            <a:r>
              <a:rPr lang="en-US" dirty="0" err="1"/>
              <a:t>membuat</a:t>
            </a:r>
            <a:r>
              <a:rPr lang="en-US" dirty="0"/>
              <a:t> </a:t>
            </a:r>
            <a:r>
              <a:rPr lang="en-US" dirty="0" err="1"/>
              <a:t>THREE.Sprite</a:t>
            </a:r>
            <a:r>
              <a:rPr lang="en-US" dirty="0"/>
              <a:t> </a:t>
            </a:r>
            <a:r>
              <a:rPr lang="en-US" dirty="0" err="1"/>
              <a:t>objek</a:t>
            </a:r>
            <a:r>
              <a:rPr lang="en-US" dirty="0"/>
              <a:t> </a:t>
            </a:r>
            <a:r>
              <a:rPr lang="en-US" dirty="0" err="1"/>
              <a:t>menggunakan</a:t>
            </a:r>
            <a:r>
              <a:rPr lang="en-US" dirty="0"/>
              <a:t> sprite map</a:t>
            </a:r>
          </a:p>
          <a:p>
            <a:pPr marL="0" indent="0">
              <a:buNone/>
            </a:pPr>
            <a:endParaRPr lang="en-ID" dirty="0"/>
          </a:p>
        </p:txBody>
      </p:sp>
    </p:spTree>
    <p:extLst>
      <p:ext uri="{BB962C8B-B14F-4D97-AF65-F5344CB8AC3E}">
        <p14:creationId xmlns:p14="http://schemas.microsoft.com/office/powerpoint/2010/main" val="288890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F49B-03D0-49BD-93B6-897396D770EC}"/>
              </a:ext>
            </a:extLst>
          </p:cNvPr>
          <p:cNvSpPr>
            <a:spLocks noGrp="1"/>
          </p:cNvSpPr>
          <p:nvPr>
            <p:ph type="title"/>
          </p:nvPr>
        </p:nvSpPr>
        <p:spPr/>
        <p:txBody>
          <a:bodyPr/>
          <a:lstStyle/>
          <a:p>
            <a:r>
              <a:rPr lang="en-US" dirty="0"/>
              <a:t>Working with sprite maps</a:t>
            </a:r>
            <a:endParaRPr lang="en-ID" dirty="0"/>
          </a:p>
        </p:txBody>
      </p:sp>
      <p:sp>
        <p:nvSpPr>
          <p:cNvPr id="3" name="Content Placeholder 2">
            <a:extLst>
              <a:ext uri="{FF2B5EF4-FFF2-40B4-BE49-F238E27FC236}">
                <a16:creationId xmlns:a16="http://schemas.microsoft.com/office/drawing/2014/main" id="{0DF5AB23-1146-481F-B0C6-F5E78E30DC40}"/>
              </a:ext>
            </a:extLst>
          </p:cNvPr>
          <p:cNvSpPr>
            <a:spLocks noGrp="1"/>
          </p:cNvSpPr>
          <p:nvPr>
            <p:ph idx="1"/>
          </p:nvPr>
        </p:nvSpPr>
        <p:spPr>
          <a:xfrm>
            <a:off x="585107" y="2791325"/>
            <a:ext cx="11021786" cy="3101983"/>
          </a:xfrm>
        </p:spPr>
        <p:txBody>
          <a:bodyPr/>
          <a:lstStyle/>
          <a:p>
            <a:pPr marL="0" indent="0">
              <a:buNone/>
            </a:pPr>
            <a:r>
              <a:rPr lang="en-US" dirty="0" err="1"/>
              <a:t>Sebagai</a:t>
            </a:r>
            <a:r>
              <a:rPr lang="en-US" dirty="0"/>
              <a:t> </a:t>
            </a:r>
            <a:r>
              <a:rPr lang="en-US" dirty="0" err="1"/>
              <a:t>contoh</a:t>
            </a:r>
            <a:r>
              <a:rPr lang="en-US" dirty="0"/>
              <a:t> </a:t>
            </a:r>
            <a:r>
              <a:rPr lang="en-US" dirty="0" err="1"/>
              <a:t>membuat</a:t>
            </a:r>
            <a:r>
              <a:rPr lang="en-US" dirty="0"/>
              <a:t> simple </a:t>
            </a:r>
            <a:r>
              <a:rPr lang="en-US" dirty="0" err="1"/>
              <a:t>THREE.Sprite</a:t>
            </a:r>
            <a:r>
              <a:rPr lang="en-US" dirty="0"/>
              <a:t> </a:t>
            </a:r>
            <a:r>
              <a:rPr lang="en-US" dirty="0" err="1"/>
              <a:t>objek</a:t>
            </a:r>
            <a:r>
              <a:rPr lang="en-US" dirty="0"/>
              <a:t> yang </a:t>
            </a:r>
            <a:r>
              <a:rPr lang="en-US" dirty="0" err="1"/>
              <a:t>bergerak</a:t>
            </a:r>
            <a:r>
              <a:rPr lang="en-US" dirty="0"/>
              <a:t> </a:t>
            </a:r>
            <a:r>
              <a:rPr lang="en-US" dirty="0" err="1"/>
              <a:t>kiri</a:t>
            </a:r>
            <a:r>
              <a:rPr lang="en-US" dirty="0"/>
              <a:t> </a:t>
            </a:r>
            <a:r>
              <a:rPr lang="en-US" dirty="0" err="1"/>
              <a:t>ke</a:t>
            </a:r>
            <a:r>
              <a:rPr lang="en-US" dirty="0"/>
              <a:t> </a:t>
            </a:r>
            <a:r>
              <a:rPr lang="en-US" dirty="0" err="1"/>
              <a:t>kanan</a:t>
            </a:r>
            <a:endParaRPr lang="en-US" dirty="0"/>
          </a:p>
          <a:p>
            <a:pPr marL="0" indent="0">
              <a:buNone/>
            </a:pPr>
            <a:r>
              <a:rPr lang="en-US" dirty="0"/>
              <a:t>(If you open this example in your browser, you'll see a sprite moving across the screen and changing color and form whenever it hits the right edge. The first thing we'll do is look at how we create </a:t>
            </a:r>
            <a:r>
              <a:rPr lang="en-US" dirty="0" err="1"/>
              <a:t>THREE.OrthographicCamera</a:t>
            </a:r>
            <a:r>
              <a:rPr lang="en-US" dirty="0"/>
              <a:t> and a separate scene to render </a:t>
            </a:r>
            <a:r>
              <a:rPr lang="en-US" dirty="0" err="1"/>
              <a:t>THREE.Sprite</a:t>
            </a:r>
            <a:r>
              <a:rPr lang="en-US" dirty="0"/>
              <a:t> in:)</a:t>
            </a:r>
          </a:p>
          <a:p>
            <a:pPr marL="0" indent="0">
              <a:buNone/>
            </a:pPr>
            <a:r>
              <a:rPr lang="en-US" dirty="0" err="1"/>
              <a:t>Tolong</a:t>
            </a:r>
            <a:r>
              <a:rPr lang="en-US" dirty="0"/>
              <a:t> translate </a:t>
            </a:r>
            <a:r>
              <a:rPr lang="en-US" dirty="0" err="1"/>
              <a:t>ini</a:t>
            </a:r>
            <a:r>
              <a:rPr lang="en-US" dirty="0"/>
              <a:t> </a:t>
            </a:r>
            <a:r>
              <a:rPr lang="en-US" dirty="0">
                <a:sym typeface="Wingdings" panose="05000000000000000000" pitchFamily="2" charset="2"/>
              </a:rPr>
              <a:t></a:t>
            </a:r>
            <a:endParaRPr lang="en-US" dirty="0"/>
          </a:p>
          <a:p>
            <a:pPr marL="0" indent="0">
              <a:buNone/>
            </a:pPr>
            <a:endParaRPr lang="en-US" dirty="0"/>
          </a:p>
          <a:p>
            <a:pPr marL="0" indent="0">
              <a:buNone/>
            </a:pPr>
            <a:r>
              <a:rPr lang="en-US" dirty="0"/>
              <a:t>var </a:t>
            </a:r>
            <a:r>
              <a:rPr lang="en-US" dirty="0" err="1"/>
              <a:t>sceneOrtho</a:t>
            </a:r>
            <a:r>
              <a:rPr lang="en-US" dirty="0"/>
              <a:t> = new </a:t>
            </a:r>
            <a:r>
              <a:rPr lang="en-US" dirty="0" err="1"/>
              <a:t>THREE.Scene</a:t>
            </a:r>
            <a:r>
              <a:rPr lang="en-US" dirty="0"/>
              <a:t>(); </a:t>
            </a:r>
          </a:p>
          <a:p>
            <a:pPr marL="0" indent="0">
              <a:buNone/>
            </a:pPr>
            <a:r>
              <a:rPr lang="en-US" dirty="0"/>
              <a:t>var </a:t>
            </a:r>
            <a:r>
              <a:rPr lang="en-US" dirty="0" err="1"/>
              <a:t>cameraOrtho</a:t>
            </a:r>
            <a:r>
              <a:rPr lang="en-US" dirty="0"/>
              <a:t> = new </a:t>
            </a:r>
            <a:r>
              <a:rPr lang="en-US" dirty="0" err="1"/>
              <a:t>THREE.OrthographicCamera</a:t>
            </a:r>
            <a:r>
              <a:rPr lang="en-US" dirty="0"/>
              <a:t>( 0,    </a:t>
            </a:r>
            <a:r>
              <a:rPr lang="en-US" dirty="0" err="1"/>
              <a:t>window.innerWidth</a:t>
            </a:r>
            <a:r>
              <a:rPr lang="en-US" dirty="0"/>
              <a:t>, </a:t>
            </a:r>
            <a:r>
              <a:rPr lang="en-US" dirty="0" err="1"/>
              <a:t>window.innerHeight</a:t>
            </a:r>
            <a:r>
              <a:rPr lang="en-US" dirty="0"/>
              <a:t>, 0, -10, 10 ); </a:t>
            </a:r>
            <a:endParaRPr lang="en-ID" dirty="0"/>
          </a:p>
        </p:txBody>
      </p:sp>
    </p:spTree>
    <p:extLst>
      <p:ext uri="{BB962C8B-B14F-4D97-AF65-F5344CB8AC3E}">
        <p14:creationId xmlns:p14="http://schemas.microsoft.com/office/powerpoint/2010/main" val="194662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4A011-38C3-4D4D-94EC-98E465617643}"/>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a:solidFill>
                  <a:schemeClr val="tx1"/>
                </a:solidFill>
              </a:rPr>
              <a:t>Particles, Sprites, and the Point Cloud </a:t>
            </a:r>
          </a:p>
        </p:txBody>
      </p:sp>
      <p:sp>
        <p:nvSpPr>
          <p:cNvPr id="3" name="Content Placeholder 2">
            <a:extLst>
              <a:ext uri="{FF2B5EF4-FFF2-40B4-BE49-F238E27FC236}">
                <a16:creationId xmlns:a16="http://schemas.microsoft.com/office/drawing/2014/main" id="{52991252-BA45-4A13-817A-4E6240C74DE7}"/>
              </a:ext>
            </a:extLst>
          </p:cNvPr>
          <p:cNvSpPr>
            <a:spLocks noGrp="1"/>
          </p:cNvSpPr>
          <p:nvPr>
            <p:ph idx="1"/>
          </p:nvPr>
        </p:nvSpPr>
        <p:spPr>
          <a:xfrm>
            <a:off x="2231136" y="2638044"/>
            <a:ext cx="7729728" cy="3101983"/>
          </a:xfrm>
        </p:spPr>
        <p:txBody>
          <a:bodyPr>
            <a:normAutofit/>
          </a:bodyPr>
          <a:lstStyle/>
          <a:p>
            <a:r>
              <a:rPr lang="en-US" dirty="0" err="1"/>
              <a:t>Dengan</a:t>
            </a:r>
            <a:r>
              <a:rPr lang="en-US" dirty="0"/>
              <a:t> particles(</a:t>
            </a:r>
            <a:r>
              <a:rPr lang="en-US" dirty="0" err="1"/>
              <a:t>biasanya</a:t>
            </a:r>
            <a:r>
              <a:rPr lang="en-US" dirty="0"/>
              <a:t> juga </a:t>
            </a:r>
            <a:r>
              <a:rPr lang="en-US" dirty="0" err="1"/>
              <a:t>disebut</a:t>
            </a:r>
            <a:r>
              <a:rPr lang="en-US" dirty="0"/>
              <a:t> sprites), bisa </a:t>
            </a:r>
            <a:r>
              <a:rPr lang="en-US" dirty="0" err="1"/>
              <a:t>dengan</a:t>
            </a:r>
            <a:r>
              <a:rPr lang="en-US" dirty="0"/>
              <a:t> </a:t>
            </a:r>
            <a:r>
              <a:rPr lang="en-US" dirty="0" err="1"/>
              <a:t>mudah</a:t>
            </a:r>
            <a:r>
              <a:rPr lang="en-US" dirty="0"/>
              <a:t> </a:t>
            </a:r>
            <a:r>
              <a:rPr lang="en-US" dirty="0" err="1"/>
              <a:t>membuat</a:t>
            </a:r>
            <a:r>
              <a:rPr lang="en-US" dirty="0"/>
              <a:t> </a:t>
            </a:r>
            <a:r>
              <a:rPr lang="en-US" dirty="0" err="1"/>
              <a:t>banyak</a:t>
            </a:r>
            <a:r>
              <a:rPr lang="en-US" dirty="0"/>
              <a:t> object </a:t>
            </a:r>
            <a:r>
              <a:rPr lang="en-US" dirty="0" err="1"/>
              <a:t>kecil</a:t>
            </a:r>
            <a:r>
              <a:rPr lang="en-US" dirty="0"/>
              <a:t> yang bisa </a:t>
            </a:r>
            <a:r>
              <a:rPr lang="en-US" dirty="0" err="1"/>
              <a:t>kita</a:t>
            </a:r>
            <a:r>
              <a:rPr lang="en-US" dirty="0"/>
              <a:t> </a:t>
            </a:r>
            <a:r>
              <a:rPr lang="en-US" dirty="0" err="1"/>
              <a:t>gunakan</a:t>
            </a:r>
            <a:r>
              <a:rPr lang="en-US" dirty="0"/>
              <a:t> </a:t>
            </a:r>
            <a:r>
              <a:rPr lang="en-US" dirty="0" err="1"/>
              <a:t>untuk</a:t>
            </a:r>
            <a:r>
              <a:rPr lang="en-US" dirty="0"/>
              <a:t> </a:t>
            </a:r>
            <a:r>
              <a:rPr lang="en-US" dirty="0" err="1"/>
              <a:t>mensimulasi</a:t>
            </a:r>
            <a:r>
              <a:rPr lang="en-US" dirty="0"/>
              <a:t> </a:t>
            </a:r>
            <a:r>
              <a:rPr lang="en-US" dirty="0" err="1"/>
              <a:t>hujan</a:t>
            </a:r>
            <a:r>
              <a:rPr lang="en-US" dirty="0"/>
              <a:t>, </a:t>
            </a:r>
            <a:r>
              <a:rPr lang="en-US" dirty="0" err="1"/>
              <a:t>salju</a:t>
            </a:r>
            <a:r>
              <a:rPr lang="en-US" dirty="0"/>
              <a:t>, smoke dan </a:t>
            </a:r>
            <a:r>
              <a:rPr lang="en-US" dirty="0" err="1"/>
              <a:t>efek</a:t>
            </a:r>
            <a:r>
              <a:rPr lang="en-US" dirty="0"/>
              <a:t> </a:t>
            </a:r>
            <a:r>
              <a:rPr lang="en-US" dirty="0" err="1"/>
              <a:t>efek</a:t>
            </a:r>
            <a:r>
              <a:rPr lang="en-US" dirty="0"/>
              <a:t> yang lain. </a:t>
            </a:r>
            <a:r>
              <a:rPr lang="en-US" dirty="0" err="1"/>
              <a:t>Contohnya</a:t>
            </a:r>
            <a:r>
              <a:rPr lang="en-US" dirty="0"/>
              <a:t> , </a:t>
            </a:r>
            <a:r>
              <a:rPr lang="en-US" dirty="0" err="1"/>
              <a:t>kita</a:t>
            </a:r>
            <a:r>
              <a:rPr lang="en-US" dirty="0"/>
              <a:t> bisa </a:t>
            </a:r>
            <a:r>
              <a:rPr lang="en-US" dirty="0" err="1"/>
              <a:t>merender</a:t>
            </a:r>
            <a:r>
              <a:rPr lang="en-US" dirty="0"/>
              <a:t> individual </a:t>
            </a:r>
            <a:r>
              <a:rPr lang="en-US" dirty="0" err="1"/>
              <a:t>geometri</a:t>
            </a:r>
            <a:r>
              <a:rPr lang="en-US" dirty="0"/>
              <a:t> </a:t>
            </a:r>
            <a:r>
              <a:rPr lang="en-US" dirty="0" err="1"/>
              <a:t>sebagai</a:t>
            </a:r>
            <a:r>
              <a:rPr lang="en-US" dirty="0"/>
              <a:t> set </a:t>
            </a:r>
            <a:r>
              <a:rPr lang="en-US" dirty="0" err="1"/>
              <a:t>dari</a:t>
            </a:r>
            <a:r>
              <a:rPr lang="en-US" dirty="0"/>
              <a:t> </a:t>
            </a:r>
            <a:r>
              <a:rPr lang="en-US" dirty="0" err="1"/>
              <a:t>partikel</a:t>
            </a:r>
            <a:r>
              <a:rPr lang="en-US" dirty="0"/>
              <a:t> dan </a:t>
            </a:r>
            <a:r>
              <a:rPr lang="en-US" dirty="0" err="1"/>
              <a:t>mengontrol</a:t>
            </a:r>
            <a:r>
              <a:rPr lang="en-US" dirty="0"/>
              <a:t> </a:t>
            </a:r>
            <a:r>
              <a:rPr lang="en-US" dirty="0" err="1"/>
              <a:t>partikel</a:t>
            </a:r>
            <a:r>
              <a:rPr lang="en-US" dirty="0"/>
              <a:t> </a:t>
            </a:r>
            <a:r>
              <a:rPr lang="en-US" dirty="0" err="1"/>
              <a:t>secara</a:t>
            </a:r>
            <a:r>
              <a:rPr lang="en-US" dirty="0"/>
              <a:t> </a:t>
            </a:r>
            <a:r>
              <a:rPr lang="en-US" dirty="0" err="1"/>
              <a:t>terpisah</a:t>
            </a:r>
            <a:br>
              <a:rPr lang="en-US" dirty="0"/>
            </a:br>
            <a:endParaRPr lang="en-US" dirty="0"/>
          </a:p>
        </p:txBody>
      </p:sp>
    </p:spTree>
    <p:extLst>
      <p:ext uri="{BB962C8B-B14F-4D97-AF65-F5344CB8AC3E}">
        <p14:creationId xmlns:p14="http://schemas.microsoft.com/office/powerpoint/2010/main" val="258601662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84A5-1CAA-4A2E-804B-8CE60663CE47}"/>
              </a:ext>
            </a:extLst>
          </p:cNvPr>
          <p:cNvSpPr>
            <a:spLocks noGrp="1"/>
          </p:cNvSpPr>
          <p:nvPr>
            <p:ph type="title"/>
          </p:nvPr>
        </p:nvSpPr>
        <p:spPr>
          <a:xfrm>
            <a:off x="2231136" y="344206"/>
            <a:ext cx="7729728" cy="1188720"/>
          </a:xfrm>
        </p:spPr>
        <p:txBody>
          <a:bodyPr/>
          <a:lstStyle/>
          <a:p>
            <a:r>
              <a:rPr lang="en-US" dirty="0"/>
              <a:t>Working with sprite maps</a:t>
            </a:r>
            <a:endParaRPr lang="en-ID" dirty="0"/>
          </a:p>
        </p:txBody>
      </p:sp>
      <p:sp>
        <p:nvSpPr>
          <p:cNvPr id="3" name="Content Placeholder 2">
            <a:extLst>
              <a:ext uri="{FF2B5EF4-FFF2-40B4-BE49-F238E27FC236}">
                <a16:creationId xmlns:a16="http://schemas.microsoft.com/office/drawing/2014/main" id="{B477A502-B129-4AF7-955B-2A02C30AB57C}"/>
              </a:ext>
            </a:extLst>
          </p:cNvPr>
          <p:cNvSpPr>
            <a:spLocks noGrp="1"/>
          </p:cNvSpPr>
          <p:nvPr>
            <p:ph idx="1"/>
          </p:nvPr>
        </p:nvSpPr>
        <p:spPr>
          <a:xfrm>
            <a:off x="424543" y="2120755"/>
            <a:ext cx="11408228" cy="4541302"/>
          </a:xfrm>
        </p:spPr>
        <p:txBody>
          <a:bodyPr>
            <a:normAutofit/>
          </a:bodyPr>
          <a:lstStyle/>
          <a:p>
            <a:pPr marL="0" indent="0">
              <a:buNone/>
            </a:pPr>
            <a:r>
              <a:rPr lang="en-ID" dirty="0"/>
              <a:t>Next, let's look at the construction of </a:t>
            </a:r>
            <a:r>
              <a:rPr lang="en-ID" dirty="0" err="1"/>
              <a:t>THREE.Sprite</a:t>
            </a:r>
            <a:r>
              <a:rPr lang="en-ID" dirty="0"/>
              <a:t> and how the various shapes the sprite can take are loaded:</a:t>
            </a:r>
          </a:p>
          <a:p>
            <a:pPr marL="0" indent="0">
              <a:buNone/>
            </a:pPr>
            <a:r>
              <a:rPr lang="en-ID" dirty="0"/>
              <a:t>function </a:t>
            </a:r>
            <a:r>
              <a:rPr lang="en-ID" dirty="0" err="1"/>
              <a:t>createSprite</a:t>
            </a:r>
            <a:r>
              <a:rPr lang="en-ID" dirty="0"/>
              <a:t>(size, transparent, opacity, </a:t>
            </a:r>
            <a:r>
              <a:rPr lang="en-ID" dirty="0" err="1"/>
              <a:t>color</a:t>
            </a:r>
            <a:r>
              <a:rPr lang="en-ID" dirty="0"/>
              <a:t>,    </a:t>
            </a:r>
            <a:r>
              <a:rPr lang="en-ID" dirty="0" err="1"/>
              <a:t>spriteNumber</a:t>
            </a:r>
            <a:r>
              <a:rPr lang="en-ID" dirty="0"/>
              <a:t>) {  </a:t>
            </a:r>
          </a:p>
          <a:p>
            <a:pPr marL="0" indent="0">
              <a:buNone/>
            </a:pPr>
            <a:r>
              <a:rPr lang="en-ID" dirty="0"/>
              <a:t>            var </a:t>
            </a:r>
            <a:r>
              <a:rPr lang="en-ID" dirty="0" err="1"/>
              <a:t>spriteMaterial</a:t>
            </a:r>
            <a:r>
              <a:rPr lang="en-ID" dirty="0"/>
              <a:t> = new </a:t>
            </a:r>
            <a:r>
              <a:rPr lang="en-ID" dirty="0" err="1"/>
              <a:t>THREE.SpriteMaterial</a:t>
            </a:r>
            <a:r>
              <a:rPr lang="en-ID" dirty="0"/>
              <a:t>({    </a:t>
            </a:r>
          </a:p>
          <a:p>
            <a:pPr marL="0" indent="0">
              <a:buNone/>
            </a:pPr>
            <a:r>
              <a:rPr lang="en-ID" dirty="0"/>
              <a:t>            opacity: opacity, </a:t>
            </a:r>
            <a:r>
              <a:rPr lang="en-ID" dirty="0" err="1"/>
              <a:t>color</a:t>
            </a:r>
            <a:r>
              <a:rPr lang="en-ID" dirty="0"/>
              <a:t>: </a:t>
            </a:r>
            <a:r>
              <a:rPr lang="en-ID" dirty="0" err="1"/>
              <a:t>color</a:t>
            </a:r>
            <a:r>
              <a:rPr lang="en-ID" dirty="0"/>
              <a:t>,    transparent: transparent,    map: </a:t>
            </a:r>
            <a:r>
              <a:rPr lang="en-ID" dirty="0" err="1"/>
              <a:t>getTexture</a:t>
            </a:r>
            <a:r>
              <a:rPr lang="en-ID" dirty="0"/>
              <a:t>()});</a:t>
            </a:r>
          </a:p>
          <a:p>
            <a:pPr marL="0" indent="0">
              <a:buNone/>
            </a:pPr>
            <a:r>
              <a:rPr lang="en-ID" dirty="0"/>
              <a:t>            </a:t>
            </a:r>
            <a:r>
              <a:rPr lang="en-ID" dirty="0" err="1">
                <a:solidFill>
                  <a:srgbClr val="FF0000"/>
                </a:solidFill>
              </a:rPr>
              <a:t>spriteMaterial.map.offset</a:t>
            </a:r>
            <a:r>
              <a:rPr lang="en-ID" dirty="0">
                <a:solidFill>
                  <a:srgbClr val="FF0000"/>
                </a:solidFill>
              </a:rPr>
              <a:t> = new THREE.Vector2(1/5 * </a:t>
            </a:r>
            <a:r>
              <a:rPr lang="en-ID" dirty="0" err="1">
                <a:solidFill>
                  <a:srgbClr val="FF0000"/>
                </a:solidFill>
              </a:rPr>
              <a:t>spriteNumber</a:t>
            </a:r>
            <a:r>
              <a:rPr lang="en-ID" dirty="0">
                <a:solidFill>
                  <a:srgbClr val="FF0000"/>
                </a:solidFill>
              </a:rPr>
              <a:t>, 0);  </a:t>
            </a:r>
          </a:p>
          <a:p>
            <a:pPr marL="0" indent="0">
              <a:buNone/>
            </a:pPr>
            <a:r>
              <a:rPr lang="en-ID" dirty="0">
                <a:solidFill>
                  <a:srgbClr val="FF0000"/>
                </a:solidFill>
              </a:rPr>
              <a:t>            </a:t>
            </a:r>
            <a:r>
              <a:rPr lang="en-ID" dirty="0" err="1">
                <a:solidFill>
                  <a:srgbClr val="FF0000"/>
                </a:solidFill>
              </a:rPr>
              <a:t>spriteMaterial.map.repeat</a:t>
            </a:r>
            <a:r>
              <a:rPr lang="en-ID" dirty="0">
                <a:solidFill>
                  <a:srgbClr val="FF0000"/>
                </a:solidFill>
              </a:rPr>
              <a:t> = new  THREE.Vector2(1/5, 1);  </a:t>
            </a:r>
          </a:p>
          <a:p>
            <a:pPr marL="0" indent="0">
              <a:buNone/>
            </a:pPr>
            <a:r>
              <a:rPr lang="en-ID" dirty="0"/>
              <a:t>            </a:t>
            </a:r>
            <a:r>
              <a:rPr lang="en-ID" dirty="0" err="1"/>
              <a:t>spriteMaterial.blending</a:t>
            </a:r>
            <a:r>
              <a:rPr lang="en-ID" dirty="0"/>
              <a:t> = </a:t>
            </a:r>
            <a:r>
              <a:rPr lang="en-ID" dirty="0" err="1"/>
              <a:t>THREE.AdditiveBlending</a:t>
            </a:r>
            <a:r>
              <a:rPr lang="en-ID" dirty="0"/>
              <a:t>;</a:t>
            </a:r>
          </a:p>
          <a:p>
            <a:pPr marL="0" indent="0">
              <a:buNone/>
            </a:pPr>
            <a:r>
              <a:rPr lang="en-ID" dirty="0"/>
              <a:t>}</a:t>
            </a:r>
          </a:p>
        </p:txBody>
      </p:sp>
    </p:spTree>
    <p:extLst>
      <p:ext uri="{BB962C8B-B14F-4D97-AF65-F5344CB8AC3E}">
        <p14:creationId xmlns:p14="http://schemas.microsoft.com/office/powerpoint/2010/main" val="309420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B221-990E-4FB7-B434-896422B87919}"/>
              </a:ext>
            </a:extLst>
          </p:cNvPr>
          <p:cNvSpPr>
            <a:spLocks noGrp="1"/>
          </p:cNvSpPr>
          <p:nvPr>
            <p:ph type="title"/>
          </p:nvPr>
        </p:nvSpPr>
        <p:spPr/>
        <p:txBody>
          <a:bodyPr/>
          <a:lstStyle/>
          <a:p>
            <a:r>
              <a:rPr lang="en-US" dirty="0"/>
              <a:t>Working with sprite maps</a:t>
            </a:r>
            <a:endParaRPr lang="en-ID" dirty="0"/>
          </a:p>
        </p:txBody>
      </p:sp>
      <p:sp>
        <p:nvSpPr>
          <p:cNvPr id="4" name="Text Placeholder 3">
            <a:extLst>
              <a:ext uri="{FF2B5EF4-FFF2-40B4-BE49-F238E27FC236}">
                <a16:creationId xmlns:a16="http://schemas.microsoft.com/office/drawing/2014/main" id="{013A5906-E247-4523-B42E-12F5736CB482}"/>
              </a:ext>
            </a:extLst>
          </p:cNvPr>
          <p:cNvSpPr>
            <a:spLocks noGrp="1"/>
          </p:cNvSpPr>
          <p:nvPr>
            <p:ph type="body" sz="half" idx="2"/>
          </p:nvPr>
        </p:nvSpPr>
        <p:spPr/>
        <p:txBody>
          <a:bodyPr>
            <a:normAutofit/>
          </a:bodyPr>
          <a:lstStyle/>
          <a:p>
            <a:pPr algn="l"/>
            <a:r>
              <a:rPr lang="en-US" sz="2000" dirty="0" err="1"/>
              <a:t>Disamping</a:t>
            </a:r>
            <a:r>
              <a:rPr lang="en-US" sz="2000" dirty="0"/>
              <a:t> </a:t>
            </a:r>
            <a:r>
              <a:rPr lang="en-US" sz="2000" dirty="0" err="1"/>
              <a:t>merupakan</a:t>
            </a:r>
            <a:r>
              <a:rPr lang="en-US" sz="2000" dirty="0"/>
              <a:t> </a:t>
            </a:r>
            <a:r>
              <a:rPr lang="en-US" sz="2000" dirty="0" err="1"/>
              <a:t>atribut</a:t>
            </a:r>
            <a:r>
              <a:rPr lang="en-US" sz="2000" dirty="0"/>
              <a:t> yang </a:t>
            </a:r>
            <a:r>
              <a:rPr lang="en-US" sz="2000" dirty="0" err="1"/>
              <a:t>digunakan</a:t>
            </a:r>
            <a:r>
              <a:rPr lang="en-US" sz="2000" dirty="0"/>
              <a:t> </a:t>
            </a:r>
            <a:r>
              <a:rPr lang="en-US" sz="2000" dirty="0" err="1"/>
              <a:t>THREE.Sprite</a:t>
            </a:r>
            <a:endParaRPr lang="en-ID" sz="2000" dirty="0"/>
          </a:p>
        </p:txBody>
      </p:sp>
      <p:pic>
        <p:nvPicPr>
          <p:cNvPr id="5" name="Picture 4">
            <a:extLst>
              <a:ext uri="{FF2B5EF4-FFF2-40B4-BE49-F238E27FC236}">
                <a16:creationId xmlns:a16="http://schemas.microsoft.com/office/drawing/2014/main" id="{298C5539-CFFA-43A7-81AF-C7CE22E5351C}"/>
              </a:ext>
            </a:extLst>
          </p:cNvPr>
          <p:cNvPicPr>
            <a:picLocks noChangeAspect="1"/>
          </p:cNvPicPr>
          <p:nvPr/>
        </p:nvPicPr>
        <p:blipFill>
          <a:blip r:embed="rId2"/>
          <a:stretch>
            <a:fillRect/>
          </a:stretch>
        </p:blipFill>
        <p:spPr>
          <a:xfrm>
            <a:off x="6302829" y="716241"/>
            <a:ext cx="5633357" cy="5243687"/>
          </a:xfrm>
          <a:prstGeom prst="rect">
            <a:avLst/>
          </a:prstGeom>
        </p:spPr>
      </p:pic>
    </p:spTree>
    <p:extLst>
      <p:ext uri="{BB962C8B-B14F-4D97-AF65-F5344CB8AC3E}">
        <p14:creationId xmlns:p14="http://schemas.microsoft.com/office/powerpoint/2010/main" val="394556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60D9-A9B9-4B5A-8BF6-02999C2017D1}"/>
              </a:ext>
            </a:extLst>
          </p:cNvPr>
          <p:cNvSpPr>
            <a:spLocks noGrp="1"/>
          </p:cNvSpPr>
          <p:nvPr>
            <p:ph type="title"/>
          </p:nvPr>
        </p:nvSpPr>
        <p:spPr/>
        <p:txBody>
          <a:bodyPr/>
          <a:lstStyle/>
          <a:p>
            <a:r>
              <a:rPr lang="en-US" dirty="0"/>
              <a:t>Creating </a:t>
            </a:r>
            <a:r>
              <a:rPr lang="en-US" dirty="0" err="1"/>
              <a:t>Three.pointcloud</a:t>
            </a:r>
            <a:r>
              <a:rPr lang="en-US" dirty="0"/>
              <a:t> from an advanced geometry</a:t>
            </a:r>
            <a:endParaRPr lang="en-ID" dirty="0"/>
          </a:p>
        </p:txBody>
      </p:sp>
      <p:sp>
        <p:nvSpPr>
          <p:cNvPr id="3" name="Content Placeholder 2">
            <a:extLst>
              <a:ext uri="{FF2B5EF4-FFF2-40B4-BE49-F238E27FC236}">
                <a16:creationId xmlns:a16="http://schemas.microsoft.com/office/drawing/2014/main" id="{D6383E5E-A784-41C5-B52B-56836351E397}"/>
              </a:ext>
            </a:extLst>
          </p:cNvPr>
          <p:cNvSpPr>
            <a:spLocks noGrp="1"/>
          </p:cNvSpPr>
          <p:nvPr>
            <p:ph idx="1"/>
          </p:nvPr>
        </p:nvSpPr>
        <p:spPr>
          <a:xfrm>
            <a:off x="653143" y="2351314"/>
            <a:ext cx="11119757" cy="4196443"/>
          </a:xfrm>
        </p:spPr>
        <p:txBody>
          <a:bodyPr>
            <a:normAutofit/>
          </a:bodyPr>
          <a:lstStyle/>
          <a:p>
            <a:pPr marL="0" indent="0">
              <a:buNone/>
            </a:pPr>
            <a:r>
              <a:rPr lang="en-US" dirty="0"/>
              <a:t>Kita </a:t>
            </a:r>
            <a:r>
              <a:rPr lang="en-US" dirty="0" err="1"/>
              <a:t>bisa</a:t>
            </a:r>
            <a:r>
              <a:rPr lang="en-US" dirty="0"/>
              <a:t> </a:t>
            </a:r>
            <a:r>
              <a:rPr lang="en-US" dirty="0" err="1"/>
              <a:t>membuat</a:t>
            </a:r>
            <a:r>
              <a:rPr lang="en-US" dirty="0"/>
              <a:t> point cloud </a:t>
            </a:r>
            <a:r>
              <a:rPr lang="en-US" dirty="0" err="1"/>
              <a:t>dari</a:t>
            </a:r>
            <a:r>
              <a:rPr lang="en-US" dirty="0"/>
              <a:t> advanced geometry </a:t>
            </a:r>
            <a:r>
              <a:rPr lang="en-US" dirty="0" err="1"/>
              <a:t>seperti</a:t>
            </a:r>
            <a:r>
              <a:rPr lang="en-US" dirty="0"/>
              <a:t> knot </a:t>
            </a:r>
            <a:r>
              <a:rPr lang="en-US" dirty="0" err="1"/>
              <a:t>dibawah</a:t>
            </a:r>
            <a:r>
              <a:rPr lang="en-US" dirty="0"/>
              <a:t> </a:t>
            </a:r>
            <a:r>
              <a:rPr lang="en-US" dirty="0" err="1"/>
              <a:t>ini</a:t>
            </a:r>
            <a:r>
              <a:rPr lang="en-US" dirty="0"/>
              <a:t>:</a:t>
            </a:r>
          </a:p>
          <a:p>
            <a:pPr marL="0" indent="0">
              <a:buNone/>
            </a:pPr>
            <a:endParaRPr lang="en-US" dirty="0"/>
          </a:p>
          <a:p>
            <a:pPr marL="0" indent="0">
              <a:buNone/>
            </a:pPr>
            <a:r>
              <a:rPr lang="en-ID" dirty="0"/>
              <a:t>function </a:t>
            </a:r>
            <a:r>
              <a:rPr lang="en-ID" dirty="0" err="1"/>
              <a:t>createPointCloud</a:t>
            </a:r>
            <a:r>
              <a:rPr lang="en-ID" dirty="0"/>
              <a:t>(</a:t>
            </a:r>
            <a:r>
              <a:rPr lang="en-ID" dirty="0" err="1"/>
              <a:t>geom</a:t>
            </a:r>
            <a:r>
              <a:rPr lang="en-ID" dirty="0"/>
              <a:t>) {  </a:t>
            </a:r>
          </a:p>
          <a:p>
            <a:pPr marL="0" indent="0">
              <a:buNone/>
            </a:pPr>
            <a:r>
              <a:rPr lang="en-ID" dirty="0"/>
              <a:t>	var material = new </a:t>
            </a:r>
            <a:r>
              <a:rPr lang="en-ID" dirty="0" err="1"/>
              <a:t>THREE.PointCloudMaterial</a:t>
            </a:r>
            <a:r>
              <a:rPr lang="en-ID" dirty="0"/>
              <a:t>({    </a:t>
            </a:r>
          </a:p>
          <a:p>
            <a:pPr marL="0" indent="0">
              <a:buNone/>
            </a:pPr>
            <a:r>
              <a:rPr lang="en-ID" dirty="0"/>
              <a:t>	</a:t>
            </a:r>
            <a:r>
              <a:rPr lang="en-ID" dirty="0" err="1"/>
              <a:t>color</a:t>
            </a:r>
            <a:r>
              <a:rPr lang="en-ID" dirty="0"/>
              <a:t>: 0xffffff,    size: 3,    transparent: true,    blending: </a:t>
            </a:r>
            <a:r>
              <a:rPr lang="en-ID" dirty="0" err="1"/>
              <a:t>THREE.AdditiveBlending</a:t>
            </a:r>
            <a:r>
              <a:rPr lang="en-ID" dirty="0"/>
              <a:t>,    map: </a:t>
            </a:r>
            <a:r>
              <a:rPr lang="en-ID" dirty="0" err="1"/>
              <a:t>generateSprite</a:t>
            </a:r>
            <a:r>
              <a:rPr lang="en-ID" dirty="0"/>
              <a:t>()  });</a:t>
            </a:r>
          </a:p>
          <a:p>
            <a:pPr marL="0" indent="0">
              <a:buNone/>
            </a:pPr>
            <a:r>
              <a:rPr lang="en-ID" dirty="0"/>
              <a:t>	var cloud = new </a:t>
            </a:r>
            <a:r>
              <a:rPr lang="en-ID" dirty="0" err="1"/>
              <a:t>THREE.PointCloud</a:t>
            </a:r>
            <a:r>
              <a:rPr lang="en-ID" dirty="0"/>
              <a:t>(</a:t>
            </a:r>
            <a:r>
              <a:rPr lang="en-ID" dirty="0" err="1"/>
              <a:t>geom</a:t>
            </a:r>
            <a:r>
              <a:rPr lang="en-ID" dirty="0"/>
              <a:t>, material);  </a:t>
            </a:r>
            <a:r>
              <a:rPr lang="en-ID" dirty="0" err="1"/>
              <a:t>cloud.sortParticles</a:t>
            </a:r>
            <a:r>
              <a:rPr lang="en-ID" dirty="0"/>
              <a:t> = true;  return cloud; }</a:t>
            </a:r>
          </a:p>
          <a:p>
            <a:pPr marL="0" indent="0">
              <a:buNone/>
            </a:pPr>
            <a:endParaRPr lang="en-ID" dirty="0"/>
          </a:p>
          <a:p>
            <a:pPr marL="0" indent="0">
              <a:buNone/>
            </a:pPr>
            <a:r>
              <a:rPr lang="en-ID" dirty="0"/>
              <a:t>// use it like this </a:t>
            </a:r>
          </a:p>
          <a:p>
            <a:pPr marL="0" indent="0">
              <a:buNone/>
            </a:pPr>
            <a:r>
              <a:rPr lang="en-ID" dirty="0"/>
              <a:t>var </a:t>
            </a:r>
            <a:r>
              <a:rPr lang="en-ID" dirty="0" err="1"/>
              <a:t>geom</a:t>
            </a:r>
            <a:r>
              <a:rPr lang="en-ID" dirty="0"/>
              <a:t> = new </a:t>
            </a:r>
            <a:r>
              <a:rPr lang="en-ID" dirty="0" err="1"/>
              <a:t>THREE.TorusKnotGeometry</a:t>
            </a:r>
            <a:r>
              <a:rPr lang="en-ID" dirty="0"/>
              <a:t>(...); </a:t>
            </a:r>
          </a:p>
          <a:p>
            <a:pPr marL="0" indent="0">
              <a:buNone/>
            </a:pPr>
            <a:r>
              <a:rPr lang="en-ID" dirty="0"/>
              <a:t>var knot = </a:t>
            </a:r>
            <a:r>
              <a:rPr lang="en-ID" dirty="0" err="1"/>
              <a:t>createPointCloud</a:t>
            </a:r>
            <a:r>
              <a:rPr lang="en-ID" dirty="0"/>
              <a:t>(</a:t>
            </a:r>
            <a:r>
              <a:rPr lang="en-ID" dirty="0" err="1"/>
              <a:t>geom</a:t>
            </a:r>
            <a:r>
              <a:rPr lang="en-ID" dirty="0"/>
              <a:t>);</a:t>
            </a:r>
          </a:p>
        </p:txBody>
      </p:sp>
    </p:spTree>
    <p:extLst>
      <p:ext uri="{BB962C8B-B14F-4D97-AF65-F5344CB8AC3E}">
        <p14:creationId xmlns:p14="http://schemas.microsoft.com/office/powerpoint/2010/main" val="66484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DE0C3-9441-4152-8046-6835B8A1EEE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1800">
                <a:solidFill>
                  <a:schemeClr val="bg1"/>
                </a:solidFill>
              </a:rPr>
              <a:t>Creating and styling particles using THREE.SpriteMaterial</a:t>
            </a:r>
          </a:p>
        </p:txBody>
      </p:sp>
      <p:sp>
        <p:nvSpPr>
          <p:cNvPr id="3" name="Content Placeholder 2">
            <a:extLst>
              <a:ext uri="{FF2B5EF4-FFF2-40B4-BE49-F238E27FC236}">
                <a16:creationId xmlns:a16="http://schemas.microsoft.com/office/drawing/2014/main" id="{DA22D0B1-FC71-41B1-BF3F-3D2FDEE5F85D}"/>
              </a:ext>
            </a:extLst>
          </p:cNvPr>
          <p:cNvSpPr>
            <a:spLocks noGrp="1"/>
          </p:cNvSpPr>
          <p:nvPr>
            <p:ph idx="1"/>
          </p:nvPr>
        </p:nvSpPr>
        <p:spPr>
          <a:xfrm>
            <a:off x="491613" y="2638044"/>
            <a:ext cx="3903405" cy="3415622"/>
          </a:xfrm>
        </p:spPr>
        <p:txBody>
          <a:bodyPr>
            <a:noAutofit/>
          </a:bodyPr>
          <a:lstStyle/>
          <a:p>
            <a:pPr>
              <a:lnSpc>
                <a:spcPct val="90000"/>
              </a:lnSpc>
            </a:pPr>
            <a:r>
              <a:rPr lang="en-US" sz="1200" dirty="0">
                <a:solidFill>
                  <a:schemeClr val="bg1"/>
                </a:solidFill>
              </a:rPr>
              <a:t>Sprites </a:t>
            </a:r>
            <a:r>
              <a:rPr lang="en-US" sz="1200" dirty="0" err="1">
                <a:solidFill>
                  <a:schemeClr val="bg1"/>
                </a:solidFill>
              </a:rPr>
              <a:t>adalah</a:t>
            </a:r>
            <a:r>
              <a:rPr lang="en-US" sz="1200" dirty="0">
                <a:solidFill>
                  <a:schemeClr val="bg1"/>
                </a:solidFill>
              </a:rPr>
              <a:t> </a:t>
            </a:r>
            <a:r>
              <a:rPr lang="en-US" sz="1200" dirty="0" err="1">
                <a:solidFill>
                  <a:schemeClr val="bg1"/>
                </a:solidFill>
              </a:rPr>
              <a:t>bidang</a:t>
            </a:r>
            <a:r>
              <a:rPr lang="en-US" sz="1200" dirty="0">
                <a:solidFill>
                  <a:schemeClr val="bg1"/>
                </a:solidFill>
              </a:rPr>
              <a:t> 2D yang </a:t>
            </a:r>
            <a:r>
              <a:rPr lang="en-US" sz="1200" dirty="0" err="1">
                <a:solidFill>
                  <a:schemeClr val="bg1"/>
                </a:solidFill>
              </a:rPr>
              <a:t>selalu</a:t>
            </a:r>
            <a:r>
              <a:rPr lang="en-US" sz="1200" dirty="0">
                <a:solidFill>
                  <a:schemeClr val="bg1"/>
                </a:solidFill>
              </a:rPr>
              <a:t> </a:t>
            </a:r>
            <a:r>
              <a:rPr lang="en-US" sz="1200" dirty="0" err="1">
                <a:solidFill>
                  <a:schemeClr val="bg1"/>
                </a:solidFill>
              </a:rPr>
              <a:t>menghadap</a:t>
            </a:r>
            <a:r>
              <a:rPr lang="en-US" sz="1200" dirty="0">
                <a:solidFill>
                  <a:schemeClr val="bg1"/>
                </a:solidFill>
              </a:rPr>
              <a:t> </a:t>
            </a:r>
            <a:r>
              <a:rPr lang="en-US" sz="1200" dirty="0" err="1">
                <a:solidFill>
                  <a:schemeClr val="bg1"/>
                </a:solidFill>
              </a:rPr>
              <a:t>kamera</a:t>
            </a:r>
            <a:r>
              <a:rPr lang="en-US" sz="1200" dirty="0">
                <a:solidFill>
                  <a:schemeClr val="bg1"/>
                </a:solidFill>
              </a:rPr>
              <a:t>. Pada </a:t>
            </a:r>
            <a:r>
              <a:rPr lang="en-US" sz="1200" dirty="0" err="1">
                <a:solidFill>
                  <a:schemeClr val="bg1"/>
                </a:solidFill>
              </a:rPr>
              <a:t>gambar</a:t>
            </a:r>
            <a:r>
              <a:rPr lang="en-US" sz="1200" dirty="0">
                <a:solidFill>
                  <a:schemeClr val="bg1"/>
                </a:solidFill>
              </a:rPr>
              <a:t> </a:t>
            </a:r>
            <a:r>
              <a:rPr lang="en-US" sz="1200" dirty="0" err="1">
                <a:solidFill>
                  <a:schemeClr val="bg1"/>
                </a:solidFill>
              </a:rPr>
              <a:t>merupakan</a:t>
            </a:r>
            <a:r>
              <a:rPr lang="en-US" sz="1200" dirty="0">
                <a:solidFill>
                  <a:schemeClr val="bg1"/>
                </a:solidFill>
              </a:rPr>
              <a:t> </a:t>
            </a:r>
            <a:r>
              <a:rPr lang="en-US" sz="1200" dirty="0" err="1">
                <a:solidFill>
                  <a:schemeClr val="bg1"/>
                </a:solidFill>
              </a:rPr>
              <a:t>contoh</a:t>
            </a:r>
            <a:r>
              <a:rPr lang="en-US" sz="1200" dirty="0">
                <a:solidFill>
                  <a:schemeClr val="bg1"/>
                </a:solidFill>
              </a:rPr>
              <a:t> 100 sprite.</a:t>
            </a:r>
          </a:p>
          <a:p>
            <a:pPr marL="0" indent="0">
              <a:lnSpc>
                <a:spcPct val="90000"/>
              </a:lnSpc>
              <a:buNone/>
            </a:pPr>
            <a:r>
              <a:rPr lang="en-US" sz="1200" dirty="0">
                <a:solidFill>
                  <a:schemeClr val="bg1"/>
                </a:solidFill>
              </a:rPr>
              <a:t>//</a:t>
            </a:r>
            <a:r>
              <a:rPr lang="en-US" sz="1200" dirty="0" err="1">
                <a:solidFill>
                  <a:schemeClr val="bg1"/>
                </a:solidFill>
              </a:rPr>
              <a:t>fungsi</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membuat</a:t>
            </a:r>
            <a:r>
              <a:rPr lang="en-US" sz="1200" dirty="0">
                <a:solidFill>
                  <a:schemeClr val="bg1"/>
                </a:solidFill>
              </a:rPr>
              <a:t> sprites</a:t>
            </a:r>
          </a:p>
          <a:p>
            <a:pPr marL="0" indent="0">
              <a:lnSpc>
                <a:spcPct val="90000"/>
              </a:lnSpc>
              <a:buNone/>
            </a:pPr>
            <a:r>
              <a:rPr lang="en-US" sz="1200" dirty="0">
                <a:solidFill>
                  <a:schemeClr val="bg1"/>
                </a:solidFill>
              </a:rPr>
              <a:t>        function </a:t>
            </a:r>
            <a:r>
              <a:rPr lang="en-US" sz="1200" dirty="0" err="1">
                <a:solidFill>
                  <a:schemeClr val="bg1"/>
                </a:solidFill>
              </a:rPr>
              <a:t>createSprites</a:t>
            </a:r>
            <a:r>
              <a:rPr lang="en-US" sz="1200" dirty="0">
                <a:solidFill>
                  <a:schemeClr val="bg1"/>
                </a:solidFill>
              </a:rPr>
              <a:t>() {</a:t>
            </a:r>
          </a:p>
          <a:p>
            <a:pPr marL="0" indent="0">
              <a:lnSpc>
                <a:spcPct val="90000"/>
              </a:lnSpc>
              <a:buNone/>
            </a:pPr>
            <a:r>
              <a:rPr lang="en-US" sz="1200" dirty="0">
                <a:solidFill>
                  <a:schemeClr val="bg1"/>
                </a:solidFill>
              </a:rPr>
              <a:t>            var material = new </a:t>
            </a:r>
            <a:r>
              <a:rPr lang="en-US" sz="1200" dirty="0" err="1">
                <a:solidFill>
                  <a:schemeClr val="bg1"/>
                </a:solidFill>
                <a:highlight>
                  <a:srgbClr val="000000"/>
                </a:highlight>
              </a:rPr>
              <a:t>THREE.SpriteMaterial</a:t>
            </a:r>
            <a:r>
              <a:rPr lang="en-US" sz="1200" dirty="0">
                <a:solidFill>
                  <a:schemeClr val="bg1"/>
                </a:solidFill>
              </a:rPr>
              <a:t>();</a:t>
            </a:r>
            <a:br>
              <a:rPr lang="en-US" sz="1200" dirty="0">
                <a:solidFill>
                  <a:schemeClr val="bg1"/>
                </a:solidFill>
              </a:rPr>
            </a:br>
            <a:r>
              <a:rPr lang="en-US" sz="1200" dirty="0">
                <a:solidFill>
                  <a:schemeClr val="bg1"/>
                </a:solidFill>
              </a:rPr>
              <a:t>            for (var x = -5; x &lt; 5; x++) {</a:t>
            </a:r>
          </a:p>
          <a:p>
            <a:pPr marL="0" indent="0">
              <a:lnSpc>
                <a:spcPct val="90000"/>
              </a:lnSpc>
              <a:buNone/>
            </a:pPr>
            <a:r>
              <a:rPr lang="en-US" sz="1200" dirty="0">
                <a:solidFill>
                  <a:schemeClr val="bg1"/>
                </a:solidFill>
              </a:rPr>
              <a:t>                for (var y = -5; y &lt; 5; y++) {</a:t>
            </a:r>
          </a:p>
          <a:p>
            <a:pPr marL="0" indent="0">
              <a:lnSpc>
                <a:spcPct val="90000"/>
              </a:lnSpc>
              <a:buNone/>
            </a:pPr>
            <a:r>
              <a:rPr lang="en-US" sz="1200" dirty="0">
                <a:solidFill>
                  <a:schemeClr val="bg1"/>
                </a:solidFill>
              </a:rPr>
              <a:t>                    var sprite = new </a:t>
            </a:r>
            <a:r>
              <a:rPr lang="en-US" sz="1200" dirty="0" err="1">
                <a:solidFill>
                  <a:schemeClr val="bg1"/>
                </a:solidFill>
              </a:rPr>
              <a:t>THREE.Sprite</a:t>
            </a:r>
            <a:r>
              <a:rPr lang="en-US" sz="1200" dirty="0">
                <a:solidFill>
                  <a:schemeClr val="bg1"/>
                </a:solidFill>
              </a:rPr>
              <a:t>(material);</a:t>
            </a:r>
          </a:p>
          <a:p>
            <a:pPr marL="0" indent="0">
              <a:lnSpc>
                <a:spcPct val="90000"/>
              </a:lnSpc>
              <a:buNone/>
            </a:pPr>
            <a:r>
              <a:rPr lang="en-US" sz="1200" dirty="0">
                <a:solidFill>
                  <a:schemeClr val="bg1"/>
                </a:solidFill>
              </a:rPr>
              <a:t>                    </a:t>
            </a:r>
            <a:r>
              <a:rPr lang="en-US" sz="1200" dirty="0" err="1">
                <a:solidFill>
                  <a:schemeClr val="bg1"/>
                </a:solidFill>
              </a:rPr>
              <a:t>sprite.position.set</a:t>
            </a:r>
            <a:r>
              <a:rPr lang="en-US" sz="1200" dirty="0">
                <a:solidFill>
                  <a:schemeClr val="bg1"/>
                </a:solidFill>
              </a:rPr>
              <a:t>(x * 10, y * 10, 0);</a:t>
            </a:r>
          </a:p>
          <a:p>
            <a:pPr marL="0" indent="0">
              <a:lnSpc>
                <a:spcPct val="90000"/>
              </a:lnSpc>
              <a:buNone/>
            </a:pPr>
            <a:r>
              <a:rPr lang="en-US" sz="1200" dirty="0">
                <a:solidFill>
                  <a:schemeClr val="bg1"/>
                </a:solidFill>
              </a:rPr>
              <a:t>                    </a:t>
            </a:r>
            <a:r>
              <a:rPr lang="en-US" sz="1200" dirty="0" err="1">
                <a:solidFill>
                  <a:schemeClr val="bg1"/>
                </a:solidFill>
              </a:rPr>
              <a:t>scene.add</a:t>
            </a:r>
            <a:r>
              <a:rPr lang="en-US" sz="1200" dirty="0">
                <a:solidFill>
                  <a:schemeClr val="bg1"/>
                </a:solidFill>
              </a:rPr>
              <a:t>(sprite);</a:t>
            </a:r>
          </a:p>
          <a:p>
            <a:pPr marL="0" indent="0">
              <a:lnSpc>
                <a:spcPct val="90000"/>
              </a:lnSpc>
              <a:buNone/>
            </a:pPr>
            <a:r>
              <a:rPr lang="en-US" sz="1200" dirty="0">
                <a:solidFill>
                  <a:schemeClr val="bg1"/>
                </a:solidFill>
              </a:rPr>
              <a:t>                }</a:t>
            </a:r>
          </a:p>
          <a:p>
            <a:pPr marL="0" indent="0">
              <a:lnSpc>
                <a:spcPct val="90000"/>
              </a:lnSpc>
              <a:buNone/>
            </a:pPr>
            <a:r>
              <a:rPr lang="en-US" sz="1200" dirty="0">
                <a:solidFill>
                  <a:schemeClr val="bg1"/>
                </a:solidFill>
              </a:rPr>
              <a:t>            }</a:t>
            </a:r>
          </a:p>
          <a:p>
            <a:pPr marL="0" indent="0">
              <a:lnSpc>
                <a:spcPct val="90000"/>
              </a:lnSpc>
              <a:buNone/>
            </a:pPr>
            <a:r>
              <a:rPr lang="en-US" sz="1200" dirty="0">
                <a:solidFill>
                  <a:schemeClr val="bg1"/>
                </a:solidFill>
              </a:rPr>
              <a:t>        }</a:t>
            </a:r>
          </a:p>
        </p:txBody>
      </p:sp>
      <p:pic>
        <p:nvPicPr>
          <p:cNvPr id="4" name="Picture 3">
            <a:extLst>
              <a:ext uri="{FF2B5EF4-FFF2-40B4-BE49-F238E27FC236}">
                <a16:creationId xmlns:a16="http://schemas.microsoft.com/office/drawing/2014/main" id="{A5B9AFB8-3E82-4267-B8DF-A96A8973B7FC}"/>
              </a:ext>
            </a:extLst>
          </p:cNvPr>
          <p:cNvPicPr>
            <a:picLocks noChangeAspect="1"/>
          </p:cNvPicPr>
          <p:nvPr/>
        </p:nvPicPr>
        <p:blipFill>
          <a:blip r:embed="rId3"/>
          <a:stretch>
            <a:fillRect/>
          </a:stretch>
        </p:blipFill>
        <p:spPr>
          <a:xfrm>
            <a:off x="5297763" y="1090477"/>
            <a:ext cx="6250769" cy="4516179"/>
          </a:xfrm>
          <a:prstGeom prst="rect">
            <a:avLst/>
          </a:prstGeom>
        </p:spPr>
      </p:pic>
    </p:spTree>
    <p:extLst>
      <p:ext uri="{BB962C8B-B14F-4D97-AF65-F5344CB8AC3E}">
        <p14:creationId xmlns:p14="http://schemas.microsoft.com/office/powerpoint/2010/main" val="99182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8AD5-157E-4E9C-BB32-7E4529B0B8BC}"/>
              </a:ext>
            </a:extLst>
          </p:cNvPr>
          <p:cNvSpPr>
            <a:spLocks noGrp="1"/>
          </p:cNvSpPr>
          <p:nvPr>
            <p:ph type="title"/>
          </p:nvPr>
        </p:nvSpPr>
        <p:spPr/>
        <p:txBody>
          <a:bodyPr/>
          <a:lstStyle/>
          <a:p>
            <a:r>
              <a:rPr lang="en-US" dirty="0"/>
              <a:t>Create Particles using </a:t>
            </a:r>
            <a:r>
              <a:rPr lang="en-US" dirty="0" err="1"/>
              <a:t>pointcloud</a:t>
            </a:r>
            <a:endParaRPr lang="en-US" dirty="0"/>
          </a:p>
        </p:txBody>
      </p:sp>
      <p:sp>
        <p:nvSpPr>
          <p:cNvPr id="3" name="Content Placeholder 2">
            <a:extLst>
              <a:ext uri="{FF2B5EF4-FFF2-40B4-BE49-F238E27FC236}">
                <a16:creationId xmlns:a16="http://schemas.microsoft.com/office/drawing/2014/main" id="{F80FFAD8-4965-45B3-B2B5-33D05277AD7D}"/>
              </a:ext>
            </a:extLst>
          </p:cNvPr>
          <p:cNvSpPr>
            <a:spLocks noGrp="1"/>
          </p:cNvSpPr>
          <p:nvPr>
            <p:ph idx="1"/>
          </p:nvPr>
        </p:nvSpPr>
        <p:spPr/>
        <p:txBody>
          <a:bodyPr>
            <a:normAutofit/>
          </a:bodyPr>
          <a:lstStyle/>
          <a:p>
            <a:r>
              <a:rPr lang="en-US" dirty="0" err="1"/>
              <a:t>Dengan</a:t>
            </a:r>
            <a:r>
              <a:rPr lang="en-US" dirty="0"/>
              <a:t> </a:t>
            </a:r>
            <a:r>
              <a:rPr lang="en-US" dirty="0" err="1"/>
              <a:t>THREE.Sprite</a:t>
            </a:r>
            <a:r>
              <a:rPr lang="en-US" dirty="0"/>
              <a:t> </a:t>
            </a:r>
            <a:r>
              <a:rPr lang="en-US" dirty="0" err="1"/>
              <a:t>kita</a:t>
            </a:r>
            <a:r>
              <a:rPr lang="en-US" dirty="0"/>
              <a:t> bisa </a:t>
            </a:r>
            <a:r>
              <a:rPr lang="en-US" dirty="0" err="1"/>
              <a:t>membuat</a:t>
            </a:r>
            <a:r>
              <a:rPr lang="en-US" dirty="0"/>
              <a:t> set </a:t>
            </a:r>
            <a:r>
              <a:rPr lang="en-US" dirty="0" err="1"/>
              <a:t>objek</a:t>
            </a:r>
            <a:r>
              <a:rPr lang="en-US" dirty="0"/>
              <a:t> dan </a:t>
            </a:r>
            <a:r>
              <a:rPr lang="en-US" dirty="0" err="1"/>
              <a:t>menggerakkannya</a:t>
            </a:r>
            <a:r>
              <a:rPr lang="en-US" dirty="0"/>
              <a:t> pada scene. Hal ini </a:t>
            </a:r>
            <a:r>
              <a:rPr lang="en-US" dirty="0" err="1"/>
              <a:t>bekerja</a:t>
            </a:r>
            <a:r>
              <a:rPr lang="en-US" dirty="0"/>
              <a:t> optimal </a:t>
            </a:r>
            <a:r>
              <a:rPr lang="en-US" dirty="0" err="1"/>
              <a:t>jika</a:t>
            </a:r>
            <a:r>
              <a:rPr lang="en-US" dirty="0"/>
              <a:t> </a:t>
            </a:r>
            <a:r>
              <a:rPr lang="en-US" dirty="0" err="1"/>
              <a:t>kita</a:t>
            </a:r>
            <a:r>
              <a:rPr lang="en-US" dirty="0"/>
              <a:t> </a:t>
            </a:r>
            <a:r>
              <a:rPr lang="en-US" dirty="0" err="1"/>
              <a:t>menggunakan</a:t>
            </a:r>
            <a:r>
              <a:rPr lang="en-US" dirty="0"/>
              <a:t> </a:t>
            </a:r>
            <a:r>
              <a:rPr lang="en-US" dirty="0" err="1"/>
              <a:t>jumlah</a:t>
            </a:r>
            <a:r>
              <a:rPr lang="en-US" dirty="0"/>
              <a:t> </a:t>
            </a:r>
            <a:r>
              <a:rPr lang="en-US" dirty="0" err="1"/>
              <a:t>objek</a:t>
            </a:r>
            <a:r>
              <a:rPr lang="en-US" dirty="0"/>
              <a:t> yang </a:t>
            </a:r>
            <a:r>
              <a:rPr lang="en-US" dirty="0" err="1"/>
              <a:t>sedikit</a:t>
            </a:r>
            <a:r>
              <a:rPr lang="en-US" dirty="0"/>
              <a:t>, </a:t>
            </a:r>
            <a:r>
              <a:rPr lang="en-US" dirty="0" err="1"/>
              <a:t>namun</a:t>
            </a:r>
            <a:r>
              <a:rPr lang="en-US" dirty="0"/>
              <a:t> </a:t>
            </a:r>
            <a:r>
              <a:rPr lang="en-US" dirty="0" err="1"/>
              <a:t>akan</a:t>
            </a:r>
            <a:r>
              <a:rPr lang="en-US" dirty="0"/>
              <a:t> </a:t>
            </a:r>
            <a:r>
              <a:rPr lang="en-US" dirty="0" err="1"/>
              <a:t>mengalami</a:t>
            </a:r>
            <a:r>
              <a:rPr lang="en-US" dirty="0"/>
              <a:t> </a:t>
            </a:r>
            <a:r>
              <a:rPr lang="en-US" dirty="0" err="1"/>
              <a:t>masalah</a:t>
            </a:r>
            <a:r>
              <a:rPr lang="en-US" dirty="0"/>
              <a:t> </a:t>
            </a:r>
            <a:r>
              <a:rPr lang="en-US" dirty="0" err="1"/>
              <a:t>jika</a:t>
            </a:r>
            <a:r>
              <a:rPr lang="en-US" dirty="0"/>
              <a:t> </a:t>
            </a:r>
            <a:r>
              <a:rPr lang="en-US" dirty="0" err="1"/>
              <a:t>kita</a:t>
            </a:r>
            <a:r>
              <a:rPr lang="en-US" dirty="0"/>
              <a:t> </a:t>
            </a:r>
            <a:r>
              <a:rPr lang="en-US" dirty="0" err="1"/>
              <a:t>membuat</a:t>
            </a:r>
            <a:r>
              <a:rPr lang="en-US" dirty="0"/>
              <a:t> </a:t>
            </a:r>
            <a:r>
              <a:rPr lang="en-US" dirty="0" err="1"/>
              <a:t>objek</a:t>
            </a:r>
            <a:r>
              <a:rPr lang="en-US" dirty="0"/>
              <a:t> </a:t>
            </a:r>
            <a:r>
              <a:rPr lang="en-US" dirty="0" err="1"/>
              <a:t>THREE.Sprite</a:t>
            </a:r>
            <a:r>
              <a:rPr lang="en-US" dirty="0"/>
              <a:t> </a:t>
            </a:r>
            <a:r>
              <a:rPr lang="en-US" dirty="0" err="1"/>
              <a:t>dalam</a:t>
            </a:r>
            <a:r>
              <a:rPr lang="en-US" dirty="0"/>
              <a:t> </a:t>
            </a:r>
            <a:r>
              <a:rPr lang="en-US" dirty="0" err="1"/>
              <a:t>jumlah</a:t>
            </a:r>
            <a:r>
              <a:rPr lang="en-US" dirty="0"/>
              <a:t> yang </a:t>
            </a:r>
            <a:r>
              <a:rPr lang="en-US" dirty="0" err="1"/>
              <a:t>banyak</a:t>
            </a:r>
            <a:r>
              <a:rPr lang="en-US" dirty="0"/>
              <a:t>, </a:t>
            </a:r>
            <a:r>
              <a:rPr lang="en-US" dirty="0" err="1"/>
              <a:t>karna</a:t>
            </a:r>
            <a:r>
              <a:rPr lang="en-US" dirty="0"/>
              <a:t> </a:t>
            </a:r>
            <a:r>
              <a:rPr lang="en-US" dirty="0" err="1"/>
              <a:t>tiap</a:t>
            </a:r>
            <a:r>
              <a:rPr lang="en-US" dirty="0"/>
              <a:t> </a:t>
            </a:r>
            <a:r>
              <a:rPr lang="en-US" dirty="0" err="1"/>
              <a:t>objek</a:t>
            </a:r>
            <a:r>
              <a:rPr lang="en-US" dirty="0"/>
              <a:t> </a:t>
            </a:r>
            <a:r>
              <a:rPr lang="en-US" dirty="0" err="1"/>
              <a:t>dimanage</a:t>
            </a:r>
            <a:r>
              <a:rPr lang="en-US" dirty="0"/>
              <a:t> </a:t>
            </a:r>
            <a:r>
              <a:rPr lang="en-US" dirty="0" err="1"/>
              <a:t>secara</a:t>
            </a:r>
            <a:r>
              <a:rPr lang="en-US" dirty="0"/>
              <a:t> </a:t>
            </a:r>
            <a:r>
              <a:rPr lang="en-US" dirty="0" err="1"/>
              <a:t>terpisah</a:t>
            </a:r>
            <a:r>
              <a:rPr lang="en-US" dirty="0"/>
              <a:t> oleh three.js.</a:t>
            </a:r>
          </a:p>
          <a:p>
            <a:r>
              <a:rPr lang="en-US" dirty="0" err="1"/>
              <a:t>Solusi</a:t>
            </a:r>
            <a:r>
              <a:rPr lang="en-US" dirty="0"/>
              <a:t> </a:t>
            </a:r>
            <a:r>
              <a:rPr lang="en-US" dirty="0" err="1"/>
              <a:t>dari</a:t>
            </a:r>
            <a:r>
              <a:rPr lang="en-US" dirty="0"/>
              <a:t> </a:t>
            </a:r>
            <a:r>
              <a:rPr lang="en-US" dirty="0" err="1"/>
              <a:t>permasalah</a:t>
            </a:r>
            <a:r>
              <a:rPr lang="en-US" dirty="0"/>
              <a:t> </a:t>
            </a:r>
            <a:r>
              <a:rPr lang="en-US" dirty="0" err="1"/>
              <a:t>tersebut</a:t>
            </a:r>
            <a:r>
              <a:rPr lang="en-US" dirty="0"/>
              <a:t> </a:t>
            </a:r>
            <a:r>
              <a:rPr lang="en-US" dirty="0" err="1"/>
              <a:t>adalah</a:t>
            </a:r>
            <a:r>
              <a:rPr lang="en-US" dirty="0"/>
              <a:t> </a:t>
            </a:r>
            <a:r>
              <a:rPr lang="en-US" dirty="0" err="1"/>
              <a:t>menggunakan</a:t>
            </a:r>
            <a:r>
              <a:rPr lang="en-US" dirty="0"/>
              <a:t> Point Cloud(</a:t>
            </a:r>
            <a:r>
              <a:rPr lang="en-US" dirty="0" err="1"/>
              <a:t>THREE.PointCloud</a:t>
            </a:r>
            <a:r>
              <a:rPr lang="en-US" dirty="0"/>
              <a:t>)</a:t>
            </a:r>
          </a:p>
        </p:txBody>
      </p:sp>
    </p:spTree>
    <p:extLst>
      <p:ext uri="{BB962C8B-B14F-4D97-AF65-F5344CB8AC3E}">
        <p14:creationId xmlns:p14="http://schemas.microsoft.com/office/powerpoint/2010/main" val="313910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FC69-6FA3-40F8-B55F-933AE88BFD4C}"/>
              </a:ext>
            </a:extLst>
          </p:cNvPr>
          <p:cNvSpPr>
            <a:spLocks noGrp="1"/>
          </p:cNvSpPr>
          <p:nvPr>
            <p:ph type="title"/>
          </p:nvPr>
        </p:nvSpPr>
        <p:spPr>
          <a:xfrm>
            <a:off x="804672" y="964692"/>
            <a:ext cx="4476806" cy="1188720"/>
          </a:xfrm>
        </p:spPr>
        <p:txBody>
          <a:bodyPr>
            <a:normAutofit/>
          </a:bodyPr>
          <a:lstStyle/>
          <a:p>
            <a:r>
              <a:rPr lang="en-US"/>
              <a:t>Create Particles using pointcloud</a:t>
            </a:r>
          </a:p>
        </p:txBody>
      </p:sp>
      <p:sp>
        <p:nvSpPr>
          <p:cNvPr id="3" name="Content Placeholder 2">
            <a:extLst>
              <a:ext uri="{FF2B5EF4-FFF2-40B4-BE49-F238E27FC236}">
                <a16:creationId xmlns:a16="http://schemas.microsoft.com/office/drawing/2014/main" id="{540A2014-1983-4C4B-97CA-AF42C3A16022}"/>
              </a:ext>
            </a:extLst>
          </p:cNvPr>
          <p:cNvSpPr>
            <a:spLocks noGrp="1"/>
          </p:cNvSpPr>
          <p:nvPr>
            <p:ph idx="1"/>
          </p:nvPr>
        </p:nvSpPr>
        <p:spPr>
          <a:xfrm>
            <a:off x="804672" y="2402912"/>
            <a:ext cx="4892162" cy="3841133"/>
          </a:xfrm>
        </p:spPr>
        <p:txBody>
          <a:bodyPr>
            <a:normAutofit/>
          </a:bodyPr>
          <a:lstStyle/>
          <a:p>
            <a:pPr marL="0" indent="0">
              <a:lnSpc>
                <a:spcPct val="90000"/>
              </a:lnSpc>
              <a:buNone/>
            </a:pPr>
            <a:r>
              <a:rPr lang="en-US" sz="1200" dirty="0"/>
              <a:t>function </a:t>
            </a:r>
            <a:r>
              <a:rPr lang="en-US" sz="1200" dirty="0" err="1"/>
              <a:t>createParticles</a:t>
            </a:r>
            <a:r>
              <a:rPr lang="en-US" sz="1200" dirty="0"/>
              <a:t>() {</a:t>
            </a:r>
            <a:br>
              <a:rPr lang="en-US" sz="1200" dirty="0"/>
            </a:br>
            <a:r>
              <a:rPr lang="en-US" sz="1200" dirty="0"/>
              <a:t>            var </a:t>
            </a:r>
            <a:r>
              <a:rPr lang="en-US" sz="1200" dirty="0" err="1"/>
              <a:t>geom</a:t>
            </a:r>
            <a:r>
              <a:rPr lang="en-US" sz="1200" dirty="0"/>
              <a:t> = new </a:t>
            </a:r>
            <a:r>
              <a:rPr lang="en-US" sz="1200" dirty="0" err="1"/>
              <a:t>THREE.Geometry</a:t>
            </a:r>
            <a:r>
              <a:rPr lang="en-US" sz="1200" dirty="0"/>
              <a:t>();</a:t>
            </a:r>
          </a:p>
          <a:p>
            <a:pPr marL="0" indent="0">
              <a:lnSpc>
                <a:spcPct val="90000"/>
              </a:lnSpc>
              <a:buNone/>
            </a:pPr>
            <a:r>
              <a:rPr lang="en-US" sz="1200" dirty="0"/>
              <a:t>            var material = new </a:t>
            </a:r>
            <a:r>
              <a:rPr lang="en-US" sz="1200" dirty="0" err="1"/>
              <a:t>THREE.PointCloudMaterial</a:t>
            </a:r>
            <a:r>
              <a:rPr lang="en-US" sz="1200" dirty="0"/>
              <a:t>({size: 4, </a:t>
            </a:r>
            <a:r>
              <a:rPr lang="en-US" sz="1200" dirty="0" err="1"/>
              <a:t>vertexColors</a:t>
            </a:r>
            <a:r>
              <a:rPr lang="en-US" sz="1200" dirty="0"/>
              <a:t>: true, color: 0xffffff});</a:t>
            </a:r>
            <a:br>
              <a:rPr lang="en-US" sz="1200" dirty="0"/>
            </a:br>
            <a:r>
              <a:rPr lang="en-US" sz="1200" dirty="0"/>
              <a:t>            for (var x = -5; x &lt; 5; x++) {</a:t>
            </a:r>
          </a:p>
          <a:p>
            <a:pPr marL="0" indent="0">
              <a:lnSpc>
                <a:spcPct val="90000"/>
              </a:lnSpc>
              <a:buNone/>
            </a:pPr>
            <a:r>
              <a:rPr lang="en-US" sz="1200" dirty="0"/>
              <a:t>                for (var y = -5; y &lt; 5; y++) {</a:t>
            </a:r>
          </a:p>
          <a:p>
            <a:pPr marL="0" indent="0">
              <a:lnSpc>
                <a:spcPct val="90000"/>
              </a:lnSpc>
              <a:buNone/>
            </a:pPr>
            <a:r>
              <a:rPr lang="en-US" sz="1200" dirty="0"/>
              <a:t>                    var particle = new THREE.Vector3(x * 10, y * 10, 0);</a:t>
            </a:r>
          </a:p>
          <a:p>
            <a:pPr marL="0" indent="0">
              <a:lnSpc>
                <a:spcPct val="90000"/>
              </a:lnSpc>
              <a:buNone/>
            </a:pPr>
            <a:r>
              <a:rPr lang="en-US" sz="1200" dirty="0"/>
              <a:t>                    </a:t>
            </a:r>
            <a:r>
              <a:rPr lang="en-US" sz="1200" dirty="0" err="1"/>
              <a:t>geom.vertices.push</a:t>
            </a:r>
            <a:r>
              <a:rPr lang="en-US" sz="1200" dirty="0"/>
              <a:t>(particle);</a:t>
            </a:r>
          </a:p>
          <a:p>
            <a:pPr marL="0" indent="0">
              <a:lnSpc>
                <a:spcPct val="90000"/>
              </a:lnSpc>
              <a:buNone/>
            </a:pPr>
            <a:r>
              <a:rPr lang="en-US" sz="1200" dirty="0"/>
              <a:t>                    </a:t>
            </a:r>
            <a:r>
              <a:rPr lang="en-US" sz="1200" dirty="0" err="1"/>
              <a:t>geom.colors.push</a:t>
            </a:r>
            <a:r>
              <a:rPr lang="en-US" sz="1200" dirty="0"/>
              <a:t>(new </a:t>
            </a:r>
            <a:r>
              <a:rPr lang="en-US" sz="1200" dirty="0" err="1"/>
              <a:t>THREE.Color</a:t>
            </a:r>
            <a:r>
              <a:rPr lang="en-US" sz="1200" dirty="0"/>
              <a:t>(</a:t>
            </a:r>
            <a:r>
              <a:rPr lang="en-US" sz="1200" dirty="0" err="1"/>
              <a:t>Math.random</a:t>
            </a:r>
            <a:r>
              <a:rPr lang="en-US" sz="1200" dirty="0"/>
              <a:t>() * 0x00ffff));</a:t>
            </a:r>
          </a:p>
          <a:p>
            <a:pPr marL="0" indent="0">
              <a:lnSpc>
                <a:spcPct val="90000"/>
              </a:lnSpc>
              <a:buNone/>
            </a:pPr>
            <a:r>
              <a:rPr lang="en-US" sz="1200" dirty="0"/>
              <a:t>                }</a:t>
            </a:r>
          </a:p>
          <a:p>
            <a:pPr marL="0" indent="0">
              <a:lnSpc>
                <a:spcPct val="90000"/>
              </a:lnSpc>
              <a:buNone/>
            </a:pPr>
            <a:r>
              <a:rPr lang="en-US" sz="1200" dirty="0"/>
              <a:t>            }</a:t>
            </a:r>
            <a:br>
              <a:rPr lang="en-US" sz="1200" dirty="0"/>
            </a:br>
            <a:r>
              <a:rPr lang="en-US" sz="1200" dirty="0"/>
              <a:t>            var cloud = new </a:t>
            </a:r>
            <a:r>
              <a:rPr lang="en-US" sz="1200" dirty="0" err="1"/>
              <a:t>THREE.PointCloud</a:t>
            </a:r>
            <a:r>
              <a:rPr lang="en-US" sz="1200" dirty="0"/>
              <a:t>(</a:t>
            </a:r>
            <a:r>
              <a:rPr lang="en-US" sz="1200" dirty="0" err="1"/>
              <a:t>geom</a:t>
            </a:r>
            <a:r>
              <a:rPr lang="en-US" sz="1200" dirty="0"/>
              <a:t>, material);</a:t>
            </a:r>
          </a:p>
          <a:p>
            <a:pPr marL="0" indent="0">
              <a:lnSpc>
                <a:spcPct val="90000"/>
              </a:lnSpc>
              <a:buNone/>
            </a:pPr>
            <a:r>
              <a:rPr lang="en-US" sz="1200" dirty="0"/>
              <a:t>	</a:t>
            </a:r>
            <a:r>
              <a:rPr lang="en-US" sz="1200" dirty="0" err="1"/>
              <a:t>scene.add</a:t>
            </a:r>
            <a:r>
              <a:rPr lang="en-US" sz="1200" dirty="0"/>
              <a:t>(cloud);</a:t>
            </a:r>
          </a:p>
          <a:p>
            <a:pPr marL="0" indent="0">
              <a:lnSpc>
                <a:spcPct val="90000"/>
              </a:lnSpc>
              <a:buNone/>
            </a:pPr>
            <a:r>
              <a:rPr lang="en-US" sz="1200" dirty="0"/>
              <a:t>        }</a:t>
            </a:r>
          </a:p>
          <a:p>
            <a:pPr marL="0" indent="0">
              <a:lnSpc>
                <a:spcPct val="90000"/>
              </a:lnSpc>
              <a:buNone/>
            </a:pPr>
            <a:endParaRPr lang="en-US" sz="1200" dirty="0"/>
          </a:p>
        </p:txBody>
      </p:sp>
      <p:sp>
        <p:nvSpPr>
          <p:cNvPr id="16" name="Rectangle 15">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0688F5-5EB3-4B4A-9695-E1D5A3DA7600}"/>
              </a:ext>
            </a:extLst>
          </p:cNvPr>
          <p:cNvPicPr>
            <a:picLocks noChangeAspect="1"/>
          </p:cNvPicPr>
          <p:nvPr/>
        </p:nvPicPr>
        <p:blipFill>
          <a:blip r:embed="rId3"/>
          <a:stretch>
            <a:fillRect/>
          </a:stretch>
        </p:blipFill>
        <p:spPr>
          <a:xfrm>
            <a:off x="6272789" y="1508091"/>
            <a:ext cx="4782312" cy="3849760"/>
          </a:xfrm>
          <a:prstGeom prst="rect">
            <a:avLst/>
          </a:prstGeom>
        </p:spPr>
      </p:pic>
    </p:spTree>
    <p:extLst>
      <p:ext uri="{BB962C8B-B14F-4D97-AF65-F5344CB8AC3E}">
        <p14:creationId xmlns:p14="http://schemas.microsoft.com/office/powerpoint/2010/main" val="428908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B7EC-2BDB-4B5B-A20E-443E22DE509C}"/>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sz="2600" b="1">
                <a:solidFill>
                  <a:schemeClr val="tx1"/>
                </a:solidFill>
              </a:rPr>
              <a:t>Particles, THREE.PointCloud, and</a:t>
            </a:r>
            <a:br>
              <a:rPr lang="en-US" sz="2600" b="1">
                <a:solidFill>
                  <a:schemeClr val="tx1"/>
                </a:solidFill>
              </a:rPr>
            </a:br>
            <a:r>
              <a:rPr lang="en-US" sz="2600" b="1">
                <a:solidFill>
                  <a:schemeClr val="tx1"/>
                </a:solidFill>
              </a:rPr>
              <a:t>THREE.PointCloudMaterial</a:t>
            </a:r>
            <a:r>
              <a:rPr lang="en-US" sz="2600">
                <a:solidFill>
                  <a:schemeClr val="tx1"/>
                </a:solidFill>
              </a:rPr>
              <a:t> </a:t>
            </a:r>
          </a:p>
        </p:txBody>
      </p:sp>
      <p:sp>
        <p:nvSpPr>
          <p:cNvPr id="14" name="Content Placeholder 2">
            <a:extLst>
              <a:ext uri="{FF2B5EF4-FFF2-40B4-BE49-F238E27FC236}">
                <a16:creationId xmlns:a16="http://schemas.microsoft.com/office/drawing/2014/main" id="{37E30467-8D29-447F-ACD2-50C5A70E80BC}"/>
              </a:ext>
            </a:extLst>
          </p:cNvPr>
          <p:cNvSpPr>
            <a:spLocks noGrp="1"/>
          </p:cNvSpPr>
          <p:nvPr>
            <p:ph idx="1"/>
          </p:nvPr>
        </p:nvSpPr>
        <p:spPr>
          <a:xfrm>
            <a:off x="2231136" y="2638044"/>
            <a:ext cx="7729728" cy="3101983"/>
          </a:xfrm>
        </p:spPr>
        <p:txBody>
          <a:bodyPr>
            <a:normAutofit/>
          </a:bodyPr>
          <a:lstStyle/>
          <a:p>
            <a:r>
              <a:rPr lang="en-US" dirty="0"/>
              <a:t>Constructor </a:t>
            </a:r>
            <a:r>
              <a:rPr lang="en-US" dirty="0" err="1"/>
              <a:t>dari</a:t>
            </a:r>
            <a:r>
              <a:rPr lang="en-US" dirty="0"/>
              <a:t> </a:t>
            </a:r>
            <a:r>
              <a:rPr lang="en-US" dirty="0" err="1"/>
              <a:t>THREE.PointCloud</a:t>
            </a:r>
            <a:r>
              <a:rPr lang="en-US" dirty="0"/>
              <a:t> </a:t>
            </a:r>
            <a:r>
              <a:rPr lang="en-US" dirty="0" err="1"/>
              <a:t>mengambil</a:t>
            </a:r>
            <a:r>
              <a:rPr lang="en-US" dirty="0"/>
              <a:t> 2 property </a:t>
            </a:r>
            <a:r>
              <a:rPr lang="en-US" dirty="0" err="1"/>
              <a:t>yaitu</a:t>
            </a:r>
            <a:r>
              <a:rPr lang="en-US" dirty="0"/>
              <a:t> </a:t>
            </a:r>
            <a:r>
              <a:rPr lang="en-US" dirty="0" err="1"/>
              <a:t>geometri</a:t>
            </a:r>
            <a:r>
              <a:rPr lang="en-US" dirty="0"/>
              <a:t> dan material. Material </a:t>
            </a:r>
            <a:r>
              <a:rPr lang="en-US" dirty="0" err="1"/>
              <a:t>digunakan</a:t>
            </a:r>
            <a:r>
              <a:rPr lang="en-US" dirty="0"/>
              <a:t> </a:t>
            </a:r>
            <a:r>
              <a:rPr lang="en-US" dirty="0" err="1"/>
              <a:t>untuk</a:t>
            </a:r>
            <a:r>
              <a:rPr lang="en-US" dirty="0"/>
              <a:t> </a:t>
            </a:r>
            <a:r>
              <a:rPr lang="en-US" dirty="0" err="1"/>
              <a:t>membeli</a:t>
            </a:r>
            <a:r>
              <a:rPr lang="en-US" dirty="0"/>
              <a:t> </a:t>
            </a:r>
            <a:r>
              <a:rPr lang="en-US" dirty="0" err="1"/>
              <a:t>warna</a:t>
            </a:r>
            <a:r>
              <a:rPr lang="en-US" dirty="0"/>
              <a:t> dan texture pada </a:t>
            </a:r>
            <a:r>
              <a:rPr lang="en-US" dirty="0" err="1"/>
              <a:t>partikel</a:t>
            </a:r>
            <a:r>
              <a:rPr lang="en-US" dirty="0"/>
              <a:t> dan </a:t>
            </a:r>
            <a:r>
              <a:rPr lang="en-US" dirty="0" err="1"/>
              <a:t>geometri</a:t>
            </a:r>
            <a:r>
              <a:rPr lang="en-US" dirty="0"/>
              <a:t> </a:t>
            </a:r>
            <a:r>
              <a:rPr lang="en-US" dirty="0" err="1"/>
              <a:t>menjelaskan</a:t>
            </a:r>
            <a:r>
              <a:rPr lang="en-US" dirty="0"/>
              <a:t> </a:t>
            </a:r>
            <a:r>
              <a:rPr lang="en-US" dirty="0" err="1"/>
              <a:t>dimana</a:t>
            </a:r>
            <a:r>
              <a:rPr lang="en-US" dirty="0"/>
              <a:t> </a:t>
            </a:r>
            <a:r>
              <a:rPr lang="en-US" dirty="0" err="1"/>
              <a:t>masing</a:t>
            </a:r>
            <a:r>
              <a:rPr lang="en-US" dirty="0"/>
              <a:t> </a:t>
            </a:r>
            <a:r>
              <a:rPr lang="en-US" dirty="0" err="1"/>
              <a:t>masing</a:t>
            </a:r>
            <a:r>
              <a:rPr lang="en-US" dirty="0"/>
              <a:t> </a:t>
            </a:r>
            <a:r>
              <a:rPr lang="en-US" dirty="0" err="1"/>
              <a:t>partikel</a:t>
            </a:r>
            <a:r>
              <a:rPr lang="en-US" dirty="0"/>
              <a:t> </a:t>
            </a:r>
            <a:r>
              <a:rPr lang="en-US" dirty="0" err="1"/>
              <a:t>diposisikan</a:t>
            </a:r>
            <a:r>
              <a:rPr lang="en-US" dirty="0"/>
              <a:t>.</a:t>
            </a:r>
          </a:p>
          <a:p>
            <a:r>
              <a:rPr lang="en-US" dirty="0" err="1"/>
              <a:t>Normalnya</a:t>
            </a:r>
            <a:r>
              <a:rPr lang="en-US" dirty="0"/>
              <a:t>, </a:t>
            </a:r>
            <a:r>
              <a:rPr lang="en-US" dirty="0" err="1"/>
              <a:t>biasanya</a:t>
            </a:r>
            <a:r>
              <a:rPr lang="en-US" dirty="0"/>
              <a:t>, </a:t>
            </a:r>
            <a:r>
              <a:rPr lang="en-US" dirty="0" err="1"/>
              <a:t>THREE.PoinCloud</a:t>
            </a:r>
            <a:r>
              <a:rPr lang="en-US" dirty="0"/>
              <a:t> </a:t>
            </a:r>
            <a:r>
              <a:rPr lang="en-US" dirty="0" err="1"/>
              <a:t>tidak</a:t>
            </a:r>
            <a:r>
              <a:rPr lang="en-US" dirty="0"/>
              <a:t> </a:t>
            </a:r>
            <a:r>
              <a:rPr lang="en-US" dirty="0" err="1"/>
              <a:t>dibuat</a:t>
            </a:r>
            <a:r>
              <a:rPr lang="en-US" dirty="0"/>
              <a:t> </a:t>
            </a:r>
            <a:r>
              <a:rPr lang="en-US" dirty="0" err="1"/>
              <a:t>dari</a:t>
            </a:r>
            <a:r>
              <a:rPr lang="en-US" dirty="0"/>
              <a:t> </a:t>
            </a:r>
            <a:r>
              <a:rPr lang="en-US" dirty="0" err="1"/>
              <a:t>standar</a:t>
            </a:r>
            <a:r>
              <a:rPr lang="en-US" dirty="0"/>
              <a:t> </a:t>
            </a:r>
            <a:r>
              <a:rPr lang="en-US" dirty="0" err="1"/>
              <a:t>Three,js</a:t>
            </a:r>
            <a:r>
              <a:rPr lang="en-US" dirty="0"/>
              <a:t> </a:t>
            </a:r>
            <a:r>
              <a:rPr lang="en-US" dirty="0" err="1"/>
              <a:t>geometri</a:t>
            </a:r>
            <a:r>
              <a:rPr lang="en-US" dirty="0"/>
              <a:t>, </a:t>
            </a:r>
            <a:r>
              <a:rPr lang="en-US" dirty="0" err="1"/>
              <a:t>namun</a:t>
            </a:r>
            <a:r>
              <a:rPr lang="en-US" dirty="0"/>
              <a:t> </a:t>
            </a:r>
            <a:r>
              <a:rPr lang="en-US" dirty="0" err="1"/>
              <a:t>menambahkan</a:t>
            </a:r>
            <a:r>
              <a:rPr lang="en-US" dirty="0"/>
              <a:t> vertices </a:t>
            </a:r>
            <a:r>
              <a:rPr lang="en-US" dirty="0" err="1"/>
              <a:t>secara</a:t>
            </a:r>
            <a:r>
              <a:rPr lang="en-US" dirty="0"/>
              <a:t> manual </a:t>
            </a:r>
            <a:r>
              <a:rPr lang="en-US" dirty="0" err="1"/>
              <a:t>kedalam</a:t>
            </a:r>
            <a:r>
              <a:rPr lang="en-US" dirty="0"/>
              <a:t> </a:t>
            </a:r>
            <a:r>
              <a:rPr lang="en-US" dirty="0" err="1"/>
              <a:t>geometri</a:t>
            </a:r>
            <a:r>
              <a:rPr lang="en-US" dirty="0"/>
              <a:t> </a:t>
            </a:r>
            <a:r>
              <a:rPr lang="en-US" dirty="0" err="1"/>
              <a:t>dari</a:t>
            </a:r>
            <a:r>
              <a:rPr lang="en-US" dirty="0"/>
              <a:t> </a:t>
            </a:r>
            <a:r>
              <a:rPr lang="en-US" dirty="0" err="1"/>
              <a:t>awal</a:t>
            </a:r>
            <a:r>
              <a:rPr lang="en-US" dirty="0"/>
              <a:t> (</a:t>
            </a:r>
            <a:r>
              <a:rPr lang="en-US" dirty="0" err="1"/>
              <a:t>atau</a:t>
            </a:r>
            <a:r>
              <a:rPr lang="en-US" dirty="0"/>
              <a:t> </a:t>
            </a:r>
            <a:r>
              <a:rPr lang="en-US" dirty="0" err="1"/>
              <a:t>menggunakan</a:t>
            </a:r>
            <a:r>
              <a:rPr lang="en-US" dirty="0"/>
              <a:t> model external).</a:t>
            </a:r>
          </a:p>
          <a:p>
            <a:r>
              <a:rPr lang="en-US" dirty="0"/>
              <a:t>Pada section </a:t>
            </a:r>
            <a:r>
              <a:rPr lang="en-US" dirty="0" err="1"/>
              <a:t>ini</a:t>
            </a:r>
            <a:r>
              <a:rPr lang="en-US" dirty="0"/>
              <a:t> </a:t>
            </a:r>
            <a:r>
              <a:rPr lang="en-US" dirty="0" err="1"/>
              <a:t>kita</a:t>
            </a:r>
            <a:r>
              <a:rPr lang="en-US" dirty="0"/>
              <a:t> </a:t>
            </a:r>
            <a:r>
              <a:rPr lang="en-US" dirty="0" err="1"/>
              <a:t>akan</a:t>
            </a:r>
            <a:r>
              <a:rPr lang="en-US" dirty="0"/>
              <a:t> </a:t>
            </a:r>
            <a:r>
              <a:rPr lang="en-US" dirty="0" err="1"/>
              <a:t>membahas</a:t>
            </a:r>
            <a:r>
              <a:rPr lang="en-US" dirty="0"/>
              <a:t> </a:t>
            </a:r>
            <a:r>
              <a:rPr lang="en-US" dirty="0" err="1"/>
              <a:t>bagaimana</a:t>
            </a:r>
            <a:r>
              <a:rPr lang="en-US" dirty="0"/>
              <a:t> </a:t>
            </a:r>
            <a:r>
              <a:rPr lang="en-US" dirty="0" err="1"/>
              <a:t>menggunakan</a:t>
            </a:r>
            <a:r>
              <a:rPr lang="en-US" dirty="0"/>
              <a:t> </a:t>
            </a:r>
            <a:r>
              <a:rPr lang="en-US" dirty="0" err="1"/>
              <a:t>THREE.PointCloudMaterial</a:t>
            </a:r>
            <a:r>
              <a:rPr lang="en-US" dirty="0"/>
              <a:t> </a:t>
            </a:r>
            <a:r>
              <a:rPr lang="en-US" dirty="0" err="1"/>
              <a:t>untuk</a:t>
            </a:r>
            <a:r>
              <a:rPr lang="en-US" dirty="0"/>
              <a:t> styling particles</a:t>
            </a:r>
          </a:p>
        </p:txBody>
      </p:sp>
    </p:spTree>
    <p:extLst>
      <p:ext uri="{BB962C8B-B14F-4D97-AF65-F5344CB8AC3E}">
        <p14:creationId xmlns:p14="http://schemas.microsoft.com/office/powerpoint/2010/main" val="23000041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2C7CC-6F82-42AA-9720-4A9C0B5B504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594ECC55-1A9D-4131-8817-8009DD2224E7}"/>
              </a:ext>
            </a:extLst>
          </p:cNvPr>
          <p:cNvSpPr>
            <a:spLocks noGrp="1"/>
          </p:cNvSpPr>
          <p:nvPr>
            <p:ph sz="half" idx="1"/>
          </p:nvPr>
        </p:nvSpPr>
        <p:spPr/>
        <p:txBody>
          <a:bodyPr>
            <a:noAutofit/>
          </a:bodyPr>
          <a:lstStyle/>
          <a:p>
            <a:pPr marL="0" indent="0">
              <a:buNone/>
            </a:pPr>
            <a:br>
              <a:rPr lang="en-US" sz="1200" dirty="0"/>
            </a:br>
            <a:r>
              <a:rPr lang="en-US" sz="1200" dirty="0"/>
              <a:t>        function </a:t>
            </a:r>
            <a:r>
              <a:rPr lang="en-US" sz="1200" dirty="0" err="1"/>
              <a:t>createParticles</a:t>
            </a:r>
            <a:r>
              <a:rPr lang="en-US" sz="1200" dirty="0"/>
              <a:t>(size, transparent, opacity, </a:t>
            </a:r>
            <a:r>
              <a:rPr lang="en-US" sz="1200" dirty="0" err="1"/>
              <a:t>vertexColors</a:t>
            </a:r>
            <a:r>
              <a:rPr lang="en-US" sz="1200" dirty="0"/>
              <a:t>, </a:t>
            </a:r>
            <a:r>
              <a:rPr lang="en-US" sz="1200" dirty="0" err="1"/>
              <a:t>sizeAttenuation</a:t>
            </a:r>
            <a:r>
              <a:rPr lang="en-US" sz="1200" dirty="0"/>
              <a:t>, color) {</a:t>
            </a:r>
            <a:br>
              <a:rPr lang="en-US" sz="1200" dirty="0"/>
            </a:br>
            <a:r>
              <a:rPr lang="en-US" sz="1200" dirty="0"/>
              <a:t>            var </a:t>
            </a:r>
            <a:r>
              <a:rPr lang="en-US" sz="1200" dirty="0" err="1"/>
              <a:t>geom</a:t>
            </a:r>
            <a:r>
              <a:rPr lang="en-US" sz="1200" dirty="0"/>
              <a:t> = new </a:t>
            </a:r>
            <a:r>
              <a:rPr lang="en-US" sz="1200" dirty="0" err="1"/>
              <a:t>THREE.Geometry</a:t>
            </a:r>
            <a:r>
              <a:rPr lang="en-US" sz="1200" dirty="0"/>
              <a:t>();</a:t>
            </a:r>
          </a:p>
          <a:p>
            <a:pPr marL="0" indent="0">
              <a:buNone/>
            </a:pPr>
            <a:r>
              <a:rPr lang="en-US" sz="1200" dirty="0"/>
              <a:t>            var material = new </a:t>
            </a:r>
            <a:r>
              <a:rPr lang="en-US" sz="1200" dirty="0" err="1"/>
              <a:t>THREE.PointCloudMaterial</a:t>
            </a:r>
            <a:r>
              <a:rPr lang="en-US" sz="1200" dirty="0"/>
              <a:t>({</a:t>
            </a:r>
          </a:p>
          <a:p>
            <a:pPr marL="0" indent="0">
              <a:buNone/>
            </a:pPr>
            <a:r>
              <a:rPr lang="en-US" sz="1200" dirty="0"/>
              <a:t>                size: size,</a:t>
            </a:r>
          </a:p>
          <a:p>
            <a:pPr marL="0" indent="0">
              <a:buNone/>
            </a:pPr>
            <a:r>
              <a:rPr lang="en-US" sz="1200" dirty="0"/>
              <a:t>                transparent: transparent,</a:t>
            </a:r>
          </a:p>
          <a:p>
            <a:pPr marL="0" indent="0">
              <a:buNone/>
            </a:pPr>
            <a:r>
              <a:rPr lang="en-US" sz="1200" dirty="0"/>
              <a:t>                opacity: opacity,</a:t>
            </a:r>
          </a:p>
          <a:p>
            <a:pPr marL="0" indent="0">
              <a:buNone/>
            </a:pPr>
            <a:r>
              <a:rPr lang="en-US" sz="1200" dirty="0"/>
              <a:t>                </a:t>
            </a:r>
            <a:r>
              <a:rPr lang="en-US" sz="1200" dirty="0" err="1"/>
              <a:t>vertexColors</a:t>
            </a:r>
            <a:r>
              <a:rPr lang="en-US" sz="1200" dirty="0"/>
              <a:t>: </a:t>
            </a:r>
            <a:r>
              <a:rPr lang="en-US" sz="1200" dirty="0" err="1"/>
              <a:t>vertexColors</a:t>
            </a:r>
            <a:r>
              <a:rPr lang="en-US" sz="1200" dirty="0"/>
              <a:t>,</a:t>
            </a:r>
          </a:p>
          <a:p>
            <a:pPr marL="0" indent="0">
              <a:buNone/>
            </a:pPr>
            <a:br>
              <a:rPr lang="en-US" sz="1200" dirty="0"/>
            </a:br>
            <a:r>
              <a:rPr lang="en-US" sz="1200" dirty="0"/>
              <a:t>                </a:t>
            </a:r>
            <a:r>
              <a:rPr lang="en-US" sz="1200" dirty="0" err="1"/>
              <a:t>sizeAttenuation</a:t>
            </a:r>
            <a:r>
              <a:rPr lang="en-US" sz="1200" dirty="0"/>
              <a:t>: </a:t>
            </a:r>
            <a:r>
              <a:rPr lang="en-US" sz="1200" dirty="0" err="1"/>
              <a:t>sizeAttenuation</a:t>
            </a:r>
            <a:r>
              <a:rPr lang="en-US" sz="1200" dirty="0"/>
              <a:t>,</a:t>
            </a:r>
          </a:p>
          <a:p>
            <a:pPr marL="0" indent="0">
              <a:buNone/>
            </a:pPr>
            <a:r>
              <a:rPr lang="en-US" sz="1200" dirty="0"/>
              <a:t>                color: color</a:t>
            </a:r>
          </a:p>
          <a:p>
            <a:pPr marL="0" indent="0">
              <a:buNone/>
            </a:pPr>
            <a:r>
              <a:rPr lang="en-US" sz="1200" dirty="0"/>
              <a:t>            });</a:t>
            </a:r>
          </a:p>
          <a:p>
            <a:pPr marL="0" indent="0">
              <a:buNone/>
            </a:pPr>
            <a:endParaRPr lang="en-US" sz="1200" dirty="0"/>
          </a:p>
        </p:txBody>
      </p:sp>
      <p:sp>
        <p:nvSpPr>
          <p:cNvPr id="6" name="Content Placeholder 5">
            <a:extLst>
              <a:ext uri="{FF2B5EF4-FFF2-40B4-BE49-F238E27FC236}">
                <a16:creationId xmlns:a16="http://schemas.microsoft.com/office/drawing/2014/main" id="{CC580BA3-8262-4623-9C09-9BCF7C5B428A}"/>
              </a:ext>
            </a:extLst>
          </p:cNvPr>
          <p:cNvSpPr>
            <a:spLocks noGrp="1"/>
          </p:cNvSpPr>
          <p:nvPr>
            <p:ph sz="half" idx="2"/>
          </p:nvPr>
        </p:nvSpPr>
        <p:spPr>
          <a:xfrm>
            <a:off x="6338315" y="2638044"/>
            <a:ext cx="4270247" cy="4219956"/>
          </a:xfrm>
        </p:spPr>
        <p:txBody>
          <a:bodyPr>
            <a:noAutofit/>
          </a:bodyPr>
          <a:lstStyle/>
          <a:p>
            <a:pPr marL="0" indent="0">
              <a:buNone/>
            </a:pPr>
            <a:r>
              <a:rPr lang="en-US" sz="1200" dirty="0"/>
              <a:t>var range = 500;</a:t>
            </a:r>
          </a:p>
          <a:p>
            <a:pPr marL="0" indent="0">
              <a:buNone/>
            </a:pPr>
            <a:r>
              <a:rPr lang="en-US" sz="1200" dirty="0"/>
              <a:t>            for (var </a:t>
            </a:r>
            <a:r>
              <a:rPr lang="en-US" sz="1200" dirty="0" err="1"/>
              <a:t>i</a:t>
            </a:r>
            <a:r>
              <a:rPr lang="en-US" sz="1200" dirty="0"/>
              <a:t> = 0; </a:t>
            </a:r>
            <a:r>
              <a:rPr lang="en-US" sz="1200" dirty="0" err="1"/>
              <a:t>i</a:t>
            </a:r>
            <a:r>
              <a:rPr lang="en-US" sz="1200" dirty="0"/>
              <a:t> &lt; 15000; </a:t>
            </a:r>
            <a:r>
              <a:rPr lang="en-US" sz="1200" dirty="0" err="1"/>
              <a:t>i</a:t>
            </a:r>
            <a:r>
              <a:rPr lang="en-US" sz="1200" dirty="0"/>
              <a:t>++) {</a:t>
            </a:r>
          </a:p>
          <a:p>
            <a:pPr marL="0" indent="0">
              <a:buNone/>
            </a:pPr>
            <a:r>
              <a:rPr lang="en-US" sz="1200" dirty="0"/>
              <a:t>                var particle = new THREE.Vector3(</a:t>
            </a:r>
            <a:r>
              <a:rPr lang="en-US" sz="1200" dirty="0" err="1"/>
              <a:t>Math.random</a:t>
            </a:r>
            <a:r>
              <a:rPr lang="en-US" sz="1200" dirty="0"/>
              <a:t>() * range - range / 2, </a:t>
            </a:r>
            <a:r>
              <a:rPr lang="en-US" sz="1200" dirty="0" err="1"/>
              <a:t>Math.random</a:t>
            </a:r>
            <a:r>
              <a:rPr lang="en-US" sz="1200" dirty="0"/>
              <a:t>() * range - range / 2,</a:t>
            </a:r>
          </a:p>
          <a:p>
            <a:pPr marL="0" indent="0">
              <a:buNone/>
            </a:pPr>
            <a:r>
              <a:rPr lang="en-US" sz="1200" dirty="0"/>
              <a:t>                 </a:t>
            </a:r>
            <a:r>
              <a:rPr lang="en-US" sz="1200" dirty="0" err="1"/>
              <a:t>Math.random</a:t>
            </a:r>
            <a:r>
              <a:rPr lang="en-US" sz="1200" dirty="0"/>
              <a:t>() * range - range / 2);</a:t>
            </a:r>
          </a:p>
          <a:p>
            <a:pPr marL="0" indent="0">
              <a:buNone/>
            </a:pPr>
            <a:r>
              <a:rPr lang="en-US" sz="1200" dirty="0"/>
              <a:t>                </a:t>
            </a:r>
            <a:r>
              <a:rPr lang="en-US" sz="1200" dirty="0" err="1"/>
              <a:t>geom.vertices.push</a:t>
            </a:r>
            <a:r>
              <a:rPr lang="en-US" sz="1200" dirty="0"/>
              <a:t>(particle);</a:t>
            </a:r>
          </a:p>
          <a:p>
            <a:pPr marL="0" indent="0">
              <a:buNone/>
            </a:pPr>
            <a:r>
              <a:rPr lang="en-US" sz="1200" dirty="0"/>
              <a:t>                var color = new </a:t>
            </a:r>
            <a:r>
              <a:rPr lang="en-US" sz="1200" dirty="0" err="1"/>
              <a:t>THREE.Color</a:t>
            </a:r>
            <a:r>
              <a:rPr lang="en-US" sz="1200" dirty="0"/>
              <a:t>(0x00ff00);</a:t>
            </a:r>
          </a:p>
          <a:p>
            <a:pPr marL="0" indent="0">
              <a:buNone/>
            </a:pPr>
            <a:r>
              <a:rPr lang="en-US" sz="1200" dirty="0"/>
              <a:t>                </a:t>
            </a:r>
            <a:r>
              <a:rPr lang="en-US" sz="1200" dirty="0" err="1"/>
              <a:t>color.setHSL</a:t>
            </a:r>
            <a:r>
              <a:rPr lang="en-US" sz="1200" dirty="0"/>
              <a:t>(</a:t>
            </a:r>
            <a:r>
              <a:rPr lang="en-US" sz="1200" dirty="0" err="1"/>
              <a:t>color.getHSL</a:t>
            </a:r>
            <a:r>
              <a:rPr lang="en-US" sz="1200" dirty="0"/>
              <a:t>().h, </a:t>
            </a:r>
            <a:r>
              <a:rPr lang="en-US" sz="1200" dirty="0" err="1"/>
              <a:t>color.getHSL</a:t>
            </a:r>
            <a:r>
              <a:rPr lang="en-US" sz="1200" dirty="0"/>
              <a:t>().s, </a:t>
            </a:r>
            <a:r>
              <a:rPr lang="en-US" sz="1200" dirty="0" err="1"/>
              <a:t>Math.random</a:t>
            </a:r>
            <a:r>
              <a:rPr lang="en-US" sz="1200" dirty="0"/>
              <a:t>() * </a:t>
            </a:r>
            <a:r>
              <a:rPr lang="en-US" sz="1200" dirty="0" err="1"/>
              <a:t>color.getHSL</a:t>
            </a:r>
            <a:r>
              <a:rPr lang="en-US" sz="1200" dirty="0"/>
              <a:t>().l);</a:t>
            </a:r>
          </a:p>
          <a:p>
            <a:pPr marL="0" indent="0">
              <a:buNone/>
            </a:pPr>
            <a:r>
              <a:rPr lang="en-US" sz="1200" dirty="0"/>
              <a:t>                </a:t>
            </a:r>
            <a:r>
              <a:rPr lang="en-US" sz="1200" dirty="0" err="1"/>
              <a:t>geom.colors.push</a:t>
            </a:r>
            <a:r>
              <a:rPr lang="en-US" sz="1200" dirty="0"/>
              <a:t>(color);</a:t>
            </a:r>
            <a:br>
              <a:rPr lang="en-US" sz="1200" dirty="0"/>
            </a:br>
            <a:r>
              <a:rPr lang="en-US" sz="1200" dirty="0"/>
              <a:t>            }</a:t>
            </a:r>
            <a:br>
              <a:rPr lang="en-US" sz="1200" dirty="0"/>
            </a:br>
            <a:r>
              <a:rPr lang="en-US" sz="1200" dirty="0"/>
              <a:t>            cloud = new </a:t>
            </a:r>
            <a:r>
              <a:rPr lang="en-US" sz="1200" dirty="0" err="1"/>
              <a:t>THREE.PointCloud</a:t>
            </a:r>
            <a:r>
              <a:rPr lang="en-US" sz="1200" dirty="0"/>
              <a:t>(</a:t>
            </a:r>
            <a:r>
              <a:rPr lang="en-US" sz="1200" dirty="0" err="1"/>
              <a:t>geom</a:t>
            </a:r>
            <a:r>
              <a:rPr lang="en-US" sz="1200" dirty="0"/>
              <a:t>, material);</a:t>
            </a:r>
          </a:p>
          <a:p>
            <a:pPr marL="0" indent="0">
              <a:buNone/>
            </a:pPr>
            <a:r>
              <a:rPr lang="en-US" sz="1200" dirty="0"/>
              <a:t>            cloud.name = "particles";</a:t>
            </a:r>
          </a:p>
          <a:p>
            <a:pPr marL="0" indent="0">
              <a:buNone/>
            </a:pPr>
            <a:r>
              <a:rPr lang="en-US" sz="1200" dirty="0"/>
              <a:t>            </a:t>
            </a:r>
            <a:r>
              <a:rPr lang="en-US" sz="1200" dirty="0" err="1"/>
              <a:t>scene.add</a:t>
            </a:r>
            <a:r>
              <a:rPr lang="en-US" sz="1200" dirty="0"/>
              <a:t>(cloud);</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10956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FFFA5-42CB-4B1E-9FBA-1324B95795EC}"/>
              </a:ext>
            </a:extLst>
          </p:cNvPr>
          <p:cNvSpPr>
            <a:spLocks noGrp="1"/>
          </p:cNvSpPr>
          <p:nvPr>
            <p:ph type="title"/>
          </p:nvPr>
        </p:nvSpPr>
        <p:spPr>
          <a:xfrm>
            <a:off x="619504" y="1822673"/>
            <a:ext cx="3415288" cy="3212654"/>
          </a:xfrm>
          <a:noFill/>
          <a:ln>
            <a:solidFill>
              <a:schemeClr val="bg1"/>
            </a:solidFill>
          </a:ln>
        </p:spPr>
        <p:txBody>
          <a:bodyPr vert="horz" lIns="274320" tIns="182880" rIns="274320" bIns="182880" rtlCol="0" anchor="ctr" anchorCtr="1">
            <a:normAutofit/>
          </a:bodyPr>
          <a:lstStyle/>
          <a:p>
            <a:r>
              <a:rPr lang="en-US" sz="1200">
                <a:solidFill>
                  <a:schemeClr val="bg1"/>
                </a:solidFill>
              </a:rPr>
              <a:t>Berikut adalah property yang dapat ditambahkan kedalam three.pointcloudmaterial</a:t>
            </a:r>
          </a:p>
        </p:txBody>
      </p:sp>
      <p:pic>
        <p:nvPicPr>
          <p:cNvPr id="6" name="Content Placeholder 5" descr="A screenshot of a cell phone&#10;&#10;Description automatically generated">
            <a:extLst>
              <a:ext uri="{FF2B5EF4-FFF2-40B4-BE49-F238E27FC236}">
                <a16:creationId xmlns:a16="http://schemas.microsoft.com/office/drawing/2014/main" id="{56875F17-B52C-4BCB-8A1B-B224DADF25B8}"/>
              </a:ext>
            </a:extLst>
          </p:cNvPr>
          <p:cNvPicPr>
            <a:picLocks noGrp="1" noChangeAspect="1"/>
          </p:cNvPicPr>
          <p:nvPr>
            <p:ph idx="1"/>
          </p:nvPr>
        </p:nvPicPr>
        <p:blipFill>
          <a:blip r:embed="rId2"/>
          <a:stretch>
            <a:fillRect/>
          </a:stretch>
        </p:blipFill>
        <p:spPr>
          <a:xfrm>
            <a:off x="5529993" y="643467"/>
            <a:ext cx="5786309" cy="5410199"/>
          </a:xfrm>
          <a:prstGeom prst="rect">
            <a:avLst/>
          </a:prstGeom>
        </p:spPr>
      </p:pic>
    </p:spTree>
    <p:extLst>
      <p:ext uri="{BB962C8B-B14F-4D97-AF65-F5344CB8AC3E}">
        <p14:creationId xmlns:p14="http://schemas.microsoft.com/office/powerpoint/2010/main" val="288487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66DB-3A94-4D1E-96E8-F773E19B19F8}"/>
              </a:ext>
            </a:extLst>
          </p:cNvPr>
          <p:cNvSpPr>
            <a:spLocks noGrp="1"/>
          </p:cNvSpPr>
          <p:nvPr>
            <p:ph type="title"/>
          </p:nvPr>
        </p:nvSpPr>
        <p:spPr/>
        <p:txBody>
          <a:bodyPr/>
          <a:lstStyle/>
          <a:p>
            <a:r>
              <a:rPr lang="en-US" dirty="0"/>
              <a:t>Styling particles</a:t>
            </a:r>
          </a:p>
        </p:txBody>
      </p:sp>
      <p:sp>
        <p:nvSpPr>
          <p:cNvPr id="3" name="Content Placeholder 2">
            <a:extLst>
              <a:ext uri="{FF2B5EF4-FFF2-40B4-BE49-F238E27FC236}">
                <a16:creationId xmlns:a16="http://schemas.microsoft.com/office/drawing/2014/main" id="{AF1DF30B-BD88-4F1E-A8FA-7EEB6B391740}"/>
              </a:ext>
            </a:extLst>
          </p:cNvPr>
          <p:cNvSpPr>
            <a:spLocks noGrp="1"/>
          </p:cNvSpPr>
          <p:nvPr>
            <p:ph idx="1"/>
          </p:nvPr>
        </p:nvSpPr>
        <p:spPr/>
        <p:txBody>
          <a:bodyPr/>
          <a:lstStyle/>
          <a:p>
            <a:r>
              <a:rPr lang="en-US" dirty="0" err="1"/>
              <a:t>Sejauh</a:t>
            </a:r>
            <a:r>
              <a:rPr lang="en-US" dirty="0"/>
              <a:t> ini </a:t>
            </a:r>
            <a:r>
              <a:rPr lang="en-US" dirty="0" err="1"/>
              <a:t>kita</a:t>
            </a:r>
            <a:r>
              <a:rPr lang="en-US" dirty="0"/>
              <a:t> </a:t>
            </a:r>
            <a:r>
              <a:rPr lang="en-US" dirty="0" err="1"/>
              <a:t>hanya</a:t>
            </a:r>
            <a:r>
              <a:rPr lang="en-US" dirty="0"/>
              <a:t> </a:t>
            </a:r>
            <a:r>
              <a:rPr lang="en-US" dirty="0" err="1"/>
              <a:t>merender</a:t>
            </a:r>
            <a:r>
              <a:rPr lang="en-US" dirty="0"/>
              <a:t> </a:t>
            </a:r>
            <a:r>
              <a:rPr lang="en-US" dirty="0" err="1"/>
              <a:t>partikel</a:t>
            </a:r>
            <a:r>
              <a:rPr lang="en-US" dirty="0"/>
              <a:t> </a:t>
            </a:r>
            <a:r>
              <a:rPr lang="en-US" dirty="0" err="1"/>
              <a:t>sebagai</a:t>
            </a:r>
            <a:r>
              <a:rPr lang="en-US" dirty="0"/>
              <a:t> </a:t>
            </a:r>
            <a:r>
              <a:rPr lang="en-US" dirty="0" err="1"/>
              <a:t>kubus</a:t>
            </a:r>
            <a:r>
              <a:rPr lang="en-US" dirty="0"/>
              <a:t> </a:t>
            </a:r>
            <a:r>
              <a:rPr lang="en-US" dirty="0" err="1"/>
              <a:t>kecil</a:t>
            </a:r>
            <a:r>
              <a:rPr lang="en-US" dirty="0"/>
              <a:t>, yang mana </a:t>
            </a:r>
            <a:r>
              <a:rPr lang="en-US" dirty="0" err="1"/>
              <a:t>merupakan</a:t>
            </a:r>
            <a:r>
              <a:rPr lang="en-US" dirty="0"/>
              <a:t> default behavior. Ada </a:t>
            </a:r>
            <a:r>
              <a:rPr lang="en-US" dirty="0" err="1"/>
              <a:t>beberapa</a:t>
            </a:r>
            <a:r>
              <a:rPr lang="en-US" dirty="0"/>
              <a:t> </a:t>
            </a:r>
            <a:r>
              <a:rPr lang="en-US" dirty="0" err="1"/>
              <a:t>cara</a:t>
            </a:r>
            <a:r>
              <a:rPr lang="en-US" dirty="0"/>
              <a:t> </a:t>
            </a:r>
            <a:r>
              <a:rPr lang="en-US" dirty="0" err="1"/>
              <a:t>untuk</a:t>
            </a:r>
            <a:r>
              <a:rPr lang="en-US" dirty="0"/>
              <a:t> styling </a:t>
            </a:r>
            <a:r>
              <a:rPr lang="en-US" dirty="0" err="1"/>
              <a:t>partikel</a:t>
            </a:r>
            <a:endParaRPr lang="en-US" dirty="0"/>
          </a:p>
          <a:p>
            <a:pPr marL="342900" indent="-342900">
              <a:buFont typeface="+mj-lt"/>
              <a:buAutoNum type="arabicPeriod"/>
            </a:pPr>
            <a:r>
              <a:rPr lang="en-US" dirty="0" err="1"/>
              <a:t>Mengaplikasikan</a:t>
            </a:r>
            <a:r>
              <a:rPr lang="en-US" dirty="0"/>
              <a:t> </a:t>
            </a:r>
            <a:r>
              <a:rPr lang="en-US" dirty="0" err="1"/>
              <a:t>THREE.CanvasMaterial</a:t>
            </a:r>
            <a:r>
              <a:rPr lang="en-US" dirty="0"/>
              <a:t>(</a:t>
            </a:r>
            <a:r>
              <a:rPr lang="en-US" dirty="0" err="1"/>
              <a:t>hanya</a:t>
            </a:r>
            <a:r>
              <a:rPr lang="en-US" dirty="0"/>
              <a:t> works </a:t>
            </a:r>
            <a:r>
              <a:rPr lang="en-US" dirty="0" err="1"/>
              <a:t>untuk</a:t>
            </a:r>
            <a:r>
              <a:rPr lang="en-US" dirty="0"/>
              <a:t> </a:t>
            </a:r>
            <a:r>
              <a:rPr lang="en-US" dirty="0" err="1"/>
              <a:t>Three.CanvasRenderer</a:t>
            </a:r>
            <a:r>
              <a:rPr lang="en-US" dirty="0"/>
              <a:t>) </a:t>
            </a:r>
            <a:r>
              <a:rPr lang="en-US" dirty="0" err="1"/>
              <a:t>untuk</a:t>
            </a:r>
            <a:r>
              <a:rPr lang="en-US" dirty="0"/>
              <a:t> </a:t>
            </a:r>
            <a:r>
              <a:rPr lang="en-US" dirty="0" err="1"/>
              <a:t>menggunakan</a:t>
            </a:r>
            <a:r>
              <a:rPr lang="en-US" dirty="0"/>
              <a:t> </a:t>
            </a:r>
            <a:r>
              <a:rPr lang="en-US" dirty="0" err="1"/>
              <a:t>elemen</a:t>
            </a:r>
            <a:r>
              <a:rPr lang="en-US" dirty="0"/>
              <a:t> </a:t>
            </a:r>
            <a:r>
              <a:rPr lang="en-US" dirty="0" err="1"/>
              <a:t>hasil</a:t>
            </a:r>
            <a:r>
              <a:rPr lang="en-US" dirty="0"/>
              <a:t> canvas HTML </a:t>
            </a:r>
            <a:r>
              <a:rPr lang="en-US" dirty="0" err="1"/>
              <a:t>sebagai</a:t>
            </a:r>
            <a:r>
              <a:rPr lang="en-US" dirty="0"/>
              <a:t> texture</a:t>
            </a:r>
          </a:p>
          <a:p>
            <a:pPr marL="342900" indent="-342900">
              <a:buFont typeface="+mj-lt"/>
              <a:buAutoNum type="arabicPeriod"/>
            </a:pPr>
            <a:r>
              <a:rPr lang="en-US" dirty="0" err="1"/>
              <a:t>Menggunakan</a:t>
            </a:r>
            <a:r>
              <a:rPr lang="en-US" dirty="0"/>
              <a:t> </a:t>
            </a:r>
            <a:r>
              <a:rPr lang="en-US" dirty="0" err="1"/>
              <a:t>THREE.SpriteMaterial</a:t>
            </a:r>
            <a:r>
              <a:rPr lang="en-US" dirty="0"/>
              <a:t> dan HTML5-based texture </a:t>
            </a:r>
            <a:r>
              <a:rPr lang="en-US" dirty="0" err="1"/>
              <a:t>untuk</a:t>
            </a:r>
            <a:r>
              <a:rPr lang="en-US" dirty="0"/>
              <a:t> </a:t>
            </a:r>
            <a:r>
              <a:rPr lang="en-US" dirty="0" err="1"/>
              <a:t>menggunakan</a:t>
            </a:r>
            <a:r>
              <a:rPr lang="en-US" dirty="0"/>
              <a:t> output </a:t>
            </a:r>
            <a:r>
              <a:rPr lang="en-US" dirty="0" err="1"/>
              <a:t>dari</a:t>
            </a:r>
            <a:r>
              <a:rPr lang="en-US" dirty="0"/>
              <a:t> canvas html </a:t>
            </a:r>
            <a:r>
              <a:rPr lang="en-US" dirty="0" err="1"/>
              <a:t>ketika</a:t>
            </a:r>
            <a:r>
              <a:rPr lang="en-US" dirty="0"/>
              <a:t> </a:t>
            </a:r>
            <a:r>
              <a:rPr lang="en-US" dirty="0" err="1"/>
              <a:t>bekerja</a:t>
            </a:r>
            <a:r>
              <a:rPr lang="en-US" dirty="0"/>
              <a:t> </a:t>
            </a:r>
            <a:r>
              <a:rPr lang="en-US" dirty="0" err="1"/>
              <a:t>dengan</a:t>
            </a:r>
            <a:r>
              <a:rPr lang="en-US" dirty="0"/>
              <a:t> </a:t>
            </a:r>
            <a:r>
              <a:rPr lang="en-US" dirty="0" err="1"/>
              <a:t>THREE.WebGLRenderer</a:t>
            </a:r>
            <a:endParaRPr lang="en-US" dirty="0"/>
          </a:p>
          <a:p>
            <a:pPr marL="342900" indent="-342900">
              <a:buFont typeface="+mj-lt"/>
              <a:buAutoNum type="arabicPeriod"/>
            </a:pPr>
            <a:r>
              <a:rPr lang="en-US" dirty="0"/>
              <a:t>Load external image file()</a:t>
            </a:r>
          </a:p>
        </p:txBody>
      </p:sp>
    </p:spTree>
    <p:extLst>
      <p:ext uri="{BB962C8B-B14F-4D97-AF65-F5344CB8AC3E}">
        <p14:creationId xmlns:p14="http://schemas.microsoft.com/office/powerpoint/2010/main" val="10637347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4058</Words>
  <Application>Microsoft Office PowerPoint</Application>
  <PresentationFormat>Widescreen</PresentationFormat>
  <Paragraphs>189</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Gill Sans MT</vt:lpstr>
      <vt:lpstr>Parcel</vt:lpstr>
      <vt:lpstr>Particles, sprites, and the point cloud</vt:lpstr>
      <vt:lpstr>Particles, Sprites, and the Point Cloud </vt:lpstr>
      <vt:lpstr>Creating and styling particles using THREE.SpriteMaterial</vt:lpstr>
      <vt:lpstr>Create Particles using pointcloud</vt:lpstr>
      <vt:lpstr>Create Particles using pointcloud</vt:lpstr>
      <vt:lpstr>Particles, THREE.PointCloud, and THREE.PointCloudMaterial </vt:lpstr>
      <vt:lpstr>PowerPoint Presentation</vt:lpstr>
      <vt:lpstr>Berikut adalah property yang dapat ditambahkan kedalam three.pointcloudmaterial</vt:lpstr>
      <vt:lpstr>Styling particles</vt:lpstr>
      <vt:lpstr>STYLING PARTICLES USING: Three.CanvasRenderer</vt:lpstr>
      <vt:lpstr>THREE.SpriteCanvasMaterial example</vt:lpstr>
      <vt:lpstr>Styling particles : using Three.WebGLrenderer(1)</vt:lpstr>
      <vt:lpstr>PowerPoint Presentation</vt:lpstr>
      <vt:lpstr>Styling particles : using External image</vt:lpstr>
      <vt:lpstr>Styling particles : using External image</vt:lpstr>
      <vt:lpstr>Styling particles : using External image</vt:lpstr>
      <vt:lpstr>Styling particles : using External image</vt:lpstr>
      <vt:lpstr>Working with sprite maps</vt:lpstr>
      <vt:lpstr>Working with sprite maps</vt:lpstr>
      <vt:lpstr>Working with sprite maps</vt:lpstr>
      <vt:lpstr>Working with sprite maps</vt:lpstr>
      <vt:lpstr>Creating Three.pointcloud from an advanced geometry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05111740000092@mahasiswa.integra.its.ac.id</dc:creator>
  <cp:lastModifiedBy>I Gede Agung</cp:lastModifiedBy>
  <cp:revision>28</cp:revision>
  <dcterms:created xsi:type="dcterms:W3CDTF">2019-11-24T07:05:50Z</dcterms:created>
  <dcterms:modified xsi:type="dcterms:W3CDTF">2019-12-02T17:36:57Z</dcterms:modified>
</cp:coreProperties>
</file>