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8" r:id="rId16"/>
    <p:sldId id="279" r:id="rId17"/>
    <p:sldId id="271" r:id="rId18"/>
    <p:sldId id="275" r:id="rId19"/>
    <p:sldId id="276" r:id="rId20"/>
    <p:sldId id="274" r:id="rId21"/>
    <p:sldId id="272" r:id="rId22"/>
    <p:sldId id="273" r:id="rId23"/>
  </p:sldIdLst>
  <p:sldSz cx="12192000" cy="6858000"/>
  <p:notesSz cx="6858000" cy="13525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AC6A6-B479-464B-96E5-582332FE45D8}" v="282" dt="2019-11-06T09:06:36.731"/>
    <p1510:client id="{80960FB5-3E8C-4CC1-9C08-34DBB66F51F9}" v="3680" dt="2019-11-06T13:02:50.944"/>
    <p1510:client id="{8D43A24F-A9D7-4BE4-8E65-A1651B587FBE}" v="3669" dt="2019-11-06T13:31:57.471"/>
    <p1510:client id="{D52540A6-3A07-4F5C-9DDA-83DFC0395689}" v="31" dt="2019-11-06T14:02:37.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77"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8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8263"/>
          </a:xfrm>
          <a:prstGeom prst="rect">
            <a:avLst/>
          </a:prstGeom>
        </p:spPr>
        <p:txBody>
          <a:bodyPr vert="horz" lIns="91440" tIns="45720" rIns="91440" bIns="45720" rtlCol="0"/>
          <a:lstStyle>
            <a:lvl1pPr algn="r">
              <a:defRPr sz="1200"/>
            </a:lvl1pPr>
          </a:lstStyle>
          <a:p>
            <a:fld id="{0BE5D17C-16F1-42D5-AF2C-00832E65DC78}" type="datetimeFigureOut">
              <a:rPr lang="en-US"/>
              <a:t>11/6/2019</a:t>
            </a:fld>
            <a:endParaRPr lang="en-US"/>
          </a:p>
        </p:txBody>
      </p:sp>
      <p:sp>
        <p:nvSpPr>
          <p:cNvPr id="4" name="Slide Image Placeholder 3"/>
          <p:cNvSpPr>
            <a:spLocks noGrp="1" noRot="1" noChangeAspect="1"/>
          </p:cNvSpPr>
          <p:nvPr>
            <p:ph type="sldImg" idx="2"/>
          </p:nvPr>
        </p:nvSpPr>
        <p:spPr>
          <a:xfrm>
            <a:off x="3024188" y="169863"/>
            <a:ext cx="809625" cy="4556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650875"/>
            <a:ext cx="5486400" cy="53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284288"/>
            <a:ext cx="2971800" cy="682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284288"/>
            <a:ext cx="2971800" cy="68262"/>
          </a:xfrm>
          <a:prstGeom prst="rect">
            <a:avLst/>
          </a:prstGeom>
        </p:spPr>
        <p:txBody>
          <a:bodyPr vert="horz" lIns="91440" tIns="45720" rIns="91440" bIns="45720" rtlCol="0" anchor="b"/>
          <a:lstStyle>
            <a:lvl1pPr algn="r">
              <a:defRPr sz="1200"/>
            </a:lvl1pPr>
          </a:lstStyle>
          <a:p>
            <a:fld id="{C8BF4B68-AC47-47AC-B076-B4A46F24FF71}" type="slidenum">
              <a:rPr lang="en-US"/>
              <a:t>‹#›</a:t>
            </a:fld>
            <a:endParaRPr lang="en-US"/>
          </a:p>
        </p:txBody>
      </p:sp>
    </p:spTree>
    <p:extLst>
      <p:ext uri="{BB962C8B-B14F-4D97-AF65-F5344CB8AC3E}">
        <p14:creationId xmlns:p14="http://schemas.microsoft.com/office/powerpoint/2010/main" val="102148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hreejs.org/docs/#api/en/materials/MeshPhongMateria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Misalkan</a:t>
            </a:r>
            <a:r>
              <a:rPr lang="en-US">
                <a:cs typeface="Calibri"/>
              </a:rPr>
              <a:t> mau bikin bola bowling maka </a:t>
            </a:r>
            <a:r>
              <a:rPr lang="en-US" err="1">
                <a:cs typeface="Calibri"/>
              </a:rPr>
              <a:t>permukaannya</a:t>
            </a:r>
            <a:r>
              <a:rPr lang="en-US">
                <a:cs typeface="Calibri"/>
              </a:rPr>
              <a:t> </a:t>
            </a:r>
            <a:r>
              <a:rPr lang="en-US" err="1">
                <a:cs typeface="Calibri"/>
              </a:rPr>
              <a:t>harus</a:t>
            </a:r>
            <a:r>
              <a:rPr lang="en-US">
                <a:cs typeface="Calibri"/>
              </a:rPr>
              <a:t> </a:t>
            </a:r>
            <a:r>
              <a:rPr lang="en-US" err="1">
                <a:cs typeface="Calibri"/>
              </a:rPr>
              <a:t>halus</a:t>
            </a:r>
            <a:r>
              <a:rPr lang="en-US">
                <a:cs typeface="Calibri"/>
              </a:rPr>
              <a:t>, </a:t>
            </a:r>
            <a:r>
              <a:rPr lang="en-US" err="1">
                <a:cs typeface="Calibri"/>
              </a:rPr>
              <a:t>kalau</a:t>
            </a:r>
            <a:r>
              <a:rPr lang="en-US">
                <a:cs typeface="Calibri"/>
              </a:rPr>
              <a:t> </a:t>
            </a:r>
            <a:r>
              <a:rPr lang="en-US" err="1">
                <a:cs typeface="Calibri"/>
              </a:rPr>
              <a:t>mau</a:t>
            </a:r>
            <a:r>
              <a:rPr lang="en-US">
                <a:cs typeface="Calibri"/>
              </a:rPr>
              <a:t> </a:t>
            </a:r>
            <a:r>
              <a:rPr lang="en-US" err="1">
                <a:cs typeface="Calibri"/>
              </a:rPr>
              <a:t>bikin</a:t>
            </a:r>
            <a:r>
              <a:rPr lang="en-US">
                <a:cs typeface="Calibri"/>
              </a:rPr>
              <a:t> bola </a:t>
            </a:r>
            <a:r>
              <a:rPr lang="en-US" err="1">
                <a:cs typeface="Calibri"/>
              </a:rPr>
              <a:t>tenis</a:t>
            </a:r>
            <a:r>
              <a:rPr lang="en-US">
                <a:cs typeface="Calibri"/>
              </a:rPr>
              <a:t> </a:t>
            </a:r>
            <a:r>
              <a:rPr lang="en-US" err="1">
                <a:cs typeface="Calibri"/>
              </a:rPr>
              <a:t>permukaannya</a:t>
            </a:r>
            <a:r>
              <a:rPr lang="en-US">
                <a:cs typeface="Calibri"/>
              </a:rPr>
              <a:t> </a:t>
            </a:r>
            <a:r>
              <a:rPr lang="en-US" err="1">
                <a:cs typeface="Calibri"/>
              </a:rPr>
              <a:t>harus</a:t>
            </a:r>
            <a:r>
              <a:rPr lang="en-US">
                <a:cs typeface="Calibri"/>
              </a:rPr>
              <a:t> </a:t>
            </a:r>
            <a:r>
              <a:rPr lang="en-US" err="1">
                <a:cs typeface="Calibri"/>
              </a:rPr>
              <a:t>kasar</a:t>
            </a:r>
          </a:p>
        </p:txBody>
      </p:sp>
      <p:sp>
        <p:nvSpPr>
          <p:cNvPr id="4" name="Slide Number Placeholder 3"/>
          <p:cNvSpPr>
            <a:spLocks noGrp="1"/>
          </p:cNvSpPr>
          <p:nvPr>
            <p:ph type="sldNum" sz="quarter" idx="5"/>
          </p:nvPr>
        </p:nvSpPr>
        <p:spPr/>
        <p:txBody>
          <a:bodyPr/>
          <a:lstStyle/>
          <a:p>
            <a:fld id="{C8BF4B68-AC47-47AC-B076-B4A46F24FF71}" type="slidenum">
              <a:rPr lang="en-US"/>
              <a:t>3</a:t>
            </a:fld>
            <a:endParaRPr lang="en-US"/>
          </a:p>
        </p:txBody>
      </p:sp>
    </p:spTree>
    <p:extLst>
      <p:ext uri="{BB962C8B-B14F-4D97-AF65-F5344CB8AC3E}">
        <p14:creationId xmlns:p14="http://schemas.microsoft.com/office/powerpoint/2010/main" val="57454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shininess setting of the </a:t>
            </a:r>
            <a:r>
              <a:rPr lang="en-US">
                <a:hlinkClick r:id="rId3"/>
              </a:rPr>
              <a:t>MeshPhongMaterial</a:t>
            </a:r>
            <a:r>
              <a:rPr lang="en-US"/>
              <a:t> determines the </a:t>
            </a:r>
            <a:r>
              <a:rPr lang="en-US" i="1"/>
              <a:t>shininess</a:t>
            </a:r>
            <a:r>
              <a:rPr lang="en-US"/>
              <a:t> of the specular highlight. It defaults to 30.</a:t>
            </a:r>
          </a:p>
        </p:txBody>
      </p:sp>
      <p:sp>
        <p:nvSpPr>
          <p:cNvPr id="4" name="Slide Number Placeholder 3"/>
          <p:cNvSpPr>
            <a:spLocks noGrp="1"/>
          </p:cNvSpPr>
          <p:nvPr>
            <p:ph type="sldNum" sz="quarter" idx="5"/>
          </p:nvPr>
        </p:nvSpPr>
        <p:spPr/>
        <p:txBody>
          <a:bodyPr/>
          <a:lstStyle/>
          <a:p>
            <a:fld id="{C8BF4B68-AC47-47AC-B076-B4A46F24FF71}" type="slidenum">
              <a:rPr lang="en-US"/>
              <a:t>15</a:t>
            </a:fld>
            <a:endParaRPr lang="en-US"/>
          </a:p>
        </p:txBody>
      </p:sp>
    </p:spTree>
    <p:extLst>
      <p:ext uri="{BB962C8B-B14F-4D97-AF65-F5344CB8AC3E}">
        <p14:creationId xmlns:p14="http://schemas.microsoft.com/office/powerpoint/2010/main" val="373034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-wireframe: menampilkan objek dengan tampilan wireframe atau tidak</a:t>
            </a:r>
          </a:p>
          <a:p>
            <a:r>
              <a:rPr lang="en-US"/>
              <a:t>-wireframeLineWidth:ketebalan garis pada wireframe</a:t>
            </a:r>
          </a:p>
          <a:p>
            <a:r>
              <a:rPr lang="en-US">
                <a:cs typeface="Calibri"/>
              </a:rPr>
              <a:t>-linewidth:ketebalan dari garis yang ingin digambar</a:t>
            </a:r>
          </a:p>
          <a:p>
            <a:r>
              <a:rPr lang="en-US">
                <a:cs typeface="Calibri"/>
              </a:rPr>
              <a:t>-shading: </a:t>
            </a:r>
            <a:r>
              <a:rPr lang="en-US"/>
              <a:t>untuk flat shading (THREE.FlatShading) dan smooth shading (THREE.SmoothShading)</a:t>
            </a:r>
          </a:p>
          <a:p>
            <a:r>
              <a:rPr lang="en-US">
                <a:cs typeface="Calibri"/>
              </a:rPr>
              <a:t>-vertexcolors: </a:t>
            </a:r>
            <a:r>
              <a:rPr lang="en-US"/>
              <a:t>memberi warna pada tiap vertex, tidak bekerja pada CanvasRenderer</a:t>
            </a:r>
          </a:p>
          <a:p>
            <a:r>
              <a:rPr lang="en-US">
                <a:cs typeface="Calibri"/>
              </a:rPr>
              <a:t>-fog: </a:t>
            </a:r>
            <a:r>
              <a:rPr lang="en-US"/>
              <a:t>menentukan apakah material ini terpengaruh global fog</a:t>
            </a:r>
            <a:endParaRPr lang="en-US">
              <a:cs typeface="Calibri"/>
            </a:endParaRPr>
          </a:p>
        </p:txBody>
      </p:sp>
      <p:sp>
        <p:nvSpPr>
          <p:cNvPr id="4" name="Slide Number Placeholder 3"/>
          <p:cNvSpPr>
            <a:spLocks noGrp="1"/>
          </p:cNvSpPr>
          <p:nvPr>
            <p:ph type="sldNum" sz="quarter" idx="5"/>
          </p:nvPr>
        </p:nvSpPr>
        <p:spPr/>
        <p:txBody>
          <a:bodyPr/>
          <a:lstStyle/>
          <a:p>
            <a:fld id="{C8BF4B68-AC47-47AC-B076-B4A46F24FF71}" type="slidenum">
              <a:rPr lang="en-US"/>
              <a:t>17</a:t>
            </a:fld>
            <a:endParaRPr lang="en-US"/>
          </a:p>
        </p:txBody>
      </p:sp>
    </p:spTree>
    <p:extLst>
      <p:ext uri="{BB962C8B-B14F-4D97-AF65-F5344CB8AC3E}">
        <p14:creationId xmlns:p14="http://schemas.microsoft.com/office/powerpoint/2010/main" val="3387179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a:r>
            <a:r>
              <a:rPr lang="en-US" dirty="0" err="1">
                <a:cs typeface="Calibri"/>
              </a:rPr>
              <a:t>fragmentShader</a:t>
            </a:r>
            <a:r>
              <a:rPr lang="en-US" dirty="0">
                <a:cs typeface="Calibri"/>
              </a:rPr>
              <a:t>: </a:t>
            </a:r>
            <a:r>
              <a:rPr lang="en-US" dirty="0" err="1">
                <a:cs typeface="Calibri"/>
              </a:rPr>
              <a:t>shader</a:t>
            </a:r>
            <a:r>
              <a:rPr lang="en-US" dirty="0">
                <a:cs typeface="Calibri"/>
              </a:rPr>
              <a:t> </a:t>
            </a:r>
            <a:r>
              <a:rPr lang="en-US" dirty="0" err="1">
                <a:cs typeface="Calibri"/>
              </a:rPr>
              <a:t>ini</a:t>
            </a:r>
            <a:r>
              <a:rPr lang="en-US" dirty="0">
                <a:cs typeface="Calibri"/>
              </a:rPr>
              <a:t> </a:t>
            </a:r>
            <a:r>
              <a:rPr lang="en-US" dirty="0" err="1">
                <a:cs typeface="Calibri"/>
              </a:rPr>
              <a:t>mendefinisikan</a:t>
            </a:r>
            <a:r>
              <a:rPr lang="en-US" dirty="0">
                <a:cs typeface="Calibri"/>
              </a:rPr>
              <a:t> </a:t>
            </a:r>
            <a:r>
              <a:rPr lang="en-US" dirty="0" err="1">
                <a:cs typeface="Calibri"/>
              </a:rPr>
              <a:t>warna</a:t>
            </a:r>
            <a:r>
              <a:rPr lang="en-US" dirty="0">
                <a:cs typeface="Calibri"/>
              </a:rPr>
              <a:t> pada </a:t>
            </a:r>
            <a:r>
              <a:rPr lang="en-US" dirty="0" err="1">
                <a:cs typeface="Calibri"/>
              </a:rPr>
              <a:t>setiap</a:t>
            </a:r>
            <a:r>
              <a:rPr lang="en-US" dirty="0">
                <a:cs typeface="Calibri"/>
              </a:rPr>
              <a:t> pixel </a:t>
            </a:r>
          </a:p>
          <a:p>
            <a:r>
              <a:rPr lang="en-US" dirty="0">
                <a:cs typeface="Calibri"/>
              </a:rPr>
              <a:t>-</a:t>
            </a:r>
            <a:r>
              <a:rPr lang="en-US" dirty="0" err="1">
                <a:cs typeface="Calibri"/>
              </a:rPr>
              <a:t>vertexShader</a:t>
            </a:r>
            <a:r>
              <a:rPr lang="en-US" dirty="0">
                <a:cs typeface="Calibri"/>
              </a:rPr>
              <a:t>: </a:t>
            </a:r>
            <a:r>
              <a:rPr lang="en-US" dirty="0" err="1">
                <a:cs typeface="Calibri"/>
              </a:rPr>
              <a:t>shader</a:t>
            </a:r>
            <a:r>
              <a:rPr lang="en-US" dirty="0">
                <a:cs typeface="Calibri"/>
              </a:rPr>
              <a:t> </a:t>
            </a:r>
            <a:r>
              <a:rPr lang="en-US" dirty="0" err="1">
                <a:cs typeface="Calibri"/>
              </a:rPr>
              <a:t>ini</a:t>
            </a:r>
            <a:r>
              <a:rPr lang="en-US" dirty="0">
                <a:cs typeface="Calibri"/>
              </a:rPr>
              <a:t> </a:t>
            </a:r>
            <a:r>
              <a:rPr lang="en-US" dirty="0" err="1">
                <a:cs typeface="Calibri"/>
              </a:rPr>
              <a:t>digunakan</a:t>
            </a:r>
            <a:r>
              <a:rPr lang="en-US" dirty="0">
                <a:cs typeface="Calibri"/>
              </a:rPr>
              <a:t> </a:t>
            </a:r>
            <a:r>
              <a:rPr lang="en-US" dirty="0" err="1">
                <a:cs typeface="Calibri"/>
              </a:rPr>
              <a:t>untuk</a:t>
            </a:r>
            <a:r>
              <a:rPr lang="en-US" dirty="0">
                <a:cs typeface="Calibri"/>
              </a:rPr>
              <a:t> </a:t>
            </a:r>
            <a:r>
              <a:rPr lang="en-US" dirty="0" err="1">
                <a:cs typeface="Calibri"/>
              </a:rPr>
              <a:t>mengubah</a:t>
            </a:r>
            <a:r>
              <a:rPr lang="en-US" dirty="0">
                <a:cs typeface="Calibri"/>
              </a:rPr>
              <a:t> </a:t>
            </a:r>
            <a:r>
              <a:rPr lang="en-US" dirty="0" err="1">
                <a:cs typeface="Calibri"/>
              </a:rPr>
              <a:t>posisi</a:t>
            </a:r>
            <a:r>
              <a:rPr lang="en-US" dirty="0">
                <a:cs typeface="Calibri"/>
              </a:rPr>
              <a:t> pada </a:t>
            </a:r>
            <a:r>
              <a:rPr lang="en-US" dirty="0" err="1">
                <a:cs typeface="Calibri"/>
              </a:rPr>
              <a:t>setiap</a:t>
            </a:r>
            <a:r>
              <a:rPr lang="en-US" dirty="0">
                <a:cs typeface="Calibri"/>
              </a:rPr>
              <a:t> vertex </a:t>
            </a:r>
          </a:p>
          <a:p>
            <a:r>
              <a:rPr lang="en-US" dirty="0">
                <a:cs typeface="Calibri"/>
              </a:rPr>
              <a:t>-</a:t>
            </a:r>
            <a:r>
              <a:rPr lang="en-US" dirty="0" err="1">
                <a:cs typeface="Calibri"/>
              </a:rPr>
              <a:t>uniforms:untuk</a:t>
            </a:r>
            <a:r>
              <a:rPr lang="en-US" dirty="0">
                <a:cs typeface="Calibri"/>
              </a:rPr>
              <a:t> </a:t>
            </a:r>
            <a:r>
              <a:rPr lang="en-US" dirty="0" err="1">
                <a:cs typeface="Calibri"/>
              </a:rPr>
              <a:t>mengirimkan</a:t>
            </a:r>
            <a:r>
              <a:rPr lang="en-US" dirty="0">
                <a:cs typeface="Calibri"/>
              </a:rPr>
              <a:t> </a:t>
            </a:r>
            <a:r>
              <a:rPr lang="en-US" dirty="0" err="1">
                <a:cs typeface="Calibri"/>
              </a:rPr>
              <a:t>informasi</a:t>
            </a:r>
            <a:r>
              <a:rPr lang="en-US" dirty="0">
                <a:cs typeface="Calibri"/>
              </a:rPr>
              <a:t> ke </a:t>
            </a:r>
            <a:r>
              <a:rPr lang="en-US" dirty="0" err="1">
                <a:cs typeface="Calibri"/>
              </a:rPr>
              <a:t>shader</a:t>
            </a:r>
            <a:r>
              <a:rPr lang="en-US" dirty="0">
                <a:cs typeface="Calibri"/>
              </a:rPr>
              <a:t>, </a:t>
            </a:r>
            <a:r>
              <a:rPr lang="en-US" dirty="0" err="1">
                <a:cs typeface="Calibri"/>
              </a:rPr>
              <a:t>mengirimkan</a:t>
            </a:r>
            <a:r>
              <a:rPr lang="en-US" dirty="0">
                <a:cs typeface="Calibri"/>
              </a:rPr>
              <a:t> ke </a:t>
            </a:r>
            <a:r>
              <a:rPr lang="en-US" dirty="0" err="1">
                <a:cs typeface="Calibri"/>
              </a:rPr>
              <a:t>setiap</a:t>
            </a:r>
            <a:r>
              <a:rPr lang="en-US" dirty="0">
                <a:cs typeface="Calibri"/>
              </a:rPr>
              <a:t> vertex </a:t>
            </a:r>
            <a:r>
              <a:rPr lang="en-US" dirty="0" err="1">
                <a:cs typeface="Calibri"/>
              </a:rPr>
              <a:t>dan</a:t>
            </a:r>
            <a:r>
              <a:rPr lang="en-US" dirty="0">
                <a:cs typeface="Calibri"/>
              </a:rPr>
              <a:t> fragment</a:t>
            </a:r>
          </a:p>
          <a:p>
            <a:r>
              <a:rPr lang="en-US" dirty="0">
                <a:cs typeface="Calibri"/>
              </a:rPr>
              <a:t>-defines: </a:t>
            </a:r>
            <a:r>
              <a:rPr lang="en-US" dirty="0" err="1">
                <a:cs typeface="Calibri"/>
              </a:rPr>
              <a:t>mendefinisikan</a:t>
            </a:r>
            <a:r>
              <a:rPr lang="en-US" dirty="0">
                <a:cs typeface="Calibri"/>
              </a:rPr>
              <a:t> custom constants </a:t>
            </a:r>
            <a:r>
              <a:rPr lang="en-US" dirty="0" err="1">
                <a:cs typeface="Calibri"/>
              </a:rPr>
              <a:t>menggunakan</a:t>
            </a:r>
            <a:r>
              <a:rPr lang="en-US" dirty="0">
                <a:cs typeface="Calibri"/>
              </a:rPr>
              <a:t> #define </a:t>
            </a:r>
            <a:r>
              <a:rPr lang="en-US" dirty="0" err="1">
                <a:cs typeface="Calibri"/>
              </a:rPr>
              <a:t>dalam</a:t>
            </a:r>
            <a:r>
              <a:rPr lang="en-US" dirty="0">
                <a:cs typeface="Calibri"/>
              </a:rPr>
              <a:t> GLSL </a:t>
            </a:r>
            <a:r>
              <a:rPr lang="en-US" dirty="0" err="1">
                <a:cs typeface="Calibri"/>
              </a:rPr>
              <a:t>untuk</a:t>
            </a:r>
            <a:r>
              <a:rPr lang="en-US" dirty="0">
                <a:cs typeface="Calibri"/>
              </a:rPr>
              <a:t> </a:t>
            </a:r>
            <a:r>
              <a:rPr lang="en-US" dirty="0" err="1">
                <a:cs typeface="Calibri"/>
              </a:rPr>
              <a:t>vertexshader</a:t>
            </a:r>
            <a:r>
              <a:rPr lang="en-US" dirty="0">
                <a:cs typeface="Calibri"/>
              </a:rPr>
              <a:t> </a:t>
            </a:r>
            <a:r>
              <a:rPr lang="en-US" dirty="0" err="1">
                <a:cs typeface="Calibri"/>
              </a:rPr>
              <a:t>dan</a:t>
            </a:r>
            <a:r>
              <a:rPr lang="en-US" dirty="0">
                <a:cs typeface="Calibri"/>
              </a:rPr>
              <a:t> </a:t>
            </a:r>
            <a:r>
              <a:rPr lang="en-US" dirty="0" err="1">
                <a:cs typeface="Calibri"/>
              </a:rPr>
              <a:t>fragmentshader</a:t>
            </a:r>
            <a:r>
              <a:rPr lang="en-US" dirty="0">
                <a:cs typeface="Calibri"/>
              </a:rPr>
              <a:t>. </a:t>
            </a:r>
            <a:r>
              <a:rPr lang="en-US" dirty="0" err="1">
                <a:cs typeface="Calibri"/>
              </a:rPr>
              <a:t>Dapat</a:t>
            </a:r>
            <a:r>
              <a:rPr lang="en-US" dirty="0">
                <a:cs typeface="Calibri"/>
              </a:rPr>
              <a:t> </a:t>
            </a:r>
            <a:r>
              <a:rPr lang="en-US" dirty="0" err="1">
                <a:cs typeface="Calibri"/>
              </a:rPr>
              <a:t>menambahkan</a:t>
            </a:r>
            <a:r>
              <a:rPr lang="en-US" dirty="0">
                <a:cs typeface="Calibri"/>
              </a:rPr>
              <a:t> global </a:t>
            </a:r>
            <a:r>
              <a:rPr lang="en-US" dirty="0" err="1">
                <a:cs typeface="Calibri"/>
              </a:rPr>
              <a:t>variabel</a:t>
            </a:r>
            <a:r>
              <a:rPr lang="en-US" dirty="0">
                <a:cs typeface="Calibri"/>
              </a:rPr>
              <a:t>.</a:t>
            </a:r>
          </a:p>
          <a:p>
            <a:r>
              <a:rPr lang="en-US" dirty="0">
                <a:cs typeface="Calibri"/>
              </a:rPr>
              <a:t>-attributes: </a:t>
            </a:r>
            <a:r>
              <a:rPr lang="en-US" dirty="0" err="1">
                <a:cs typeface="Calibri"/>
              </a:rPr>
              <a:t>merubah</a:t>
            </a:r>
            <a:r>
              <a:rPr lang="en-US" dirty="0">
                <a:cs typeface="Calibri"/>
              </a:rPr>
              <a:t> di </a:t>
            </a:r>
            <a:r>
              <a:rPr lang="en-US" dirty="0" err="1">
                <a:cs typeface="Calibri"/>
              </a:rPr>
              <a:t>antara</a:t>
            </a:r>
            <a:r>
              <a:rPr lang="en-US" dirty="0">
                <a:cs typeface="Calibri"/>
              </a:rPr>
              <a:t> fragments</a:t>
            </a:r>
            <a:r>
              <a:rPr lang="en-US" baseline="0" dirty="0">
                <a:cs typeface="Calibri"/>
              </a:rPr>
              <a:t> </a:t>
            </a:r>
            <a:r>
              <a:rPr lang="en-US" baseline="0" dirty="0" err="1">
                <a:cs typeface="Calibri"/>
              </a:rPr>
              <a:t>dan</a:t>
            </a:r>
            <a:r>
              <a:rPr lang="en-US" baseline="0" dirty="0">
                <a:cs typeface="Calibri"/>
              </a:rPr>
              <a:t> vertex. </a:t>
            </a:r>
            <a:r>
              <a:rPr lang="en-US" baseline="0" dirty="0" err="1">
                <a:cs typeface="Calibri"/>
              </a:rPr>
              <a:t>Biasanya</a:t>
            </a:r>
            <a:r>
              <a:rPr lang="en-US" baseline="0" dirty="0">
                <a:cs typeface="Calibri"/>
              </a:rPr>
              <a:t> di </a:t>
            </a:r>
            <a:r>
              <a:rPr lang="en-US" baseline="0" dirty="0" err="1">
                <a:cs typeface="Calibri"/>
              </a:rPr>
              <a:t>pakai</a:t>
            </a:r>
            <a:r>
              <a:rPr lang="en-US" baseline="0" dirty="0">
                <a:cs typeface="Calibri"/>
              </a:rPr>
              <a:t> </a:t>
            </a:r>
            <a:r>
              <a:rPr lang="en-US" baseline="0" dirty="0" err="1">
                <a:cs typeface="Calibri"/>
              </a:rPr>
              <a:t>untuk</a:t>
            </a:r>
            <a:r>
              <a:rPr lang="en-US" baseline="0" dirty="0">
                <a:cs typeface="Calibri"/>
              </a:rPr>
              <a:t> passing data positional </a:t>
            </a:r>
            <a:r>
              <a:rPr lang="en-US" baseline="0" dirty="0" err="1">
                <a:cs typeface="Calibri"/>
              </a:rPr>
              <a:t>dan</a:t>
            </a:r>
            <a:r>
              <a:rPr lang="en-US" baseline="0" dirty="0">
                <a:cs typeface="Calibri"/>
              </a:rPr>
              <a:t> normal-related data</a:t>
            </a:r>
            <a:r>
              <a:rPr lang="en-US" baseline="0">
                <a:cs typeface="Calibri"/>
              </a:rPr>
              <a:t>. </a:t>
            </a:r>
            <a:r>
              <a:rPr lang="en-US">
                <a:cs typeface="Calibri"/>
              </a:rPr>
              <a:t>Kalo</a:t>
            </a:r>
            <a:r>
              <a:rPr lang="en-US" baseline="0">
                <a:cs typeface="Calibri"/>
              </a:rPr>
              <a:t> </a:t>
            </a:r>
            <a:r>
              <a:rPr lang="en-US" baseline="0" dirty="0" err="1">
                <a:cs typeface="Calibri"/>
              </a:rPr>
              <a:t>mau</a:t>
            </a:r>
            <a:r>
              <a:rPr lang="en-US" baseline="0" dirty="0">
                <a:cs typeface="Calibri"/>
              </a:rPr>
              <a:t> </a:t>
            </a:r>
            <a:r>
              <a:rPr lang="en-US" baseline="0" dirty="0" err="1">
                <a:cs typeface="Calibri"/>
              </a:rPr>
              <a:t>pake</a:t>
            </a:r>
            <a:r>
              <a:rPr lang="en-US" baseline="0" dirty="0">
                <a:cs typeface="Calibri"/>
              </a:rPr>
              <a:t> </a:t>
            </a:r>
            <a:r>
              <a:rPr lang="en-US" baseline="0" dirty="0" err="1">
                <a:cs typeface="Calibri"/>
              </a:rPr>
              <a:t>ini</a:t>
            </a:r>
            <a:r>
              <a:rPr lang="en-US" baseline="0" dirty="0">
                <a:cs typeface="Calibri"/>
              </a:rPr>
              <a:t> </a:t>
            </a:r>
            <a:r>
              <a:rPr lang="en-US" baseline="0" dirty="0" err="1">
                <a:cs typeface="Calibri"/>
              </a:rPr>
              <a:t>harus</a:t>
            </a:r>
            <a:r>
              <a:rPr lang="en-US" baseline="0" dirty="0">
                <a:cs typeface="Calibri"/>
              </a:rPr>
              <a:t> </a:t>
            </a:r>
            <a:r>
              <a:rPr lang="en-US" baseline="0" dirty="0" err="1">
                <a:cs typeface="Calibri"/>
              </a:rPr>
              <a:t>ngasi</a:t>
            </a:r>
            <a:r>
              <a:rPr lang="en-US" baseline="0" dirty="0">
                <a:cs typeface="Calibri"/>
              </a:rPr>
              <a:t> tau </a:t>
            </a:r>
            <a:r>
              <a:rPr lang="en-US" baseline="0" dirty="0" err="1">
                <a:cs typeface="Calibri"/>
              </a:rPr>
              <a:t>semua</a:t>
            </a:r>
            <a:r>
              <a:rPr lang="en-US" baseline="0" dirty="0">
                <a:cs typeface="Calibri"/>
              </a:rPr>
              <a:t> vertex </a:t>
            </a:r>
            <a:r>
              <a:rPr lang="en-US" baseline="0" dirty="0" err="1">
                <a:cs typeface="Calibri"/>
              </a:rPr>
              <a:t>geometri</a:t>
            </a:r>
            <a:endParaRPr lang="en-US" dirty="0">
              <a:cs typeface="Calibri"/>
            </a:endParaRPr>
          </a:p>
          <a:p>
            <a:r>
              <a:rPr lang="en-US" dirty="0">
                <a:cs typeface="Calibri"/>
              </a:rPr>
              <a:t>-lights: </a:t>
            </a:r>
            <a:r>
              <a:rPr lang="en-US" dirty="0" err="1">
                <a:cs typeface="Calibri"/>
              </a:rPr>
              <a:t>menentukan</a:t>
            </a:r>
            <a:r>
              <a:rPr lang="en-US" dirty="0">
                <a:cs typeface="Calibri"/>
              </a:rPr>
              <a:t> apakah material </a:t>
            </a:r>
            <a:r>
              <a:rPr lang="en-US" dirty="0" err="1">
                <a:cs typeface="Calibri"/>
              </a:rPr>
              <a:t>ini</a:t>
            </a:r>
            <a:r>
              <a:rPr lang="en-US" dirty="0">
                <a:cs typeface="Calibri"/>
              </a:rPr>
              <a:t> </a:t>
            </a:r>
            <a:r>
              <a:rPr lang="en-US" dirty="0" err="1">
                <a:cs typeface="Calibri"/>
              </a:rPr>
              <a:t>memakai</a:t>
            </a:r>
            <a:r>
              <a:rPr lang="en-US" dirty="0">
                <a:cs typeface="Calibri"/>
              </a:rPr>
              <a:t> lighting </a:t>
            </a:r>
            <a:r>
              <a:rPr lang="en-US" dirty="0" err="1">
                <a:cs typeface="Calibri"/>
              </a:rPr>
              <a:t>atau</a:t>
            </a:r>
            <a:r>
              <a:rPr lang="en-US" dirty="0">
                <a:cs typeface="Calibri"/>
              </a:rPr>
              <a:t> </a:t>
            </a:r>
            <a:r>
              <a:rPr lang="en-US" dirty="0" err="1">
                <a:cs typeface="Calibri"/>
              </a:rPr>
              <a:t>tidak</a:t>
            </a:r>
            <a:r>
              <a:rPr lang="en-US" dirty="0">
                <a:cs typeface="Calibri"/>
              </a:rPr>
              <a:t>. </a:t>
            </a:r>
            <a:r>
              <a:rPr lang="en-US" dirty="0" err="1">
                <a:cs typeface="Calibri"/>
              </a:rPr>
              <a:t>Defaultnya</a:t>
            </a:r>
            <a:r>
              <a:rPr lang="en-US" dirty="0">
                <a:cs typeface="Calibri"/>
              </a:rPr>
              <a:t> </a:t>
            </a:r>
            <a:r>
              <a:rPr lang="en-US" dirty="0" err="1">
                <a:cs typeface="Calibri"/>
              </a:rPr>
              <a:t>adalah</a:t>
            </a:r>
            <a:r>
              <a:rPr lang="en-US" dirty="0">
                <a:cs typeface="Calibri"/>
              </a:rPr>
              <a:t> false</a:t>
            </a:r>
          </a:p>
        </p:txBody>
      </p:sp>
      <p:sp>
        <p:nvSpPr>
          <p:cNvPr id="4" name="Slide Number Placeholder 3"/>
          <p:cNvSpPr>
            <a:spLocks noGrp="1"/>
          </p:cNvSpPr>
          <p:nvPr>
            <p:ph type="sldNum" sz="quarter" idx="5"/>
          </p:nvPr>
        </p:nvSpPr>
        <p:spPr/>
        <p:txBody>
          <a:bodyPr/>
          <a:lstStyle/>
          <a:p>
            <a:fld id="{C8BF4B68-AC47-47AC-B076-B4A46F24FF71}" type="slidenum">
              <a:rPr lang="en-US"/>
              <a:t>18</a:t>
            </a:fld>
            <a:endParaRPr lang="en-US"/>
          </a:p>
        </p:txBody>
      </p:sp>
    </p:spTree>
    <p:extLst>
      <p:ext uri="{BB962C8B-B14F-4D97-AF65-F5344CB8AC3E}">
        <p14:creationId xmlns:p14="http://schemas.microsoft.com/office/powerpoint/2010/main" val="2273597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8BF4B68-AC47-47AC-B076-B4A46F24FF71}" type="slidenum">
              <a:rPr lang="en-US"/>
              <a:t>19</a:t>
            </a:fld>
            <a:endParaRPr lang="en-US"/>
          </a:p>
        </p:txBody>
      </p:sp>
    </p:spTree>
    <p:extLst>
      <p:ext uri="{BB962C8B-B14F-4D97-AF65-F5344CB8AC3E}">
        <p14:creationId xmlns:p14="http://schemas.microsoft.com/office/powerpoint/2010/main" val="1656655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color : mengatur warna line. Kalau ada properti vertexColors, properti ini diabaikan. </a:t>
            </a:r>
          </a:p>
          <a:p>
            <a:r>
              <a:rPr lang="en-US">
                <a:cs typeface="Calibri"/>
              </a:rPr>
              <a:t>- linewidth : mengatur ketebalan line.</a:t>
            </a:r>
          </a:p>
          <a:p>
            <a:r>
              <a:rPr lang="en-US">
                <a:cs typeface="Calibri"/>
              </a:rPr>
              <a:t>- linecap : mengatur bagaimana akhir dari garis akan diperlihatkan dalam mode wireframe.</a:t>
            </a:r>
          </a:p>
          <a:p>
            <a:r>
              <a:rPr lang="en-US">
                <a:cs typeface="Calibri"/>
              </a:rPr>
              <a:t>- linejoin : mengatur bagaimana sambungan garis akan divisualisasikan. </a:t>
            </a:r>
          </a:p>
          <a:p>
            <a:r>
              <a:rPr lang="en-US">
                <a:cs typeface="Calibri"/>
              </a:rPr>
              <a:t>- vertexColors : untuk memberikan warna spesifik untuk tiap vertex.</a:t>
            </a:r>
          </a:p>
          <a:p>
            <a:r>
              <a:rPr lang="en-US">
                <a:cs typeface="Calibri"/>
              </a:rPr>
              <a:t>- fog : untuk menentukan apakah objek akan terkena efek dari properti kabut global.</a:t>
            </a:r>
          </a:p>
        </p:txBody>
      </p:sp>
      <p:sp>
        <p:nvSpPr>
          <p:cNvPr id="4" name="Slide Number Placeholder 3"/>
          <p:cNvSpPr>
            <a:spLocks noGrp="1"/>
          </p:cNvSpPr>
          <p:nvPr>
            <p:ph type="sldNum" sz="quarter" idx="5"/>
          </p:nvPr>
        </p:nvSpPr>
        <p:spPr/>
        <p:txBody>
          <a:bodyPr/>
          <a:lstStyle/>
          <a:p>
            <a:fld id="{C8BF4B68-AC47-47AC-B076-B4A46F24FF71}" type="slidenum">
              <a:rPr lang="en-US"/>
              <a:t>21</a:t>
            </a:fld>
            <a:endParaRPr lang="en-US"/>
          </a:p>
        </p:txBody>
      </p:sp>
    </p:spTree>
    <p:extLst>
      <p:ext uri="{BB962C8B-B14F-4D97-AF65-F5344CB8AC3E}">
        <p14:creationId xmlns:p14="http://schemas.microsoft.com/office/powerpoint/2010/main" val="2946997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Scale untuk mengukur dash size dan gap size. Jika scale lebih kecil dari 1, maka dashSize dan gapSize meningkat nilainya. Jika scale lebih besar dari 1, maka dashSize dan gapSize akan menurun nilainya.</a:t>
            </a:r>
          </a:p>
          <a:p>
            <a:r>
              <a:rPr lang="en-US">
                <a:cs typeface="Calibri"/>
              </a:rPr>
              <a:t>- dashSize untuk ukuran tanda pisah</a:t>
            </a:r>
          </a:p>
          <a:p>
            <a:r>
              <a:rPr lang="en-US">
                <a:cs typeface="Calibri"/>
              </a:rPr>
              <a:t>- gapSize untuk ukuran celah</a:t>
            </a:r>
          </a:p>
        </p:txBody>
      </p:sp>
      <p:sp>
        <p:nvSpPr>
          <p:cNvPr id="4" name="Slide Number Placeholder 3"/>
          <p:cNvSpPr>
            <a:spLocks noGrp="1"/>
          </p:cNvSpPr>
          <p:nvPr>
            <p:ph type="sldNum" sz="quarter" idx="5"/>
          </p:nvPr>
        </p:nvSpPr>
        <p:spPr/>
        <p:txBody>
          <a:bodyPr/>
          <a:lstStyle/>
          <a:p>
            <a:fld id="{C8BF4B68-AC47-47AC-B076-B4A46F24FF71}" type="slidenum">
              <a:rPr lang="en-US"/>
              <a:t>22</a:t>
            </a:fld>
            <a:endParaRPr lang="en-US"/>
          </a:p>
        </p:txBody>
      </p:sp>
    </p:spTree>
    <p:extLst>
      <p:ext uri="{BB962C8B-B14F-4D97-AF65-F5344CB8AC3E}">
        <p14:creationId xmlns:p14="http://schemas.microsoft.com/office/powerpoint/2010/main" val="2969018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Id </a:t>
            </a:r>
            <a:r>
              <a:rPr lang="en-US" err="1"/>
              <a:t>digunakan</a:t>
            </a:r>
            <a:r>
              <a:rPr lang="en-US"/>
              <a:t> </a:t>
            </a:r>
            <a:r>
              <a:rPr lang="en-US" err="1"/>
              <a:t>untuk</a:t>
            </a:r>
            <a:r>
              <a:rPr lang="en-US"/>
              <a:t> </a:t>
            </a:r>
            <a:r>
              <a:rPr lang="en-US" err="1"/>
              <a:t>identitas</a:t>
            </a:r>
            <a:r>
              <a:rPr lang="en-US"/>
              <a:t> material </a:t>
            </a:r>
            <a:r>
              <a:rPr lang="en-US" err="1"/>
              <a:t>otomatis</a:t>
            </a:r>
            <a:r>
              <a:rPr lang="en-US"/>
              <a:t> </a:t>
            </a:r>
            <a:r>
              <a:rPr lang="en-US" err="1"/>
              <a:t>terbuat</a:t>
            </a:r>
            <a:r>
              <a:rPr lang="en-US"/>
              <a:t> </a:t>
            </a:r>
            <a:r>
              <a:rPr lang="en-US" err="1"/>
              <a:t>saat</a:t>
            </a:r>
            <a:r>
              <a:rPr lang="en-US"/>
              <a:t> </a:t>
            </a:r>
            <a:r>
              <a:rPr lang="en-US" err="1"/>
              <a:t>membuat</a:t>
            </a:r>
            <a:r>
              <a:rPr lang="en-US"/>
              <a:t> </a:t>
            </a:r>
            <a:r>
              <a:rPr lang="en-US" err="1"/>
              <a:t>suatu</a:t>
            </a:r>
            <a:r>
              <a:rPr lang="en-US"/>
              <a:t> material dan </a:t>
            </a:r>
            <a:r>
              <a:rPr lang="en-US" err="1"/>
              <a:t>selalu</a:t>
            </a:r>
            <a:r>
              <a:rPr lang="en-US"/>
              <a:t> </a:t>
            </a:r>
            <a:r>
              <a:rPr lang="en-US" err="1"/>
              <a:t>bertambah</a:t>
            </a:r>
            <a:r>
              <a:rPr lang="en-US"/>
              <a:t> 1 </a:t>
            </a:r>
            <a:r>
              <a:rPr lang="en-US" err="1"/>
              <a:t>untuk</a:t>
            </a:r>
            <a:r>
              <a:rPr lang="en-US"/>
              <a:t> material </a:t>
            </a:r>
            <a:r>
              <a:rPr lang="en-US" err="1"/>
              <a:t>berikutnya</a:t>
            </a:r>
            <a:endParaRPr lang="en-US" err="1">
              <a:cs typeface="Calibri"/>
            </a:endParaRPr>
          </a:p>
          <a:p>
            <a:r>
              <a:rPr lang="en-US"/>
              <a:t>- </a:t>
            </a:r>
            <a:r>
              <a:rPr lang="en-US" err="1"/>
              <a:t>Uuid</a:t>
            </a:r>
            <a:r>
              <a:rPr lang="en-US"/>
              <a:t> </a:t>
            </a:r>
            <a:r>
              <a:rPr lang="en-US" err="1"/>
              <a:t>merupakan</a:t>
            </a:r>
            <a:r>
              <a:rPr lang="en-US"/>
              <a:t> uniquely generated id and is used internally</a:t>
            </a:r>
            <a:endParaRPr lang="en-US">
              <a:cs typeface="Calibri"/>
            </a:endParaRPr>
          </a:p>
          <a:p>
            <a:r>
              <a:rPr lang="en-US">
                <a:cs typeface="Calibri"/>
              </a:rPr>
              <a:t>- Name </a:t>
            </a:r>
            <a:r>
              <a:rPr lang="en-US" err="1">
                <a:cs typeface="Calibri"/>
              </a:rPr>
              <a:t>untuk</a:t>
            </a:r>
            <a:r>
              <a:rPr lang="en-US">
                <a:cs typeface="Calibri"/>
              </a:rPr>
              <a:t> </a:t>
            </a:r>
            <a:r>
              <a:rPr lang="en-US" err="1">
                <a:cs typeface="Calibri"/>
              </a:rPr>
              <a:t>memberi</a:t>
            </a:r>
            <a:r>
              <a:rPr lang="en-US">
                <a:cs typeface="Calibri"/>
              </a:rPr>
              <a:t> </a:t>
            </a:r>
            <a:r>
              <a:rPr lang="en-US" err="1">
                <a:cs typeface="Calibri"/>
              </a:rPr>
              <a:t>nama</a:t>
            </a:r>
            <a:r>
              <a:rPr lang="en-US">
                <a:cs typeface="Calibri"/>
              </a:rPr>
              <a:t> </a:t>
            </a:r>
            <a:r>
              <a:rPr lang="en-US" err="1">
                <a:cs typeface="Calibri"/>
              </a:rPr>
              <a:t>sebuah</a:t>
            </a:r>
            <a:r>
              <a:rPr lang="en-US">
                <a:cs typeface="Calibri"/>
              </a:rPr>
              <a:t> material dan </a:t>
            </a:r>
            <a:r>
              <a:rPr lang="en-US" err="1">
                <a:cs typeface="Calibri"/>
              </a:rPr>
              <a:t>biasanya</a:t>
            </a:r>
            <a:r>
              <a:rPr lang="en-US">
                <a:cs typeface="Calibri"/>
              </a:rPr>
              <a:t> </a:t>
            </a:r>
            <a:r>
              <a:rPr lang="en-US" err="1">
                <a:cs typeface="Calibri"/>
              </a:rPr>
              <a:t>digunakan</a:t>
            </a:r>
            <a:r>
              <a:rPr lang="en-US">
                <a:cs typeface="Calibri"/>
              </a:rPr>
              <a:t> </a:t>
            </a:r>
            <a:r>
              <a:rPr lang="en-US" err="1">
                <a:cs typeface="Calibri"/>
              </a:rPr>
              <a:t>untuk</a:t>
            </a:r>
            <a:r>
              <a:rPr lang="en-US">
                <a:cs typeface="Calibri"/>
              </a:rPr>
              <a:t> proses debug</a:t>
            </a:r>
          </a:p>
          <a:p>
            <a:r>
              <a:rPr lang="en-US">
                <a:cs typeface="Calibri"/>
              </a:rPr>
              <a:t>- Opacity </a:t>
            </a:r>
            <a:r>
              <a:rPr lang="en-US" err="1">
                <a:cs typeface="Calibri"/>
              </a:rPr>
              <a:t>mendefinisikan</a:t>
            </a:r>
            <a:r>
              <a:rPr lang="en-US">
                <a:cs typeface="Calibri"/>
              </a:rPr>
              <a:t> </a:t>
            </a:r>
            <a:r>
              <a:rPr lang="en-US" err="1">
                <a:cs typeface="Calibri"/>
              </a:rPr>
              <a:t>tingkat</a:t>
            </a:r>
            <a:r>
              <a:rPr lang="en-US">
                <a:cs typeface="Calibri"/>
              </a:rPr>
              <a:t> </a:t>
            </a:r>
            <a:r>
              <a:rPr lang="en-US" err="1">
                <a:cs typeface="Calibri"/>
              </a:rPr>
              <a:t>transparansi</a:t>
            </a:r>
            <a:r>
              <a:rPr lang="en-US">
                <a:cs typeface="Calibri"/>
              </a:rPr>
              <a:t> </a:t>
            </a:r>
            <a:r>
              <a:rPr lang="en-US" err="1">
                <a:cs typeface="Calibri"/>
              </a:rPr>
              <a:t>sebuah</a:t>
            </a:r>
            <a:r>
              <a:rPr lang="en-US">
                <a:cs typeface="Calibri"/>
              </a:rPr>
              <a:t> </a:t>
            </a:r>
            <a:r>
              <a:rPr lang="en-US" err="1">
                <a:cs typeface="Calibri"/>
              </a:rPr>
              <a:t>objek</a:t>
            </a:r>
            <a:r>
              <a:rPr lang="en-US">
                <a:cs typeface="Calibri"/>
              </a:rPr>
              <a:t>, </a:t>
            </a:r>
            <a:r>
              <a:rPr lang="en-US" err="1">
                <a:cs typeface="Calibri"/>
              </a:rPr>
              <a:t>digunakan</a:t>
            </a:r>
            <a:r>
              <a:rPr lang="en-US">
                <a:cs typeface="Calibri"/>
              </a:rPr>
              <a:t> </a:t>
            </a:r>
            <a:r>
              <a:rPr lang="en-US" err="1">
                <a:cs typeface="Calibri"/>
              </a:rPr>
              <a:t>berbarengan</a:t>
            </a:r>
            <a:r>
              <a:rPr lang="en-US">
                <a:cs typeface="Calibri"/>
              </a:rPr>
              <a:t> </a:t>
            </a:r>
            <a:r>
              <a:rPr lang="en-US" err="1">
                <a:cs typeface="Calibri"/>
              </a:rPr>
              <a:t>dengan</a:t>
            </a:r>
            <a:r>
              <a:rPr lang="en-US">
                <a:cs typeface="Calibri"/>
              </a:rPr>
              <a:t> </a:t>
            </a:r>
            <a:r>
              <a:rPr lang="en-US" err="1">
                <a:cs typeface="Calibri"/>
              </a:rPr>
              <a:t>fungsi</a:t>
            </a:r>
            <a:r>
              <a:rPr lang="en-US">
                <a:cs typeface="Calibri"/>
              </a:rPr>
              <a:t> transparent. Range </a:t>
            </a:r>
            <a:r>
              <a:rPr lang="en-US" err="1">
                <a:cs typeface="Calibri"/>
              </a:rPr>
              <a:t>dari</a:t>
            </a:r>
            <a:r>
              <a:rPr lang="en-US">
                <a:cs typeface="Calibri"/>
              </a:rPr>
              <a:t> 0 </a:t>
            </a:r>
            <a:r>
              <a:rPr lang="en-US" err="1">
                <a:cs typeface="Calibri"/>
              </a:rPr>
              <a:t>sampe</a:t>
            </a:r>
            <a:r>
              <a:rPr lang="en-US">
                <a:cs typeface="Calibri"/>
              </a:rPr>
              <a:t> 1</a:t>
            </a:r>
          </a:p>
          <a:p>
            <a:r>
              <a:rPr lang="en-US">
                <a:cs typeface="Calibri"/>
              </a:rPr>
              <a:t>- Transparent </a:t>
            </a:r>
            <a:r>
              <a:rPr lang="en-US" err="1">
                <a:cs typeface="Calibri"/>
              </a:rPr>
              <a:t>jika</a:t>
            </a:r>
            <a:r>
              <a:rPr lang="en-US">
                <a:cs typeface="Calibri"/>
              </a:rPr>
              <a:t> </a:t>
            </a:r>
            <a:r>
              <a:rPr lang="en-US" err="1">
                <a:cs typeface="Calibri"/>
              </a:rPr>
              <a:t>diset</a:t>
            </a:r>
            <a:r>
              <a:rPr lang="en-US">
                <a:cs typeface="Calibri"/>
              </a:rPr>
              <a:t> true </a:t>
            </a:r>
            <a:r>
              <a:rPr lang="en-US" err="1">
                <a:cs typeface="Calibri"/>
              </a:rPr>
              <a:t>maka</a:t>
            </a:r>
            <a:r>
              <a:rPr lang="en-US">
                <a:cs typeface="Calibri"/>
              </a:rPr>
              <a:t> </a:t>
            </a:r>
            <a:r>
              <a:rPr lang="en-US" err="1">
                <a:cs typeface="Calibri"/>
              </a:rPr>
              <a:t>akan</a:t>
            </a:r>
            <a:r>
              <a:rPr lang="en-US">
                <a:cs typeface="Calibri"/>
              </a:rPr>
              <a:t> </a:t>
            </a:r>
            <a:r>
              <a:rPr lang="en-US" err="1">
                <a:cs typeface="Calibri"/>
              </a:rPr>
              <a:t>menyesuaikan</a:t>
            </a:r>
            <a:r>
              <a:rPr lang="en-US">
                <a:cs typeface="Calibri"/>
              </a:rPr>
              <a:t> </a:t>
            </a:r>
            <a:r>
              <a:rPr lang="en-US" err="1">
                <a:cs typeface="Calibri"/>
              </a:rPr>
              <a:t>dengan</a:t>
            </a:r>
            <a:r>
              <a:rPr lang="en-US">
                <a:cs typeface="Calibri"/>
              </a:rPr>
              <a:t> </a:t>
            </a:r>
            <a:r>
              <a:rPr lang="en-US" err="1">
                <a:cs typeface="Calibri"/>
              </a:rPr>
              <a:t>tingkat</a:t>
            </a:r>
            <a:r>
              <a:rPr lang="en-US">
                <a:cs typeface="Calibri"/>
              </a:rPr>
              <a:t> opacity, </a:t>
            </a:r>
            <a:r>
              <a:rPr lang="en-US" err="1">
                <a:cs typeface="Calibri"/>
              </a:rPr>
              <a:t>jika</a:t>
            </a:r>
            <a:r>
              <a:rPr lang="en-US">
                <a:cs typeface="Calibri"/>
              </a:rPr>
              <a:t> </a:t>
            </a:r>
            <a:r>
              <a:rPr lang="en-US" err="1">
                <a:cs typeface="Calibri"/>
              </a:rPr>
              <a:t>diset</a:t>
            </a:r>
            <a:r>
              <a:rPr lang="en-US">
                <a:cs typeface="Calibri"/>
              </a:rPr>
              <a:t> false </a:t>
            </a:r>
            <a:r>
              <a:rPr lang="en-US" err="1">
                <a:cs typeface="Calibri"/>
              </a:rPr>
              <a:t>maka</a:t>
            </a:r>
            <a:r>
              <a:rPr lang="en-US">
                <a:cs typeface="Calibri"/>
              </a:rPr>
              <a:t> </a:t>
            </a:r>
            <a:r>
              <a:rPr lang="en-US" err="1">
                <a:cs typeface="Calibri"/>
              </a:rPr>
              <a:t>objek</a:t>
            </a:r>
            <a:r>
              <a:rPr lang="en-US">
                <a:cs typeface="Calibri"/>
              </a:rPr>
              <a:t> </a:t>
            </a:r>
            <a:r>
              <a:rPr lang="en-US" err="1">
                <a:cs typeface="Calibri"/>
              </a:rPr>
              <a:t>tidak</a:t>
            </a:r>
            <a:r>
              <a:rPr lang="en-US">
                <a:cs typeface="Calibri"/>
              </a:rPr>
              <a:t> </a:t>
            </a:r>
            <a:r>
              <a:rPr lang="en-US" err="1">
                <a:cs typeface="Calibri"/>
              </a:rPr>
              <a:t>akan</a:t>
            </a:r>
            <a:r>
              <a:rPr lang="en-US">
                <a:cs typeface="Calibri"/>
              </a:rPr>
              <a:t> </a:t>
            </a:r>
            <a:r>
              <a:rPr lang="en-US" err="1">
                <a:cs typeface="Calibri"/>
              </a:rPr>
              <a:t>transparan</a:t>
            </a:r>
            <a:r>
              <a:rPr lang="en-US">
                <a:cs typeface="Calibri"/>
              </a:rPr>
              <a:t> </a:t>
            </a:r>
            <a:r>
              <a:rPr lang="en-US" err="1">
                <a:cs typeface="Calibri"/>
              </a:rPr>
              <a:t>tetapi</a:t>
            </a:r>
            <a:r>
              <a:rPr lang="en-US">
                <a:cs typeface="Calibri"/>
              </a:rPr>
              <a:t> </a:t>
            </a:r>
            <a:r>
              <a:rPr lang="en-US" err="1">
                <a:cs typeface="Calibri"/>
              </a:rPr>
              <a:t>menjadi</a:t>
            </a:r>
            <a:r>
              <a:rPr lang="en-US">
                <a:cs typeface="Calibri"/>
              </a:rPr>
              <a:t> </a:t>
            </a:r>
            <a:r>
              <a:rPr lang="en-US" err="1">
                <a:cs typeface="Calibri"/>
              </a:rPr>
              <a:t>lebih</a:t>
            </a:r>
            <a:r>
              <a:rPr lang="en-US">
                <a:cs typeface="Calibri"/>
              </a:rPr>
              <a:t> </a:t>
            </a:r>
            <a:r>
              <a:rPr lang="en-US" err="1">
                <a:cs typeface="Calibri"/>
              </a:rPr>
              <a:t>terang</a:t>
            </a:r>
          </a:p>
          <a:p>
            <a:r>
              <a:rPr lang="en-US">
                <a:cs typeface="Calibri"/>
              </a:rPr>
              <a:t>- Overdraw </a:t>
            </a:r>
            <a:r>
              <a:rPr lang="en-US" err="1">
                <a:cs typeface="Calibri"/>
              </a:rPr>
              <a:t>digunakan</a:t>
            </a:r>
            <a:r>
              <a:rPr lang="en-US">
                <a:cs typeface="Calibri"/>
              </a:rPr>
              <a:t> </a:t>
            </a:r>
            <a:r>
              <a:rPr lang="en-US" err="1">
                <a:cs typeface="Calibri"/>
              </a:rPr>
              <a:t>ketika</a:t>
            </a:r>
            <a:r>
              <a:rPr lang="en-US">
                <a:cs typeface="Calibri"/>
              </a:rPr>
              <a:t> </a:t>
            </a:r>
            <a:r>
              <a:rPr lang="en-US" err="1">
                <a:cs typeface="Calibri"/>
              </a:rPr>
              <a:t>menggunakan</a:t>
            </a:r>
            <a:r>
              <a:rPr lang="en-US">
                <a:cs typeface="Calibri"/>
              </a:rPr>
              <a:t> </a:t>
            </a:r>
            <a:r>
              <a:rPr lang="en-US" err="1">
                <a:cs typeface="Calibri"/>
              </a:rPr>
              <a:t>THREE.CanvasRenderer</a:t>
            </a:r>
            <a:r>
              <a:rPr lang="en-US">
                <a:cs typeface="Calibri"/>
              </a:rPr>
              <a:t>, </a:t>
            </a:r>
            <a:r>
              <a:rPr lang="en-US" err="1">
                <a:cs typeface="Calibri"/>
              </a:rPr>
              <a:t>poligon</a:t>
            </a:r>
            <a:r>
              <a:rPr lang="en-US">
                <a:cs typeface="Calibri"/>
              </a:rPr>
              <a:t> </a:t>
            </a:r>
            <a:r>
              <a:rPr lang="en-US" err="1">
                <a:cs typeface="Calibri"/>
              </a:rPr>
              <a:t>akan</a:t>
            </a:r>
            <a:r>
              <a:rPr lang="en-US">
                <a:cs typeface="Calibri"/>
              </a:rPr>
              <a:t> </a:t>
            </a:r>
            <a:r>
              <a:rPr lang="en-US" err="1">
                <a:cs typeface="Calibri"/>
              </a:rPr>
              <a:t>dirender</a:t>
            </a:r>
            <a:r>
              <a:rPr lang="en-US">
                <a:cs typeface="Calibri"/>
              </a:rPr>
              <a:t> </a:t>
            </a:r>
            <a:r>
              <a:rPr lang="en-US" err="1">
                <a:cs typeface="Calibri"/>
              </a:rPr>
              <a:t>sedikit</a:t>
            </a:r>
            <a:r>
              <a:rPr lang="en-US">
                <a:cs typeface="Calibri"/>
              </a:rPr>
              <a:t> </a:t>
            </a:r>
            <a:r>
              <a:rPr lang="en-US" err="1">
                <a:cs typeface="Calibri"/>
              </a:rPr>
              <a:t>lebih</a:t>
            </a:r>
            <a:r>
              <a:rPr lang="en-US">
                <a:cs typeface="Calibri"/>
              </a:rPr>
              <a:t> </a:t>
            </a:r>
            <a:r>
              <a:rPr lang="en-US" err="1">
                <a:cs typeface="Calibri"/>
              </a:rPr>
              <a:t>besar</a:t>
            </a:r>
            <a:r>
              <a:rPr lang="en-US">
                <a:cs typeface="Calibri"/>
              </a:rPr>
              <a:t>, </a:t>
            </a:r>
            <a:r>
              <a:rPr lang="en-US" err="1">
                <a:cs typeface="Calibri"/>
              </a:rPr>
              <a:t>gunakan</a:t>
            </a:r>
            <a:r>
              <a:rPr lang="en-US">
                <a:cs typeface="Calibri"/>
              </a:rPr>
              <a:t> overdraw </a:t>
            </a:r>
            <a:r>
              <a:rPr lang="en-US" err="1">
                <a:cs typeface="Calibri"/>
              </a:rPr>
              <a:t>ketika</a:t>
            </a:r>
            <a:r>
              <a:rPr lang="en-US">
                <a:cs typeface="Calibri"/>
              </a:rPr>
              <a:t> </a:t>
            </a:r>
            <a:r>
              <a:rPr lang="en-US" err="1">
                <a:cs typeface="Calibri"/>
              </a:rPr>
              <a:t>melihat</a:t>
            </a:r>
            <a:r>
              <a:rPr lang="en-US">
                <a:cs typeface="Calibri"/>
              </a:rPr>
              <a:t> gap / </a:t>
            </a:r>
            <a:r>
              <a:rPr lang="en-US" err="1">
                <a:cs typeface="Calibri"/>
              </a:rPr>
              <a:t>celah</a:t>
            </a:r>
            <a:r>
              <a:rPr lang="en-US">
                <a:cs typeface="Calibri"/>
              </a:rPr>
              <a:t> </a:t>
            </a:r>
          </a:p>
          <a:p>
            <a:r>
              <a:rPr lang="en-US">
                <a:cs typeface="Calibri"/>
              </a:rPr>
              <a:t>- Visible </a:t>
            </a:r>
            <a:r>
              <a:rPr lang="en-US" err="1">
                <a:cs typeface="Calibri"/>
              </a:rPr>
              <a:t>mengatur</a:t>
            </a:r>
            <a:r>
              <a:rPr lang="en-US">
                <a:cs typeface="Calibri"/>
              </a:rPr>
              <a:t> visibility </a:t>
            </a:r>
            <a:r>
              <a:rPr lang="en-US" err="1">
                <a:cs typeface="Calibri"/>
              </a:rPr>
              <a:t>dari</a:t>
            </a:r>
            <a:r>
              <a:rPr lang="en-US">
                <a:cs typeface="Calibri"/>
              </a:rPr>
              <a:t> </a:t>
            </a:r>
            <a:r>
              <a:rPr lang="en-US" err="1">
                <a:cs typeface="Calibri"/>
              </a:rPr>
              <a:t>objek</a:t>
            </a:r>
            <a:r>
              <a:rPr lang="en-US">
                <a:cs typeface="Calibri"/>
              </a:rPr>
              <a:t>. Kalo false </a:t>
            </a:r>
            <a:r>
              <a:rPr lang="en-US" err="1">
                <a:cs typeface="Calibri"/>
              </a:rPr>
              <a:t>gakeliatan</a:t>
            </a:r>
            <a:r>
              <a:rPr lang="en-US">
                <a:cs typeface="Calibri"/>
              </a:rPr>
              <a:t> </a:t>
            </a:r>
            <a:r>
              <a:rPr lang="en-US" err="1">
                <a:cs typeface="Calibri"/>
              </a:rPr>
              <a:t>samsek</a:t>
            </a:r>
          </a:p>
          <a:p>
            <a:r>
              <a:rPr lang="en-US">
                <a:cs typeface="Calibri"/>
              </a:rPr>
              <a:t>- Side </a:t>
            </a:r>
            <a:r>
              <a:rPr lang="en-US" err="1">
                <a:cs typeface="Calibri"/>
              </a:rPr>
              <a:t>mengatur</a:t>
            </a:r>
            <a:r>
              <a:rPr lang="en-US">
                <a:cs typeface="Calibri"/>
              </a:rPr>
              <a:t> </a:t>
            </a:r>
            <a:r>
              <a:rPr lang="en-US" err="1">
                <a:cs typeface="Calibri"/>
              </a:rPr>
              <a:t>sisi</a:t>
            </a:r>
            <a:r>
              <a:rPr lang="en-US">
                <a:cs typeface="Calibri"/>
              </a:rPr>
              <a:t> </a:t>
            </a:r>
            <a:r>
              <a:rPr lang="en-US" err="1">
                <a:cs typeface="Calibri"/>
              </a:rPr>
              <a:t>sebelah</a:t>
            </a:r>
            <a:r>
              <a:rPr lang="en-US">
                <a:cs typeface="Calibri"/>
              </a:rPr>
              <a:t> mana </a:t>
            </a:r>
            <a:r>
              <a:rPr lang="en-US" err="1">
                <a:cs typeface="Calibri"/>
              </a:rPr>
              <a:t>jenis</a:t>
            </a:r>
            <a:r>
              <a:rPr lang="en-US">
                <a:cs typeface="Calibri"/>
              </a:rPr>
              <a:t> material </a:t>
            </a:r>
            <a:r>
              <a:rPr lang="en-US" err="1">
                <a:cs typeface="Calibri"/>
              </a:rPr>
              <a:t>akan</a:t>
            </a:r>
            <a:r>
              <a:rPr lang="en-US">
                <a:cs typeface="Calibri"/>
              </a:rPr>
              <a:t> </a:t>
            </a:r>
            <a:r>
              <a:rPr lang="en-US" err="1">
                <a:cs typeface="Calibri"/>
              </a:rPr>
              <a:t>diaplikasikan</a:t>
            </a:r>
            <a:r>
              <a:rPr lang="en-US">
                <a:cs typeface="Calibri"/>
              </a:rPr>
              <a:t>. </a:t>
            </a:r>
            <a:r>
              <a:rPr lang="en-US" err="1">
                <a:cs typeface="Calibri"/>
              </a:rPr>
              <a:t>Defaultnya</a:t>
            </a:r>
            <a:r>
              <a:rPr lang="en-US">
                <a:cs typeface="Calibri"/>
              </a:rPr>
              <a:t> </a:t>
            </a:r>
            <a:r>
              <a:rPr lang="en-US" err="1">
                <a:cs typeface="Calibri"/>
              </a:rPr>
              <a:t>adalah</a:t>
            </a:r>
            <a:r>
              <a:rPr lang="en-US">
                <a:cs typeface="Calibri"/>
              </a:rPr>
              <a:t> </a:t>
            </a:r>
            <a:r>
              <a:rPr lang="en-US" err="1">
                <a:cs typeface="Calibri"/>
              </a:rPr>
              <a:t>THREE.Frontside</a:t>
            </a:r>
            <a:r>
              <a:rPr lang="en-US">
                <a:cs typeface="Calibri"/>
              </a:rPr>
              <a:t> </a:t>
            </a:r>
            <a:r>
              <a:rPr lang="en-US" err="1">
                <a:cs typeface="Calibri"/>
              </a:rPr>
              <a:t>yaitu</a:t>
            </a:r>
            <a:r>
              <a:rPr lang="en-US">
                <a:cs typeface="Calibri"/>
              </a:rPr>
              <a:t> </a:t>
            </a:r>
            <a:r>
              <a:rPr lang="en-US" err="1">
                <a:cs typeface="Calibri"/>
              </a:rPr>
              <a:t>sisi</a:t>
            </a:r>
            <a:r>
              <a:rPr lang="en-US">
                <a:cs typeface="Calibri"/>
              </a:rPr>
              <a:t> </a:t>
            </a:r>
            <a:r>
              <a:rPr lang="en-US" err="1">
                <a:cs typeface="Calibri"/>
              </a:rPr>
              <a:t>depan</a:t>
            </a:r>
          </a:p>
          <a:p>
            <a:r>
              <a:rPr lang="en-US">
                <a:cs typeface="Calibri"/>
              </a:rPr>
              <a:t>- </a:t>
            </a:r>
            <a:r>
              <a:rPr lang="en-US" err="1">
                <a:cs typeface="Calibri"/>
              </a:rPr>
              <a:t>NeedsUpdate</a:t>
            </a:r>
            <a:r>
              <a:rPr lang="en-US">
                <a:cs typeface="Calibri"/>
              </a:rPr>
              <a:t> </a:t>
            </a:r>
            <a:r>
              <a:rPr lang="en-US" err="1">
                <a:cs typeface="Calibri"/>
              </a:rPr>
              <a:t>untuk</a:t>
            </a:r>
            <a:r>
              <a:rPr lang="en-US">
                <a:cs typeface="Calibri"/>
              </a:rPr>
              <a:t> </a:t>
            </a:r>
            <a:r>
              <a:rPr lang="en-US" err="1">
                <a:cs typeface="Calibri"/>
              </a:rPr>
              <a:t>memberitahu</a:t>
            </a:r>
            <a:r>
              <a:rPr lang="en-US">
                <a:cs typeface="Calibri"/>
              </a:rPr>
              <a:t> three </a:t>
            </a:r>
            <a:r>
              <a:rPr lang="en-US" err="1">
                <a:cs typeface="Calibri"/>
              </a:rPr>
              <a:t>js</a:t>
            </a:r>
            <a:r>
              <a:rPr lang="en-US">
                <a:cs typeface="Calibri"/>
              </a:rPr>
              <a:t> </a:t>
            </a:r>
            <a:r>
              <a:rPr lang="en-US" err="1">
                <a:cs typeface="Calibri"/>
              </a:rPr>
              <a:t>bahwa</a:t>
            </a:r>
            <a:r>
              <a:rPr lang="en-US">
                <a:cs typeface="Calibri"/>
              </a:rPr>
              <a:t> </a:t>
            </a:r>
            <a:r>
              <a:rPr lang="en-US" err="1">
                <a:cs typeface="Calibri"/>
              </a:rPr>
              <a:t>ada</a:t>
            </a:r>
            <a:r>
              <a:rPr lang="en-US">
                <a:cs typeface="Calibri"/>
              </a:rPr>
              <a:t> </a:t>
            </a:r>
            <a:r>
              <a:rPr lang="en-US" err="1">
                <a:cs typeface="Calibri"/>
              </a:rPr>
              <a:t>perubahan</a:t>
            </a:r>
            <a:r>
              <a:rPr lang="en-US">
                <a:cs typeface="Calibri"/>
              </a:rPr>
              <a:t> pada material. </a:t>
            </a:r>
            <a:r>
              <a:rPr lang="en-US" err="1">
                <a:cs typeface="Calibri"/>
              </a:rPr>
              <a:t>Jika</a:t>
            </a:r>
            <a:r>
              <a:rPr lang="en-US">
                <a:cs typeface="Calibri"/>
              </a:rPr>
              <a:t> </a:t>
            </a:r>
            <a:r>
              <a:rPr lang="en-US" err="1">
                <a:cs typeface="Calibri"/>
              </a:rPr>
              <a:t>diset</a:t>
            </a:r>
            <a:r>
              <a:rPr lang="en-US">
                <a:cs typeface="Calibri"/>
              </a:rPr>
              <a:t> True, </a:t>
            </a:r>
            <a:r>
              <a:rPr lang="en-US" err="1">
                <a:cs typeface="Calibri"/>
              </a:rPr>
              <a:t>maka</a:t>
            </a:r>
            <a:r>
              <a:rPr lang="en-US">
                <a:cs typeface="Calibri"/>
              </a:rPr>
              <a:t> three </a:t>
            </a:r>
            <a:r>
              <a:rPr lang="en-US" err="1">
                <a:cs typeface="Calibri"/>
              </a:rPr>
              <a:t>js</a:t>
            </a:r>
            <a:r>
              <a:rPr lang="en-US">
                <a:cs typeface="Calibri"/>
              </a:rPr>
              <a:t> </a:t>
            </a:r>
            <a:r>
              <a:rPr lang="en-US" err="1">
                <a:cs typeface="Calibri"/>
              </a:rPr>
              <a:t>akan</a:t>
            </a:r>
            <a:r>
              <a:rPr lang="en-US">
                <a:cs typeface="Calibri"/>
              </a:rPr>
              <a:t> update </a:t>
            </a:r>
            <a:r>
              <a:rPr lang="en-US" err="1">
                <a:cs typeface="Calibri"/>
              </a:rPr>
              <a:t>cachenya</a:t>
            </a:r>
            <a:r>
              <a:rPr lang="en-US">
                <a:cs typeface="Calibri"/>
              </a:rPr>
              <a:t> </a:t>
            </a:r>
            <a:r>
              <a:rPr lang="en-US" err="1">
                <a:cs typeface="Calibri"/>
              </a:rPr>
              <a:t>dengan</a:t>
            </a:r>
            <a:r>
              <a:rPr lang="en-US">
                <a:cs typeface="Calibri"/>
              </a:rPr>
              <a:t> material yang </a:t>
            </a:r>
            <a:r>
              <a:rPr lang="en-US" err="1">
                <a:cs typeface="Calibri"/>
              </a:rPr>
              <a:t>baru</a:t>
            </a:r>
          </a:p>
        </p:txBody>
      </p:sp>
      <p:sp>
        <p:nvSpPr>
          <p:cNvPr id="4" name="Slide Number Placeholder 3"/>
          <p:cNvSpPr>
            <a:spLocks noGrp="1"/>
          </p:cNvSpPr>
          <p:nvPr>
            <p:ph type="sldNum" sz="quarter" idx="5"/>
          </p:nvPr>
        </p:nvSpPr>
        <p:spPr/>
        <p:txBody>
          <a:bodyPr/>
          <a:lstStyle/>
          <a:p>
            <a:fld id="{C8BF4B68-AC47-47AC-B076-B4A46F24FF71}" type="slidenum">
              <a:rPr lang="en-US"/>
              <a:t>5</a:t>
            </a:fld>
            <a:endParaRPr lang="en-US"/>
          </a:p>
        </p:txBody>
      </p:sp>
    </p:spTree>
    <p:extLst>
      <p:ext uri="{BB962C8B-B14F-4D97-AF65-F5344CB8AC3E}">
        <p14:creationId xmlns:p14="http://schemas.microsoft.com/office/powerpoint/2010/main" val="81458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Blending </a:t>
            </a:r>
            <a:r>
              <a:rPr lang="en-US" err="1">
                <a:cs typeface="Calibri"/>
              </a:rPr>
              <a:t>mengatur</a:t>
            </a:r>
            <a:r>
              <a:rPr lang="en-US">
                <a:cs typeface="Calibri"/>
              </a:rPr>
              <a:t> </a:t>
            </a:r>
            <a:r>
              <a:rPr lang="en-US" err="1">
                <a:cs typeface="Calibri"/>
              </a:rPr>
              <a:t>bagaimana</a:t>
            </a:r>
            <a:r>
              <a:rPr lang="en-US">
                <a:cs typeface="Calibri"/>
              </a:rPr>
              <a:t> material pada </a:t>
            </a:r>
            <a:r>
              <a:rPr lang="en-US" err="1">
                <a:cs typeface="Calibri"/>
              </a:rPr>
              <a:t>objek</a:t>
            </a:r>
            <a:r>
              <a:rPr lang="en-US">
                <a:cs typeface="Calibri"/>
              </a:rPr>
              <a:t> </a:t>
            </a:r>
            <a:r>
              <a:rPr lang="en-US" err="1">
                <a:cs typeface="Calibri"/>
              </a:rPr>
              <a:t>menyatu</a:t>
            </a:r>
            <a:r>
              <a:rPr lang="en-US">
                <a:cs typeface="Calibri"/>
              </a:rPr>
              <a:t> pada background</a:t>
            </a:r>
          </a:p>
          <a:p>
            <a:r>
              <a:rPr lang="en-US" err="1">
                <a:cs typeface="Calibri"/>
              </a:rPr>
              <a:t>Jika</a:t>
            </a:r>
            <a:r>
              <a:rPr lang="en-US">
                <a:cs typeface="Calibri"/>
              </a:rPr>
              <a:t> </a:t>
            </a:r>
            <a:r>
              <a:rPr lang="en-US" err="1">
                <a:cs typeface="Calibri"/>
              </a:rPr>
              <a:t>tidak</a:t>
            </a:r>
            <a:r>
              <a:rPr lang="en-US">
                <a:cs typeface="Calibri"/>
              </a:rPr>
              <a:t> </a:t>
            </a:r>
            <a:r>
              <a:rPr lang="en-US" err="1">
                <a:cs typeface="Calibri"/>
              </a:rPr>
              <a:t>mau</a:t>
            </a:r>
            <a:r>
              <a:rPr lang="en-US">
                <a:cs typeface="Calibri"/>
              </a:rPr>
              <a:t> </a:t>
            </a:r>
            <a:r>
              <a:rPr lang="en-US" err="1">
                <a:cs typeface="Calibri"/>
              </a:rPr>
              <a:t>menggunakan</a:t>
            </a:r>
            <a:r>
              <a:rPr lang="en-US">
                <a:cs typeface="Calibri"/>
              </a:rPr>
              <a:t> </a:t>
            </a:r>
            <a:r>
              <a:rPr lang="en-US" err="1">
                <a:cs typeface="Calibri"/>
              </a:rPr>
              <a:t>fungsi</a:t>
            </a:r>
            <a:r>
              <a:rPr lang="en-US">
                <a:cs typeface="Calibri"/>
              </a:rPr>
              <a:t> blending </a:t>
            </a:r>
            <a:r>
              <a:rPr lang="en-US" err="1">
                <a:cs typeface="Calibri"/>
              </a:rPr>
              <a:t>biasa</a:t>
            </a:r>
            <a:r>
              <a:rPr lang="en-US">
                <a:cs typeface="Calibri"/>
              </a:rPr>
              <a:t>, </a:t>
            </a:r>
            <a:r>
              <a:rPr lang="en-US" err="1">
                <a:cs typeface="Calibri"/>
              </a:rPr>
              <a:t>maka</a:t>
            </a:r>
            <a:r>
              <a:rPr lang="en-US">
                <a:cs typeface="Calibri"/>
              </a:rPr>
              <a:t> </a:t>
            </a:r>
            <a:r>
              <a:rPr lang="en-US" err="1">
                <a:cs typeface="Calibri"/>
              </a:rPr>
              <a:t>bisa</a:t>
            </a:r>
            <a:r>
              <a:rPr lang="en-US">
                <a:cs typeface="Calibri"/>
              </a:rPr>
              <a:t> </a:t>
            </a:r>
            <a:r>
              <a:rPr lang="en-US" err="1">
                <a:cs typeface="Calibri"/>
              </a:rPr>
              <a:t>menggunakan</a:t>
            </a:r>
            <a:r>
              <a:rPr lang="en-US">
                <a:cs typeface="Calibri"/>
              </a:rPr>
              <a:t> </a:t>
            </a:r>
            <a:r>
              <a:rPr lang="en-US" err="1">
                <a:cs typeface="Calibri"/>
              </a:rPr>
              <a:t>blendsrc</a:t>
            </a:r>
            <a:r>
              <a:rPr lang="en-US">
                <a:cs typeface="Calibri"/>
              </a:rPr>
              <a:t>, </a:t>
            </a:r>
            <a:r>
              <a:rPr lang="en-US" err="1">
                <a:cs typeface="Calibri"/>
              </a:rPr>
              <a:t>blenddst</a:t>
            </a:r>
            <a:r>
              <a:rPr lang="en-US">
                <a:cs typeface="Calibri"/>
              </a:rPr>
              <a:t>, dan </a:t>
            </a:r>
            <a:r>
              <a:rPr lang="en-US" err="1">
                <a:cs typeface="Calibri"/>
              </a:rPr>
              <a:t>blendequation</a:t>
            </a:r>
            <a:r>
              <a:rPr lang="en-US">
                <a:cs typeface="Calibri"/>
              </a:rPr>
              <a:t>. Object </a:t>
            </a:r>
            <a:r>
              <a:rPr lang="en-US" err="1">
                <a:cs typeface="Calibri"/>
              </a:rPr>
              <a:t>sebagai</a:t>
            </a:r>
            <a:r>
              <a:rPr lang="en-US">
                <a:cs typeface="Calibri"/>
              </a:rPr>
              <a:t> source dan background </a:t>
            </a:r>
            <a:r>
              <a:rPr lang="en-US" err="1">
                <a:cs typeface="Calibri"/>
              </a:rPr>
              <a:t>sebagai</a:t>
            </a:r>
            <a:r>
              <a:rPr lang="en-US">
                <a:cs typeface="Calibri"/>
              </a:rPr>
              <a:t> destination. </a:t>
            </a:r>
            <a:r>
              <a:rPr lang="en-US" err="1">
                <a:cs typeface="Calibri"/>
              </a:rPr>
              <a:t>Blenddst</a:t>
            </a:r>
            <a:r>
              <a:rPr lang="en-US">
                <a:cs typeface="Calibri"/>
              </a:rPr>
              <a:t> </a:t>
            </a:r>
            <a:r>
              <a:rPr lang="en-US" err="1">
                <a:cs typeface="Calibri"/>
              </a:rPr>
              <a:t>mendefisinikan</a:t>
            </a:r>
            <a:r>
              <a:rPr lang="en-US">
                <a:cs typeface="Calibri"/>
              </a:rPr>
              <a:t> </a:t>
            </a:r>
            <a:r>
              <a:rPr lang="en-US" err="1">
                <a:cs typeface="Calibri"/>
              </a:rPr>
              <a:t>bagaimana</a:t>
            </a:r>
            <a:r>
              <a:rPr lang="en-US">
                <a:cs typeface="Calibri"/>
              </a:rPr>
              <a:t> background </a:t>
            </a:r>
            <a:r>
              <a:rPr lang="en-US" err="1">
                <a:cs typeface="Calibri"/>
              </a:rPr>
              <a:t>digunakan</a:t>
            </a:r>
            <a:r>
              <a:rPr lang="en-US">
                <a:cs typeface="Calibri"/>
              </a:rPr>
              <a:t> </a:t>
            </a:r>
            <a:r>
              <a:rPr lang="en-US" err="1">
                <a:cs typeface="Calibri"/>
              </a:rPr>
              <a:t>dalam</a:t>
            </a:r>
            <a:r>
              <a:rPr lang="en-US">
                <a:cs typeface="Calibri"/>
              </a:rPr>
              <a:t> proses  blending. </a:t>
            </a:r>
            <a:r>
              <a:rPr lang="en-US" err="1">
                <a:cs typeface="Calibri"/>
              </a:rPr>
              <a:t>Blendequation</a:t>
            </a:r>
            <a:r>
              <a:rPr lang="en-US">
                <a:cs typeface="Calibri"/>
              </a:rPr>
              <a:t> </a:t>
            </a:r>
            <a:r>
              <a:rPr lang="en-US" err="1">
                <a:cs typeface="Calibri"/>
              </a:rPr>
              <a:t>digunakan</a:t>
            </a:r>
            <a:r>
              <a:rPr lang="en-US">
                <a:cs typeface="Calibri"/>
              </a:rPr>
              <a:t> </a:t>
            </a:r>
            <a:r>
              <a:rPr lang="en-US" err="1">
                <a:cs typeface="Calibri"/>
              </a:rPr>
              <a:t>untuk</a:t>
            </a:r>
            <a:r>
              <a:rPr lang="en-US">
                <a:cs typeface="Calibri"/>
              </a:rPr>
              <a:t> </a:t>
            </a:r>
            <a:r>
              <a:rPr lang="en-US" err="1">
                <a:cs typeface="Calibri"/>
              </a:rPr>
              <a:t>mengatur</a:t>
            </a:r>
            <a:r>
              <a:rPr lang="en-US">
                <a:cs typeface="Calibri"/>
              </a:rPr>
              <a:t> </a:t>
            </a:r>
            <a:r>
              <a:rPr lang="en-US" err="1">
                <a:cs typeface="Calibri"/>
              </a:rPr>
              <a:t>bagaimana</a:t>
            </a:r>
            <a:r>
              <a:rPr lang="en-US">
                <a:cs typeface="Calibri"/>
              </a:rPr>
              <a:t> value </a:t>
            </a:r>
            <a:r>
              <a:rPr lang="en-US" err="1">
                <a:cs typeface="Calibri"/>
              </a:rPr>
              <a:t>dari</a:t>
            </a:r>
            <a:r>
              <a:rPr lang="en-US">
                <a:cs typeface="Calibri"/>
              </a:rPr>
              <a:t> </a:t>
            </a:r>
            <a:r>
              <a:rPr lang="en-US" err="1">
                <a:cs typeface="Calibri"/>
              </a:rPr>
              <a:t>blendsrc</a:t>
            </a:r>
            <a:r>
              <a:rPr lang="en-US">
                <a:cs typeface="Calibri"/>
              </a:rPr>
              <a:t> dan </a:t>
            </a:r>
            <a:r>
              <a:rPr lang="en-US" err="1">
                <a:cs typeface="Calibri"/>
              </a:rPr>
              <a:t>blenddst</a:t>
            </a:r>
            <a:r>
              <a:rPr lang="en-US">
                <a:cs typeface="Calibri"/>
              </a:rPr>
              <a:t> </a:t>
            </a:r>
            <a:r>
              <a:rPr lang="en-US" err="1">
                <a:cs typeface="Calibri"/>
              </a:rPr>
              <a:t>digunakan</a:t>
            </a:r>
            <a:r>
              <a:rPr lang="en-US">
                <a:cs typeface="Calibri"/>
              </a:rPr>
              <a:t>. </a:t>
            </a:r>
            <a:r>
              <a:rPr lang="en-US" err="1">
                <a:cs typeface="Calibri"/>
              </a:rPr>
              <a:t>Defaultnya</a:t>
            </a:r>
            <a:r>
              <a:rPr lang="en-US">
                <a:cs typeface="Calibri"/>
              </a:rPr>
              <a:t> </a:t>
            </a:r>
            <a:r>
              <a:rPr lang="en-US" err="1">
                <a:cs typeface="Calibri"/>
              </a:rPr>
              <a:t>adalah</a:t>
            </a:r>
            <a:r>
              <a:rPr lang="en-US">
                <a:cs typeface="Calibri"/>
              </a:rPr>
              <a:t> </a:t>
            </a:r>
            <a:r>
              <a:rPr lang="en-US" err="1">
                <a:cs typeface="Calibri"/>
              </a:rPr>
              <a:t>AddEquation</a:t>
            </a:r>
            <a:r>
              <a:rPr lang="en-US">
                <a:cs typeface="Calibri"/>
              </a:rPr>
              <a:t> </a:t>
            </a:r>
            <a:r>
              <a:rPr lang="en-US" err="1">
                <a:cs typeface="Calibri"/>
              </a:rPr>
              <a:t>yaitu</a:t>
            </a:r>
            <a:r>
              <a:rPr lang="en-US">
                <a:cs typeface="Calibri"/>
              </a:rPr>
              <a:t> </a:t>
            </a:r>
            <a:r>
              <a:rPr lang="en-US" err="1">
                <a:cs typeface="Calibri"/>
              </a:rPr>
              <a:t>dijumlahkan</a:t>
            </a:r>
            <a:r>
              <a:rPr lang="en-US">
                <a:cs typeface="Calibri"/>
              </a:rPr>
              <a:t>. </a:t>
            </a:r>
            <a:r>
              <a:rPr lang="en-US" err="1">
                <a:cs typeface="Calibri"/>
              </a:rPr>
              <a:t>Dengan</a:t>
            </a:r>
            <a:r>
              <a:rPr lang="en-US">
                <a:cs typeface="Calibri"/>
              </a:rPr>
              <a:t> 3 </a:t>
            </a:r>
            <a:r>
              <a:rPr lang="en-US" err="1">
                <a:cs typeface="Calibri"/>
              </a:rPr>
              <a:t>properti</a:t>
            </a:r>
            <a:r>
              <a:rPr lang="en-US">
                <a:cs typeface="Calibri"/>
              </a:rPr>
              <a:t> </a:t>
            </a:r>
            <a:r>
              <a:rPr lang="en-US" err="1">
                <a:cs typeface="Calibri"/>
              </a:rPr>
              <a:t>ini</a:t>
            </a:r>
            <a:r>
              <a:rPr lang="en-US">
                <a:cs typeface="Calibri"/>
              </a:rPr>
              <a:t> kalian </a:t>
            </a:r>
            <a:r>
              <a:rPr lang="en-US" err="1">
                <a:cs typeface="Calibri"/>
              </a:rPr>
              <a:t>sudah</a:t>
            </a:r>
            <a:r>
              <a:rPr lang="en-US">
                <a:cs typeface="Calibri"/>
              </a:rPr>
              <a:t> </a:t>
            </a:r>
            <a:r>
              <a:rPr lang="en-US" err="1">
                <a:cs typeface="Calibri"/>
              </a:rPr>
              <a:t>bisa</a:t>
            </a:r>
            <a:r>
              <a:rPr lang="en-US">
                <a:cs typeface="Calibri"/>
              </a:rPr>
              <a:t> </a:t>
            </a:r>
            <a:r>
              <a:rPr lang="en-US" err="1">
                <a:cs typeface="Calibri"/>
              </a:rPr>
              <a:t>membuat</a:t>
            </a:r>
            <a:r>
              <a:rPr lang="en-US">
                <a:cs typeface="Calibri"/>
              </a:rPr>
              <a:t> proses blending </a:t>
            </a:r>
            <a:r>
              <a:rPr lang="en-US" err="1">
                <a:cs typeface="Calibri"/>
              </a:rPr>
              <a:t>anda</a:t>
            </a:r>
            <a:r>
              <a:rPr lang="en-US">
                <a:cs typeface="Calibri"/>
              </a:rPr>
              <a:t> </a:t>
            </a:r>
            <a:r>
              <a:rPr lang="en-US" err="1">
                <a:cs typeface="Calibri"/>
              </a:rPr>
              <a:t>sendiri</a:t>
            </a:r>
          </a:p>
        </p:txBody>
      </p:sp>
      <p:sp>
        <p:nvSpPr>
          <p:cNvPr id="4" name="Slide Number Placeholder 3"/>
          <p:cNvSpPr>
            <a:spLocks noGrp="1"/>
          </p:cNvSpPr>
          <p:nvPr>
            <p:ph type="sldNum" sz="quarter" idx="5"/>
          </p:nvPr>
        </p:nvSpPr>
        <p:spPr/>
        <p:txBody>
          <a:bodyPr/>
          <a:lstStyle/>
          <a:p>
            <a:fld id="{C8BF4B68-AC47-47AC-B076-B4A46F24FF71}" type="slidenum">
              <a:rPr lang="en-US"/>
              <a:t>6</a:t>
            </a:fld>
            <a:endParaRPr lang="en-US"/>
          </a:p>
        </p:txBody>
      </p:sp>
    </p:spTree>
    <p:extLst>
      <p:ext uri="{BB962C8B-B14F-4D97-AF65-F5344CB8AC3E}">
        <p14:creationId xmlns:p14="http://schemas.microsoft.com/office/powerpoint/2010/main" val="230763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err="1">
                <a:cs typeface="Calibri"/>
              </a:rPr>
              <a:t>DepthTest</a:t>
            </a:r>
            <a:r>
              <a:rPr lang="en-US">
                <a:cs typeface="Calibri"/>
              </a:rPr>
              <a:t>, </a:t>
            </a:r>
            <a:r>
              <a:rPr lang="en-US" err="1">
                <a:cs typeface="Calibri"/>
              </a:rPr>
              <a:t>dapat</a:t>
            </a:r>
            <a:r>
              <a:rPr lang="en-US">
                <a:cs typeface="Calibri"/>
              </a:rPr>
              <a:t> </a:t>
            </a:r>
            <a:r>
              <a:rPr lang="en-US" err="1">
                <a:cs typeface="Calibri"/>
              </a:rPr>
              <a:t>digunakan</a:t>
            </a:r>
            <a:r>
              <a:rPr lang="en-US">
                <a:cs typeface="Calibri"/>
              </a:rPr>
              <a:t> </a:t>
            </a:r>
            <a:r>
              <a:rPr lang="en-US" err="1">
                <a:cs typeface="Calibri"/>
              </a:rPr>
              <a:t>untuk</a:t>
            </a:r>
            <a:r>
              <a:rPr lang="en-US">
                <a:cs typeface="Calibri"/>
              </a:rPr>
              <a:t> </a:t>
            </a:r>
            <a:r>
              <a:rPr lang="en-US" err="1">
                <a:cs typeface="Calibri"/>
              </a:rPr>
              <a:t>mengaktifkan</a:t>
            </a:r>
            <a:r>
              <a:rPr lang="en-US">
                <a:cs typeface="Calibri"/>
              </a:rPr>
              <a:t> </a:t>
            </a:r>
            <a:r>
              <a:rPr lang="en-US" err="1">
                <a:cs typeface="Calibri"/>
              </a:rPr>
              <a:t>atau</a:t>
            </a:r>
            <a:r>
              <a:rPr lang="en-US">
                <a:cs typeface="Calibri"/>
              </a:rPr>
              <a:t> </a:t>
            </a:r>
            <a:r>
              <a:rPr lang="en-US" err="1">
                <a:cs typeface="Calibri"/>
              </a:rPr>
              <a:t>menonaktifkan</a:t>
            </a:r>
            <a:r>
              <a:rPr lang="en-US">
                <a:cs typeface="Calibri"/>
              </a:rPr>
              <a:t> parameter GL_DEPTH_TEST. Parameter </a:t>
            </a:r>
            <a:r>
              <a:rPr lang="en-US" err="1">
                <a:cs typeface="Calibri"/>
              </a:rPr>
              <a:t>tersebut</a:t>
            </a:r>
            <a:r>
              <a:rPr lang="en-US">
                <a:cs typeface="Calibri"/>
              </a:rPr>
              <a:t> </a:t>
            </a:r>
            <a:r>
              <a:rPr lang="en-US" err="1">
                <a:cs typeface="Calibri"/>
              </a:rPr>
              <a:t>digunakan</a:t>
            </a:r>
            <a:r>
              <a:rPr lang="en-US">
                <a:cs typeface="Calibri"/>
              </a:rPr>
              <a:t> </a:t>
            </a:r>
            <a:r>
              <a:rPr lang="en-US" err="1">
                <a:cs typeface="Calibri"/>
              </a:rPr>
              <a:t>untuk</a:t>
            </a:r>
            <a:r>
              <a:rPr lang="en-US">
                <a:cs typeface="Calibri"/>
              </a:rPr>
              <a:t> </a:t>
            </a:r>
            <a:r>
              <a:rPr lang="en-US" err="1">
                <a:cs typeface="Calibri"/>
              </a:rPr>
              <a:t>menentukan</a:t>
            </a:r>
            <a:r>
              <a:rPr lang="en-US">
                <a:cs typeface="Calibri"/>
              </a:rPr>
              <a:t> </a:t>
            </a:r>
            <a:r>
              <a:rPr lang="en-US" err="1">
                <a:cs typeface="Calibri"/>
              </a:rPr>
              <a:t>berapakah</a:t>
            </a:r>
            <a:r>
              <a:rPr lang="en-US">
                <a:cs typeface="Calibri"/>
              </a:rPr>
              <a:t> depth yang </a:t>
            </a:r>
            <a:r>
              <a:rPr lang="en-US" err="1">
                <a:cs typeface="Calibri"/>
              </a:rPr>
              <a:t>digunakan</a:t>
            </a:r>
            <a:r>
              <a:rPr lang="en-US">
                <a:cs typeface="Calibri"/>
              </a:rPr>
              <a:t> oleh </a:t>
            </a:r>
            <a:r>
              <a:rPr lang="en-US" err="1">
                <a:cs typeface="Calibri"/>
              </a:rPr>
              <a:t>sebuah</a:t>
            </a:r>
            <a:r>
              <a:rPr lang="en-US">
                <a:cs typeface="Calibri"/>
              </a:rPr>
              <a:t> pixel, </a:t>
            </a:r>
            <a:r>
              <a:rPr lang="en-US" err="1">
                <a:cs typeface="Calibri"/>
              </a:rPr>
              <a:t>dimana</a:t>
            </a:r>
            <a:r>
              <a:rPr lang="en-US">
                <a:cs typeface="Calibri"/>
              </a:rPr>
              <a:t> </a:t>
            </a:r>
            <a:r>
              <a:rPr lang="en-US" err="1">
                <a:cs typeface="Calibri"/>
              </a:rPr>
              <a:t>selanjutnya</a:t>
            </a:r>
            <a:r>
              <a:rPr lang="en-US">
                <a:cs typeface="Calibri"/>
              </a:rPr>
              <a:t> </a:t>
            </a:r>
            <a:r>
              <a:rPr lang="en-US" err="1">
                <a:cs typeface="Calibri"/>
              </a:rPr>
              <a:t>digunakan</a:t>
            </a:r>
            <a:r>
              <a:rPr lang="en-US">
                <a:cs typeface="Calibri"/>
              </a:rPr>
              <a:t> </a:t>
            </a:r>
            <a:r>
              <a:rPr lang="en-US" err="1">
                <a:cs typeface="Calibri"/>
              </a:rPr>
              <a:t>untuk</a:t>
            </a:r>
            <a:r>
              <a:rPr lang="en-US">
                <a:cs typeface="Calibri"/>
              </a:rPr>
              <a:t> </a:t>
            </a:r>
            <a:r>
              <a:rPr lang="en-US" err="1">
                <a:cs typeface="Calibri"/>
              </a:rPr>
              <a:t>menentukan</a:t>
            </a:r>
            <a:r>
              <a:rPr lang="en-US">
                <a:cs typeface="Calibri"/>
              </a:rPr>
              <a:t> value pixel yang </a:t>
            </a:r>
            <a:r>
              <a:rPr lang="en-US" err="1">
                <a:cs typeface="Calibri"/>
              </a:rPr>
              <a:t>baru</a:t>
            </a:r>
            <a:r>
              <a:rPr lang="en-US">
                <a:cs typeface="Calibri"/>
              </a:rPr>
              <a:t>.</a:t>
            </a:r>
          </a:p>
          <a:p>
            <a:r>
              <a:rPr lang="en-US">
                <a:cs typeface="Calibri"/>
              </a:rPr>
              <a:t>- </a:t>
            </a:r>
            <a:r>
              <a:rPr lang="en-US" err="1">
                <a:cs typeface="Calibri"/>
              </a:rPr>
              <a:t>DepthWrite</a:t>
            </a:r>
            <a:r>
              <a:rPr lang="en-US">
                <a:cs typeface="Calibri"/>
              </a:rPr>
              <a:t> </a:t>
            </a:r>
            <a:r>
              <a:rPr lang="en-US" err="1">
                <a:cs typeface="Calibri"/>
              </a:rPr>
              <a:t>digunakan</a:t>
            </a:r>
            <a:r>
              <a:rPr lang="en-US">
                <a:cs typeface="Calibri"/>
              </a:rPr>
              <a:t> </a:t>
            </a:r>
            <a:r>
              <a:rPr lang="en-US" err="1">
                <a:cs typeface="Calibri"/>
              </a:rPr>
              <a:t>untuk</a:t>
            </a:r>
            <a:r>
              <a:rPr lang="en-US">
                <a:cs typeface="Calibri"/>
              </a:rPr>
              <a:t> </a:t>
            </a:r>
            <a:r>
              <a:rPr lang="en-US" err="1">
                <a:cs typeface="Calibri"/>
              </a:rPr>
              <a:t>menentukan</a:t>
            </a:r>
            <a:r>
              <a:rPr lang="en-US">
                <a:cs typeface="Calibri"/>
              </a:rPr>
              <a:t> </a:t>
            </a:r>
            <a:r>
              <a:rPr lang="en-US" err="1">
                <a:cs typeface="Calibri"/>
              </a:rPr>
              <a:t>apakah</a:t>
            </a:r>
            <a:r>
              <a:rPr lang="en-US">
                <a:cs typeface="Calibri"/>
              </a:rPr>
              <a:t> material yang </a:t>
            </a:r>
            <a:r>
              <a:rPr lang="en-US" err="1">
                <a:cs typeface="Calibri"/>
              </a:rPr>
              <a:t>digunakan</a:t>
            </a:r>
            <a:r>
              <a:rPr lang="en-US">
                <a:cs typeface="Calibri"/>
              </a:rPr>
              <a:t> </a:t>
            </a:r>
            <a:r>
              <a:rPr lang="en-US" err="1">
                <a:cs typeface="Calibri"/>
              </a:rPr>
              <a:t>berpengatuh</a:t>
            </a:r>
            <a:r>
              <a:rPr lang="en-US">
                <a:cs typeface="Calibri"/>
              </a:rPr>
              <a:t> </a:t>
            </a:r>
            <a:r>
              <a:rPr lang="en-US" err="1">
                <a:cs typeface="Calibri"/>
              </a:rPr>
              <a:t>terhadap</a:t>
            </a:r>
            <a:r>
              <a:rPr lang="en-US">
                <a:cs typeface="Calibri"/>
              </a:rPr>
              <a:t> depth buffer. Kalau </a:t>
            </a:r>
            <a:r>
              <a:rPr lang="en-US" err="1">
                <a:cs typeface="Calibri"/>
              </a:rPr>
              <a:t>menggunakan</a:t>
            </a:r>
            <a:r>
              <a:rPr lang="en-US">
                <a:cs typeface="Calibri"/>
              </a:rPr>
              <a:t> </a:t>
            </a:r>
            <a:r>
              <a:rPr lang="en-US" err="1">
                <a:cs typeface="Calibri"/>
              </a:rPr>
              <a:t>objek</a:t>
            </a:r>
            <a:r>
              <a:rPr lang="en-US">
                <a:cs typeface="Calibri"/>
              </a:rPr>
              <a:t> 2d, set </a:t>
            </a:r>
            <a:r>
              <a:rPr lang="en-US" err="1">
                <a:cs typeface="Calibri"/>
              </a:rPr>
              <a:t>properti</a:t>
            </a:r>
            <a:r>
              <a:rPr lang="en-US">
                <a:cs typeface="Calibri"/>
              </a:rPr>
              <a:t> </a:t>
            </a:r>
            <a:r>
              <a:rPr lang="en-US" err="1">
                <a:cs typeface="Calibri"/>
              </a:rPr>
              <a:t>ini</a:t>
            </a:r>
            <a:r>
              <a:rPr lang="en-US">
                <a:cs typeface="Calibri"/>
              </a:rPr>
              <a:t> </a:t>
            </a:r>
            <a:r>
              <a:rPr lang="en-US" err="1">
                <a:cs typeface="Calibri"/>
              </a:rPr>
              <a:t>menjadi</a:t>
            </a:r>
            <a:r>
              <a:rPr lang="en-US">
                <a:cs typeface="Calibri"/>
              </a:rPr>
              <a:t> false</a:t>
            </a:r>
          </a:p>
          <a:p>
            <a:r>
              <a:rPr lang="en-US">
                <a:cs typeface="Calibri"/>
              </a:rPr>
              <a:t>- Polygon yang </a:t>
            </a:r>
            <a:r>
              <a:rPr lang="en-US" err="1">
                <a:cs typeface="Calibri"/>
              </a:rPr>
              <a:t>ada</a:t>
            </a:r>
            <a:r>
              <a:rPr lang="en-US">
                <a:cs typeface="Calibri"/>
              </a:rPr>
              <a:t> 3 </a:t>
            </a:r>
            <a:r>
              <a:rPr lang="en-US" err="1">
                <a:cs typeface="Calibri"/>
              </a:rPr>
              <a:t>itu</a:t>
            </a:r>
            <a:r>
              <a:rPr lang="en-US">
                <a:cs typeface="Calibri"/>
              </a:rPr>
              <a:t> </a:t>
            </a:r>
            <a:r>
              <a:rPr lang="en-US" err="1">
                <a:cs typeface="Calibri"/>
              </a:rPr>
              <a:t>lah</a:t>
            </a:r>
            <a:r>
              <a:rPr lang="en-US">
                <a:cs typeface="Calibri"/>
              </a:rPr>
              <a:t> </a:t>
            </a:r>
            <a:r>
              <a:rPr lang="en-US" err="1">
                <a:cs typeface="Calibri"/>
              </a:rPr>
              <a:t>pokoknya</a:t>
            </a:r>
            <a:r>
              <a:rPr lang="en-US">
                <a:cs typeface="Calibri"/>
              </a:rPr>
              <a:t> </a:t>
            </a:r>
            <a:r>
              <a:rPr lang="en-US" err="1">
                <a:cs typeface="Calibri"/>
              </a:rPr>
              <a:t>mbo</a:t>
            </a:r>
            <a:r>
              <a:rPr lang="en-US">
                <a:cs typeface="Calibri"/>
              </a:rPr>
              <a:t>. </a:t>
            </a:r>
            <a:r>
              <a:rPr lang="en-US" err="1">
                <a:cs typeface="Calibri"/>
              </a:rPr>
              <a:t>Buat</a:t>
            </a:r>
            <a:r>
              <a:rPr lang="en-US">
                <a:cs typeface="Calibri"/>
              </a:rPr>
              <a:t> </a:t>
            </a:r>
            <a:r>
              <a:rPr lang="en-US" err="1">
                <a:cs typeface="Calibri"/>
              </a:rPr>
              <a:t>ngontrol</a:t>
            </a:r>
            <a:r>
              <a:rPr lang="en-US">
                <a:cs typeface="Calibri"/>
              </a:rPr>
              <a:t> POLYGON_OFFSET_FILL (MBOH INI APAAN)</a:t>
            </a:r>
          </a:p>
          <a:p>
            <a:r>
              <a:rPr lang="en-US">
                <a:cs typeface="Calibri"/>
              </a:rPr>
              <a:t>- </a:t>
            </a:r>
            <a:r>
              <a:rPr lang="en-US" err="1">
                <a:cs typeface="Calibri"/>
              </a:rPr>
              <a:t>AlphaTest</a:t>
            </a:r>
            <a:r>
              <a:rPr lang="en-US">
                <a:cs typeface="Calibri"/>
              </a:rPr>
              <a:t> </a:t>
            </a:r>
            <a:r>
              <a:rPr lang="en-US" err="1">
                <a:cs typeface="Calibri"/>
              </a:rPr>
              <a:t>digunakan</a:t>
            </a:r>
            <a:r>
              <a:rPr lang="en-US">
                <a:cs typeface="Calibri"/>
              </a:rPr>
              <a:t> </a:t>
            </a:r>
            <a:r>
              <a:rPr lang="en-US" err="1">
                <a:cs typeface="Calibri"/>
              </a:rPr>
              <a:t>sebagai</a:t>
            </a:r>
            <a:r>
              <a:rPr lang="en-US">
                <a:cs typeface="Calibri"/>
              </a:rPr>
              <a:t> threshold alpha. </a:t>
            </a:r>
            <a:r>
              <a:rPr lang="en-US" err="1">
                <a:cs typeface="Calibri"/>
              </a:rPr>
              <a:t>Jika</a:t>
            </a:r>
            <a:r>
              <a:rPr lang="en-US">
                <a:cs typeface="Calibri"/>
              </a:rPr>
              <a:t> </a:t>
            </a:r>
            <a:r>
              <a:rPr lang="en-US" err="1">
                <a:cs typeface="Calibri"/>
              </a:rPr>
              <a:t>ada</a:t>
            </a:r>
            <a:r>
              <a:rPr lang="en-US">
                <a:cs typeface="Calibri"/>
              </a:rPr>
              <a:t> pixel yang </a:t>
            </a:r>
            <a:r>
              <a:rPr lang="en-US" err="1">
                <a:cs typeface="Calibri"/>
              </a:rPr>
              <a:t>memiliki</a:t>
            </a:r>
            <a:r>
              <a:rPr lang="en-US">
                <a:cs typeface="Calibri"/>
              </a:rPr>
              <a:t> </a:t>
            </a:r>
            <a:r>
              <a:rPr lang="en-US" err="1">
                <a:cs typeface="Calibri"/>
              </a:rPr>
              <a:t>nilai</a:t>
            </a:r>
            <a:r>
              <a:rPr lang="en-US">
                <a:cs typeface="Calibri"/>
              </a:rPr>
              <a:t> alpha </a:t>
            </a:r>
            <a:r>
              <a:rPr lang="en-US" err="1">
                <a:cs typeface="Calibri"/>
              </a:rPr>
              <a:t>dibawah</a:t>
            </a:r>
            <a:r>
              <a:rPr lang="en-US">
                <a:cs typeface="Calibri"/>
              </a:rPr>
              <a:t> </a:t>
            </a:r>
            <a:r>
              <a:rPr lang="en-US" err="1">
                <a:cs typeface="Calibri"/>
              </a:rPr>
              <a:t>alphatest</a:t>
            </a:r>
            <a:r>
              <a:rPr lang="en-US">
                <a:cs typeface="Calibri"/>
              </a:rPr>
              <a:t>, </a:t>
            </a:r>
            <a:r>
              <a:rPr lang="en-US" err="1">
                <a:cs typeface="Calibri"/>
              </a:rPr>
              <a:t>tidak</a:t>
            </a:r>
            <a:r>
              <a:rPr lang="en-US">
                <a:cs typeface="Calibri"/>
              </a:rPr>
              <a:t> </a:t>
            </a:r>
            <a:r>
              <a:rPr lang="en-US" err="1">
                <a:cs typeface="Calibri"/>
              </a:rPr>
              <a:t>akan</a:t>
            </a:r>
            <a:r>
              <a:rPr lang="en-US">
                <a:cs typeface="Calibri"/>
              </a:rPr>
              <a:t> </a:t>
            </a:r>
            <a:r>
              <a:rPr lang="en-US" err="1">
                <a:cs typeface="Calibri"/>
              </a:rPr>
              <a:t>tergambar</a:t>
            </a:r>
            <a:r>
              <a:rPr lang="en-US">
                <a:cs typeface="Calibri"/>
              </a:rPr>
              <a:t>.</a:t>
            </a:r>
          </a:p>
          <a:p>
            <a:endParaRPr lang="en-US">
              <a:cs typeface="Calibri"/>
            </a:endParaRPr>
          </a:p>
        </p:txBody>
      </p:sp>
      <p:sp>
        <p:nvSpPr>
          <p:cNvPr id="4" name="Slide Number Placeholder 3"/>
          <p:cNvSpPr>
            <a:spLocks noGrp="1"/>
          </p:cNvSpPr>
          <p:nvPr>
            <p:ph type="sldNum" sz="quarter" idx="5"/>
          </p:nvPr>
        </p:nvSpPr>
        <p:spPr/>
        <p:txBody>
          <a:bodyPr/>
          <a:lstStyle/>
          <a:p>
            <a:fld id="{C8BF4B68-AC47-47AC-B076-B4A46F24FF71}" type="slidenum">
              <a:rPr lang="en-US"/>
              <a:t>7</a:t>
            </a:fld>
            <a:endParaRPr lang="en-US"/>
          </a:p>
        </p:txBody>
      </p:sp>
    </p:spTree>
    <p:extLst>
      <p:ext uri="{BB962C8B-B14F-4D97-AF65-F5344CB8AC3E}">
        <p14:creationId xmlns:p14="http://schemas.microsoft.com/office/powerpoint/2010/main" val="51937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a:r>
            <a:r>
              <a:rPr lang="en-US" err="1">
                <a:cs typeface="Calibri"/>
              </a:rPr>
              <a:t>color:memberi</a:t>
            </a:r>
            <a:r>
              <a:rPr lang="en-US">
                <a:cs typeface="Calibri"/>
              </a:rPr>
              <a:t> </a:t>
            </a:r>
            <a:r>
              <a:rPr lang="en-US" err="1">
                <a:cs typeface="Calibri"/>
              </a:rPr>
              <a:t>warna</a:t>
            </a:r>
            <a:r>
              <a:rPr lang="en-US">
                <a:cs typeface="Calibri"/>
              </a:rPr>
              <a:t> pada </a:t>
            </a:r>
            <a:r>
              <a:rPr lang="en-US" err="1">
                <a:cs typeface="Calibri"/>
              </a:rPr>
              <a:t>objek</a:t>
            </a:r>
            <a:endParaRPr lang="en-US">
              <a:cs typeface="Calibri"/>
            </a:endParaRPr>
          </a:p>
          <a:p>
            <a:r>
              <a:rPr lang="en-US">
                <a:cs typeface="Calibri"/>
              </a:rPr>
              <a:t>-</a:t>
            </a:r>
            <a:r>
              <a:rPr lang="en-US" err="1">
                <a:cs typeface="Calibri"/>
              </a:rPr>
              <a:t>wireframe:untuk</a:t>
            </a:r>
            <a:r>
              <a:rPr lang="en-US">
                <a:cs typeface="Calibri"/>
              </a:rPr>
              <a:t> </a:t>
            </a:r>
            <a:r>
              <a:rPr lang="en-US" err="1">
                <a:cs typeface="Calibri"/>
              </a:rPr>
              <a:t>menampilkan</a:t>
            </a:r>
            <a:r>
              <a:rPr lang="en-US">
                <a:cs typeface="Calibri"/>
              </a:rPr>
              <a:t> </a:t>
            </a:r>
            <a:r>
              <a:rPr lang="en-US" err="1">
                <a:cs typeface="Calibri"/>
              </a:rPr>
              <a:t>objek</a:t>
            </a:r>
            <a:r>
              <a:rPr lang="en-US">
                <a:cs typeface="Calibri"/>
              </a:rPr>
              <a:t> </a:t>
            </a:r>
            <a:r>
              <a:rPr lang="en-US" err="1">
                <a:cs typeface="Calibri"/>
              </a:rPr>
              <a:t>sebagai</a:t>
            </a:r>
            <a:r>
              <a:rPr lang="en-US">
                <a:cs typeface="Calibri"/>
              </a:rPr>
              <a:t> wireframe (</a:t>
            </a:r>
            <a:r>
              <a:rPr lang="en-US" err="1">
                <a:cs typeface="Calibri"/>
              </a:rPr>
              <a:t>kerangka</a:t>
            </a:r>
            <a:r>
              <a:rPr lang="en-US">
                <a:cs typeface="Calibri"/>
              </a:rPr>
              <a:t>)</a:t>
            </a:r>
          </a:p>
          <a:p>
            <a:r>
              <a:rPr lang="en-US">
                <a:cs typeface="Calibri"/>
              </a:rPr>
              <a:t>-</a:t>
            </a:r>
            <a:r>
              <a:rPr lang="en-US" err="1">
                <a:cs typeface="Calibri"/>
              </a:rPr>
              <a:t>Wireframelinewidth:ketebalan</a:t>
            </a:r>
            <a:r>
              <a:rPr lang="en-US">
                <a:cs typeface="Calibri"/>
              </a:rPr>
              <a:t> </a:t>
            </a:r>
            <a:r>
              <a:rPr lang="en-US" err="1">
                <a:cs typeface="Calibri"/>
              </a:rPr>
              <a:t>garis</a:t>
            </a:r>
            <a:r>
              <a:rPr lang="en-US">
                <a:cs typeface="Calibri"/>
              </a:rPr>
              <a:t> pada wireframe</a:t>
            </a:r>
          </a:p>
          <a:p>
            <a:r>
              <a:rPr lang="en-US">
                <a:cs typeface="Calibri"/>
              </a:rPr>
              <a:t>-</a:t>
            </a:r>
            <a:r>
              <a:rPr lang="en-US" err="1">
                <a:cs typeface="Calibri"/>
              </a:rPr>
              <a:t>Wireframelinecap:menampilkan</a:t>
            </a:r>
            <a:r>
              <a:rPr lang="en-US">
                <a:cs typeface="Calibri"/>
              </a:rPr>
              <a:t> </a:t>
            </a:r>
            <a:r>
              <a:rPr lang="en-US" err="1">
                <a:cs typeface="Calibri"/>
              </a:rPr>
              <a:t>akhir</a:t>
            </a:r>
            <a:r>
              <a:rPr lang="en-US">
                <a:cs typeface="Calibri"/>
              </a:rPr>
              <a:t> </a:t>
            </a:r>
            <a:r>
              <a:rPr lang="en-US" err="1">
                <a:cs typeface="Calibri"/>
              </a:rPr>
              <a:t>dari</a:t>
            </a:r>
            <a:r>
              <a:rPr lang="en-US">
                <a:cs typeface="Calibri"/>
              </a:rPr>
              <a:t> </a:t>
            </a:r>
            <a:r>
              <a:rPr lang="en-US" err="1">
                <a:cs typeface="Calibri"/>
              </a:rPr>
              <a:t>garis</a:t>
            </a:r>
            <a:r>
              <a:rPr lang="en-US">
                <a:cs typeface="Calibri"/>
              </a:rPr>
              <a:t> pada wireframe </a:t>
            </a:r>
            <a:r>
              <a:rPr lang="en-US" err="1">
                <a:cs typeface="Calibri"/>
              </a:rPr>
              <a:t>dengan</a:t>
            </a:r>
            <a:r>
              <a:rPr lang="en-US">
                <a:cs typeface="Calibri"/>
              </a:rPr>
              <a:t> value butt, round (default), square. </a:t>
            </a:r>
            <a:r>
              <a:rPr lang="en-US" err="1">
                <a:cs typeface="Calibri"/>
              </a:rPr>
              <a:t>Namun</a:t>
            </a:r>
            <a:r>
              <a:rPr lang="en-US">
                <a:cs typeface="Calibri"/>
              </a:rPr>
              <a:t> </a:t>
            </a:r>
            <a:r>
              <a:rPr lang="en-US" err="1">
                <a:cs typeface="Calibri"/>
              </a:rPr>
              <a:t>tidak</a:t>
            </a:r>
            <a:r>
              <a:rPr lang="en-US">
                <a:cs typeface="Calibri"/>
              </a:rPr>
              <a:t> support pada </a:t>
            </a:r>
            <a:r>
              <a:rPr lang="en-US" err="1">
                <a:cs typeface="Calibri"/>
              </a:rPr>
              <a:t>WebGLRenderer</a:t>
            </a:r>
            <a:endParaRPr lang="en-US">
              <a:cs typeface="Calibri"/>
            </a:endParaRPr>
          </a:p>
          <a:p>
            <a:r>
              <a:rPr lang="en-US">
                <a:cs typeface="Calibri"/>
              </a:rPr>
              <a:t>-</a:t>
            </a:r>
            <a:r>
              <a:rPr lang="en-US" err="1">
                <a:cs typeface="Calibri"/>
              </a:rPr>
              <a:t>wireframeLinejoin:menampilkan</a:t>
            </a:r>
            <a:r>
              <a:rPr lang="en-US">
                <a:cs typeface="Calibri"/>
              </a:rPr>
              <a:t> </a:t>
            </a:r>
            <a:r>
              <a:rPr lang="en-US" err="1">
                <a:cs typeface="Calibri"/>
              </a:rPr>
              <a:t>sambungan</a:t>
            </a:r>
            <a:r>
              <a:rPr lang="en-US">
                <a:cs typeface="Calibri"/>
              </a:rPr>
              <a:t> </a:t>
            </a:r>
            <a:r>
              <a:rPr lang="en-US" err="1">
                <a:cs typeface="Calibri"/>
              </a:rPr>
              <a:t>antar</a:t>
            </a:r>
            <a:r>
              <a:rPr lang="en-US">
                <a:cs typeface="Calibri"/>
              </a:rPr>
              <a:t> </a:t>
            </a:r>
            <a:r>
              <a:rPr lang="en-US" err="1">
                <a:cs typeface="Calibri"/>
              </a:rPr>
              <a:t>garis</a:t>
            </a:r>
            <a:r>
              <a:rPr lang="en-US">
                <a:cs typeface="Calibri"/>
              </a:rPr>
              <a:t> pada wireframe </a:t>
            </a:r>
            <a:r>
              <a:rPr lang="en-US" err="1">
                <a:cs typeface="Calibri"/>
              </a:rPr>
              <a:t>dengan</a:t>
            </a:r>
            <a:r>
              <a:rPr lang="en-US">
                <a:cs typeface="Calibri"/>
              </a:rPr>
              <a:t> value round (default), bevel, miter. </a:t>
            </a:r>
            <a:r>
              <a:rPr lang="en-US" err="1">
                <a:cs typeface="Calibri"/>
              </a:rPr>
              <a:t>Namun</a:t>
            </a:r>
            <a:r>
              <a:rPr lang="en-US">
                <a:cs typeface="Calibri"/>
              </a:rPr>
              <a:t> </a:t>
            </a:r>
            <a:r>
              <a:rPr lang="en-US" err="1">
                <a:cs typeface="Calibri"/>
              </a:rPr>
              <a:t>tidak</a:t>
            </a:r>
            <a:r>
              <a:rPr lang="en-US">
                <a:cs typeface="Calibri"/>
              </a:rPr>
              <a:t> support pada </a:t>
            </a:r>
            <a:r>
              <a:rPr lang="en-US" err="1">
                <a:cs typeface="Calibri"/>
              </a:rPr>
              <a:t>WebGLRenderer</a:t>
            </a:r>
            <a:endParaRPr lang="en-US">
              <a:cs typeface="Calibri"/>
            </a:endParaRPr>
          </a:p>
          <a:p>
            <a:r>
              <a:rPr lang="en-US">
                <a:cs typeface="Calibri"/>
              </a:rPr>
              <a:t>-</a:t>
            </a:r>
            <a:r>
              <a:rPr lang="en-US" err="1">
                <a:cs typeface="Calibri"/>
              </a:rPr>
              <a:t>shading:menambahkan</a:t>
            </a:r>
            <a:r>
              <a:rPr lang="en-US">
                <a:cs typeface="Calibri"/>
              </a:rPr>
              <a:t> shading. Value yang </a:t>
            </a:r>
            <a:r>
              <a:rPr lang="en-US" err="1">
                <a:cs typeface="Calibri"/>
              </a:rPr>
              <a:t>ada</a:t>
            </a:r>
            <a:r>
              <a:rPr lang="en-US">
                <a:cs typeface="Calibri"/>
              </a:rPr>
              <a:t> </a:t>
            </a:r>
            <a:r>
              <a:rPr lang="en-US" err="1">
                <a:cs typeface="Calibri"/>
              </a:rPr>
              <a:t>THREE.SmoothShading</a:t>
            </a:r>
            <a:r>
              <a:rPr lang="en-US">
                <a:cs typeface="Calibri"/>
              </a:rPr>
              <a:t>, </a:t>
            </a:r>
            <a:r>
              <a:rPr lang="en-US" err="1">
                <a:cs typeface="Calibri"/>
              </a:rPr>
              <a:t>THREE.NoShading</a:t>
            </a:r>
            <a:r>
              <a:rPr lang="en-US">
                <a:cs typeface="Calibri"/>
              </a:rPr>
              <a:t> (default), </a:t>
            </a:r>
            <a:r>
              <a:rPr lang="en-US" err="1">
                <a:cs typeface="Calibri"/>
              </a:rPr>
              <a:t>THREE.FlatShading</a:t>
            </a:r>
          </a:p>
          <a:p>
            <a:r>
              <a:rPr lang="en-US">
                <a:cs typeface="Calibri"/>
              </a:rPr>
              <a:t>-</a:t>
            </a:r>
            <a:r>
              <a:rPr lang="en-US" err="1">
                <a:cs typeface="Calibri"/>
              </a:rPr>
              <a:t>vertexColors:memberi</a:t>
            </a:r>
            <a:r>
              <a:rPr lang="en-US">
                <a:cs typeface="Calibri"/>
              </a:rPr>
              <a:t> </a:t>
            </a:r>
            <a:r>
              <a:rPr lang="en-US" err="1">
                <a:cs typeface="Calibri"/>
              </a:rPr>
              <a:t>warna</a:t>
            </a:r>
            <a:r>
              <a:rPr lang="en-US">
                <a:cs typeface="Calibri"/>
              </a:rPr>
              <a:t> pada </a:t>
            </a:r>
            <a:r>
              <a:rPr lang="en-US" err="1">
                <a:cs typeface="Calibri"/>
              </a:rPr>
              <a:t>tiap</a:t>
            </a:r>
            <a:r>
              <a:rPr lang="en-US">
                <a:cs typeface="Calibri"/>
              </a:rPr>
              <a:t> vertex, default value </a:t>
            </a:r>
            <a:r>
              <a:rPr lang="en-US" err="1">
                <a:cs typeface="Calibri"/>
              </a:rPr>
              <a:t>adalah</a:t>
            </a:r>
            <a:r>
              <a:rPr lang="en-US">
                <a:cs typeface="Calibri"/>
              </a:rPr>
              <a:t> </a:t>
            </a:r>
            <a:r>
              <a:rPr lang="en-US" err="1">
                <a:cs typeface="Calibri"/>
              </a:rPr>
              <a:t>THREE.NoColors</a:t>
            </a:r>
            <a:r>
              <a:rPr lang="en-US">
                <a:cs typeface="Calibri"/>
              </a:rPr>
              <a:t>. </a:t>
            </a:r>
            <a:r>
              <a:rPr lang="en-US" err="1">
                <a:cs typeface="Calibri"/>
              </a:rPr>
              <a:t>Jika</a:t>
            </a:r>
            <a:r>
              <a:rPr lang="en-US">
                <a:cs typeface="Calibri"/>
              </a:rPr>
              <a:t> value </a:t>
            </a:r>
            <a:r>
              <a:rPr lang="en-US" err="1">
                <a:cs typeface="Calibri"/>
              </a:rPr>
              <a:t>diset</a:t>
            </a:r>
            <a:r>
              <a:rPr lang="en-US">
                <a:cs typeface="Calibri"/>
              </a:rPr>
              <a:t> </a:t>
            </a:r>
            <a:r>
              <a:rPr lang="en-US" err="1">
                <a:cs typeface="Calibri"/>
              </a:rPr>
              <a:t>THREE.VertexColors</a:t>
            </a:r>
            <a:r>
              <a:rPr lang="en-US">
                <a:cs typeface="Calibri"/>
              </a:rPr>
              <a:t>, renderer </a:t>
            </a:r>
            <a:r>
              <a:rPr lang="en-US" err="1">
                <a:cs typeface="Calibri"/>
              </a:rPr>
              <a:t>akan</a:t>
            </a:r>
            <a:r>
              <a:rPr lang="en-US">
                <a:cs typeface="Calibri"/>
              </a:rPr>
              <a:t> </a:t>
            </a:r>
            <a:r>
              <a:rPr lang="en-US" err="1">
                <a:cs typeface="Calibri"/>
              </a:rPr>
              <a:t>mengambil</a:t>
            </a:r>
            <a:r>
              <a:rPr lang="en-US">
                <a:cs typeface="Calibri"/>
              </a:rPr>
              <a:t> </a:t>
            </a:r>
            <a:r>
              <a:rPr lang="en-US" err="1">
                <a:cs typeface="Calibri"/>
              </a:rPr>
              <a:t>warna</a:t>
            </a:r>
            <a:r>
              <a:rPr lang="en-US">
                <a:cs typeface="Calibri"/>
              </a:rPr>
              <a:t> </a:t>
            </a:r>
            <a:r>
              <a:rPr lang="en-US" err="1">
                <a:cs typeface="Calibri"/>
              </a:rPr>
              <a:t>dari</a:t>
            </a:r>
            <a:r>
              <a:rPr lang="en-US">
                <a:cs typeface="Calibri"/>
              </a:rPr>
              <a:t> colors property pada </a:t>
            </a:r>
            <a:r>
              <a:rPr lang="en-US" err="1">
                <a:cs typeface="Calibri"/>
              </a:rPr>
              <a:t>THREE.Geometry</a:t>
            </a:r>
            <a:r>
              <a:rPr lang="en-US">
                <a:cs typeface="Calibri"/>
              </a:rPr>
              <a:t>. </a:t>
            </a:r>
            <a:r>
              <a:rPr lang="en-US" err="1">
                <a:cs typeface="Calibri"/>
              </a:rPr>
              <a:t>Tidak</a:t>
            </a:r>
            <a:r>
              <a:rPr lang="en-US">
                <a:cs typeface="Calibri"/>
              </a:rPr>
              <a:t> </a:t>
            </a:r>
            <a:r>
              <a:rPr lang="en-US" err="1">
                <a:cs typeface="Calibri"/>
              </a:rPr>
              <a:t>bekerja</a:t>
            </a:r>
            <a:r>
              <a:rPr lang="en-US">
                <a:cs typeface="Calibri"/>
              </a:rPr>
              <a:t> pada </a:t>
            </a:r>
            <a:r>
              <a:rPr lang="en-US" err="1">
                <a:cs typeface="Calibri"/>
              </a:rPr>
              <a:t>CanvasRenderer</a:t>
            </a:r>
            <a:endParaRPr lang="en-US">
              <a:cs typeface="Calibri"/>
            </a:endParaRPr>
          </a:p>
          <a:p>
            <a:r>
              <a:rPr lang="en-US">
                <a:cs typeface="Calibri"/>
              </a:rPr>
              <a:t>-</a:t>
            </a:r>
            <a:r>
              <a:rPr lang="en-US" err="1">
                <a:cs typeface="Calibri"/>
              </a:rPr>
              <a:t>fog:menentukan</a:t>
            </a:r>
            <a:r>
              <a:rPr lang="en-US">
                <a:cs typeface="Calibri"/>
              </a:rPr>
              <a:t> </a:t>
            </a:r>
            <a:r>
              <a:rPr lang="en-US" err="1">
                <a:cs typeface="Calibri"/>
              </a:rPr>
              <a:t>apakah</a:t>
            </a:r>
            <a:r>
              <a:rPr lang="en-US">
                <a:cs typeface="Calibri"/>
              </a:rPr>
              <a:t> material </a:t>
            </a:r>
            <a:r>
              <a:rPr lang="en-US" err="1">
                <a:cs typeface="Calibri"/>
              </a:rPr>
              <a:t>ini</a:t>
            </a:r>
            <a:r>
              <a:rPr lang="en-US">
                <a:cs typeface="Calibri"/>
              </a:rPr>
              <a:t> </a:t>
            </a:r>
            <a:r>
              <a:rPr lang="en-US" err="1">
                <a:cs typeface="Calibri"/>
              </a:rPr>
              <a:t>terpengaruh</a:t>
            </a:r>
            <a:r>
              <a:rPr lang="en-US">
                <a:cs typeface="Calibri"/>
              </a:rPr>
              <a:t> global fog</a:t>
            </a:r>
          </a:p>
        </p:txBody>
      </p:sp>
      <p:sp>
        <p:nvSpPr>
          <p:cNvPr id="4" name="Slide Number Placeholder 3"/>
          <p:cNvSpPr>
            <a:spLocks noGrp="1"/>
          </p:cNvSpPr>
          <p:nvPr>
            <p:ph type="sldNum" sz="quarter" idx="5"/>
          </p:nvPr>
        </p:nvSpPr>
        <p:spPr/>
        <p:txBody>
          <a:bodyPr/>
          <a:lstStyle/>
          <a:p>
            <a:fld id="{C8BF4B68-AC47-47AC-B076-B4A46F24FF71}" type="slidenum">
              <a:rPr lang="en-US"/>
              <a:t>8</a:t>
            </a:fld>
            <a:endParaRPr lang="en-US"/>
          </a:p>
        </p:txBody>
      </p:sp>
    </p:spTree>
    <p:extLst>
      <p:ext uri="{BB962C8B-B14F-4D97-AF65-F5344CB8AC3E}">
        <p14:creationId xmlns:p14="http://schemas.microsoft.com/office/powerpoint/2010/main" val="11123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wireframe </a:t>
            </a:r>
            <a:r>
              <a:rPr lang="en-US" err="1">
                <a:cs typeface="Calibri"/>
              </a:rPr>
              <a:t>untuk</a:t>
            </a:r>
            <a:r>
              <a:rPr lang="en-US">
                <a:cs typeface="Calibri"/>
              </a:rPr>
              <a:t> </a:t>
            </a:r>
            <a:r>
              <a:rPr lang="en-US" err="1">
                <a:cs typeface="Calibri"/>
              </a:rPr>
              <a:t>menentukan</a:t>
            </a:r>
            <a:r>
              <a:rPr lang="en-US">
                <a:cs typeface="Calibri"/>
              </a:rPr>
              <a:t> </a:t>
            </a:r>
            <a:r>
              <a:rPr lang="en-US" err="1">
                <a:cs typeface="Calibri"/>
              </a:rPr>
              <a:t>apakah</a:t>
            </a:r>
            <a:r>
              <a:rPr lang="en-US">
                <a:cs typeface="Calibri"/>
              </a:rPr>
              <a:t> </a:t>
            </a:r>
            <a:r>
              <a:rPr lang="en-US" err="1">
                <a:cs typeface="Calibri"/>
              </a:rPr>
              <a:t>kerangka</a:t>
            </a:r>
            <a:r>
              <a:rPr lang="en-US">
                <a:cs typeface="Calibri"/>
              </a:rPr>
              <a:t> </a:t>
            </a:r>
            <a:r>
              <a:rPr lang="en-US" err="1">
                <a:cs typeface="Calibri"/>
              </a:rPr>
              <a:t>objek</a:t>
            </a:r>
            <a:r>
              <a:rPr lang="en-US">
                <a:cs typeface="Calibri"/>
              </a:rPr>
              <a:t> </a:t>
            </a:r>
            <a:r>
              <a:rPr lang="en-US" err="1">
                <a:cs typeface="Calibri"/>
              </a:rPr>
              <a:t>ingin</a:t>
            </a:r>
            <a:r>
              <a:rPr lang="en-US">
                <a:cs typeface="Calibri"/>
              </a:rPr>
              <a:t> </a:t>
            </a:r>
            <a:r>
              <a:rPr lang="en-US" err="1">
                <a:cs typeface="Calibri"/>
              </a:rPr>
              <a:t>ditunjukkan</a:t>
            </a:r>
            <a:r>
              <a:rPr lang="en-US">
                <a:cs typeface="Calibri"/>
              </a:rPr>
              <a:t> </a:t>
            </a:r>
            <a:r>
              <a:rPr lang="en-US" err="1">
                <a:cs typeface="Calibri"/>
              </a:rPr>
              <a:t>atau</a:t>
            </a:r>
            <a:r>
              <a:rPr lang="en-US">
                <a:cs typeface="Calibri"/>
              </a:rPr>
              <a:t> </a:t>
            </a:r>
            <a:r>
              <a:rPr lang="en-US" err="1">
                <a:cs typeface="Calibri"/>
              </a:rPr>
              <a:t>tidak</a:t>
            </a:r>
            <a:r>
              <a:rPr lang="en-US">
                <a:cs typeface="Calibri"/>
              </a:rPr>
              <a:t>.</a:t>
            </a:r>
          </a:p>
          <a:p>
            <a:r>
              <a:rPr lang="en-US">
                <a:cs typeface="Calibri"/>
              </a:rPr>
              <a:t>- </a:t>
            </a:r>
            <a:r>
              <a:rPr lang="en-US" err="1">
                <a:cs typeface="Calibri"/>
              </a:rPr>
              <a:t>wireframeLineWidth</a:t>
            </a:r>
            <a:r>
              <a:rPr lang="en-US">
                <a:cs typeface="Calibri"/>
              </a:rPr>
              <a:t> </a:t>
            </a:r>
            <a:r>
              <a:rPr lang="en-US" err="1">
                <a:cs typeface="Calibri"/>
              </a:rPr>
              <a:t>untuk</a:t>
            </a:r>
            <a:r>
              <a:rPr lang="en-US">
                <a:cs typeface="Calibri"/>
              </a:rPr>
              <a:t> </a:t>
            </a:r>
            <a:r>
              <a:rPr lang="en-US" err="1">
                <a:cs typeface="Calibri"/>
              </a:rPr>
              <a:t>menentukan</a:t>
            </a:r>
            <a:r>
              <a:rPr lang="en-US">
                <a:cs typeface="Calibri"/>
              </a:rPr>
              <a:t> </a:t>
            </a:r>
            <a:r>
              <a:rPr lang="en-US" err="1">
                <a:cs typeface="Calibri"/>
              </a:rPr>
              <a:t>ketebalan</a:t>
            </a:r>
            <a:r>
              <a:rPr lang="en-US">
                <a:cs typeface="Calibri"/>
              </a:rPr>
              <a:t>. </a:t>
            </a:r>
          </a:p>
          <a:p>
            <a:r>
              <a:rPr lang="en-US">
                <a:cs typeface="Calibri"/>
              </a:rPr>
              <a:t>- near dan far </a:t>
            </a:r>
            <a:r>
              <a:rPr lang="en-US" err="1">
                <a:cs typeface="Calibri"/>
              </a:rPr>
              <a:t>digunakan</a:t>
            </a:r>
            <a:r>
              <a:rPr lang="en-US">
                <a:cs typeface="Calibri"/>
              </a:rPr>
              <a:t> </a:t>
            </a:r>
            <a:r>
              <a:rPr lang="en-US" err="1">
                <a:cs typeface="Calibri"/>
              </a:rPr>
              <a:t>untuk</a:t>
            </a:r>
            <a:r>
              <a:rPr lang="en-US">
                <a:cs typeface="Calibri"/>
              </a:rPr>
              <a:t> </a:t>
            </a:r>
            <a:r>
              <a:rPr lang="en-US" err="1">
                <a:cs typeface="Calibri"/>
              </a:rPr>
              <a:t>mengatur</a:t>
            </a:r>
            <a:r>
              <a:rPr lang="en-US">
                <a:cs typeface="Calibri"/>
              </a:rPr>
              <a:t> area yang </a:t>
            </a:r>
            <a:r>
              <a:rPr lang="en-US" err="1">
                <a:cs typeface="Calibri"/>
              </a:rPr>
              <a:t>terlihat</a:t>
            </a:r>
            <a:r>
              <a:rPr lang="en-US">
                <a:cs typeface="Calibri"/>
              </a:rPr>
              <a:t> oleh </a:t>
            </a:r>
            <a:r>
              <a:rPr lang="en-US" err="1">
                <a:cs typeface="Calibri"/>
              </a:rPr>
              <a:t>kamera</a:t>
            </a:r>
            <a:r>
              <a:rPr lang="en-US">
                <a:cs typeface="Calibri"/>
              </a:rPr>
              <a:t>. </a:t>
            </a:r>
            <a:r>
              <a:rPr lang="en-US" err="1">
                <a:cs typeface="Calibri"/>
              </a:rPr>
              <a:t>Objek</a:t>
            </a:r>
            <a:r>
              <a:rPr lang="en-US">
                <a:cs typeface="Calibri"/>
              </a:rPr>
              <a:t> yang </a:t>
            </a:r>
            <a:r>
              <a:rPr lang="en-US" err="1">
                <a:cs typeface="Calibri"/>
              </a:rPr>
              <a:t>lebih</a:t>
            </a:r>
            <a:r>
              <a:rPr lang="en-US">
                <a:cs typeface="Calibri"/>
              </a:rPr>
              <a:t> </a:t>
            </a:r>
            <a:r>
              <a:rPr lang="en-US" err="1">
                <a:cs typeface="Calibri"/>
              </a:rPr>
              <a:t>dekat</a:t>
            </a:r>
            <a:r>
              <a:rPr lang="en-US">
                <a:cs typeface="Calibri"/>
              </a:rPr>
              <a:t> </a:t>
            </a:r>
            <a:r>
              <a:rPr lang="en-US" err="1">
                <a:cs typeface="Calibri"/>
              </a:rPr>
              <a:t>dari</a:t>
            </a:r>
            <a:r>
              <a:rPr lang="en-US">
                <a:cs typeface="Calibri"/>
              </a:rPr>
              <a:t> </a:t>
            </a:r>
            <a:r>
              <a:rPr lang="en-US" err="1">
                <a:cs typeface="Calibri"/>
              </a:rPr>
              <a:t>kamera</a:t>
            </a:r>
            <a:r>
              <a:rPr lang="en-US">
                <a:cs typeface="Calibri"/>
              </a:rPr>
              <a:t> </a:t>
            </a:r>
            <a:r>
              <a:rPr lang="en-US" err="1">
                <a:cs typeface="Calibri"/>
              </a:rPr>
              <a:t>lebih</a:t>
            </a:r>
            <a:r>
              <a:rPr lang="en-US">
                <a:cs typeface="Calibri"/>
              </a:rPr>
              <a:t> </a:t>
            </a:r>
            <a:r>
              <a:rPr lang="en-US" err="1">
                <a:cs typeface="Calibri"/>
              </a:rPr>
              <a:t>kecil</a:t>
            </a:r>
            <a:r>
              <a:rPr lang="en-US">
                <a:cs typeface="Calibri"/>
              </a:rPr>
              <a:t> </a:t>
            </a:r>
            <a:r>
              <a:rPr lang="en-US" err="1">
                <a:cs typeface="Calibri"/>
              </a:rPr>
              <a:t>dari</a:t>
            </a:r>
            <a:r>
              <a:rPr lang="en-US">
                <a:cs typeface="Calibri"/>
              </a:rPr>
              <a:t> </a:t>
            </a:r>
            <a:r>
              <a:rPr lang="en-US" err="1">
                <a:cs typeface="Calibri"/>
              </a:rPr>
              <a:t>nilai</a:t>
            </a:r>
            <a:r>
              <a:rPr lang="en-US">
                <a:cs typeface="Calibri"/>
              </a:rPr>
              <a:t> near </a:t>
            </a:r>
            <a:r>
              <a:rPr lang="en-US" err="1">
                <a:cs typeface="Calibri"/>
              </a:rPr>
              <a:t>maka</a:t>
            </a:r>
            <a:r>
              <a:rPr lang="en-US">
                <a:cs typeface="Calibri"/>
              </a:rPr>
              <a:t> </a:t>
            </a:r>
            <a:r>
              <a:rPr lang="en-US" err="1">
                <a:cs typeface="Calibri"/>
              </a:rPr>
              <a:t>tidak</a:t>
            </a:r>
            <a:r>
              <a:rPr lang="en-US">
                <a:cs typeface="Calibri"/>
              </a:rPr>
              <a:t> </a:t>
            </a:r>
            <a:r>
              <a:rPr lang="en-US" err="1">
                <a:cs typeface="Calibri"/>
              </a:rPr>
              <a:t>akan</a:t>
            </a:r>
            <a:r>
              <a:rPr lang="en-US">
                <a:cs typeface="Calibri"/>
              </a:rPr>
              <a:t> </a:t>
            </a:r>
            <a:r>
              <a:rPr lang="en-US" err="1">
                <a:cs typeface="Calibri"/>
              </a:rPr>
              <a:t>terlihat</a:t>
            </a:r>
            <a:r>
              <a:rPr lang="en-US">
                <a:cs typeface="Calibri"/>
              </a:rPr>
              <a:t>. Far </a:t>
            </a:r>
            <a:r>
              <a:rPr lang="en-US" err="1">
                <a:cs typeface="Calibri"/>
              </a:rPr>
              <a:t>sebaliknya</a:t>
            </a:r>
            <a:r>
              <a:rPr lang="en-US">
                <a:cs typeface="Calibri"/>
              </a:rPr>
              <a:t>. </a:t>
            </a:r>
          </a:p>
          <a:p>
            <a:endParaRPr lang="en-US">
              <a:cs typeface="Calibri"/>
            </a:endParaRPr>
          </a:p>
          <a:p>
            <a:r>
              <a:rPr lang="en-US" err="1">
                <a:cs typeface="Calibri"/>
              </a:rPr>
              <a:t>Membuat</a:t>
            </a:r>
            <a:r>
              <a:rPr lang="en-US">
                <a:cs typeface="Calibri"/>
              </a:rPr>
              <a:t> jenis material ini mudah </a:t>
            </a:r>
            <a:r>
              <a:rPr lang="en-US" err="1">
                <a:cs typeface="Calibri"/>
              </a:rPr>
              <a:t>karena</a:t>
            </a:r>
            <a:r>
              <a:rPr lang="en-US">
                <a:cs typeface="Calibri"/>
              </a:rPr>
              <a:t> </a:t>
            </a:r>
            <a:r>
              <a:rPr lang="en-US" err="1">
                <a:cs typeface="Calibri"/>
              </a:rPr>
              <a:t>tidak</a:t>
            </a:r>
            <a:r>
              <a:rPr lang="en-US">
                <a:cs typeface="Calibri"/>
              </a:rPr>
              <a:t> </a:t>
            </a:r>
            <a:r>
              <a:rPr lang="en-US" err="1">
                <a:cs typeface="Calibri"/>
              </a:rPr>
              <a:t>membutuhkan</a:t>
            </a:r>
            <a:r>
              <a:rPr lang="en-US">
                <a:cs typeface="Calibri"/>
              </a:rPr>
              <a:t> </a:t>
            </a:r>
            <a:r>
              <a:rPr lang="en-US" err="1">
                <a:cs typeface="Calibri"/>
              </a:rPr>
              <a:t>argumen</a:t>
            </a:r>
            <a:r>
              <a:rPr lang="en-US">
                <a:cs typeface="Calibri"/>
              </a:rPr>
              <a:t> </a:t>
            </a:r>
            <a:r>
              <a:rPr lang="en-US" err="1">
                <a:cs typeface="Calibri"/>
              </a:rPr>
              <a:t>apapun</a:t>
            </a:r>
            <a:r>
              <a:rPr lang="en-US">
                <a:cs typeface="Calibri"/>
              </a:rPr>
              <a:t>.</a:t>
            </a:r>
          </a:p>
        </p:txBody>
      </p:sp>
      <p:sp>
        <p:nvSpPr>
          <p:cNvPr id="4" name="Slide Number Placeholder 3"/>
          <p:cNvSpPr>
            <a:spLocks noGrp="1"/>
          </p:cNvSpPr>
          <p:nvPr>
            <p:ph type="sldNum" sz="quarter" idx="5"/>
          </p:nvPr>
        </p:nvSpPr>
        <p:spPr/>
        <p:txBody>
          <a:bodyPr/>
          <a:lstStyle/>
          <a:p>
            <a:fld id="{C8BF4B68-AC47-47AC-B076-B4A46F24FF71}" type="slidenum">
              <a:rPr lang="en-US"/>
              <a:t>9</a:t>
            </a:fld>
            <a:endParaRPr lang="en-US"/>
          </a:p>
        </p:txBody>
      </p:sp>
    </p:spTree>
    <p:extLst>
      <p:ext uri="{BB962C8B-B14F-4D97-AF65-F5344CB8AC3E}">
        <p14:creationId xmlns:p14="http://schemas.microsoft.com/office/powerpoint/2010/main" val="1017787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-wireframe: </a:t>
            </a:r>
            <a:r>
              <a:rPr lang="en-US" err="1">
                <a:cs typeface="Calibri"/>
              </a:rPr>
              <a:t>menampilkan</a:t>
            </a:r>
            <a:r>
              <a:rPr lang="en-US">
                <a:cs typeface="Calibri"/>
              </a:rPr>
              <a:t> </a:t>
            </a:r>
            <a:r>
              <a:rPr lang="en-US" err="1">
                <a:cs typeface="Calibri"/>
              </a:rPr>
              <a:t>objek</a:t>
            </a:r>
            <a:r>
              <a:rPr lang="en-US">
                <a:cs typeface="Calibri"/>
              </a:rPr>
              <a:t> </a:t>
            </a:r>
            <a:r>
              <a:rPr lang="en-US" err="1">
                <a:cs typeface="Calibri"/>
              </a:rPr>
              <a:t>dengan</a:t>
            </a:r>
            <a:r>
              <a:rPr lang="en-US">
                <a:cs typeface="Calibri"/>
              </a:rPr>
              <a:t> </a:t>
            </a:r>
            <a:r>
              <a:rPr lang="en-US" err="1">
                <a:cs typeface="Calibri"/>
              </a:rPr>
              <a:t>tampilan</a:t>
            </a:r>
            <a:r>
              <a:rPr lang="en-US">
                <a:cs typeface="Calibri"/>
              </a:rPr>
              <a:t> wireframe </a:t>
            </a:r>
            <a:r>
              <a:rPr lang="en-US" err="1">
                <a:cs typeface="Calibri"/>
              </a:rPr>
              <a:t>atau</a:t>
            </a:r>
            <a:r>
              <a:rPr lang="en-US">
                <a:cs typeface="Calibri"/>
              </a:rPr>
              <a:t> </a:t>
            </a:r>
            <a:r>
              <a:rPr lang="en-US" err="1">
                <a:cs typeface="Calibri"/>
              </a:rPr>
              <a:t>tidak</a:t>
            </a:r>
            <a:endParaRPr lang="en-US">
              <a:cs typeface="Calibri"/>
            </a:endParaRPr>
          </a:p>
          <a:p>
            <a:r>
              <a:rPr lang="en-US">
                <a:cs typeface="Calibri"/>
              </a:rPr>
              <a:t>-</a:t>
            </a:r>
            <a:r>
              <a:rPr lang="en-US" err="1">
                <a:cs typeface="Calibri"/>
              </a:rPr>
              <a:t>wireframeLineWidth:ketebalan</a:t>
            </a:r>
            <a:r>
              <a:rPr lang="en-US">
                <a:cs typeface="Calibri"/>
              </a:rPr>
              <a:t> </a:t>
            </a:r>
            <a:r>
              <a:rPr lang="en-US" err="1">
                <a:cs typeface="Calibri"/>
              </a:rPr>
              <a:t>garis</a:t>
            </a:r>
            <a:r>
              <a:rPr lang="en-US">
                <a:cs typeface="Calibri"/>
              </a:rPr>
              <a:t> pada wireframe</a:t>
            </a:r>
          </a:p>
          <a:p>
            <a:r>
              <a:rPr lang="en-US">
                <a:cs typeface="Calibri"/>
              </a:rPr>
              <a:t>-shading: </a:t>
            </a:r>
            <a:r>
              <a:rPr lang="en-US" err="1">
                <a:cs typeface="Calibri"/>
              </a:rPr>
              <a:t>untuk</a:t>
            </a:r>
            <a:r>
              <a:rPr lang="en-US">
                <a:cs typeface="Calibri"/>
              </a:rPr>
              <a:t> flat shading (</a:t>
            </a:r>
            <a:r>
              <a:rPr lang="en-US" err="1">
                <a:cs typeface="Calibri"/>
              </a:rPr>
              <a:t>THREE.FlatShading</a:t>
            </a:r>
            <a:r>
              <a:rPr lang="en-US">
                <a:cs typeface="Calibri"/>
              </a:rPr>
              <a:t>) dan smooth shading (</a:t>
            </a:r>
            <a:r>
              <a:rPr lang="en-US" err="1">
                <a:cs typeface="Calibri"/>
              </a:rPr>
              <a:t>THREE.SmoothShading</a:t>
            </a:r>
            <a:r>
              <a:rPr lang="en-US">
                <a:cs typeface="Calibri"/>
              </a:rPr>
              <a:t>)</a:t>
            </a:r>
          </a:p>
        </p:txBody>
      </p:sp>
      <p:sp>
        <p:nvSpPr>
          <p:cNvPr id="4" name="Slide Number Placeholder 3"/>
          <p:cNvSpPr>
            <a:spLocks noGrp="1"/>
          </p:cNvSpPr>
          <p:nvPr>
            <p:ph type="sldNum" sz="quarter" idx="5"/>
          </p:nvPr>
        </p:nvSpPr>
        <p:spPr/>
        <p:txBody>
          <a:bodyPr/>
          <a:lstStyle/>
          <a:p>
            <a:fld id="{C8BF4B68-AC47-47AC-B076-B4A46F24FF71}" type="slidenum">
              <a:rPr lang="en-US"/>
              <a:t>11</a:t>
            </a:fld>
            <a:endParaRPr lang="en-US"/>
          </a:p>
        </p:txBody>
      </p:sp>
    </p:spTree>
    <p:extLst>
      <p:ext uri="{BB962C8B-B14F-4D97-AF65-F5344CB8AC3E}">
        <p14:creationId xmlns:p14="http://schemas.microsoft.com/office/powerpoint/2010/main" val="332567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ambient : nilai warna ambient pada material. Bekerja bersamaan dengan ambient light. Value dari ambient ini akan dikali dengan value dari ambient light. Defaultnya adalah warna putih.</a:t>
            </a:r>
            <a:endParaRPr lang="en-US"/>
          </a:p>
          <a:p>
            <a:r>
              <a:rPr lang="en-US">
                <a:cs typeface="Calibri"/>
              </a:rPr>
              <a:t>- emissive : warna solid yang dikeluarkan material. Tidak benar-benar bertindak sebagai sumber cahaya, tapi ini adalah warna solid yang tidak terpengaruh oleh pencahayaan lain.</a:t>
            </a:r>
          </a:p>
          <a:p>
            <a:r>
              <a:rPr lang="en-US">
                <a:cs typeface="Calibri"/>
              </a:rPr>
              <a:t>- wrapAround : jika properti ini diset true, memungkinkan teknik pencahayaan setengah Lambert. Dengan teknik ini, lampu drop-off akan lebih halus. J</a:t>
            </a:r>
            <a:r>
              <a:rPr lang="id"/>
              <a:t>ika Anda memiliki jaring dengan area yang keras dan gelap, mengaktifkan properti ini akan melembutkan bayangan dan mendistribusikan cahaya secara lebih merata.</a:t>
            </a:r>
          </a:p>
          <a:p>
            <a:r>
              <a:rPr lang="id">
                <a:cs typeface="Calibri"/>
              </a:rPr>
              <a:t>- wrapRGB : jika wrapAround diset true, maka dapat menggunakan THREE.Vector3 untuk mengontrol kecepatan cahaya turun.</a:t>
            </a:r>
          </a:p>
        </p:txBody>
      </p:sp>
      <p:sp>
        <p:nvSpPr>
          <p:cNvPr id="4" name="Slide Number Placeholder 3"/>
          <p:cNvSpPr>
            <a:spLocks noGrp="1"/>
          </p:cNvSpPr>
          <p:nvPr>
            <p:ph type="sldNum" sz="quarter" idx="5"/>
          </p:nvPr>
        </p:nvSpPr>
        <p:spPr/>
        <p:txBody>
          <a:bodyPr/>
          <a:lstStyle/>
          <a:p>
            <a:fld id="{C8BF4B68-AC47-47AC-B076-B4A46F24FF71}" type="slidenum">
              <a:rPr lang="en-US"/>
              <a:t>13</a:t>
            </a:fld>
            <a:endParaRPr lang="en-US"/>
          </a:p>
        </p:txBody>
      </p:sp>
    </p:spTree>
    <p:extLst>
      <p:ext uri="{BB962C8B-B14F-4D97-AF65-F5344CB8AC3E}">
        <p14:creationId xmlns:p14="http://schemas.microsoft.com/office/powerpoint/2010/main" val="34650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-ambient: </a:t>
            </a:r>
            <a:r>
              <a:rPr lang="en-US" err="1"/>
              <a:t>nilai</a:t>
            </a:r>
            <a:r>
              <a:rPr lang="en-US"/>
              <a:t> </a:t>
            </a:r>
            <a:r>
              <a:rPr lang="en-US" err="1"/>
              <a:t>warna</a:t>
            </a:r>
            <a:r>
              <a:rPr lang="en-US"/>
              <a:t> ambient pada material. </a:t>
            </a:r>
            <a:r>
              <a:rPr lang="en-US" err="1"/>
              <a:t>Bekerja</a:t>
            </a:r>
            <a:r>
              <a:rPr lang="en-US"/>
              <a:t> </a:t>
            </a:r>
            <a:r>
              <a:rPr lang="en-US" err="1"/>
              <a:t>bersamaan</a:t>
            </a:r>
            <a:r>
              <a:rPr lang="en-US"/>
              <a:t> </a:t>
            </a:r>
            <a:r>
              <a:rPr lang="en-US" err="1"/>
              <a:t>dengan</a:t>
            </a:r>
            <a:r>
              <a:rPr lang="en-US"/>
              <a:t> ambient light. Value </a:t>
            </a:r>
            <a:r>
              <a:rPr lang="en-US" err="1"/>
              <a:t>dari</a:t>
            </a:r>
            <a:r>
              <a:rPr lang="en-US"/>
              <a:t> ambient </a:t>
            </a:r>
            <a:r>
              <a:rPr lang="en-US" err="1"/>
              <a:t>ini</a:t>
            </a:r>
            <a:r>
              <a:rPr lang="en-US"/>
              <a:t> </a:t>
            </a:r>
            <a:r>
              <a:rPr lang="en-US" err="1"/>
              <a:t>akan</a:t>
            </a:r>
            <a:r>
              <a:rPr lang="en-US"/>
              <a:t> </a:t>
            </a:r>
            <a:r>
              <a:rPr lang="en-US" err="1"/>
              <a:t>dikali</a:t>
            </a:r>
            <a:r>
              <a:rPr lang="en-US"/>
              <a:t> </a:t>
            </a:r>
            <a:r>
              <a:rPr lang="en-US" err="1"/>
              <a:t>dengan</a:t>
            </a:r>
            <a:r>
              <a:rPr lang="en-US"/>
              <a:t> value </a:t>
            </a:r>
            <a:r>
              <a:rPr lang="en-US" err="1"/>
              <a:t>dari</a:t>
            </a:r>
            <a:r>
              <a:rPr lang="en-US"/>
              <a:t> ambient light. </a:t>
            </a:r>
            <a:r>
              <a:rPr lang="en-US" err="1"/>
              <a:t>Defaultnya</a:t>
            </a:r>
            <a:r>
              <a:rPr lang="en-US"/>
              <a:t> </a:t>
            </a:r>
            <a:r>
              <a:rPr lang="en-US" err="1"/>
              <a:t>adalah</a:t>
            </a:r>
            <a:r>
              <a:rPr lang="en-US"/>
              <a:t> </a:t>
            </a:r>
            <a:r>
              <a:rPr lang="en-US" err="1"/>
              <a:t>warna</a:t>
            </a:r>
            <a:r>
              <a:rPr lang="en-US"/>
              <a:t> </a:t>
            </a:r>
            <a:r>
              <a:rPr lang="en-US" err="1"/>
              <a:t>putih</a:t>
            </a:r>
            <a:r>
              <a:rPr lang="en-US"/>
              <a:t>.</a:t>
            </a:r>
            <a:endParaRPr lang="en-US">
              <a:cs typeface="Calibri"/>
            </a:endParaRPr>
          </a:p>
          <a:p>
            <a:r>
              <a:rPr lang="en-US">
                <a:cs typeface="Calibri"/>
              </a:rPr>
              <a:t>-emissive: </a:t>
            </a:r>
            <a:r>
              <a:rPr lang="en-US" err="1"/>
              <a:t>warna</a:t>
            </a:r>
            <a:r>
              <a:rPr lang="en-US"/>
              <a:t> solid yang </a:t>
            </a:r>
            <a:r>
              <a:rPr lang="en-US" err="1"/>
              <a:t>dikeluarkan</a:t>
            </a:r>
            <a:r>
              <a:rPr lang="en-US"/>
              <a:t> material. </a:t>
            </a:r>
            <a:r>
              <a:rPr lang="en-US" err="1"/>
              <a:t>Tidak</a:t>
            </a:r>
            <a:r>
              <a:rPr lang="en-US"/>
              <a:t> </a:t>
            </a:r>
            <a:r>
              <a:rPr lang="en-US" err="1"/>
              <a:t>benar-benar</a:t>
            </a:r>
            <a:r>
              <a:rPr lang="en-US"/>
              <a:t> </a:t>
            </a:r>
            <a:r>
              <a:rPr lang="en-US" err="1"/>
              <a:t>bertindak</a:t>
            </a:r>
            <a:r>
              <a:rPr lang="en-US"/>
              <a:t> </a:t>
            </a:r>
            <a:r>
              <a:rPr lang="en-US" err="1"/>
              <a:t>sebagai</a:t>
            </a:r>
            <a:r>
              <a:rPr lang="en-US"/>
              <a:t> </a:t>
            </a:r>
            <a:r>
              <a:rPr lang="en-US" err="1"/>
              <a:t>sumber</a:t>
            </a:r>
            <a:r>
              <a:rPr lang="en-US"/>
              <a:t> </a:t>
            </a:r>
            <a:r>
              <a:rPr lang="en-US" err="1"/>
              <a:t>cahaya</a:t>
            </a:r>
            <a:r>
              <a:rPr lang="en-US"/>
              <a:t>, </a:t>
            </a:r>
            <a:r>
              <a:rPr lang="en-US" err="1"/>
              <a:t>tapi</a:t>
            </a:r>
            <a:r>
              <a:rPr lang="en-US"/>
              <a:t> </a:t>
            </a:r>
            <a:r>
              <a:rPr lang="en-US" err="1"/>
              <a:t>ini</a:t>
            </a:r>
            <a:r>
              <a:rPr lang="en-US"/>
              <a:t> </a:t>
            </a:r>
            <a:r>
              <a:rPr lang="en-US" err="1"/>
              <a:t>adalah</a:t>
            </a:r>
            <a:r>
              <a:rPr lang="en-US"/>
              <a:t> </a:t>
            </a:r>
            <a:r>
              <a:rPr lang="en-US" err="1"/>
              <a:t>warna</a:t>
            </a:r>
            <a:r>
              <a:rPr lang="en-US"/>
              <a:t> solid yang </a:t>
            </a:r>
            <a:r>
              <a:rPr lang="en-US" err="1"/>
              <a:t>tidak</a:t>
            </a:r>
            <a:r>
              <a:rPr lang="en-US"/>
              <a:t> </a:t>
            </a:r>
            <a:r>
              <a:rPr lang="en-US" err="1"/>
              <a:t>terpengaruh</a:t>
            </a:r>
            <a:r>
              <a:rPr lang="en-US"/>
              <a:t> oleh </a:t>
            </a:r>
            <a:r>
              <a:rPr lang="en-US" err="1"/>
              <a:t>pencahayaan</a:t>
            </a:r>
            <a:r>
              <a:rPr lang="en-US"/>
              <a:t> </a:t>
            </a:r>
            <a:r>
              <a:rPr lang="en-US" err="1"/>
              <a:t>lain</a:t>
            </a:r>
            <a:r>
              <a:rPr lang="en-US"/>
              <a:t>. </a:t>
            </a:r>
            <a:r>
              <a:rPr lang="en-US" err="1"/>
              <a:t>Defaultnya</a:t>
            </a:r>
            <a:r>
              <a:rPr lang="en-US"/>
              <a:t> </a:t>
            </a:r>
            <a:r>
              <a:rPr lang="en-US" err="1"/>
              <a:t>adalah</a:t>
            </a:r>
            <a:r>
              <a:rPr lang="en-US"/>
              <a:t> </a:t>
            </a:r>
            <a:r>
              <a:rPr lang="en-US" err="1"/>
              <a:t>hitam</a:t>
            </a:r>
            <a:endParaRPr lang="en-US" err="1">
              <a:cs typeface="Calibri"/>
            </a:endParaRPr>
          </a:p>
          <a:p>
            <a:r>
              <a:rPr lang="en-US">
                <a:cs typeface="Calibri"/>
              </a:rPr>
              <a:t>-specular: </a:t>
            </a:r>
            <a:r>
              <a:rPr lang="en-US" err="1">
                <a:cs typeface="Calibri"/>
              </a:rPr>
              <a:t>Menentukan</a:t>
            </a:r>
            <a:r>
              <a:rPr lang="en-US">
                <a:cs typeface="Calibri"/>
              </a:rPr>
              <a:t> </a:t>
            </a:r>
            <a:r>
              <a:rPr lang="en-US" err="1">
                <a:cs typeface="Calibri"/>
              </a:rPr>
              <a:t>seberapa</a:t>
            </a:r>
            <a:r>
              <a:rPr lang="en-US">
                <a:cs typeface="Calibri"/>
              </a:rPr>
              <a:t> shiny material </a:t>
            </a:r>
            <a:r>
              <a:rPr lang="en-US" err="1">
                <a:cs typeface="Calibri"/>
              </a:rPr>
              <a:t>tersebut</a:t>
            </a:r>
            <a:r>
              <a:rPr lang="en-US">
                <a:cs typeface="Calibri"/>
              </a:rPr>
              <a:t> dan </a:t>
            </a:r>
            <a:r>
              <a:rPr lang="en-US" err="1">
                <a:cs typeface="Calibri"/>
              </a:rPr>
              <a:t>dengan</a:t>
            </a:r>
            <a:r>
              <a:rPr lang="en-US">
                <a:cs typeface="Calibri"/>
              </a:rPr>
              <a:t> </a:t>
            </a:r>
            <a:r>
              <a:rPr lang="en-US" err="1">
                <a:cs typeface="Calibri"/>
              </a:rPr>
              <a:t>warna</a:t>
            </a:r>
            <a:r>
              <a:rPr lang="en-US">
                <a:cs typeface="Calibri"/>
              </a:rPr>
              <a:t> </a:t>
            </a:r>
            <a:r>
              <a:rPr lang="en-US" err="1">
                <a:cs typeface="Calibri"/>
              </a:rPr>
              <a:t>apa</a:t>
            </a:r>
            <a:r>
              <a:rPr lang="en-US">
                <a:cs typeface="Calibri"/>
              </a:rPr>
              <a:t> material </a:t>
            </a:r>
            <a:r>
              <a:rPr lang="en-US" err="1">
                <a:cs typeface="Calibri"/>
              </a:rPr>
              <a:t>tersebut</a:t>
            </a:r>
            <a:r>
              <a:rPr lang="en-US">
                <a:cs typeface="Calibri"/>
              </a:rPr>
              <a:t> </a:t>
            </a:r>
            <a:r>
              <a:rPr lang="en-US" err="1">
                <a:cs typeface="Calibri"/>
              </a:rPr>
              <a:t>berkilau</a:t>
            </a:r>
            <a:r>
              <a:rPr lang="en-US">
                <a:cs typeface="Calibri"/>
              </a:rPr>
              <a:t>. </a:t>
            </a:r>
            <a:r>
              <a:rPr lang="en-US" err="1">
                <a:cs typeface="Calibri"/>
              </a:rPr>
              <a:t>Jika</a:t>
            </a:r>
            <a:r>
              <a:rPr lang="en-US">
                <a:cs typeface="Calibri"/>
              </a:rPr>
              <a:t> </a:t>
            </a:r>
            <a:r>
              <a:rPr lang="en-US" err="1">
                <a:cs typeface="Calibri"/>
              </a:rPr>
              <a:t>diset</a:t>
            </a:r>
            <a:r>
              <a:rPr lang="en-US">
                <a:cs typeface="Calibri"/>
              </a:rPr>
              <a:t> </a:t>
            </a:r>
            <a:r>
              <a:rPr lang="en-US" err="1">
                <a:cs typeface="Calibri"/>
              </a:rPr>
              <a:t>sama</a:t>
            </a:r>
            <a:r>
              <a:rPr lang="en-US">
                <a:cs typeface="Calibri"/>
              </a:rPr>
              <a:t> </a:t>
            </a:r>
            <a:r>
              <a:rPr lang="en-US" err="1">
                <a:cs typeface="Calibri"/>
              </a:rPr>
              <a:t>dengan</a:t>
            </a:r>
            <a:r>
              <a:rPr lang="en-US">
                <a:cs typeface="Calibri"/>
              </a:rPr>
              <a:t> color property, </a:t>
            </a:r>
            <a:r>
              <a:rPr lang="en-US" err="1">
                <a:cs typeface="Calibri"/>
              </a:rPr>
              <a:t>maka</a:t>
            </a:r>
            <a:r>
              <a:rPr lang="en-US">
                <a:cs typeface="Calibri"/>
              </a:rPr>
              <a:t> </a:t>
            </a:r>
            <a:r>
              <a:rPr lang="en-US" err="1">
                <a:cs typeface="Calibri"/>
              </a:rPr>
              <a:t>akan</a:t>
            </a:r>
            <a:r>
              <a:rPr lang="en-US">
                <a:cs typeface="Calibri"/>
              </a:rPr>
              <a:t> </a:t>
            </a:r>
            <a:r>
              <a:rPr lang="en-US" err="1">
                <a:cs typeface="Calibri"/>
              </a:rPr>
              <a:t>menampilkan</a:t>
            </a:r>
            <a:r>
              <a:rPr lang="en-US">
                <a:cs typeface="Calibri"/>
              </a:rPr>
              <a:t> metallic-looking. </a:t>
            </a:r>
            <a:r>
              <a:rPr lang="en-US" err="1">
                <a:cs typeface="Calibri"/>
              </a:rPr>
              <a:t>Jika</a:t>
            </a:r>
            <a:r>
              <a:rPr lang="en-US">
                <a:cs typeface="Calibri"/>
              </a:rPr>
              <a:t> </a:t>
            </a:r>
            <a:r>
              <a:rPr lang="en-US" err="1">
                <a:cs typeface="Calibri"/>
              </a:rPr>
              <a:t>diset</a:t>
            </a:r>
            <a:r>
              <a:rPr lang="en-US">
                <a:cs typeface="Calibri"/>
              </a:rPr>
              <a:t> grey, </a:t>
            </a:r>
            <a:r>
              <a:rPr lang="en-US" err="1">
                <a:cs typeface="Calibri"/>
              </a:rPr>
              <a:t>maka</a:t>
            </a:r>
            <a:r>
              <a:rPr lang="en-US">
                <a:cs typeface="Calibri"/>
              </a:rPr>
              <a:t> </a:t>
            </a:r>
            <a:r>
              <a:rPr lang="en-US" err="1">
                <a:cs typeface="Calibri"/>
              </a:rPr>
              <a:t>akan</a:t>
            </a:r>
            <a:r>
              <a:rPr lang="en-US">
                <a:cs typeface="Calibri"/>
              </a:rPr>
              <a:t> </a:t>
            </a:r>
            <a:r>
              <a:rPr lang="en-US" err="1">
                <a:cs typeface="Calibri"/>
              </a:rPr>
              <a:t>menampilkan</a:t>
            </a:r>
            <a:r>
              <a:rPr lang="en-US">
                <a:cs typeface="Calibri"/>
              </a:rPr>
              <a:t> material yang plastic-looking</a:t>
            </a:r>
          </a:p>
          <a:p>
            <a:r>
              <a:rPr lang="en-US">
                <a:cs typeface="Calibri"/>
              </a:rPr>
              <a:t>-shininess: menggambarkan seberapa mengkilau (shiny) objek tersebut</a:t>
            </a:r>
          </a:p>
          <a:p>
            <a:r>
              <a:rPr lang="en-US">
                <a:cs typeface="Calibri"/>
              </a:rPr>
              <a:t>-metal:sedikit</a:t>
            </a:r>
            <a:r>
              <a:rPr lang="en-US"/>
              <a:t> mengubah metode perhitungan warna dari pixelnya agar terlihat sedikit lebih </a:t>
            </a:r>
            <a:r>
              <a:rPr lang="en-US" i="1"/>
              <a:t>metal</a:t>
            </a:r>
            <a:r>
              <a:rPr lang="en-US"/>
              <a:t>. (dengan catatan perubahan yang terlihat sangat minimum).</a:t>
            </a:r>
          </a:p>
          <a:p>
            <a:r>
              <a:rPr lang="en-US">
                <a:cs typeface="Calibri"/>
              </a:rPr>
              <a:t>-wrapAround: </a:t>
            </a:r>
            <a:r>
              <a:rPr lang="en-US"/>
              <a:t>jika properti ini diset true, memungkinkan teknik pencahayaan setengah Lambert. Dengan teknik ini, lampu drop-off akan lebih halus. J</a:t>
            </a:r>
            <a:r>
              <a:rPr lang="id"/>
              <a:t>ika Anda memiliki jaring dengan area yang keras dan gelap, mengaktifkan properti ini akan melembutkan bayangan dan mendistribusikan cahaya secara lebih merata.</a:t>
            </a:r>
          </a:p>
          <a:p>
            <a:r>
              <a:rPr lang="en-US">
                <a:cs typeface="Calibri"/>
              </a:rPr>
              <a:t>-wrapRGB: </a:t>
            </a:r>
            <a:r>
              <a:rPr lang="id"/>
              <a:t>jika wrapAround diset true, maka dapat menggunakan THREE.Vector3 untuk mengontrol kecepatan cahaya turun.</a:t>
            </a:r>
            <a:endParaRPr lang="en-US"/>
          </a:p>
        </p:txBody>
      </p:sp>
      <p:sp>
        <p:nvSpPr>
          <p:cNvPr id="4" name="Slide Number Placeholder 3"/>
          <p:cNvSpPr>
            <a:spLocks noGrp="1"/>
          </p:cNvSpPr>
          <p:nvPr>
            <p:ph type="sldNum" sz="quarter" idx="5"/>
          </p:nvPr>
        </p:nvSpPr>
        <p:spPr/>
        <p:txBody>
          <a:bodyPr/>
          <a:lstStyle/>
          <a:p>
            <a:fld id="{C8BF4B68-AC47-47AC-B076-B4A46F24FF71}" type="slidenum">
              <a:rPr lang="en-US"/>
              <a:t>14</a:t>
            </a:fld>
            <a:endParaRPr lang="en-US"/>
          </a:p>
        </p:txBody>
      </p:sp>
    </p:spTree>
    <p:extLst>
      <p:ext uri="{BB962C8B-B14F-4D97-AF65-F5344CB8AC3E}">
        <p14:creationId xmlns:p14="http://schemas.microsoft.com/office/powerpoint/2010/main" val="346923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DFBB6D3-FB5D-4D43-9948-2DD547494FCF}" type="datetimeFigureOut">
              <a:rPr lang="en-US" smtClean="0"/>
              <a:t>11/6/2019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56279DD-6067-446E-855B-F71FE3B75953}"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8916778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BB6D3-FB5D-4D43-9948-2DD547494FC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79DD-6067-446E-855B-F71FE3B75953}" type="slidenum">
              <a:rPr lang="en-US" smtClean="0"/>
              <a:t>‹#›</a:t>
            </a:fld>
            <a:endParaRPr lang="en-US"/>
          </a:p>
        </p:txBody>
      </p:sp>
    </p:spTree>
    <p:extLst>
      <p:ext uri="{BB962C8B-B14F-4D97-AF65-F5344CB8AC3E}">
        <p14:creationId xmlns:p14="http://schemas.microsoft.com/office/powerpoint/2010/main" val="214433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DFBB6D3-FB5D-4D43-9948-2DD547494FCF}" type="datetimeFigureOut">
              <a:rPr lang="en-US" smtClean="0"/>
              <a:t>11/6/2019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56279DD-6067-446E-855B-F71FE3B75953}"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58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BB6D3-FB5D-4D43-9948-2DD547494FC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79DD-6067-446E-855B-F71FE3B75953}" type="slidenum">
              <a:rPr lang="en-US" smtClean="0"/>
              <a:t>‹#›</a:t>
            </a:fld>
            <a:endParaRPr lang="en-US"/>
          </a:p>
        </p:txBody>
      </p:sp>
    </p:spTree>
    <p:extLst>
      <p:ext uri="{BB962C8B-B14F-4D97-AF65-F5344CB8AC3E}">
        <p14:creationId xmlns:p14="http://schemas.microsoft.com/office/powerpoint/2010/main" val="295323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DFBB6D3-FB5D-4D43-9948-2DD547494FCF}" type="datetimeFigureOut">
              <a:rPr lang="en-US" smtClean="0"/>
              <a:t>11/6/2019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56279DD-6067-446E-855B-F71FE3B75953}"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05503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FBB6D3-FB5D-4D43-9948-2DD547494FCF}"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279DD-6067-446E-855B-F71FE3B75953}" type="slidenum">
              <a:rPr lang="en-US" smtClean="0"/>
              <a:t>‹#›</a:t>
            </a:fld>
            <a:endParaRPr lang="en-US"/>
          </a:p>
        </p:txBody>
      </p:sp>
    </p:spTree>
    <p:extLst>
      <p:ext uri="{BB962C8B-B14F-4D97-AF65-F5344CB8AC3E}">
        <p14:creationId xmlns:p14="http://schemas.microsoft.com/office/powerpoint/2010/main" val="141751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FBB6D3-FB5D-4D43-9948-2DD547494FCF}"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279DD-6067-446E-855B-F71FE3B75953}" type="slidenum">
              <a:rPr lang="en-US" smtClean="0"/>
              <a:t>‹#›</a:t>
            </a:fld>
            <a:endParaRPr lang="en-US"/>
          </a:p>
        </p:txBody>
      </p:sp>
    </p:spTree>
    <p:extLst>
      <p:ext uri="{BB962C8B-B14F-4D97-AF65-F5344CB8AC3E}">
        <p14:creationId xmlns:p14="http://schemas.microsoft.com/office/powerpoint/2010/main" val="410766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BB6D3-FB5D-4D43-9948-2DD547494FCF}"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279DD-6067-446E-855B-F71FE3B75953}" type="slidenum">
              <a:rPr lang="en-US" smtClean="0"/>
              <a:t>‹#›</a:t>
            </a:fld>
            <a:endParaRPr lang="en-US"/>
          </a:p>
        </p:txBody>
      </p:sp>
    </p:spTree>
    <p:extLst>
      <p:ext uri="{BB962C8B-B14F-4D97-AF65-F5344CB8AC3E}">
        <p14:creationId xmlns:p14="http://schemas.microsoft.com/office/powerpoint/2010/main" val="371690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DFBB6D3-FB5D-4D43-9948-2DD547494FCF}"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279DD-6067-446E-855B-F71FE3B75953}" type="slidenum">
              <a:rPr lang="en-US" smtClean="0"/>
              <a:t>‹#›</a:t>
            </a:fld>
            <a:endParaRPr lang="en-US"/>
          </a:p>
        </p:txBody>
      </p:sp>
    </p:spTree>
    <p:extLst>
      <p:ext uri="{BB962C8B-B14F-4D97-AF65-F5344CB8AC3E}">
        <p14:creationId xmlns:p14="http://schemas.microsoft.com/office/powerpoint/2010/main" val="111605749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DFBB6D3-FB5D-4D43-9948-2DD547494FCF}" type="datetimeFigureOut">
              <a:rPr lang="en-US" smtClean="0"/>
              <a:t>11/6/2019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56279DD-6067-446E-855B-F71FE3B75953}" type="slidenum">
              <a:rPr lang="en-US" smtClean="0"/>
              <a:t>‹#›</a:t>
            </a:fld>
            <a:endParaRPr lang="en-US"/>
          </a:p>
        </p:txBody>
      </p:sp>
    </p:spTree>
    <p:extLst>
      <p:ext uri="{BB962C8B-B14F-4D97-AF65-F5344CB8AC3E}">
        <p14:creationId xmlns:p14="http://schemas.microsoft.com/office/powerpoint/2010/main" val="245276689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DFBB6D3-FB5D-4D43-9948-2DD547494FCF}" type="datetimeFigureOut">
              <a:rPr lang="en-US" smtClean="0"/>
              <a:t>11/6/2019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56279DD-6067-446E-855B-F71FE3B75953}" type="slidenum">
              <a:rPr lang="en-US" smtClean="0"/>
              <a:t>‹#›</a:t>
            </a:fld>
            <a:endParaRPr lang="en-US"/>
          </a:p>
        </p:txBody>
      </p:sp>
    </p:spTree>
    <p:extLst>
      <p:ext uri="{BB962C8B-B14F-4D97-AF65-F5344CB8AC3E}">
        <p14:creationId xmlns:p14="http://schemas.microsoft.com/office/powerpoint/2010/main" val="179311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DFBB6D3-FB5D-4D43-9948-2DD547494FCF}" type="datetimeFigureOut">
              <a:rPr lang="en-US" smtClean="0"/>
              <a:t>11/6/2019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56279DD-6067-446E-855B-F71FE3B75953}"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1234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Grafkom</a:t>
            </a:r>
            <a:r>
              <a:rPr lang="en-US"/>
              <a:t> – C</a:t>
            </a:r>
            <a:br>
              <a:rPr lang="en-US"/>
            </a:br>
            <a:r>
              <a:rPr lang="en-US"/>
              <a:t>Material </a:t>
            </a:r>
            <a:r>
              <a:rPr lang="id-ID"/>
              <a:t>pada THREE.JS</a:t>
            </a:r>
            <a:r>
              <a:rPr lang="en-US"/>
              <a:t>	</a:t>
            </a:r>
          </a:p>
        </p:txBody>
      </p:sp>
      <p:sp>
        <p:nvSpPr>
          <p:cNvPr id="3" name="Subtitle 2"/>
          <p:cNvSpPr>
            <a:spLocks noGrp="1"/>
          </p:cNvSpPr>
          <p:nvPr>
            <p:ph type="subTitle" idx="1"/>
          </p:nvPr>
        </p:nvSpPr>
        <p:spPr/>
        <p:txBody>
          <a:bodyPr>
            <a:normAutofit/>
          </a:bodyPr>
          <a:lstStyle/>
          <a:p>
            <a:pPr algn="ctr"/>
            <a:r>
              <a:rPr lang="id-ID" sz="2800"/>
              <a:t>Kelompok bobbibikin</a:t>
            </a:r>
            <a:endParaRPr lang="en-US" sz="2800"/>
          </a:p>
        </p:txBody>
      </p:sp>
    </p:spTree>
    <p:extLst>
      <p:ext uri="{BB962C8B-B14F-4D97-AF65-F5344CB8AC3E}">
        <p14:creationId xmlns:p14="http://schemas.microsoft.com/office/powerpoint/2010/main" val="314331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9A12-E44E-47E7-BD19-F97908BEB460}"/>
              </a:ext>
            </a:extLst>
          </p:cNvPr>
          <p:cNvSpPr>
            <a:spLocks noGrp="1"/>
          </p:cNvSpPr>
          <p:nvPr>
            <p:ph type="title"/>
          </p:nvPr>
        </p:nvSpPr>
        <p:spPr/>
        <p:txBody>
          <a:bodyPr/>
          <a:lstStyle/>
          <a:p>
            <a:r>
              <a:rPr lang="en-US"/>
              <a:t>Combining Materials</a:t>
            </a:r>
          </a:p>
        </p:txBody>
      </p:sp>
      <p:sp>
        <p:nvSpPr>
          <p:cNvPr id="3" name="Content Placeholder 2">
            <a:extLst>
              <a:ext uri="{FF2B5EF4-FFF2-40B4-BE49-F238E27FC236}">
                <a16:creationId xmlns:a16="http://schemas.microsoft.com/office/drawing/2014/main" id="{6BD1803A-8081-4B01-8F81-082A9CFBDDD0}"/>
              </a:ext>
            </a:extLst>
          </p:cNvPr>
          <p:cNvSpPr>
            <a:spLocks noGrp="1"/>
          </p:cNvSpPr>
          <p:nvPr>
            <p:ph idx="1"/>
          </p:nvPr>
        </p:nvSpPr>
        <p:spPr/>
        <p:txBody>
          <a:bodyPr vert="horz" lIns="91440" tIns="45720" rIns="91440" bIns="45720" rtlCol="0" anchor="t">
            <a:normAutofit/>
          </a:bodyPr>
          <a:lstStyle/>
          <a:p>
            <a:pPr marL="0" indent="0">
              <a:buNone/>
            </a:pPr>
            <a:r>
              <a:rPr lang="en-US" sz="2800" dirty="0" err="1">
                <a:cs typeface="Calibri" panose="020F0502020204030204"/>
              </a:rPr>
              <a:t>Dalam</a:t>
            </a:r>
            <a:r>
              <a:rPr lang="en-US" sz="2800" dirty="0">
                <a:cs typeface="Calibri" panose="020F0502020204030204"/>
              </a:rPr>
              <a:t> Three.js, </a:t>
            </a:r>
            <a:r>
              <a:rPr lang="en-US" sz="2800" dirty="0" err="1">
                <a:cs typeface="Calibri" panose="020F0502020204030204"/>
              </a:rPr>
              <a:t>anda</a:t>
            </a:r>
            <a:r>
              <a:rPr lang="en-US" sz="2800" dirty="0">
                <a:cs typeface="Calibri" panose="020F0502020204030204"/>
              </a:rPr>
              <a:t> </a:t>
            </a:r>
            <a:r>
              <a:rPr lang="en-US" sz="2800" dirty="0" err="1">
                <a:cs typeface="Calibri" panose="020F0502020204030204"/>
              </a:rPr>
              <a:t>bisa</a:t>
            </a:r>
            <a:r>
              <a:rPr lang="en-US" sz="2800" dirty="0">
                <a:cs typeface="Calibri" panose="020F0502020204030204"/>
              </a:rPr>
              <a:t> </a:t>
            </a:r>
            <a:r>
              <a:rPr lang="en-US" sz="2800" dirty="0" err="1">
                <a:cs typeface="Calibri" panose="020F0502020204030204"/>
              </a:rPr>
              <a:t>menggabungkan</a:t>
            </a:r>
            <a:r>
              <a:rPr lang="en-US" sz="2800" dirty="0">
                <a:cs typeface="Calibri" panose="020F0502020204030204"/>
              </a:rPr>
              <a:t> </a:t>
            </a:r>
            <a:r>
              <a:rPr lang="en-US" sz="2800" dirty="0" err="1">
                <a:cs typeface="Calibri" panose="020F0502020204030204"/>
              </a:rPr>
              <a:t>beberapa</a:t>
            </a:r>
            <a:r>
              <a:rPr lang="en-US" sz="2800" dirty="0">
                <a:cs typeface="Calibri" panose="020F0502020204030204"/>
              </a:rPr>
              <a:t> </a:t>
            </a:r>
            <a:r>
              <a:rPr lang="en-US" sz="2800" dirty="0" err="1">
                <a:cs typeface="Calibri" panose="020F0502020204030204"/>
              </a:rPr>
              <a:t>jenis</a:t>
            </a:r>
            <a:r>
              <a:rPr lang="en-US" sz="2800" dirty="0">
                <a:cs typeface="Calibri" panose="020F0502020204030204"/>
              </a:rPr>
              <a:t> material </a:t>
            </a:r>
            <a:r>
              <a:rPr lang="en-US" sz="2800" dirty="0" err="1">
                <a:cs typeface="Calibri" panose="020F0502020204030204"/>
              </a:rPr>
              <a:t>untuk</a:t>
            </a:r>
            <a:r>
              <a:rPr lang="en-US" sz="2800" dirty="0">
                <a:cs typeface="Calibri" panose="020F0502020204030204"/>
              </a:rPr>
              <a:t> </a:t>
            </a:r>
            <a:r>
              <a:rPr lang="en-US" sz="2800" dirty="0" err="1">
                <a:cs typeface="Calibri" panose="020F0502020204030204"/>
              </a:rPr>
              <a:t>menghasilkan</a:t>
            </a:r>
            <a:r>
              <a:rPr lang="en-US" sz="2800" dirty="0">
                <a:cs typeface="Calibri" panose="020F0502020204030204"/>
              </a:rPr>
              <a:t> </a:t>
            </a:r>
            <a:r>
              <a:rPr lang="en-US" sz="2800" dirty="0" err="1">
                <a:cs typeface="Calibri" panose="020F0502020204030204"/>
              </a:rPr>
              <a:t>objek</a:t>
            </a:r>
            <a:r>
              <a:rPr lang="en-US" sz="2800" dirty="0">
                <a:cs typeface="Calibri" panose="020F0502020204030204"/>
              </a:rPr>
              <a:t> </a:t>
            </a:r>
            <a:r>
              <a:rPr lang="en-US" sz="2800" dirty="0" err="1">
                <a:cs typeface="Calibri" panose="020F0502020204030204"/>
              </a:rPr>
              <a:t>dengan</a:t>
            </a:r>
            <a:r>
              <a:rPr lang="en-US" sz="2800" dirty="0">
                <a:cs typeface="Calibri" panose="020F0502020204030204"/>
              </a:rPr>
              <a:t> </a:t>
            </a:r>
            <a:r>
              <a:rPr lang="en-US" sz="2800" dirty="0" err="1">
                <a:cs typeface="Calibri" panose="020F0502020204030204"/>
              </a:rPr>
              <a:t>efek</a:t>
            </a:r>
            <a:r>
              <a:rPr lang="en-US" sz="2800" dirty="0">
                <a:cs typeface="Calibri" panose="020F0502020204030204"/>
              </a:rPr>
              <a:t> </a:t>
            </a:r>
            <a:r>
              <a:rPr lang="en-US" sz="2800" dirty="0" err="1">
                <a:cs typeface="Calibri" panose="020F0502020204030204"/>
              </a:rPr>
              <a:t>baru</a:t>
            </a:r>
            <a:r>
              <a:rPr lang="en-US" sz="2800" dirty="0">
                <a:cs typeface="Calibri" panose="020F0502020204030204"/>
              </a:rPr>
              <a:t>. </a:t>
            </a:r>
            <a:r>
              <a:rPr lang="en-US" sz="2800" dirty="0" err="1">
                <a:cs typeface="Calibri" panose="020F0502020204030204"/>
              </a:rPr>
              <a:t>Dalam</a:t>
            </a:r>
            <a:r>
              <a:rPr lang="en-US" sz="2800" dirty="0">
                <a:cs typeface="Calibri" panose="020F0502020204030204"/>
              </a:rPr>
              <a:t> </a:t>
            </a:r>
            <a:r>
              <a:rPr lang="en-US" sz="2800" dirty="0" err="1">
                <a:cs typeface="Calibri" panose="020F0502020204030204"/>
              </a:rPr>
              <a:t>contoh</a:t>
            </a:r>
            <a:r>
              <a:rPr lang="en-US" sz="2800" dirty="0">
                <a:cs typeface="Calibri" panose="020F0502020204030204"/>
              </a:rPr>
              <a:t> yang </a:t>
            </a:r>
            <a:r>
              <a:rPr lang="en-US" sz="2800" dirty="0" err="1">
                <a:cs typeface="Calibri" panose="020F0502020204030204"/>
              </a:rPr>
              <a:t>akan</a:t>
            </a:r>
            <a:r>
              <a:rPr lang="en-US" sz="2800" dirty="0">
                <a:cs typeface="Calibri" panose="020F0502020204030204"/>
              </a:rPr>
              <a:t> </a:t>
            </a:r>
            <a:r>
              <a:rPr lang="en-US" sz="2800" dirty="0" err="1">
                <a:cs typeface="Calibri" panose="020F0502020204030204"/>
              </a:rPr>
              <a:t>ditampilkan</a:t>
            </a:r>
            <a:r>
              <a:rPr lang="en-US" sz="2800" dirty="0">
                <a:cs typeface="Calibri" panose="020F0502020204030204"/>
              </a:rPr>
              <a:t> </a:t>
            </a:r>
            <a:r>
              <a:rPr lang="en-US" sz="2800" dirty="0" err="1">
                <a:cs typeface="Calibri" panose="020F0502020204030204"/>
              </a:rPr>
              <a:t>ini</a:t>
            </a:r>
            <a:r>
              <a:rPr lang="en-US" sz="2800" dirty="0">
                <a:cs typeface="Calibri" panose="020F0502020204030204"/>
              </a:rPr>
              <a:t> </a:t>
            </a:r>
            <a:r>
              <a:rPr lang="en-US" sz="2800" dirty="0" err="1">
                <a:cs typeface="Calibri" panose="020F0502020204030204"/>
              </a:rPr>
              <a:t>menggabungkan</a:t>
            </a:r>
            <a:r>
              <a:rPr lang="en-US" sz="2800" dirty="0">
                <a:cs typeface="Calibri" panose="020F0502020204030204"/>
              </a:rPr>
              <a:t> </a:t>
            </a:r>
            <a:r>
              <a:rPr lang="en-US" sz="2800" dirty="0" err="1">
                <a:cs typeface="Calibri" panose="020F0502020204030204"/>
              </a:rPr>
              <a:t>MeshDepthMaterial</a:t>
            </a:r>
            <a:r>
              <a:rPr lang="en-US" sz="2800" dirty="0">
                <a:cs typeface="Calibri" panose="020F0502020204030204"/>
              </a:rPr>
              <a:t> dan </a:t>
            </a:r>
            <a:r>
              <a:rPr lang="en-US" sz="2800" dirty="0" err="1">
                <a:cs typeface="Calibri" panose="020F0502020204030204"/>
              </a:rPr>
              <a:t>MeshBasicMaterial</a:t>
            </a:r>
            <a:r>
              <a:rPr lang="en-US" sz="2800" dirty="0">
                <a:cs typeface="Calibri" panose="020F0502020204030204"/>
              </a:rPr>
              <a:t>. </a:t>
            </a:r>
            <a:r>
              <a:rPr lang="en-US" sz="2800" dirty="0" err="1">
                <a:cs typeface="Calibri" panose="020F0502020204030204"/>
              </a:rPr>
              <a:t>Kubus</a:t>
            </a:r>
            <a:r>
              <a:rPr lang="en-US" sz="2800" dirty="0">
                <a:cs typeface="Calibri" panose="020F0502020204030204"/>
              </a:rPr>
              <a:t> </a:t>
            </a:r>
            <a:r>
              <a:rPr lang="en-US" sz="2800" dirty="0" err="1">
                <a:cs typeface="Calibri" panose="020F0502020204030204"/>
              </a:rPr>
              <a:t>hijau</a:t>
            </a:r>
            <a:r>
              <a:rPr lang="en-US" sz="2800" dirty="0">
                <a:cs typeface="Calibri" panose="020F0502020204030204"/>
              </a:rPr>
              <a:t> </a:t>
            </a:r>
            <a:r>
              <a:rPr lang="en-US" sz="2800" dirty="0" err="1">
                <a:cs typeface="Calibri" panose="020F0502020204030204"/>
              </a:rPr>
              <a:t>tersebut</a:t>
            </a:r>
            <a:r>
              <a:rPr lang="en-US" sz="2800" dirty="0">
                <a:cs typeface="Calibri" panose="020F0502020204030204"/>
              </a:rPr>
              <a:t> </a:t>
            </a:r>
            <a:r>
              <a:rPr lang="en-US" sz="2800" dirty="0" err="1">
                <a:cs typeface="Calibri" panose="020F0502020204030204"/>
              </a:rPr>
              <a:t>menggunakan</a:t>
            </a:r>
            <a:r>
              <a:rPr lang="en-US" sz="2800" dirty="0">
                <a:cs typeface="Calibri" panose="020F0502020204030204"/>
              </a:rPr>
              <a:t> brightness </a:t>
            </a:r>
            <a:r>
              <a:rPr lang="en-US" sz="2800" dirty="0" err="1">
                <a:cs typeface="Calibri" panose="020F0502020204030204"/>
              </a:rPr>
              <a:t>dari</a:t>
            </a:r>
            <a:r>
              <a:rPr lang="en-US" sz="2800" dirty="0">
                <a:cs typeface="Calibri" panose="020F0502020204030204"/>
              </a:rPr>
              <a:t> </a:t>
            </a:r>
            <a:r>
              <a:rPr lang="en-US" sz="2800" dirty="0" err="1">
                <a:cs typeface="Calibri" panose="020F0502020204030204"/>
              </a:rPr>
              <a:t>MeshDepthMaterial</a:t>
            </a:r>
            <a:r>
              <a:rPr lang="en-US" sz="2800" dirty="0">
                <a:cs typeface="Calibri" panose="020F0502020204030204"/>
              </a:rPr>
              <a:t> dan </a:t>
            </a:r>
            <a:r>
              <a:rPr lang="en-US" sz="2800" dirty="0" err="1">
                <a:cs typeface="Calibri" panose="020F0502020204030204"/>
              </a:rPr>
              <a:t>warna</a:t>
            </a:r>
            <a:r>
              <a:rPr lang="en-US" sz="2800" dirty="0">
                <a:cs typeface="Calibri" panose="020F0502020204030204"/>
              </a:rPr>
              <a:t> </a:t>
            </a:r>
            <a:r>
              <a:rPr lang="en-US" sz="2800" dirty="0" err="1">
                <a:cs typeface="Calibri" panose="020F0502020204030204"/>
              </a:rPr>
              <a:t>dari</a:t>
            </a:r>
            <a:r>
              <a:rPr lang="en-US" sz="2800" dirty="0">
                <a:cs typeface="Calibri" panose="020F0502020204030204"/>
              </a:rPr>
              <a:t> </a:t>
            </a:r>
            <a:r>
              <a:rPr lang="en-US" sz="2800" dirty="0" err="1">
                <a:cs typeface="Calibri" panose="020F0502020204030204"/>
              </a:rPr>
              <a:t>MeshBasicMaterial</a:t>
            </a:r>
            <a:r>
              <a:rPr lang="en-US" sz="2800" dirty="0">
                <a:cs typeface="Calibri" panose="020F0502020204030204"/>
              </a:rPr>
              <a:t>.</a:t>
            </a:r>
          </a:p>
        </p:txBody>
      </p:sp>
    </p:spTree>
    <p:extLst>
      <p:ext uri="{BB962C8B-B14F-4D97-AF65-F5344CB8AC3E}">
        <p14:creationId xmlns:p14="http://schemas.microsoft.com/office/powerpoint/2010/main" val="106374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7B1C-6E6F-41BA-A569-40C0844ECE76}"/>
              </a:ext>
            </a:extLst>
          </p:cNvPr>
          <p:cNvSpPr>
            <a:spLocks noGrp="1"/>
          </p:cNvSpPr>
          <p:nvPr>
            <p:ph type="title"/>
          </p:nvPr>
        </p:nvSpPr>
        <p:spPr/>
        <p:txBody>
          <a:bodyPr/>
          <a:lstStyle/>
          <a:p>
            <a:r>
              <a:rPr lang="en-US" err="1"/>
              <a:t>THREE.MeshNormalMaterial</a:t>
            </a:r>
          </a:p>
        </p:txBody>
      </p:sp>
      <p:sp>
        <p:nvSpPr>
          <p:cNvPr id="3" name="Content Placeholder 2">
            <a:extLst>
              <a:ext uri="{FF2B5EF4-FFF2-40B4-BE49-F238E27FC236}">
                <a16:creationId xmlns:a16="http://schemas.microsoft.com/office/drawing/2014/main" id="{B04EDDC8-6C3B-4A27-97AB-A330E836093F}"/>
              </a:ext>
            </a:extLst>
          </p:cNvPr>
          <p:cNvSpPr>
            <a:spLocks noGrp="1"/>
          </p:cNvSpPr>
          <p:nvPr>
            <p:ph idx="1"/>
          </p:nvPr>
        </p:nvSpPr>
        <p:spPr>
          <a:xfrm>
            <a:off x="2933700" y="2323381"/>
            <a:ext cx="8770571" cy="3651504"/>
          </a:xfrm>
        </p:spPr>
        <p:txBody>
          <a:bodyPr vert="horz" lIns="91440" tIns="45720" rIns="91440" bIns="45720" rtlCol="0" anchor="t">
            <a:noAutofit/>
          </a:bodyPr>
          <a:lstStyle/>
          <a:p>
            <a:pPr marL="0" indent="0">
              <a:buNone/>
            </a:pPr>
            <a:r>
              <a:rPr lang="en-US">
                <a:cs typeface="Calibri" panose="020F0502020204030204"/>
              </a:rPr>
              <a:t>Material yang </a:t>
            </a:r>
            <a:r>
              <a:rPr lang="en-US" err="1">
                <a:cs typeface="Calibri" panose="020F0502020204030204"/>
              </a:rPr>
              <a:t>memetakan</a:t>
            </a:r>
            <a:r>
              <a:rPr lang="en-US">
                <a:cs typeface="Calibri" panose="020F0502020204030204"/>
              </a:rPr>
              <a:t> </a:t>
            </a:r>
            <a:r>
              <a:rPr lang="en-US" err="1">
                <a:cs typeface="Calibri" panose="020F0502020204030204"/>
              </a:rPr>
              <a:t>vektor</a:t>
            </a:r>
            <a:r>
              <a:rPr lang="en-US">
                <a:cs typeface="Calibri" panose="020F0502020204030204"/>
              </a:rPr>
              <a:t> normal </a:t>
            </a:r>
            <a:r>
              <a:rPr lang="en-US" err="1">
                <a:cs typeface="Calibri" panose="020F0502020204030204"/>
              </a:rPr>
              <a:t>ke</a:t>
            </a:r>
            <a:r>
              <a:rPr lang="en-US">
                <a:cs typeface="Calibri" panose="020F0502020204030204"/>
              </a:rPr>
              <a:t> </a:t>
            </a:r>
            <a:r>
              <a:rPr lang="en-US" err="1">
                <a:cs typeface="Calibri" panose="020F0502020204030204"/>
              </a:rPr>
              <a:t>warna</a:t>
            </a:r>
            <a:r>
              <a:rPr lang="en-US">
                <a:cs typeface="Calibri" panose="020F0502020204030204"/>
              </a:rPr>
              <a:t> RGB. Yang </a:t>
            </a:r>
            <a:r>
              <a:rPr lang="en-US" err="1">
                <a:cs typeface="Calibri" panose="020F0502020204030204"/>
              </a:rPr>
              <a:t>berarti</a:t>
            </a:r>
            <a:r>
              <a:rPr lang="en-US">
                <a:cs typeface="Calibri" panose="020F0502020204030204"/>
              </a:rPr>
              <a:t> </a:t>
            </a:r>
            <a:r>
              <a:rPr lang="en-US" err="1">
                <a:cs typeface="Calibri" panose="020F0502020204030204"/>
              </a:rPr>
              <a:t>mewarnai</a:t>
            </a:r>
            <a:r>
              <a:rPr lang="en-US">
                <a:cs typeface="Calibri" panose="020F0502020204030204"/>
              </a:rPr>
              <a:t> </a:t>
            </a:r>
            <a:r>
              <a:rPr lang="en-US" err="1">
                <a:cs typeface="Calibri" panose="020F0502020204030204"/>
              </a:rPr>
              <a:t>permukaan</a:t>
            </a:r>
            <a:r>
              <a:rPr lang="en-US">
                <a:cs typeface="Calibri" panose="020F0502020204030204"/>
              </a:rPr>
              <a:t> pada </a:t>
            </a:r>
            <a:r>
              <a:rPr lang="en-US" err="1">
                <a:cs typeface="Calibri" panose="020F0502020204030204"/>
              </a:rPr>
              <a:t>objek</a:t>
            </a:r>
            <a:r>
              <a:rPr lang="en-US">
                <a:cs typeface="Calibri" panose="020F0502020204030204"/>
              </a:rPr>
              <a:t> </a:t>
            </a:r>
            <a:r>
              <a:rPr lang="en-US" err="1">
                <a:cs typeface="Calibri" panose="020F0502020204030204"/>
              </a:rPr>
              <a:t>berdasarkan</a:t>
            </a:r>
            <a:r>
              <a:rPr lang="en-US">
                <a:cs typeface="Calibri" panose="020F0502020204030204"/>
              </a:rPr>
              <a:t> normal point </a:t>
            </a:r>
            <a:r>
              <a:rPr lang="en-US" err="1">
                <a:cs typeface="Calibri" panose="020F0502020204030204"/>
              </a:rPr>
              <a:t>atau</a:t>
            </a:r>
            <a:r>
              <a:rPr lang="en-US">
                <a:cs typeface="Calibri" panose="020F0502020204030204"/>
              </a:rPr>
              <a:t> </a:t>
            </a:r>
            <a:r>
              <a:rPr lang="en-US" err="1">
                <a:cs typeface="Calibri" panose="020F0502020204030204"/>
              </a:rPr>
              <a:t>objek</a:t>
            </a:r>
            <a:r>
              <a:rPr lang="en-US">
                <a:cs typeface="Calibri" panose="020F0502020204030204"/>
              </a:rPr>
              <a:t> </a:t>
            </a:r>
            <a:r>
              <a:rPr lang="en-US" err="1">
                <a:cs typeface="Calibri" panose="020F0502020204030204"/>
              </a:rPr>
              <a:t>tersebut</a:t>
            </a:r>
            <a:r>
              <a:rPr lang="en-US">
                <a:cs typeface="Calibri" panose="020F0502020204030204"/>
              </a:rPr>
              <a:t> </a:t>
            </a:r>
            <a:r>
              <a:rPr lang="en-US" err="1">
                <a:cs typeface="Calibri" panose="020F0502020204030204"/>
              </a:rPr>
              <a:t>menghadap</a:t>
            </a:r>
            <a:r>
              <a:rPr lang="en-US">
                <a:cs typeface="Calibri" panose="020F0502020204030204"/>
              </a:rPr>
              <a:t> </a:t>
            </a:r>
            <a:r>
              <a:rPr lang="en-US" err="1">
                <a:cs typeface="Calibri" panose="020F0502020204030204"/>
              </a:rPr>
              <a:t>ke</a:t>
            </a:r>
            <a:r>
              <a:rPr lang="en-US">
                <a:cs typeface="Calibri" panose="020F0502020204030204"/>
              </a:rPr>
              <a:t> </a:t>
            </a:r>
            <a:r>
              <a:rPr lang="en-US" err="1">
                <a:cs typeface="Calibri" panose="020F0502020204030204"/>
              </a:rPr>
              <a:t>arah</a:t>
            </a:r>
            <a:r>
              <a:rPr lang="en-US">
                <a:cs typeface="Calibri" panose="020F0502020204030204"/>
              </a:rPr>
              <a:t> mana. </a:t>
            </a:r>
            <a:r>
              <a:rPr lang="en-US" err="1">
                <a:cs typeface="Calibri" panose="020F0502020204030204"/>
              </a:rPr>
              <a:t>Contohnya</a:t>
            </a:r>
            <a:r>
              <a:rPr lang="en-US">
                <a:cs typeface="Calibri" panose="020F0502020204030204"/>
              </a:rPr>
              <a:t> </a:t>
            </a:r>
            <a:r>
              <a:rPr lang="en-US" err="1">
                <a:cs typeface="Calibri" panose="020F0502020204030204"/>
              </a:rPr>
              <a:t>jika</a:t>
            </a:r>
            <a:r>
              <a:rPr lang="en-US">
                <a:cs typeface="Calibri" panose="020F0502020204030204"/>
              </a:rPr>
              <a:t> </a:t>
            </a:r>
            <a:r>
              <a:rPr lang="en-US" err="1">
                <a:cs typeface="Calibri" panose="020F0502020204030204"/>
              </a:rPr>
              <a:t>ada</a:t>
            </a:r>
            <a:r>
              <a:rPr lang="en-US">
                <a:cs typeface="Calibri" panose="020F0502020204030204"/>
              </a:rPr>
              <a:t> </a:t>
            </a:r>
            <a:r>
              <a:rPr lang="en-US" err="1">
                <a:cs typeface="Calibri" panose="020F0502020204030204"/>
              </a:rPr>
              <a:t>objek</a:t>
            </a:r>
            <a:r>
              <a:rPr lang="en-US">
                <a:cs typeface="Calibri" panose="020F0502020204030204"/>
              </a:rPr>
              <a:t> sphere, </a:t>
            </a:r>
            <a:r>
              <a:rPr lang="en-US" err="1">
                <a:cs typeface="Calibri" panose="020F0502020204030204"/>
              </a:rPr>
              <a:t>tiap</a:t>
            </a:r>
            <a:r>
              <a:rPr lang="en-US">
                <a:cs typeface="Calibri" panose="020F0502020204030204"/>
              </a:rPr>
              <a:t> </a:t>
            </a:r>
            <a:r>
              <a:rPr lang="en-US" err="1">
                <a:cs typeface="Calibri" panose="020F0502020204030204"/>
              </a:rPr>
              <a:t>permukaan</a:t>
            </a:r>
            <a:r>
              <a:rPr lang="en-US">
                <a:cs typeface="Calibri" panose="020F0502020204030204"/>
              </a:rPr>
              <a:t> </a:t>
            </a:r>
            <a:r>
              <a:rPr lang="en-US" err="1">
                <a:cs typeface="Calibri" panose="020F0502020204030204"/>
              </a:rPr>
              <a:t>memiliki</a:t>
            </a:r>
            <a:r>
              <a:rPr lang="en-US">
                <a:cs typeface="Calibri" panose="020F0502020204030204"/>
              </a:rPr>
              <a:t> </a:t>
            </a:r>
            <a:r>
              <a:rPr lang="en-US" err="1">
                <a:cs typeface="Calibri" panose="020F0502020204030204"/>
              </a:rPr>
              <a:t>warna</a:t>
            </a:r>
            <a:r>
              <a:rPr lang="en-US">
                <a:cs typeface="Calibri" panose="020F0502020204030204"/>
              </a:rPr>
              <a:t> yang </a:t>
            </a:r>
            <a:r>
              <a:rPr lang="en-US" err="1">
                <a:cs typeface="Calibri" panose="020F0502020204030204"/>
              </a:rPr>
              <a:t>berbeda</a:t>
            </a:r>
            <a:r>
              <a:rPr lang="en-US">
                <a:cs typeface="Calibri" panose="020F0502020204030204"/>
              </a:rPr>
              <a:t>. </a:t>
            </a:r>
            <a:r>
              <a:rPr lang="en-US" err="1">
                <a:cs typeface="Calibri" panose="020F0502020204030204"/>
              </a:rPr>
              <a:t>Namun</a:t>
            </a:r>
            <a:r>
              <a:rPr lang="en-US">
                <a:cs typeface="Calibri" panose="020F0502020204030204"/>
              </a:rPr>
              <a:t> </a:t>
            </a:r>
            <a:r>
              <a:rPr lang="en-US" err="1">
                <a:cs typeface="Calibri" panose="020F0502020204030204"/>
              </a:rPr>
              <a:t>jika</a:t>
            </a:r>
            <a:r>
              <a:rPr lang="en-US">
                <a:cs typeface="Calibri" panose="020F0502020204030204"/>
              </a:rPr>
              <a:t> sphere </a:t>
            </a:r>
            <a:r>
              <a:rPr lang="en-US" err="1">
                <a:cs typeface="Calibri" panose="020F0502020204030204"/>
              </a:rPr>
              <a:t>dirotasi</a:t>
            </a:r>
            <a:r>
              <a:rPr lang="en-US">
                <a:cs typeface="Calibri" panose="020F0502020204030204"/>
              </a:rPr>
              <a:t>, </a:t>
            </a:r>
            <a:r>
              <a:rPr lang="en-US" err="1">
                <a:cs typeface="Calibri" panose="020F0502020204030204"/>
              </a:rPr>
              <a:t>maka</a:t>
            </a:r>
            <a:r>
              <a:rPr lang="en-US">
                <a:cs typeface="Calibri" panose="020F0502020204030204"/>
              </a:rPr>
              <a:t> </a:t>
            </a:r>
            <a:r>
              <a:rPr lang="en-US" err="1">
                <a:cs typeface="Calibri" panose="020F0502020204030204"/>
              </a:rPr>
              <a:t>warna</a:t>
            </a:r>
            <a:r>
              <a:rPr lang="en-US">
                <a:cs typeface="Calibri" panose="020F0502020204030204"/>
              </a:rPr>
              <a:t> </a:t>
            </a:r>
            <a:r>
              <a:rPr lang="en-US" err="1">
                <a:cs typeface="Calibri" panose="020F0502020204030204"/>
              </a:rPr>
              <a:t>tersebut</a:t>
            </a:r>
            <a:r>
              <a:rPr lang="en-US">
                <a:cs typeface="Calibri" panose="020F0502020204030204"/>
              </a:rPr>
              <a:t> </a:t>
            </a:r>
            <a:r>
              <a:rPr lang="en-US" err="1">
                <a:cs typeface="Calibri" panose="020F0502020204030204"/>
              </a:rPr>
              <a:t>akan</a:t>
            </a:r>
            <a:r>
              <a:rPr lang="en-US">
                <a:cs typeface="Calibri" panose="020F0502020204030204"/>
              </a:rPr>
              <a:t> </a:t>
            </a:r>
            <a:r>
              <a:rPr lang="en-US" err="1">
                <a:cs typeface="Calibri" panose="020F0502020204030204"/>
              </a:rPr>
              <a:t>tetap</a:t>
            </a:r>
            <a:r>
              <a:rPr lang="en-US">
                <a:cs typeface="Calibri" panose="020F0502020204030204"/>
              </a:rPr>
              <a:t> </a:t>
            </a:r>
            <a:r>
              <a:rPr lang="en-US" err="1">
                <a:cs typeface="Calibri" panose="020F0502020204030204"/>
              </a:rPr>
              <a:t>berada</a:t>
            </a:r>
            <a:r>
              <a:rPr lang="en-US">
                <a:cs typeface="Calibri" panose="020F0502020204030204"/>
              </a:rPr>
              <a:t> di </a:t>
            </a:r>
            <a:r>
              <a:rPr lang="en-US" err="1">
                <a:cs typeface="Calibri" panose="020F0502020204030204"/>
              </a:rPr>
              <a:t>tempat</a:t>
            </a:r>
            <a:r>
              <a:rPr lang="en-US">
                <a:cs typeface="Calibri" panose="020F0502020204030204"/>
              </a:rPr>
              <a:t> yang </a:t>
            </a:r>
            <a:r>
              <a:rPr lang="en-US" err="1">
                <a:cs typeface="Calibri" panose="020F0502020204030204"/>
              </a:rPr>
              <a:t>sama</a:t>
            </a:r>
            <a:r>
              <a:rPr lang="en-US">
                <a:cs typeface="Calibri" panose="020F0502020204030204"/>
              </a:rPr>
              <a:t>. X </a:t>
            </a:r>
            <a:r>
              <a:rPr lang="en-US" err="1">
                <a:cs typeface="Calibri" panose="020F0502020204030204"/>
              </a:rPr>
              <a:t>adalah</a:t>
            </a:r>
            <a:r>
              <a:rPr lang="en-US">
                <a:cs typeface="Calibri" panose="020F0502020204030204"/>
              </a:rPr>
              <a:t> </a:t>
            </a:r>
            <a:r>
              <a:rPr lang="en-US" err="1">
                <a:cs typeface="Calibri" panose="020F0502020204030204"/>
              </a:rPr>
              <a:t>warna</a:t>
            </a:r>
            <a:r>
              <a:rPr lang="en-US">
                <a:cs typeface="Calibri" panose="020F0502020204030204"/>
              </a:rPr>
              <a:t> </a:t>
            </a:r>
            <a:r>
              <a:rPr lang="en-US" err="1">
                <a:cs typeface="Calibri" panose="020F0502020204030204"/>
              </a:rPr>
              <a:t>merah</a:t>
            </a:r>
            <a:r>
              <a:rPr lang="en-US">
                <a:cs typeface="Calibri" panose="020F0502020204030204"/>
              </a:rPr>
              <a:t>, y </a:t>
            </a:r>
            <a:r>
              <a:rPr lang="en-US" err="1">
                <a:cs typeface="Calibri" panose="020F0502020204030204"/>
              </a:rPr>
              <a:t>warna</a:t>
            </a:r>
            <a:r>
              <a:rPr lang="en-US">
                <a:cs typeface="Calibri" panose="020F0502020204030204"/>
              </a:rPr>
              <a:t> </a:t>
            </a:r>
            <a:r>
              <a:rPr lang="en-US" err="1">
                <a:cs typeface="Calibri" panose="020F0502020204030204"/>
              </a:rPr>
              <a:t>hijau</a:t>
            </a:r>
            <a:r>
              <a:rPr lang="en-US">
                <a:cs typeface="Calibri" panose="020F0502020204030204"/>
              </a:rPr>
              <a:t> dan z </a:t>
            </a:r>
            <a:r>
              <a:rPr lang="en-US" err="1">
                <a:cs typeface="Calibri" panose="020F0502020204030204"/>
              </a:rPr>
              <a:t>warna</a:t>
            </a:r>
            <a:r>
              <a:rPr lang="en-US">
                <a:cs typeface="Calibri" panose="020F0502020204030204"/>
              </a:rPr>
              <a:t> </a:t>
            </a:r>
            <a:r>
              <a:rPr lang="en-US" err="1">
                <a:cs typeface="Calibri" panose="020F0502020204030204"/>
              </a:rPr>
              <a:t>biru</a:t>
            </a:r>
            <a:r>
              <a:rPr lang="en-US">
                <a:cs typeface="Calibri" panose="020F0502020204030204"/>
              </a:rPr>
              <a:t>. </a:t>
            </a:r>
            <a:r>
              <a:rPr lang="en-US" err="1">
                <a:cs typeface="Calibri" panose="020F0502020204030204"/>
              </a:rPr>
              <a:t>Jika</a:t>
            </a:r>
            <a:r>
              <a:rPr lang="en-US">
                <a:cs typeface="Calibri" panose="020F0502020204030204"/>
              </a:rPr>
              <a:t> </a:t>
            </a:r>
            <a:r>
              <a:rPr lang="en-US" err="1">
                <a:cs typeface="Calibri" panose="020F0502020204030204"/>
              </a:rPr>
              <a:t>objek</a:t>
            </a:r>
            <a:r>
              <a:rPr lang="en-US">
                <a:cs typeface="Calibri" panose="020F0502020204030204"/>
              </a:rPr>
              <a:t> </a:t>
            </a:r>
            <a:r>
              <a:rPr lang="en-US" err="1">
                <a:cs typeface="Calibri" panose="020F0502020204030204"/>
              </a:rPr>
              <a:t>menghadap</a:t>
            </a:r>
            <a:r>
              <a:rPr lang="en-US">
                <a:cs typeface="Calibri" panose="020F0502020204030204"/>
              </a:rPr>
              <a:t> </a:t>
            </a:r>
            <a:r>
              <a:rPr lang="en-US" err="1">
                <a:cs typeface="Calibri" panose="020F0502020204030204"/>
              </a:rPr>
              <a:t>ke</a:t>
            </a:r>
            <a:r>
              <a:rPr lang="en-US">
                <a:cs typeface="Calibri" panose="020F0502020204030204"/>
              </a:rPr>
              <a:t> </a:t>
            </a:r>
            <a:r>
              <a:rPr lang="en-US" err="1">
                <a:cs typeface="Calibri" panose="020F0502020204030204"/>
              </a:rPr>
              <a:t>kanan</a:t>
            </a:r>
            <a:r>
              <a:rPr lang="en-US">
                <a:cs typeface="Calibri" panose="020F0502020204030204"/>
              </a:rPr>
              <a:t> </a:t>
            </a:r>
            <a:r>
              <a:rPr lang="en-US" err="1">
                <a:cs typeface="Calibri" panose="020F0502020204030204"/>
              </a:rPr>
              <a:t>maka</a:t>
            </a:r>
            <a:r>
              <a:rPr lang="en-US">
                <a:cs typeface="Calibri" panose="020F0502020204030204"/>
              </a:rPr>
              <a:t> </a:t>
            </a:r>
            <a:r>
              <a:rPr lang="en-US" err="1">
                <a:cs typeface="Calibri" panose="020F0502020204030204"/>
              </a:rPr>
              <a:t>akan</a:t>
            </a:r>
            <a:r>
              <a:rPr lang="en-US">
                <a:cs typeface="Calibri" panose="020F0502020204030204"/>
              </a:rPr>
              <a:t> </a:t>
            </a:r>
            <a:r>
              <a:rPr lang="en-US" err="1">
                <a:cs typeface="Calibri" panose="020F0502020204030204"/>
              </a:rPr>
              <a:t>berwarna</a:t>
            </a:r>
            <a:r>
              <a:rPr lang="en-US">
                <a:cs typeface="Calibri" panose="020F0502020204030204"/>
              </a:rPr>
              <a:t> </a:t>
            </a:r>
            <a:r>
              <a:rPr lang="en-US" err="1">
                <a:cs typeface="Calibri" panose="020F0502020204030204"/>
              </a:rPr>
              <a:t>merah</a:t>
            </a:r>
            <a:r>
              <a:rPr lang="en-US">
                <a:cs typeface="Calibri" panose="020F0502020204030204"/>
              </a:rPr>
              <a:t>, </a:t>
            </a:r>
            <a:r>
              <a:rPr lang="en-US" err="1">
                <a:cs typeface="Calibri" panose="020F0502020204030204"/>
              </a:rPr>
              <a:t>menghadap</a:t>
            </a:r>
            <a:r>
              <a:rPr lang="en-US">
                <a:cs typeface="Calibri" panose="020F0502020204030204"/>
              </a:rPr>
              <a:t> </a:t>
            </a:r>
            <a:r>
              <a:rPr lang="en-US" err="1">
                <a:cs typeface="Calibri" panose="020F0502020204030204"/>
              </a:rPr>
              <a:t>ke</a:t>
            </a:r>
            <a:r>
              <a:rPr lang="en-US">
                <a:cs typeface="Calibri" panose="020F0502020204030204"/>
              </a:rPr>
              <a:t> </a:t>
            </a:r>
            <a:r>
              <a:rPr lang="en-US" err="1">
                <a:cs typeface="Calibri" panose="020F0502020204030204"/>
              </a:rPr>
              <a:t>atas</a:t>
            </a:r>
            <a:r>
              <a:rPr lang="en-US">
                <a:cs typeface="Calibri" panose="020F0502020204030204"/>
              </a:rPr>
              <a:t> </a:t>
            </a:r>
            <a:r>
              <a:rPr lang="en-US" err="1">
                <a:cs typeface="Calibri" panose="020F0502020204030204"/>
              </a:rPr>
              <a:t>akan</a:t>
            </a:r>
            <a:r>
              <a:rPr lang="en-US">
                <a:cs typeface="Calibri" panose="020F0502020204030204"/>
              </a:rPr>
              <a:t> </a:t>
            </a:r>
            <a:r>
              <a:rPr lang="en-US" err="1">
                <a:cs typeface="Calibri" panose="020F0502020204030204"/>
              </a:rPr>
              <a:t>berwarna</a:t>
            </a:r>
            <a:r>
              <a:rPr lang="en-US">
                <a:cs typeface="Calibri" panose="020F0502020204030204"/>
              </a:rPr>
              <a:t> </a:t>
            </a:r>
            <a:r>
              <a:rPr lang="en-US" err="1">
                <a:cs typeface="Calibri" panose="020F0502020204030204"/>
              </a:rPr>
              <a:t>hijau</a:t>
            </a:r>
            <a:r>
              <a:rPr lang="en-US">
                <a:cs typeface="Calibri" panose="020F0502020204030204"/>
              </a:rPr>
              <a:t> dan yang </a:t>
            </a:r>
            <a:r>
              <a:rPr lang="en-US" err="1">
                <a:cs typeface="Calibri" panose="020F0502020204030204"/>
              </a:rPr>
              <a:t>menghadap</a:t>
            </a:r>
            <a:r>
              <a:rPr lang="en-US">
                <a:cs typeface="Calibri" panose="020F0502020204030204"/>
              </a:rPr>
              <a:t> </a:t>
            </a:r>
            <a:r>
              <a:rPr lang="en-US" err="1">
                <a:cs typeface="Calibri" panose="020F0502020204030204"/>
              </a:rPr>
              <a:t>layar</a:t>
            </a:r>
            <a:r>
              <a:rPr lang="en-US">
                <a:cs typeface="Calibri" panose="020F0502020204030204"/>
              </a:rPr>
              <a:t> </a:t>
            </a:r>
            <a:r>
              <a:rPr lang="en-US" err="1">
                <a:cs typeface="Calibri" panose="020F0502020204030204"/>
              </a:rPr>
              <a:t>berwarna</a:t>
            </a:r>
            <a:r>
              <a:rPr lang="en-US">
                <a:cs typeface="Calibri" panose="020F0502020204030204"/>
              </a:rPr>
              <a:t> </a:t>
            </a:r>
            <a:r>
              <a:rPr lang="en-US" err="1">
                <a:cs typeface="Calibri" panose="020F0502020204030204"/>
              </a:rPr>
              <a:t>biru</a:t>
            </a:r>
            <a:r>
              <a:rPr lang="en-US">
                <a:cs typeface="Calibri" panose="020F0502020204030204"/>
              </a:rPr>
              <a:t>.</a:t>
            </a:r>
          </a:p>
          <a:p>
            <a:pPr marL="0" indent="0">
              <a:buNone/>
            </a:pPr>
            <a:r>
              <a:rPr lang="en-US" err="1">
                <a:cs typeface="Calibri" panose="020F0502020204030204"/>
              </a:rPr>
              <a:t>Properti</a:t>
            </a:r>
            <a:r>
              <a:rPr lang="en-US">
                <a:cs typeface="Calibri" panose="020F0502020204030204"/>
              </a:rPr>
              <a:t> yang </a:t>
            </a:r>
            <a:r>
              <a:rPr lang="en-US" err="1">
                <a:cs typeface="Calibri" panose="020F0502020204030204"/>
              </a:rPr>
              <a:t>digunakan</a:t>
            </a:r>
            <a:r>
              <a:rPr lang="en-US">
                <a:cs typeface="Calibri" panose="020F0502020204030204"/>
              </a:rPr>
              <a:t>:</a:t>
            </a:r>
          </a:p>
          <a:p>
            <a:pPr>
              <a:buFont typeface="Arial" panose="020B0503020204020204" pitchFamily="34" charset="0"/>
              <a:buChar char="•"/>
            </a:pPr>
            <a:r>
              <a:rPr lang="en-US">
                <a:cs typeface="Calibri" panose="020F0502020204030204"/>
              </a:rPr>
              <a:t>wireframe</a:t>
            </a:r>
          </a:p>
          <a:p>
            <a:pPr>
              <a:buFont typeface="Arial" panose="020B0503020204020204" pitchFamily="34" charset="0"/>
              <a:buChar char="•"/>
            </a:pPr>
            <a:r>
              <a:rPr lang="en-US" err="1">
                <a:cs typeface="Calibri" panose="020F0502020204030204"/>
              </a:rPr>
              <a:t>wireframeLineWidth</a:t>
            </a:r>
          </a:p>
          <a:p>
            <a:pPr>
              <a:buFont typeface="Arial" panose="020B0503020204020204" pitchFamily="34" charset="0"/>
              <a:buChar char="•"/>
            </a:pPr>
            <a:r>
              <a:rPr lang="en-US">
                <a:cs typeface="Calibri" panose="020F0502020204030204"/>
              </a:rPr>
              <a:t>shading</a:t>
            </a:r>
          </a:p>
        </p:txBody>
      </p:sp>
    </p:spTree>
    <p:extLst>
      <p:ext uri="{BB962C8B-B14F-4D97-AF65-F5344CB8AC3E}">
        <p14:creationId xmlns:p14="http://schemas.microsoft.com/office/powerpoint/2010/main" val="275572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9C0A-BA82-4E8D-A5DD-321B2C06700A}"/>
              </a:ext>
            </a:extLst>
          </p:cNvPr>
          <p:cNvSpPr>
            <a:spLocks noGrp="1"/>
          </p:cNvSpPr>
          <p:nvPr>
            <p:ph type="title"/>
          </p:nvPr>
        </p:nvSpPr>
        <p:spPr/>
        <p:txBody>
          <a:bodyPr/>
          <a:lstStyle/>
          <a:p>
            <a:r>
              <a:rPr lang="en-US" err="1"/>
              <a:t>THREE.MeshFaceMaterial</a:t>
            </a:r>
          </a:p>
        </p:txBody>
      </p:sp>
      <p:sp>
        <p:nvSpPr>
          <p:cNvPr id="3" name="Content Placeholder 2">
            <a:extLst>
              <a:ext uri="{FF2B5EF4-FFF2-40B4-BE49-F238E27FC236}">
                <a16:creationId xmlns:a16="http://schemas.microsoft.com/office/drawing/2014/main" id="{8939705E-4CEB-486E-B0D7-6CC816E9079F}"/>
              </a:ext>
            </a:extLst>
          </p:cNvPr>
          <p:cNvSpPr>
            <a:spLocks noGrp="1"/>
          </p:cNvSpPr>
          <p:nvPr>
            <p:ph idx="1"/>
          </p:nvPr>
        </p:nvSpPr>
        <p:spPr/>
        <p:txBody>
          <a:bodyPr vert="horz" lIns="91440" tIns="45720" rIns="91440" bIns="45720" rtlCol="0" anchor="t">
            <a:normAutofit/>
          </a:bodyPr>
          <a:lstStyle/>
          <a:p>
            <a:pPr marL="0" indent="0">
              <a:buNone/>
            </a:pPr>
            <a:r>
              <a:rPr lang="en-US" sz="2400" err="1">
                <a:cs typeface="Calibri" panose="020F0502020204030204"/>
              </a:rPr>
              <a:t>MeshFaceMaterial</a:t>
            </a:r>
            <a:r>
              <a:rPr lang="en-US" sz="2400">
                <a:cs typeface="Calibri" panose="020F0502020204030204"/>
              </a:rPr>
              <a:t> </a:t>
            </a:r>
            <a:r>
              <a:rPr lang="en-US" sz="2400" err="1">
                <a:cs typeface="Calibri" panose="020F0502020204030204"/>
              </a:rPr>
              <a:t>memungkinkan</a:t>
            </a:r>
            <a:r>
              <a:rPr lang="en-US" sz="2400">
                <a:cs typeface="Calibri" panose="020F0502020204030204"/>
              </a:rPr>
              <a:t> </a:t>
            </a:r>
            <a:r>
              <a:rPr lang="en-US" sz="2400" err="1">
                <a:cs typeface="Calibri" panose="020F0502020204030204"/>
              </a:rPr>
              <a:t>kita</a:t>
            </a:r>
            <a:r>
              <a:rPr lang="en-US" sz="2400">
                <a:cs typeface="Calibri" panose="020F0502020204030204"/>
              </a:rPr>
              <a:t> </a:t>
            </a:r>
            <a:r>
              <a:rPr lang="en-US" sz="2400" err="1">
                <a:cs typeface="Calibri" panose="020F0502020204030204"/>
              </a:rPr>
              <a:t>untuk</a:t>
            </a:r>
            <a:r>
              <a:rPr lang="en-US" sz="2400">
                <a:cs typeface="Calibri" panose="020F0502020204030204"/>
              </a:rPr>
              <a:t> </a:t>
            </a:r>
            <a:r>
              <a:rPr lang="en-US" sz="2400" err="1">
                <a:cs typeface="Calibri" panose="020F0502020204030204"/>
              </a:rPr>
              <a:t>memberikan</a:t>
            </a:r>
            <a:r>
              <a:rPr lang="en-US" sz="2400">
                <a:cs typeface="Calibri" panose="020F0502020204030204"/>
              </a:rPr>
              <a:t> </a:t>
            </a:r>
            <a:r>
              <a:rPr lang="en-US" sz="2400" err="1">
                <a:cs typeface="Calibri" panose="020F0502020204030204"/>
              </a:rPr>
              <a:t>jenis</a:t>
            </a:r>
            <a:r>
              <a:rPr lang="en-US" sz="2400">
                <a:cs typeface="Calibri" panose="020F0502020204030204"/>
              </a:rPr>
              <a:t> material yang </a:t>
            </a:r>
            <a:r>
              <a:rPr lang="en-US" sz="2400" err="1">
                <a:cs typeface="Calibri" panose="020F0502020204030204"/>
              </a:rPr>
              <a:t>berbeda</a:t>
            </a:r>
            <a:r>
              <a:rPr lang="en-US" sz="2400">
                <a:cs typeface="Calibri" panose="020F0502020204030204"/>
              </a:rPr>
              <a:t> </a:t>
            </a:r>
            <a:r>
              <a:rPr lang="en-US" sz="2400" err="1">
                <a:cs typeface="Calibri" panose="020F0502020204030204"/>
              </a:rPr>
              <a:t>untuk</a:t>
            </a:r>
            <a:r>
              <a:rPr lang="en-US" sz="2400">
                <a:cs typeface="Calibri" panose="020F0502020204030204"/>
              </a:rPr>
              <a:t> </a:t>
            </a:r>
            <a:r>
              <a:rPr lang="en-US" sz="2400" err="1">
                <a:cs typeface="Calibri" panose="020F0502020204030204"/>
              </a:rPr>
              <a:t>tiap</a:t>
            </a:r>
            <a:r>
              <a:rPr lang="en-US" sz="2400">
                <a:cs typeface="Calibri" panose="020F0502020204030204"/>
              </a:rPr>
              <a:t> </a:t>
            </a:r>
            <a:r>
              <a:rPr lang="en-US" sz="2400" err="1">
                <a:cs typeface="Calibri" panose="020F0502020204030204"/>
              </a:rPr>
              <a:t>sisi</a:t>
            </a:r>
            <a:r>
              <a:rPr lang="en-US" sz="2400">
                <a:cs typeface="Calibri" panose="020F0502020204030204"/>
              </a:rPr>
              <a:t> </a:t>
            </a:r>
            <a:r>
              <a:rPr lang="en-US" sz="2400" err="1">
                <a:cs typeface="Calibri" panose="020F0502020204030204"/>
              </a:rPr>
              <a:t>geometri</a:t>
            </a:r>
            <a:r>
              <a:rPr lang="en-US" sz="2400">
                <a:cs typeface="Calibri" panose="020F0502020204030204"/>
              </a:rPr>
              <a:t>. </a:t>
            </a:r>
            <a:r>
              <a:rPr lang="en-US" sz="2400" err="1">
                <a:cs typeface="Calibri" panose="020F0502020204030204"/>
              </a:rPr>
              <a:t>Misal</a:t>
            </a:r>
            <a:r>
              <a:rPr lang="en-US" sz="2400">
                <a:cs typeface="Calibri" panose="020F0502020204030204"/>
              </a:rPr>
              <a:t> </a:t>
            </a:r>
            <a:r>
              <a:rPr lang="en-US" sz="2400" err="1">
                <a:cs typeface="Calibri" panose="020F0502020204030204"/>
              </a:rPr>
              <a:t>kita</a:t>
            </a:r>
            <a:r>
              <a:rPr lang="en-US" sz="2400">
                <a:cs typeface="Calibri" panose="020F0502020204030204"/>
              </a:rPr>
              <a:t> </a:t>
            </a:r>
            <a:r>
              <a:rPr lang="en-US" sz="2400" err="1">
                <a:cs typeface="Calibri" panose="020F0502020204030204"/>
              </a:rPr>
              <a:t>memiliki</a:t>
            </a:r>
            <a:r>
              <a:rPr lang="en-US" sz="2400">
                <a:cs typeface="Calibri" panose="020F0502020204030204"/>
              </a:rPr>
              <a:t> </a:t>
            </a:r>
            <a:r>
              <a:rPr lang="en-US" sz="2400" err="1">
                <a:cs typeface="Calibri" panose="020F0502020204030204"/>
              </a:rPr>
              <a:t>kubus</a:t>
            </a:r>
            <a:r>
              <a:rPr lang="en-US" sz="2400">
                <a:cs typeface="Calibri" panose="020F0502020204030204"/>
              </a:rPr>
              <a:t> </a:t>
            </a:r>
            <a:r>
              <a:rPr lang="en-US" sz="2400" err="1">
                <a:cs typeface="Calibri" panose="020F0502020204030204"/>
              </a:rPr>
              <a:t>dengan</a:t>
            </a:r>
            <a:r>
              <a:rPr lang="en-US" sz="2400">
                <a:cs typeface="Calibri" panose="020F0502020204030204"/>
              </a:rPr>
              <a:t> 12 </a:t>
            </a:r>
            <a:r>
              <a:rPr lang="en-US" sz="2400" err="1">
                <a:cs typeface="Calibri" panose="020F0502020204030204"/>
              </a:rPr>
              <a:t>sisi</a:t>
            </a:r>
            <a:r>
              <a:rPr lang="en-US" sz="2400">
                <a:cs typeface="Calibri" panose="020F0502020204030204"/>
              </a:rPr>
              <a:t>, </a:t>
            </a:r>
            <a:r>
              <a:rPr lang="en-US" sz="2400" err="1">
                <a:cs typeface="Calibri" panose="020F0502020204030204"/>
              </a:rPr>
              <a:t>maka</a:t>
            </a:r>
            <a:r>
              <a:rPr lang="en-US" sz="2400">
                <a:cs typeface="Calibri" panose="020F0502020204030204"/>
              </a:rPr>
              <a:t> </a:t>
            </a:r>
            <a:r>
              <a:rPr lang="en-US" sz="2400" err="1">
                <a:cs typeface="Calibri" panose="020F0502020204030204"/>
              </a:rPr>
              <a:t>dapat</a:t>
            </a:r>
            <a:r>
              <a:rPr lang="en-US" sz="2400">
                <a:cs typeface="Calibri" panose="020F0502020204030204"/>
              </a:rPr>
              <a:t> </a:t>
            </a:r>
            <a:r>
              <a:rPr lang="en-US" sz="2400" err="1">
                <a:cs typeface="Calibri" panose="020F0502020204030204"/>
              </a:rPr>
              <a:t>menggunakan</a:t>
            </a:r>
            <a:r>
              <a:rPr lang="en-US" sz="2400">
                <a:cs typeface="Calibri" panose="020F0502020204030204"/>
              </a:rPr>
              <a:t> material </a:t>
            </a:r>
            <a:r>
              <a:rPr lang="en-US" sz="2400" err="1">
                <a:cs typeface="Calibri" panose="020F0502020204030204"/>
              </a:rPr>
              <a:t>jenis</a:t>
            </a:r>
            <a:r>
              <a:rPr lang="en-US" sz="2400">
                <a:cs typeface="Calibri" panose="020F0502020204030204"/>
              </a:rPr>
              <a:t> </a:t>
            </a:r>
            <a:r>
              <a:rPr lang="en-US" sz="2400" err="1">
                <a:cs typeface="Calibri" panose="020F0502020204030204"/>
              </a:rPr>
              <a:t>ini</a:t>
            </a:r>
            <a:r>
              <a:rPr lang="en-US" sz="2400">
                <a:cs typeface="Calibri" panose="020F0502020204030204"/>
              </a:rPr>
              <a:t> </a:t>
            </a:r>
            <a:r>
              <a:rPr lang="en-US" sz="2400" err="1">
                <a:cs typeface="Calibri" panose="020F0502020204030204"/>
              </a:rPr>
              <a:t>untuk</a:t>
            </a:r>
            <a:r>
              <a:rPr lang="en-US" sz="2400">
                <a:cs typeface="Calibri" panose="020F0502020204030204"/>
              </a:rPr>
              <a:t> </a:t>
            </a:r>
            <a:r>
              <a:rPr lang="en-US" sz="2400" err="1">
                <a:cs typeface="Calibri" panose="020F0502020204030204"/>
              </a:rPr>
              <a:t>misal</a:t>
            </a:r>
            <a:r>
              <a:rPr lang="en-US" sz="2400">
                <a:cs typeface="Calibri" panose="020F0502020204030204"/>
              </a:rPr>
              <a:t> </a:t>
            </a:r>
            <a:r>
              <a:rPr lang="en-US" sz="2400" err="1">
                <a:cs typeface="Calibri" panose="020F0502020204030204"/>
              </a:rPr>
              <a:t>memberikan</a:t>
            </a:r>
            <a:r>
              <a:rPr lang="en-US" sz="2400">
                <a:cs typeface="Calibri" panose="020F0502020204030204"/>
              </a:rPr>
              <a:t> </a:t>
            </a:r>
            <a:r>
              <a:rPr lang="en-US" sz="2400" err="1">
                <a:cs typeface="Calibri" panose="020F0502020204030204"/>
              </a:rPr>
              <a:t>warna</a:t>
            </a:r>
            <a:r>
              <a:rPr lang="en-US" sz="2400">
                <a:cs typeface="Calibri" panose="020F0502020204030204"/>
              </a:rPr>
              <a:t> yang </a:t>
            </a:r>
            <a:r>
              <a:rPr lang="en-US" sz="2400" err="1">
                <a:cs typeface="Calibri" panose="020F0502020204030204"/>
              </a:rPr>
              <a:t>berbeda</a:t>
            </a:r>
            <a:r>
              <a:rPr lang="en-US" sz="2400">
                <a:cs typeface="Calibri" panose="020F0502020204030204"/>
              </a:rPr>
              <a:t> </a:t>
            </a:r>
            <a:r>
              <a:rPr lang="en-US" sz="2400" err="1">
                <a:cs typeface="Calibri" panose="020F0502020204030204"/>
              </a:rPr>
              <a:t>tiap</a:t>
            </a:r>
            <a:r>
              <a:rPr lang="en-US" sz="2400">
                <a:cs typeface="Calibri" panose="020F0502020204030204"/>
              </a:rPr>
              <a:t> </a:t>
            </a:r>
            <a:r>
              <a:rPr lang="en-US" sz="2400" err="1">
                <a:cs typeface="Calibri" panose="020F0502020204030204"/>
              </a:rPr>
              <a:t>sisinya</a:t>
            </a:r>
            <a:r>
              <a:rPr lang="en-US" sz="2400">
                <a:cs typeface="Calibri" panose="020F0502020204030204"/>
              </a:rPr>
              <a:t>. </a:t>
            </a:r>
          </a:p>
          <a:p>
            <a:pPr marL="0" indent="0">
              <a:buNone/>
            </a:pPr>
            <a:endParaRPr lang="en-US" sz="2400">
              <a:cs typeface="Calibri" panose="020F0502020204030204"/>
            </a:endParaRPr>
          </a:p>
        </p:txBody>
      </p:sp>
    </p:spTree>
    <p:extLst>
      <p:ext uri="{BB962C8B-B14F-4D97-AF65-F5344CB8AC3E}">
        <p14:creationId xmlns:p14="http://schemas.microsoft.com/office/powerpoint/2010/main" val="362775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C7B6-EB5F-45A5-A9C8-AF762B36DF90}"/>
              </a:ext>
            </a:extLst>
          </p:cNvPr>
          <p:cNvSpPr>
            <a:spLocks noGrp="1"/>
          </p:cNvSpPr>
          <p:nvPr>
            <p:ph type="title"/>
          </p:nvPr>
        </p:nvSpPr>
        <p:spPr/>
        <p:txBody>
          <a:bodyPr/>
          <a:lstStyle/>
          <a:p>
            <a:r>
              <a:rPr lang="en-US"/>
              <a:t>THREE.MeshLambertMaterial</a:t>
            </a:r>
          </a:p>
        </p:txBody>
      </p:sp>
      <p:sp>
        <p:nvSpPr>
          <p:cNvPr id="3" name="Content Placeholder 2">
            <a:extLst>
              <a:ext uri="{FF2B5EF4-FFF2-40B4-BE49-F238E27FC236}">
                <a16:creationId xmlns:a16="http://schemas.microsoft.com/office/drawing/2014/main" id="{C7F3BBAA-4892-4B3E-8E12-2BF255A1B609}"/>
              </a:ext>
            </a:extLst>
          </p:cNvPr>
          <p:cNvSpPr>
            <a:spLocks noGrp="1"/>
          </p:cNvSpPr>
          <p:nvPr>
            <p:ph idx="1"/>
          </p:nvPr>
        </p:nvSpPr>
        <p:spPr>
          <a:xfrm>
            <a:off x="4874643" y="2438400"/>
            <a:ext cx="6829628" cy="3651504"/>
          </a:xfrm>
        </p:spPr>
        <p:txBody>
          <a:bodyPr vert="horz" lIns="91440" tIns="45720" rIns="91440" bIns="45720" rtlCol="0" anchor="t">
            <a:noAutofit/>
          </a:bodyPr>
          <a:lstStyle/>
          <a:p>
            <a:pPr marL="0" indent="0">
              <a:buNone/>
            </a:pPr>
            <a:r>
              <a:rPr lang="en-US" sz="2400">
                <a:cs typeface="Calibri" panose="020F0502020204030204"/>
              </a:rPr>
              <a:t>Jenis material ini digunakan untuk membuat permukaan yang tampak kusam dan tidak mengkilap. Material ini mudah digunakan yang merespons sumber pencahayaan di tempat kejadian. Properti pada material ini :</a:t>
            </a:r>
          </a:p>
          <a:p>
            <a:pPr marL="0" indent="0">
              <a:buNone/>
            </a:pPr>
            <a:r>
              <a:rPr lang="en-US" sz="2400">
                <a:cs typeface="Calibri" panose="020F0502020204030204"/>
              </a:rPr>
              <a:t>- ambient</a:t>
            </a:r>
          </a:p>
          <a:p>
            <a:pPr marL="0" indent="0">
              <a:buNone/>
            </a:pPr>
            <a:r>
              <a:rPr lang="en-US" sz="2400">
                <a:cs typeface="Calibri" panose="020F0502020204030204"/>
              </a:rPr>
              <a:t>- emissive</a:t>
            </a:r>
          </a:p>
          <a:p>
            <a:pPr marL="0" indent="0">
              <a:buNone/>
            </a:pPr>
            <a:r>
              <a:rPr lang="en-US" sz="2400">
                <a:cs typeface="Calibri" panose="020F0502020204030204"/>
              </a:rPr>
              <a:t>- wrapAround</a:t>
            </a:r>
          </a:p>
          <a:p>
            <a:pPr marL="0" indent="0">
              <a:buNone/>
            </a:pPr>
            <a:r>
              <a:rPr lang="en-US" sz="2400">
                <a:cs typeface="Calibri" panose="020F0502020204030204"/>
              </a:rPr>
              <a:t>- wrapRGB </a:t>
            </a:r>
          </a:p>
        </p:txBody>
      </p:sp>
      <p:pic>
        <p:nvPicPr>
          <p:cNvPr id="5" name="Picture 4"/>
          <p:cNvPicPr>
            <a:picLocks noChangeAspect="1"/>
          </p:cNvPicPr>
          <p:nvPr/>
        </p:nvPicPr>
        <p:blipFill>
          <a:blip r:embed="rId3"/>
          <a:stretch>
            <a:fillRect/>
          </a:stretch>
        </p:blipFill>
        <p:spPr>
          <a:xfrm>
            <a:off x="905774" y="2783457"/>
            <a:ext cx="2917455" cy="2644107"/>
          </a:xfrm>
          <a:prstGeom prst="rect">
            <a:avLst/>
          </a:prstGeom>
        </p:spPr>
      </p:pic>
    </p:spTree>
    <p:extLst>
      <p:ext uri="{BB962C8B-B14F-4D97-AF65-F5344CB8AC3E}">
        <p14:creationId xmlns:p14="http://schemas.microsoft.com/office/powerpoint/2010/main" val="262447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B862-9556-49D5-ADB4-D40FF71748C2}"/>
              </a:ext>
            </a:extLst>
          </p:cNvPr>
          <p:cNvSpPr>
            <a:spLocks noGrp="1"/>
          </p:cNvSpPr>
          <p:nvPr>
            <p:ph type="title"/>
          </p:nvPr>
        </p:nvSpPr>
        <p:spPr/>
        <p:txBody>
          <a:bodyPr/>
          <a:lstStyle/>
          <a:p>
            <a:pPr algn="ctr"/>
            <a:r>
              <a:rPr lang="en-US" err="1"/>
              <a:t>THREE.MeshPhongMaterial</a:t>
            </a:r>
          </a:p>
        </p:txBody>
      </p:sp>
      <p:sp>
        <p:nvSpPr>
          <p:cNvPr id="3" name="Content Placeholder 2">
            <a:extLst>
              <a:ext uri="{FF2B5EF4-FFF2-40B4-BE49-F238E27FC236}">
                <a16:creationId xmlns:a16="http://schemas.microsoft.com/office/drawing/2014/main" id="{6FEF4C15-4C37-4639-89A2-09F79CBF4998}"/>
              </a:ext>
            </a:extLst>
          </p:cNvPr>
          <p:cNvSpPr>
            <a:spLocks noGrp="1"/>
          </p:cNvSpPr>
          <p:nvPr>
            <p:ph idx="1"/>
          </p:nvPr>
        </p:nvSpPr>
        <p:spPr>
          <a:xfrm>
            <a:off x="4802756" y="2438400"/>
            <a:ext cx="6901515" cy="3651504"/>
          </a:xfrm>
        </p:spPr>
        <p:txBody>
          <a:bodyPr vert="horz" lIns="91440" tIns="45720" rIns="91440" bIns="45720" rtlCol="0" anchor="t">
            <a:normAutofit/>
          </a:bodyPr>
          <a:lstStyle/>
          <a:p>
            <a:pPr marL="0" indent="0">
              <a:buNone/>
            </a:pPr>
            <a:r>
              <a:rPr lang="en-US" sz="2100" err="1">
                <a:cs typeface="Calibri" panose="020F0502020204030204"/>
              </a:rPr>
              <a:t>Membuat</a:t>
            </a:r>
            <a:r>
              <a:rPr lang="en-US" sz="2100">
                <a:cs typeface="Calibri" panose="020F0502020204030204"/>
              </a:rPr>
              <a:t> material yang shiny. </a:t>
            </a:r>
            <a:r>
              <a:rPr lang="en-US" sz="2100" err="1">
                <a:cs typeface="Calibri" panose="020F0502020204030204"/>
              </a:rPr>
              <a:t>Hampir</a:t>
            </a:r>
            <a:r>
              <a:rPr lang="en-US" sz="2100">
                <a:cs typeface="Calibri" panose="020F0502020204030204"/>
              </a:rPr>
              <a:t> </a:t>
            </a:r>
            <a:r>
              <a:rPr lang="en-US" sz="2100" err="1">
                <a:cs typeface="Calibri" panose="020F0502020204030204"/>
              </a:rPr>
              <a:t>sama</a:t>
            </a:r>
            <a:r>
              <a:rPr lang="en-US" sz="2100">
                <a:cs typeface="Calibri" panose="020F0502020204030204"/>
              </a:rPr>
              <a:t> </a:t>
            </a:r>
            <a:r>
              <a:rPr lang="en-US" sz="2100" err="1">
                <a:cs typeface="Calibri" panose="020F0502020204030204"/>
              </a:rPr>
              <a:t>dengan</a:t>
            </a:r>
            <a:r>
              <a:rPr lang="en-US" sz="2100">
                <a:cs typeface="Calibri" panose="020F0502020204030204"/>
              </a:rPr>
              <a:t> Lambert, </a:t>
            </a:r>
            <a:r>
              <a:rPr lang="en-US" sz="2100" err="1">
                <a:cs typeface="Calibri" panose="020F0502020204030204"/>
              </a:rPr>
              <a:t>namun</a:t>
            </a:r>
            <a:r>
              <a:rPr lang="en-US" sz="2100">
                <a:cs typeface="Calibri" panose="020F0502020204030204"/>
              </a:rPr>
              <a:t> </a:t>
            </a:r>
            <a:r>
              <a:rPr lang="en-US" sz="2100" err="1">
                <a:cs typeface="Calibri" panose="020F0502020204030204"/>
              </a:rPr>
              <a:t>merespon</a:t>
            </a:r>
            <a:r>
              <a:rPr lang="en-US" sz="2100">
                <a:cs typeface="Calibri" panose="020F0502020204030204"/>
              </a:rPr>
              <a:t> lights </a:t>
            </a:r>
            <a:r>
              <a:rPr lang="en-US" sz="2100" err="1">
                <a:cs typeface="Calibri" panose="020F0502020204030204"/>
              </a:rPr>
              <a:t>tetapi</a:t>
            </a:r>
            <a:r>
              <a:rPr lang="en-US" sz="2100">
                <a:cs typeface="Calibri" panose="020F0502020204030204"/>
              </a:rPr>
              <a:t> </a:t>
            </a:r>
            <a:r>
              <a:rPr lang="en-US" sz="2100" err="1">
                <a:cs typeface="Calibri" panose="020F0502020204030204"/>
              </a:rPr>
              <a:t>menambahkan</a:t>
            </a:r>
            <a:r>
              <a:rPr lang="en-US" sz="2100">
                <a:cs typeface="Calibri" panose="020F0502020204030204"/>
              </a:rPr>
              <a:t> </a:t>
            </a:r>
            <a:r>
              <a:rPr lang="en-US" sz="2100" err="1">
                <a:cs typeface="Calibri" panose="020F0502020204030204"/>
              </a:rPr>
              <a:t>kilau</a:t>
            </a:r>
            <a:r>
              <a:rPr lang="en-US" sz="2100">
                <a:cs typeface="Calibri" panose="020F0502020204030204"/>
              </a:rPr>
              <a:t> metallic </a:t>
            </a:r>
            <a:r>
              <a:rPr lang="en-US" sz="2100" err="1">
                <a:cs typeface="Calibri" panose="020F0502020204030204"/>
              </a:rPr>
              <a:t>ke</a:t>
            </a:r>
            <a:r>
              <a:rPr lang="en-US" sz="2100">
                <a:cs typeface="Calibri" panose="020F0502020204030204"/>
              </a:rPr>
              <a:t> </a:t>
            </a:r>
            <a:r>
              <a:rPr lang="en-US" sz="2100" err="1">
                <a:cs typeface="Calibri" panose="020F0502020204030204"/>
              </a:rPr>
              <a:t>permukaan</a:t>
            </a:r>
            <a:r>
              <a:rPr lang="en-US" sz="2100">
                <a:cs typeface="Calibri" panose="020F0502020204030204"/>
              </a:rPr>
              <a:t>, </a:t>
            </a:r>
            <a:r>
              <a:rPr lang="en-US" sz="2100" err="1">
                <a:cs typeface="Calibri" panose="020F0502020204030204"/>
              </a:rPr>
              <a:t>memantulkan</a:t>
            </a:r>
            <a:r>
              <a:rPr lang="en-US" sz="2100">
                <a:cs typeface="Calibri" panose="020F0502020204030204"/>
              </a:rPr>
              <a:t> </a:t>
            </a:r>
            <a:r>
              <a:rPr lang="en-US" sz="2100" err="1">
                <a:cs typeface="Calibri" panose="020F0502020204030204"/>
              </a:rPr>
              <a:t>cahaya</a:t>
            </a:r>
            <a:r>
              <a:rPr lang="en-US" sz="2100">
                <a:cs typeface="Calibri" panose="020F0502020204030204"/>
              </a:rPr>
              <a:t> </a:t>
            </a:r>
            <a:r>
              <a:rPr lang="en-US" sz="2100" err="1">
                <a:cs typeface="Calibri" panose="020F0502020204030204"/>
              </a:rPr>
              <a:t>dengan</a:t>
            </a:r>
            <a:r>
              <a:rPr lang="en-US" sz="2100">
                <a:cs typeface="Calibri" panose="020F0502020204030204"/>
              </a:rPr>
              <a:t> </a:t>
            </a:r>
            <a:r>
              <a:rPr lang="en-US" sz="2100" err="1">
                <a:cs typeface="Calibri" panose="020F0502020204030204"/>
              </a:rPr>
              <a:t>intensitas</a:t>
            </a:r>
            <a:r>
              <a:rPr lang="en-US" sz="2100">
                <a:cs typeface="Calibri" panose="020F0502020204030204"/>
              </a:rPr>
              <a:t> </a:t>
            </a:r>
            <a:r>
              <a:rPr lang="en-US" sz="2100" err="1">
                <a:cs typeface="Calibri" panose="020F0502020204030204"/>
              </a:rPr>
              <a:t>lebih</a:t>
            </a:r>
            <a:r>
              <a:rPr lang="en-US" sz="2100">
                <a:cs typeface="Calibri" panose="020F0502020204030204"/>
              </a:rPr>
              <a:t>. Dan juga </a:t>
            </a:r>
            <a:r>
              <a:rPr lang="en-US" sz="2100" err="1">
                <a:cs typeface="Calibri" panose="020F0502020204030204"/>
              </a:rPr>
              <a:t>dapat</a:t>
            </a:r>
            <a:r>
              <a:rPr lang="en-US" sz="2100">
                <a:cs typeface="Calibri" panose="020F0502020204030204"/>
              </a:rPr>
              <a:t> </a:t>
            </a:r>
            <a:r>
              <a:rPr lang="en-US" sz="2100" err="1">
                <a:cs typeface="Calibri" panose="020F0502020204030204"/>
              </a:rPr>
              <a:t>menambahkan</a:t>
            </a:r>
            <a:r>
              <a:rPr lang="en-US" sz="2100">
                <a:cs typeface="Calibri" panose="020F0502020204030204"/>
              </a:rPr>
              <a:t> </a:t>
            </a:r>
            <a:r>
              <a:rPr lang="en-US" sz="2100" err="1">
                <a:cs typeface="Calibri" panose="020F0502020204030204"/>
              </a:rPr>
              <a:t>warna</a:t>
            </a:r>
            <a:r>
              <a:rPr lang="en-US" sz="2100">
                <a:cs typeface="Calibri" panose="020F0502020204030204"/>
              </a:rPr>
              <a:t> dan </a:t>
            </a:r>
            <a:r>
              <a:rPr lang="en-US" sz="2100" err="1">
                <a:cs typeface="Calibri" panose="020F0502020204030204"/>
              </a:rPr>
              <a:t>menyesuaikan</a:t>
            </a:r>
            <a:r>
              <a:rPr lang="en-US" sz="2100">
                <a:cs typeface="Calibri" panose="020F0502020204030204"/>
              </a:rPr>
              <a:t> shininess </a:t>
            </a:r>
            <a:r>
              <a:rPr lang="en-US" sz="2100" err="1">
                <a:cs typeface="Calibri" panose="020F0502020204030204"/>
              </a:rPr>
              <a:t>dari</a:t>
            </a:r>
            <a:r>
              <a:rPr lang="en-US" sz="2100">
                <a:cs typeface="Calibri" panose="020F0502020204030204"/>
              </a:rPr>
              <a:t> material dan </a:t>
            </a:r>
            <a:r>
              <a:rPr lang="en-US" sz="2100" err="1">
                <a:cs typeface="Calibri" panose="020F0502020204030204"/>
              </a:rPr>
              <a:t>intensitas</a:t>
            </a:r>
            <a:r>
              <a:rPr lang="en-US" sz="2100">
                <a:cs typeface="Calibri" panose="020F0502020204030204"/>
              </a:rPr>
              <a:t>  </a:t>
            </a:r>
            <a:r>
              <a:rPr lang="en-US" sz="2100" err="1">
                <a:cs typeface="Calibri" panose="020F0502020204030204"/>
              </a:rPr>
              <a:t>pantulan</a:t>
            </a:r>
            <a:r>
              <a:rPr lang="en-US" sz="2100">
                <a:cs typeface="Calibri" panose="020F0502020204030204"/>
              </a:rPr>
              <a:t> </a:t>
            </a:r>
            <a:r>
              <a:rPr lang="en-US" sz="2100" err="1">
                <a:cs typeface="Calibri" panose="020F0502020204030204"/>
              </a:rPr>
              <a:t>cahaya</a:t>
            </a:r>
            <a:r>
              <a:rPr lang="en-US" sz="2100">
                <a:cs typeface="Calibri" panose="020F0502020204030204"/>
              </a:rPr>
              <a:t>. Property </a:t>
            </a:r>
            <a:r>
              <a:rPr lang="en-US" sz="2100" err="1">
                <a:cs typeface="Calibri" panose="020F0502020204030204"/>
              </a:rPr>
              <a:t>untuk</a:t>
            </a:r>
            <a:r>
              <a:rPr lang="en-US" sz="2100">
                <a:cs typeface="Calibri" panose="020F0502020204030204"/>
              </a:rPr>
              <a:t> material </a:t>
            </a:r>
            <a:r>
              <a:rPr lang="en-US" sz="2100" err="1">
                <a:cs typeface="Calibri" panose="020F0502020204030204"/>
              </a:rPr>
              <a:t>ini</a:t>
            </a:r>
            <a:r>
              <a:rPr lang="en-US" sz="2100">
                <a:cs typeface="Calibri" panose="020F0502020204030204"/>
              </a:rPr>
              <a:t> </a:t>
            </a:r>
            <a:r>
              <a:rPr lang="en-US" sz="2100" err="1">
                <a:cs typeface="Calibri" panose="020F0502020204030204"/>
              </a:rPr>
              <a:t>yaitu</a:t>
            </a:r>
            <a:r>
              <a:rPr lang="en-US" sz="2100">
                <a:cs typeface="Calibri" panose="020F0502020204030204"/>
              </a:rPr>
              <a:t>:</a:t>
            </a:r>
          </a:p>
          <a:p>
            <a:pPr marL="0" indent="0">
              <a:buNone/>
            </a:pPr>
            <a:endParaRPr lang="en-US" sz="2100">
              <a:cs typeface="Calibri" panose="020F0502020204030204"/>
            </a:endParaRPr>
          </a:p>
        </p:txBody>
      </p:sp>
      <p:graphicFrame>
        <p:nvGraphicFramePr>
          <p:cNvPr id="4" name="Table 4">
            <a:extLst>
              <a:ext uri="{FF2B5EF4-FFF2-40B4-BE49-F238E27FC236}">
                <a16:creationId xmlns:a16="http://schemas.microsoft.com/office/drawing/2014/main" id="{C249E3F2-5E88-4384-AB41-B0F97D3D49E5}"/>
              </a:ext>
            </a:extLst>
          </p:cNvPr>
          <p:cNvGraphicFramePr>
            <a:graphicFrameLocks noGrp="1"/>
          </p:cNvGraphicFramePr>
          <p:nvPr>
            <p:extLst>
              <p:ext uri="{D42A27DB-BD31-4B8C-83A1-F6EECF244321}">
                <p14:modId xmlns:p14="http://schemas.microsoft.com/office/powerpoint/2010/main" val="3382750857"/>
              </p:ext>
            </p:extLst>
          </p:nvPr>
        </p:nvGraphicFramePr>
        <p:xfrm>
          <a:off x="5032074" y="4830792"/>
          <a:ext cx="6136250" cy="1645920"/>
        </p:xfrm>
        <a:graphic>
          <a:graphicData uri="http://schemas.openxmlformats.org/drawingml/2006/table">
            <a:tbl>
              <a:tblPr firstRow="1" bandRow="1">
                <a:tableStyleId>{2D5ABB26-0587-4C30-8999-92F81FD0307C}</a:tableStyleId>
              </a:tblPr>
              <a:tblGrid>
                <a:gridCol w="3068125">
                  <a:extLst>
                    <a:ext uri="{9D8B030D-6E8A-4147-A177-3AD203B41FA5}">
                      <a16:colId xmlns:a16="http://schemas.microsoft.com/office/drawing/2014/main" val="737528554"/>
                    </a:ext>
                  </a:extLst>
                </a:gridCol>
                <a:gridCol w="3068125">
                  <a:extLst>
                    <a:ext uri="{9D8B030D-6E8A-4147-A177-3AD203B41FA5}">
                      <a16:colId xmlns:a16="http://schemas.microsoft.com/office/drawing/2014/main" val="2546210502"/>
                    </a:ext>
                  </a:extLst>
                </a:gridCol>
              </a:tblGrid>
              <a:tr h="370840">
                <a:tc>
                  <a:txBody>
                    <a:bodyPr/>
                    <a:lstStyle/>
                    <a:p>
                      <a:pPr marL="285750" indent="-285750">
                        <a:buFont typeface="Arial"/>
                        <a:buChar char="•"/>
                      </a:pPr>
                      <a:r>
                        <a:rPr lang="en-US" sz="2100">
                          <a:solidFill>
                            <a:schemeClr val="tx2"/>
                          </a:solidFill>
                        </a:rPr>
                        <a:t>ambient</a:t>
                      </a:r>
                    </a:p>
                  </a:txBody>
                  <a:tcPr/>
                </a:tc>
                <a:tc>
                  <a:txBody>
                    <a:bodyPr/>
                    <a:lstStyle/>
                    <a:p>
                      <a:pPr marL="285750" indent="-285750">
                        <a:buFont typeface="Arial"/>
                        <a:buChar char="•"/>
                      </a:pPr>
                      <a:r>
                        <a:rPr lang="en-US" sz="2100">
                          <a:solidFill>
                            <a:schemeClr val="tx2"/>
                          </a:solidFill>
                        </a:rPr>
                        <a:t>metal</a:t>
                      </a:r>
                    </a:p>
                  </a:txBody>
                  <a:tcPr/>
                </a:tc>
                <a:extLst>
                  <a:ext uri="{0D108BD9-81ED-4DB2-BD59-A6C34878D82A}">
                    <a16:rowId xmlns:a16="http://schemas.microsoft.com/office/drawing/2014/main" val="2567637503"/>
                  </a:ext>
                </a:extLst>
              </a:tr>
              <a:tr h="370840">
                <a:tc>
                  <a:txBody>
                    <a:bodyPr/>
                    <a:lstStyle/>
                    <a:p>
                      <a:pPr marL="285750" indent="-285750">
                        <a:buFont typeface="Arial"/>
                        <a:buChar char="•"/>
                      </a:pPr>
                      <a:r>
                        <a:rPr lang="en-US" sz="2100">
                          <a:solidFill>
                            <a:schemeClr val="tx2"/>
                          </a:solidFill>
                        </a:rPr>
                        <a:t>emissive</a:t>
                      </a:r>
                    </a:p>
                  </a:txBody>
                  <a:tcPr/>
                </a:tc>
                <a:tc>
                  <a:txBody>
                    <a:bodyPr/>
                    <a:lstStyle/>
                    <a:p>
                      <a:pPr marL="285750" indent="-285750">
                        <a:buFont typeface="Arial"/>
                        <a:buChar char="•"/>
                      </a:pPr>
                      <a:r>
                        <a:rPr lang="en-US" sz="2100">
                          <a:solidFill>
                            <a:schemeClr val="tx2"/>
                          </a:solidFill>
                        </a:rPr>
                        <a:t>wrapAround</a:t>
                      </a:r>
                      <a:endParaRPr lang="en-US" sz="2100" err="1">
                        <a:solidFill>
                          <a:schemeClr val="tx2"/>
                        </a:solidFill>
                      </a:endParaRPr>
                    </a:p>
                  </a:txBody>
                  <a:tcPr/>
                </a:tc>
                <a:extLst>
                  <a:ext uri="{0D108BD9-81ED-4DB2-BD59-A6C34878D82A}">
                    <a16:rowId xmlns:a16="http://schemas.microsoft.com/office/drawing/2014/main" val="2895356121"/>
                  </a:ext>
                </a:extLst>
              </a:tr>
              <a:tr h="370840">
                <a:tc>
                  <a:txBody>
                    <a:bodyPr/>
                    <a:lstStyle/>
                    <a:p>
                      <a:pPr marL="285750" indent="-285750">
                        <a:buFont typeface="Arial"/>
                        <a:buChar char="•"/>
                      </a:pPr>
                      <a:r>
                        <a:rPr lang="en-US" sz="2100">
                          <a:solidFill>
                            <a:schemeClr val="tx2"/>
                          </a:solidFill>
                        </a:rPr>
                        <a:t>specular</a:t>
                      </a:r>
                    </a:p>
                  </a:txBody>
                  <a:tcPr/>
                </a:tc>
                <a:tc>
                  <a:txBody>
                    <a:bodyPr/>
                    <a:lstStyle/>
                    <a:p>
                      <a:pPr marL="285750" indent="-285750">
                        <a:buFont typeface="Arial"/>
                        <a:buChar char="•"/>
                      </a:pPr>
                      <a:r>
                        <a:rPr lang="en-US" sz="2100">
                          <a:solidFill>
                            <a:schemeClr val="tx2"/>
                          </a:solidFill>
                        </a:rPr>
                        <a:t>wrapRGB</a:t>
                      </a:r>
                      <a:endParaRPr lang="en-US" sz="2100" err="1">
                        <a:solidFill>
                          <a:schemeClr val="tx2"/>
                        </a:solidFill>
                      </a:endParaRPr>
                    </a:p>
                  </a:txBody>
                  <a:tcPr/>
                </a:tc>
                <a:extLst>
                  <a:ext uri="{0D108BD9-81ED-4DB2-BD59-A6C34878D82A}">
                    <a16:rowId xmlns:a16="http://schemas.microsoft.com/office/drawing/2014/main" val="657816690"/>
                  </a:ext>
                </a:extLst>
              </a:tr>
              <a:tr h="370840">
                <a:tc>
                  <a:txBody>
                    <a:bodyPr/>
                    <a:lstStyle/>
                    <a:p>
                      <a:pPr marL="285750" indent="-285750">
                        <a:buFont typeface="Arial"/>
                        <a:buChar char="•"/>
                      </a:pPr>
                      <a:r>
                        <a:rPr lang="en-US" sz="2100">
                          <a:solidFill>
                            <a:schemeClr val="tx2"/>
                          </a:solidFill>
                        </a:rPr>
                        <a:t>shininess</a:t>
                      </a:r>
                    </a:p>
                  </a:txBody>
                  <a:tcPr/>
                </a:tc>
                <a:tc>
                  <a:txBody>
                    <a:bodyPr/>
                    <a:lstStyle/>
                    <a:p>
                      <a:endParaRPr lang="en-US" sz="2100">
                        <a:solidFill>
                          <a:schemeClr val="tx2"/>
                        </a:solidFill>
                      </a:endParaRPr>
                    </a:p>
                  </a:txBody>
                  <a:tcPr/>
                </a:tc>
                <a:extLst>
                  <a:ext uri="{0D108BD9-81ED-4DB2-BD59-A6C34878D82A}">
                    <a16:rowId xmlns:a16="http://schemas.microsoft.com/office/drawing/2014/main" val="1010899205"/>
                  </a:ext>
                </a:extLst>
              </a:tr>
            </a:tbl>
          </a:graphicData>
        </a:graphic>
      </p:graphicFrame>
      <p:pic>
        <p:nvPicPr>
          <p:cNvPr id="5" name="Picture 4"/>
          <p:cNvPicPr>
            <a:picLocks noChangeAspect="1"/>
          </p:cNvPicPr>
          <p:nvPr/>
        </p:nvPicPr>
        <p:blipFill>
          <a:blip r:embed="rId3"/>
          <a:stretch>
            <a:fillRect/>
          </a:stretch>
        </p:blipFill>
        <p:spPr>
          <a:xfrm>
            <a:off x="977660" y="2678306"/>
            <a:ext cx="2847790" cy="2962852"/>
          </a:xfrm>
          <a:prstGeom prst="rect">
            <a:avLst/>
          </a:prstGeom>
        </p:spPr>
      </p:pic>
    </p:spTree>
    <p:extLst>
      <p:ext uri="{BB962C8B-B14F-4D97-AF65-F5344CB8AC3E}">
        <p14:creationId xmlns:p14="http://schemas.microsoft.com/office/powerpoint/2010/main" val="21635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9ABF1C9-58FE-4E07-937F-484F686BAE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0" name="Freeform 5">
              <a:extLst>
                <a:ext uri="{FF2B5EF4-FFF2-40B4-BE49-F238E27FC236}">
                  <a16:creationId xmlns:a16="http://schemas.microsoft.com/office/drawing/2014/main" id="{63ABA7F5-4A57-479E-AC09-B3A50E8ADC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1" name="Freeform 15">
              <a:extLst>
                <a:ext uri="{FF2B5EF4-FFF2-40B4-BE49-F238E27FC236}">
                  <a16:creationId xmlns:a16="http://schemas.microsoft.com/office/drawing/2014/main" id="{DBDB4F70-C1B2-45BD-BD47-E667FD7AE6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13" name="Rectangle 12">
            <a:extLst>
              <a:ext uri="{FF2B5EF4-FFF2-40B4-BE49-F238E27FC236}">
                <a16:creationId xmlns:a16="http://schemas.microsoft.com/office/drawing/2014/main" id="{9A9DFB09-D894-4BFD-BAFE-3042CFF0C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06AF4-0B70-4A1F-9120-98D23F58FC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rgbClr val="484A56"/>
              <a:srgbClr val="484A56"/>
            </a:duotone>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17" name="Rectangle: Rounded Corners 16">
            <a:extLst>
              <a:ext uri="{FF2B5EF4-FFF2-40B4-BE49-F238E27FC236}">
                <a16:creationId xmlns:a16="http://schemas.microsoft.com/office/drawing/2014/main" id="{E956DDF7-7F41-4387-96F3-F5EACC7CA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 y="512064"/>
            <a:ext cx="11155680" cy="5833872"/>
          </a:xfrm>
          <a:prstGeom prst="roundRect">
            <a:avLst>
              <a:gd name="adj" fmla="val 61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20">
            <a:extLst>
              <a:ext uri="{FF2B5EF4-FFF2-40B4-BE49-F238E27FC236}">
                <a16:creationId xmlns:a16="http://schemas.microsoft.com/office/drawing/2014/main" id="{4AD8082C-1C76-453B-817F-ACE1C34C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061" y="678046"/>
            <a:ext cx="10821878" cy="5501909"/>
          </a:xfrm>
          <a:prstGeom prst="roundRect">
            <a:avLst>
              <a:gd name="adj" fmla="val 4760"/>
            </a:avLst>
          </a:prstGeom>
          <a:solidFill>
            <a:srgbClr val="FFFFFF"/>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object, drawing, game, ball&#10;&#10;Description generated with very high confidence">
            <a:extLst>
              <a:ext uri="{FF2B5EF4-FFF2-40B4-BE49-F238E27FC236}">
                <a16:creationId xmlns:a16="http://schemas.microsoft.com/office/drawing/2014/main" id="{BD14E932-3671-42FF-A76B-CC6B4DE73D7B}"/>
              </a:ext>
            </a:extLst>
          </p:cNvPr>
          <p:cNvPicPr>
            <a:picLocks noChangeAspect="1"/>
          </p:cNvPicPr>
          <p:nvPr/>
        </p:nvPicPr>
        <p:blipFill>
          <a:blip r:embed="rId4"/>
          <a:stretch>
            <a:fillRect/>
          </a:stretch>
        </p:blipFill>
        <p:spPr>
          <a:xfrm>
            <a:off x="2625306" y="2429116"/>
            <a:ext cx="6955766" cy="2086031"/>
          </a:xfrm>
          <a:prstGeom prst="rect">
            <a:avLst/>
          </a:prstGeom>
        </p:spPr>
      </p:pic>
    </p:spTree>
    <p:extLst>
      <p:ext uri="{BB962C8B-B14F-4D97-AF65-F5344CB8AC3E}">
        <p14:creationId xmlns:p14="http://schemas.microsoft.com/office/powerpoint/2010/main" val="252832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9ABF1C9-58FE-4E07-937F-484F686BAE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0" name="Freeform 5">
              <a:extLst>
                <a:ext uri="{FF2B5EF4-FFF2-40B4-BE49-F238E27FC236}">
                  <a16:creationId xmlns:a16="http://schemas.microsoft.com/office/drawing/2014/main" id="{63ABA7F5-4A57-479E-AC09-B3A50E8ADC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1" name="Freeform 15">
              <a:extLst>
                <a:ext uri="{FF2B5EF4-FFF2-40B4-BE49-F238E27FC236}">
                  <a16:creationId xmlns:a16="http://schemas.microsoft.com/office/drawing/2014/main" id="{DBDB4F70-C1B2-45BD-BD47-E667FD7AE6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13" name="Rectangle 12">
            <a:extLst>
              <a:ext uri="{FF2B5EF4-FFF2-40B4-BE49-F238E27FC236}">
                <a16:creationId xmlns:a16="http://schemas.microsoft.com/office/drawing/2014/main" id="{9A9DFB09-D894-4BFD-BAFE-3042CFF0C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06AF4-0B70-4A1F-9120-98D23F58FC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rgbClr val="484A56"/>
              <a:srgbClr val="484A56"/>
            </a:duotone>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17" name="Rectangle: Rounded Corners 16">
            <a:extLst>
              <a:ext uri="{FF2B5EF4-FFF2-40B4-BE49-F238E27FC236}">
                <a16:creationId xmlns:a16="http://schemas.microsoft.com/office/drawing/2014/main" id="{E956DDF7-7F41-4387-96F3-F5EACC7CA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 y="512064"/>
            <a:ext cx="11155680" cy="5833872"/>
          </a:xfrm>
          <a:prstGeom prst="roundRect">
            <a:avLst>
              <a:gd name="adj" fmla="val 61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20">
            <a:extLst>
              <a:ext uri="{FF2B5EF4-FFF2-40B4-BE49-F238E27FC236}">
                <a16:creationId xmlns:a16="http://schemas.microsoft.com/office/drawing/2014/main" id="{4AD8082C-1C76-453B-817F-ACE1C34C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061" y="678046"/>
            <a:ext cx="10821878" cy="5501909"/>
          </a:xfrm>
          <a:prstGeom prst="roundRect">
            <a:avLst>
              <a:gd name="adj" fmla="val 4760"/>
            </a:avLst>
          </a:prstGeom>
          <a:solidFill>
            <a:srgbClr val="FFFFFF"/>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close up of a logo&#10;&#10;Description generated with high confidence">
            <a:extLst>
              <a:ext uri="{FF2B5EF4-FFF2-40B4-BE49-F238E27FC236}">
                <a16:creationId xmlns:a16="http://schemas.microsoft.com/office/drawing/2014/main" id="{AC7F004F-78F6-4220-9485-9ACE9B76E9A3}"/>
              </a:ext>
            </a:extLst>
          </p:cNvPr>
          <p:cNvPicPr>
            <a:picLocks noChangeAspect="1"/>
          </p:cNvPicPr>
          <p:nvPr/>
        </p:nvPicPr>
        <p:blipFill>
          <a:blip r:embed="rId3"/>
          <a:stretch>
            <a:fillRect/>
          </a:stretch>
        </p:blipFill>
        <p:spPr>
          <a:xfrm>
            <a:off x="2557397" y="1288145"/>
            <a:ext cx="7077206" cy="4281710"/>
          </a:xfrm>
          <a:prstGeom prst="rect">
            <a:avLst/>
          </a:prstGeom>
        </p:spPr>
      </p:pic>
    </p:spTree>
    <p:extLst>
      <p:ext uri="{BB962C8B-B14F-4D97-AF65-F5344CB8AC3E}">
        <p14:creationId xmlns:p14="http://schemas.microsoft.com/office/powerpoint/2010/main" val="349496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DABA-DCCE-4834-8E5A-91665AFB793D}"/>
              </a:ext>
            </a:extLst>
          </p:cNvPr>
          <p:cNvSpPr>
            <a:spLocks noGrp="1"/>
          </p:cNvSpPr>
          <p:nvPr>
            <p:ph type="title"/>
          </p:nvPr>
        </p:nvSpPr>
        <p:spPr/>
        <p:txBody>
          <a:bodyPr/>
          <a:lstStyle/>
          <a:p>
            <a:r>
              <a:rPr lang="en-US"/>
              <a:t>THREE.ShaderMaterial</a:t>
            </a:r>
          </a:p>
        </p:txBody>
      </p:sp>
      <p:sp>
        <p:nvSpPr>
          <p:cNvPr id="3" name="Content Placeholder 2">
            <a:extLst>
              <a:ext uri="{FF2B5EF4-FFF2-40B4-BE49-F238E27FC236}">
                <a16:creationId xmlns:a16="http://schemas.microsoft.com/office/drawing/2014/main" id="{44C568A6-347A-483B-8C5B-DBF823E27830}"/>
              </a:ext>
            </a:extLst>
          </p:cNvPr>
          <p:cNvSpPr>
            <a:spLocks noGrp="1"/>
          </p:cNvSpPr>
          <p:nvPr>
            <p:ph idx="1"/>
          </p:nvPr>
        </p:nvSpPr>
        <p:spPr>
          <a:xfrm>
            <a:off x="2933700" y="2237117"/>
            <a:ext cx="8770571" cy="4111579"/>
          </a:xfrm>
        </p:spPr>
        <p:txBody>
          <a:bodyPr vert="horz" lIns="91440" tIns="45720" rIns="91440" bIns="45720" rtlCol="0" anchor="t">
            <a:noAutofit/>
          </a:bodyPr>
          <a:lstStyle/>
          <a:p>
            <a:pPr marL="0" indent="0">
              <a:buNone/>
            </a:pPr>
            <a:r>
              <a:rPr lang="en-US" sz="2200">
                <a:cs typeface="Calibri" panose="020F0502020204030204"/>
              </a:rPr>
              <a:t>Dengan material ini, kita dapat membuat custom shader. Shader dapat mengonversi Three.js JavaScript mesh ke pixel pada screen. Dengan custom shader ini, kita dapat mendefinisikan bagaimana cara merender dan mengubah default dari Three.js. THREE.ShaderMaterial memiliki properti:</a:t>
            </a:r>
          </a:p>
          <a:p>
            <a:pPr marL="342900" indent="-342900">
              <a:buFont typeface="Arial" panose="020B0503020204020204" pitchFamily="34" charset="0"/>
              <a:buChar char="•"/>
            </a:pPr>
            <a:r>
              <a:rPr lang="en-US" sz="2200">
                <a:cs typeface="Calibri" panose="020F0502020204030204"/>
              </a:rPr>
              <a:t>Wireframe</a:t>
            </a:r>
          </a:p>
          <a:p>
            <a:pPr marL="342900" indent="-342900">
              <a:buFont typeface="Arial" panose="020B0503020204020204" pitchFamily="34" charset="0"/>
              <a:buChar char="•"/>
            </a:pPr>
            <a:r>
              <a:rPr lang="en-US" sz="2200">
                <a:cs typeface="Calibri" panose="020F0502020204030204"/>
              </a:rPr>
              <a:t>Wireframelinewidth</a:t>
            </a:r>
          </a:p>
          <a:p>
            <a:pPr marL="342900" indent="-342900">
              <a:buFont typeface="Arial" panose="020B0503020204020204" pitchFamily="34" charset="0"/>
              <a:buChar char="•"/>
            </a:pPr>
            <a:r>
              <a:rPr lang="en-US" sz="2200">
                <a:cs typeface="Calibri" panose="020F0502020204030204"/>
              </a:rPr>
              <a:t>Linewidth</a:t>
            </a:r>
          </a:p>
          <a:p>
            <a:pPr marL="342900" indent="-342900">
              <a:buFont typeface="Arial" panose="020B0503020204020204" pitchFamily="34" charset="0"/>
              <a:buChar char="•"/>
            </a:pPr>
            <a:r>
              <a:rPr lang="en-US" sz="2200">
                <a:cs typeface="Calibri" panose="020F0502020204030204"/>
              </a:rPr>
              <a:t>Shading</a:t>
            </a:r>
          </a:p>
          <a:p>
            <a:pPr marL="342900" indent="-342900">
              <a:buFont typeface="Arial" panose="020B0503020204020204" pitchFamily="34" charset="0"/>
              <a:buChar char="•"/>
            </a:pPr>
            <a:r>
              <a:rPr lang="en-US" sz="2200">
                <a:cs typeface="Calibri" panose="020F0502020204030204"/>
              </a:rPr>
              <a:t>VertexColors</a:t>
            </a:r>
          </a:p>
          <a:p>
            <a:pPr marL="342900" indent="-342900">
              <a:buFont typeface="Arial" panose="020B0503020204020204" pitchFamily="34" charset="0"/>
              <a:buChar char="•"/>
            </a:pPr>
            <a:r>
              <a:rPr lang="en-US" sz="2200">
                <a:cs typeface="Calibri" panose="020F0502020204030204"/>
              </a:rPr>
              <a:t>fog</a:t>
            </a:r>
          </a:p>
        </p:txBody>
      </p:sp>
    </p:spTree>
    <p:extLst>
      <p:ext uri="{BB962C8B-B14F-4D97-AF65-F5344CB8AC3E}">
        <p14:creationId xmlns:p14="http://schemas.microsoft.com/office/powerpoint/2010/main" val="199234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DABA-DCCE-4834-8E5A-91665AFB793D}"/>
              </a:ext>
            </a:extLst>
          </p:cNvPr>
          <p:cNvSpPr>
            <a:spLocks noGrp="1"/>
          </p:cNvSpPr>
          <p:nvPr>
            <p:ph type="title"/>
          </p:nvPr>
        </p:nvSpPr>
        <p:spPr/>
        <p:txBody>
          <a:bodyPr/>
          <a:lstStyle/>
          <a:p>
            <a:r>
              <a:rPr lang="en-US"/>
              <a:t>THREE.ShaderMaterial</a:t>
            </a:r>
          </a:p>
        </p:txBody>
      </p:sp>
      <p:sp>
        <p:nvSpPr>
          <p:cNvPr id="3" name="Content Placeholder 2">
            <a:extLst>
              <a:ext uri="{FF2B5EF4-FFF2-40B4-BE49-F238E27FC236}">
                <a16:creationId xmlns:a16="http://schemas.microsoft.com/office/drawing/2014/main" id="{44C568A6-347A-483B-8C5B-DBF823E27830}"/>
              </a:ext>
            </a:extLst>
          </p:cNvPr>
          <p:cNvSpPr>
            <a:spLocks noGrp="1"/>
          </p:cNvSpPr>
          <p:nvPr>
            <p:ph idx="1"/>
          </p:nvPr>
        </p:nvSpPr>
        <p:spPr>
          <a:xfrm>
            <a:off x="2933700" y="2438400"/>
            <a:ext cx="8770571" cy="4111579"/>
          </a:xfrm>
        </p:spPr>
        <p:txBody>
          <a:bodyPr vert="horz" lIns="91440" tIns="45720" rIns="91440" bIns="45720" rtlCol="0" anchor="t">
            <a:normAutofit/>
          </a:bodyPr>
          <a:lstStyle/>
          <a:p>
            <a:pPr marL="0" indent="0">
              <a:buNone/>
            </a:pPr>
            <a:r>
              <a:rPr lang="en-US" sz="2400">
                <a:cs typeface="Calibri" panose="020F0502020204030204"/>
              </a:rPr>
              <a:t>Dan ada property lain yang dapat ditambahkan pada THREE.ShaderMaterial:</a:t>
            </a:r>
          </a:p>
          <a:p>
            <a:pPr marL="342900" indent="-342900">
              <a:buFont typeface="Arial" panose="020B0503020204020204" pitchFamily="34" charset="0"/>
              <a:buChar char="•"/>
            </a:pPr>
            <a:r>
              <a:rPr lang="en-US" sz="2400">
                <a:cs typeface="Calibri" panose="020F0502020204030204"/>
              </a:rPr>
              <a:t>FragmentShader</a:t>
            </a:r>
          </a:p>
          <a:p>
            <a:pPr marL="342900" indent="-342900">
              <a:buFont typeface="Arial" panose="020B0503020204020204" pitchFamily="34" charset="0"/>
              <a:buChar char="•"/>
            </a:pPr>
            <a:r>
              <a:rPr lang="en-US" sz="2400">
                <a:cs typeface="Calibri" panose="020F0502020204030204"/>
              </a:rPr>
              <a:t>VertexShader</a:t>
            </a:r>
          </a:p>
          <a:p>
            <a:pPr marL="342900" indent="-342900">
              <a:buFont typeface="Arial" panose="020B0503020204020204" pitchFamily="34" charset="0"/>
              <a:buChar char="•"/>
            </a:pPr>
            <a:r>
              <a:rPr lang="en-US" sz="2400">
                <a:cs typeface="Calibri" panose="020F0502020204030204"/>
              </a:rPr>
              <a:t>Uniforms</a:t>
            </a:r>
          </a:p>
          <a:p>
            <a:pPr marL="342900" indent="-342900">
              <a:buFont typeface="Arial" panose="020B0503020204020204" pitchFamily="34" charset="0"/>
              <a:buChar char="•"/>
            </a:pPr>
            <a:r>
              <a:rPr lang="en-US" sz="2400">
                <a:cs typeface="Calibri" panose="020F0502020204030204"/>
              </a:rPr>
              <a:t>Defines</a:t>
            </a:r>
          </a:p>
          <a:p>
            <a:pPr marL="342900" indent="-342900">
              <a:buFont typeface="Arial" panose="020B0503020204020204" pitchFamily="34" charset="0"/>
              <a:buChar char="•"/>
            </a:pPr>
            <a:r>
              <a:rPr lang="en-US" sz="2400">
                <a:cs typeface="Calibri" panose="020F0502020204030204"/>
              </a:rPr>
              <a:t>Attributes</a:t>
            </a:r>
          </a:p>
          <a:p>
            <a:pPr marL="342900" indent="-342900">
              <a:buFont typeface="Arial" panose="020B0503020204020204" pitchFamily="34" charset="0"/>
              <a:buChar char="•"/>
            </a:pPr>
            <a:r>
              <a:rPr lang="en-US" sz="2400">
                <a:cs typeface="Calibri" panose="020F0502020204030204"/>
              </a:rPr>
              <a:t>lights</a:t>
            </a:r>
          </a:p>
        </p:txBody>
      </p:sp>
    </p:spTree>
    <p:extLst>
      <p:ext uri="{BB962C8B-B14F-4D97-AF65-F5344CB8AC3E}">
        <p14:creationId xmlns:p14="http://schemas.microsoft.com/office/powerpoint/2010/main" val="2476359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DABA-DCCE-4834-8E5A-91665AFB793D}"/>
              </a:ext>
            </a:extLst>
          </p:cNvPr>
          <p:cNvSpPr>
            <a:spLocks noGrp="1"/>
          </p:cNvSpPr>
          <p:nvPr>
            <p:ph type="title"/>
          </p:nvPr>
        </p:nvSpPr>
        <p:spPr/>
        <p:txBody>
          <a:bodyPr/>
          <a:lstStyle/>
          <a:p>
            <a:r>
              <a:rPr lang="en-US"/>
              <a:t>THREE.ShaderMaterial</a:t>
            </a:r>
          </a:p>
        </p:txBody>
      </p:sp>
      <p:sp>
        <p:nvSpPr>
          <p:cNvPr id="3" name="Content Placeholder 2">
            <a:extLst>
              <a:ext uri="{FF2B5EF4-FFF2-40B4-BE49-F238E27FC236}">
                <a16:creationId xmlns:a16="http://schemas.microsoft.com/office/drawing/2014/main" id="{44C568A6-347A-483B-8C5B-DBF823E27830}"/>
              </a:ext>
            </a:extLst>
          </p:cNvPr>
          <p:cNvSpPr>
            <a:spLocks noGrp="1"/>
          </p:cNvSpPr>
          <p:nvPr>
            <p:ph idx="1"/>
          </p:nvPr>
        </p:nvSpPr>
        <p:spPr>
          <a:xfrm>
            <a:off x="2933700" y="2438400"/>
            <a:ext cx="8770571" cy="4111579"/>
          </a:xfrm>
        </p:spPr>
        <p:txBody>
          <a:bodyPr vert="horz" lIns="91440" tIns="45720" rIns="91440" bIns="45720" rtlCol="0" anchor="t">
            <a:normAutofit/>
          </a:bodyPr>
          <a:lstStyle/>
          <a:p>
            <a:pPr marL="342900" indent="-342900">
              <a:buFont typeface="Arial" panose="020B0503020204020204" pitchFamily="34" charset="0"/>
              <a:buChar char="•"/>
            </a:pPr>
            <a:r>
              <a:rPr lang="en-US" sz="2400">
                <a:cs typeface="Calibri" panose="020F0502020204030204"/>
              </a:rPr>
              <a:t>VertexShader : dijalankan pada setiap vertex dari geometry. Dapat dipakai untuk transformasi geometry ini dengan cara mengubah posisi dari vertices.</a:t>
            </a:r>
          </a:p>
          <a:p>
            <a:pPr marL="342900" indent="-342900">
              <a:buFont typeface="Arial" panose="020B0503020204020204" pitchFamily="34" charset="0"/>
              <a:buChar char="•"/>
            </a:pPr>
            <a:r>
              <a:rPr lang="en-US" sz="2400">
                <a:cs typeface="Calibri" panose="020F0502020204030204"/>
              </a:rPr>
              <a:t>FragmentShader: dijalankan pada setiap fragment dari geometry. Pada vertexShader, mereturn warna yang akan ditampilkan untuk fragment yang spesifik. </a:t>
            </a:r>
          </a:p>
        </p:txBody>
      </p:sp>
    </p:spTree>
    <p:extLst>
      <p:ext uri="{BB962C8B-B14F-4D97-AF65-F5344CB8AC3E}">
        <p14:creationId xmlns:p14="http://schemas.microsoft.com/office/powerpoint/2010/main" val="276143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Material threejs</a:t>
            </a:r>
            <a:br>
              <a:rPr lang="en-US"/>
            </a:br>
            <a:r>
              <a:rPr lang="id-ID"/>
              <a:t>Anggota Kelompok</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algn="ctr"/>
            <a:r>
              <a:rPr lang="id-ID" sz="2400"/>
              <a:t>Ifta Jihan Nabila		(05111740000034)</a:t>
            </a:r>
            <a:endParaRPr lang="en-US">
              <a:cs typeface="Calibri" panose="020F0502020204030204"/>
            </a:endParaRPr>
          </a:p>
          <a:p>
            <a:pPr algn="ctr"/>
            <a:r>
              <a:rPr lang="id-ID" sz="2400"/>
              <a:t>Jeremy Vijay Wongso	(05111740000062)</a:t>
            </a:r>
          </a:p>
          <a:p>
            <a:pPr algn="ctr"/>
            <a:r>
              <a:rPr lang="id-ID" sz="2400"/>
              <a:t>Bobbi Aditya		(05111740000099)</a:t>
            </a:r>
          </a:p>
          <a:p>
            <a:pPr algn="ctr"/>
            <a:r>
              <a:rPr lang="id-ID" sz="2400"/>
              <a:t>Samuel Marcellinus		(05111740000134)</a:t>
            </a:r>
            <a:endParaRPr lang="en-US" sz="2400"/>
          </a:p>
        </p:txBody>
      </p:sp>
    </p:spTree>
    <p:extLst>
      <p:ext uri="{BB962C8B-B14F-4D97-AF65-F5344CB8AC3E}">
        <p14:creationId xmlns:p14="http://schemas.microsoft.com/office/powerpoint/2010/main" val="393428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962C-8351-4236-852F-C933D499B15D}"/>
              </a:ext>
            </a:extLst>
          </p:cNvPr>
          <p:cNvSpPr>
            <a:spLocks noGrp="1"/>
          </p:cNvSpPr>
          <p:nvPr>
            <p:ph type="title"/>
          </p:nvPr>
        </p:nvSpPr>
        <p:spPr/>
        <p:txBody>
          <a:bodyPr/>
          <a:lstStyle/>
          <a:p>
            <a:r>
              <a:rPr lang="en-US"/>
              <a:t>Materials for Line Geometry</a:t>
            </a:r>
          </a:p>
        </p:txBody>
      </p:sp>
      <p:sp>
        <p:nvSpPr>
          <p:cNvPr id="3" name="Content Placeholder 2">
            <a:extLst>
              <a:ext uri="{FF2B5EF4-FFF2-40B4-BE49-F238E27FC236}">
                <a16:creationId xmlns:a16="http://schemas.microsoft.com/office/drawing/2014/main" id="{0B2555CF-436B-4A0D-9DB9-B9E38789BF76}"/>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panose="020F0502020204030204"/>
              </a:rPr>
              <a:t>Dua jenis material terakhir ini akan menggunakan THREE.Line. Dari namanya saja sudah kelihatan bahwa line ini hanya terdiri dari vektor saja dan tidak mempunyai sisi.  Three.js menyediakan 2 jenis material yang dapat menggunakan line, yaitu :</a:t>
            </a:r>
          </a:p>
          <a:p>
            <a:pPr marL="0" indent="0">
              <a:buNone/>
            </a:pPr>
            <a:r>
              <a:rPr lang="en-US" sz="2400">
                <a:cs typeface="Calibri" panose="020F0502020204030204"/>
              </a:rPr>
              <a:t>- THREE.LineBasicMaterial </a:t>
            </a:r>
          </a:p>
          <a:p>
            <a:pPr marL="0" indent="0">
              <a:buNone/>
            </a:pPr>
            <a:r>
              <a:rPr lang="en-US" sz="2400">
                <a:cs typeface="Calibri" panose="020F0502020204030204"/>
              </a:rPr>
              <a:t>- THREE.LineDashedMaterial</a:t>
            </a:r>
          </a:p>
        </p:txBody>
      </p:sp>
    </p:spTree>
    <p:extLst>
      <p:ext uri="{BB962C8B-B14F-4D97-AF65-F5344CB8AC3E}">
        <p14:creationId xmlns:p14="http://schemas.microsoft.com/office/powerpoint/2010/main" val="339095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AA12-1FF0-412C-9496-6D988A5B275D}"/>
              </a:ext>
            </a:extLst>
          </p:cNvPr>
          <p:cNvSpPr>
            <a:spLocks noGrp="1"/>
          </p:cNvSpPr>
          <p:nvPr>
            <p:ph type="title"/>
          </p:nvPr>
        </p:nvSpPr>
        <p:spPr/>
        <p:txBody>
          <a:bodyPr/>
          <a:lstStyle/>
          <a:p>
            <a:r>
              <a:rPr lang="en-US"/>
              <a:t>THREE.LineBasicMaterial</a:t>
            </a:r>
          </a:p>
        </p:txBody>
      </p:sp>
      <p:sp>
        <p:nvSpPr>
          <p:cNvPr id="3" name="Content Placeholder 2">
            <a:extLst>
              <a:ext uri="{FF2B5EF4-FFF2-40B4-BE49-F238E27FC236}">
                <a16:creationId xmlns:a16="http://schemas.microsoft.com/office/drawing/2014/main" id="{0DC514BA-BF8E-46E5-973A-C8B77C0D8A08}"/>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panose="020F0502020204030204"/>
              </a:rPr>
              <a:t>Pada LineBasicMaterial, properti yang bisa digunakan adalah :</a:t>
            </a:r>
          </a:p>
          <a:p>
            <a:pPr>
              <a:buFont typeface="Arial" panose="020B0503020204020204" pitchFamily="34" charset="0"/>
              <a:buChar char="•"/>
            </a:pPr>
            <a:r>
              <a:rPr lang="en-US" sz="2400">
                <a:cs typeface="Calibri" panose="020F0502020204030204"/>
              </a:rPr>
              <a:t>color</a:t>
            </a:r>
          </a:p>
          <a:p>
            <a:pPr>
              <a:buFont typeface="Arial" panose="020B0503020204020204" pitchFamily="34" charset="0"/>
              <a:buChar char="•"/>
            </a:pPr>
            <a:r>
              <a:rPr lang="en-US" sz="2400">
                <a:cs typeface="Calibri" panose="020F0502020204030204"/>
              </a:rPr>
              <a:t>linewidth</a:t>
            </a:r>
          </a:p>
          <a:p>
            <a:pPr>
              <a:buFont typeface="Arial" panose="020B0503020204020204" pitchFamily="34" charset="0"/>
              <a:buChar char="•"/>
            </a:pPr>
            <a:r>
              <a:rPr lang="en-US" sz="2400">
                <a:cs typeface="Calibri" panose="020F0502020204030204"/>
              </a:rPr>
              <a:t>linecap</a:t>
            </a:r>
          </a:p>
          <a:p>
            <a:pPr>
              <a:buFont typeface="Arial" panose="020B0503020204020204" pitchFamily="34" charset="0"/>
              <a:buChar char="•"/>
            </a:pPr>
            <a:r>
              <a:rPr lang="en-US" sz="2400">
                <a:cs typeface="Calibri" panose="020F0502020204030204"/>
              </a:rPr>
              <a:t>linejoin</a:t>
            </a:r>
          </a:p>
          <a:p>
            <a:pPr>
              <a:buFont typeface="Arial" panose="020B0503020204020204" pitchFamily="34" charset="0"/>
              <a:buChar char="•"/>
            </a:pPr>
            <a:r>
              <a:rPr lang="en-US" sz="2400">
                <a:cs typeface="Calibri" panose="020F0502020204030204"/>
              </a:rPr>
              <a:t>vertexColors</a:t>
            </a:r>
          </a:p>
          <a:p>
            <a:pPr>
              <a:buFont typeface="Arial" panose="020B0503020204020204" pitchFamily="34" charset="0"/>
              <a:buChar char="•"/>
            </a:pPr>
            <a:r>
              <a:rPr lang="en-US" sz="2400">
                <a:cs typeface="Calibri" panose="020F0502020204030204"/>
              </a:rPr>
              <a:t>fog</a:t>
            </a:r>
          </a:p>
        </p:txBody>
      </p:sp>
    </p:spTree>
    <p:extLst>
      <p:ext uri="{BB962C8B-B14F-4D97-AF65-F5344CB8AC3E}">
        <p14:creationId xmlns:p14="http://schemas.microsoft.com/office/powerpoint/2010/main" val="4286415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AB07-2531-45AD-BC27-4052F653025E}"/>
              </a:ext>
            </a:extLst>
          </p:cNvPr>
          <p:cNvSpPr>
            <a:spLocks noGrp="1"/>
          </p:cNvSpPr>
          <p:nvPr>
            <p:ph type="title"/>
          </p:nvPr>
        </p:nvSpPr>
        <p:spPr/>
        <p:txBody>
          <a:bodyPr/>
          <a:lstStyle/>
          <a:p>
            <a:r>
              <a:rPr lang="en-US"/>
              <a:t>THREE.LineDashedMaterial</a:t>
            </a:r>
          </a:p>
        </p:txBody>
      </p:sp>
      <p:sp>
        <p:nvSpPr>
          <p:cNvPr id="3" name="Content Placeholder 2">
            <a:extLst>
              <a:ext uri="{FF2B5EF4-FFF2-40B4-BE49-F238E27FC236}">
                <a16:creationId xmlns:a16="http://schemas.microsoft.com/office/drawing/2014/main" id="{3F1EB896-40D0-4D40-B20F-8A85237B1D59}"/>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panose="020F0502020204030204"/>
              </a:rPr>
              <a:t>Material </a:t>
            </a:r>
            <a:r>
              <a:rPr lang="en-US" sz="2400" err="1">
                <a:cs typeface="Calibri" panose="020F0502020204030204"/>
              </a:rPr>
              <a:t>ini</a:t>
            </a:r>
            <a:r>
              <a:rPr lang="en-US" sz="2400">
                <a:cs typeface="Calibri" panose="020F0502020204030204"/>
              </a:rPr>
              <a:t> </a:t>
            </a:r>
            <a:r>
              <a:rPr lang="en-US" sz="2400" err="1">
                <a:cs typeface="Calibri" panose="020F0502020204030204"/>
              </a:rPr>
              <a:t>memiliki</a:t>
            </a:r>
            <a:r>
              <a:rPr lang="en-US" sz="2400">
                <a:cs typeface="Calibri" panose="020F0502020204030204"/>
              </a:rPr>
              <a:t> </a:t>
            </a:r>
            <a:r>
              <a:rPr lang="en-US" sz="2400" err="1">
                <a:cs typeface="Calibri" panose="020F0502020204030204"/>
              </a:rPr>
              <a:t>properti</a:t>
            </a:r>
            <a:r>
              <a:rPr lang="en-US" sz="2400">
                <a:cs typeface="Calibri" panose="020F0502020204030204"/>
              </a:rPr>
              <a:t> yang </a:t>
            </a:r>
            <a:r>
              <a:rPr lang="en-US" sz="2400" err="1">
                <a:cs typeface="Calibri" panose="020F0502020204030204"/>
              </a:rPr>
              <a:t>sama</a:t>
            </a:r>
            <a:r>
              <a:rPr lang="en-US" sz="2400">
                <a:cs typeface="Calibri" panose="020F0502020204030204"/>
              </a:rPr>
              <a:t> </a:t>
            </a:r>
            <a:r>
              <a:rPr lang="en-US" sz="2400" err="1">
                <a:cs typeface="Calibri" panose="020F0502020204030204"/>
              </a:rPr>
              <a:t>dengan</a:t>
            </a:r>
            <a:r>
              <a:rPr lang="en-US" sz="2400">
                <a:cs typeface="Calibri" panose="020F0502020204030204"/>
              </a:rPr>
              <a:t> </a:t>
            </a:r>
            <a:r>
              <a:rPr lang="en-US" sz="2400" err="1">
                <a:cs typeface="Calibri" panose="020F0502020204030204"/>
              </a:rPr>
              <a:t>THREE.LineBasicMaterial</a:t>
            </a:r>
            <a:r>
              <a:rPr lang="en-US" sz="2400">
                <a:cs typeface="Calibri" panose="020F0502020204030204"/>
              </a:rPr>
              <a:t>, </a:t>
            </a:r>
            <a:r>
              <a:rPr lang="en-US" sz="2400" err="1">
                <a:cs typeface="Calibri" panose="020F0502020204030204"/>
              </a:rPr>
              <a:t>namun</a:t>
            </a:r>
            <a:r>
              <a:rPr lang="en-US" sz="2400">
                <a:cs typeface="Calibri" panose="020F0502020204030204"/>
              </a:rPr>
              <a:t> </a:t>
            </a:r>
            <a:r>
              <a:rPr lang="en-US" sz="2400" err="1">
                <a:cs typeface="Calibri" panose="020F0502020204030204"/>
              </a:rPr>
              <a:t>ada</a:t>
            </a:r>
            <a:r>
              <a:rPr lang="en-US" sz="2400">
                <a:cs typeface="Calibri" panose="020F0502020204030204"/>
              </a:rPr>
              <a:t> 3 </a:t>
            </a:r>
            <a:r>
              <a:rPr lang="en-US" sz="2400" err="1">
                <a:cs typeface="Calibri" panose="020F0502020204030204"/>
              </a:rPr>
              <a:t>tambahan</a:t>
            </a:r>
            <a:r>
              <a:rPr lang="en-US" sz="2400">
                <a:cs typeface="Calibri" panose="020F0502020204030204"/>
              </a:rPr>
              <a:t> </a:t>
            </a:r>
            <a:r>
              <a:rPr lang="en-US" sz="2400" err="1">
                <a:cs typeface="Calibri" panose="020F0502020204030204"/>
              </a:rPr>
              <a:t>yaitu</a:t>
            </a:r>
            <a:r>
              <a:rPr lang="en-US" sz="2400">
                <a:cs typeface="Calibri" panose="020F0502020204030204"/>
              </a:rPr>
              <a:t> :</a:t>
            </a:r>
          </a:p>
          <a:p>
            <a:pPr>
              <a:buFont typeface="Arial" panose="020B0503020204020204" pitchFamily="34" charset="0"/>
              <a:buChar char="•"/>
            </a:pPr>
            <a:r>
              <a:rPr lang="en-US" sz="2400">
                <a:cs typeface="Calibri" panose="020F0502020204030204"/>
              </a:rPr>
              <a:t>scale</a:t>
            </a:r>
          </a:p>
          <a:p>
            <a:pPr>
              <a:buFont typeface="Arial" panose="020B0503020204020204" pitchFamily="34" charset="0"/>
              <a:buChar char="•"/>
            </a:pPr>
            <a:r>
              <a:rPr lang="en-US" sz="2400" err="1">
                <a:cs typeface="Calibri" panose="020F0502020204030204"/>
              </a:rPr>
              <a:t>dashSize</a:t>
            </a:r>
            <a:endParaRPr lang="en-US" sz="2400">
              <a:cs typeface="Calibri" panose="020F0502020204030204"/>
            </a:endParaRPr>
          </a:p>
          <a:p>
            <a:pPr>
              <a:buFont typeface="Arial" panose="020B0503020204020204" pitchFamily="34" charset="0"/>
              <a:buChar char="•"/>
            </a:pPr>
            <a:r>
              <a:rPr lang="en-US" sz="2400" err="1">
                <a:cs typeface="Calibri" panose="020F0502020204030204"/>
              </a:rPr>
              <a:t>gapSize</a:t>
            </a:r>
            <a:endParaRPr lang="en-US" sz="2400"/>
          </a:p>
        </p:txBody>
      </p:sp>
    </p:spTree>
    <p:extLst>
      <p:ext uri="{BB962C8B-B14F-4D97-AF65-F5344CB8AC3E}">
        <p14:creationId xmlns:p14="http://schemas.microsoft.com/office/powerpoint/2010/main" val="373148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t>Material </a:t>
            </a:r>
            <a:endParaRPr lang="en-US"/>
          </a:p>
        </p:txBody>
      </p:sp>
      <p:sp>
        <p:nvSpPr>
          <p:cNvPr id="3" name="Content Placeholder 2"/>
          <p:cNvSpPr>
            <a:spLocks noGrp="1"/>
          </p:cNvSpPr>
          <p:nvPr>
            <p:ph idx="1"/>
          </p:nvPr>
        </p:nvSpPr>
        <p:spPr/>
        <p:txBody>
          <a:bodyPr>
            <a:normAutofit/>
          </a:bodyPr>
          <a:lstStyle/>
          <a:p>
            <a:pPr marL="0" indent="0">
              <a:buNone/>
            </a:pPr>
            <a:r>
              <a:rPr lang="id-ID" sz="2400"/>
              <a:t>Material menentukan bagaimana permukaan dari sebuah geometri digambar pada Three.js. </a:t>
            </a:r>
            <a:r>
              <a:rPr lang="id-ID" sz="2400">
                <a:ea typeface="+mn-lt"/>
                <a:cs typeface="+mn-lt"/>
              </a:rPr>
              <a:t>Three.js menyediakan berbagai jenis materi, mereka menentukan bagaimana objek akan muncul pada scene. Untuk jenis materi yang digunakan benar-benar tergantung pada apa yang ingin Anda capai. </a:t>
            </a:r>
          </a:p>
          <a:p>
            <a:pPr marL="0" indent="0">
              <a:buNone/>
            </a:pPr>
            <a:endParaRPr lang="id-ID" sz="2400">
              <a:cs typeface="Calibri"/>
            </a:endParaRPr>
          </a:p>
          <a:p>
            <a:pPr marL="0" indent="0">
              <a:buNone/>
            </a:pPr>
            <a:endParaRPr lang="en-US" sz="2400"/>
          </a:p>
        </p:txBody>
      </p:sp>
    </p:spTree>
    <p:extLst>
      <p:ext uri="{BB962C8B-B14F-4D97-AF65-F5344CB8AC3E}">
        <p14:creationId xmlns:p14="http://schemas.microsoft.com/office/powerpoint/2010/main" val="413773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9FD8-8283-4CE0-A5E9-B9B99E410C01}"/>
              </a:ext>
            </a:extLst>
          </p:cNvPr>
          <p:cNvSpPr>
            <a:spLocks noGrp="1"/>
          </p:cNvSpPr>
          <p:nvPr>
            <p:ph type="title"/>
          </p:nvPr>
        </p:nvSpPr>
        <p:spPr/>
        <p:txBody>
          <a:bodyPr/>
          <a:lstStyle/>
          <a:p>
            <a:pPr algn="ctr"/>
            <a:r>
              <a:rPr lang="en-US"/>
              <a:t>Material</a:t>
            </a:r>
          </a:p>
        </p:txBody>
      </p:sp>
      <p:sp>
        <p:nvSpPr>
          <p:cNvPr id="3" name="Content Placeholder 2">
            <a:extLst>
              <a:ext uri="{FF2B5EF4-FFF2-40B4-BE49-F238E27FC236}">
                <a16:creationId xmlns:a16="http://schemas.microsoft.com/office/drawing/2014/main" id="{7FB163C2-FD04-4AE2-A034-F7F65C608F31}"/>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panose="020F0502020204030204"/>
              </a:rPr>
              <a:t>Material </a:t>
            </a:r>
            <a:r>
              <a:rPr lang="en-US" sz="2400" err="1">
                <a:cs typeface="Calibri" panose="020F0502020204030204"/>
              </a:rPr>
              <a:t>memiliki</a:t>
            </a:r>
            <a:r>
              <a:rPr lang="en-US" sz="2400">
                <a:cs typeface="Calibri" panose="020F0502020204030204"/>
              </a:rPr>
              <a:t> class </a:t>
            </a:r>
            <a:r>
              <a:rPr lang="en-US" sz="2400" err="1">
                <a:cs typeface="Calibri" panose="020F0502020204030204"/>
              </a:rPr>
              <a:t>THREE.Material</a:t>
            </a:r>
            <a:r>
              <a:rPr lang="en-US" sz="2400">
                <a:cs typeface="Calibri" panose="020F0502020204030204"/>
              </a:rPr>
              <a:t>, dan </a:t>
            </a:r>
            <a:r>
              <a:rPr lang="en-US" sz="2400" err="1">
                <a:cs typeface="Calibri" panose="020F0502020204030204"/>
              </a:rPr>
              <a:t>memiliki</a:t>
            </a:r>
            <a:r>
              <a:rPr lang="en-US" sz="2400">
                <a:cs typeface="Calibri" panose="020F0502020204030204"/>
              </a:rPr>
              <a:t> material properties yang </a:t>
            </a:r>
            <a:r>
              <a:rPr lang="en-US" sz="2400" err="1">
                <a:cs typeface="Calibri" panose="020F0502020204030204"/>
              </a:rPr>
              <a:t>dibagi</a:t>
            </a:r>
            <a:r>
              <a:rPr lang="en-US" sz="2400">
                <a:cs typeface="Calibri" panose="020F0502020204030204"/>
              </a:rPr>
              <a:t> </a:t>
            </a:r>
            <a:r>
              <a:rPr lang="en-US" sz="2400" err="1">
                <a:cs typeface="Calibri" panose="020F0502020204030204"/>
              </a:rPr>
              <a:t>menjadi</a:t>
            </a:r>
            <a:r>
              <a:rPr lang="en-US" sz="2400">
                <a:cs typeface="Calibri" panose="020F0502020204030204"/>
              </a:rPr>
              <a:t> 3 </a:t>
            </a:r>
            <a:r>
              <a:rPr lang="en-US" sz="2400" err="1">
                <a:cs typeface="Calibri" panose="020F0502020204030204"/>
              </a:rPr>
              <a:t>kategori</a:t>
            </a:r>
            <a:r>
              <a:rPr lang="en-US" sz="2400">
                <a:cs typeface="Calibri" panose="020F0502020204030204"/>
              </a:rPr>
              <a:t>:</a:t>
            </a:r>
          </a:p>
          <a:p>
            <a:pPr>
              <a:buFont typeface="Arial" panose="020B0503020204020204" pitchFamily="34" charset="0"/>
              <a:buChar char="•"/>
            </a:pPr>
            <a:r>
              <a:rPr lang="en-US" sz="2400">
                <a:cs typeface="Calibri" panose="020F0502020204030204"/>
              </a:rPr>
              <a:t>Basic Properties</a:t>
            </a:r>
          </a:p>
          <a:p>
            <a:pPr>
              <a:buFont typeface="Arial" panose="020B0503020204020204" pitchFamily="34" charset="0"/>
              <a:buChar char="•"/>
            </a:pPr>
            <a:r>
              <a:rPr lang="en-US" sz="2400">
                <a:cs typeface="Calibri" panose="020F0502020204030204"/>
              </a:rPr>
              <a:t>Blending Properties</a:t>
            </a:r>
          </a:p>
          <a:p>
            <a:pPr>
              <a:buFont typeface="Arial" panose="020B0503020204020204" pitchFamily="34" charset="0"/>
              <a:buChar char="•"/>
            </a:pPr>
            <a:r>
              <a:rPr lang="en-US" sz="2400">
                <a:cs typeface="Calibri" panose="020F0502020204030204"/>
              </a:rPr>
              <a:t>Advanced Properties</a:t>
            </a:r>
          </a:p>
        </p:txBody>
      </p:sp>
    </p:spTree>
    <p:extLst>
      <p:ext uri="{BB962C8B-B14F-4D97-AF65-F5344CB8AC3E}">
        <p14:creationId xmlns:p14="http://schemas.microsoft.com/office/powerpoint/2010/main" val="81326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891D-99AA-42E2-BBE1-5205EEBCAE57}"/>
              </a:ext>
            </a:extLst>
          </p:cNvPr>
          <p:cNvSpPr>
            <a:spLocks noGrp="1"/>
          </p:cNvSpPr>
          <p:nvPr>
            <p:ph type="title"/>
          </p:nvPr>
        </p:nvSpPr>
        <p:spPr/>
        <p:txBody>
          <a:bodyPr/>
          <a:lstStyle/>
          <a:p>
            <a:r>
              <a:rPr lang="en-US"/>
              <a:t>Basic Properties</a:t>
            </a:r>
          </a:p>
        </p:txBody>
      </p:sp>
      <p:sp>
        <p:nvSpPr>
          <p:cNvPr id="3" name="Content Placeholder 2">
            <a:extLst>
              <a:ext uri="{FF2B5EF4-FFF2-40B4-BE49-F238E27FC236}">
                <a16:creationId xmlns:a16="http://schemas.microsoft.com/office/drawing/2014/main" id="{378D905B-A462-4AF3-9CF3-F522B62D339F}"/>
              </a:ext>
            </a:extLst>
          </p:cNvPr>
          <p:cNvSpPr>
            <a:spLocks noGrp="1"/>
          </p:cNvSpPr>
          <p:nvPr>
            <p:ph idx="1"/>
          </p:nvPr>
        </p:nvSpPr>
        <p:spPr>
          <a:xfrm>
            <a:off x="2933700" y="2265872"/>
            <a:ext cx="8770571" cy="3651504"/>
          </a:xfrm>
        </p:spPr>
        <p:txBody>
          <a:bodyPr vert="horz" lIns="91440" tIns="45720" rIns="91440" bIns="45720" rtlCol="0" anchor="t">
            <a:noAutofit/>
          </a:bodyPr>
          <a:lstStyle/>
          <a:p>
            <a:r>
              <a:rPr lang="en-US" sz="2100" dirty="0">
                <a:cs typeface="Calibri"/>
              </a:rPr>
              <a:t>id</a:t>
            </a:r>
            <a:endParaRPr lang="en-US" sz="2100">
              <a:cs typeface="Calibri"/>
            </a:endParaRPr>
          </a:p>
          <a:p>
            <a:r>
              <a:rPr lang="en-US" sz="2100" dirty="0" err="1">
                <a:cs typeface="Calibri"/>
              </a:rPr>
              <a:t>uuid</a:t>
            </a:r>
            <a:endParaRPr lang="en-US" sz="2100" dirty="0">
              <a:cs typeface="Calibri"/>
            </a:endParaRPr>
          </a:p>
          <a:p>
            <a:r>
              <a:rPr lang="en-US" sz="2100" dirty="0">
                <a:cs typeface="Calibri"/>
              </a:rPr>
              <a:t>name</a:t>
            </a:r>
            <a:endParaRPr lang="en-US" sz="2100">
              <a:cs typeface="Calibri"/>
            </a:endParaRPr>
          </a:p>
          <a:p>
            <a:r>
              <a:rPr lang="en-US" sz="2100" dirty="0">
                <a:cs typeface="Calibri"/>
              </a:rPr>
              <a:t>opacity</a:t>
            </a:r>
            <a:endParaRPr lang="en-US" sz="2100">
              <a:cs typeface="Calibri"/>
            </a:endParaRPr>
          </a:p>
          <a:p>
            <a:r>
              <a:rPr lang="en-US" sz="2100" dirty="0">
                <a:cs typeface="Calibri"/>
              </a:rPr>
              <a:t>transparent</a:t>
            </a:r>
            <a:endParaRPr lang="en-US" sz="2100">
              <a:cs typeface="Calibri"/>
            </a:endParaRPr>
          </a:p>
          <a:p>
            <a:r>
              <a:rPr lang="en-US" sz="2100" dirty="0">
                <a:cs typeface="Calibri"/>
              </a:rPr>
              <a:t>overdraw</a:t>
            </a:r>
            <a:endParaRPr lang="en-US" sz="2100">
              <a:cs typeface="Calibri"/>
            </a:endParaRPr>
          </a:p>
          <a:p>
            <a:r>
              <a:rPr lang="en-US" sz="2100" dirty="0">
                <a:cs typeface="Calibri"/>
              </a:rPr>
              <a:t>visible</a:t>
            </a:r>
            <a:endParaRPr lang="en-US" sz="2100">
              <a:cs typeface="Calibri"/>
            </a:endParaRPr>
          </a:p>
          <a:p>
            <a:r>
              <a:rPr lang="en-US" sz="2100" dirty="0">
                <a:cs typeface="Calibri"/>
              </a:rPr>
              <a:t>side</a:t>
            </a:r>
            <a:endParaRPr lang="en-US" sz="2100">
              <a:cs typeface="Calibri"/>
            </a:endParaRPr>
          </a:p>
          <a:p>
            <a:r>
              <a:rPr lang="en-US" sz="2100" dirty="0" err="1">
                <a:cs typeface="Calibri"/>
              </a:rPr>
              <a:t>needsUpdate</a:t>
            </a:r>
            <a:endParaRPr lang="en-US" sz="2100" dirty="0">
              <a:cs typeface="Calibri"/>
            </a:endParaRPr>
          </a:p>
          <a:p>
            <a:endParaRPr lang="en-US" sz="2100" dirty="0">
              <a:cs typeface="Calibri"/>
            </a:endParaRPr>
          </a:p>
        </p:txBody>
      </p:sp>
    </p:spTree>
    <p:extLst>
      <p:ext uri="{BB962C8B-B14F-4D97-AF65-F5344CB8AC3E}">
        <p14:creationId xmlns:p14="http://schemas.microsoft.com/office/powerpoint/2010/main" val="415309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7574-8309-480C-9707-21356600FD97}"/>
              </a:ext>
            </a:extLst>
          </p:cNvPr>
          <p:cNvSpPr>
            <a:spLocks noGrp="1"/>
          </p:cNvSpPr>
          <p:nvPr>
            <p:ph type="title"/>
          </p:nvPr>
        </p:nvSpPr>
        <p:spPr/>
        <p:txBody>
          <a:bodyPr/>
          <a:lstStyle/>
          <a:p>
            <a:r>
              <a:rPr lang="en-US"/>
              <a:t>Blending Properties</a:t>
            </a:r>
          </a:p>
        </p:txBody>
      </p:sp>
      <p:sp>
        <p:nvSpPr>
          <p:cNvPr id="3" name="Content Placeholder 2">
            <a:extLst>
              <a:ext uri="{FF2B5EF4-FFF2-40B4-BE49-F238E27FC236}">
                <a16:creationId xmlns:a16="http://schemas.microsoft.com/office/drawing/2014/main" id="{0372DBAF-E9E1-4445-8775-980410E196CF}"/>
              </a:ext>
            </a:extLst>
          </p:cNvPr>
          <p:cNvSpPr>
            <a:spLocks noGrp="1"/>
          </p:cNvSpPr>
          <p:nvPr>
            <p:ph idx="1"/>
          </p:nvPr>
        </p:nvSpPr>
        <p:spPr/>
        <p:txBody>
          <a:bodyPr vert="horz" lIns="91440" tIns="45720" rIns="91440" bIns="45720" rtlCol="0" anchor="t">
            <a:normAutofit/>
          </a:bodyPr>
          <a:lstStyle/>
          <a:p>
            <a:r>
              <a:rPr lang="en-US" sz="2400" dirty="0">
                <a:cs typeface="Calibri"/>
              </a:rPr>
              <a:t>blending</a:t>
            </a:r>
          </a:p>
          <a:p>
            <a:r>
              <a:rPr lang="en-US" sz="2400" dirty="0" err="1">
                <a:cs typeface="Calibri"/>
              </a:rPr>
              <a:t>blendsrc</a:t>
            </a:r>
            <a:endParaRPr lang="en-US" sz="2400" dirty="0">
              <a:cs typeface="Calibri"/>
            </a:endParaRPr>
          </a:p>
          <a:p>
            <a:r>
              <a:rPr lang="en-US" sz="2400" dirty="0" err="1">
                <a:cs typeface="Calibri"/>
              </a:rPr>
              <a:t>blenddst</a:t>
            </a:r>
            <a:endParaRPr lang="en-US" sz="2400" dirty="0">
              <a:cs typeface="Calibri"/>
            </a:endParaRPr>
          </a:p>
          <a:p>
            <a:r>
              <a:rPr lang="en-US" sz="2400" dirty="0" err="1">
                <a:cs typeface="Calibri"/>
              </a:rPr>
              <a:t>blendequation</a:t>
            </a:r>
            <a:endParaRPr lang="en-US" sz="2400" dirty="0">
              <a:cs typeface="Calibri"/>
            </a:endParaRPr>
          </a:p>
        </p:txBody>
      </p:sp>
    </p:spTree>
    <p:extLst>
      <p:ext uri="{BB962C8B-B14F-4D97-AF65-F5344CB8AC3E}">
        <p14:creationId xmlns:p14="http://schemas.microsoft.com/office/powerpoint/2010/main" val="227232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3737-4D21-479B-93E4-A0DF8DE25590}"/>
              </a:ext>
            </a:extLst>
          </p:cNvPr>
          <p:cNvSpPr>
            <a:spLocks noGrp="1"/>
          </p:cNvSpPr>
          <p:nvPr>
            <p:ph type="title"/>
          </p:nvPr>
        </p:nvSpPr>
        <p:spPr/>
        <p:txBody>
          <a:bodyPr/>
          <a:lstStyle/>
          <a:p>
            <a:r>
              <a:rPr lang="en-US"/>
              <a:t>Advanced Properties</a:t>
            </a:r>
          </a:p>
        </p:txBody>
      </p:sp>
      <p:sp>
        <p:nvSpPr>
          <p:cNvPr id="3" name="Content Placeholder 2">
            <a:extLst>
              <a:ext uri="{FF2B5EF4-FFF2-40B4-BE49-F238E27FC236}">
                <a16:creationId xmlns:a16="http://schemas.microsoft.com/office/drawing/2014/main" id="{A98AC295-2E56-48B7-AFC9-14AC6186DB58}"/>
              </a:ext>
            </a:extLst>
          </p:cNvPr>
          <p:cNvSpPr>
            <a:spLocks noGrp="1"/>
          </p:cNvSpPr>
          <p:nvPr>
            <p:ph idx="1"/>
          </p:nvPr>
        </p:nvSpPr>
        <p:spPr/>
        <p:txBody>
          <a:bodyPr vert="horz" lIns="91440" tIns="45720" rIns="91440" bIns="45720" rtlCol="0" anchor="t">
            <a:normAutofit/>
          </a:bodyPr>
          <a:lstStyle/>
          <a:p>
            <a:r>
              <a:rPr lang="en-US" sz="2400" dirty="0" err="1">
                <a:cs typeface="Calibri"/>
              </a:rPr>
              <a:t>depthTest</a:t>
            </a:r>
            <a:endParaRPr lang="en-US" sz="2400" dirty="0">
              <a:cs typeface="Calibri"/>
            </a:endParaRPr>
          </a:p>
          <a:p>
            <a:r>
              <a:rPr lang="en-US" sz="2400" dirty="0" err="1">
                <a:cs typeface="Calibri"/>
              </a:rPr>
              <a:t>depthWrite</a:t>
            </a:r>
            <a:endParaRPr lang="en-US" sz="2400" dirty="0">
              <a:cs typeface="Calibri"/>
            </a:endParaRPr>
          </a:p>
          <a:p>
            <a:r>
              <a:rPr lang="en-US" sz="2400" dirty="0" err="1">
                <a:cs typeface="Calibri"/>
              </a:rPr>
              <a:t>polygonOffset</a:t>
            </a:r>
            <a:r>
              <a:rPr lang="en-US" sz="2400" dirty="0">
                <a:cs typeface="Calibri"/>
              </a:rPr>
              <a:t>, </a:t>
            </a:r>
            <a:r>
              <a:rPr lang="en-US" sz="2400" dirty="0" err="1">
                <a:cs typeface="Calibri"/>
              </a:rPr>
              <a:t>polygonOffsetFactor</a:t>
            </a:r>
            <a:r>
              <a:rPr lang="en-US" sz="2400" dirty="0">
                <a:cs typeface="Calibri"/>
              </a:rPr>
              <a:t>, and </a:t>
            </a:r>
            <a:r>
              <a:rPr lang="en-US" sz="2400" dirty="0" err="1">
                <a:cs typeface="Calibri"/>
              </a:rPr>
              <a:t>polygonOffsetUnits</a:t>
            </a:r>
            <a:endParaRPr lang="en-US" sz="2400" dirty="0">
              <a:cs typeface="Calibri"/>
            </a:endParaRPr>
          </a:p>
          <a:p>
            <a:r>
              <a:rPr lang="en-US" sz="2400" dirty="0" err="1">
                <a:cs typeface="Calibri"/>
              </a:rPr>
              <a:t>alphatest</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70049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6C9C-42FC-4FC8-AF43-FE545A12F007}"/>
              </a:ext>
            </a:extLst>
          </p:cNvPr>
          <p:cNvSpPr>
            <a:spLocks noGrp="1"/>
          </p:cNvSpPr>
          <p:nvPr>
            <p:ph type="title"/>
          </p:nvPr>
        </p:nvSpPr>
        <p:spPr/>
        <p:txBody>
          <a:bodyPr/>
          <a:lstStyle/>
          <a:p>
            <a:r>
              <a:rPr lang="en-US" err="1"/>
              <a:t>THREE.MeshBasicMaterial</a:t>
            </a:r>
          </a:p>
        </p:txBody>
      </p:sp>
      <p:sp>
        <p:nvSpPr>
          <p:cNvPr id="3" name="Content Placeholder 2">
            <a:extLst>
              <a:ext uri="{FF2B5EF4-FFF2-40B4-BE49-F238E27FC236}">
                <a16:creationId xmlns:a16="http://schemas.microsoft.com/office/drawing/2014/main" id="{40EEEBDC-D11B-40A7-8F09-A3D78C21D76A}"/>
              </a:ext>
            </a:extLst>
          </p:cNvPr>
          <p:cNvSpPr>
            <a:spLocks noGrp="1"/>
          </p:cNvSpPr>
          <p:nvPr>
            <p:ph idx="1"/>
          </p:nvPr>
        </p:nvSpPr>
        <p:spPr>
          <a:xfrm>
            <a:off x="4788379" y="2438400"/>
            <a:ext cx="6915892" cy="1653052"/>
          </a:xfrm>
        </p:spPr>
        <p:txBody>
          <a:bodyPr vert="horz" lIns="91440" tIns="45720" rIns="91440" bIns="45720" rtlCol="0" anchor="t">
            <a:normAutofit fontScale="92500"/>
          </a:bodyPr>
          <a:lstStyle/>
          <a:p>
            <a:pPr marL="0" indent="0">
              <a:lnSpc>
                <a:spcPct val="100000"/>
              </a:lnSpc>
              <a:buNone/>
            </a:pPr>
            <a:r>
              <a:rPr lang="en-US" sz="2400" err="1">
                <a:solidFill>
                  <a:schemeClr val="tx2"/>
                </a:solidFill>
                <a:cs typeface="Calibri"/>
              </a:rPr>
              <a:t>MeshBasicMaterial</a:t>
            </a:r>
            <a:r>
              <a:rPr lang="en-US" sz="2400">
                <a:solidFill>
                  <a:schemeClr val="tx2"/>
                </a:solidFill>
                <a:cs typeface="Calibri"/>
              </a:rPr>
              <a:t> </a:t>
            </a:r>
            <a:r>
              <a:rPr lang="en-US" sz="2400" err="1">
                <a:solidFill>
                  <a:schemeClr val="tx2"/>
                </a:solidFill>
                <a:cs typeface="Calibri"/>
              </a:rPr>
              <a:t>menggambar</a:t>
            </a:r>
            <a:r>
              <a:rPr lang="en-US" sz="2400">
                <a:solidFill>
                  <a:schemeClr val="tx2"/>
                </a:solidFill>
                <a:cs typeface="Calibri"/>
              </a:rPr>
              <a:t> </a:t>
            </a:r>
            <a:r>
              <a:rPr lang="en-US" sz="2400" err="1">
                <a:solidFill>
                  <a:schemeClr val="tx2"/>
                </a:solidFill>
                <a:cs typeface="Calibri"/>
              </a:rPr>
              <a:t>geometri</a:t>
            </a:r>
            <a:r>
              <a:rPr lang="en-US" sz="2400">
                <a:solidFill>
                  <a:schemeClr val="tx2"/>
                </a:solidFill>
                <a:cs typeface="Calibri"/>
              </a:rPr>
              <a:t> </a:t>
            </a:r>
            <a:r>
              <a:rPr lang="en-US" sz="2400" err="1">
                <a:solidFill>
                  <a:schemeClr val="tx2"/>
                </a:solidFill>
                <a:cs typeface="Calibri"/>
              </a:rPr>
              <a:t>dengan</a:t>
            </a:r>
            <a:r>
              <a:rPr lang="en-US" sz="2400">
                <a:solidFill>
                  <a:schemeClr val="tx2"/>
                </a:solidFill>
                <a:cs typeface="Calibri"/>
              </a:rPr>
              <a:t> </a:t>
            </a:r>
            <a:r>
              <a:rPr lang="en-US" sz="2400" err="1">
                <a:solidFill>
                  <a:schemeClr val="tx2"/>
                </a:solidFill>
                <a:cs typeface="Calibri"/>
              </a:rPr>
              <a:t>cara</a:t>
            </a:r>
            <a:r>
              <a:rPr lang="en-US" sz="2400">
                <a:solidFill>
                  <a:schemeClr val="tx2"/>
                </a:solidFill>
                <a:cs typeface="Calibri"/>
              </a:rPr>
              <a:t> yang </a:t>
            </a:r>
            <a:r>
              <a:rPr lang="en-US" sz="2400" err="1">
                <a:solidFill>
                  <a:schemeClr val="tx2"/>
                </a:solidFill>
                <a:cs typeface="Calibri"/>
              </a:rPr>
              <a:t>sederhana</a:t>
            </a:r>
            <a:r>
              <a:rPr lang="en-US" sz="2400">
                <a:solidFill>
                  <a:schemeClr val="tx2"/>
                </a:solidFill>
                <a:cs typeface="Calibri"/>
              </a:rPr>
              <a:t> (</a:t>
            </a:r>
            <a:r>
              <a:rPr lang="en-US" sz="2400" err="1">
                <a:solidFill>
                  <a:schemeClr val="tx2"/>
                </a:solidFill>
                <a:cs typeface="Calibri"/>
              </a:rPr>
              <a:t>datar</a:t>
            </a:r>
            <a:r>
              <a:rPr lang="en-US" sz="2400">
                <a:solidFill>
                  <a:schemeClr val="tx2"/>
                </a:solidFill>
                <a:cs typeface="Calibri"/>
              </a:rPr>
              <a:t> </a:t>
            </a:r>
            <a:r>
              <a:rPr lang="en-US" sz="2400" err="1">
                <a:solidFill>
                  <a:schemeClr val="tx2"/>
                </a:solidFill>
                <a:cs typeface="Calibri"/>
              </a:rPr>
              <a:t>tidak</a:t>
            </a:r>
            <a:r>
              <a:rPr lang="en-US" sz="2400">
                <a:solidFill>
                  <a:schemeClr val="tx2"/>
                </a:solidFill>
                <a:cs typeface="Calibri"/>
              </a:rPr>
              <a:t> </a:t>
            </a:r>
            <a:r>
              <a:rPr lang="en-US" sz="2400" err="1">
                <a:solidFill>
                  <a:schemeClr val="tx2"/>
                </a:solidFill>
                <a:cs typeface="Calibri"/>
              </a:rPr>
              <a:t>memiliki</a:t>
            </a:r>
            <a:r>
              <a:rPr lang="en-US" sz="2400">
                <a:solidFill>
                  <a:schemeClr val="tx2"/>
                </a:solidFill>
                <a:cs typeface="Calibri"/>
              </a:rPr>
              <a:t> shading </a:t>
            </a:r>
            <a:r>
              <a:rPr lang="en-US" sz="2400" err="1">
                <a:solidFill>
                  <a:schemeClr val="tx2"/>
                </a:solidFill>
                <a:cs typeface="Calibri"/>
              </a:rPr>
              <a:t>atau</a:t>
            </a:r>
            <a:r>
              <a:rPr lang="en-US" sz="2400">
                <a:solidFill>
                  <a:schemeClr val="tx2"/>
                </a:solidFill>
                <a:cs typeface="Calibri"/>
              </a:rPr>
              <a:t> wireframe). Material </a:t>
            </a:r>
            <a:r>
              <a:rPr lang="en-US" sz="2400" err="1">
                <a:solidFill>
                  <a:schemeClr val="tx2"/>
                </a:solidFill>
                <a:cs typeface="Calibri"/>
              </a:rPr>
              <a:t>ini</a:t>
            </a:r>
            <a:r>
              <a:rPr lang="en-US" sz="2400">
                <a:solidFill>
                  <a:schemeClr val="tx2"/>
                </a:solidFill>
                <a:cs typeface="Calibri"/>
              </a:rPr>
              <a:t> </a:t>
            </a:r>
            <a:r>
              <a:rPr lang="en-US" sz="2400" err="1">
                <a:solidFill>
                  <a:schemeClr val="tx2"/>
                </a:solidFill>
                <a:cs typeface="Calibri"/>
              </a:rPr>
              <a:t>tidak</a:t>
            </a:r>
            <a:r>
              <a:rPr lang="en-US" sz="2400">
                <a:solidFill>
                  <a:schemeClr val="tx2"/>
                </a:solidFill>
                <a:cs typeface="Calibri"/>
              </a:rPr>
              <a:t> </a:t>
            </a:r>
            <a:r>
              <a:rPr lang="en-US" sz="2400" err="1">
                <a:solidFill>
                  <a:schemeClr val="tx2"/>
                </a:solidFill>
                <a:cs typeface="Calibri"/>
              </a:rPr>
              <a:t>terpengaruh</a:t>
            </a:r>
            <a:r>
              <a:rPr lang="en-US" sz="2400">
                <a:solidFill>
                  <a:schemeClr val="tx2"/>
                </a:solidFill>
                <a:cs typeface="Calibri"/>
              </a:rPr>
              <a:t> oleh lights. </a:t>
            </a:r>
            <a:r>
              <a:rPr lang="en-US" sz="2400" err="1">
                <a:solidFill>
                  <a:schemeClr val="tx2"/>
                </a:solidFill>
                <a:cs typeface="Calibri"/>
              </a:rPr>
              <a:t>Properti</a:t>
            </a:r>
            <a:r>
              <a:rPr lang="en-US" sz="2400">
                <a:solidFill>
                  <a:schemeClr val="tx2"/>
                </a:solidFill>
                <a:cs typeface="Calibri"/>
              </a:rPr>
              <a:t> yang </a:t>
            </a:r>
            <a:r>
              <a:rPr lang="en-US" sz="2400" err="1">
                <a:solidFill>
                  <a:schemeClr val="tx2"/>
                </a:solidFill>
                <a:cs typeface="Calibri"/>
              </a:rPr>
              <a:t>digunakan</a:t>
            </a:r>
            <a:r>
              <a:rPr lang="en-US" sz="2400">
                <a:solidFill>
                  <a:schemeClr val="tx2"/>
                </a:solidFill>
                <a:cs typeface="Calibri"/>
              </a:rPr>
              <a:t> pada material </a:t>
            </a:r>
            <a:r>
              <a:rPr lang="en-US" sz="2400" err="1">
                <a:solidFill>
                  <a:schemeClr val="tx2"/>
                </a:solidFill>
                <a:cs typeface="Calibri"/>
              </a:rPr>
              <a:t>ini</a:t>
            </a:r>
            <a:r>
              <a:rPr lang="en-US" sz="2400">
                <a:solidFill>
                  <a:schemeClr val="tx2"/>
                </a:solidFill>
                <a:cs typeface="Calibri"/>
              </a:rPr>
              <a:t>:</a:t>
            </a:r>
            <a:endParaRPr lang="en-US">
              <a:solidFill>
                <a:schemeClr val="tx2"/>
              </a:solidFill>
              <a:cs typeface="Calibri"/>
            </a:endParaRPr>
          </a:p>
          <a:p>
            <a:pPr>
              <a:lnSpc>
                <a:spcPct val="100000"/>
              </a:lnSpc>
              <a:buFont typeface="Arial" panose="020B0503020204020204" pitchFamily="34" charset="0"/>
              <a:buChar char="•"/>
            </a:pPr>
            <a:endParaRPr lang="en-US" sz="2400">
              <a:solidFill>
                <a:schemeClr val="tx2"/>
              </a:solidFill>
              <a:cs typeface="Calibri"/>
            </a:endParaRPr>
          </a:p>
        </p:txBody>
      </p:sp>
      <p:graphicFrame>
        <p:nvGraphicFramePr>
          <p:cNvPr id="5" name="Table 5">
            <a:extLst>
              <a:ext uri="{FF2B5EF4-FFF2-40B4-BE49-F238E27FC236}">
                <a16:creationId xmlns:a16="http://schemas.microsoft.com/office/drawing/2014/main" id="{48A012AA-6075-45C7-8ABC-64157677630C}"/>
              </a:ext>
            </a:extLst>
          </p:cNvPr>
          <p:cNvGraphicFramePr>
            <a:graphicFrameLocks noGrp="1"/>
          </p:cNvGraphicFramePr>
          <p:nvPr>
            <p:extLst>
              <p:ext uri="{D42A27DB-BD31-4B8C-83A1-F6EECF244321}">
                <p14:modId xmlns:p14="http://schemas.microsoft.com/office/powerpoint/2010/main" val="2260946169"/>
              </p:ext>
            </p:extLst>
          </p:nvPr>
        </p:nvGraphicFramePr>
        <p:xfrm>
          <a:off x="5075207" y="4327584"/>
          <a:ext cx="6116708" cy="1828800"/>
        </p:xfrm>
        <a:graphic>
          <a:graphicData uri="http://schemas.openxmlformats.org/drawingml/2006/table">
            <a:tbl>
              <a:tblPr firstRow="1" bandRow="1">
                <a:tableStyleId>{2D5ABB26-0587-4C30-8999-92F81FD0307C}</a:tableStyleId>
              </a:tblPr>
              <a:tblGrid>
                <a:gridCol w="3058354">
                  <a:extLst>
                    <a:ext uri="{9D8B030D-6E8A-4147-A177-3AD203B41FA5}">
                      <a16:colId xmlns:a16="http://schemas.microsoft.com/office/drawing/2014/main" val="357764005"/>
                    </a:ext>
                  </a:extLst>
                </a:gridCol>
                <a:gridCol w="3058354">
                  <a:extLst>
                    <a:ext uri="{9D8B030D-6E8A-4147-A177-3AD203B41FA5}">
                      <a16:colId xmlns:a16="http://schemas.microsoft.com/office/drawing/2014/main" val="2269525191"/>
                    </a:ext>
                  </a:extLst>
                </a:gridCol>
              </a:tblGrid>
              <a:tr h="370840">
                <a:tc>
                  <a:txBody>
                    <a:bodyPr/>
                    <a:lstStyle/>
                    <a:p>
                      <a:pPr marL="285750" indent="-285750">
                        <a:buFont typeface="Arial"/>
                        <a:buChar char="•"/>
                      </a:pPr>
                      <a:r>
                        <a:rPr lang="en-US" sz="2400">
                          <a:solidFill>
                            <a:schemeClr val="tx2"/>
                          </a:solidFill>
                        </a:rPr>
                        <a:t>color</a:t>
                      </a:r>
                    </a:p>
                  </a:txBody>
                  <a:tcPr/>
                </a:tc>
                <a:tc>
                  <a:txBody>
                    <a:bodyPr/>
                    <a:lstStyle/>
                    <a:p>
                      <a:pPr marL="285750" indent="-285750">
                        <a:buFont typeface="Arial"/>
                        <a:buChar char="•"/>
                      </a:pPr>
                      <a:r>
                        <a:rPr lang="en-US" sz="2400" err="1">
                          <a:solidFill>
                            <a:schemeClr val="tx2"/>
                          </a:solidFill>
                        </a:rPr>
                        <a:t>wireframeLinejoin</a:t>
                      </a:r>
                    </a:p>
                  </a:txBody>
                  <a:tcPr/>
                </a:tc>
                <a:extLst>
                  <a:ext uri="{0D108BD9-81ED-4DB2-BD59-A6C34878D82A}">
                    <a16:rowId xmlns:a16="http://schemas.microsoft.com/office/drawing/2014/main" val="1134314329"/>
                  </a:ext>
                </a:extLst>
              </a:tr>
              <a:tr h="370840">
                <a:tc>
                  <a:txBody>
                    <a:bodyPr/>
                    <a:lstStyle/>
                    <a:p>
                      <a:pPr marL="285750" indent="-285750">
                        <a:buFont typeface="Arial"/>
                        <a:buChar char="•"/>
                      </a:pPr>
                      <a:r>
                        <a:rPr lang="en-US" sz="2400">
                          <a:solidFill>
                            <a:schemeClr val="tx2"/>
                          </a:solidFill>
                        </a:rPr>
                        <a:t>wireframe</a:t>
                      </a:r>
                    </a:p>
                  </a:txBody>
                  <a:tcPr/>
                </a:tc>
                <a:tc>
                  <a:txBody>
                    <a:bodyPr/>
                    <a:lstStyle/>
                    <a:p>
                      <a:pPr marL="342900" indent="-342900">
                        <a:buFont typeface="Arial"/>
                        <a:buChar char="•"/>
                      </a:pPr>
                      <a:r>
                        <a:rPr lang="en-US" sz="2400" b="0" i="0" u="none" strike="noStrike" noProof="0">
                          <a:solidFill>
                            <a:schemeClr val="tx2"/>
                          </a:solidFill>
                          <a:latin typeface="Calibri"/>
                        </a:rPr>
                        <a:t>shading</a:t>
                      </a:r>
                      <a:endParaRPr lang="en-US" sz="2400" err="1">
                        <a:solidFill>
                          <a:schemeClr val="tx2"/>
                        </a:solidFill>
                      </a:endParaRPr>
                    </a:p>
                  </a:txBody>
                  <a:tcPr/>
                </a:tc>
                <a:extLst>
                  <a:ext uri="{0D108BD9-81ED-4DB2-BD59-A6C34878D82A}">
                    <a16:rowId xmlns:a16="http://schemas.microsoft.com/office/drawing/2014/main" val="1593604034"/>
                  </a:ext>
                </a:extLst>
              </a:tr>
              <a:tr h="370840">
                <a:tc>
                  <a:txBody>
                    <a:bodyPr/>
                    <a:lstStyle/>
                    <a:p>
                      <a:pPr marL="285750" indent="-285750">
                        <a:buFont typeface="Arial"/>
                        <a:buChar char="•"/>
                      </a:pPr>
                      <a:r>
                        <a:rPr lang="en-US" sz="2400" err="1">
                          <a:solidFill>
                            <a:schemeClr val="tx2"/>
                          </a:solidFill>
                        </a:rPr>
                        <a:t>Wireframelinewidth</a:t>
                      </a:r>
                    </a:p>
                  </a:txBody>
                  <a:tcPr/>
                </a:tc>
                <a:tc>
                  <a:txBody>
                    <a:bodyPr/>
                    <a:lstStyle/>
                    <a:p>
                      <a:pPr marL="285750" indent="-285750">
                        <a:buFont typeface="Arial"/>
                        <a:buChar char="•"/>
                      </a:pPr>
                      <a:r>
                        <a:rPr lang="en-US" sz="2400" b="0" i="0" u="none" strike="noStrike" noProof="0" err="1">
                          <a:solidFill>
                            <a:schemeClr val="tx2"/>
                          </a:solidFill>
                          <a:latin typeface="Calibri"/>
                        </a:rPr>
                        <a:t>vertexColors</a:t>
                      </a:r>
                    </a:p>
                  </a:txBody>
                  <a:tcPr/>
                </a:tc>
                <a:extLst>
                  <a:ext uri="{0D108BD9-81ED-4DB2-BD59-A6C34878D82A}">
                    <a16:rowId xmlns:a16="http://schemas.microsoft.com/office/drawing/2014/main" val="4116901351"/>
                  </a:ext>
                </a:extLst>
              </a:tr>
              <a:tr h="370840">
                <a:tc>
                  <a:txBody>
                    <a:bodyPr/>
                    <a:lstStyle/>
                    <a:p>
                      <a:pPr marL="285750" indent="-285750">
                        <a:buFont typeface="Arial"/>
                        <a:buChar char="•"/>
                      </a:pPr>
                      <a:r>
                        <a:rPr lang="en-US" sz="2400" err="1">
                          <a:solidFill>
                            <a:schemeClr val="tx2"/>
                          </a:solidFill>
                        </a:rPr>
                        <a:t>Wireframelinecap</a:t>
                      </a:r>
                    </a:p>
                  </a:txBody>
                  <a:tcPr/>
                </a:tc>
                <a:tc>
                  <a:txBody>
                    <a:bodyPr/>
                    <a:lstStyle/>
                    <a:p>
                      <a:pPr marL="342900" indent="-342900">
                        <a:buFont typeface="Arial"/>
                        <a:buChar char="•"/>
                      </a:pPr>
                      <a:r>
                        <a:rPr lang="en-US" sz="2400">
                          <a:solidFill>
                            <a:schemeClr val="tx2"/>
                          </a:solidFill>
                        </a:rPr>
                        <a:t>fog</a:t>
                      </a:r>
                    </a:p>
                  </a:txBody>
                  <a:tcPr/>
                </a:tc>
                <a:extLst>
                  <a:ext uri="{0D108BD9-81ED-4DB2-BD59-A6C34878D82A}">
                    <a16:rowId xmlns:a16="http://schemas.microsoft.com/office/drawing/2014/main" val="3015993125"/>
                  </a:ext>
                </a:extLst>
              </a:tr>
            </a:tbl>
          </a:graphicData>
        </a:graphic>
      </p:graphicFrame>
      <p:pic>
        <p:nvPicPr>
          <p:cNvPr id="6" name="Picture 5"/>
          <p:cNvPicPr>
            <a:picLocks noChangeAspect="1"/>
          </p:cNvPicPr>
          <p:nvPr/>
        </p:nvPicPr>
        <p:blipFill>
          <a:blip r:embed="rId3"/>
          <a:stretch>
            <a:fillRect/>
          </a:stretch>
        </p:blipFill>
        <p:spPr>
          <a:xfrm>
            <a:off x="920151" y="2704155"/>
            <a:ext cx="2915568" cy="2792026"/>
          </a:xfrm>
          <a:prstGeom prst="rect">
            <a:avLst/>
          </a:prstGeom>
        </p:spPr>
      </p:pic>
    </p:spTree>
    <p:extLst>
      <p:ext uri="{BB962C8B-B14F-4D97-AF65-F5344CB8AC3E}">
        <p14:creationId xmlns:p14="http://schemas.microsoft.com/office/powerpoint/2010/main" val="80038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D059-1B0E-4884-9640-CBDBDBF7E6DC}"/>
              </a:ext>
            </a:extLst>
          </p:cNvPr>
          <p:cNvSpPr>
            <a:spLocks noGrp="1"/>
          </p:cNvSpPr>
          <p:nvPr>
            <p:ph type="title"/>
          </p:nvPr>
        </p:nvSpPr>
        <p:spPr/>
        <p:txBody>
          <a:bodyPr/>
          <a:lstStyle/>
          <a:p>
            <a:r>
              <a:rPr lang="en-US" err="1"/>
              <a:t>THREE.MeshDepthMaterial</a:t>
            </a:r>
          </a:p>
        </p:txBody>
      </p:sp>
      <p:sp>
        <p:nvSpPr>
          <p:cNvPr id="3" name="Content Placeholder 2">
            <a:extLst>
              <a:ext uri="{FF2B5EF4-FFF2-40B4-BE49-F238E27FC236}">
                <a16:creationId xmlns:a16="http://schemas.microsoft.com/office/drawing/2014/main" id="{436FF612-CEFC-4158-83FE-D6D9008DC87B}"/>
              </a:ext>
            </a:extLst>
          </p:cNvPr>
          <p:cNvSpPr>
            <a:spLocks noGrp="1"/>
          </p:cNvSpPr>
          <p:nvPr>
            <p:ph idx="1"/>
          </p:nvPr>
        </p:nvSpPr>
        <p:spPr/>
        <p:txBody>
          <a:bodyPr vert="horz" lIns="91440" tIns="45720" rIns="91440" bIns="45720" rtlCol="0" anchor="t">
            <a:normAutofit lnSpcReduction="10000"/>
          </a:bodyPr>
          <a:lstStyle/>
          <a:p>
            <a:pPr marL="0" indent="0">
              <a:buNone/>
            </a:pPr>
            <a:r>
              <a:rPr lang="en-US" sz="2400" err="1">
                <a:cs typeface="Calibri" panose="020F0502020204030204"/>
              </a:rPr>
              <a:t>Dengan</a:t>
            </a:r>
            <a:r>
              <a:rPr lang="en-US" sz="2400">
                <a:cs typeface="Calibri" panose="020F0502020204030204"/>
              </a:rPr>
              <a:t> </a:t>
            </a:r>
            <a:r>
              <a:rPr lang="en-US" sz="2400" err="1">
                <a:cs typeface="Calibri" panose="020F0502020204030204"/>
              </a:rPr>
              <a:t>jenis</a:t>
            </a:r>
            <a:r>
              <a:rPr lang="en-US" sz="2400">
                <a:cs typeface="Calibri" panose="020F0502020204030204"/>
              </a:rPr>
              <a:t> material </a:t>
            </a:r>
            <a:r>
              <a:rPr lang="en-US" sz="2400" err="1">
                <a:cs typeface="Calibri" panose="020F0502020204030204"/>
              </a:rPr>
              <a:t>ini</a:t>
            </a:r>
            <a:r>
              <a:rPr lang="en-US" sz="2400">
                <a:cs typeface="Calibri" panose="020F0502020204030204"/>
              </a:rPr>
              <a:t>, </a:t>
            </a:r>
            <a:r>
              <a:rPr lang="en-US" sz="2400" err="1">
                <a:cs typeface="Calibri" panose="020F0502020204030204"/>
              </a:rPr>
              <a:t>objek</a:t>
            </a:r>
            <a:r>
              <a:rPr lang="en-US" sz="2400">
                <a:cs typeface="Calibri" panose="020F0502020204030204"/>
              </a:rPr>
              <a:t> </a:t>
            </a:r>
            <a:r>
              <a:rPr lang="en-US" sz="2400" err="1">
                <a:cs typeface="Calibri" panose="020F0502020204030204"/>
              </a:rPr>
              <a:t>tidak</a:t>
            </a:r>
            <a:r>
              <a:rPr lang="en-US" sz="2400">
                <a:cs typeface="Calibri" panose="020F0502020204030204"/>
              </a:rPr>
              <a:t> </a:t>
            </a:r>
            <a:r>
              <a:rPr lang="en-US" sz="2400" err="1">
                <a:cs typeface="Calibri" panose="020F0502020204030204"/>
              </a:rPr>
              <a:t>dilihat</a:t>
            </a:r>
            <a:r>
              <a:rPr lang="en-US" sz="2400">
                <a:cs typeface="Calibri" panose="020F0502020204030204"/>
              </a:rPr>
              <a:t> </a:t>
            </a:r>
            <a:r>
              <a:rPr lang="en-US" sz="2400" err="1">
                <a:cs typeface="Calibri" panose="020F0502020204030204"/>
              </a:rPr>
              <a:t>dengan</a:t>
            </a:r>
            <a:r>
              <a:rPr lang="en-US" sz="2400">
                <a:cs typeface="Calibri" panose="020F0502020204030204"/>
              </a:rPr>
              <a:t> </a:t>
            </a:r>
            <a:r>
              <a:rPr lang="en-US" sz="2400" err="1">
                <a:cs typeface="Calibri" panose="020F0502020204030204"/>
              </a:rPr>
              <a:t>menggunakan</a:t>
            </a:r>
            <a:r>
              <a:rPr lang="en-US" sz="2400">
                <a:cs typeface="Calibri" panose="020F0502020204030204"/>
              </a:rPr>
              <a:t> </a:t>
            </a:r>
            <a:r>
              <a:rPr lang="en-US" sz="2400" err="1">
                <a:cs typeface="Calibri" panose="020F0502020204030204"/>
              </a:rPr>
              <a:t>cahaya</a:t>
            </a:r>
            <a:r>
              <a:rPr lang="en-US" sz="2400">
                <a:cs typeface="Calibri" panose="020F0502020204030204"/>
              </a:rPr>
              <a:t> </a:t>
            </a:r>
            <a:r>
              <a:rPr lang="en-US" sz="2400" err="1">
                <a:cs typeface="Calibri" panose="020F0502020204030204"/>
              </a:rPr>
              <a:t>ataupun</a:t>
            </a:r>
            <a:r>
              <a:rPr lang="en-US" sz="2400">
                <a:cs typeface="Calibri" panose="020F0502020204030204"/>
              </a:rPr>
              <a:t> </a:t>
            </a:r>
            <a:r>
              <a:rPr lang="en-US" sz="2400" err="1">
                <a:cs typeface="Calibri" panose="020F0502020204030204"/>
              </a:rPr>
              <a:t>properti</a:t>
            </a:r>
            <a:r>
              <a:rPr lang="en-US" sz="2400">
                <a:cs typeface="Calibri" panose="020F0502020204030204"/>
              </a:rPr>
              <a:t> material </a:t>
            </a:r>
            <a:r>
              <a:rPr lang="en-US" sz="2400" err="1">
                <a:cs typeface="Calibri" panose="020F0502020204030204"/>
              </a:rPr>
              <a:t>spesifik</a:t>
            </a:r>
            <a:r>
              <a:rPr lang="en-US" sz="2400">
                <a:cs typeface="Calibri" panose="020F0502020204030204"/>
              </a:rPr>
              <a:t> </a:t>
            </a:r>
            <a:r>
              <a:rPr lang="en-US" sz="2400" err="1">
                <a:cs typeface="Calibri" panose="020F0502020204030204"/>
              </a:rPr>
              <a:t>lainnya</a:t>
            </a:r>
            <a:r>
              <a:rPr lang="en-US" sz="2400">
                <a:cs typeface="Calibri" panose="020F0502020204030204"/>
              </a:rPr>
              <a:t>. </a:t>
            </a:r>
            <a:r>
              <a:rPr lang="en-US" sz="2400" err="1">
                <a:cs typeface="Calibri" panose="020F0502020204030204"/>
              </a:rPr>
              <a:t>Melainkan</a:t>
            </a:r>
            <a:r>
              <a:rPr lang="en-US" sz="2400">
                <a:cs typeface="Calibri" panose="020F0502020204030204"/>
              </a:rPr>
              <a:t> </a:t>
            </a:r>
            <a:r>
              <a:rPr lang="en-US" sz="2400" err="1">
                <a:cs typeface="Calibri" panose="020F0502020204030204"/>
              </a:rPr>
              <a:t>objek</a:t>
            </a:r>
            <a:r>
              <a:rPr lang="en-US" sz="2400">
                <a:cs typeface="Calibri" panose="020F0502020204030204"/>
              </a:rPr>
              <a:t> </a:t>
            </a:r>
            <a:r>
              <a:rPr lang="en-US" sz="2400" err="1">
                <a:cs typeface="Calibri" panose="020F0502020204030204"/>
              </a:rPr>
              <a:t>dilihat</a:t>
            </a:r>
            <a:r>
              <a:rPr lang="en-US" sz="2400">
                <a:cs typeface="Calibri" panose="020F0502020204030204"/>
              </a:rPr>
              <a:t> </a:t>
            </a:r>
            <a:r>
              <a:rPr lang="en-US" sz="2400" err="1">
                <a:cs typeface="Calibri" panose="020F0502020204030204"/>
              </a:rPr>
              <a:t>dengan</a:t>
            </a:r>
            <a:r>
              <a:rPr lang="en-US" sz="2400">
                <a:cs typeface="Calibri" panose="020F0502020204030204"/>
              </a:rPr>
              <a:t> </a:t>
            </a:r>
            <a:r>
              <a:rPr lang="en-US" sz="2400" err="1">
                <a:cs typeface="Calibri" panose="020F0502020204030204"/>
              </a:rPr>
              <a:t>melihat</a:t>
            </a:r>
            <a:r>
              <a:rPr lang="en-US" sz="2400">
                <a:cs typeface="Calibri" panose="020F0502020204030204"/>
              </a:rPr>
              <a:t> </a:t>
            </a:r>
            <a:r>
              <a:rPr lang="en-US" sz="2400" err="1">
                <a:cs typeface="Calibri" panose="020F0502020204030204"/>
              </a:rPr>
              <a:t>jarak</a:t>
            </a:r>
            <a:r>
              <a:rPr lang="en-US" sz="2400">
                <a:cs typeface="Calibri" panose="020F0502020204030204"/>
              </a:rPr>
              <a:t> </a:t>
            </a:r>
            <a:r>
              <a:rPr lang="en-US" sz="2400" err="1">
                <a:cs typeface="Calibri" panose="020F0502020204030204"/>
              </a:rPr>
              <a:t>dari</a:t>
            </a:r>
            <a:r>
              <a:rPr lang="en-US" sz="2400">
                <a:cs typeface="Calibri" panose="020F0502020204030204"/>
              </a:rPr>
              <a:t> </a:t>
            </a:r>
            <a:r>
              <a:rPr lang="en-US" sz="2400" err="1">
                <a:cs typeface="Calibri" panose="020F0502020204030204"/>
              </a:rPr>
              <a:t>objek</a:t>
            </a:r>
            <a:r>
              <a:rPr lang="en-US" sz="2400">
                <a:cs typeface="Calibri" panose="020F0502020204030204"/>
              </a:rPr>
              <a:t> </a:t>
            </a:r>
            <a:r>
              <a:rPr lang="en-US" sz="2400" err="1">
                <a:cs typeface="Calibri" panose="020F0502020204030204"/>
              </a:rPr>
              <a:t>ke</a:t>
            </a:r>
            <a:r>
              <a:rPr lang="en-US" sz="2400">
                <a:cs typeface="Calibri" panose="020F0502020204030204"/>
              </a:rPr>
              <a:t> </a:t>
            </a:r>
            <a:r>
              <a:rPr lang="en-US" sz="2400" err="1">
                <a:cs typeface="Calibri" panose="020F0502020204030204"/>
              </a:rPr>
              <a:t>kamera</a:t>
            </a:r>
            <a:r>
              <a:rPr lang="en-US" sz="2400">
                <a:cs typeface="Calibri" panose="020F0502020204030204"/>
              </a:rPr>
              <a:t>. </a:t>
            </a:r>
            <a:r>
              <a:rPr lang="en-US" sz="2400" err="1">
                <a:cs typeface="Calibri" panose="020F0502020204030204"/>
              </a:rPr>
              <a:t>Properti</a:t>
            </a:r>
            <a:r>
              <a:rPr lang="en-US" sz="2400">
                <a:cs typeface="Calibri" panose="020F0502020204030204"/>
              </a:rPr>
              <a:t>  yang </a:t>
            </a:r>
            <a:r>
              <a:rPr lang="en-US" sz="2400" err="1">
                <a:cs typeface="Calibri" panose="020F0502020204030204"/>
              </a:rPr>
              <a:t>dimiliki</a:t>
            </a:r>
            <a:r>
              <a:rPr lang="en-US" sz="2400">
                <a:cs typeface="Calibri" panose="020F0502020204030204"/>
              </a:rPr>
              <a:t> material </a:t>
            </a:r>
            <a:r>
              <a:rPr lang="en-US" sz="2400" err="1">
                <a:cs typeface="Calibri" panose="020F0502020204030204"/>
              </a:rPr>
              <a:t>ini</a:t>
            </a:r>
            <a:r>
              <a:rPr lang="en-US" sz="2400">
                <a:cs typeface="Calibri" panose="020F0502020204030204"/>
              </a:rPr>
              <a:t> </a:t>
            </a:r>
            <a:r>
              <a:rPr lang="en-US" sz="2400" err="1">
                <a:cs typeface="Calibri" panose="020F0502020204030204"/>
              </a:rPr>
              <a:t>adalah</a:t>
            </a:r>
            <a:r>
              <a:rPr lang="en-US" sz="2400">
                <a:cs typeface="Calibri" panose="020F0502020204030204"/>
              </a:rPr>
              <a:t> :</a:t>
            </a:r>
          </a:p>
          <a:p>
            <a:pPr>
              <a:buFont typeface="Arial" panose="020B0503020204020204" pitchFamily="34" charset="0"/>
              <a:buChar char="•"/>
            </a:pPr>
            <a:r>
              <a:rPr lang="en-US" sz="2400">
                <a:cs typeface="Calibri" panose="020F0502020204030204"/>
              </a:rPr>
              <a:t>wireframe</a:t>
            </a:r>
          </a:p>
          <a:p>
            <a:pPr>
              <a:buFont typeface="Arial" panose="020B0503020204020204" pitchFamily="34" charset="0"/>
              <a:buChar char="•"/>
            </a:pPr>
            <a:r>
              <a:rPr lang="en-US" sz="2400" err="1">
                <a:cs typeface="Calibri" panose="020F0502020204030204"/>
              </a:rPr>
              <a:t>wireframeLineWidth</a:t>
            </a:r>
            <a:endParaRPr lang="en-US" sz="2400">
              <a:cs typeface="Calibri" panose="020F0502020204030204"/>
            </a:endParaRPr>
          </a:p>
          <a:p>
            <a:pPr>
              <a:buFont typeface="Arial" panose="020B0503020204020204" pitchFamily="34" charset="0"/>
              <a:buChar char="•"/>
            </a:pPr>
            <a:r>
              <a:rPr lang="en-US" sz="2400">
                <a:cs typeface="Calibri" panose="020F0502020204030204"/>
              </a:rPr>
              <a:t>near</a:t>
            </a:r>
          </a:p>
          <a:p>
            <a:pPr>
              <a:buFont typeface="Arial" panose="020B0503020204020204" pitchFamily="34" charset="0"/>
              <a:buChar char="•"/>
            </a:pPr>
            <a:r>
              <a:rPr lang="en-US" sz="2400">
                <a:cs typeface="Calibri" panose="020F0502020204030204"/>
              </a:rPr>
              <a:t>far</a:t>
            </a:r>
            <a:r>
              <a:rPr lang="en-US">
                <a:cs typeface="Calibri" panose="020F0502020204030204"/>
              </a:rPr>
              <a:t> </a:t>
            </a:r>
          </a:p>
          <a:p>
            <a:pPr marL="0" indent="0">
              <a:buNone/>
            </a:pPr>
            <a:endParaRPr lang="en-US">
              <a:cs typeface="Calibri" panose="020F0502020204030204"/>
            </a:endParaRPr>
          </a:p>
        </p:txBody>
      </p:sp>
    </p:spTree>
    <p:extLst>
      <p:ext uri="{BB962C8B-B14F-4D97-AF65-F5344CB8AC3E}">
        <p14:creationId xmlns:p14="http://schemas.microsoft.com/office/powerpoint/2010/main" val="186470070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17</TotalTime>
  <Words>698</Words>
  <Application>Microsoft Office PowerPoint</Application>
  <PresentationFormat>Widescreen</PresentationFormat>
  <Paragraphs>191</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Feathered</vt:lpstr>
      <vt:lpstr>Grafkom – C Material pada THREE.JS </vt:lpstr>
      <vt:lpstr>Material threejs Anggota Kelompok</vt:lpstr>
      <vt:lpstr>Material </vt:lpstr>
      <vt:lpstr>Material</vt:lpstr>
      <vt:lpstr>Basic Properties</vt:lpstr>
      <vt:lpstr>Blending Properties</vt:lpstr>
      <vt:lpstr>Advanced Properties</vt:lpstr>
      <vt:lpstr>THREE.MeshBasicMaterial</vt:lpstr>
      <vt:lpstr>THREE.MeshDepthMaterial</vt:lpstr>
      <vt:lpstr>Combining Materials</vt:lpstr>
      <vt:lpstr>THREE.MeshNormalMaterial</vt:lpstr>
      <vt:lpstr>THREE.MeshFaceMaterial</vt:lpstr>
      <vt:lpstr>THREE.MeshLambertMaterial</vt:lpstr>
      <vt:lpstr>THREE.MeshPhongMaterial</vt:lpstr>
      <vt:lpstr>PowerPoint Presentation</vt:lpstr>
      <vt:lpstr>PowerPoint Presentation</vt:lpstr>
      <vt:lpstr>THREE.ShaderMaterial</vt:lpstr>
      <vt:lpstr>THREE.ShaderMaterial</vt:lpstr>
      <vt:lpstr>THREE.ShaderMaterial</vt:lpstr>
      <vt:lpstr>Materials for Line Geometry</vt:lpstr>
      <vt:lpstr>THREE.LineBasicMaterial</vt:lpstr>
      <vt:lpstr>THREE.LineDashedMaterial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bobbi aditya</dc:creator>
  <cp:lastModifiedBy>bobbi aditya</cp:lastModifiedBy>
  <cp:revision>35</cp:revision>
  <dcterms:created xsi:type="dcterms:W3CDTF">2019-11-06T08:19:03Z</dcterms:created>
  <dcterms:modified xsi:type="dcterms:W3CDTF">2019-11-06T14:07:52Z</dcterms:modified>
</cp:coreProperties>
</file>