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1" r:id="rId3"/>
    <p:sldId id="282" r:id="rId4"/>
    <p:sldId id="258" r:id="rId5"/>
    <p:sldId id="295" r:id="rId6"/>
    <p:sldId id="259" r:id="rId7"/>
    <p:sldId id="260" r:id="rId8"/>
    <p:sldId id="278" r:id="rId9"/>
    <p:sldId id="268" r:id="rId10"/>
    <p:sldId id="271" r:id="rId11"/>
    <p:sldId id="279" r:id="rId12"/>
    <p:sldId id="286" r:id="rId13"/>
    <p:sldId id="269" r:id="rId14"/>
    <p:sldId id="261" r:id="rId15"/>
    <p:sldId id="272" r:id="rId16"/>
    <p:sldId id="280" r:id="rId17"/>
    <p:sldId id="287" r:id="rId18"/>
    <p:sldId id="270" r:id="rId19"/>
    <p:sldId id="273" r:id="rId20"/>
    <p:sldId id="262" r:id="rId21"/>
    <p:sldId id="274" r:id="rId22"/>
    <p:sldId id="294" r:id="rId23"/>
    <p:sldId id="293" r:id="rId24"/>
    <p:sldId id="263" r:id="rId25"/>
    <p:sldId id="288" r:id="rId26"/>
    <p:sldId id="296" r:id="rId27"/>
    <p:sldId id="264" r:id="rId28"/>
    <p:sldId id="284" r:id="rId29"/>
    <p:sldId id="291" r:id="rId30"/>
    <p:sldId id="265" r:id="rId31"/>
    <p:sldId id="275" r:id="rId32"/>
    <p:sldId id="285" r:id="rId33"/>
    <p:sldId id="292" r:id="rId34"/>
    <p:sldId id="266" r:id="rId35"/>
    <p:sldId id="276" r:id="rId36"/>
    <p:sldId id="289" r:id="rId37"/>
    <p:sldId id="290" r:id="rId38"/>
    <p:sldId id="267" r:id="rId39"/>
    <p:sldId id="277" r:id="rId40"/>
    <p:sldId id="257" r:id="rId41"/>
    <p:sldId id="28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26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92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3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11B-3488-41A3-B020-88EAF5FB1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199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Bekerja Dengan Ragam Sumber Cahaya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DB181-D6DA-4FD2-A152-0E429185B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234"/>
            <a:ext cx="9144000" cy="2537789"/>
          </a:xfrm>
        </p:spPr>
        <p:txBody>
          <a:bodyPr>
            <a:normAutofit/>
          </a:bodyPr>
          <a:lstStyle/>
          <a:p>
            <a:r>
              <a:rPr lang="en-US" sz="1500" dirty="0" err="1"/>
              <a:t>Kelompok</a:t>
            </a:r>
            <a:r>
              <a:rPr lang="en-US" sz="1500" dirty="0"/>
              <a:t>  </a:t>
            </a:r>
            <a:r>
              <a:rPr lang="en-US" sz="1500" dirty="0" err="1"/>
              <a:t>dani_bacoD</a:t>
            </a:r>
            <a:r>
              <a:rPr lang="en-US" sz="1500" dirty="0"/>
              <a:t>:</a:t>
            </a:r>
          </a:p>
          <a:p>
            <a:endParaRPr lang="en-US" sz="1500" dirty="0"/>
          </a:p>
          <a:p>
            <a:r>
              <a:rPr lang="en-US" sz="1500" dirty="0" err="1"/>
              <a:t>Dwi</a:t>
            </a:r>
            <a:r>
              <a:rPr lang="en-US" sz="1500" dirty="0"/>
              <a:t> </a:t>
            </a:r>
            <a:r>
              <a:rPr lang="en-US" sz="1500" dirty="0" err="1"/>
              <a:t>Prasetya</a:t>
            </a:r>
            <a:r>
              <a:rPr lang="en-US" sz="1500" dirty="0"/>
              <a:t> </a:t>
            </a:r>
            <a:r>
              <a:rPr lang="en-US" sz="1500" dirty="0" err="1"/>
              <a:t>Arumnanta</a:t>
            </a:r>
            <a:r>
              <a:rPr lang="en-US" sz="1500" dirty="0"/>
              <a:t> 	05111740000025</a:t>
            </a:r>
          </a:p>
          <a:p>
            <a:r>
              <a:rPr lang="en-US" sz="1500" dirty="0"/>
              <a:t>M Yusuf </a:t>
            </a:r>
            <a:r>
              <a:rPr lang="en-US" sz="1500" dirty="0" err="1"/>
              <a:t>Mukharom</a:t>
            </a:r>
            <a:r>
              <a:rPr lang="en-US" sz="1500" dirty="0"/>
              <a:t> 		05111740000051</a:t>
            </a:r>
          </a:p>
          <a:p>
            <a:r>
              <a:rPr lang="en-US" sz="1500" dirty="0"/>
              <a:t>Hendra </a:t>
            </a:r>
            <a:r>
              <a:rPr lang="en-US" sz="1500" dirty="0" err="1"/>
              <a:t>Ramadani</a:t>
            </a:r>
            <a:r>
              <a:rPr lang="en-US" sz="1500" dirty="0"/>
              <a:t> 		05111740000055</a:t>
            </a:r>
          </a:p>
          <a:p>
            <a:r>
              <a:rPr lang="en-US" sz="1500" dirty="0"/>
              <a:t>Edgar Andrew </a:t>
            </a:r>
            <a:r>
              <a:rPr lang="en-US" sz="1500" dirty="0" err="1"/>
              <a:t>Hutauruk</a:t>
            </a:r>
            <a:r>
              <a:rPr lang="en-US" sz="1500" dirty="0"/>
              <a:t> 	05111740000166</a:t>
            </a:r>
          </a:p>
          <a:p>
            <a:r>
              <a:rPr lang="en-US" sz="1500" dirty="0" err="1"/>
              <a:t>Hafidz</a:t>
            </a:r>
            <a:r>
              <a:rPr lang="en-US" sz="1500" dirty="0"/>
              <a:t> </a:t>
            </a:r>
            <a:r>
              <a:rPr lang="en-US" sz="1500" dirty="0" err="1"/>
              <a:t>Firman</a:t>
            </a:r>
            <a:r>
              <a:rPr lang="en-US" sz="1500" dirty="0"/>
              <a:t> </a:t>
            </a:r>
            <a:r>
              <a:rPr lang="en-US" sz="1500" dirty="0" err="1"/>
              <a:t>Asqalany</a:t>
            </a:r>
            <a:r>
              <a:rPr lang="en-US" sz="1500" dirty="0"/>
              <a:t> 	05111740000195</a:t>
            </a:r>
          </a:p>
        </p:txBody>
      </p:sp>
    </p:spTree>
    <p:extLst>
      <p:ext uri="{BB962C8B-B14F-4D97-AF65-F5344CB8AC3E}">
        <p14:creationId xmlns:p14="http://schemas.microsoft.com/office/powerpoint/2010/main" val="309647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THREE.PointLight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31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Cahaya berasal dari suatu titik yang mempunyai posisi dan di pancarkan ke segala arah.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136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 err="1"/>
              <a:t>Contoh</a:t>
            </a:r>
            <a:r>
              <a:rPr lang="en-US" sz="5000"/>
              <a:t> Point 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3CC7F-1E04-4F02-B9E8-51ED9EDD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975897"/>
            <a:ext cx="6915663" cy="4598915"/>
          </a:xfrm>
          <a:prstGeom prst="rect">
            <a:avLst/>
          </a:pr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Pijaran</a:t>
            </a:r>
            <a:r>
              <a:rPr lang="en-US" sz="2000"/>
              <a:t> </a:t>
            </a:r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ke</a:t>
            </a:r>
            <a:r>
              <a:rPr lang="en-US" sz="2000"/>
              <a:t> </a:t>
            </a:r>
            <a:r>
              <a:rPr lang="en-US" sz="2000" err="1"/>
              <a:t>segala</a:t>
            </a:r>
            <a:r>
              <a:rPr lang="en-US" sz="2000"/>
              <a:t> </a:t>
            </a:r>
            <a:r>
              <a:rPr lang="en-US" sz="2000" err="1"/>
              <a:t>arah</a:t>
            </a:r>
            <a:r>
              <a:rPr lang="en-US" sz="2000"/>
              <a:t> yang </a:t>
            </a:r>
            <a:r>
              <a:rPr lang="en-US" sz="2000" err="1"/>
              <a:t>berasal</a:t>
            </a:r>
            <a:r>
              <a:rPr lang="en-US" sz="2000"/>
              <a:t> </a:t>
            </a:r>
            <a:r>
              <a:rPr lang="en-US" sz="2000" err="1"/>
              <a:t>dari</a:t>
            </a:r>
            <a:r>
              <a:rPr lang="en-US" sz="2000"/>
              <a:t> </a:t>
            </a:r>
            <a:r>
              <a:rPr lang="en-US" sz="2000" err="1"/>
              <a:t>lampu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624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/>
              <a:t>Property THREE.PointLight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113385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F586451-781A-4D68-AC1F-540054F29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267979"/>
              </p:ext>
            </p:extLst>
          </p:nvPr>
        </p:nvGraphicFramePr>
        <p:xfrm>
          <a:off x="762000" y="1078468"/>
          <a:ext cx="10668000" cy="3172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5347">
                  <a:extLst>
                    <a:ext uri="{9D8B030D-6E8A-4147-A177-3AD203B41FA5}">
                      <a16:colId xmlns:a16="http://schemas.microsoft.com/office/drawing/2014/main" val="2872168136"/>
                    </a:ext>
                  </a:extLst>
                </a:gridCol>
                <a:gridCol w="8642653">
                  <a:extLst>
                    <a:ext uri="{9D8B030D-6E8A-4147-A177-3AD203B41FA5}">
                      <a16:colId xmlns:a16="http://schemas.microsoft.com/office/drawing/2014/main" val="2063370742"/>
                    </a:ext>
                  </a:extLst>
                </a:gridCol>
              </a:tblGrid>
              <a:tr h="43080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Property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Description</a:t>
                      </a:r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1652768026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sz="1900"/>
                        <a:t>Color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Merupakan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warna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2699688002"/>
                  </a:ext>
                </a:extLst>
              </a:tr>
              <a:tr h="724539">
                <a:tc>
                  <a:txBody>
                    <a:bodyPr/>
                    <a:lstStyle/>
                    <a:p>
                      <a:r>
                        <a:rPr lang="en-US" sz="1900"/>
                        <a:t>Distance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u="none" strike="noStrike" kern="1200" err="1">
                          <a:effectLst/>
                        </a:rPr>
                        <a:t>Ini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adalah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jarak</a:t>
                      </a:r>
                      <a:r>
                        <a:rPr lang="en-US" sz="1900" u="none" strike="noStrike" kern="1200">
                          <a:effectLst/>
                        </a:rPr>
                        <a:t> di mana </a:t>
                      </a:r>
                      <a:r>
                        <a:rPr lang="en-US" sz="1900" u="none" strike="noStrike" kern="1200" err="1">
                          <a:effectLst/>
                        </a:rPr>
                        <a:t>cahaya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bersinar</a:t>
                      </a:r>
                      <a:r>
                        <a:rPr lang="en-US" sz="1900" u="none" strike="noStrike" kern="1200">
                          <a:effectLst/>
                        </a:rPr>
                        <a:t>. Nilai </a:t>
                      </a:r>
                      <a:r>
                        <a:rPr lang="en-US" sz="1900" u="none" strike="noStrike" kern="1200" err="1">
                          <a:effectLst/>
                        </a:rPr>
                        <a:t>standarnya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adalah</a:t>
                      </a:r>
                      <a:r>
                        <a:rPr lang="en-US" sz="1900" u="none" strike="noStrike" kern="1200">
                          <a:effectLst/>
                        </a:rPr>
                        <a:t> 0, yang </a:t>
                      </a:r>
                      <a:r>
                        <a:rPr lang="en-US" sz="1900" u="none" strike="noStrike" kern="1200" err="1">
                          <a:effectLst/>
                        </a:rPr>
                        <a:t>berarti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bahwa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intensitas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cahaya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tidak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berkurang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berdasarkan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jarak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2320465502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sz="1900"/>
                        <a:t>Intensity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Intensitas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 yang di </a:t>
                      </a:r>
                      <a:r>
                        <a:rPr lang="en-US" sz="1900" err="1"/>
                        <a:t>pancarkan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1415397987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sz="1900"/>
                        <a:t>Position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Posisi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dalam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THREE.Scene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2848686512"/>
                  </a:ext>
                </a:extLst>
              </a:tr>
              <a:tr h="724539">
                <a:tc>
                  <a:txBody>
                    <a:bodyPr/>
                    <a:lstStyle/>
                    <a:p>
                      <a:r>
                        <a:rPr lang="en-US" sz="1900"/>
                        <a:t>Visible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Property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 set “true” (default) </a:t>
                      </a:r>
                      <a:r>
                        <a:rPr lang="en-US" sz="1900" err="1"/>
                        <a:t>untuk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menyalakan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sumber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, dan set “false” </a:t>
                      </a:r>
                      <a:r>
                        <a:rPr lang="en-US" sz="1900" err="1"/>
                        <a:t>untuk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mematikan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sumber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422831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BDCD-BBCF-4843-AF12-4A23CA29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5952699" cy="495249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THREE.PointLight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5779-BBA0-4555-825B-4E81B8AB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4651"/>
            <a:ext cx="10515600" cy="2478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Constructor:</a:t>
            </a:r>
          </a:p>
          <a:p>
            <a:pPr marL="0" indent="0">
              <a:buNone/>
            </a:pPr>
            <a:r>
              <a:rPr lang="en-US" dirty="0" err="1"/>
              <a:t>PointLight</a:t>
            </a:r>
            <a:r>
              <a:rPr lang="en-US" dirty="0"/>
              <a:t>( color : Integer, intensity : Float)</a:t>
            </a:r>
          </a:p>
          <a:p>
            <a:r>
              <a:rPr lang="en-US" dirty="0"/>
              <a:t>color - (optional) hexadecimal color of the light. Default is 0xffffff (white).</a:t>
            </a:r>
            <a:br>
              <a:rPr lang="en-US" dirty="0"/>
            </a:br>
            <a:r>
              <a:rPr lang="en-US" dirty="0"/>
              <a:t>intensity - (optional) numeric value of the light's strength/intensity. Default is 1.</a:t>
            </a:r>
          </a:p>
          <a:p>
            <a:r>
              <a:rPr lang="en-US" dirty="0"/>
              <a:t>distance - Maximum range of the light. Default is 0 (no limit).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204CD-E3B3-417E-B7FB-D11A41700AC8}"/>
              </a:ext>
            </a:extLst>
          </p:cNvPr>
          <p:cNvSpPr/>
          <p:nvPr/>
        </p:nvSpPr>
        <p:spPr>
          <a:xfrm>
            <a:off x="838200" y="2225137"/>
            <a:ext cx="10515600" cy="1617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ccffcc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THREE.PointLight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.set</a:t>
            </a:r>
            <a:r>
              <a:rPr lang="en-US" dirty="0">
                <a:latin typeface="Consolas" panose="020B0609020204030204" pitchFamily="49" charset="0"/>
              </a:rPr>
              <a:t>(10,10,10);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latin typeface="Consolas" panose="020B0609020204030204" pitchFamily="49" charset="0"/>
              </a:rPr>
              <a:t> = 100;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33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THREE.SpotLight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716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THREE.SpotLight adalah sumber cahaya yang memiliki efek seperti kerucut. Kerucut cahaya akan menyorot menuju target.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71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Contoh Spot Light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6D7B56D9-9F75-426B-85DA-8A93EE194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330325"/>
            <a:ext cx="6915663" cy="389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Sorot</a:t>
            </a:r>
            <a:r>
              <a:rPr lang="en-US" sz="2000"/>
              <a:t> </a:t>
            </a:r>
            <a:r>
              <a:rPr lang="en-US" sz="2000" err="1"/>
              <a:t>lampu</a:t>
            </a:r>
            <a:r>
              <a:rPr lang="en-US" sz="2000"/>
              <a:t> </a:t>
            </a:r>
            <a:r>
              <a:rPr lang="en-US" sz="2000" err="1"/>
              <a:t>senter</a:t>
            </a:r>
            <a:r>
              <a:rPr lang="en-US" sz="2000"/>
              <a:t>.</a:t>
            </a:r>
          </a:p>
          <a:p>
            <a:r>
              <a:rPr lang="en-US" sz="2000" err="1"/>
              <a:t>Sorot</a:t>
            </a:r>
            <a:r>
              <a:rPr lang="en-US" sz="2000"/>
              <a:t> </a:t>
            </a:r>
            <a:r>
              <a:rPr lang="en-US" sz="2000" err="1"/>
              <a:t>Lampu</a:t>
            </a:r>
            <a:r>
              <a:rPr lang="en-US" sz="2000"/>
              <a:t> </a:t>
            </a:r>
            <a:r>
              <a:rPr lang="en-US" sz="2000" err="1"/>
              <a:t>panggung</a:t>
            </a:r>
            <a:r>
              <a:rPr lang="en-US" sz="2000"/>
              <a:t> </a:t>
            </a:r>
            <a:r>
              <a:rPr lang="en-US" sz="2000" err="1"/>
              <a:t>ke</a:t>
            </a:r>
            <a:r>
              <a:rPr lang="en-US" sz="2000"/>
              <a:t> </a:t>
            </a:r>
            <a:r>
              <a:rPr lang="en-US" sz="2000" err="1"/>
              <a:t>penyanyi</a:t>
            </a:r>
            <a:r>
              <a:rPr lang="en-US" sz="2000"/>
              <a:t> di </a:t>
            </a:r>
            <a:r>
              <a:rPr lang="en-US" sz="2000" err="1"/>
              <a:t>atas</a:t>
            </a:r>
            <a:r>
              <a:rPr lang="en-US" sz="2000"/>
              <a:t> </a:t>
            </a:r>
            <a:r>
              <a:rPr lang="en-US" sz="2000" err="1"/>
              <a:t>panggung</a:t>
            </a:r>
            <a:r>
              <a:rPr lang="en-US" sz="2000"/>
              <a:t>.</a:t>
            </a:r>
          </a:p>
          <a:p>
            <a:r>
              <a:rPr lang="en-US" sz="2000" err="1"/>
              <a:t>Lampu</a:t>
            </a:r>
            <a:r>
              <a:rPr lang="en-US" sz="2000"/>
              <a:t> </a:t>
            </a:r>
            <a:r>
              <a:rPr lang="en-US" sz="2000" err="1"/>
              <a:t>sorot</a:t>
            </a:r>
            <a:r>
              <a:rPr lang="en-US" sz="2000"/>
              <a:t> pada motor dan </a:t>
            </a:r>
            <a:r>
              <a:rPr lang="en-US" sz="2000" err="1"/>
              <a:t>mobil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763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THREE.SpotLight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2E8C8F2-CB82-481E-9861-2808B633B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82847"/>
              </p:ext>
            </p:extLst>
          </p:nvPr>
        </p:nvGraphicFramePr>
        <p:xfrm>
          <a:off x="5583889" y="568325"/>
          <a:ext cx="5443822" cy="5656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9378">
                  <a:extLst>
                    <a:ext uri="{9D8B030D-6E8A-4147-A177-3AD203B41FA5}">
                      <a16:colId xmlns:a16="http://schemas.microsoft.com/office/drawing/2014/main" val="2018878651"/>
                    </a:ext>
                  </a:extLst>
                </a:gridCol>
                <a:gridCol w="4074444">
                  <a:extLst>
                    <a:ext uri="{9D8B030D-6E8A-4147-A177-3AD203B41FA5}">
                      <a16:colId xmlns:a16="http://schemas.microsoft.com/office/drawing/2014/main" val="648214087"/>
                    </a:ext>
                  </a:extLst>
                </a:gridCol>
              </a:tblGrid>
              <a:tr h="35052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Property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Description</a:t>
                      </a:r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760162187"/>
                  </a:ext>
                </a:extLst>
              </a:tr>
              <a:tr h="828524">
                <a:tc>
                  <a:txBody>
                    <a:bodyPr/>
                    <a:lstStyle/>
                    <a:p>
                      <a:r>
                        <a:rPr lang="en-US" sz="1600"/>
                        <a:t>Angle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Menentukan Seberapa lebar cahaya yang muncul</a:t>
                      </a:r>
                      <a:r>
                        <a:rPr lang="en-US" sz="1600" u="none" strike="noStrike" kern="1200">
                          <a:effectLst/>
                        </a:rPr>
                        <a:t>. Diukur dalam radian dan default ke Math.PI / 3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091673361"/>
                  </a:ext>
                </a:extLst>
              </a:tr>
              <a:tr h="828524">
                <a:tc>
                  <a:txBody>
                    <a:bodyPr/>
                    <a:lstStyle/>
                    <a:p>
                      <a:r>
                        <a:rPr lang="en-US" sz="1600"/>
                        <a:t>CastShadow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Jika diset ke true akan menghasilkan bayangan dan jika diset ke false tidak menghasilkan bayangan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1620853709"/>
                  </a:ext>
                </a:extLst>
              </a:tr>
              <a:tr h="350529">
                <a:tc>
                  <a:txBody>
                    <a:bodyPr/>
                    <a:lstStyle/>
                    <a:p>
                      <a:r>
                        <a:rPr lang="en-US" sz="1600"/>
                        <a:t>Color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Ini adalah warna cahaya.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3320417309"/>
                  </a:ext>
                </a:extLst>
              </a:tr>
              <a:tr h="589526">
                <a:tc>
                  <a:txBody>
                    <a:bodyPr/>
                    <a:lstStyle/>
                    <a:p>
                      <a:r>
                        <a:rPr lang="en-US" sz="1600"/>
                        <a:t>Distance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Ini adalah jarak sejauh mana cahaya bersinar.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145093810"/>
                  </a:ext>
                </a:extLst>
              </a:tr>
              <a:tr h="589526">
                <a:tc>
                  <a:txBody>
                    <a:bodyPr/>
                    <a:lstStyle/>
                    <a:p>
                      <a:r>
                        <a:rPr lang="en-US" sz="1600"/>
                        <a:t>Exponent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Intensitas cahaya semakin berkurang dimana semakin jauh cahaya di pancarkan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3156614329"/>
                  </a:ext>
                </a:extLst>
              </a:tr>
              <a:tr h="350529">
                <a:tc>
                  <a:txBody>
                    <a:bodyPr/>
                    <a:lstStyle/>
                    <a:p>
                      <a:r>
                        <a:rPr lang="en-US" sz="1600"/>
                        <a:t>Intensity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Intensitas cahaya bersinar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1681262422"/>
                  </a:ext>
                </a:extLst>
              </a:tr>
              <a:tr h="589526">
                <a:tc>
                  <a:txBody>
                    <a:bodyPr/>
                    <a:lstStyle/>
                    <a:p>
                      <a:r>
                        <a:rPr lang="en-US" sz="1600"/>
                        <a:t>OnlyShadow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Jika diset ke true hanya akan menampilkan bayangan dari suatu objek</a:t>
                      </a:r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4184568950"/>
                  </a:ext>
                </a:extLst>
              </a:tr>
              <a:tr h="350529">
                <a:tc>
                  <a:txBody>
                    <a:bodyPr/>
                    <a:lstStyle/>
                    <a:p>
                      <a:r>
                        <a:rPr lang="en-US" sz="1600"/>
                        <a:t>Position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kern="1200">
                          <a:effectLst/>
                        </a:rPr>
                        <a:t>Posisi cahaya di dalam  THREE.Scene.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765476475"/>
                  </a:ext>
                </a:extLst>
              </a:tr>
              <a:tr h="828524">
                <a:tc>
                  <a:txBody>
                    <a:bodyPr/>
                    <a:lstStyle/>
                    <a:p>
                      <a:r>
                        <a:rPr lang="en-US" sz="1600"/>
                        <a:t>ShadowBias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Memindahkan bayangan suatu object semakin menjauhi atau mendekat object pemilik bayangan</a:t>
                      </a:r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100980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8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A49D3-B219-4A61-825E-B87F5D47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THREE.SpotLight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502330-B80F-4B04-9D2C-0A85D4DCA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117138"/>
              </p:ext>
            </p:extLst>
          </p:nvPr>
        </p:nvGraphicFramePr>
        <p:xfrm>
          <a:off x="5679973" y="568325"/>
          <a:ext cx="5251655" cy="5656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3603">
                  <a:extLst>
                    <a:ext uri="{9D8B030D-6E8A-4147-A177-3AD203B41FA5}">
                      <a16:colId xmlns:a16="http://schemas.microsoft.com/office/drawing/2014/main" val="2461863369"/>
                    </a:ext>
                  </a:extLst>
                </a:gridCol>
                <a:gridCol w="3398052">
                  <a:extLst>
                    <a:ext uri="{9D8B030D-6E8A-4147-A177-3AD203B41FA5}">
                      <a16:colId xmlns:a16="http://schemas.microsoft.com/office/drawing/2014/main" val="580290496"/>
                    </a:ext>
                  </a:extLst>
                </a:gridCol>
              </a:tblGrid>
              <a:tr h="31663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Property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1336695669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ShadowCameraFar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jarak dari bayangan cahaya seharusnya dibuat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90654457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ShadowCameraFov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seberapa besar bidang tampilan yang digunakan untuk membuat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69149381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ShadowCameraNear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seberapa gelap bayangan yang diberikan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713080386"/>
                  </a:ext>
                </a:extLst>
              </a:tr>
              <a:tr h="748412">
                <a:tc>
                  <a:txBody>
                    <a:bodyPr/>
                    <a:lstStyle/>
                    <a:p>
                      <a:r>
                        <a:rPr lang="en-US" sz="1400"/>
                        <a:t>ShadowCameraVisible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Jika ini disetel ke true dapat melihat bagaimana dan di mana sumber cahaya membuat bayangan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3612114734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ShadowDarknes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seberapa gelap bayangan yang diberikan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1878860488"/>
                  </a:ext>
                </a:extLst>
              </a:tr>
              <a:tr h="1180188">
                <a:tc>
                  <a:txBody>
                    <a:bodyPr/>
                    <a:lstStyle/>
                    <a:p>
                      <a:r>
                        <a:rPr lang="en-US" sz="1400"/>
                        <a:t>ShadowMapWidth and ShadowMapHeight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berapa banyak piksel yang digunakan untuk membuat suatu bayangan, biasanya digunakan pada bayangan yang memiliki tepi kurang bagus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79612574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Merupakan Property yang digunakan untuk focus ke object yang dituju</a:t>
                      </a:r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1145989441"/>
                  </a:ext>
                </a:extLst>
              </a:tr>
              <a:tr h="748412">
                <a:tc>
                  <a:txBody>
                    <a:bodyPr/>
                    <a:lstStyle/>
                    <a:p>
                      <a:r>
                        <a:rPr lang="en-US" sz="1400"/>
                        <a:t>Visible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Jika ini disetel ke true (default), sumber cahaya ini dihidupkan, dan jika ini disetel ke false, sumber cahaya dimatikan.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046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99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CC27E-CE21-49C8-9749-8F7FEEA6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Cahaya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DBDE-BE88-49E9-816D-E3A220A7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/>
              <a:t>Fungsi</a:t>
            </a:r>
            <a:r>
              <a:rPr lang="en-US" sz="2000"/>
              <a:t> </a:t>
            </a:r>
            <a:r>
              <a:rPr lang="en-US" sz="2000" err="1"/>
              <a:t>Pencahayaan</a:t>
            </a:r>
            <a:endParaRPr lang="en-US" sz="2000"/>
          </a:p>
          <a:p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kehidupan</a:t>
            </a:r>
            <a:r>
              <a:rPr lang="en-US" sz="2000"/>
              <a:t> </a:t>
            </a:r>
            <a:r>
              <a:rPr lang="en-US" sz="2000" err="1"/>
              <a:t>sehari-hari</a:t>
            </a:r>
            <a:r>
              <a:rPr lang="en-US" sz="2000"/>
              <a:t> </a:t>
            </a:r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berfungsi</a:t>
            </a:r>
            <a:r>
              <a:rPr lang="en-US" sz="2000"/>
              <a:t> </a:t>
            </a:r>
            <a:r>
              <a:rPr lang="en-US" sz="2000" err="1"/>
              <a:t>membantu</a:t>
            </a:r>
            <a:r>
              <a:rPr lang="en-US" sz="2000"/>
              <a:t> </a:t>
            </a:r>
            <a:r>
              <a:rPr lang="en-US" sz="2000" err="1"/>
              <a:t>identifikasi</a:t>
            </a:r>
            <a:r>
              <a:rPr lang="en-US" sz="2000"/>
              <a:t> </a:t>
            </a:r>
            <a:r>
              <a:rPr lang="en-US" sz="2000" err="1"/>
              <a:t>objek</a:t>
            </a:r>
            <a:r>
              <a:rPr lang="en-US" sz="2000"/>
              <a:t> oleh </a:t>
            </a:r>
            <a:r>
              <a:rPr lang="en-US" sz="2000" err="1"/>
              <a:t>indra</a:t>
            </a:r>
            <a:r>
              <a:rPr lang="en-US" sz="2000"/>
              <a:t> </a:t>
            </a:r>
            <a:r>
              <a:rPr lang="en-US" sz="2000" err="1"/>
              <a:t>penglihatan</a:t>
            </a:r>
            <a:r>
              <a:rPr lang="en-US" sz="2000"/>
              <a:t>/</a:t>
            </a:r>
            <a:r>
              <a:rPr lang="en-US" sz="2000" err="1"/>
              <a:t>mata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Tujuan</a:t>
            </a:r>
            <a:r>
              <a:rPr lang="en-US" sz="2000"/>
              <a:t> </a:t>
            </a:r>
            <a:r>
              <a:rPr lang="en-US" sz="2000" err="1"/>
              <a:t>Pencahayaan</a:t>
            </a:r>
            <a:r>
              <a:rPr lang="en-US" sz="2000"/>
              <a:t> </a:t>
            </a:r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Grafika</a:t>
            </a:r>
            <a:r>
              <a:rPr lang="en-US" sz="2000"/>
              <a:t> </a:t>
            </a:r>
            <a:r>
              <a:rPr lang="en-US" sz="2000" err="1"/>
              <a:t>Komputer</a:t>
            </a:r>
            <a:endParaRPr lang="en-US" sz="2000"/>
          </a:p>
          <a:p>
            <a:r>
              <a:rPr lang="en-US" sz="2000" err="1"/>
              <a:t>Menghasilkan</a:t>
            </a:r>
            <a:r>
              <a:rPr lang="en-US" sz="2000"/>
              <a:t> </a:t>
            </a:r>
            <a:r>
              <a:rPr lang="en-US" sz="2000" err="1"/>
              <a:t>tampilan</a:t>
            </a:r>
            <a:r>
              <a:rPr lang="en-US" sz="2000"/>
              <a:t> </a:t>
            </a:r>
            <a:r>
              <a:rPr lang="en-US" sz="2000" err="1"/>
              <a:t>senyata</a:t>
            </a:r>
            <a:r>
              <a:rPr lang="en-US" sz="2000"/>
              <a:t> </a:t>
            </a:r>
            <a:r>
              <a:rPr lang="en-US" sz="2000" err="1"/>
              <a:t>mungkin</a:t>
            </a:r>
            <a:r>
              <a:rPr lang="en-US" sz="2000"/>
              <a:t> ,</a:t>
            </a:r>
            <a:r>
              <a:rPr lang="en-US" sz="2000" err="1"/>
              <a:t>Semakin</a:t>
            </a:r>
            <a:r>
              <a:rPr lang="en-US" sz="2000"/>
              <a:t> </a:t>
            </a:r>
            <a:r>
              <a:rPr lang="en-US" sz="2000" err="1"/>
              <a:t>mendekati</a:t>
            </a:r>
            <a:r>
              <a:rPr lang="en-US" sz="2000"/>
              <a:t> </a:t>
            </a:r>
            <a:r>
              <a:rPr lang="en-US" sz="2000" err="1"/>
              <a:t>pencahayaan</a:t>
            </a:r>
            <a:r>
              <a:rPr lang="en-US" sz="2000"/>
              <a:t> </a:t>
            </a:r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keadaan</a:t>
            </a:r>
            <a:r>
              <a:rPr lang="en-US" sz="2000"/>
              <a:t> </a:t>
            </a:r>
            <a:r>
              <a:rPr lang="en-US" sz="2000" err="1"/>
              <a:t>nyata</a:t>
            </a:r>
            <a:r>
              <a:rPr lang="en-US" sz="2000"/>
              <a:t> , </a:t>
            </a:r>
            <a:r>
              <a:rPr lang="en-US" sz="2000" err="1"/>
              <a:t>semakin</a:t>
            </a:r>
            <a:r>
              <a:rPr lang="en-US" sz="2000"/>
              <a:t> </a:t>
            </a:r>
            <a:r>
              <a:rPr lang="en-US" sz="2000" err="1"/>
              <a:t>bagus</a:t>
            </a:r>
            <a:r>
              <a:rPr lang="en-US" sz="2000"/>
              <a:t> pula </a:t>
            </a:r>
            <a:r>
              <a:rPr lang="en-US" sz="2000" err="1"/>
              <a:t>tampilan</a:t>
            </a:r>
            <a:r>
              <a:rPr lang="en-US" sz="2000"/>
              <a:t> yang </a:t>
            </a:r>
            <a:r>
              <a:rPr lang="en-US" sz="2000" err="1"/>
              <a:t>dihasilkan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0654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0303-4AEF-43F1-8AA7-0A72A61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061881" cy="4952492"/>
          </a:xfrm>
        </p:spPr>
        <p:txBody>
          <a:bodyPr/>
          <a:lstStyle/>
          <a:p>
            <a:pPr algn="l"/>
            <a:r>
              <a:rPr lang="en-US" dirty="0" err="1"/>
              <a:t>THREE.SpotLight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61F0-2FC7-42B1-93B9-1BDA10E7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3325"/>
            <a:ext cx="10515600" cy="242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Constructor:</a:t>
            </a:r>
          </a:p>
          <a:p>
            <a:pPr marL="0" indent="0">
              <a:buNone/>
            </a:pPr>
            <a:r>
              <a:rPr lang="en-US" dirty="0" err="1"/>
              <a:t>SpotLight</a:t>
            </a:r>
            <a:r>
              <a:rPr lang="en-US" dirty="0"/>
              <a:t>( color : Integer, intensity : Float)</a:t>
            </a:r>
          </a:p>
          <a:p>
            <a:r>
              <a:rPr lang="en-US" dirty="0"/>
              <a:t>color - (optional) hexadecimal color of the light. Default is 0xffffff (white).</a:t>
            </a:r>
          </a:p>
          <a:p>
            <a:r>
              <a:rPr lang="en-US" dirty="0"/>
              <a:t>intensity - (optional) numeric value of the light's strength/intensity. Default is 1.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AB088-3335-44D0-9947-3B1541D72F48}"/>
              </a:ext>
            </a:extLst>
          </p:cNvPr>
          <p:cNvSpPr/>
          <p:nvPr/>
        </p:nvSpPr>
        <p:spPr>
          <a:xfrm>
            <a:off x="838200" y="1541157"/>
            <a:ext cx="10515600" cy="223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 add spotlight for a bit of light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ffffff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THREE.SpotLight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(-40, 60, -10);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castShadow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plane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629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1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THREE.DirectionalLight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26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6B32-B021-47A0-BED0-BDDBF9EA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F7E5-B749-4915-9E26-A1321D8D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r>
              <a:rPr lang="en-US" sz="1600"/>
              <a:t>Merupakan representasi dari matahari.</a:t>
            </a:r>
          </a:p>
          <a:p>
            <a:r>
              <a:rPr lang="en-US" sz="1600"/>
              <a:t>Cahaya yang dipancarkan sangatlah jauh.</a:t>
            </a:r>
          </a:p>
          <a:p>
            <a:r>
              <a:rPr lang="en-US" sz="1600"/>
              <a:t>Karena sangat jauh sehingga cahaya yang dikirimkan sejajar / lurus.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89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1CADB-7B1C-4BFC-BBC7-6E536B6A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3500"/>
              <a:t>Contoh Directional Light</a:t>
            </a:r>
          </a:p>
        </p:txBody>
      </p:sp>
      <p:pic>
        <p:nvPicPr>
          <p:cNvPr id="5" name="Picture 4" descr="A view of a sunset&#10;&#10;Description automatically generated">
            <a:extLst>
              <a:ext uri="{FF2B5EF4-FFF2-40B4-BE49-F238E27FC236}">
                <a16:creationId xmlns:a16="http://schemas.microsoft.com/office/drawing/2014/main" id="{848831C2-8747-4114-B8EC-AF792CD6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114210"/>
            <a:ext cx="6915663" cy="43222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944E-8AC4-4C6C-8721-BF8D19EE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/>
              <a:t>Sinar matahari.</a:t>
            </a:r>
          </a:p>
          <a:p>
            <a:r>
              <a:rPr lang="en-US" sz="2000"/>
              <a:t>Sinar Bulan.</a:t>
            </a:r>
          </a:p>
          <a:p>
            <a:r>
              <a:rPr lang="en-US" sz="2000"/>
              <a:t> Sinar Laser.</a:t>
            </a:r>
          </a:p>
          <a:p>
            <a:endParaRPr lang="en-US" sz="20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004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8EF0-4C8B-4ADC-B09B-496EABD6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THREE. DirectionalLight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CCB-80CD-4560-A435-01E4DB7B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0145D-0D92-4D4A-9721-AB6A83863A4C}"/>
              </a:ext>
            </a:extLst>
          </p:cNvPr>
          <p:cNvSpPr/>
          <p:nvPr/>
        </p:nvSpPr>
        <p:spPr>
          <a:xfrm>
            <a:off x="5181600" y="559678"/>
            <a:ext cx="6648450" cy="436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        </a:t>
            </a: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 </a:t>
            </a:r>
            <a:r>
              <a:rPr lang="en-US">
                <a:solidFill>
                  <a:schemeClr val="accent5"/>
                </a:solidFill>
              </a:rPr>
              <a:t>pointColor</a:t>
            </a:r>
            <a:r>
              <a:rPr lang="en-US"/>
              <a:t> = </a:t>
            </a:r>
            <a:r>
              <a:rPr lang="en-US">
                <a:solidFill>
                  <a:schemeClr val="accent2"/>
                </a:solidFill>
              </a:rPr>
              <a:t>"#ff5808"</a:t>
            </a:r>
            <a:r>
              <a:rPr lang="en-US"/>
              <a:t>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 = 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 </a:t>
            </a:r>
            <a:r>
              <a:rPr lang="en-US">
                <a:solidFill>
                  <a:srgbClr val="66FFCC"/>
                </a:solidFill>
              </a:rPr>
              <a:t>THREE.DirectionalLight</a:t>
            </a:r>
            <a:r>
              <a:rPr lang="en-US"/>
              <a:t>(</a:t>
            </a:r>
            <a:r>
              <a:rPr lang="en-US">
                <a:solidFill>
                  <a:schemeClr val="accent5"/>
                </a:solidFill>
              </a:rPr>
              <a:t>pointColor</a:t>
            </a:r>
            <a:r>
              <a:rPr lang="en-US"/>
              <a:t>);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position</a:t>
            </a:r>
            <a:r>
              <a:rPr lang="en-US"/>
              <a:t>.set(-40, 60, -10);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castShadow</a:t>
            </a:r>
            <a:r>
              <a:rPr lang="en-US"/>
              <a:t> = </a:t>
            </a:r>
            <a:r>
              <a:rPr lang="en-US">
                <a:solidFill>
                  <a:schemeClr val="accent1"/>
                </a:solidFill>
              </a:rPr>
              <a:t>true</a:t>
            </a:r>
            <a:r>
              <a:rPr lang="en-US"/>
              <a:t>;		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shadowCameraNear</a:t>
            </a:r>
            <a:r>
              <a:rPr lang="en-US"/>
              <a:t> = 2;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shadowCameraFar</a:t>
            </a:r>
            <a:r>
              <a:rPr lang="en-US"/>
              <a:t> = 200;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shadowCameraLeft</a:t>
            </a:r>
            <a:r>
              <a:rPr lang="en-US"/>
              <a:t> = -50;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shadowCameraRight</a:t>
            </a:r>
            <a:r>
              <a:rPr lang="en-US"/>
              <a:t> = 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shadowCameraTop</a:t>
            </a:r>
            <a:r>
              <a:rPr lang="en-US"/>
              <a:t> = 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shadowCameraBottom</a:t>
            </a:r>
            <a:r>
              <a:rPr lang="en-US"/>
              <a:t> = -50;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distance</a:t>
            </a:r>
            <a:r>
              <a:rPr lang="en-US"/>
              <a:t> = 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intensity</a:t>
            </a:r>
            <a:r>
              <a:rPr lang="en-US"/>
              <a:t> = 0.5;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shadowMapHeight</a:t>
            </a:r>
            <a:r>
              <a:rPr lang="en-US"/>
              <a:t> = 1024;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shadowMapWidth</a:t>
            </a:r>
            <a:r>
              <a:rPr lang="en-US"/>
              <a:t> = 1024;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scene</a:t>
            </a:r>
            <a:r>
              <a:rPr lang="en-US"/>
              <a:t>.add(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3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81A0-0F27-4E0C-A4E5-2E6B38E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5693391" cy="4952492"/>
          </a:xfrm>
        </p:spPr>
        <p:txBody>
          <a:bodyPr/>
          <a:lstStyle/>
          <a:p>
            <a:pPr algn="l"/>
            <a:r>
              <a:rPr lang="en-US" dirty="0"/>
              <a:t>THREE. </a:t>
            </a:r>
            <a:r>
              <a:rPr lang="en-US" dirty="0" err="1"/>
              <a:t>DirectionalLight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4A34-1770-45F5-AF67-5A21DCCA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5783"/>
            <a:ext cx="10515600" cy="34511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Constructor:</a:t>
            </a:r>
          </a:p>
          <a:p>
            <a:pPr marL="0" indent="0">
              <a:buNone/>
            </a:pPr>
            <a:r>
              <a:rPr lang="en-US" dirty="0" err="1"/>
              <a:t>DirectionalLight</a:t>
            </a:r>
            <a:r>
              <a:rPr lang="en-US" dirty="0"/>
              <a:t>( color : Integer, intensity : Float )</a:t>
            </a:r>
          </a:p>
          <a:p>
            <a:r>
              <a:rPr lang="en-US" dirty="0"/>
              <a:t>color - (optional) hexadecimal color of the light. Default is 0xffffff (white).</a:t>
            </a:r>
          </a:p>
          <a:p>
            <a:r>
              <a:rPr lang="en-US" dirty="0"/>
              <a:t>intensity - (optional) numeric value of the light's strength/intensity. Default is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4DFF5-28BE-4D4E-81D2-EC27ECB70923}"/>
              </a:ext>
            </a:extLst>
          </p:cNvPr>
          <p:cNvSpPr/>
          <p:nvPr/>
        </p:nvSpPr>
        <p:spPr>
          <a:xfrm>
            <a:off x="838200" y="2179943"/>
            <a:ext cx="855834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var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chemeClr val="accent5"/>
                </a:solidFill>
              </a:rPr>
              <a:t>directionalLight</a:t>
            </a:r>
            <a:r>
              <a:rPr lang="en-US" sz="2000" dirty="0"/>
              <a:t> = 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66FFCC"/>
                </a:solidFill>
              </a:rPr>
              <a:t>THREE.DirectionalLight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accent5"/>
                </a:solidFill>
              </a:rPr>
              <a:t>pointColor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917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0E897-92E3-4F8F-B331-0AFB3F60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Special Light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AFDD-FC43-47BB-B1FD-F2B57D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1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THREE.HemisphereLight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121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61DC4-F47A-4F9E-AB88-A394A31B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8C0D-38EC-4D93-8F71-E518C15D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Dengan THREE.HemisphereLight dapat membuat pencahayaan outdoor yang lebih alami. </a:t>
            </a:r>
          </a:p>
          <a:p>
            <a:pPr marL="0" indent="0">
              <a:buNone/>
            </a:pPr>
            <a:r>
              <a:rPr lang="en-US" sz="1600"/>
              <a:t>Ketika berada di luar ruangan, tidak semua cahaya datang langsung dari atas atau langit, banyak yang disebarkan oleh atmosfer dan dipantulkan oleh tanah dan benda-benda lainnya. </a:t>
            </a:r>
          </a:p>
          <a:p>
            <a:pPr marL="0" indent="0">
              <a:buNone/>
            </a:pPr>
            <a:r>
              <a:rPr lang="en-US" sz="1600"/>
              <a:t>THREE.HemisphereLight in Three.js dibuat untuk skenario ini. Ini adalah cara mudah untuk mendapatkan pencahayaan outdoor yang lebih alami.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903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1E38D-8B8D-4EFE-8C8E-8BE64CC0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3500" err="1"/>
              <a:t>Contoh</a:t>
            </a:r>
            <a:r>
              <a:rPr lang="en-US" sz="3500"/>
              <a:t> Hemisphere Light</a:t>
            </a:r>
          </a:p>
        </p:txBody>
      </p:sp>
      <p:pic>
        <p:nvPicPr>
          <p:cNvPr id="5" name="Picture 4" descr="A picture containing outdoor, sitting, plane, parked&#10;&#10;Description automatically generated">
            <a:extLst>
              <a:ext uri="{FF2B5EF4-FFF2-40B4-BE49-F238E27FC236}">
                <a16:creationId xmlns:a16="http://schemas.microsoft.com/office/drawing/2014/main" id="{1C3B6398-B26A-4553-A64A-FDAA38FE9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4" y="639905"/>
            <a:ext cx="6588625" cy="5270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BAF5-B2F9-4121-93E5-2D2C871C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700" err="1"/>
              <a:t>Pencahayaan</a:t>
            </a:r>
            <a:r>
              <a:rPr lang="en-US" sz="1700"/>
              <a:t> di </a:t>
            </a:r>
            <a:r>
              <a:rPr lang="en-US" sz="1700" err="1"/>
              <a:t>luar</a:t>
            </a:r>
            <a:r>
              <a:rPr lang="en-US" sz="1700"/>
              <a:t> </a:t>
            </a:r>
            <a:r>
              <a:rPr lang="en-US" sz="1700" err="1"/>
              <a:t>ruangan</a:t>
            </a:r>
            <a:r>
              <a:rPr lang="en-US" sz="1700"/>
              <a:t> </a:t>
            </a:r>
            <a:r>
              <a:rPr lang="en-US" sz="1700" err="1"/>
              <a:t>dimana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</a:t>
            </a:r>
            <a:r>
              <a:rPr lang="en-US" sz="1700" err="1"/>
              <a:t>berasal</a:t>
            </a:r>
            <a:r>
              <a:rPr lang="en-US" sz="1700"/>
              <a:t> </a:t>
            </a:r>
            <a:r>
              <a:rPr lang="en-US" sz="1700" err="1"/>
              <a:t>dari</a:t>
            </a:r>
            <a:r>
              <a:rPr lang="en-US" sz="1700"/>
              <a:t> </a:t>
            </a:r>
            <a:r>
              <a:rPr lang="en-US" sz="1700" err="1"/>
              <a:t>sinar</a:t>
            </a:r>
            <a:r>
              <a:rPr lang="en-US" sz="1700"/>
              <a:t> </a:t>
            </a:r>
            <a:r>
              <a:rPr lang="en-US" sz="1700" err="1"/>
              <a:t>matahari</a:t>
            </a:r>
            <a:r>
              <a:rPr lang="en-US" sz="1700"/>
              <a:t>, </a:t>
            </a:r>
            <a:r>
              <a:rPr lang="en-US" sz="1700" err="1"/>
              <a:t>tanah</a:t>
            </a:r>
            <a:r>
              <a:rPr lang="en-US" sz="1700"/>
              <a:t> /</a:t>
            </a:r>
            <a:r>
              <a:rPr lang="en-US" sz="1700" err="1"/>
              <a:t>permukaan</a:t>
            </a:r>
            <a:r>
              <a:rPr lang="en-US" sz="1700"/>
              <a:t> </a:t>
            </a:r>
            <a:r>
              <a:rPr lang="en-US" sz="1700" err="1"/>
              <a:t>bumi</a:t>
            </a:r>
            <a:r>
              <a:rPr lang="en-US" sz="1700"/>
              <a:t> </a:t>
            </a:r>
            <a:r>
              <a:rPr lang="en-US" sz="1700" err="1"/>
              <a:t>ikut</a:t>
            </a:r>
            <a:r>
              <a:rPr lang="en-US" sz="1700"/>
              <a:t> </a:t>
            </a:r>
            <a:r>
              <a:rPr lang="en-US" sz="1700" err="1"/>
              <a:t>memantulkan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, dan juga atmosphere juga </a:t>
            </a:r>
            <a:r>
              <a:rPr lang="en-US" sz="1700" err="1"/>
              <a:t>menyebarkan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</a:t>
            </a:r>
            <a:r>
              <a:rPr lang="en-US" sz="1700" err="1"/>
              <a:t>dari</a:t>
            </a:r>
            <a:r>
              <a:rPr lang="en-US" sz="1700"/>
              <a:t> </a:t>
            </a:r>
            <a:r>
              <a:rPr lang="en-US" sz="1700" err="1"/>
              <a:t>pantulan</a:t>
            </a:r>
            <a:r>
              <a:rPr lang="en-US" sz="1700"/>
              <a:t> </a:t>
            </a:r>
            <a:r>
              <a:rPr lang="en-US" sz="1700" err="1"/>
              <a:t>bumi</a:t>
            </a:r>
            <a:r>
              <a:rPr lang="en-US" sz="1700"/>
              <a:t> ( </a:t>
            </a:r>
            <a:r>
              <a:rPr lang="en-US" sz="1700" err="1"/>
              <a:t>efek</a:t>
            </a:r>
            <a:r>
              <a:rPr lang="en-US" sz="1700"/>
              <a:t> </a:t>
            </a:r>
            <a:r>
              <a:rPr lang="en-US" sz="1700" err="1"/>
              <a:t>ini</a:t>
            </a:r>
            <a:r>
              <a:rPr lang="en-US" sz="1700"/>
              <a:t> </a:t>
            </a:r>
            <a:r>
              <a:rPr lang="en-US" sz="1700" err="1"/>
              <a:t>biasa</a:t>
            </a:r>
            <a:r>
              <a:rPr lang="en-US" sz="1700"/>
              <a:t> </a:t>
            </a:r>
            <a:r>
              <a:rPr lang="en-US" sz="1700" err="1"/>
              <a:t>disebut</a:t>
            </a:r>
            <a:r>
              <a:rPr lang="en-US" sz="1700"/>
              <a:t> </a:t>
            </a:r>
            <a:r>
              <a:rPr lang="en-US" sz="1700" err="1"/>
              <a:t>efek</a:t>
            </a:r>
            <a:r>
              <a:rPr lang="en-US" sz="1700"/>
              <a:t> </a:t>
            </a:r>
            <a:r>
              <a:rPr lang="en-US" sz="1700" err="1"/>
              <a:t>rumah</a:t>
            </a:r>
            <a:r>
              <a:rPr lang="en-US" sz="1700"/>
              <a:t> </a:t>
            </a:r>
            <a:r>
              <a:rPr lang="en-US" sz="1700" err="1"/>
              <a:t>kaca</a:t>
            </a:r>
            <a:r>
              <a:rPr lang="en-US" sz="1700"/>
              <a:t>), </a:t>
            </a:r>
            <a:r>
              <a:rPr lang="en-US" sz="1700" err="1"/>
              <a:t>Semua</a:t>
            </a:r>
            <a:r>
              <a:rPr lang="en-US" sz="1700"/>
              <a:t> </a:t>
            </a:r>
            <a:r>
              <a:rPr lang="en-US" sz="1700" err="1"/>
              <a:t>pantulan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</a:t>
            </a:r>
            <a:r>
              <a:rPr lang="en-US" sz="1700" err="1"/>
              <a:t>memiliki</a:t>
            </a:r>
            <a:r>
              <a:rPr lang="en-US" sz="1700"/>
              <a:t> </a:t>
            </a:r>
            <a:r>
              <a:rPr lang="en-US" sz="1700" err="1"/>
              <a:t>intensitas</a:t>
            </a:r>
            <a:r>
              <a:rPr lang="en-US" sz="1700"/>
              <a:t> yang </a:t>
            </a:r>
            <a:r>
              <a:rPr lang="en-US" sz="1700" err="1"/>
              <a:t>bergantung</a:t>
            </a:r>
            <a:r>
              <a:rPr lang="en-US" sz="1700"/>
              <a:t> pada </a:t>
            </a:r>
            <a:r>
              <a:rPr lang="en-US" sz="1700" err="1"/>
              <a:t>faktor</a:t>
            </a:r>
            <a:r>
              <a:rPr lang="en-US" sz="1700"/>
              <a:t> </a:t>
            </a:r>
            <a:r>
              <a:rPr lang="en-US" sz="1700" err="1"/>
              <a:t>tertentu</a:t>
            </a:r>
            <a:r>
              <a:rPr lang="en-US" sz="1700"/>
              <a:t> </a:t>
            </a:r>
            <a:r>
              <a:rPr lang="en-US" sz="1700" err="1"/>
              <a:t>seperti</a:t>
            </a:r>
            <a:r>
              <a:rPr lang="en-US" sz="1700"/>
              <a:t> </a:t>
            </a:r>
            <a:r>
              <a:rPr lang="en-US" sz="1700" err="1"/>
              <a:t>permukaan</a:t>
            </a:r>
            <a:r>
              <a:rPr lang="en-US" sz="1700"/>
              <a:t> </a:t>
            </a:r>
            <a:r>
              <a:rPr lang="en-US" sz="1700" err="1"/>
              <a:t>benda</a:t>
            </a:r>
            <a:r>
              <a:rPr lang="en-US" sz="1700"/>
              <a:t> dan yang </a:t>
            </a:r>
            <a:r>
              <a:rPr lang="en-US" sz="1700" err="1"/>
              <a:t>lainnya</a:t>
            </a:r>
            <a:r>
              <a:rPr lang="en-US" sz="1700"/>
              <a:t>.</a:t>
            </a:r>
          </a:p>
          <a:p>
            <a:pPr>
              <a:lnSpc>
                <a:spcPct val="102000"/>
              </a:lnSpc>
            </a:pPr>
            <a:endParaRPr lang="en-US" sz="17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42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B57AD-3D99-4C0C-83EB-811BA58A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Sifat-Sifat Cahaya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F1B8-31E5-4A40-96CE-7C87BB3B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merambat</a:t>
            </a:r>
            <a:r>
              <a:rPr lang="en-US" sz="2000"/>
              <a:t> </a:t>
            </a:r>
            <a:r>
              <a:rPr lang="en-US" sz="2000" err="1"/>
              <a:t>lurus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dipantulkan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menembus</a:t>
            </a:r>
            <a:r>
              <a:rPr lang="en-US" sz="2000"/>
              <a:t> </a:t>
            </a:r>
            <a:r>
              <a:rPr lang="en-US" sz="2000" err="1"/>
              <a:t>benda</a:t>
            </a:r>
            <a:r>
              <a:rPr lang="en-US" sz="2000"/>
              <a:t> </a:t>
            </a:r>
            <a:r>
              <a:rPr lang="en-US" sz="2000" err="1"/>
              <a:t>bening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dibiaskan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difokuskan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diuraikan</a:t>
            </a:r>
            <a:endParaRPr lang="en-US" sz="2000"/>
          </a:p>
          <a:p>
            <a:r>
              <a:rPr lang="en-US" sz="2000" err="1"/>
              <a:t>Dll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63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F9D4-9DBB-4761-A7EB-D415676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8040806" cy="4952492"/>
          </a:xfrm>
        </p:spPr>
        <p:txBody>
          <a:bodyPr/>
          <a:lstStyle/>
          <a:p>
            <a:pPr algn="l"/>
            <a:r>
              <a:rPr lang="en-US" dirty="0" err="1"/>
              <a:t>THREE.HemisphereLight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27E2C8-64FA-422B-B896-C8FDD2F31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0724"/>
              </p:ext>
            </p:extLst>
          </p:nvPr>
        </p:nvGraphicFramePr>
        <p:xfrm>
          <a:off x="838198" y="4527953"/>
          <a:ext cx="105156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9869">
                  <a:extLst>
                    <a:ext uri="{9D8B030D-6E8A-4147-A177-3AD203B41FA5}">
                      <a16:colId xmlns:a16="http://schemas.microsoft.com/office/drawing/2014/main" val="3401484436"/>
                    </a:ext>
                  </a:extLst>
                </a:gridCol>
                <a:gridCol w="8845731">
                  <a:extLst>
                    <a:ext uri="{9D8B030D-6E8A-4147-A177-3AD203B41FA5}">
                      <a16:colId xmlns:a16="http://schemas.microsoft.com/office/drawing/2014/main" val="3041630786"/>
                    </a:ext>
                  </a:extLst>
                </a:gridCol>
              </a:tblGrid>
              <a:tr h="365227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56471"/>
                  </a:ext>
                </a:extLst>
              </a:tr>
              <a:tr h="365227">
                <a:tc>
                  <a:txBody>
                    <a:bodyPr/>
                    <a:lstStyle/>
                    <a:p>
                      <a:r>
                        <a:rPr lang="en-US" dirty="0" err="1"/>
                        <a:t>SkyColor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Warna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dipancarkan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langit</a:t>
                      </a:r>
                      <a:r>
                        <a:rPr lang="en-US" dirty="0"/>
                        <a:t>, </a:t>
                      </a:r>
                      <a:r>
                        <a:rPr lang="en-US" sz="1800" u="none" strike="noStrike" kern="1200" dirty="0">
                          <a:effectLst/>
                        </a:rPr>
                        <a:t>Default is 0xffffff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hexa</a:t>
                      </a:r>
                      <a:r>
                        <a:rPr lang="en-US" sz="1800" u="none" strike="noStrike" kern="1200" dirty="0">
                          <a:effectLst/>
                        </a:rPr>
                        <a:t>)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warna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putih</a:t>
                      </a:r>
                      <a:r>
                        <a:rPr lang="en-US" sz="1800" u="none" strike="noStrike" kern="1200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07170"/>
                  </a:ext>
                </a:extLst>
              </a:tr>
              <a:tr h="365227">
                <a:tc>
                  <a:txBody>
                    <a:bodyPr/>
                    <a:lstStyle/>
                    <a:p>
                      <a:r>
                        <a:rPr lang="en-US" dirty="0" err="1"/>
                        <a:t>GroundColor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Warna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dipancarkan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tanah</a:t>
                      </a:r>
                      <a:r>
                        <a:rPr lang="en-US" dirty="0"/>
                        <a:t>, </a:t>
                      </a:r>
                      <a:r>
                        <a:rPr lang="en-US" sz="1800" u="none" strike="noStrike" kern="1200" dirty="0">
                          <a:effectLst/>
                        </a:rPr>
                        <a:t>Default is 0xffffff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hexa</a:t>
                      </a:r>
                      <a:r>
                        <a:rPr lang="en-US" sz="1800" u="none" strike="noStrike" kern="1200" dirty="0">
                          <a:effectLst/>
                        </a:rPr>
                        <a:t>)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warna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putih</a:t>
                      </a:r>
                      <a:r>
                        <a:rPr lang="en-US" sz="1800" u="none" strike="noStrike" kern="1200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36387"/>
                  </a:ext>
                </a:extLst>
              </a:tr>
              <a:tr h="365227"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intensitas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cahaya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dipancarkan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489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CC1C26D-CB1B-4D2D-9539-2B1FAAF71962}"/>
              </a:ext>
            </a:extLst>
          </p:cNvPr>
          <p:cNvSpPr/>
          <p:nvPr/>
        </p:nvSpPr>
        <p:spPr>
          <a:xfrm>
            <a:off x="838198" y="1599314"/>
            <a:ext cx="10515600" cy="160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//hemisphere light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//var 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hemiLight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 = new 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THREE.HemisphereLight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skyColor,groundColor,intensity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hemiLight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THREE.HemisphereLight</a:t>
            </a:r>
            <a:r>
              <a:rPr lang="en-US" dirty="0">
                <a:latin typeface="Consolas" panose="020B0609020204030204" pitchFamily="49" charset="0"/>
              </a:rPr>
              <a:t>(0x0000ff, 0x00ff00, 0.6);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hemiLight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.set</a:t>
            </a:r>
            <a:r>
              <a:rPr lang="en-US" dirty="0">
                <a:latin typeface="Consolas" panose="020B0609020204030204" pitchFamily="49" charset="0"/>
              </a:rPr>
              <a:t>(0, 500, 0);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hemiLight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4580A-D77E-425B-BAEA-ACF453E182B2}"/>
              </a:ext>
            </a:extLst>
          </p:cNvPr>
          <p:cNvSpPr/>
          <p:nvPr/>
        </p:nvSpPr>
        <p:spPr>
          <a:xfrm>
            <a:off x="838199" y="3655311"/>
            <a:ext cx="1051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Function Constructor:</a:t>
            </a:r>
          </a:p>
          <a:p>
            <a:r>
              <a:rPr lang="en-US" sz="2000" b="0" i="0" u="none" strike="noStrike" dirty="0" err="1">
                <a:solidFill>
                  <a:srgbClr val="444444"/>
                </a:solidFill>
                <a:effectLst/>
              </a:rPr>
              <a:t>HemisphereLight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( </a:t>
            </a:r>
            <a:r>
              <a:rPr lang="en-US" sz="2000" b="0" i="0" u="none" strike="noStrike" dirty="0" err="1">
                <a:solidFill>
                  <a:srgbClr val="444444"/>
                </a:solidFill>
                <a:effectLst/>
              </a:rPr>
              <a:t>skyColor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 : </a:t>
            </a:r>
            <a:r>
              <a:rPr lang="en-US" sz="2000" b="0" i="0" u="none" strike="noStrike" dirty="0">
                <a:solidFill>
                  <a:srgbClr val="999999"/>
                </a:solidFill>
                <a:effectLst/>
              </a:rPr>
              <a:t>Integer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, </a:t>
            </a:r>
            <a:r>
              <a:rPr lang="en-US" sz="2000" b="0" i="0" u="none" strike="noStrike" dirty="0" err="1">
                <a:solidFill>
                  <a:srgbClr val="444444"/>
                </a:solidFill>
                <a:effectLst/>
              </a:rPr>
              <a:t>groundColor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 : </a:t>
            </a:r>
            <a:r>
              <a:rPr lang="en-US" sz="2000" b="0" i="0" u="none" strike="noStrike" dirty="0">
                <a:solidFill>
                  <a:srgbClr val="999999"/>
                </a:solidFill>
                <a:effectLst/>
              </a:rPr>
              <a:t>Integer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, intensity : </a:t>
            </a:r>
            <a:r>
              <a:rPr lang="en-US" sz="2000" b="0" i="0" u="none" strike="noStrike" dirty="0">
                <a:solidFill>
                  <a:srgbClr val="999999"/>
                </a:solidFill>
                <a:effectLst/>
              </a:rPr>
              <a:t>Float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198623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AFDD-FC43-47BB-B1FD-F2B57D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THREE.AreaLight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7734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D170C-E44A-4D07-8AE9-8A65D09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FAAD-792C-43C1-94B4-8987EFF6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Efek pemantulan cahaya pada bidang tertentu.</a:t>
            </a:r>
          </a:p>
          <a:p>
            <a:pPr marL="0" indent="0">
              <a:buNone/>
            </a:pPr>
            <a:r>
              <a:rPr lang="en-US" sz="1600"/>
              <a:t>ThreeAreaLight tidak termasuk dalam standar pada library Three.js. Untuk menggunakan Teknik ini, kita tidak bisa menggunakan THREE.WebGLRenderer, kita harus menggunakan THREE.WebGLDeferredRenderer dengan menambahkan script tambahan pada head html.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br>
              <a:rPr lang="en-US" sz="1600"/>
            </a:br>
            <a:br>
              <a:rPr lang="en-US" sz="1600"/>
            </a:b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403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A8E00-A7BB-4B2A-BC69-285D69A8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 err="1"/>
              <a:t>Contoh</a:t>
            </a:r>
            <a:r>
              <a:rPr lang="en-US" sz="5000"/>
              <a:t> Area Light</a:t>
            </a:r>
          </a:p>
        </p:txBody>
      </p:sp>
      <p:pic>
        <p:nvPicPr>
          <p:cNvPr id="5" name="Picture 4" descr="A view of a city street at night&#10;&#10;Description automatically generated">
            <a:extLst>
              <a:ext uri="{FF2B5EF4-FFF2-40B4-BE49-F238E27FC236}">
                <a16:creationId xmlns:a16="http://schemas.microsoft.com/office/drawing/2014/main" id="{D3089E54-A16F-43F4-AC92-02C88331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975897"/>
            <a:ext cx="6915663" cy="45989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6A5A-03EC-4019-AF7C-73841926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dirty="0" err="1"/>
              <a:t>Genangan</a:t>
            </a:r>
            <a:r>
              <a:rPr lang="en-US" sz="2000" dirty="0"/>
              <a:t> air </a:t>
            </a:r>
            <a:r>
              <a:rPr lang="en-US" sz="2000" dirty="0" err="1"/>
              <a:t>hujan</a:t>
            </a:r>
            <a:r>
              <a:rPr lang="en-US" sz="2000" dirty="0"/>
              <a:t> yang </a:t>
            </a:r>
            <a:r>
              <a:rPr lang="en-US" sz="2000" dirty="0" err="1"/>
              <a:t>memantulkan</a:t>
            </a:r>
            <a:r>
              <a:rPr lang="en-US" sz="2000" dirty="0"/>
              <a:t> </a:t>
            </a:r>
            <a:r>
              <a:rPr lang="en-US" sz="2000" dirty="0" err="1"/>
              <a:t>cahaya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lampu</a:t>
            </a:r>
            <a:r>
              <a:rPr lang="en-US" sz="2000" dirty="0"/>
              <a:t> di </a:t>
            </a:r>
            <a:r>
              <a:rPr lang="en-US" sz="2000" dirty="0" err="1"/>
              <a:t>jalan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353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B844-3B98-480D-B02D-C1EB984D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6894394" cy="4952492"/>
          </a:xfrm>
        </p:spPr>
        <p:txBody>
          <a:bodyPr/>
          <a:lstStyle/>
          <a:p>
            <a:pPr algn="l"/>
            <a:r>
              <a:rPr lang="en-US" dirty="0" err="1"/>
              <a:t>THREE.AreaLight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2B-8236-4203-B36A-48229570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882CB-85F5-45F3-AB9B-39C1D3A585B8}"/>
              </a:ext>
            </a:extLst>
          </p:cNvPr>
          <p:cNvSpPr/>
          <p:nvPr/>
        </p:nvSpPr>
        <p:spPr>
          <a:xfrm>
            <a:off x="838201" y="1825625"/>
            <a:ext cx="10515600" cy="3643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THREE.AreaLight</a:t>
            </a:r>
            <a:r>
              <a:rPr lang="en-US" dirty="0">
                <a:latin typeface="Consolas" panose="020B0609020204030204" pitchFamily="49" charset="0"/>
              </a:rPr>
              <a:t>(0xff0000, 3);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latin typeface="Consolas" panose="020B0609020204030204" pitchFamily="49" charset="0"/>
              </a:rPr>
              <a:t>.set(-10, 10, -35);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rotation</a:t>
            </a:r>
            <a:r>
              <a:rPr lang="en-US" dirty="0">
                <a:latin typeface="Consolas" panose="020B0609020204030204" pitchFamily="49" charset="0"/>
              </a:rPr>
              <a:t>.set(-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latin typeface="Consolas" panose="020B0609020204030204" pitchFamily="49" charset="0"/>
              </a:rPr>
              <a:t>.PI</a:t>
            </a:r>
            <a:r>
              <a:rPr lang="en-US" dirty="0">
                <a:latin typeface="Consolas" panose="020B0609020204030204" pitchFamily="49" charset="0"/>
              </a:rPr>
              <a:t> / 2, 0, 0);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.width = 4;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.height = 9.9;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(areaLight1);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THREE.BoxGeometry</a:t>
            </a:r>
            <a:r>
              <a:rPr lang="en-US" dirty="0">
                <a:latin typeface="Consolas" panose="020B0609020204030204" pitchFamily="49" charset="0"/>
              </a:rPr>
              <a:t>(4, 10, 0);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planeGeometry1Mat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THREE.MeshBasicMaterial</a:t>
            </a:r>
            <a:r>
              <a:rPr lang="en-US" dirty="0">
                <a:latin typeface="Consolas" panose="020B0609020204030204" pitchFamily="49" charset="0"/>
              </a:rPr>
              <a:t>({color: 0xff0000});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plane1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THREE.Mesh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planeGeometry1Mat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latin typeface="Consolas" panose="020B0609020204030204" pitchFamily="49" charset="0"/>
              </a:rPr>
              <a:t>.copy(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.position);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plane1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083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AFDD-FC43-47BB-B1FD-F2B57D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THREE.LensFlare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574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16A67-AA89-4612-BFD8-43BD9DE2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7F01-03DD-4004-B547-8C05F4B8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Bukan merupakan sumber cahaya, akan tetapi sebuah efek dari sumber cahaya yang tertangkap pada kamera.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3078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136EA-8ACE-49DD-AD82-3047A38A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 err="1"/>
              <a:t>Contoh</a:t>
            </a:r>
            <a:r>
              <a:rPr lang="en-US" sz="5000"/>
              <a:t> </a:t>
            </a:r>
            <a:r>
              <a:rPr lang="en-US" sz="5000" err="1"/>
              <a:t>LensFlare</a:t>
            </a:r>
            <a:endParaRPr lang="en-US" sz="5000"/>
          </a:p>
        </p:txBody>
      </p:sp>
      <p:pic>
        <p:nvPicPr>
          <p:cNvPr id="5" name="Picture 4" descr="A large body of water&#10;&#10;Description automatically generated">
            <a:extLst>
              <a:ext uri="{FF2B5EF4-FFF2-40B4-BE49-F238E27FC236}">
                <a16:creationId xmlns:a16="http://schemas.microsoft.com/office/drawing/2014/main" id="{8323AF86-CBE9-4EBA-958E-4CAC23F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9" y="639905"/>
            <a:ext cx="5856555" cy="5270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CCB9-8A93-4D26-BF94-912C9AFF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Saat</a:t>
            </a:r>
            <a:r>
              <a:rPr lang="en-US" sz="2000"/>
              <a:t> </a:t>
            </a:r>
            <a:r>
              <a:rPr lang="en-US" sz="2000" err="1"/>
              <a:t>kita</a:t>
            </a:r>
            <a:r>
              <a:rPr lang="en-US" sz="2000"/>
              <a:t> </a:t>
            </a:r>
            <a:r>
              <a:rPr lang="en-US" sz="2000" err="1"/>
              <a:t>memotret</a:t>
            </a:r>
            <a:r>
              <a:rPr lang="en-US" sz="2000"/>
              <a:t> </a:t>
            </a:r>
            <a:r>
              <a:rPr lang="en-US" sz="2000" err="1"/>
              <a:t>matahari</a:t>
            </a:r>
            <a:r>
              <a:rPr lang="en-US" sz="2000"/>
              <a:t> </a:t>
            </a:r>
            <a:r>
              <a:rPr lang="en-US" sz="2000" err="1"/>
              <a:t>secara</a:t>
            </a:r>
            <a:r>
              <a:rPr lang="en-US" sz="2000"/>
              <a:t> </a:t>
            </a:r>
            <a:r>
              <a:rPr lang="en-US" sz="2000" err="1"/>
              <a:t>langsung</a:t>
            </a:r>
            <a:r>
              <a:rPr lang="en-US" sz="2000"/>
              <a:t>, </a:t>
            </a:r>
            <a:r>
              <a:rPr lang="en-US" sz="2000" err="1"/>
              <a:t>akan</a:t>
            </a:r>
            <a:r>
              <a:rPr lang="en-US" sz="2000"/>
              <a:t> </a:t>
            </a:r>
            <a:r>
              <a:rPr lang="en-US" sz="2000" err="1"/>
              <a:t>ada</a:t>
            </a:r>
            <a:r>
              <a:rPr lang="en-US" sz="2000"/>
              <a:t> </a:t>
            </a:r>
            <a:r>
              <a:rPr lang="en-US" sz="2000" err="1"/>
              <a:t>efek</a:t>
            </a:r>
            <a:r>
              <a:rPr lang="en-US" sz="2000"/>
              <a:t> </a:t>
            </a:r>
            <a:r>
              <a:rPr lang="en-US" sz="2000" err="1"/>
              <a:t>silau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546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E254-CD77-46DE-B6E8-5D40C1C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389427" cy="4952492"/>
          </a:xfrm>
        </p:spPr>
        <p:txBody>
          <a:bodyPr/>
          <a:lstStyle/>
          <a:p>
            <a:pPr algn="l"/>
            <a:r>
              <a:rPr lang="en-US" dirty="0" err="1"/>
              <a:t>THREE.LensFlare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FBFD-424A-445A-B583-26E235CF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0E675-AE8D-4E05-88CD-EA24CD0720D0}"/>
              </a:ext>
            </a:extLst>
          </p:cNvPr>
          <p:cNvSpPr/>
          <p:nvPr/>
        </p:nvSpPr>
        <p:spPr>
          <a:xfrm>
            <a:off x="728254" y="1345830"/>
            <a:ext cx="10735491" cy="4749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textureFlare0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THREE.ImageUtils.loadTexture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("../assets/textures/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/lensflare0.png"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THREE.ImageUtils.loadTexture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("../assets/textures/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/lensflare3.png"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flareColor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THREE.Color</a:t>
            </a:r>
            <a:r>
              <a:rPr lang="en-US" dirty="0">
                <a:latin typeface="Consolas" panose="020B0609020204030204" pitchFamily="49" charset="0"/>
              </a:rPr>
              <a:t>(0xffaacc);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//var flare = new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THREE.LensFlare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(texture, size, distance, blending, color);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THREE.LensFlare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textureFlare0</a:t>
            </a:r>
            <a:r>
              <a:rPr lang="en-US" dirty="0">
                <a:latin typeface="Consolas" panose="020B0609020204030204" pitchFamily="49" charset="0"/>
              </a:rPr>
              <a:t>, 350, 0.0,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flareColor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60, 0.6,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70, 0.7,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120, 0.9,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70, 1.0,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.copy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//Spotlight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sudah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dideklarasi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sebelumnya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814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E254-CD77-46DE-B6E8-5D40C1C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512257" cy="4952492"/>
          </a:xfrm>
        </p:spPr>
        <p:txBody>
          <a:bodyPr/>
          <a:lstStyle/>
          <a:p>
            <a:pPr algn="l"/>
            <a:r>
              <a:rPr lang="en-US" dirty="0" err="1"/>
              <a:t>THREE.LensFlare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8217F5-0516-4CF6-9458-122D9E8A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878600"/>
              </p:ext>
            </p:extLst>
          </p:nvPr>
        </p:nvGraphicFramePr>
        <p:xfrm>
          <a:off x="838200" y="2844841"/>
          <a:ext cx="10515600" cy="276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777">
                  <a:extLst>
                    <a:ext uri="{9D8B030D-6E8A-4147-A177-3AD203B41FA5}">
                      <a16:colId xmlns:a16="http://schemas.microsoft.com/office/drawing/2014/main" val="4023529056"/>
                    </a:ext>
                  </a:extLst>
                </a:gridCol>
                <a:gridCol w="9141823">
                  <a:extLst>
                    <a:ext uri="{9D8B030D-6E8A-4147-A177-3AD203B41FA5}">
                      <a16:colId xmlns:a16="http://schemas.microsoft.com/office/drawing/2014/main" val="362897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2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suatu</a:t>
                      </a:r>
                      <a:r>
                        <a:rPr lang="en-US" dirty="0"/>
                        <a:t> image yang </a:t>
                      </a:r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flare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ukuran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flare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lensflare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sumber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cahaya</a:t>
                      </a:r>
                      <a:r>
                        <a:rPr lang="en-US" dirty="0"/>
                        <a:t> (0) dan </a:t>
                      </a:r>
                      <a:r>
                        <a:rPr lang="en-US" dirty="0" err="1"/>
                        <a:t>kamera</a:t>
                      </a:r>
                      <a:r>
                        <a:rPr lang="en-US"/>
                        <a:t>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>
                          <a:effectLst/>
                        </a:rPr>
                        <a:t>Digunakan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untuk</a:t>
                      </a:r>
                      <a:r>
                        <a:rPr lang="en-US" sz="1800" u="none" strike="noStrike" kern="1200" dirty="0">
                          <a:effectLst/>
                        </a:rPr>
                        <a:t> 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menentukan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beberapa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tekstur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dari</a:t>
                      </a:r>
                      <a:r>
                        <a:rPr lang="en-US" sz="1800" u="none" strike="noStrike" kern="1200" dirty="0">
                          <a:effectLst/>
                        </a:rPr>
                        <a:t> flare. blending mode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menentukan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bagaimana</a:t>
                      </a:r>
                      <a:r>
                        <a:rPr lang="en-US" sz="1800" u="none" strike="noStrike" kern="1200" dirty="0">
                          <a:effectLst/>
                        </a:rPr>
                        <a:t> texture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dicampur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bersama</a:t>
                      </a:r>
                      <a:r>
                        <a:rPr lang="en-US" sz="1800" u="none" strike="noStrike" kern="1200" dirty="0">
                          <a:effectLst/>
                        </a:rPr>
                        <a:t>. Default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untuk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digunakan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dengan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LensFlare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adalah</a:t>
                      </a:r>
                      <a:r>
                        <a:rPr lang="en-US" sz="1800" u="none" strike="noStrike" kern="1200" dirty="0">
                          <a:effectLst/>
                        </a:rPr>
                        <a:t> THREE.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AdditiveBlending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4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flare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118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B298BC-E8DA-4EC5-B162-44464BD62CE8}"/>
              </a:ext>
            </a:extLst>
          </p:cNvPr>
          <p:cNvSpPr/>
          <p:nvPr/>
        </p:nvSpPr>
        <p:spPr>
          <a:xfrm>
            <a:off x="838200" y="1982529"/>
            <a:ext cx="1092708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THREE.LensFlare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 350, 0.0,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flareColor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242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A5100-DE3D-4FB8-8F8B-9B86B5FC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Pencahayaan Dalam Three.js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A453-C499-4482-A85C-4D2634D5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Basic Light :</a:t>
            </a:r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THREE.AmbientLight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THREE.PointLight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THREE.SpotLight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THREE.DirectionalLight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Special Light :</a:t>
            </a:r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THREE.HemisphereLight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THREE.AreaLight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THREE.LensFlare</a:t>
            </a:r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89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78427-4CE0-4A85-818B-C56A0819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Sumber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103-5270-49B4-81EB-0D92D75F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Learning Three.js – the JavaScript 3D Library for WebGL (Second Edition) Oleh Jos Dirksen </a:t>
            </a:r>
          </a:p>
          <a:p>
            <a:pPr marL="0" indent="0">
              <a:buNone/>
            </a:pPr>
            <a:r>
              <a:rPr lang="en-US" sz="2000"/>
              <a:t>https://threejs.org/docs/</a:t>
            </a:r>
          </a:p>
          <a:p>
            <a:pPr marL="0" indent="0">
              <a:buNone/>
            </a:pPr>
            <a:r>
              <a:rPr lang="en-US" sz="2000"/>
              <a:t>https://threejsfundamentals.org/threejs/lessons/threejs-lights.html</a:t>
            </a:r>
          </a:p>
          <a:p>
            <a:pPr marL="0" indent="0">
              <a:buNone/>
            </a:pPr>
            <a:r>
              <a:rPr lang="en-US" sz="2000"/>
              <a:t>https://github.com/josdirksen/learning-threejs/tree/master/chapter-03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0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2C96AD-0392-404C-ADB4-E033568F0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58968-416D-427E-BCE5-48D1333A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510" y="643467"/>
            <a:ext cx="619325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6CC1DE-5964-4B1F-B472-78D6FAFC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3B71525E-E5ED-4F73-8466-4F2419367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42070-E72E-4ED1-B9E6-35865B30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Light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5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THREE.AmbientLight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688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r>
              <a:rPr lang="en-US" sz="1600"/>
              <a:t>Cahaya diterapkan secara global. </a:t>
            </a:r>
          </a:p>
          <a:p>
            <a:r>
              <a:rPr lang="en-US" sz="1600"/>
              <a:t>Tidak ada arah dan lokasi spesifik cahaya ini berasal.</a:t>
            </a:r>
          </a:p>
          <a:p>
            <a:r>
              <a:rPr lang="en-US" sz="1600"/>
              <a:t>Tidak berkontribusi untuk bayangan apa pun.</a:t>
            </a:r>
          </a:p>
          <a:p>
            <a:r>
              <a:rPr lang="en-US" sz="1600"/>
              <a:t>Biasanya tidak digunakan sebagai sumber cahaya utama dalam sebuah adegan karena warna semua benda dalam warna yang sama, terlepas dari bentuk bendanya. </a:t>
            </a:r>
          </a:p>
          <a:p>
            <a:r>
              <a:rPr lang="en-US" sz="1600"/>
              <a:t>Biasanya digunakan bersama dengan sumber pencahayaan lain, seperti THREE.SpotLight atau THREE.DirectionalLight untuk melembutkan bayangan atau menambahkan beberapa warna tambahan ke tempat kejadian.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17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3900" err="1"/>
              <a:t>Contoh</a:t>
            </a:r>
            <a:r>
              <a:rPr lang="en-US" sz="3900"/>
              <a:t> Ambient 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EFF4C-63E4-483E-832F-CBC322AD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967252"/>
            <a:ext cx="6915663" cy="461620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Cahaya</a:t>
            </a:r>
            <a:r>
              <a:rPr lang="en-US" sz="2000"/>
              <a:t> yang </a:t>
            </a:r>
            <a:r>
              <a:rPr lang="en-US" sz="2000" err="1"/>
              <a:t>menyebar</a:t>
            </a:r>
            <a:r>
              <a:rPr lang="en-US" sz="2000"/>
              <a:t> pada </a:t>
            </a:r>
            <a:r>
              <a:rPr lang="en-US" sz="2000" err="1"/>
              <a:t>seluruh</a:t>
            </a:r>
            <a:r>
              <a:rPr lang="en-US" sz="2000"/>
              <a:t> </a:t>
            </a:r>
            <a:r>
              <a:rPr lang="en-US" sz="2000" err="1"/>
              <a:t>ruangan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00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6781800" cy="4952492"/>
          </a:xfrm>
        </p:spPr>
        <p:txBody>
          <a:bodyPr/>
          <a:lstStyle/>
          <a:p>
            <a:pPr algn="l"/>
            <a:r>
              <a:rPr lang="en-US" dirty="0" err="1"/>
              <a:t>THREE.AmbientLight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CD8E0-1276-41FA-9110-3C4C96D5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7269"/>
            <a:ext cx="10587446" cy="2449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Constructor: </a:t>
            </a:r>
          </a:p>
          <a:p>
            <a:pPr marL="0" indent="0">
              <a:buNone/>
            </a:pPr>
            <a:r>
              <a:rPr lang="en-US" dirty="0" err="1"/>
              <a:t>AmbientLight</a:t>
            </a:r>
            <a:r>
              <a:rPr lang="en-US" dirty="0"/>
              <a:t>( color : Integer, intensity : Float )</a:t>
            </a:r>
          </a:p>
          <a:p>
            <a:r>
              <a:rPr lang="en-US" dirty="0"/>
              <a:t>color - (optional) Numeric value of the RGB component of the color. Default is 0xffffff.</a:t>
            </a:r>
          </a:p>
          <a:p>
            <a:r>
              <a:rPr lang="en-US" dirty="0"/>
              <a:t>intensity - (optional) Numeric value of the light's strength/intensity. Default is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3DEF3-B0A1-4CCB-8BDB-972D493E894B}"/>
              </a:ext>
            </a:extLst>
          </p:cNvPr>
          <p:cNvSpPr/>
          <p:nvPr/>
        </p:nvSpPr>
        <p:spPr>
          <a:xfrm>
            <a:off x="838200" y="2227115"/>
            <a:ext cx="10515600" cy="1617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 add subtle ambient lighting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ambiColor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"#0c0c0c";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ambientLight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THREE.AmbientLight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ambientLight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783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1205</Words>
  <Application>Microsoft Office PowerPoint</Application>
  <PresentationFormat>Widescreen</PresentationFormat>
  <Paragraphs>254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Century Schoolbook</vt:lpstr>
      <vt:lpstr>Consolas</vt:lpstr>
      <vt:lpstr>Corbel</vt:lpstr>
      <vt:lpstr>Headlines</vt:lpstr>
      <vt:lpstr>Bekerja Dengan Ragam Sumber Cahaya</vt:lpstr>
      <vt:lpstr>Cahaya</vt:lpstr>
      <vt:lpstr>Sifat-Sifat Cahaya</vt:lpstr>
      <vt:lpstr>Pencahayaan Dalam Three.js</vt:lpstr>
      <vt:lpstr>Basic Light</vt:lpstr>
      <vt:lpstr>THREE.AmbientLight</vt:lpstr>
      <vt:lpstr>Apa itu?</vt:lpstr>
      <vt:lpstr>Contoh Ambient Light</vt:lpstr>
      <vt:lpstr>THREE.AmbientLight</vt:lpstr>
      <vt:lpstr>THREE.PointLight</vt:lpstr>
      <vt:lpstr>Apa itu?</vt:lpstr>
      <vt:lpstr>Contoh Point Light</vt:lpstr>
      <vt:lpstr>Property THREE.PointLight</vt:lpstr>
      <vt:lpstr>THREE.PointLight </vt:lpstr>
      <vt:lpstr>THREE.SpotLight</vt:lpstr>
      <vt:lpstr>Apa itu?</vt:lpstr>
      <vt:lpstr>Contoh Spot Light</vt:lpstr>
      <vt:lpstr>THREE.SpotLight</vt:lpstr>
      <vt:lpstr>THREE.SpotLight</vt:lpstr>
      <vt:lpstr>THREE.SpotLight</vt:lpstr>
      <vt:lpstr>THREE.DirectionalLight</vt:lpstr>
      <vt:lpstr>Apa itu?</vt:lpstr>
      <vt:lpstr>Contoh Directional Light</vt:lpstr>
      <vt:lpstr> THREE. DirectionalLight </vt:lpstr>
      <vt:lpstr>THREE. DirectionalLight</vt:lpstr>
      <vt:lpstr>Special Light</vt:lpstr>
      <vt:lpstr>THREE.HemisphereLight</vt:lpstr>
      <vt:lpstr>Apa itu?</vt:lpstr>
      <vt:lpstr>Contoh Hemisphere Light</vt:lpstr>
      <vt:lpstr>THREE.HemisphereLight</vt:lpstr>
      <vt:lpstr>THREE.AreaLight</vt:lpstr>
      <vt:lpstr>Apa itu?</vt:lpstr>
      <vt:lpstr>Contoh Area Light</vt:lpstr>
      <vt:lpstr>THREE.AreaLight</vt:lpstr>
      <vt:lpstr>THREE.LensFlare</vt:lpstr>
      <vt:lpstr>Apa itu?</vt:lpstr>
      <vt:lpstr>Contoh LensFlare</vt:lpstr>
      <vt:lpstr>THREE.LensFlare</vt:lpstr>
      <vt:lpstr>THREE.LensFlare</vt:lpstr>
      <vt:lpstr>Sumber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Bekerja Dengan Ragam Sumber Cahaya</dc:title>
  <dc:creator>Armu Nanta</dc:creator>
  <cp:lastModifiedBy>Hendra Ramadani</cp:lastModifiedBy>
  <cp:revision>6</cp:revision>
  <dcterms:created xsi:type="dcterms:W3CDTF">2019-10-29T15:52:00Z</dcterms:created>
  <dcterms:modified xsi:type="dcterms:W3CDTF">2019-10-30T16:17:39Z</dcterms:modified>
</cp:coreProperties>
</file>