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762120" y="5180040"/>
            <a:ext cx="38336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762120" y="5180040"/>
            <a:ext cx="38336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762120" y="5180040"/>
            <a:ext cx="38336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d1a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1783880" y="538056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0" y="6199560"/>
            <a:ext cx="4495680" cy="360"/>
          </a:xfrm>
          <a:prstGeom prst="line">
            <a:avLst/>
          </a:prstGeom>
          <a:ln w="2556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11783880" y="118908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089000" y="1143360"/>
            <a:ext cx="7034040" cy="426852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85000"/>
              </a:lnSpc>
            </a:pPr>
            <a:r>
              <a:rPr b="0" i="1" lang="en-US" sz="7700" spc="-1" strike="noStrike" cap="all">
                <a:solidFill>
                  <a:srgbClr val="f5f5f5"/>
                </a:solidFill>
                <a:latin typeface="Century Schoolbook"/>
              </a:rPr>
              <a:t>Click to edit Master title style</a:t>
            </a:r>
            <a:endParaRPr b="0" lang="en-US" sz="77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1089000" y="6314400"/>
            <a:ext cx="1596240" cy="3646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33AF3A29-24CD-4FC8-8608-90FC83C3725C}" type="datetime">
              <a:rPr b="0" i="1" lang="en-US" sz="1200" spc="-1" strike="noStrike">
                <a:solidFill>
                  <a:srgbClr val="f6f6f6"/>
                </a:solidFill>
                <a:latin typeface="Century Schoolbook"/>
              </a:rPr>
              <a:t>12/4/19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000600" y="6314400"/>
            <a:ext cx="5122440" cy="36468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/>
          </p:nvPr>
        </p:nvSpPr>
        <p:spPr>
          <a:xfrm>
            <a:off x="11783880" y="1416240"/>
            <a:ext cx="407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FC31F5A-DA69-463D-86BD-87F9D6459555}" type="slidenum">
              <a:rPr b="0" i="1" lang="en-US" sz="1200" spc="-1" strike="noStrike">
                <a:solidFill>
                  <a:srgbClr val="1d1a1d"/>
                </a:solidFill>
                <a:latin typeface="Century Schoolbook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7" name="Line 8"/>
          <p:cNvSpPr/>
          <p:nvPr/>
        </p:nvSpPr>
        <p:spPr>
          <a:xfrm>
            <a:off x="773640" y="1257120"/>
            <a:ext cx="360" cy="5600880"/>
          </a:xfrm>
          <a:prstGeom prst="line">
            <a:avLst/>
          </a:prstGeom>
          <a:ln w="2556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Corbel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Corbel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Corbel"/>
              </a:rPr>
              <a:t>Third Outline Level</a:t>
            </a:r>
            <a:endParaRPr b="0" lang="en-US" sz="1400" spc="-1" strike="noStrike">
              <a:solidFill>
                <a:srgbClr val="ffffff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i="1" lang="en-US" sz="1400" spc="-1" strike="noStrike">
                <a:solidFill>
                  <a:srgbClr val="ffffff"/>
                </a:solidFill>
                <a:latin typeface="Corbel"/>
              </a:rPr>
              <a:t>Fourth Outline Level</a:t>
            </a:r>
            <a:endParaRPr b="0" i="1" lang="en-US" sz="1400" spc="-1" strike="noStrike">
              <a:solidFill>
                <a:srgbClr val="ffffff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ffffff"/>
                </a:solidFill>
                <a:latin typeface="Corbel"/>
              </a:rPr>
              <a:t>Fifth Outline Level</a:t>
            </a:r>
            <a:endParaRPr b="0" i="1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ffffff"/>
                </a:solidFill>
                <a:latin typeface="Corbel"/>
              </a:rPr>
              <a:t>Sixth Outline Level</a:t>
            </a:r>
            <a:endParaRPr b="0" i="1" lang="en-US" sz="2000" spc="-1" strike="noStrike">
              <a:solidFill>
                <a:srgbClr val="ffffff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ffffff"/>
                </a:solidFill>
                <a:latin typeface="Corbel"/>
              </a:rPr>
              <a:t>Seventh Outline Level</a:t>
            </a:r>
            <a:endParaRPr b="0" i="1" lang="en-US" sz="2000" spc="-1" strike="noStrike">
              <a:solidFill>
                <a:srgbClr val="ffffff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1783880" y="538056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2"/>
          <p:cNvSpPr/>
          <p:nvPr/>
        </p:nvSpPr>
        <p:spPr>
          <a:xfrm>
            <a:off x="0" y="6199560"/>
            <a:ext cx="4495680" cy="360"/>
          </a:xfrm>
          <a:prstGeom prst="line">
            <a:avLst/>
          </a:prstGeom>
          <a:ln w="2556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/>
          <a:p>
            <a:pPr algn="r">
              <a:lnSpc>
                <a:spcPct val="90000"/>
              </a:lnSpc>
            </a:pPr>
            <a:r>
              <a:rPr b="0" i="1" lang="en-US" sz="5000" spc="-1" strike="noStrike">
                <a:solidFill>
                  <a:srgbClr val="262626"/>
                </a:solidFill>
                <a:latin typeface="Century Schoolbook"/>
              </a:rPr>
              <a:t>Click to edit Master title style</a:t>
            </a:r>
            <a:endParaRPr b="0" lang="en-US" sz="5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5181480" y="569160"/>
            <a:ext cx="6248160" cy="5654880"/>
          </a:xfrm>
          <a:prstGeom prst="rect">
            <a:avLst/>
          </a:prstGeom>
        </p:spPr>
        <p:txBody>
          <a:bodyPr/>
          <a:p>
            <a:pPr marL="283320" indent="-28296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Edit Master text styles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lvl="1" marL="685800" indent="-28296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Font typeface="Corbel"/>
              <a:buChar char="–"/>
            </a:pPr>
            <a:r>
              <a:rPr b="0" lang="en-US" sz="1800" spc="-1" strike="noStrike">
                <a:solidFill>
                  <a:srgbClr val="262626"/>
                </a:solidFill>
                <a:latin typeface="Corbel"/>
              </a:rPr>
              <a:t>Second level</a:t>
            </a:r>
            <a:endParaRPr b="0" lang="en-US" sz="1800" spc="-1" strike="noStrike">
              <a:solidFill>
                <a:srgbClr val="262626"/>
              </a:solidFill>
              <a:latin typeface="Corbel"/>
            </a:endParaRPr>
          </a:p>
          <a:p>
            <a:pPr lvl="2" marL="1143000" indent="-28296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Corbel"/>
              </a:rPr>
              <a:t>Third level</a:t>
            </a:r>
            <a:endParaRPr b="0" lang="en-US" sz="1600" spc="-1" strike="noStrike">
              <a:solidFill>
                <a:srgbClr val="262626"/>
              </a:solidFill>
              <a:latin typeface="Corbel"/>
            </a:endParaRPr>
          </a:p>
          <a:p>
            <a:pPr lvl="3" marL="1600200" indent="-28296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Font typeface="Corbel"/>
              <a:buChar char="–"/>
            </a:pPr>
            <a:r>
              <a:rPr b="0" lang="en-US" sz="1400" spc="-1" strike="noStrike">
                <a:solidFill>
                  <a:srgbClr val="262626"/>
                </a:solidFill>
                <a:latin typeface="Corbel"/>
              </a:rPr>
              <a:t>Fourth level</a:t>
            </a:r>
            <a:endParaRPr b="0" i="1" lang="en-US" sz="1400" spc="-1" strike="noStrike">
              <a:solidFill>
                <a:srgbClr val="262626"/>
              </a:solidFill>
              <a:latin typeface="Corbel"/>
            </a:endParaRPr>
          </a:p>
          <a:p>
            <a:pPr lvl="4" marL="2057400" indent="-28296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Font typeface="Arial"/>
              <a:buChar char="•"/>
            </a:pPr>
            <a:r>
              <a:rPr b="0" i="1" lang="en-US" sz="1400" spc="-1" strike="noStrike">
                <a:solidFill>
                  <a:srgbClr val="262626"/>
                </a:solidFill>
                <a:latin typeface="Corbel"/>
              </a:rPr>
              <a:t>Fifth level</a:t>
            </a:r>
            <a:endParaRPr b="0" i="1" lang="en-US" sz="1400" spc="-1" strike="noStrike">
              <a:solidFill>
                <a:srgbClr val="262626"/>
              </a:solidFill>
              <a:latin typeface="Corbe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762120" y="5929920"/>
            <a:ext cx="381456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D734B862-1AD1-4FF5-A00C-A2BD4D8C666B}" type="datetime">
              <a:rPr b="0" i="1" lang="en-US" sz="1000" spc="-1" strike="noStrike">
                <a:solidFill>
                  <a:srgbClr val="262626"/>
                </a:solidFill>
                <a:latin typeface="Century Schoolbook"/>
              </a:rPr>
              <a:t>12/4/19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762120" y="6314400"/>
            <a:ext cx="3814560" cy="36468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sldNum"/>
          </p:nvPr>
        </p:nvSpPr>
        <p:spPr>
          <a:xfrm>
            <a:off x="11783880" y="5607720"/>
            <a:ext cx="407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A06DB5E-18E0-47D5-A52B-891E95A798E0}" type="slidenum">
              <a:rPr b="0" i="1" lang="en-US" sz="1200" spc="-1" strike="noStrike">
                <a:solidFill>
                  <a:srgbClr val="f5f5f5"/>
                </a:solidFill>
                <a:latin typeface="Century Schoolbook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1783880" y="5380560"/>
            <a:ext cx="407520" cy="818640"/>
          </a:xfrm>
          <a:custGeom>
            <a:avLst/>
            <a:gdLst/>
            <a:ahLst/>
            <a:rect l="l" t="t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2"/>
          <p:cNvSpPr/>
          <p:nvPr/>
        </p:nvSpPr>
        <p:spPr>
          <a:xfrm>
            <a:off x="0" y="6199560"/>
            <a:ext cx="4495680" cy="360"/>
          </a:xfrm>
          <a:prstGeom prst="line">
            <a:avLst/>
          </a:prstGeom>
          <a:ln w="2556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3"/>
          <p:cNvSpPr>
            <a:spLocks noGrp="1"/>
          </p:cNvSpPr>
          <p:nvPr>
            <p:ph type="title"/>
          </p:nvPr>
        </p:nvSpPr>
        <p:spPr>
          <a:xfrm>
            <a:off x="762120" y="559800"/>
            <a:ext cx="3833640" cy="4952160"/>
          </a:xfrm>
          <a:prstGeom prst="rect">
            <a:avLst/>
          </a:prstGeom>
        </p:spPr>
        <p:txBody>
          <a:bodyPr/>
          <a:p>
            <a:pPr algn="r">
              <a:lnSpc>
                <a:spcPct val="90000"/>
              </a:lnSpc>
            </a:pPr>
            <a:r>
              <a:rPr b="0" i="1" lang="en-US" sz="5000" spc="-1" strike="noStrike">
                <a:solidFill>
                  <a:srgbClr val="262626"/>
                </a:solidFill>
                <a:latin typeface="Century Schoolbook"/>
              </a:rPr>
              <a:t>Click to </a:t>
            </a:r>
            <a:r>
              <a:rPr b="0" i="1" lang="en-US" sz="5000" spc="-1" strike="noStrike">
                <a:solidFill>
                  <a:srgbClr val="262626"/>
                </a:solidFill>
                <a:latin typeface="Century Schoolbook"/>
              </a:rPr>
              <a:t>edit Master </a:t>
            </a:r>
            <a:r>
              <a:rPr b="0" i="1" lang="en-US" sz="5000" spc="-1" strike="noStrike">
                <a:solidFill>
                  <a:srgbClr val="262626"/>
                </a:solidFill>
                <a:latin typeface="Century Schoolbook"/>
              </a:rPr>
              <a:t>title style</a:t>
            </a:r>
            <a:endParaRPr b="0" lang="en-US" sz="5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/>
          </p:nvPr>
        </p:nvSpPr>
        <p:spPr>
          <a:xfrm>
            <a:off x="762120" y="5929920"/>
            <a:ext cx="3814560" cy="3646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A927FA53-52BE-4949-9D26-F9C297E6B7FF}" type="datetime">
              <a:rPr b="0" i="1" lang="en-US" sz="1000" spc="-1" strike="noStrike">
                <a:solidFill>
                  <a:srgbClr val="262626"/>
                </a:solidFill>
                <a:latin typeface="Century Schoolbook"/>
              </a:rPr>
              <a:t>12/4/19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/>
          </p:nvPr>
        </p:nvSpPr>
        <p:spPr>
          <a:xfrm>
            <a:off x="762120" y="6314400"/>
            <a:ext cx="3814560" cy="364680"/>
          </a:xfrm>
          <a:prstGeom prst="rect">
            <a:avLst/>
          </a:prstGeom>
        </p:spPr>
        <p:txBody>
          <a:bodyPr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/>
          </p:nvPr>
        </p:nvSpPr>
        <p:spPr>
          <a:xfrm>
            <a:off x="11783880" y="5607720"/>
            <a:ext cx="407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01F1531-FB53-42A0-A33F-E8B330A8710E}" type="slidenum">
              <a:rPr b="0" i="1" lang="en-US" sz="1200" spc="-1" strike="noStrike">
                <a:solidFill>
                  <a:srgbClr val="f5f5f5"/>
                </a:solidFill>
                <a:latin typeface="Century Schoolbook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Click to edit the outline text format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62626"/>
                </a:solidFill>
                <a:latin typeface="Corbel"/>
              </a:rPr>
              <a:t>Second Outline Level</a:t>
            </a:r>
            <a:endParaRPr b="0" lang="en-US" sz="1600" spc="-1" strike="noStrike">
              <a:solidFill>
                <a:srgbClr val="262626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262626"/>
                </a:solidFill>
                <a:latin typeface="Corbel"/>
              </a:rPr>
              <a:t>Third Outline Level</a:t>
            </a:r>
            <a:endParaRPr b="0" lang="en-US" sz="1400" spc="-1" strike="noStrike">
              <a:solidFill>
                <a:srgbClr val="262626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1400" spc="-1" strike="noStrike">
                <a:solidFill>
                  <a:srgbClr val="262626"/>
                </a:solidFill>
                <a:latin typeface="Corbel"/>
              </a:rPr>
              <a:t>Fourth Outline Level</a:t>
            </a:r>
            <a:endParaRPr b="0" i="1" lang="en-US" sz="1400" spc="-1" strike="noStrike">
              <a:solidFill>
                <a:srgbClr val="262626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262626"/>
                </a:solidFill>
                <a:latin typeface="Corbel"/>
              </a:rPr>
              <a:t>Fifth Outline Level</a:t>
            </a:r>
            <a:endParaRPr b="0" i="1" lang="en-US" sz="2000" spc="-1" strike="noStrike">
              <a:solidFill>
                <a:srgbClr val="262626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262626"/>
                </a:solidFill>
                <a:latin typeface="Corbel"/>
              </a:rPr>
              <a:t>Sixth Outline Level</a:t>
            </a:r>
            <a:endParaRPr b="0" i="1" lang="en-US" sz="2000" spc="-1" strike="noStrike">
              <a:solidFill>
                <a:srgbClr val="262626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262626"/>
                </a:solidFill>
                <a:latin typeface="Corbel"/>
              </a:rPr>
              <a:t>Seventh Outline Level</a:t>
            </a:r>
            <a:endParaRPr b="0" i="1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1089000" y="1143360"/>
            <a:ext cx="7034040" cy="4268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85000"/>
              </a:lnSpc>
            </a:pPr>
            <a:r>
              <a:rPr b="0" i="1" lang="en-US" sz="6600" spc="-1" strike="noStrike" cap="all">
                <a:solidFill>
                  <a:srgbClr val="f5f5f5"/>
                </a:solidFill>
                <a:latin typeface="Century Schoolbook"/>
              </a:rPr>
              <a:t>Particles, Sprites, and the Point Cloud</a:t>
            </a:r>
            <a:endParaRPr b="0" lang="en-US" sz="6600" spc="-1" strike="noStrike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089000" y="5020200"/>
            <a:ext cx="7034040" cy="1452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4000"/>
              </a:lnSpc>
            </a:pPr>
            <a:r>
              <a:rPr b="0" i="1" lang="en-US" sz="2000" spc="-1" strike="noStrike">
                <a:solidFill>
                  <a:srgbClr val="f5f5f5"/>
                </a:solidFill>
                <a:latin typeface="Corbel"/>
              </a:rPr>
              <a:t>Patrick Sungkharisma</a:t>
            </a:r>
            <a:r>
              <a:rPr b="0" i="1" lang="en-US" sz="2000" spc="-1" strike="noStrike">
                <a:solidFill>
                  <a:srgbClr val="f5f5f5"/>
                </a:solidFill>
                <a:latin typeface="Corbel"/>
              </a:rPr>
              <a:t>	</a:t>
            </a:r>
            <a:r>
              <a:rPr b="0" i="1" lang="en-US" sz="2000" spc="-1" strike="noStrike">
                <a:solidFill>
                  <a:srgbClr val="f5f5f5"/>
                </a:solidFill>
                <a:latin typeface="Corbel"/>
              </a:rPr>
              <a:t>	</a:t>
            </a:r>
            <a:r>
              <a:rPr b="0" i="1" lang="en-US" sz="2000" spc="-1" strike="noStrike">
                <a:solidFill>
                  <a:srgbClr val="f5f5f5"/>
                </a:solidFill>
                <a:latin typeface="Corbel"/>
              </a:rPr>
              <a:t>	</a:t>
            </a:r>
            <a:r>
              <a:rPr b="0" i="1" lang="en-US" sz="2000" spc="-1" strike="noStrike">
                <a:solidFill>
                  <a:srgbClr val="f5f5f5"/>
                </a:solidFill>
                <a:latin typeface="Corbel"/>
              </a:rPr>
              <a:t>	</a:t>
            </a:r>
            <a:r>
              <a:rPr b="0" i="1" lang="en-US" sz="2000" spc="-1" strike="noStrike">
                <a:solidFill>
                  <a:srgbClr val="f5f5f5"/>
                </a:solidFill>
                <a:latin typeface="Corbel"/>
              </a:rPr>
              <a:t>05111740000041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i="1" lang="en-US" sz="2000" spc="-1" strike="noStrike">
                <a:solidFill>
                  <a:srgbClr val="f5f5f5"/>
                </a:solidFill>
                <a:latin typeface="Corbel"/>
              </a:rPr>
              <a:t>Jonathan Alphabert S</a:t>
            </a:r>
            <a:r>
              <a:rPr b="0" i="1" lang="en-US" sz="2000" spc="-1" strike="noStrike">
                <a:solidFill>
                  <a:srgbClr val="f5f5f5"/>
                </a:solidFill>
                <a:latin typeface="Corbel"/>
              </a:rPr>
              <a:t>	</a:t>
            </a:r>
            <a:r>
              <a:rPr b="0" i="1" lang="en-US" sz="2000" spc="-1" strike="noStrike">
                <a:solidFill>
                  <a:srgbClr val="f5f5f5"/>
                </a:solidFill>
                <a:latin typeface="Corbel"/>
              </a:rPr>
              <a:t>	</a:t>
            </a:r>
            <a:r>
              <a:rPr b="0" i="1" lang="en-US" sz="2000" spc="-1" strike="noStrike">
                <a:solidFill>
                  <a:srgbClr val="f5f5f5"/>
                </a:solidFill>
                <a:latin typeface="Corbel"/>
              </a:rPr>
              <a:t>	</a:t>
            </a:r>
            <a:r>
              <a:rPr b="0" i="1" lang="en-US" sz="2000" spc="-1" strike="noStrike">
                <a:solidFill>
                  <a:srgbClr val="f5f5f5"/>
                </a:solidFill>
                <a:latin typeface="Corbel"/>
              </a:rPr>
              <a:t>	</a:t>
            </a:r>
            <a:r>
              <a:rPr b="0" i="1" lang="en-US" sz="2000" spc="-1" strike="noStrike">
                <a:solidFill>
                  <a:srgbClr val="f5f5f5"/>
                </a:solidFill>
                <a:latin typeface="Corbel"/>
              </a:rPr>
              <a:t>05111740000053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i="1" lang="en-US" sz="2000" spc="-1" strike="noStrike">
                <a:solidFill>
                  <a:srgbClr val="f5f5f5"/>
                </a:solidFill>
                <a:latin typeface="Corbel"/>
              </a:rPr>
              <a:t>Fandi Pranata Jaya</a:t>
            </a:r>
            <a:r>
              <a:rPr b="0" i="1" lang="en-US" sz="2000" spc="-1" strike="noStrike">
                <a:solidFill>
                  <a:srgbClr val="f5f5f5"/>
                </a:solidFill>
                <a:latin typeface="Corbel"/>
              </a:rPr>
              <a:t>	</a:t>
            </a:r>
            <a:r>
              <a:rPr b="0" i="1" lang="en-US" sz="2000" spc="-1" strike="noStrike">
                <a:solidFill>
                  <a:srgbClr val="f5f5f5"/>
                </a:solidFill>
                <a:latin typeface="Corbel"/>
              </a:rPr>
              <a:t>	</a:t>
            </a:r>
            <a:r>
              <a:rPr b="0" i="1" lang="en-US" sz="2000" spc="-1" strike="noStrike">
                <a:solidFill>
                  <a:srgbClr val="f5f5f5"/>
                </a:solidFill>
                <a:latin typeface="Corbel"/>
              </a:rPr>
              <a:t>	</a:t>
            </a:r>
            <a:r>
              <a:rPr b="0" i="1" lang="en-US" sz="2000" spc="-1" strike="noStrike">
                <a:solidFill>
                  <a:srgbClr val="f5f5f5"/>
                </a:solidFill>
                <a:latin typeface="Corbel"/>
              </a:rPr>
              <a:t>	</a:t>
            </a:r>
            <a:r>
              <a:rPr b="0" i="1" lang="en-US" sz="2000" spc="-1" strike="noStrike">
                <a:solidFill>
                  <a:srgbClr val="f5f5f5"/>
                </a:solidFill>
                <a:latin typeface="Corbel"/>
              </a:rPr>
              <a:t>05111740000056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4000"/>
              </a:lnSpc>
            </a:pPr>
            <a:r>
              <a:rPr b="0" i="1" lang="en-US" sz="2000" spc="-1" strike="noStrike">
                <a:solidFill>
                  <a:srgbClr val="f5f5f5"/>
                </a:solidFill>
                <a:latin typeface="Corbel"/>
              </a:rPr>
              <a:t>Octavianus Giovanni </a:t>
            </a:r>
            <a:r>
              <a:rPr b="0" i="1" lang="en-US" sz="2000" spc="-1" strike="noStrike">
                <a:solidFill>
                  <a:srgbClr val="f5f5f5"/>
                </a:solidFill>
                <a:latin typeface="Corbel"/>
              </a:rPr>
              <a:t>	</a:t>
            </a:r>
            <a:r>
              <a:rPr b="0" i="1" lang="en-US" sz="2000" spc="-1" strike="noStrike">
                <a:solidFill>
                  <a:srgbClr val="f5f5f5"/>
                </a:solidFill>
                <a:latin typeface="Corbel"/>
              </a:rPr>
              <a:t>	</a:t>
            </a:r>
            <a:r>
              <a:rPr b="0" i="1" lang="en-US" sz="2000" spc="-1" strike="noStrike">
                <a:solidFill>
                  <a:srgbClr val="f5f5f5"/>
                </a:solidFill>
                <a:latin typeface="Corbel"/>
              </a:rPr>
              <a:t>	</a:t>
            </a:r>
            <a:r>
              <a:rPr b="0" i="1" lang="en-US" sz="2000" spc="-1" strike="noStrike">
                <a:solidFill>
                  <a:srgbClr val="f5f5f5"/>
                </a:solidFill>
                <a:latin typeface="Corbel"/>
              </a:rPr>
              <a:t>	</a:t>
            </a:r>
            <a:r>
              <a:rPr b="0" i="1" lang="en-US" sz="2000" spc="-1" strike="noStrike">
                <a:solidFill>
                  <a:srgbClr val="f5f5f5"/>
                </a:solidFill>
                <a:latin typeface="Corbel"/>
              </a:rPr>
              <a:t>05111740000113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762120" y="559800"/>
            <a:ext cx="3833640" cy="4952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</a:pPr>
            <a:r>
              <a:rPr b="0" i="1" lang="en-US" sz="3600" spc="-1" strike="noStrike">
                <a:solidFill>
                  <a:srgbClr val="262626"/>
                </a:solidFill>
                <a:latin typeface="Century Schoolbook"/>
              </a:rPr>
              <a:t>Using Textures to Style Particles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5181480" y="569160"/>
            <a:ext cx="6248160" cy="5654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2000"/>
              </a:lnSpc>
              <a:spcBef>
                <a:spcPts val="901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Menggunakan syntax: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marL="402480">
              <a:lnSpc>
                <a:spcPct val="112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rbel"/>
              </a:rPr>
              <a:t>var texture = THREE.ImageUtils.loadTexture("…");</a:t>
            </a:r>
            <a:endParaRPr b="0" lang="en-US" sz="1800" spc="-1" strike="noStrike">
              <a:solidFill>
                <a:srgbClr val="262626"/>
              </a:solidFill>
              <a:latin typeface="Corbel"/>
            </a:endParaRPr>
          </a:p>
          <a:p>
            <a:pPr marL="402480">
              <a:lnSpc>
                <a:spcPct val="112000"/>
              </a:lnSpc>
              <a:spcBef>
                <a:spcPts val="901"/>
              </a:spcBef>
            </a:pPr>
            <a:endParaRPr b="0" lang="en-US" sz="1800" spc="-1" strike="noStrike">
              <a:solidFill>
                <a:srgbClr val="262626"/>
              </a:solidFill>
              <a:latin typeface="Corbel"/>
            </a:endParaRPr>
          </a:p>
          <a:p>
            <a:pPr>
              <a:lnSpc>
                <a:spcPct val="112000"/>
              </a:lnSpc>
              <a:spcBef>
                <a:spcPts val="901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Pada THREE.ParticleBasicMaterial() dapat menggunakan property map untuk assign texture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>
              <a:lnSpc>
                <a:spcPct val="112000"/>
              </a:lnSpc>
              <a:spcBef>
                <a:spcPts val="901"/>
              </a:spcBef>
            </a:pP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>
              <a:lnSpc>
                <a:spcPct val="112000"/>
              </a:lnSpc>
              <a:spcBef>
                <a:spcPts val="901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Menggunakan AdditiveBlending untuk mode blending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>
              <a:lnSpc>
                <a:spcPct val="112000"/>
              </a:lnSpc>
              <a:spcBef>
                <a:spcPts val="901"/>
              </a:spcBef>
            </a:pP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762120" y="559800"/>
            <a:ext cx="3833640" cy="4952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</a:pPr>
            <a:r>
              <a:rPr b="0" i="1" lang="en-US" sz="3600" spc="-1" strike="noStrike">
                <a:solidFill>
                  <a:srgbClr val="262626"/>
                </a:solidFill>
                <a:latin typeface="Century Schoolbook"/>
              </a:rPr>
              <a:t>Kriteria Texture</a:t>
            </a:r>
            <a:br/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5181480" y="569160"/>
            <a:ext cx="6248160" cy="5654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3320" indent="-28296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Texture bersize power-of-2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marL="283320" indent="-28296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Font typeface="Arial"/>
              <a:buChar char="-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Background hitam agar dapat menggunakan additive blending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>
              <a:lnSpc>
                <a:spcPct val="112000"/>
              </a:lnSpc>
              <a:spcBef>
                <a:spcPts val="901"/>
              </a:spcBef>
            </a:pP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>
              <a:lnSpc>
                <a:spcPct val="112000"/>
              </a:lnSpc>
              <a:spcBef>
                <a:spcPts val="901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Contoh Texture :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>
              <a:lnSpc>
                <a:spcPct val="112000"/>
              </a:lnSpc>
              <a:spcBef>
                <a:spcPts val="901"/>
              </a:spcBef>
            </a:pP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>
              <a:lnSpc>
                <a:spcPct val="112000"/>
              </a:lnSpc>
              <a:spcBef>
                <a:spcPts val="901"/>
              </a:spcBef>
            </a:pP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>
              <a:lnSpc>
                <a:spcPct val="112000"/>
              </a:lnSpc>
              <a:spcBef>
                <a:spcPts val="901"/>
              </a:spcBef>
            </a:pP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>
              <a:lnSpc>
                <a:spcPct val="112000"/>
              </a:lnSpc>
              <a:spcBef>
                <a:spcPts val="901"/>
              </a:spcBef>
            </a:pP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>
              <a:lnSpc>
                <a:spcPct val="112000"/>
              </a:lnSpc>
              <a:spcBef>
                <a:spcPts val="901"/>
              </a:spcBef>
            </a:pP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>
              <a:lnSpc>
                <a:spcPct val="112000"/>
              </a:lnSpc>
              <a:spcBef>
                <a:spcPts val="901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 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pic>
        <p:nvPicPr>
          <p:cNvPr id="153" name="Picture 3" descr=""/>
          <p:cNvPicPr/>
          <p:nvPr/>
        </p:nvPicPr>
        <p:blipFill>
          <a:blip r:embed="rId1"/>
          <a:stretch/>
        </p:blipFill>
        <p:spPr>
          <a:xfrm>
            <a:off x="7696080" y="3148560"/>
            <a:ext cx="1218960" cy="121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29800" y="534240"/>
            <a:ext cx="3833640" cy="4952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</a:pPr>
            <a:r>
              <a:rPr b="0" i="1" lang="en-US" sz="3600" spc="-1" strike="noStrike">
                <a:solidFill>
                  <a:srgbClr val="262626"/>
                </a:solidFill>
                <a:latin typeface="Century Schoolbook"/>
              </a:rPr>
              <a:t>Multiple Texture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5181480" y="569160"/>
            <a:ext cx="6248160" cy="5654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2000"/>
              </a:lnSpc>
              <a:spcBef>
                <a:spcPts val="901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Menggunakan beberapa particle system untuk load   texture yang berbeda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marL="402480">
              <a:lnSpc>
                <a:spcPct val="112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rbel"/>
              </a:rPr>
              <a:t>var texture1 = THREE.ImageUtils.loadTexture("…");</a:t>
            </a:r>
            <a:endParaRPr b="0" lang="en-US" sz="1800" spc="-1" strike="noStrike">
              <a:solidFill>
                <a:srgbClr val="262626"/>
              </a:solidFill>
              <a:latin typeface="Corbel"/>
            </a:endParaRPr>
          </a:p>
          <a:p>
            <a:pPr marL="402480">
              <a:lnSpc>
                <a:spcPct val="112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rbel"/>
              </a:rPr>
              <a:t>var texture2 = THREE.ImageUtils.loadTexture(“…");</a:t>
            </a:r>
            <a:endParaRPr b="0" lang="en-US" sz="1800" spc="-1" strike="noStrike">
              <a:solidFill>
                <a:srgbClr val="262626"/>
              </a:solidFill>
              <a:latin typeface="Corbel"/>
            </a:endParaRPr>
          </a:p>
          <a:p>
            <a:pPr marL="402480">
              <a:lnSpc>
                <a:spcPct val="112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rbel"/>
              </a:rPr>
              <a:t>.</a:t>
            </a:r>
            <a:endParaRPr b="0" lang="en-US" sz="1800" spc="-1" strike="noStrike">
              <a:solidFill>
                <a:srgbClr val="262626"/>
              </a:solidFill>
              <a:latin typeface="Corbel"/>
            </a:endParaRPr>
          </a:p>
          <a:p>
            <a:pPr marL="402480">
              <a:lnSpc>
                <a:spcPct val="112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rbel"/>
              </a:rPr>
              <a:t>.</a:t>
            </a:r>
            <a:endParaRPr b="0" lang="en-US" sz="1800" spc="-1" strike="noStrike">
              <a:solidFill>
                <a:srgbClr val="262626"/>
              </a:solidFill>
              <a:latin typeface="Corbel"/>
            </a:endParaRPr>
          </a:p>
          <a:p>
            <a:pPr marL="402480">
              <a:lnSpc>
                <a:spcPct val="112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rbel"/>
              </a:rPr>
              <a:t>scene.add(createPointCloud("system1", texture1, size, transparent, opacity, sizeAttenuation, color));</a:t>
            </a:r>
            <a:endParaRPr b="0" lang="en-US" sz="1800" spc="-1" strike="noStrike">
              <a:solidFill>
                <a:srgbClr val="262626"/>
              </a:solidFill>
              <a:latin typeface="Corbel"/>
            </a:endParaRPr>
          </a:p>
          <a:p>
            <a:pPr marL="402480">
              <a:lnSpc>
                <a:spcPct val="112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262626"/>
                </a:solidFill>
                <a:latin typeface="Corbel"/>
              </a:rPr>
              <a:t>scene.add(createPointCloud("system2", texture2, size, transparent, opacity, sizeAttenuation, color));</a:t>
            </a:r>
            <a:endParaRPr b="0" lang="en-US" sz="1800" spc="-1" strike="noStrike">
              <a:solidFill>
                <a:srgbClr val="262626"/>
              </a:solidFill>
              <a:latin typeface="Corbel"/>
            </a:endParaRPr>
          </a:p>
          <a:p>
            <a:pPr>
              <a:lnSpc>
                <a:spcPct val="112000"/>
              </a:lnSpc>
              <a:spcBef>
                <a:spcPts val="901"/>
              </a:spcBef>
            </a:pPr>
            <a:endParaRPr b="0" lang="en-US" sz="1800" spc="-1" strike="noStrike">
              <a:solidFill>
                <a:srgbClr val="262626"/>
              </a:solidFill>
              <a:latin typeface="Corbel"/>
            </a:endParaRPr>
          </a:p>
          <a:p>
            <a:pPr>
              <a:lnSpc>
                <a:spcPct val="112000"/>
              </a:lnSpc>
              <a:spcBef>
                <a:spcPts val="901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Meskipun bisa load beberapa texture, tidak efisien semakin banyak jenis texturenya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>
              <a:lnSpc>
                <a:spcPct val="112000"/>
              </a:lnSpc>
              <a:spcBef>
                <a:spcPts val="901"/>
              </a:spcBef>
            </a:pP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>
              <a:lnSpc>
                <a:spcPct val="112000"/>
              </a:lnSpc>
              <a:spcBef>
                <a:spcPts val="901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Jika particle sedikit dan style texture banyak, lebih baik menggunakan THREE.sprite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>
              <a:lnSpc>
                <a:spcPct val="112000"/>
              </a:lnSpc>
              <a:spcBef>
                <a:spcPts val="901"/>
              </a:spcBef>
            </a:pP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>
              <a:lnSpc>
                <a:spcPct val="112000"/>
              </a:lnSpc>
              <a:spcBef>
                <a:spcPts val="901"/>
              </a:spcBef>
            </a:pP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0160" y="534240"/>
            <a:ext cx="3833640" cy="4952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</a:pPr>
            <a:r>
              <a:rPr b="0" i="1" lang="en-US" sz="3600" spc="-1" strike="noStrike">
                <a:solidFill>
                  <a:srgbClr val="262626"/>
                </a:solidFill>
                <a:latin typeface="Century Schoolbook"/>
              </a:rPr>
              <a:t>Working with Sprite Maps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5181480" y="569160"/>
            <a:ext cx="6248160" cy="5654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THREE.Sprite selain digunakan untuk render particles tunggal dengan THREE.CanvasRenderer dan THREE.WebGLRenderer, dapat juga digunakan untuk membuat layer semacam head-up display (HUD) untuk 3D content dengan menambahkan THREE.OrthographicCamera.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marL="432000" indent="-32400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Cara membuat THREE.OrthographicCamera 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var sceneOrtho = new THREE.Scene();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var cameraOrtho = new THREE.OrthographicCamera( 0, window.innerWidth, window.innerHeight, 0, -10, 10 );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>
              <a:lnSpc>
                <a:spcPct val="112000"/>
              </a:lnSpc>
              <a:spcBef>
                <a:spcPts val="901"/>
              </a:spcBef>
            </a:pP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>
              <a:lnSpc>
                <a:spcPct val="112000"/>
              </a:lnSpc>
              <a:spcBef>
                <a:spcPts val="901"/>
              </a:spcBef>
            </a:pP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0160" y="534240"/>
            <a:ext cx="3833640" cy="4952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</a:pPr>
            <a:r>
              <a:rPr b="0" i="1" lang="en-US" sz="3600" spc="-1" strike="noStrike">
                <a:solidFill>
                  <a:srgbClr val="262626"/>
                </a:solidFill>
                <a:latin typeface="Century Schoolbook"/>
              </a:rPr>
              <a:t>Working with Sprite Maps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5181480" y="569160"/>
            <a:ext cx="6248160" cy="5654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Contoh tekstur yang dipakai :</a:t>
            </a:r>
            <a:br/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(Pac-Man ghosts)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marL="432000" indent="-32400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marL="432000" indent="-32400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marL="432000" indent="-32400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marL="432000" indent="-32400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Untuk mendapatkan sprite ghost tertentu menggunakan syntax: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spriteMaterial.map.offset = new THREE.Vector2(1/5 * spriteNumber, 0);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spriteMaterial.map.repeat = new THREE.Vector2(1/5, 1);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marL="432000" indent="-324000">
              <a:spcBef>
                <a:spcPts val="1417"/>
              </a:spcBef>
              <a:buClr>
                <a:srgbClr val="26262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map.offset digunakan untuk menentukan offset dari tekstur yang digunakan, sedangkan map.repeat digunakan untuk mengulang sprite dengan menjadikan bilangan desimal untuk mengambil potongan tekstur (1 ghost).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5469840" y="1280160"/>
            <a:ext cx="4680000" cy="116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30160" y="534240"/>
            <a:ext cx="3833640" cy="4952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</a:pPr>
            <a:r>
              <a:rPr b="0" i="1" lang="en-US" sz="3600" spc="-1" strike="noStrike">
                <a:solidFill>
                  <a:srgbClr val="262626"/>
                </a:solidFill>
                <a:latin typeface="Century Schoolbook"/>
              </a:rPr>
              <a:t>Working with Sprite Maps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5181480" y="569160"/>
            <a:ext cx="6248160" cy="5654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Update pada fungsi render :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webGLRenderer.render(scene, camera);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webGLRenderer.autoClear = false;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webGLRenderer.render(sceneOrtho, cameraOrtho);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>
              <a:lnSpc>
                <a:spcPct val="112000"/>
              </a:lnSpc>
              <a:spcBef>
                <a:spcPts val="901"/>
              </a:spcBef>
            </a:pP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>
              <a:lnSpc>
                <a:spcPct val="112000"/>
              </a:lnSpc>
              <a:spcBef>
                <a:spcPts val="901"/>
              </a:spcBef>
            </a:pP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830160" y="534240"/>
            <a:ext cx="3833640" cy="4952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</a:pPr>
            <a:r>
              <a:rPr b="0" i="1" lang="en-US" sz="3600" spc="-1" strike="noStrike">
                <a:solidFill>
                  <a:srgbClr val="262626"/>
                </a:solidFill>
                <a:latin typeface="Century Schoolbook"/>
              </a:rPr>
              <a:t>Attribute THREE.Sprite</a:t>
            </a:r>
            <a:br/>
            <a:r>
              <a:rPr b="0" i="1" lang="en-US" sz="3600" spc="-1" strike="noStrike">
                <a:solidFill>
                  <a:srgbClr val="262626"/>
                </a:solidFill>
                <a:latin typeface="Century Schoolbook"/>
              </a:rPr>
              <a:t>Material 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5181480" y="569160"/>
            <a:ext cx="6248160" cy="5654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color : warna dari sprite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marL="432000" indent="-32400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map : texture yang digunakan untuk sprite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marL="432000" indent="-32400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sizeAnnutation : jika diset false, ukuran sprite tidak dipengaruhi oleh distance camera. Default value = true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marL="432000" indent="-32400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opacity : set tingkat ketransparan. Default value = 1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marL="432000" indent="-32400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blending = menentukan blend mode yang digunakan ketika rendering sprite.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marL="432000" indent="-32400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fog = menentukan apakah sprite dipengaruhi oleh fog yng ditambahkan ke dalam scene. Default value = true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>
              <a:lnSpc>
                <a:spcPct val="112000"/>
              </a:lnSpc>
              <a:spcBef>
                <a:spcPts val="901"/>
              </a:spcBef>
            </a:pP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>
              <a:lnSpc>
                <a:spcPct val="112000"/>
              </a:lnSpc>
              <a:spcBef>
                <a:spcPts val="901"/>
              </a:spcBef>
            </a:pP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762120" y="559800"/>
            <a:ext cx="3833640" cy="4952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90000"/>
              </a:lnSpc>
            </a:pPr>
            <a:r>
              <a:rPr b="0" i="1" lang="en-US" sz="3600" spc="-1" strike="noStrike">
                <a:solidFill>
                  <a:srgbClr val="262626"/>
                </a:solidFill>
                <a:latin typeface="Century Schoolbook"/>
              </a:rPr>
              <a:t>Creating THREE.</a:t>
            </a:r>
            <a:br/>
            <a:r>
              <a:rPr b="0" i="1" lang="en-US" sz="3600" spc="-1" strike="noStrike">
                <a:solidFill>
                  <a:srgbClr val="262626"/>
                </a:solidFill>
                <a:latin typeface="Century Schoolbook"/>
              </a:rPr>
              <a:t>PointCloud from an advanced geometry 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5181480" y="569160"/>
            <a:ext cx="6248160" cy="5654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3320" indent="-28296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THREE.PointCloud merender setiap partikel berdasarkan dari geometri yang telah disediakan. Sehingga dengan demikian kita dapat menggunakan complex geometri dengan THREE.PointCloud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447920" y="2940480"/>
            <a:ext cx="9295920" cy="977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90000"/>
              </a:lnSpc>
            </a:pPr>
            <a:r>
              <a:rPr b="0" i="1" lang="en-US" sz="5000" spc="-1" strike="noStrike">
                <a:solidFill>
                  <a:srgbClr val="262626"/>
                </a:solidFill>
                <a:latin typeface="Century Schoolbook"/>
              </a:rPr>
              <a:t>Thank You For Your Attention</a:t>
            </a:r>
            <a:endParaRPr b="0" lang="en-US" sz="50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17760" y="559800"/>
            <a:ext cx="3977640" cy="4952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</a:pPr>
            <a:r>
              <a:rPr b="0" i="1" lang="en-US" sz="3600" spc="-1" strike="noStrike">
                <a:solidFill>
                  <a:srgbClr val="262626"/>
                </a:solidFill>
                <a:latin typeface="Century Schoolbook"/>
              </a:rPr>
              <a:t>Introduction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181480" y="569160"/>
            <a:ext cx="6248160" cy="5654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3320" indent="-28296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Sprite: Sebuah bidang 2 dimensi yang selalu menghadap kepada kamera.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marL="283320" indent="-28296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Particle: sama seperti sprite, penyebutan di versi lama THREE js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marL="283320" indent="-28296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Point Cloud: Kumpulan dari banyak particle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>
              <a:lnSpc>
                <a:spcPct val="112000"/>
              </a:lnSpc>
              <a:spcBef>
                <a:spcPts val="901"/>
              </a:spcBef>
            </a:pP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17760" y="559800"/>
            <a:ext cx="3977640" cy="4952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</a:pPr>
            <a:r>
              <a:rPr b="0" i="1" lang="en-US" sz="3600" spc="-1" strike="noStrike">
                <a:solidFill>
                  <a:srgbClr val="262626"/>
                </a:solidFill>
                <a:latin typeface="Century Schoolbook"/>
              </a:rPr>
              <a:t>Sprites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5181480" y="569160"/>
            <a:ext cx="6248160" cy="5654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3320" indent="-28296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Konstruktornya menerima 1 parameter, yaitu material dengan syntax :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var sprite = new THREE.Sprite(material);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marL="283320" indent="-282960">
              <a:spcBef>
                <a:spcPts val="1417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Properties: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isSprite : mengecek apakah objek merupakan Sprite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material : menentukan material dari sprite. Default adalah white SpriteMaterial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center : titik poros dari sprite. Value (0.5, 0.5) merupakan posisi tengah, sedangkan (0, 0) merupakan posisi ujung kiri bawah.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>
              <a:lnSpc>
                <a:spcPct val="112000"/>
              </a:lnSpc>
              <a:spcBef>
                <a:spcPts val="901"/>
              </a:spcBef>
            </a:pP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17760" y="559800"/>
            <a:ext cx="3977640" cy="4952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</a:pPr>
            <a:r>
              <a:rPr b="0" i="1" lang="en-US" sz="3600" spc="-1" strike="noStrike">
                <a:solidFill>
                  <a:srgbClr val="262626"/>
                </a:solidFill>
                <a:latin typeface="Century Schoolbook"/>
              </a:rPr>
              <a:t>Sprites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5181480" y="569160"/>
            <a:ext cx="6248160" cy="5654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3320" indent="-28296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Methods :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clone() : return clone dari Sprite ini.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copy() : copy property value dari sprite terterntu ke sprite ini.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raycast() : mendapatkan perpotongan dari sebuah casted ray dengan sprite ini.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762120" y="559800"/>
            <a:ext cx="3833640" cy="4952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</a:pPr>
            <a:r>
              <a:rPr b="0" i="1" lang="en-US" sz="3600" spc="-1" strike="noStrike">
                <a:solidFill>
                  <a:srgbClr val="262626"/>
                </a:solidFill>
                <a:latin typeface="Century Schoolbook"/>
              </a:rPr>
              <a:t>Point Cloud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5181480" y="569160"/>
            <a:ext cx="6248160" cy="5654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3320" indent="-28296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Konstruktornya menerima 2 parameter yaitu geometri dan material dengan syntax: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lvl="1" marL="685800" indent="-28296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Font typeface="Corbel"/>
              <a:buChar char="–"/>
            </a:pPr>
            <a:r>
              <a:rPr b="0" lang="en-US" sz="1800" spc="-1" strike="noStrike">
                <a:solidFill>
                  <a:srgbClr val="262626"/>
                </a:solidFill>
                <a:latin typeface="Corbel"/>
              </a:rPr>
              <a:t>var cloud = new THREE.PointCloud(geometry, material); </a:t>
            </a:r>
            <a:endParaRPr b="0" lang="en-US" sz="1800" spc="-1" strike="noStrike">
              <a:solidFill>
                <a:srgbClr val="262626"/>
              </a:solidFill>
              <a:latin typeface="Corbel"/>
            </a:endParaRPr>
          </a:p>
          <a:p>
            <a:pPr>
              <a:lnSpc>
                <a:spcPct val="112000"/>
              </a:lnSpc>
              <a:spcBef>
                <a:spcPts val="901"/>
              </a:spcBef>
            </a:pPr>
            <a:endParaRPr b="0" lang="en-US" sz="18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762120" y="559800"/>
            <a:ext cx="3833640" cy="4952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</a:pPr>
            <a:r>
              <a:rPr b="0" i="1" lang="en-US" sz="3600" spc="-1" strike="noStrike">
                <a:solidFill>
                  <a:srgbClr val="262626"/>
                </a:solidFill>
                <a:latin typeface="Century Schoolbook"/>
              </a:rPr>
              <a:t>Attributte THREE.Point</a:t>
            </a:r>
            <a:br/>
            <a:r>
              <a:rPr b="0" i="1" lang="en-US" sz="3600" spc="-1" strike="noStrike">
                <a:solidFill>
                  <a:srgbClr val="262626"/>
                </a:solidFill>
                <a:latin typeface="Century Schoolbook"/>
              </a:rPr>
              <a:t>CloudMaterial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5181480" y="569160"/>
            <a:ext cx="6248160" cy="56548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83320" indent="-28296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color: warna dari semua partikel di point cloud. Nilai defaultnya 0xFFFFFF </a:t>
            </a: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	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marL="283320" indent="-28296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map: memasang sebuah tekstur ke semua partikel di point cloud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marL="283320" indent="-28296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size: Ukuran dari semua partikel di point cloud. Nilai defaultnya 1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marL="283320" indent="-28296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sizeAnnutation: ukuran dari semua partikel di point cloud berdasarkan jarak dari kamera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marL="283320" indent="-28296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vertexColors: warna dasar dari semua partikel di point cloud. Nilai defaultnya adalah THREE.NoColors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marL="283320" indent="-28296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opacity: tingkat ketransparan semua partikel di point cloud. Nilai defaultnya 1 (no opacity)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marL="283320" indent="-28296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transparent: menentukan apakah semua partikel di point cloud menerapkan atribut opacity. Nilai defaultnya false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255960" y="559800"/>
            <a:ext cx="4339440" cy="4952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</a:pPr>
            <a:r>
              <a:rPr b="0" i="1" lang="en-US" sz="3600" spc="-1" strike="noStrike">
                <a:solidFill>
                  <a:srgbClr val="262626"/>
                </a:solidFill>
                <a:latin typeface="Century Schoolbook"/>
              </a:rPr>
              <a:t>THREE. CanvasRenderer 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5181480" y="569160"/>
            <a:ext cx="6248160" cy="5654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12000"/>
              </a:lnSpc>
              <a:spcBef>
                <a:spcPts val="901"/>
              </a:spcBef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Dengan menggunakan THREE.CanvasRenderer, kita dapat menggunakan output dari HTML5 canvas sebagai texture dari sebuah partikel.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762120" y="559800"/>
            <a:ext cx="3833640" cy="4952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</a:pPr>
            <a:r>
              <a:rPr b="0" i="1" lang="en-US" sz="3600" spc="-1" strike="noStrike">
                <a:solidFill>
                  <a:srgbClr val="262626"/>
                </a:solidFill>
                <a:latin typeface="Century Schoolbook"/>
              </a:rPr>
              <a:t>Attributte material THREE.CanvasRenderer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828680" y="679320"/>
            <a:ext cx="7222680" cy="6416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3320" indent="-28296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color</a:t>
            </a: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	</a:t>
            </a: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	</a:t>
            </a: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: Attribut warna dari suatu partikel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marL="283320" indent="-28296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program</a:t>
            </a: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	</a:t>
            </a: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: Fungsi yang dapat mengambil sebuah html canvas sebagai parameter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marL="283320" indent="-28296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opacity</a:t>
            </a: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	</a:t>
            </a: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: Menentukan opacity dari partikel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marL="283320" indent="-28296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rotation</a:t>
            </a: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	</a:t>
            </a: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: Properti ini dapat memutar isi dari sebuah canvas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94280" y="559800"/>
            <a:ext cx="4101120" cy="4952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r">
              <a:lnSpc>
                <a:spcPct val="90000"/>
              </a:lnSpc>
            </a:pPr>
            <a:r>
              <a:rPr b="0" i="1" lang="en-US" sz="3600" spc="-1" strike="noStrike">
                <a:solidFill>
                  <a:srgbClr val="262626"/>
                </a:solidFill>
                <a:latin typeface="Century Schoolbook"/>
              </a:rPr>
              <a:t>THREE.</a:t>
            </a:r>
            <a:br/>
            <a:r>
              <a:rPr b="0" i="1" lang="en-US" sz="3600" spc="-1" strike="noStrike">
                <a:solidFill>
                  <a:srgbClr val="262626"/>
                </a:solidFill>
                <a:latin typeface="Century Schoolbook"/>
              </a:rPr>
              <a:t>WebGLRenderer</a:t>
            </a:r>
            <a:endParaRPr b="0" lang="en-US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5181480" y="569160"/>
            <a:ext cx="6248160" cy="5654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3320" indent="-28296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Dengan menggunakan THREE.CanvasRenderer, kita dapat menggunakan output dari HTML5 canvas sebagai texture dari sebuah partikel dengan menggunakan 2 cara yaitu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lvl="1" marL="685800" indent="-28296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Font typeface="Corbel"/>
              <a:buChar char="–"/>
            </a:pPr>
            <a:r>
              <a:rPr b="0" lang="en-US" sz="1800" spc="-1" strike="noStrike">
                <a:solidFill>
                  <a:srgbClr val="262626"/>
                </a:solidFill>
                <a:latin typeface="Corbel"/>
              </a:rPr>
              <a:t>Menggunakan THREE.PointCloudMaterial dan THREE.PointCloud</a:t>
            </a:r>
            <a:endParaRPr b="0" lang="en-US" sz="1800" spc="-1" strike="noStrike">
              <a:solidFill>
                <a:srgbClr val="262626"/>
              </a:solidFill>
              <a:latin typeface="Corbel"/>
            </a:endParaRPr>
          </a:p>
          <a:p>
            <a:pPr lvl="1" marL="685800" indent="-28296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Font typeface="Corbel"/>
              <a:buChar char="–"/>
            </a:pPr>
            <a:r>
              <a:rPr b="0" lang="en-US" sz="1800" spc="-1" strike="noStrike">
                <a:solidFill>
                  <a:srgbClr val="262626"/>
                </a:solidFill>
                <a:latin typeface="Corbel"/>
              </a:rPr>
              <a:t>Menggunakan THREE.Sprite dan atribut </a:t>
            </a:r>
            <a:r>
              <a:rPr b="0" i="1" lang="en-US" sz="1800" spc="-1" strike="noStrike">
                <a:solidFill>
                  <a:srgbClr val="262626"/>
                </a:solidFill>
                <a:latin typeface="Corbel"/>
              </a:rPr>
              <a:t>map </a:t>
            </a:r>
            <a:r>
              <a:rPr b="0" lang="en-US" sz="1800" spc="-1" strike="noStrike">
                <a:solidFill>
                  <a:srgbClr val="262626"/>
                </a:solidFill>
                <a:latin typeface="Corbel"/>
              </a:rPr>
              <a:t>dari THREE.SpriteMaterial</a:t>
            </a:r>
            <a:endParaRPr b="0" lang="en-US" sz="1800" spc="-1" strike="noStrike">
              <a:solidFill>
                <a:srgbClr val="262626"/>
              </a:solidFill>
              <a:latin typeface="Corbel"/>
            </a:endParaRPr>
          </a:p>
          <a:p>
            <a:pPr marL="283320" indent="-28296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Dengan menggunakan THREE.Sprite, kita mempunyai kontrol lebih besar atas tiap individu partikel tetapi performa turun dan kompleks jika jumlah partikelnya banyak.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  <a:p>
            <a:pPr marL="283320" indent="-282960">
              <a:lnSpc>
                <a:spcPct val="112000"/>
              </a:lnSpc>
              <a:spcBef>
                <a:spcPts val="901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Corbel"/>
              </a:rPr>
              <a:t>Dengan THREE.PointCloud, kita dapat dengan mudah mengelola sejumlah besar partikel sekaligus, tetapi kurang mempunyai kontrol pada tiap individu partikel.</a:t>
            </a:r>
            <a:endParaRPr b="0" lang="en-US" sz="2000" spc="-1" strike="noStrike">
              <a:solidFill>
                <a:srgbClr val="262626"/>
              </a:solidFill>
              <a:latin typeface="Corbe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363</TotalTime>
  <Application>LibreOffice/6.0.7.3$Linux_X86_64 LibreOffice_project/00m0$Build-3</Application>
  <Words>552</Words>
  <Paragraphs>66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2019-12-03T13:44:41Z</dcterms:created>
  <dc:creator>JohnforJC</dc:creator>
  <dc:description/>
  <dc:language>en-US</dc:language>
  <cp:lastModifiedBy/>
  <dcterms:modified xsi:type="dcterms:W3CDTF">2019-12-04T20:06:55Z</dcterms:modified>
  <cp:revision>116</cp:revision>
  <dc:subject/>
  <dc:title>Particles, Sprites, and the Point Cloud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</Properties>
</file>