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307" r:id="rId6"/>
    <p:sldId id="308" r:id="rId7"/>
    <p:sldId id="309" r:id="rId8"/>
    <p:sldId id="260" r:id="rId9"/>
    <p:sldId id="31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311" r:id="rId24"/>
    <p:sldId id="274" r:id="rId25"/>
    <p:sldId id="275" r:id="rId26"/>
    <p:sldId id="276" r:id="rId27"/>
    <p:sldId id="277" r:id="rId28"/>
    <p:sldId id="278" r:id="rId29"/>
    <p:sldId id="279" r:id="rId30"/>
    <p:sldId id="280" r:id="rId31"/>
    <p:sldId id="283" r:id="rId32"/>
    <p:sldId id="281" r:id="rId33"/>
    <p:sldId id="282" r:id="rId34"/>
    <p:sldId id="284" r:id="rId35"/>
    <p:sldId id="285" r:id="rId36"/>
    <p:sldId id="286" r:id="rId37"/>
    <p:sldId id="287" r:id="rId38"/>
    <p:sldId id="288" r:id="rId39"/>
    <p:sldId id="289" r:id="rId40"/>
    <p:sldId id="291" r:id="rId41"/>
    <p:sldId id="290" r:id="rId42"/>
    <p:sldId id="292" r:id="rId43"/>
    <p:sldId id="294" r:id="rId44"/>
    <p:sldId id="296" r:id="rId45"/>
    <p:sldId id="304" r:id="rId46"/>
    <p:sldId id="306" r:id="rId47"/>
    <p:sldId id="305" r:id="rId48"/>
    <p:sldId id="295" r:id="rId49"/>
    <p:sldId id="297" r:id="rId50"/>
    <p:sldId id="298" r:id="rId51"/>
    <p:sldId id="299" r:id="rId52"/>
    <p:sldId id="300" r:id="rId53"/>
    <p:sldId id="301" r:id="rId54"/>
    <p:sldId id="303" r:id="rId5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seppe Ragusa" initials="G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0"/>
    <p:restoredTop sz="93592"/>
  </p:normalViewPr>
  <p:slideViewPr>
    <p:cSldViewPr snapToGrid="0" snapToObjects="1">
      <p:cViewPr varScale="1">
        <p:scale>
          <a:sx n="95" d="100"/>
          <a:sy n="95" d="100"/>
        </p:scale>
        <p:origin x="34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commentAuthors" Target="commentAuthors.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5-09T18:31:44.024" idx="2">
    <p:pos x="1145" y="1448"/>
    <p:text>: central venous pressure, right atrial pressure, pulmonary artery pressure, and pulmonary artery wedge pressure</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7" name="Picture 11"/>
          <p:cNvPicPr>
            <a:picLocks noChangeAspect="1"/>
          </p:cNvPicPr>
          <p:nvPr/>
        </p:nvPicPr>
        <p:blipFill>
          <a:blip r:embed="rId2"/>
          <a:srcRect/>
          <a:stretch>
            <a:fillRect/>
          </a:stretch>
        </p:blipFill>
        <p:spPr bwMode="auto">
          <a:xfrm>
            <a:off x="88900" y="5445125"/>
            <a:ext cx="2062163" cy="419100"/>
          </a:xfrm>
          <a:prstGeom prst="rect">
            <a:avLst/>
          </a:prstGeom>
          <a:noFill/>
          <a:ln w="9525">
            <a:noFill/>
            <a:miter lim="800000"/>
            <a:headEnd/>
            <a:tailEnd/>
          </a:ln>
        </p:spPr>
      </p:pic>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63802E93-AAF4-4F53-8499-90EB7E3C99D5}" type="datetimeFigureOut">
              <a:rPr lang="en-US"/>
              <a:pPr>
                <a:defRPr/>
              </a:pPr>
              <a:t>4/29/16</a:t>
            </a:fld>
            <a:endParaRPr lang="it-IT" dirty="0"/>
          </a:p>
        </p:txBody>
      </p:sp>
      <p:sp>
        <p:nvSpPr>
          <p:cNvPr id="11" name="Footer Placeholder 16"/>
          <p:cNvSpPr>
            <a:spLocks noGrp="1"/>
          </p:cNvSpPr>
          <p:nvPr>
            <p:ph type="ftr" sz="quarter" idx="11"/>
          </p:nvPr>
        </p:nvSpPr>
        <p:spPr>
          <a:xfrm>
            <a:off x="2085975" y="236538"/>
            <a:ext cx="5867400" cy="822325"/>
          </a:xfrm>
        </p:spPr>
        <p:txBody>
          <a:bodyPr/>
          <a:lstStyle>
            <a:lvl1pPr algn="r">
              <a:defRPr dirty="0">
                <a:solidFill>
                  <a:schemeClr val="tx2"/>
                </a:solidFill>
              </a:defRPr>
            </a:lvl1pPr>
          </a:lstStyle>
          <a:p>
            <a:pPr>
              <a:defRPr/>
            </a:pPr>
            <a:endParaRPr lang="it-IT"/>
          </a:p>
        </p:txBody>
      </p:sp>
      <p:sp>
        <p:nvSpPr>
          <p:cNvPr id="12"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0A60620A-0030-4532-9E20-6C8301074FFB}" type="slidenum">
              <a:rPr lang="it-IT"/>
              <a:pPr>
                <a:defRPr/>
              </a:pPr>
              <a:t>‹#›</a:t>
            </a:fld>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C0A43801-352D-4F7C-A076-E1A1FFE8FD4B}" type="datetimeFigureOut">
              <a:rPr lang="en-US"/>
              <a:pPr>
                <a:defRPr/>
              </a:pPr>
              <a:t>4/29/16</a:t>
            </a:fld>
            <a:endParaRPr lang="it-IT" dirty="0"/>
          </a:p>
        </p:txBody>
      </p:sp>
      <p:sp>
        <p:nvSpPr>
          <p:cNvPr id="5" name="Footer Placeholder 2"/>
          <p:cNvSpPr>
            <a:spLocks noGrp="1"/>
          </p:cNvSpPr>
          <p:nvPr>
            <p:ph type="ftr" sz="quarter" idx="11"/>
          </p:nvPr>
        </p:nvSpPr>
        <p:spPr/>
        <p:txBody>
          <a:bodyPr/>
          <a:lstStyle>
            <a:lvl1pPr>
              <a:defRPr/>
            </a:lvl1pPr>
          </a:lstStyle>
          <a:p>
            <a:pPr>
              <a:defRPr/>
            </a:pPr>
            <a:endParaRPr lang="it-IT"/>
          </a:p>
        </p:txBody>
      </p:sp>
      <p:sp>
        <p:nvSpPr>
          <p:cNvPr id="6" name="Slide Number Placeholder 22"/>
          <p:cNvSpPr>
            <a:spLocks noGrp="1"/>
          </p:cNvSpPr>
          <p:nvPr>
            <p:ph type="sldNum" sz="quarter" idx="12"/>
          </p:nvPr>
        </p:nvSpPr>
        <p:spPr/>
        <p:txBody>
          <a:bodyPr/>
          <a:lstStyle>
            <a:lvl1pPr>
              <a:defRPr/>
            </a:lvl1pPr>
          </a:lstStyle>
          <a:p>
            <a:pPr>
              <a:defRPr/>
            </a:pPr>
            <a:fld id="{31CD2360-9EF8-4A4A-A205-0C54461E32E7}" type="slidenum">
              <a:rPr lang="it-IT"/>
              <a:pPr>
                <a:defRPr/>
              </a:pPr>
              <a:t>‹#›</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6E501200-C853-4F6C-BEA8-B91978E65251}" type="datetimeFigureOut">
              <a:rPr lang="en-US"/>
              <a:pPr>
                <a:defRPr/>
              </a:pPr>
              <a:t>4/29/16</a:t>
            </a:fld>
            <a:endParaRPr lang="it-IT"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it-IT"/>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D8F2BF8-B693-48B6-981F-B06E552B4E59}" type="slidenum">
              <a:rPr lang="it-IT"/>
              <a:pPr>
                <a:defRPr/>
              </a:pPr>
              <a:t>‹#›</a:t>
            </a:fld>
            <a:endParaRPr lang="it-IT"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6096000" y="6248400"/>
            <a:ext cx="2667000" cy="365125"/>
          </a:xfrm>
        </p:spPr>
        <p:txBody>
          <a:bodyPr/>
          <a:lstStyle>
            <a:lvl1pPr>
              <a:defRPr/>
            </a:lvl1pPr>
          </a:lstStyle>
          <a:p>
            <a:pPr>
              <a:defRPr/>
            </a:pPr>
            <a:fld id="{D639B53B-081B-4985-B674-A8910110428F}" type="datetimeFigureOut">
              <a:rPr lang="en-US"/>
              <a:pPr>
                <a:defRPr/>
              </a:pPr>
              <a:t>4/29/16</a:t>
            </a:fld>
            <a:endParaRPr lang="it-IT" dirty="0"/>
          </a:p>
        </p:txBody>
      </p:sp>
      <p:sp>
        <p:nvSpPr>
          <p:cNvPr id="3" name="Segnaposto piè di pagina 2"/>
          <p:cNvSpPr>
            <a:spLocks noGrp="1"/>
          </p:cNvSpPr>
          <p:nvPr>
            <p:ph type="ftr" sz="quarter" idx="11"/>
          </p:nvPr>
        </p:nvSpPr>
        <p:spPr>
          <a:xfrm>
            <a:off x="609600" y="6248400"/>
            <a:ext cx="5421313" cy="365125"/>
          </a:xfrm>
        </p:spPr>
        <p:txBody>
          <a:bodyPr/>
          <a:lstStyle>
            <a:lvl1pPr>
              <a:defRPr/>
            </a:lvl1pPr>
          </a:lstStyle>
          <a:p>
            <a:pPr>
              <a:defRPr/>
            </a:pPr>
            <a:endParaRPr lang="it-IT"/>
          </a:p>
        </p:txBody>
      </p:sp>
      <p:sp>
        <p:nvSpPr>
          <p:cNvPr id="4" name="Segnaposto numero diapositiva 3"/>
          <p:cNvSpPr>
            <a:spLocks noGrp="1"/>
          </p:cNvSpPr>
          <p:nvPr>
            <p:ph type="sldNum" sz="quarter" idx="12"/>
          </p:nvPr>
        </p:nvSpPr>
        <p:spPr>
          <a:xfrm>
            <a:off x="0" y="1271588"/>
            <a:ext cx="533400" cy="244475"/>
          </a:xfrm>
        </p:spPr>
        <p:txBody>
          <a:bodyPr/>
          <a:lstStyle>
            <a:lvl1pPr>
              <a:defRPr/>
            </a:lvl1pPr>
          </a:lstStyle>
          <a:p>
            <a:pPr>
              <a:defRPr/>
            </a:pPr>
            <a:fld id="{B7E93B65-73C0-41AD-8AE6-A75EC0E35ED9}" type="slidenum">
              <a:rPr lang="it-IT"/>
              <a:pPr>
                <a:defRPr/>
              </a:pPr>
              <a:t>‹#›</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35000"/>
          </a:xfrm>
        </p:spPr>
        <p:txBody>
          <a:bodyPr>
            <a:noAutofit/>
          </a:bodyPr>
          <a:lstStyle>
            <a:lvl1pPr>
              <a:defRPr sz="3800"/>
            </a:lvl1pPr>
          </a:lstStyle>
          <a:p>
            <a:r>
              <a:rPr lang="en-US" smtClean="0"/>
              <a:t>Click to edit Master title style</a:t>
            </a:r>
            <a:endParaRPr lang="en-US" dirty="0"/>
          </a:p>
        </p:txBody>
      </p:sp>
      <p:sp>
        <p:nvSpPr>
          <p:cNvPr id="8" name="Content Placeholder 7"/>
          <p:cNvSpPr>
            <a:spLocks noGrp="1"/>
          </p:cNvSpPr>
          <p:nvPr>
            <p:ph sz="quarter" idx="1"/>
          </p:nvPr>
        </p:nvSpPr>
        <p:spPr>
          <a:xfrm>
            <a:off x="612648" y="1272222"/>
            <a:ext cx="8153400" cy="48237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pPr>
              <a:defRPr/>
            </a:pPr>
            <a:fld id="{FC9176D5-C193-42BD-8EB0-2A960FCD4256}" type="datetimeFigureOut">
              <a:rPr lang="en-US"/>
              <a:pPr>
                <a:defRPr/>
              </a:pPr>
              <a:t>4/29/16</a:t>
            </a:fld>
            <a:endParaRPr lang="it-IT" dirty="0"/>
          </a:p>
        </p:txBody>
      </p:sp>
      <p:sp>
        <p:nvSpPr>
          <p:cNvPr id="5" name="Footer Placeholder 2"/>
          <p:cNvSpPr>
            <a:spLocks noGrp="1"/>
          </p:cNvSpPr>
          <p:nvPr>
            <p:ph type="ftr" sz="quarter" idx="11"/>
          </p:nvPr>
        </p:nvSpPr>
        <p:spPr/>
        <p:txBody>
          <a:bodyPr/>
          <a:lstStyle>
            <a:lvl1pPr>
              <a:defRPr/>
            </a:lvl1pPr>
          </a:lstStyle>
          <a:p>
            <a:pPr>
              <a:defRPr/>
            </a:pPr>
            <a:endParaRPr lang="it-IT"/>
          </a:p>
        </p:txBody>
      </p:sp>
      <p:sp>
        <p:nvSpPr>
          <p:cNvPr id="6" name="Slide Number Placeholder 22"/>
          <p:cNvSpPr>
            <a:spLocks noGrp="1"/>
          </p:cNvSpPr>
          <p:nvPr>
            <p:ph type="sldNum" sz="quarter" idx="12"/>
          </p:nvPr>
        </p:nvSpPr>
        <p:spPr/>
        <p:txBody>
          <a:bodyPr/>
          <a:lstStyle>
            <a:lvl1pPr>
              <a:defRPr/>
            </a:lvl1pPr>
          </a:lstStyle>
          <a:p>
            <a:pPr>
              <a:defRPr/>
            </a:pPr>
            <a:fld id="{AE4FA6C8-4626-4D08-AF5F-ED8B634CA9EF}" type="slidenum">
              <a:rPr lang="it-IT"/>
              <a:pPr>
                <a:defRPr/>
              </a:pPr>
              <a:t>‹#›</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7" name="Picture 9"/>
          <p:cNvPicPr>
            <a:picLocks noChangeAspect="1"/>
          </p:cNvPicPr>
          <p:nvPr/>
        </p:nvPicPr>
        <p:blipFill>
          <a:blip r:embed="rId2"/>
          <a:srcRect/>
          <a:stretch>
            <a:fillRect/>
          </a:stretch>
        </p:blipFill>
        <p:spPr bwMode="auto">
          <a:xfrm>
            <a:off x="7239000" y="6281738"/>
            <a:ext cx="1465263" cy="296862"/>
          </a:xfrm>
          <a:prstGeom prst="rect">
            <a:avLst/>
          </a:prstGeom>
          <a:noFill/>
          <a:ln w="9525">
            <a:noFill/>
            <a:miter lim="800000"/>
            <a:headEnd/>
            <a:tailEnd/>
          </a:ln>
        </p:spPr>
      </p:pic>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8" name="Date Placeholder 11"/>
          <p:cNvSpPr>
            <a:spLocks noGrp="1"/>
          </p:cNvSpPr>
          <p:nvPr>
            <p:ph type="dt" sz="half" idx="10"/>
          </p:nvPr>
        </p:nvSpPr>
        <p:spPr/>
        <p:txBody>
          <a:bodyPr/>
          <a:lstStyle>
            <a:lvl1pPr>
              <a:defRPr/>
            </a:lvl1pPr>
          </a:lstStyle>
          <a:p>
            <a:pPr>
              <a:defRPr/>
            </a:pPr>
            <a:fld id="{15328028-285D-4598-8EC3-E98000AD56A1}" type="datetimeFigureOut">
              <a:rPr lang="en-US"/>
              <a:pPr>
                <a:defRPr/>
              </a:pPr>
              <a:t>4/29/16</a:t>
            </a:fld>
            <a:endParaRPr lang="it-IT" dirty="0"/>
          </a:p>
        </p:txBody>
      </p:sp>
      <p:sp>
        <p:nvSpPr>
          <p:cNvPr id="9"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257E9CEA-8682-4485-BA31-F0097C9EC282}" type="slidenum">
              <a:rPr lang="it-IT"/>
              <a:pPr>
                <a:defRPr/>
              </a:pPr>
              <a:t>‹#›</a:t>
            </a:fld>
            <a:endParaRPr lang="it-IT" dirty="0"/>
          </a:p>
        </p:txBody>
      </p:sp>
      <p:sp>
        <p:nvSpPr>
          <p:cNvPr id="10" name="Footer Placeholder 13"/>
          <p:cNvSpPr>
            <a:spLocks noGrp="1"/>
          </p:cNvSpPr>
          <p:nvPr>
            <p:ph type="ftr" sz="quarter" idx="12"/>
          </p:nvPr>
        </p:nvSpPr>
        <p:spPr/>
        <p:txBody>
          <a:bodyPr/>
          <a:lstStyle>
            <a:lvl1pPr>
              <a:defRPr/>
            </a:lvl1pPr>
          </a:lstStyle>
          <a:p>
            <a:pPr>
              <a:defRPr/>
            </a:pPr>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Content Placeholder 8"/>
          <p:cNvSpPr>
            <a:spLocks noGrp="1"/>
          </p:cNvSpPr>
          <p:nvPr>
            <p:ph sz="quarter" idx="1"/>
          </p:nvPr>
        </p:nvSpPr>
        <p:spPr>
          <a:xfrm>
            <a:off x="609600" y="1272222"/>
            <a:ext cx="3886200" cy="48893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272222"/>
            <a:ext cx="3886200" cy="48893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C4F1761D-92D5-4D74-B213-B53DCF522B6B}" type="datetimeFigureOut">
              <a:rPr lang="en-US"/>
              <a:pPr>
                <a:defRPr/>
              </a:pPr>
              <a:t>4/29/16</a:t>
            </a:fld>
            <a:endParaRPr lang="it-IT" dirty="0"/>
          </a:p>
        </p:txBody>
      </p:sp>
      <p:sp>
        <p:nvSpPr>
          <p:cNvPr id="6" name="Footer Placeholder 11"/>
          <p:cNvSpPr>
            <a:spLocks noGrp="1"/>
          </p:cNvSpPr>
          <p:nvPr>
            <p:ph type="ftr" sz="quarter" idx="11"/>
          </p:nvPr>
        </p:nvSpPr>
        <p:spPr/>
        <p:txBody>
          <a:bodyPr rtlCol="0"/>
          <a:lstStyle>
            <a:lvl1pPr>
              <a:defRPr/>
            </a:lvl1pPr>
          </a:lstStyle>
          <a:p>
            <a:pPr>
              <a:defRPr/>
            </a:pPr>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C4FC5DB2-0094-496B-AEEE-ED700F11DEAF}" type="datetimeFigureOut">
              <a:rPr lang="en-US"/>
              <a:pPr>
                <a:defRPr/>
              </a:pPr>
              <a:t>4/29/16</a:t>
            </a:fld>
            <a:endParaRPr lang="it-IT" dirty="0"/>
          </a:p>
        </p:txBody>
      </p:sp>
      <p:sp>
        <p:nvSpPr>
          <p:cNvPr id="8" name="Footer Placeholder 13"/>
          <p:cNvSpPr>
            <a:spLocks noGrp="1"/>
          </p:cNvSpPr>
          <p:nvPr>
            <p:ph type="ftr" sz="quarter" idx="11"/>
          </p:nvPr>
        </p:nvSpPr>
        <p:spPr/>
        <p:txBody>
          <a:bodyPr rtlCol="0"/>
          <a:lstStyle>
            <a:lvl1pPr>
              <a:defRPr/>
            </a:lvl1pPr>
          </a:lstStyle>
          <a:p>
            <a:pPr>
              <a:defRPr/>
            </a:pPr>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FC5F42A5-9B87-44CA-B1A6-A9B32B8EDD7C}" type="datetimeFigureOut">
              <a:rPr lang="en-US"/>
              <a:pPr>
                <a:defRPr/>
              </a:pPr>
              <a:t>4/29/16</a:t>
            </a:fld>
            <a:endParaRPr lang="it-IT" dirty="0"/>
          </a:p>
        </p:txBody>
      </p:sp>
      <p:sp>
        <p:nvSpPr>
          <p:cNvPr id="4" name="Footer Placeholder 3"/>
          <p:cNvSpPr>
            <a:spLocks noGrp="1"/>
          </p:cNvSpPr>
          <p:nvPr>
            <p:ph type="ftr" sz="quarter" idx="11"/>
          </p:nvPr>
        </p:nvSpPr>
        <p:spPr/>
        <p:txBody>
          <a:bodyPr/>
          <a:lstStyle>
            <a:lvl1pPr>
              <a:defRPr/>
            </a:lvl1pPr>
          </a:lstStyle>
          <a:p>
            <a:pPr>
              <a:defRPr/>
            </a:pPr>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6E265F07-98BF-4E42-A3DC-BA00122727FD}" type="datetimeFigureOut">
              <a:rPr lang="en-US"/>
              <a:pPr>
                <a:defRPr/>
              </a:pPr>
              <a:t>4/29/16</a:t>
            </a:fld>
            <a:endParaRPr lang="it-IT" dirty="0"/>
          </a:p>
        </p:txBody>
      </p:sp>
      <p:sp>
        <p:nvSpPr>
          <p:cNvPr id="3" name="Footer Placeholder 2"/>
          <p:cNvSpPr>
            <a:spLocks noGrp="1"/>
          </p:cNvSpPr>
          <p:nvPr>
            <p:ph type="ftr" sz="quarter" idx="11"/>
          </p:nvPr>
        </p:nvSpPr>
        <p:spPr/>
        <p:txBody>
          <a:bodyPr/>
          <a:lstStyle>
            <a:lvl1pPr>
              <a:defRPr/>
            </a:lvl1pPr>
          </a:lstStyle>
          <a:p>
            <a:pPr>
              <a:defRPr/>
            </a:pPr>
            <a:endParaRPr lang="it-IT"/>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13AF3A6F-DB48-40E5-BFE6-380D849FF80E}" type="slidenum">
              <a:rPr lang="it-IT"/>
              <a:pPr>
                <a:defRPr/>
              </a:pPr>
              <a:t>‹#›</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624417"/>
          </a:xfrm>
        </p:spPr>
        <p:txBody>
          <a:bodyPr/>
          <a:lstStyle>
            <a:lvl1pPr algn="l">
              <a:buNone/>
              <a:defRPr sz="3800" b="0"/>
            </a:lvl1pPr>
          </a:lstStyle>
          <a:p>
            <a:r>
              <a:rPr lang="en-US" smtClean="0"/>
              <a:t>Click to edit Master title style</a:t>
            </a:r>
            <a:endParaRPr lang="en-US" dirty="0"/>
          </a:p>
        </p:txBody>
      </p:sp>
      <p:sp>
        <p:nvSpPr>
          <p:cNvPr id="3" name="Text Placeholder 2"/>
          <p:cNvSpPr>
            <a:spLocks noGrp="1"/>
          </p:cNvSpPr>
          <p:nvPr>
            <p:ph type="body" idx="2"/>
          </p:nvPr>
        </p:nvSpPr>
        <p:spPr>
          <a:xfrm>
            <a:off x="609600" y="1219200"/>
            <a:ext cx="1600200" cy="48768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219200"/>
            <a:ext cx="6400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078DEB9F-81EA-4EDA-A4AD-B0DE87B7CC9D}" type="datetimeFigureOut">
              <a:rPr lang="en-US"/>
              <a:pPr>
                <a:defRPr/>
              </a:pPr>
              <a:t>4/29/16</a:t>
            </a:fld>
            <a:endParaRPr lang="it-IT" dirty="0"/>
          </a:p>
        </p:txBody>
      </p:sp>
      <p:sp>
        <p:nvSpPr>
          <p:cNvPr id="6" name="Footer Placeholder 5"/>
          <p:cNvSpPr>
            <a:spLocks noGrp="1"/>
          </p:cNvSpPr>
          <p:nvPr>
            <p:ph type="ftr" sz="quarter" idx="11"/>
          </p:nvPr>
        </p:nvSpPr>
        <p:spPr/>
        <p:txBody>
          <a:bodyPr/>
          <a:lstStyle>
            <a:lvl1pPr>
              <a:defRPr/>
            </a:lvl1pPr>
          </a:lstStyle>
          <a:p>
            <a:pPr>
              <a:defRPr/>
            </a:pPr>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33216B9D-70DA-43B9-B5A2-03E2D97F1422}" type="datetimeFigureOut">
              <a:rPr lang="en-US"/>
              <a:pPr>
                <a:defRPr/>
              </a:pPr>
              <a:t>4/29/16</a:t>
            </a:fld>
            <a:endParaRPr lang="it-IT"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C04EF396-7163-4449-AC21-3FAF7913060C}" type="slidenum">
              <a:rPr lang="it-IT"/>
              <a:pPr>
                <a:defRPr/>
              </a:pPr>
              <a:t>‹#›</a:t>
            </a:fld>
            <a:endParaRPr lang="it-IT"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6270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235075"/>
            <a:ext cx="8153400" cy="4891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3B497BA8-DA18-4BF6-AF84-9394BF9CAA40}" type="datetimeFigureOut">
              <a:rPr lang="en-US"/>
              <a:pPr>
                <a:defRPr/>
              </a:pPr>
              <a:t>4/29/16</a:t>
            </a:fld>
            <a:endParaRPr lang="it-IT"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dirty="0">
                <a:solidFill>
                  <a:schemeClr val="tx2"/>
                </a:solidFill>
                <a:latin typeface="+mn-lt"/>
              </a:defRPr>
            </a:lvl1pPr>
          </a:lstStyle>
          <a:p>
            <a:pPr>
              <a:defRPr/>
            </a:pPr>
            <a:endParaRPr lang="it-IT"/>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93345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9239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6AF90A76-C57A-4430-8D9E-2DC94AFB2DB8}" type="slidenum">
              <a:rPr lang="it-IT"/>
              <a:pPr>
                <a:defRPr/>
              </a:pPr>
              <a:t>‹#›</a:t>
            </a:fld>
            <a:endParaRPr lang="it-IT" dirty="0"/>
          </a:p>
        </p:txBody>
      </p:sp>
      <p:pic>
        <p:nvPicPr>
          <p:cNvPr id="1034" name="Picture 9"/>
          <p:cNvPicPr>
            <a:picLocks noChangeAspect="1"/>
          </p:cNvPicPr>
          <p:nvPr/>
        </p:nvPicPr>
        <p:blipFill>
          <a:blip r:embed="rId14"/>
          <a:srcRect/>
          <a:stretch>
            <a:fillRect/>
          </a:stretch>
        </p:blipFill>
        <p:spPr bwMode="auto">
          <a:xfrm>
            <a:off x="7053263" y="6289675"/>
            <a:ext cx="1593850" cy="323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1" r:id="rId2"/>
    <p:sldLayoutId id="2147483674" r:id="rId3"/>
    <p:sldLayoutId id="2147483675" r:id="rId4"/>
    <p:sldLayoutId id="2147483676" r:id="rId5"/>
    <p:sldLayoutId id="2147483677" r:id="rId6"/>
    <p:sldLayoutId id="2147483678" r:id="rId7"/>
    <p:sldLayoutId id="2147483679" r:id="rId8"/>
    <p:sldLayoutId id="2147483680" r:id="rId9"/>
    <p:sldLayoutId id="2147483670" r:id="rId10"/>
    <p:sldLayoutId id="2147483681" r:id="rId11"/>
    <p:sldLayoutId id="2147483672" r:id="rId12"/>
  </p:sldLayoutIdLst>
  <p:transition spd="med">
    <p:fade/>
  </p:transition>
  <p:txStyles>
    <p:titleStyle>
      <a:lvl1pPr algn="l" rtl="0" fontAlgn="base">
        <a:spcBef>
          <a:spcPct val="0"/>
        </a:spcBef>
        <a:spcAft>
          <a:spcPct val="0"/>
        </a:spcAft>
        <a:defRPr sz="3800" kern="1200">
          <a:solidFill>
            <a:schemeClr val="tx2"/>
          </a:solidFill>
          <a:latin typeface="+mj-lt"/>
          <a:ea typeface="+mj-ea"/>
          <a:cs typeface="+mj-cs"/>
        </a:defRPr>
      </a:lvl1pPr>
      <a:lvl2pPr algn="l" rtl="0" fontAlgn="base">
        <a:spcBef>
          <a:spcPct val="0"/>
        </a:spcBef>
        <a:spcAft>
          <a:spcPct val="0"/>
        </a:spcAft>
        <a:defRPr sz="3800">
          <a:solidFill>
            <a:schemeClr val="tx2"/>
          </a:solidFill>
          <a:latin typeface="Arial" charset="0"/>
        </a:defRPr>
      </a:lvl2pPr>
      <a:lvl3pPr algn="l" rtl="0" fontAlgn="base">
        <a:spcBef>
          <a:spcPct val="0"/>
        </a:spcBef>
        <a:spcAft>
          <a:spcPct val="0"/>
        </a:spcAft>
        <a:defRPr sz="3800">
          <a:solidFill>
            <a:schemeClr val="tx2"/>
          </a:solidFill>
          <a:latin typeface="Arial" charset="0"/>
        </a:defRPr>
      </a:lvl3pPr>
      <a:lvl4pPr algn="l" rtl="0" fontAlgn="base">
        <a:spcBef>
          <a:spcPct val="0"/>
        </a:spcBef>
        <a:spcAft>
          <a:spcPct val="0"/>
        </a:spcAft>
        <a:defRPr sz="3800">
          <a:solidFill>
            <a:schemeClr val="tx2"/>
          </a:solidFill>
          <a:latin typeface="Arial" charset="0"/>
        </a:defRPr>
      </a:lvl4pPr>
      <a:lvl5pPr algn="l" rtl="0" fontAlgn="base">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9BBB59"/>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8064A2"/>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5.xml"/><Relationship Id="rId2"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ls.gov/nl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lm.nih.gov/medlineplus/ency/article/001114.htm" TargetMode="External"/><Relationship Id="rId4" Type="http://schemas.openxmlformats.org/officeDocument/2006/relationships/hyperlink" Target="https://www.nlm.nih.gov/medlineplus/ency/article/000158.htm" TargetMode="External"/><Relationship Id="rId5" Type="http://schemas.openxmlformats.org/officeDocument/2006/relationships/hyperlink" Target="https://www.nlm.nih.gov/medlineplus/ency/article/000039.htm" TargetMode="External"/><Relationship Id="rId1" Type="http://schemas.openxmlformats.org/officeDocument/2006/relationships/slideLayout" Target="../slideLayouts/slideLayout2.xml"/><Relationship Id="rId2" Type="http://schemas.openxmlformats.org/officeDocument/2006/relationships/hyperlink" Target="https://www.nlm.nih.gov/medlineplus/ency/article/000030.ht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lm.nih.gov/medlineplus/ency/article/000112.htm" TargetMode="External"/><Relationship Id="rId4" Type="http://schemas.openxmlformats.org/officeDocument/2006/relationships/hyperlink" Target="https://www.nlm.nih.gov/medlineplus/ency/article/000189.htm" TargetMode="External"/><Relationship Id="rId1" Type="http://schemas.openxmlformats.org/officeDocument/2006/relationships/slideLayout" Target="../slideLayouts/slideLayout2.xml"/><Relationship Id="rId2" Type="http://schemas.openxmlformats.org/officeDocument/2006/relationships/hyperlink" Target="https://www.nlm.nih.gov/medlineplus/ency/article/000194.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nlm.nih.gov/medlineplus/ency/article/000195.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fontAlgn="auto">
              <a:spcAft>
                <a:spcPts val="0"/>
              </a:spcAft>
              <a:defRPr/>
            </a:pPr>
            <a:r>
              <a:rPr lang="en-GB" dirty="0" smtClean="0"/>
              <a:t>Instrumental</a:t>
            </a:r>
            <a:r>
              <a:rPr lang="it-IT" dirty="0" smtClean="0"/>
              <a:t> </a:t>
            </a:r>
            <a:r>
              <a:rPr lang="it-IT" dirty="0" err="1" smtClean="0"/>
              <a:t>Variables</a:t>
            </a:r>
            <a:r>
              <a:rPr lang="it-IT" dirty="0" smtClean="0"/>
              <a:t> in </a:t>
            </a:r>
            <a:r>
              <a:rPr lang="it-IT" dirty="0" err="1" smtClean="0"/>
              <a:t>action</a:t>
            </a:r>
            <a:endParaRPr lang="it-IT" dirty="0"/>
          </a:p>
        </p:txBody>
      </p:sp>
      <p:sp>
        <p:nvSpPr>
          <p:cNvPr id="13314" name="Subtitle 2"/>
          <p:cNvSpPr>
            <a:spLocks noGrp="1"/>
          </p:cNvSpPr>
          <p:nvPr>
            <p:ph type="subTitle" idx="1"/>
          </p:nvPr>
        </p:nvSpPr>
        <p:spPr>
          <a:xfrm>
            <a:off x="2362200" y="6049963"/>
            <a:ext cx="6705600" cy="685800"/>
          </a:xfrm>
        </p:spPr>
        <p:txBody>
          <a:bodyPr/>
          <a:lstStyle/>
          <a:p>
            <a:r>
              <a:rPr lang="it-IT" smtClean="0"/>
              <a:t>Two Examples</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12775" y="228600"/>
            <a:ext cx="8153400" cy="635000"/>
          </a:xfrm>
        </p:spPr>
        <p:txBody>
          <a:bodyPr/>
          <a:lstStyle/>
          <a:p>
            <a:r>
              <a:rPr lang="it-IT" smtClean="0"/>
              <a:t>Dataset</a:t>
            </a:r>
          </a:p>
        </p:txBody>
      </p:sp>
      <p:sp>
        <p:nvSpPr>
          <p:cNvPr id="18434" name="Content Placeholder 2"/>
          <p:cNvSpPr>
            <a:spLocks noGrp="1"/>
          </p:cNvSpPr>
          <p:nvPr>
            <p:ph sz="quarter" idx="1"/>
          </p:nvPr>
        </p:nvSpPr>
        <p:spPr>
          <a:xfrm>
            <a:off x="612775" y="1271588"/>
            <a:ext cx="8153400" cy="4824412"/>
          </a:xfrm>
        </p:spPr>
        <p:txBody>
          <a:bodyPr/>
          <a:lstStyle/>
          <a:p>
            <a:pPr lvl="1">
              <a:buFont typeface="Wingdings 2" pitchFamily="18" charset="2"/>
              <a:buNone/>
            </a:pPr>
            <a:endParaRPr lang="it-IT" smtClean="0"/>
          </a:p>
          <a:p>
            <a:pPr lvl="2"/>
            <a:r>
              <a:rPr lang="it-IT" smtClean="0"/>
              <a:t>surv7</a:t>
            </a:r>
          </a:p>
          <a:p>
            <a:pPr lvl="2"/>
            <a:r>
              <a:rPr lang="it-IT" smtClean="0"/>
              <a:t>surv30</a:t>
            </a:r>
          </a:p>
          <a:p>
            <a:pPr lvl="2"/>
            <a:r>
              <a:rPr lang="it-IT" smtClean="0"/>
              <a:t>surv60</a:t>
            </a:r>
          </a:p>
          <a:p>
            <a:pPr lvl="2"/>
            <a:r>
              <a:rPr lang="it-IT" smtClean="0"/>
              <a:t>surv90</a:t>
            </a:r>
          </a:p>
          <a:p>
            <a:pPr lvl="2"/>
            <a:r>
              <a:rPr lang="it-IT" smtClean="0"/>
              <a:t>surv120</a:t>
            </a:r>
          </a:p>
          <a:p>
            <a:pPr lvl="2"/>
            <a:r>
              <a:rPr lang="it-IT" smtClean="0"/>
              <a:t>surv150</a:t>
            </a:r>
          </a:p>
          <a:p>
            <a:pPr lvl="2"/>
            <a:r>
              <a:rPr lang="it-IT" smtClean="0"/>
              <a:t>surv180</a:t>
            </a:r>
          </a:p>
          <a:p>
            <a:pPr lvl="2"/>
            <a:endParaRPr lang="it-IT" smtClean="0"/>
          </a:p>
          <a:p>
            <a:pPr lvl="2"/>
            <a:endParaRPr lang="it-IT" smtClean="0"/>
          </a:p>
          <a:p>
            <a:pPr lvl="2"/>
            <a:endParaRPr lang="it-IT" smtClean="0"/>
          </a:p>
          <a:p>
            <a:pPr lvl="2"/>
            <a:endParaRPr lang="it-IT" smtClean="0"/>
          </a:p>
          <a:p>
            <a:pPr lvl="2"/>
            <a:endParaRPr lang="it-IT" smtClean="0"/>
          </a:p>
          <a:p>
            <a:pPr lvl="2"/>
            <a:endParaRPr lang="it-IT" smtClean="0"/>
          </a:p>
        </p:txBody>
      </p:sp>
      <p:sp>
        <p:nvSpPr>
          <p:cNvPr id="5" name="Text Placeholder 4"/>
          <p:cNvSpPr>
            <a:spLocks noGrp="1"/>
          </p:cNvSpPr>
          <p:nvPr>
            <p:ph type="body" sz="quarter" idx="4294967295"/>
          </p:nvPr>
        </p:nvSpPr>
        <p:spPr>
          <a:xfrm>
            <a:off x="0" y="1223963"/>
            <a:ext cx="3886200" cy="639762"/>
          </a:xfrm>
        </p:spPr>
        <p:txBody>
          <a:bodyPr>
            <a:normAutofit fontScale="92500"/>
          </a:bodyPr>
          <a:lstStyle/>
          <a:p>
            <a:pPr marL="0" lvl="1" indent="0" fontAlgn="auto">
              <a:spcBef>
                <a:spcPts val="700"/>
              </a:spcBef>
              <a:spcAft>
                <a:spcPts val="0"/>
              </a:spcAft>
              <a:buClr>
                <a:schemeClr val="accent2"/>
              </a:buClr>
              <a:buSzPct val="60000"/>
              <a:buFont typeface="Wingdings 2"/>
              <a:buNone/>
              <a:defRPr/>
            </a:pPr>
            <a:r>
              <a:rPr lang="it-IT" dirty="0" smtClean="0"/>
              <a:t>The “</a:t>
            </a:r>
            <a:r>
              <a:rPr lang="it-IT" dirty="0" err="1" smtClean="0"/>
              <a:t>outcome</a:t>
            </a:r>
            <a:r>
              <a:rPr lang="it-IT" dirty="0" smtClean="0"/>
              <a:t>” </a:t>
            </a:r>
            <a:r>
              <a:rPr lang="it-IT" dirty="0" err="1" smtClean="0"/>
              <a:t>variables</a:t>
            </a:r>
            <a:r>
              <a:rPr lang="it-IT" dirty="0" smtClean="0"/>
              <a:t> are:</a:t>
            </a:r>
          </a:p>
        </p:txBody>
      </p:sp>
      <p:pic>
        <p:nvPicPr>
          <p:cNvPr id="18436" name="Picture 8" descr="latex-image-1.pdf"/>
          <p:cNvPicPr>
            <a:picLocks noChangeAspect="1"/>
          </p:cNvPicPr>
          <p:nvPr/>
        </p:nvPicPr>
        <p:blipFill>
          <a:blip r:embed="rId2"/>
          <a:srcRect/>
          <a:stretch>
            <a:fillRect/>
          </a:stretch>
        </p:blipFill>
        <p:spPr bwMode="auto">
          <a:xfrm>
            <a:off x="3744913" y="1549400"/>
            <a:ext cx="4824412" cy="835025"/>
          </a:xfrm>
          <a:prstGeom prst="rect">
            <a:avLst/>
          </a:prstGeom>
          <a:noFill/>
          <a:ln w="9525">
            <a:noFill/>
            <a:miter lim="800000"/>
            <a:headEnd/>
            <a:tailEnd/>
          </a:ln>
        </p:spPr>
      </p:pic>
      <p:pic>
        <p:nvPicPr>
          <p:cNvPr id="18437" name="Picture 9" descr="latex-image-1.pdf"/>
          <p:cNvPicPr>
            <a:picLocks noChangeAspect="1"/>
          </p:cNvPicPr>
          <p:nvPr/>
        </p:nvPicPr>
        <p:blipFill>
          <a:blip r:embed="rId3"/>
          <a:srcRect/>
          <a:stretch>
            <a:fillRect/>
          </a:stretch>
        </p:blipFill>
        <p:spPr bwMode="auto">
          <a:xfrm>
            <a:off x="3744913" y="4062413"/>
            <a:ext cx="4824412" cy="750887"/>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612775" y="228600"/>
            <a:ext cx="8153400" cy="635000"/>
          </a:xfrm>
        </p:spPr>
        <p:txBody>
          <a:bodyPr/>
          <a:lstStyle/>
          <a:p>
            <a:r>
              <a:rPr lang="it-IT" smtClean="0"/>
              <a:t>Dataset</a:t>
            </a:r>
          </a:p>
        </p:txBody>
      </p:sp>
      <p:sp>
        <p:nvSpPr>
          <p:cNvPr id="19458" name="Content Placeholder 2"/>
          <p:cNvSpPr>
            <a:spLocks noGrp="1"/>
          </p:cNvSpPr>
          <p:nvPr>
            <p:ph sz="quarter" idx="1"/>
          </p:nvPr>
        </p:nvSpPr>
        <p:spPr>
          <a:xfrm>
            <a:off x="612775" y="1271588"/>
            <a:ext cx="8153400" cy="4824412"/>
          </a:xfrm>
        </p:spPr>
        <p:txBody>
          <a:bodyPr/>
          <a:lstStyle/>
          <a:p>
            <a:pPr>
              <a:buFont typeface="Wingdings" pitchFamily="2" charset="2"/>
              <a:buNone/>
            </a:pPr>
            <a:r>
              <a:rPr lang="it-IT" smtClean="0"/>
              <a:t>The main regressor is</a:t>
            </a:r>
          </a:p>
          <a:p>
            <a:pPr lvl="2"/>
            <a:endParaRPr lang="it-IT" smtClean="0"/>
          </a:p>
          <a:p>
            <a:pPr lvl="2">
              <a:buFont typeface="Wingdings" pitchFamily="2" charset="2"/>
              <a:buNone/>
            </a:pPr>
            <a:endParaRPr lang="it-IT" smtClean="0"/>
          </a:p>
          <a:p>
            <a:pPr lvl="2"/>
            <a:r>
              <a:rPr lang="it-IT" smtClean="0"/>
              <a:t>swang </a:t>
            </a:r>
          </a:p>
          <a:p>
            <a:pPr lvl="2">
              <a:buFont typeface="Wingdings" pitchFamily="2" charset="2"/>
              <a:buNone/>
            </a:pPr>
            <a:endParaRPr lang="it-IT" smtClean="0"/>
          </a:p>
          <a:p>
            <a:pPr lvl="2">
              <a:buFont typeface="Wingdings" pitchFamily="2" charset="2"/>
              <a:buNone/>
            </a:pPr>
            <a:endParaRPr lang="it-IT" smtClean="0"/>
          </a:p>
        </p:txBody>
      </p:sp>
      <p:pic>
        <p:nvPicPr>
          <p:cNvPr id="19459" name="Picture 4" descr="latex-image-1.pdf"/>
          <p:cNvPicPr>
            <a:picLocks noChangeAspect="1"/>
          </p:cNvPicPr>
          <p:nvPr/>
        </p:nvPicPr>
        <p:blipFill>
          <a:blip r:embed="rId2"/>
          <a:srcRect/>
          <a:stretch>
            <a:fillRect/>
          </a:stretch>
        </p:blipFill>
        <p:spPr bwMode="auto">
          <a:xfrm>
            <a:off x="2549525" y="2422525"/>
            <a:ext cx="4764088" cy="923925"/>
          </a:xfrm>
          <a:prstGeom prst="rect">
            <a:avLst/>
          </a:prstGeom>
          <a:noFill/>
          <a:ln w="9525">
            <a:noFill/>
            <a:miter lim="800000"/>
            <a:headEnd/>
            <a:tailEnd/>
          </a:ln>
        </p:spPr>
      </p:pic>
      <p:sp>
        <p:nvSpPr>
          <p:cNvPr id="19460" name="TextBox 5"/>
          <p:cNvSpPr txBox="1">
            <a:spLocks noChangeArrowheads="1"/>
          </p:cNvSpPr>
          <p:nvPr/>
        </p:nvSpPr>
        <p:spPr bwMode="auto">
          <a:xfrm>
            <a:off x="815975" y="4162425"/>
            <a:ext cx="5840413" cy="369888"/>
          </a:xfrm>
          <a:prstGeom prst="rect">
            <a:avLst/>
          </a:prstGeom>
          <a:noFill/>
          <a:ln w="9525">
            <a:noFill/>
            <a:miter lim="800000"/>
            <a:headEnd/>
            <a:tailEnd/>
          </a:ln>
        </p:spPr>
        <p:txBody>
          <a:bodyPr>
            <a:spAutoFit/>
          </a:bodyPr>
          <a:lstStyle/>
          <a:p>
            <a:endParaRPr lang="it-IT">
              <a:latin typeface="Times New Roman" pitchFamily="18"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612775" y="228600"/>
            <a:ext cx="8153400" cy="635000"/>
          </a:xfrm>
        </p:spPr>
        <p:txBody>
          <a:bodyPr/>
          <a:lstStyle/>
          <a:p>
            <a:r>
              <a:rPr lang="it-IT" smtClean="0"/>
              <a:t>A first “stunning” regression</a:t>
            </a:r>
          </a:p>
        </p:txBody>
      </p:sp>
      <p:sp>
        <p:nvSpPr>
          <p:cNvPr id="20482" name="Content Placeholder 2"/>
          <p:cNvSpPr>
            <a:spLocks noGrp="1"/>
          </p:cNvSpPr>
          <p:nvPr>
            <p:ph sz="quarter" idx="1"/>
          </p:nvPr>
        </p:nvSpPr>
        <p:spPr>
          <a:xfrm>
            <a:off x="612775" y="1271588"/>
            <a:ext cx="8153400" cy="4824412"/>
          </a:xfrm>
        </p:spPr>
        <p:txBody>
          <a:bodyPr/>
          <a:lstStyle/>
          <a:p>
            <a:r>
              <a:rPr lang="it-IT" smtClean="0"/>
              <a:t>We run the following regressions:</a:t>
            </a:r>
          </a:p>
          <a:p>
            <a:endParaRPr lang="it-IT" smtClean="0"/>
          </a:p>
          <a:p>
            <a:endParaRPr lang="it-IT" smtClean="0"/>
          </a:p>
          <a:p>
            <a:endParaRPr lang="it-IT" smtClean="0"/>
          </a:p>
          <a:p>
            <a:pPr lvl="1"/>
            <a:endParaRPr lang="it-IT" smtClean="0"/>
          </a:p>
          <a:p>
            <a:pPr lvl="1"/>
            <a:endParaRPr lang="it-IT" smtClean="0"/>
          </a:p>
          <a:p>
            <a:pPr lvl="1">
              <a:buFont typeface="Wingdings 2" pitchFamily="18" charset="2"/>
              <a:buNone/>
            </a:pPr>
            <a:endParaRPr lang="it-IT" smtClean="0"/>
          </a:p>
          <a:p>
            <a:pPr lvl="1"/>
            <a:endParaRPr lang="it-IT" smtClean="0"/>
          </a:p>
          <a:p>
            <a:pPr lvl="1"/>
            <a:r>
              <a:rPr lang="it-IT" smtClean="0"/>
              <a:t>What is the interpretation of      in each model?</a:t>
            </a:r>
          </a:p>
          <a:p>
            <a:pPr>
              <a:buFont typeface="Wingdings" pitchFamily="2" charset="2"/>
              <a:buNone/>
            </a:pPr>
            <a:endParaRPr lang="it-IT" smtClean="0"/>
          </a:p>
        </p:txBody>
      </p:sp>
      <p:pic>
        <p:nvPicPr>
          <p:cNvPr id="20483" name="Picture 4" descr="latex-image-1.pdf"/>
          <p:cNvPicPr>
            <a:picLocks noChangeAspect="1"/>
          </p:cNvPicPr>
          <p:nvPr/>
        </p:nvPicPr>
        <p:blipFill>
          <a:blip r:embed="rId2"/>
          <a:srcRect/>
          <a:stretch>
            <a:fillRect/>
          </a:stretch>
        </p:blipFill>
        <p:spPr bwMode="auto">
          <a:xfrm>
            <a:off x="1906588" y="2087563"/>
            <a:ext cx="4462462" cy="2271712"/>
          </a:xfrm>
          <a:prstGeom prst="rect">
            <a:avLst/>
          </a:prstGeom>
          <a:noFill/>
          <a:ln w="9525">
            <a:noFill/>
            <a:miter lim="800000"/>
            <a:headEnd/>
            <a:tailEnd/>
          </a:ln>
        </p:spPr>
      </p:pic>
      <p:pic>
        <p:nvPicPr>
          <p:cNvPr id="20484" name="Picture 5" descr="latex-image-1.pdf"/>
          <p:cNvPicPr>
            <a:picLocks noChangeAspect="1"/>
          </p:cNvPicPr>
          <p:nvPr/>
        </p:nvPicPr>
        <p:blipFill>
          <a:blip r:embed="rId3"/>
          <a:srcRect/>
          <a:stretch>
            <a:fillRect/>
          </a:stretch>
        </p:blipFill>
        <p:spPr bwMode="auto">
          <a:xfrm>
            <a:off x="5214938" y="5387975"/>
            <a:ext cx="266700" cy="3302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612775" y="228600"/>
            <a:ext cx="8153400" cy="635000"/>
          </a:xfrm>
        </p:spPr>
        <p:txBody>
          <a:bodyPr/>
          <a:lstStyle/>
          <a:p>
            <a:r>
              <a:rPr lang="it-IT" smtClean="0"/>
              <a:t>Estimated Effects of Catheterization</a:t>
            </a:r>
          </a:p>
        </p:txBody>
      </p:sp>
      <p:pic>
        <p:nvPicPr>
          <p:cNvPr id="21506" name="Picture 4"/>
          <p:cNvPicPr>
            <a:picLocks noChangeAspect="1"/>
          </p:cNvPicPr>
          <p:nvPr/>
        </p:nvPicPr>
        <p:blipFill>
          <a:blip r:embed="rId2"/>
          <a:srcRect/>
          <a:stretch>
            <a:fillRect/>
          </a:stretch>
        </p:blipFill>
        <p:spPr bwMode="auto">
          <a:xfrm>
            <a:off x="1473200" y="1006475"/>
            <a:ext cx="5867400" cy="58674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612775" y="228600"/>
            <a:ext cx="8153400" cy="635000"/>
          </a:xfrm>
        </p:spPr>
        <p:txBody>
          <a:bodyPr/>
          <a:lstStyle/>
          <a:p>
            <a:r>
              <a:rPr lang="it-IT" smtClean="0"/>
              <a:t>Results</a:t>
            </a:r>
          </a:p>
        </p:txBody>
      </p:sp>
      <p:sp>
        <p:nvSpPr>
          <p:cNvPr id="22530" name="Content Placeholder 2"/>
          <p:cNvSpPr>
            <a:spLocks noGrp="1"/>
          </p:cNvSpPr>
          <p:nvPr>
            <p:ph sz="quarter" idx="1"/>
          </p:nvPr>
        </p:nvSpPr>
        <p:spPr>
          <a:xfrm>
            <a:off x="612775" y="1271588"/>
            <a:ext cx="8153400" cy="3103562"/>
          </a:xfrm>
        </p:spPr>
        <p:txBody>
          <a:bodyPr/>
          <a:lstStyle/>
          <a:p>
            <a:r>
              <a:rPr lang="en-US" dirty="0" smtClean="0"/>
              <a:t>Our simple analysis seems to confirm the results of the </a:t>
            </a:r>
            <a:r>
              <a:rPr lang="en-US" dirty="0" smtClean="0"/>
              <a:t>first generation studies</a:t>
            </a:r>
            <a:endParaRPr lang="en-US" dirty="0" smtClean="0"/>
          </a:p>
          <a:p>
            <a:r>
              <a:rPr lang="en-US" dirty="0" smtClean="0"/>
              <a:t>Catheterization increases the probability of death by 5%-8%, depending on the time span.</a:t>
            </a:r>
          </a:p>
          <a:p>
            <a:r>
              <a:rPr lang="en-US" dirty="0" smtClean="0"/>
              <a:t>Catheterization also increases the probability of death at 7 days from admission...</a:t>
            </a:r>
          </a:p>
        </p:txBody>
      </p:sp>
      <p:sp>
        <p:nvSpPr>
          <p:cNvPr id="4" name="Right Arrow 3"/>
          <p:cNvSpPr/>
          <p:nvPr/>
        </p:nvSpPr>
        <p:spPr>
          <a:xfrm>
            <a:off x="1293813" y="5100638"/>
            <a:ext cx="823912" cy="823912"/>
          </a:xfrm>
          <a:prstGeom prst="rightArrow">
            <a:avLst/>
          </a:prstGeom>
          <a:ln/>
        </p:spPr>
        <p:style>
          <a:lnRef idx="1">
            <a:schemeClr val="accent1"/>
          </a:lnRef>
          <a:fillRef idx="3">
            <a:schemeClr val="accent1"/>
          </a:fillRef>
          <a:effectRef idx="2">
            <a:schemeClr val="accent1"/>
          </a:effectRef>
          <a:fontRef idx="minor">
            <a:schemeClr val="lt1"/>
          </a:fontRef>
        </p:style>
      </p:sp>
      <p:sp>
        <p:nvSpPr>
          <p:cNvPr id="5" name="Rectangle 4"/>
          <p:cNvSpPr/>
          <p:nvPr/>
        </p:nvSpPr>
        <p:spPr>
          <a:xfrm>
            <a:off x="2967038" y="4854575"/>
            <a:ext cx="4283075" cy="1292225"/>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it-IT"/>
          </a:p>
        </p:txBody>
      </p:sp>
      <p:sp>
        <p:nvSpPr>
          <p:cNvPr id="6" name="TextBox 5"/>
          <p:cNvSpPr txBox="1"/>
          <p:nvPr/>
        </p:nvSpPr>
        <p:spPr>
          <a:xfrm>
            <a:off x="3206750" y="5100638"/>
            <a:ext cx="3857625" cy="830997"/>
          </a:xfrm>
          <a:prstGeom prst="rect">
            <a:avLst/>
          </a:prstGeom>
          <a:effectLst/>
        </p:spPr>
        <p:style>
          <a:lnRef idx="1">
            <a:schemeClr val="accent2"/>
          </a:lnRef>
          <a:fillRef idx="3">
            <a:schemeClr val="accent2"/>
          </a:fillRef>
          <a:effectRef idx="2">
            <a:schemeClr val="accent2"/>
          </a:effectRef>
          <a:fontRef idx="minor">
            <a:schemeClr val="lt1"/>
          </a:fontRef>
        </p:style>
        <p:txBody>
          <a:bodyPr>
            <a:spAutoFit/>
          </a:bodyPr>
          <a:lstStyle/>
          <a:p>
            <a:pPr fontAlgn="auto">
              <a:spcBef>
                <a:spcPts val="0"/>
              </a:spcBef>
              <a:spcAft>
                <a:spcPts val="0"/>
              </a:spcAft>
              <a:defRPr/>
            </a:pPr>
            <a:r>
              <a:rPr lang="it-IT" sz="2400" dirty="0" err="1">
                <a:solidFill>
                  <a:schemeClr val="bg1"/>
                </a:solidFill>
              </a:rPr>
              <a:t>There</a:t>
            </a:r>
            <a:r>
              <a:rPr lang="it-IT" sz="2400" dirty="0">
                <a:solidFill>
                  <a:schemeClr val="bg1"/>
                </a:solidFill>
              </a:rPr>
              <a:t> are </a:t>
            </a:r>
            <a:r>
              <a:rPr lang="it-IT" sz="2400" dirty="0" err="1">
                <a:solidFill>
                  <a:schemeClr val="bg1"/>
                </a:solidFill>
              </a:rPr>
              <a:t>however</a:t>
            </a:r>
            <a:r>
              <a:rPr lang="it-IT" sz="2400" dirty="0">
                <a:solidFill>
                  <a:schemeClr val="bg1"/>
                </a:solidFill>
              </a:rPr>
              <a:t> </a:t>
            </a:r>
            <a:r>
              <a:rPr lang="it-IT" sz="2400" dirty="0" err="1">
                <a:solidFill>
                  <a:schemeClr val="bg1"/>
                </a:solidFill>
              </a:rPr>
              <a:t>potential</a:t>
            </a:r>
            <a:r>
              <a:rPr lang="it-IT" sz="2400" dirty="0">
                <a:solidFill>
                  <a:schemeClr val="bg1"/>
                </a:solidFill>
              </a:rPr>
              <a:t> </a:t>
            </a:r>
            <a:r>
              <a:rPr lang="it-IT" sz="2400" dirty="0" err="1">
                <a:solidFill>
                  <a:schemeClr val="bg1"/>
                </a:solidFill>
              </a:rPr>
              <a:t>problems</a:t>
            </a:r>
            <a:endParaRPr lang="it-IT" sz="2400"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612775" y="228600"/>
            <a:ext cx="8153400" cy="635000"/>
          </a:xfrm>
        </p:spPr>
        <p:txBody>
          <a:bodyPr/>
          <a:lstStyle/>
          <a:p>
            <a:r>
              <a:rPr lang="it-IT" smtClean="0"/>
              <a:t>Concerns</a:t>
            </a:r>
          </a:p>
        </p:txBody>
      </p:sp>
      <p:sp>
        <p:nvSpPr>
          <p:cNvPr id="23554" name="Content Placeholder 2"/>
          <p:cNvSpPr>
            <a:spLocks noGrp="1"/>
          </p:cNvSpPr>
          <p:nvPr>
            <p:ph sz="quarter" idx="1"/>
          </p:nvPr>
        </p:nvSpPr>
        <p:spPr>
          <a:xfrm>
            <a:off x="612775" y="1271588"/>
            <a:ext cx="8153400" cy="4824412"/>
          </a:xfrm>
        </p:spPr>
        <p:txBody>
          <a:bodyPr/>
          <a:lstStyle/>
          <a:p>
            <a:r>
              <a:rPr lang="it-IT" smtClean="0"/>
              <a:t>There is big concern:</a:t>
            </a:r>
          </a:p>
          <a:p>
            <a:endParaRPr lang="it-IT" smtClean="0"/>
          </a:p>
          <a:p>
            <a:endParaRPr lang="it-IT" smtClean="0"/>
          </a:p>
          <a:p>
            <a:pPr lvl="1"/>
            <a:r>
              <a:rPr lang="it-IT" smtClean="0"/>
              <a:t>Omitted variables………</a:t>
            </a: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12775" y="228600"/>
            <a:ext cx="8153400" cy="635000"/>
          </a:xfrm>
        </p:spPr>
        <p:txBody>
          <a:bodyPr/>
          <a:lstStyle/>
          <a:p>
            <a:r>
              <a:rPr lang="it-IT" smtClean="0"/>
              <a:t>Omitted Variable</a:t>
            </a:r>
          </a:p>
        </p:txBody>
      </p:sp>
      <p:sp>
        <p:nvSpPr>
          <p:cNvPr id="24578" name="Content Placeholder 2"/>
          <p:cNvSpPr>
            <a:spLocks noGrp="1"/>
          </p:cNvSpPr>
          <p:nvPr>
            <p:ph sz="quarter" idx="1"/>
          </p:nvPr>
        </p:nvSpPr>
        <p:spPr>
          <a:xfrm>
            <a:off x="612775" y="1271588"/>
            <a:ext cx="8153400" cy="4824412"/>
          </a:xfrm>
        </p:spPr>
        <p:txBody>
          <a:bodyPr/>
          <a:lstStyle/>
          <a:p>
            <a:pPr>
              <a:buFont typeface="Wingdings" pitchFamily="2" charset="2"/>
              <a:buNone/>
            </a:pPr>
            <a:endParaRPr lang="it-IT" smtClean="0"/>
          </a:p>
          <a:p>
            <a:r>
              <a:rPr lang="it-IT" smtClean="0"/>
              <a:t>Catheterization may depend on other personal characteristic that affect both catheterization decision and outcome  </a:t>
            </a:r>
          </a:p>
          <a:p>
            <a:endParaRPr lang="it-IT" smtClean="0"/>
          </a:p>
          <a:p>
            <a:r>
              <a:rPr lang="it-IT" smtClean="0"/>
              <a:t>Sicker patients are probably catheterized more frequently than relatively healtier patients</a:t>
            </a:r>
          </a:p>
          <a:p>
            <a:pPr>
              <a:buFont typeface="Wingdings" pitchFamily="2" charset="2"/>
              <a:buNone/>
            </a:pPr>
            <a:endParaRPr lang="it-IT" smtClean="0"/>
          </a:p>
          <a:p>
            <a:pPr>
              <a:buFont typeface="Wingdings" pitchFamily="2" charset="2"/>
              <a:buNone/>
            </a:pPr>
            <a:endParaRPr lang="it-IT" smtClean="0"/>
          </a:p>
          <a:p>
            <a:endParaRPr lang="it-IT" smtClean="0"/>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612775" y="228600"/>
            <a:ext cx="8153400" cy="635000"/>
          </a:xfrm>
        </p:spPr>
        <p:txBody>
          <a:bodyPr/>
          <a:lstStyle/>
          <a:p>
            <a:r>
              <a:rPr lang="it-IT" smtClean="0"/>
              <a:t>Adding Regressors</a:t>
            </a:r>
          </a:p>
        </p:txBody>
      </p:sp>
      <p:sp>
        <p:nvSpPr>
          <p:cNvPr id="25602" name="Content Placeholder 2"/>
          <p:cNvSpPr>
            <a:spLocks noGrp="1"/>
          </p:cNvSpPr>
          <p:nvPr>
            <p:ph sz="quarter" idx="1"/>
          </p:nvPr>
        </p:nvSpPr>
        <p:spPr>
          <a:xfrm>
            <a:off x="612775" y="1271588"/>
            <a:ext cx="8153400" cy="5153025"/>
          </a:xfrm>
        </p:spPr>
        <p:txBody>
          <a:bodyPr/>
          <a:lstStyle/>
          <a:p>
            <a:pPr>
              <a:buFont typeface="Wingdings" pitchFamily="2" charset="2"/>
              <a:buNone/>
            </a:pPr>
            <a:r>
              <a:rPr lang="en-US" smtClean="0"/>
              <a:t>We have a wealth of information about the patients:</a:t>
            </a:r>
            <a:endParaRPr lang="en-US" i="1" smtClean="0"/>
          </a:p>
          <a:p>
            <a:r>
              <a:rPr lang="en-US" i="1" smtClean="0"/>
              <a:t>Personal characteristic </a:t>
            </a:r>
          </a:p>
          <a:p>
            <a:pPr lvl="1"/>
            <a:r>
              <a:rPr lang="en-US" i="1" smtClean="0"/>
              <a:t>age, sex, education, race, education, income, etc. </a:t>
            </a:r>
            <a:endParaRPr lang="en-US" smtClean="0"/>
          </a:p>
          <a:p>
            <a:r>
              <a:rPr lang="en-US" i="1" smtClean="0"/>
              <a:t>Categories of admission diagnosis</a:t>
            </a:r>
            <a:r>
              <a:rPr lang="en-US" smtClean="0"/>
              <a:t> </a:t>
            </a:r>
          </a:p>
          <a:p>
            <a:pPr lvl="1"/>
            <a:r>
              <a:rPr lang="en-US" smtClean="0"/>
              <a:t>respiratory, cardiovascular, neurological, gastrointestinal, renal, metabolic, hematologic, etc.</a:t>
            </a:r>
          </a:p>
          <a:p>
            <a:r>
              <a:rPr lang="en-US" i="1" smtClean="0"/>
              <a:t>Categories of comorbidities illness:</a:t>
            </a:r>
            <a:endParaRPr lang="en-US" smtClean="0"/>
          </a:p>
          <a:p>
            <a:pPr lvl="1"/>
            <a:r>
              <a:rPr lang="en-US" smtClean="0"/>
              <a:t>hearth failure, depression, cirrhosis, tumor, HIV, etc.</a:t>
            </a:r>
          </a:p>
          <a:p>
            <a:r>
              <a:rPr lang="en-US" smtClean="0"/>
              <a:t>Other information</a:t>
            </a:r>
          </a:p>
          <a:p>
            <a:pPr lvl="1"/>
            <a:r>
              <a:rPr lang="en-US" smtClean="0"/>
              <a:t>estimate of the prob. of surviving 2 months </a:t>
            </a:r>
          </a:p>
          <a:p>
            <a:pPr lvl="1"/>
            <a:endParaRPr lang="en-US" smtClean="0"/>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612775" y="228600"/>
            <a:ext cx="8153400" cy="635000"/>
          </a:xfrm>
        </p:spPr>
        <p:txBody>
          <a:bodyPr/>
          <a:lstStyle/>
          <a:p>
            <a:r>
              <a:rPr lang="it-IT" smtClean="0"/>
              <a:t>New Model</a:t>
            </a:r>
          </a:p>
        </p:txBody>
      </p:sp>
      <p:sp>
        <p:nvSpPr>
          <p:cNvPr id="26626" name="Content Placeholder 2"/>
          <p:cNvSpPr>
            <a:spLocks noGrp="1"/>
          </p:cNvSpPr>
          <p:nvPr>
            <p:ph sz="quarter" idx="1"/>
          </p:nvPr>
        </p:nvSpPr>
        <p:spPr>
          <a:xfrm>
            <a:off x="612775" y="1271588"/>
            <a:ext cx="8153400" cy="4824412"/>
          </a:xfrm>
        </p:spPr>
        <p:txBody>
          <a:bodyPr/>
          <a:lstStyle/>
          <a:p>
            <a:r>
              <a:rPr lang="it-IT" smtClean="0"/>
              <a:t>We estimate:</a:t>
            </a:r>
          </a:p>
        </p:txBody>
      </p:sp>
      <p:pic>
        <p:nvPicPr>
          <p:cNvPr id="26627" name="Picture 3" descr="latex-image-1.pdf"/>
          <p:cNvPicPr>
            <a:picLocks noChangeAspect="1"/>
          </p:cNvPicPr>
          <p:nvPr/>
        </p:nvPicPr>
        <p:blipFill>
          <a:blip r:embed="rId2"/>
          <a:srcRect/>
          <a:stretch>
            <a:fillRect/>
          </a:stretch>
        </p:blipFill>
        <p:spPr bwMode="auto">
          <a:xfrm>
            <a:off x="1892300" y="2549525"/>
            <a:ext cx="4762500" cy="20574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612775" y="228600"/>
            <a:ext cx="8153400" cy="635000"/>
          </a:xfrm>
        </p:spPr>
        <p:txBody>
          <a:bodyPr/>
          <a:lstStyle/>
          <a:p>
            <a:r>
              <a:rPr lang="it-IT" smtClean="0"/>
              <a:t>Additional Problem</a:t>
            </a:r>
          </a:p>
        </p:txBody>
      </p:sp>
      <p:sp>
        <p:nvSpPr>
          <p:cNvPr id="27650" name="Content Placeholder 2"/>
          <p:cNvSpPr>
            <a:spLocks noGrp="1"/>
          </p:cNvSpPr>
          <p:nvPr>
            <p:ph sz="quarter" idx="1"/>
          </p:nvPr>
        </p:nvSpPr>
        <p:spPr>
          <a:xfrm>
            <a:off x="612775" y="1271588"/>
            <a:ext cx="8153400" cy="4824412"/>
          </a:xfrm>
        </p:spPr>
        <p:txBody>
          <a:bodyPr/>
          <a:lstStyle/>
          <a:p>
            <a:r>
              <a:rPr lang="en-US" smtClean="0"/>
              <a:t>Recall that the outcome variables are binary</a:t>
            </a:r>
          </a:p>
          <a:p>
            <a:pPr lvl="1"/>
            <a:r>
              <a:rPr lang="en-US" smtClean="0"/>
              <a:t>surv7 is either 1 (patient is alive after 7 days) or 0</a:t>
            </a:r>
          </a:p>
          <a:p>
            <a:pPr lvl="1">
              <a:buFont typeface="Wingdings 2" pitchFamily="18" charset="2"/>
              <a:buNone/>
            </a:pPr>
            <a:endParaRPr lang="en-US" smtClean="0"/>
          </a:p>
          <a:p>
            <a:r>
              <a:rPr lang="en-US" smtClean="0"/>
              <a:t>The linear probability model could not be appropriate</a:t>
            </a:r>
          </a:p>
          <a:p>
            <a:pPr lvl="1"/>
            <a:r>
              <a:rPr lang="en-US" smtClean="0"/>
              <a:t>We should use Probit and Logit to verify the robustness of the results</a:t>
            </a:r>
          </a:p>
          <a:p>
            <a:pPr lvl="1"/>
            <a:r>
              <a:rPr lang="en-US" smtClean="0"/>
              <a:t>In this case we have to be careful in interpreting the results…</a:t>
            </a: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12775" y="228600"/>
            <a:ext cx="8153400" cy="635000"/>
          </a:xfrm>
        </p:spPr>
        <p:txBody>
          <a:bodyPr/>
          <a:lstStyle/>
          <a:p>
            <a:r>
              <a:rPr lang="en-GB" smtClean="0"/>
              <a:t>Swanz Ganz Cathether</a:t>
            </a:r>
          </a:p>
        </p:txBody>
      </p:sp>
      <p:sp>
        <p:nvSpPr>
          <p:cNvPr id="14338" name="Content Placeholder 2"/>
          <p:cNvSpPr>
            <a:spLocks noGrp="1"/>
          </p:cNvSpPr>
          <p:nvPr>
            <p:ph sz="quarter" idx="1"/>
          </p:nvPr>
        </p:nvSpPr>
        <p:spPr>
          <a:xfrm>
            <a:off x="612775" y="1271588"/>
            <a:ext cx="8153400" cy="4824412"/>
          </a:xfrm>
        </p:spPr>
        <p:txBody>
          <a:bodyPr/>
          <a:lstStyle/>
          <a:p>
            <a:pPr>
              <a:buFont typeface="Wingdings" pitchFamily="2" charset="2"/>
              <a:buNone/>
            </a:pPr>
            <a:endParaRPr lang="en-US" dirty="0" smtClean="0"/>
          </a:p>
          <a:p>
            <a:r>
              <a:rPr lang="en-US" dirty="0" smtClean="0"/>
              <a:t>Swan-</a:t>
            </a:r>
            <a:r>
              <a:rPr lang="en-US" dirty="0" err="1" smtClean="0"/>
              <a:t>Ganz</a:t>
            </a:r>
            <a:r>
              <a:rPr lang="en-US" dirty="0" smtClean="0"/>
              <a:t> catheter, which is a device used by intensive care unit (ICU) doctors to guide </a:t>
            </a:r>
            <a:r>
              <a:rPr lang="en-US" dirty="0" smtClean="0"/>
              <a:t>therapy</a:t>
            </a:r>
          </a:p>
          <a:p>
            <a:endParaRPr lang="en-US" dirty="0" smtClean="0"/>
          </a:p>
          <a:p>
            <a:r>
              <a:rPr lang="en-US" dirty="0" smtClean="0"/>
              <a:t>A Swan-</a:t>
            </a:r>
            <a:r>
              <a:rPr lang="en-US" dirty="0" err="1" smtClean="0"/>
              <a:t>Ganz</a:t>
            </a:r>
            <a:r>
              <a:rPr lang="en-US" dirty="0" smtClean="0"/>
              <a:t> catheter is a long slender tube outfitted with sensors designed to measure hemodynamic pressures in the right side of the heart and in the pulmonary artery.</a:t>
            </a:r>
          </a:p>
          <a:p>
            <a:endParaRPr lang="it-IT"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338">
                                            <p:txEl>
                                              <p:pRg st="1" end="1"/>
                                            </p:txEl>
                                          </p:spTgt>
                                        </p:tgtEl>
                                        <p:attrNameLst>
                                          <p:attrName>style.visibility</p:attrName>
                                        </p:attrNameLst>
                                      </p:cBhvr>
                                      <p:to>
                                        <p:strVal val="visible"/>
                                      </p:to>
                                    </p:set>
                                    <p:animEffect transition="in" filter="slide(fromBottom)">
                                      <p:cBhvr>
                                        <p:cTn id="7" dur="500"/>
                                        <p:tgtEl>
                                          <p:spTgt spid="1433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4338">
                                            <p:txEl>
                                              <p:pRg st="3" end="3"/>
                                            </p:txEl>
                                          </p:spTgt>
                                        </p:tgtEl>
                                        <p:attrNameLst>
                                          <p:attrName>style.visibility</p:attrName>
                                        </p:attrNameLst>
                                      </p:cBhvr>
                                      <p:to>
                                        <p:strVal val="visible"/>
                                      </p:to>
                                    </p:set>
                                    <p:animEffect transition="in" filter="slide(fromBottom)">
                                      <p:cBhvr>
                                        <p:cTn id="12" dur="500"/>
                                        <p:tgtEl>
                                          <p:spTgt spid="143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612775" y="228600"/>
            <a:ext cx="8153400" cy="635000"/>
          </a:xfrm>
        </p:spPr>
        <p:txBody>
          <a:bodyPr/>
          <a:lstStyle/>
          <a:p>
            <a:r>
              <a:rPr lang="it-IT" smtClean="0"/>
              <a:t>“Full” Linear Probability Model</a:t>
            </a:r>
          </a:p>
        </p:txBody>
      </p:sp>
      <p:pic>
        <p:nvPicPr>
          <p:cNvPr id="28674" name="Content Placeholder 3" descr="latex-image-1.pdf"/>
          <p:cNvPicPr>
            <a:picLocks noGrp="1" noChangeAspect="1"/>
          </p:cNvPicPr>
          <p:nvPr>
            <p:ph sz="quarter" idx="1"/>
          </p:nvPr>
        </p:nvPicPr>
        <p:blipFill>
          <a:blip r:embed="rId2"/>
          <a:srcRect l="-26891" r="-26891"/>
          <a:stretch>
            <a:fillRect/>
          </a:stretch>
        </p:blipFill>
        <p:spPr>
          <a:xfrm>
            <a:off x="796925" y="1482725"/>
            <a:ext cx="7580313" cy="4483100"/>
          </a:xfrm>
        </p:spPr>
      </p:pic>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3"/>
          <p:cNvSpPr>
            <a:spLocks noGrp="1"/>
          </p:cNvSpPr>
          <p:nvPr>
            <p:ph type="title"/>
          </p:nvPr>
        </p:nvSpPr>
        <p:spPr/>
        <p:txBody>
          <a:bodyPr/>
          <a:lstStyle/>
          <a:p>
            <a:r>
              <a:rPr lang="it-IT" smtClean="0"/>
              <a:t>Comparison of the results</a:t>
            </a:r>
          </a:p>
        </p:txBody>
      </p:sp>
      <p:sp>
        <p:nvSpPr>
          <p:cNvPr id="29698" name="Text Placeholder 4"/>
          <p:cNvSpPr>
            <a:spLocks noGrp="1"/>
          </p:cNvSpPr>
          <p:nvPr>
            <p:ph type="body" sz="quarter" idx="1"/>
          </p:nvPr>
        </p:nvSpPr>
        <p:spPr>
          <a:xfrm>
            <a:off x="609600" y="1270000"/>
            <a:ext cx="3886200" cy="639763"/>
          </a:xfrm>
        </p:spPr>
        <p:txBody>
          <a:bodyPr/>
          <a:lstStyle/>
          <a:p>
            <a:r>
              <a:rPr lang="it-IT" smtClean="0"/>
              <a:t>No controls</a:t>
            </a:r>
          </a:p>
        </p:txBody>
      </p:sp>
      <p:sp>
        <p:nvSpPr>
          <p:cNvPr id="7" name="Text Placeholder 6"/>
          <p:cNvSpPr>
            <a:spLocks noGrp="1"/>
          </p:cNvSpPr>
          <p:nvPr>
            <p:ph type="body" sz="quarter" idx="3"/>
          </p:nvPr>
        </p:nvSpPr>
        <p:spPr>
          <a:xfrm>
            <a:off x="4800600" y="1270000"/>
            <a:ext cx="3886200" cy="639763"/>
          </a:xfrm>
        </p:spPr>
        <p:txBody>
          <a:bodyPr>
            <a:normAutofit/>
          </a:bodyPr>
          <a:lstStyle/>
          <a:p>
            <a:pPr fontAlgn="auto">
              <a:spcAft>
                <a:spcPts val="0"/>
              </a:spcAft>
              <a:defRPr/>
            </a:pPr>
            <a:r>
              <a:rPr lang="it-IT" dirty="0" smtClean="0"/>
              <a:t>With </a:t>
            </a:r>
            <a:r>
              <a:rPr lang="it-IT" dirty="0" err="1"/>
              <a:t>c</a:t>
            </a:r>
            <a:r>
              <a:rPr lang="it-IT" dirty="0" err="1" smtClean="0"/>
              <a:t>ontrols</a:t>
            </a:r>
            <a:endParaRPr lang="it-IT" dirty="0"/>
          </a:p>
        </p:txBody>
      </p:sp>
      <p:pic>
        <p:nvPicPr>
          <p:cNvPr id="29700" name="Picture 10"/>
          <p:cNvPicPr>
            <a:picLocks noChangeAspect="1"/>
          </p:cNvPicPr>
          <p:nvPr/>
        </p:nvPicPr>
        <p:blipFill>
          <a:blip r:embed="rId2"/>
          <a:srcRect/>
          <a:stretch>
            <a:fillRect/>
          </a:stretch>
        </p:blipFill>
        <p:spPr bwMode="auto">
          <a:xfrm>
            <a:off x="134938" y="1674813"/>
            <a:ext cx="4629150" cy="4629150"/>
          </a:xfrm>
          <a:prstGeom prst="rect">
            <a:avLst/>
          </a:prstGeom>
          <a:noFill/>
          <a:ln w="9525">
            <a:noFill/>
            <a:miter lim="800000"/>
            <a:headEnd/>
            <a:tailEnd/>
          </a:ln>
        </p:spPr>
      </p:pic>
      <p:pic>
        <p:nvPicPr>
          <p:cNvPr id="29701" name="Picture 11"/>
          <p:cNvPicPr>
            <a:picLocks noChangeAspect="1"/>
          </p:cNvPicPr>
          <p:nvPr/>
        </p:nvPicPr>
        <p:blipFill>
          <a:blip r:embed="rId3"/>
          <a:srcRect/>
          <a:stretch>
            <a:fillRect/>
          </a:stretch>
        </p:blipFill>
        <p:spPr bwMode="auto">
          <a:xfrm>
            <a:off x="4486275" y="1674813"/>
            <a:ext cx="4621213" cy="461962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6"/>
          <p:cNvSpPr>
            <a:spLocks noGrp="1"/>
          </p:cNvSpPr>
          <p:nvPr>
            <p:ph type="title"/>
          </p:nvPr>
        </p:nvSpPr>
        <p:spPr>
          <a:xfrm>
            <a:off x="612775" y="228600"/>
            <a:ext cx="8153400" cy="635000"/>
          </a:xfrm>
        </p:spPr>
        <p:txBody>
          <a:bodyPr/>
          <a:lstStyle/>
          <a:p>
            <a:r>
              <a:rPr lang="it-IT" smtClean="0"/>
              <a:t>Comments</a:t>
            </a:r>
          </a:p>
        </p:txBody>
      </p:sp>
      <p:sp>
        <p:nvSpPr>
          <p:cNvPr id="30722" name="Content Placeholder 7"/>
          <p:cNvSpPr>
            <a:spLocks noGrp="1"/>
          </p:cNvSpPr>
          <p:nvPr>
            <p:ph sz="quarter" idx="1"/>
          </p:nvPr>
        </p:nvSpPr>
        <p:spPr>
          <a:xfrm>
            <a:off x="612775" y="1271588"/>
            <a:ext cx="8153400" cy="4824412"/>
          </a:xfrm>
        </p:spPr>
        <p:txBody>
          <a:bodyPr/>
          <a:lstStyle/>
          <a:p>
            <a:endParaRPr lang="en-US" dirty="0" smtClean="0"/>
          </a:p>
          <a:p>
            <a:r>
              <a:rPr lang="en-US" dirty="0" smtClean="0"/>
              <a:t>When we add controls the effects tend to become smaller in magnitude, but they are still negative</a:t>
            </a:r>
          </a:p>
          <a:p>
            <a:endParaRPr lang="en-US" dirty="0" smtClean="0"/>
          </a:p>
          <a:p>
            <a:r>
              <a:rPr lang="en-US" dirty="0" smtClean="0"/>
              <a:t>Except for surv7, they are still statistically different from 0</a:t>
            </a:r>
          </a:p>
          <a:p>
            <a:endParaRPr lang="en-US" dirty="0" smtClean="0"/>
          </a:p>
          <a:p>
            <a:r>
              <a:rPr lang="en-US" dirty="0" smtClean="0"/>
              <a:t>The effect of catheterization ranges from </a:t>
            </a:r>
            <a:r>
              <a:rPr lang="en-US" dirty="0" smtClean="0"/>
              <a:t>5 </a:t>
            </a:r>
            <a:r>
              <a:rPr lang="en-US" dirty="0" smtClean="0"/>
              <a:t>to </a:t>
            </a:r>
            <a:r>
              <a:rPr lang="en-US" dirty="0" smtClean="0"/>
              <a:t>6 percentage points</a:t>
            </a:r>
            <a:endParaRPr lang="en-US" dirty="0" smtClean="0"/>
          </a:p>
          <a:p>
            <a:pPr>
              <a:buFont typeface="Wingdings" pitchFamily="2" charset="2"/>
              <a:buNone/>
            </a:pPr>
            <a:endParaRPr lang="en-US" dirty="0" smtClean="0"/>
          </a:p>
          <a:p>
            <a:pPr>
              <a:buFont typeface="Wingdings" pitchFamily="2" charset="2"/>
              <a:buNone/>
            </a:pPr>
            <a:endParaRPr lang="en-US" dirty="0" smtClean="0"/>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 unconditional probability of dying within 180 days from admission in ICU is </a:t>
            </a:r>
          </a:p>
          <a:p>
            <a:pPr marL="0" indent="0" algn="ctr">
              <a:buNone/>
            </a:pPr>
            <a:r>
              <a:rPr lang="en-US" b="1" dirty="0" smtClean="0"/>
              <a:t>50.67%</a:t>
            </a:r>
          </a:p>
          <a:p>
            <a:pPr marL="0" indent="0">
              <a:buNone/>
            </a:pPr>
            <a:endParaRPr lang="en-US" dirty="0"/>
          </a:p>
          <a:p>
            <a:r>
              <a:rPr lang="en-US" dirty="0" smtClean="0"/>
              <a:t>With a </a:t>
            </a:r>
            <a:r>
              <a:rPr lang="en-US" dirty="0" err="1" smtClean="0"/>
              <a:t>Swang-Ganz</a:t>
            </a:r>
            <a:r>
              <a:rPr lang="en-US" dirty="0" smtClean="0"/>
              <a:t> catheter</a:t>
            </a:r>
          </a:p>
          <a:p>
            <a:pPr marL="0" indent="0" algn="ctr">
              <a:buNone/>
            </a:pPr>
            <a:r>
              <a:rPr lang="en-US" b="1" dirty="0" smtClean="0"/>
              <a:t>56.42%</a:t>
            </a:r>
          </a:p>
          <a:p>
            <a:pPr marL="0" indent="0">
              <a:buNone/>
            </a:pPr>
            <a:endParaRPr lang="en-US" dirty="0" smtClean="0"/>
          </a:p>
          <a:p>
            <a:r>
              <a:rPr lang="en-US" b="1" dirty="0" smtClean="0"/>
              <a:t>56.42/</a:t>
            </a:r>
            <a:r>
              <a:rPr lang="en-US" b="1" dirty="0"/>
              <a:t> </a:t>
            </a:r>
            <a:r>
              <a:rPr lang="en-US" b="1" dirty="0" smtClean="0"/>
              <a:t>50.67 = 1.11 more likely to die</a:t>
            </a:r>
            <a:endParaRPr lang="en-US" b="1" dirty="0"/>
          </a:p>
          <a:p>
            <a:pPr marL="0" indent="0">
              <a:buNone/>
            </a:pPr>
            <a:endParaRPr lang="en-US" dirty="0"/>
          </a:p>
        </p:txBody>
      </p:sp>
    </p:spTree>
    <p:extLst>
      <p:ext uri="{BB962C8B-B14F-4D97-AF65-F5344CB8AC3E}">
        <p14:creationId xmlns:p14="http://schemas.microsoft.com/office/powerpoint/2010/main" val="956111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612775" y="228600"/>
            <a:ext cx="8153400" cy="635000"/>
          </a:xfrm>
        </p:spPr>
        <p:txBody>
          <a:bodyPr/>
          <a:lstStyle/>
          <a:p>
            <a:r>
              <a:rPr lang="it-IT" smtClean="0"/>
              <a:t>Probit and Logit</a:t>
            </a:r>
          </a:p>
        </p:txBody>
      </p:sp>
      <p:sp>
        <p:nvSpPr>
          <p:cNvPr id="31746" name="Content Placeholder 2"/>
          <p:cNvSpPr>
            <a:spLocks noGrp="1"/>
          </p:cNvSpPr>
          <p:nvPr>
            <p:ph sz="quarter" idx="1"/>
          </p:nvPr>
        </p:nvSpPr>
        <p:spPr>
          <a:xfrm>
            <a:off x="612775" y="1271588"/>
            <a:ext cx="8153400" cy="4824412"/>
          </a:xfrm>
        </p:spPr>
        <p:txBody>
          <a:bodyPr/>
          <a:lstStyle/>
          <a:p>
            <a:r>
              <a:rPr lang="it-IT" smtClean="0"/>
              <a:t>We estimate now the following model:</a:t>
            </a:r>
          </a:p>
          <a:p>
            <a:endParaRPr lang="it-IT" smtClean="0"/>
          </a:p>
          <a:p>
            <a:endParaRPr lang="it-IT" smtClean="0"/>
          </a:p>
          <a:p>
            <a:endParaRPr lang="it-IT" smtClean="0"/>
          </a:p>
          <a:p>
            <a:endParaRPr lang="it-IT" smtClean="0"/>
          </a:p>
          <a:p>
            <a:endParaRPr lang="it-IT" smtClean="0"/>
          </a:p>
          <a:p>
            <a:endParaRPr lang="it-IT" smtClean="0"/>
          </a:p>
          <a:p>
            <a:r>
              <a:rPr lang="it-IT" smtClean="0"/>
              <a:t>The interpretation of the coefficient is different..</a:t>
            </a:r>
          </a:p>
          <a:p>
            <a:endParaRPr lang="it-IT" smtClean="0"/>
          </a:p>
          <a:p>
            <a:pPr lvl="1"/>
            <a:endParaRPr lang="it-IT" smtClean="0"/>
          </a:p>
        </p:txBody>
      </p:sp>
      <p:pic>
        <p:nvPicPr>
          <p:cNvPr id="31747" name="Picture 6" descr="latex-image-1.pdf"/>
          <p:cNvPicPr>
            <a:picLocks noChangeAspect="1"/>
          </p:cNvPicPr>
          <p:nvPr/>
        </p:nvPicPr>
        <p:blipFill>
          <a:blip r:embed="rId2"/>
          <a:srcRect/>
          <a:stretch>
            <a:fillRect/>
          </a:stretch>
        </p:blipFill>
        <p:spPr bwMode="auto">
          <a:xfrm>
            <a:off x="911225" y="2190750"/>
            <a:ext cx="7150100" cy="21082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3"/>
          <p:cNvSpPr>
            <a:spLocks noGrp="1"/>
          </p:cNvSpPr>
          <p:nvPr>
            <p:ph type="title"/>
          </p:nvPr>
        </p:nvSpPr>
        <p:spPr/>
        <p:txBody>
          <a:bodyPr/>
          <a:lstStyle/>
          <a:p>
            <a:r>
              <a:rPr lang="it-IT" smtClean="0"/>
              <a:t>Probit/Logit Estimated Coefficients</a:t>
            </a:r>
          </a:p>
        </p:txBody>
      </p:sp>
      <p:sp>
        <p:nvSpPr>
          <p:cNvPr id="32770" name="Text Placeholder 4"/>
          <p:cNvSpPr>
            <a:spLocks noGrp="1"/>
          </p:cNvSpPr>
          <p:nvPr>
            <p:ph type="body" sz="quarter" idx="1"/>
          </p:nvPr>
        </p:nvSpPr>
        <p:spPr>
          <a:xfrm>
            <a:off x="609600" y="1260475"/>
            <a:ext cx="3886200" cy="641350"/>
          </a:xfrm>
        </p:spPr>
        <p:txBody>
          <a:bodyPr/>
          <a:lstStyle/>
          <a:p>
            <a:r>
              <a:rPr lang="it-IT" smtClean="0"/>
              <a:t>Probit</a:t>
            </a:r>
          </a:p>
        </p:txBody>
      </p:sp>
      <p:sp>
        <p:nvSpPr>
          <p:cNvPr id="7" name="Text Placeholder 6"/>
          <p:cNvSpPr>
            <a:spLocks noGrp="1"/>
          </p:cNvSpPr>
          <p:nvPr>
            <p:ph type="body" sz="quarter" idx="3"/>
          </p:nvPr>
        </p:nvSpPr>
        <p:spPr>
          <a:xfrm>
            <a:off x="4800600" y="1270000"/>
            <a:ext cx="3886200" cy="641350"/>
          </a:xfrm>
        </p:spPr>
        <p:txBody>
          <a:bodyPr>
            <a:normAutofit/>
          </a:bodyPr>
          <a:lstStyle/>
          <a:p>
            <a:pPr fontAlgn="auto">
              <a:spcAft>
                <a:spcPts val="0"/>
              </a:spcAft>
              <a:defRPr/>
            </a:pPr>
            <a:r>
              <a:rPr lang="it-IT" dirty="0" err="1" smtClean="0"/>
              <a:t>Logit</a:t>
            </a:r>
            <a:endParaRPr lang="it-IT" dirty="0"/>
          </a:p>
        </p:txBody>
      </p:sp>
      <p:pic>
        <p:nvPicPr>
          <p:cNvPr id="32772" name="Picture 11"/>
          <p:cNvPicPr>
            <a:picLocks noChangeAspect="1"/>
          </p:cNvPicPr>
          <p:nvPr/>
        </p:nvPicPr>
        <p:blipFill>
          <a:blip r:embed="rId2"/>
          <a:srcRect/>
          <a:stretch>
            <a:fillRect/>
          </a:stretch>
        </p:blipFill>
        <p:spPr bwMode="auto">
          <a:xfrm>
            <a:off x="273050" y="1730375"/>
            <a:ext cx="4522788" cy="4522788"/>
          </a:xfrm>
          <a:prstGeom prst="rect">
            <a:avLst/>
          </a:prstGeom>
          <a:noFill/>
          <a:ln w="9525">
            <a:noFill/>
            <a:miter lim="800000"/>
            <a:headEnd/>
            <a:tailEnd/>
          </a:ln>
        </p:spPr>
      </p:pic>
      <p:pic>
        <p:nvPicPr>
          <p:cNvPr id="32773" name="Picture 12"/>
          <p:cNvPicPr>
            <a:picLocks noChangeAspect="1"/>
          </p:cNvPicPr>
          <p:nvPr/>
        </p:nvPicPr>
        <p:blipFill>
          <a:blip r:embed="rId3"/>
          <a:srcRect/>
          <a:stretch>
            <a:fillRect/>
          </a:stretch>
        </p:blipFill>
        <p:spPr bwMode="auto">
          <a:xfrm>
            <a:off x="4505325" y="1716088"/>
            <a:ext cx="4537075" cy="453707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it-IT" smtClean="0"/>
              <a:t>Probit/Logit Effects</a:t>
            </a:r>
          </a:p>
        </p:txBody>
      </p:sp>
      <p:sp>
        <p:nvSpPr>
          <p:cNvPr id="33794" name="Content Placeholder 3"/>
          <p:cNvSpPr>
            <a:spLocks noGrp="1"/>
          </p:cNvSpPr>
          <p:nvPr>
            <p:ph sz="quarter" idx="4"/>
          </p:nvPr>
        </p:nvSpPr>
        <p:spPr>
          <a:xfrm>
            <a:off x="4800600" y="2438400"/>
            <a:ext cx="3886200" cy="1501775"/>
          </a:xfrm>
        </p:spPr>
        <p:txBody>
          <a:bodyPr/>
          <a:lstStyle/>
          <a:p>
            <a:r>
              <a:rPr lang="it-IT" smtClean="0"/>
              <a:t>Estimate</a:t>
            </a:r>
          </a:p>
          <a:p>
            <a:endParaRPr lang="it-IT" smtClean="0"/>
          </a:p>
          <a:p>
            <a:pPr>
              <a:buFont typeface="Wingdings" pitchFamily="2" charset="2"/>
              <a:buNone/>
            </a:pPr>
            <a:endParaRPr lang="it-IT" smtClean="0"/>
          </a:p>
        </p:txBody>
      </p:sp>
      <p:sp>
        <p:nvSpPr>
          <p:cNvPr id="33795" name="Text Placeholder 4"/>
          <p:cNvSpPr>
            <a:spLocks noGrp="1"/>
          </p:cNvSpPr>
          <p:nvPr>
            <p:ph type="body" sz="quarter" idx="1"/>
          </p:nvPr>
        </p:nvSpPr>
        <p:spPr>
          <a:xfrm>
            <a:off x="609600" y="1752600"/>
            <a:ext cx="3886200" cy="639763"/>
          </a:xfrm>
        </p:spPr>
        <p:txBody>
          <a:bodyPr/>
          <a:lstStyle/>
          <a:p>
            <a:r>
              <a:rPr lang="it-IT" smtClean="0"/>
              <a:t>Probit - Effects</a:t>
            </a:r>
          </a:p>
        </p:txBody>
      </p:sp>
      <p:sp>
        <p:nvSpPr>
          <p:cNvPr id="6" name="Text Placeholder 5"/>
          <p:cNvSpPr>
            <a:spLocks noGrp="1"/>
          </p:cNvSpPr>
          <p:nvPr>
            <p:ph type="body" sz="quarter" idx="3"/>
          </p:nvPr>
        </p:nvSpPr>
        <p:spPr>
          <a:xfrm>
            <a:off x="4800600" y="1752600"/>
            <a:ext cx="3886200" cy="639763"/>
          </a:xfrm>
        </p:spPr>
        <p:txBody>
          <a:bodyPr>
            <a:normAutofit/>
          </a:bodyPr>
          <a:lstStyle/>
          <a:p>
            <a:pPr fontAlgn="auto">
              <a:spcAft>
                <a:spcPts val="0"/>
              </a:spcAft>
              <a:defRPr/>
            </a:pPr>
            <a:r>
              <a:rPr lang="it-IT" dirty="0" err="1" smtClean="0"/>
              <a:t>Logit</a:t>
            </a:r>
            <a:r>
              <a:rPr lang="it-IT" dirty="0" smtClean="0"/>
              <a:t> - </a:t>
            </a:r>
            <a:r>
              <a:rPr lang="it-IT" dirty="0" err="1" smtClean="0"/>
              <a:t>Effects</a:t>
            </a:r>
            <a:endParaRPr lang="it-IT" dirty="0"/>
          </a:p>
        </p:txBody>
      </p:sp>
      <p:pic>
        <p:nvPicPr>
          <p:cNvPr id="33797" name="Picture 10" descr="latex-image-1.pdf"/>
          <p:cNvPicPr>
            <a:picLocks noChangeAspect="1"/>
          </p:cNvPicPr>
          <p:nvPr/>
        </p:nvPicPr>
        <p:blipFill>
          <a:blip r:embed="rId2"/>
          <a:srcRect/>
          <a:stretch>
            <a:fillRect/>
          </a:stretch>
        </p:blipFill>
        <p:spPr bwMode="auto">
          <a:xfrm>
            <a:off x="760413" y="3348038"/>
            <a:ext cx="3663950" cy="366712"/>
          </a:xfrm>
          <a:prstGeom prst="rect">
            <a:avLst/>
          </a:prstGeom>
          <a:noFill/>
          <a:ln w="9525">
            <a:noFill/>
            <a:miter lim="800000"/>
            <a:headEnd/>
            <a:tailEnd/>
          </a:ln>
        </p:spPr>
      </p:pic>
      <p:sp>
        <p:nvSpPr>
          <p:cNvPr id="33798" name="Content Placeholder 3"/>
          <p:cNvSpPr>
            <a:spLocks noGrp="1"/>
          </p:cNvSpPr>
          <p:nvPr>
            <p:ph sz="quarter" idx="4"/>
          </p:nvPr>
        </p:nvSpPr>
        <p:spPr>
          <a:xfrm>
            <a:off x="609600" y="2438400"/>
            <a:ext cx="3886200" cy="1965325"/>
          </a:xfrm>
        </p:spPr>
        <p:txBody>
          <a:bodyPr/>
          <a:lstStyle/>
          <a:p>
            <a:r>
              <a:rPr lang="it-IT" smtClean="0"/>
              <a:t>Estimate</a:t>
            </a:r>
          </a:p>
          <a:p>
            <a:endParaRPr lang="it-IT" smtClean="0"/>
          </a:p>
          <a:p>
            <a:pPr>
              <a:buFont typeface="Wingdings" pitchFamily="2" charset="2"/>
              <a:buNone/>
            </a:pPr>
            <a:endParaRPr lang="it-IT" smtClean="0"/>
          </a:p>
        </p:txBody>
      </p:sp>
      <p:pic>
        <p:nvPicPr>
          <p:cNvPr id="33799" name="Picture 12" descr="latex-image-1.pdf"/>
          <p:cNvPicPr>
            <a:picLocks noChangeAspect="1"/>
          </p:cNvPicPr>
          <p:nvPr/>
        </p:nvPicPr>
        <p:blipFill>
          <a:blip r:embed="rId3"/>
          <a:srcRect/>
          <a:stretch>
            <a:fillRect/>
          </a:stretch>
        </p:blipFill>
        <p:spPr bwMode="auto">
          <a:xfrm>
            <a:off x="4824413" y="3348038"/>
            <a:ext cx="4013200" cy="406400"/>
          </a:xfrm>
          <a:prstGeom prst="rect">
            <a:avLst/>
          </a:prstGeom>
          <a:noFill/>
          <a:ln w="9525">
            <a:noFill/>
            <a:miter lim="800000"/>
            <a:headEnd/>
            <a:tailEnd/>
          </a:ln>
        </p:spPr>
      </p:pic>
      <p:sp>
        <p:nvSpPr>
          <p:cNvPr id="33800" name="TextBox 16"/>
          <p:cNvSpPr txBox="1">
            <a:spLocks noChangeArrowheads="1"/>
          </p:cNvSpPr>
          <p:nvPr/>
        </p:nvSpPr>
        <p:spPr bwMode="auto">
          <a:xfrm>
            <a:off x="3708400" y="4135438"/>
            <a:ext cx="1854200" cy="522287"/>
          </a:xfrm>
          <a:prstGeom prst="rect">
            <a:avLst/>
          </a:prstGeom>
          <a:noFill/>
          <a:ln w="9525">
            <a:noFill/>
            <a:miter lim="800000"/>
            <a:headEnd/>
            <a:tailEnd/>
          </a:ln>
        </p:spPr>
        <p:txBody>
          <a:bodyPr>
            <a:spAutoFit/>
          </a:bodyPr>
          <a:lstStyle/>
          <a:p>
            <a:r>
              <a:rPr lang="it-IT">
                <a:latin typeface="Times New Roman" pitchFamily="18" charset="0"/>
              </a:rPr>
              <a:t>	</a:t>
            </a:r>
            <a:r>
              <a:rPr lang="it-IT" sz="2800">
                <a:latin typeface="Times New Roman" pitchFamily="18" charset="0"/>
              </a:rPr>
              <a:t>where</a:t>
            </a:r>
          </a:p>
        </p:txBody>
      </p:sp>
      <p:pic>
        <p:nvPicPr>
          <p:cNvPr id="33801" name="Picture 17" descr="latex-image-1.pdf"/>
          <p:cNvPicPr>
            <a:picLocks noChangeAspect="1"/>
          </p:cNvPicPr>
          <p:nvPr/>
        </p:nvPicPr>
        <p:blipFill>
          <a:blip r:embed="rId4"/>
          <a:srcRect/>
          <a:stretch>
            <a:fillRect/>
          </a:stretch>
        </p:blipFill>
        <p:spPr bwMode="auto">
          <a:xfrm>
            <a:off x="3856038" y="4929188"/>
            <a:ext cx="1473200" cy="8128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it-IT" smtClean="0"/>
              <a:t>Probit/Logit Estimated Effects</a:t>
            </a:r>
          </a:p>
        </p:txBody>
      </p:sp>
      <p:sp>
        <p:nvSpPr>
          <p:cNvPr id="34818" name="Text Placeholder 4"/>
          <p:cNvSpPr>
            <a:spLocks noGrp="1"/>
          </p:cNvSpPr>
          <p:nvPr>
            <p:ph type="body" sz="quarter" idx="1"/>
          </p:nvPr>
        </p:nvSpPr>
        <p:spPr>
          <a:xfrm>
            <a:off x="609600" y="1270000"/>
            <a:ext cx="3886200" cy="641350"/>
          </a:xfrm>
        </p:spPr>
        <p:txBody>
          <a:bodyPr/>
          <a:lstStyle/>
          <a:p>
            <a:r>
              <a:rPr lang="it-IT" smtClean="0"/>
              <a:t>Probit - Effects</a:t>
            </a:r>
          </a:p>
        </p:txBody>
      </p:sp>
      <p:sp>
        <p:nvSpPr>
          <p:cNvPr id="6" name="Text Placeholder 5"/>
          <p:cNvSpPr>
            <a:spLocks noGrp="1"/>
          </p:cNvSpPr>
          <p:nvPr>
            <p:ph type="body" sz="quarter" idx="3"/>
          </p:nvPr>
        </p:nvSpPr>
        <p:spPr>
          <a:xfrm>
            <a:off x="4800600" y="1270000"/>
            <a:ext cx="3886200" cy="641350"/>
          </a:xfrm>
        </p:spPr>
        <p:txBody>
          <a:bodyPr>
            <a:normAutofit/>
          </a:bodyPr>
          <a:lstStyle/>
          <a:p>
            <a:pPr fontAlgn="auto">
              <a:spcAft>
                <a:spcPts val="0"/>
              </a:spcAft>
              <a:defRPr/>
            </a:pPr>
            <a:r>
              <a:rPr lang="it-IT" dirty="0" err="1" smtClean="0"/>
              <a:t>Logit</a:t>
            </a:r>
            <a:r>
              <a:rPr lang="it-IT" dirty="0" smtClean="0"/>
              <a:t> - </a:t>
            </a:r>
            <a:r>
              <a:rPr lang="it-IT" dirty="0" err="1" smtClean="0"/>
              <a:t>Effects</a:t>
            </a:r>
            <a:endParaRPr lang="it-IT" dirty="0"/>
          </a:p>
        </p:txBody>
      </p:sp>
      <p:pic>
        <p:nvPicPr>
          <p:cNvPr id="34820" name="Picture 6"/>
          <p:cNvPicPr>
            <a:picLocks noChangeAspect="1"/>
          </p:cNvPicPr>
          <p:nvPr/>
        </p:nvPicPr>
        <p:blipFill>
          <a:blip r:embed="rId2"/>
          <a:srcRect/>
          <a:stretch>
            <a:fillRect/>
          </a:stretch>
        </p:blipFill>
        <p:spPr bwMode="auto">
          <a:xfrm>
            <a:off x="468313" y="2065338"/>
            <a:ext cx="4121150" cy="4119562"/>
          </a:xfrm>
          <a:prstGeom prst="rect">
            <a:avLst/>
          </a:prstGeom>
          <a:noFill/>
          <a:ln w="9525">
            <a:noFill/>
            <a:miter lim="800000"/>
            <a:headEnd/>
            <a:tailEnd/>
          </a:ln>
        </p:spPr>
      </p:pic>
      <p:pic>
        <p:nvPicPr>
          <p:cNvPr id="34821" name="Picture 7"/>
          <p:cNvPicPr>
            <a:picLocks noChangeAspect="1"/>
          </p:cNvPicPr>
          <p:nvPr/>
        </p:nvPicPr>
        <p:blipFill>
          <a:blip r:embed="rId3"/>
          <a:srcRect/>
          <a:stretch>
            <a:fillRect/>
          </a:stretch>
        </p:blipFill>
        <p:spPr bwMode="auto">
          <a:xfrm>
            <a:off x="4589463" y="2046288"/>
            <a:ext cx="4229100" cy="4230687"/>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612775" y="228600"/>
            <a:ext cx="8153400" cy="635000"/>
          </a:xfrm>
        </p:spPr>
        <p:txBody>
          <a:bodyPr/>
          <a:lstStyle/>
          <a:p>
            <a:r>
              <a:rPr lang="it-IT" smtClean="0"/>
              <a:t>Comments</a:t>
            </a:r>
          </a:p>
        </p:txBody>
      </p:sp>
      <p:sp>
        <p:nvSpPr>
          <p:cNvPr id="35842" name="Content Placeholder 6"/>
          <p:cNvSpPr>
            <a:spLocks noGrp="1"/>
          </p:cNvSpPr>
          <p:nvPr>
            <p:ph sz="quarter" idx="1"/>
          </p:nvPr>
        </p:nvSpPr>
        <p:spPr>
          <a:xfrm>
            <a:off x="612775" y="1271588"/>
            <a:ext cx="8153400" cy="4824412"/>
          </a:xfrm>
        </p:spPr>
        <p:txBody>
          <a:bodyPr/>
          <a:lstStyle/>
          <a:p>
            <a:endParaRPr lang="en-US" dirty="0" smtClean="0"/>
          </a:p>
          <a:p>
            <a:r>
              <a:rPr lang="en-US" dirty="0" smtClean="0"/>
              <a:t>Using </a:t>
            </a:r>
            <a:r>
              <a:rPr lang="en-US" dirty="0" err="1" smtClean="0"/>
              <a:t>Probit</a:t>
            </a:r>
            <a:r>
              <a:rPr lang="en-US" dirty="0" smtClean="0"/>
              <a:t> and </a:t>
            </a:r>
            <a:r>
              <a:rPr lang="en-US" dirty="0" err="1" smtClean="0"/>
              <a:t>Logit</a:t>
            </a:r>
            <a:r>
              <a:rPr lang="en-US" dirty="0" smtClean="0"/>
              <a:t> instead of the Linear </a:t>
            </a:r>
            <a:endParaRPr lang="en-US" dirty="0" smtClean="0"/>
          </a:p>
          <a:p>
            <a:endParaRPr lang="en-US" dirty="0"/>
          </a:p>
          <a:p>
            <a:r>
              <a:rPr lang="en-US" dirty="0" smtClean="0"/>
              <a:t>Probability </a:t>
            </a:r>
            <a:r>
              <a:rPr lang="en-US" dirty="0" smtClean="0"/>
              <a:t>model does not change the message:</a:t>
            </a:r>
          </a:p>
          <a:p>
            <a:endParaRPr lang="en-US" dirty="0" smtClean="0"/>
          </a:p>
          <a:p>
            <a:pPr lvl="1"/>
            <a:r>
              <a:rPr lang="en-US" dirty="0" smtClean="0"/>
              <a:t>Catheterization has a negative effect on the probability of surviving</a:t>
            </a:r>
          </a:p>
          <a:p>
            <a:pPr lvl="1"/>
            <a:r>
              <a:rPr lang="en-US" dirty="0" smtClean="0"/>
              <a:t>The </a:t>
            </a:r>
            <a:r>
              <a:rPr lang="en-US" dirty="0" err="1" smtClean="0"/>
              <a:t>Probit</a:t>
            </a:r>
            <a:r>
              <a:rPr lang="en-US" dirty="0" smtClean="0"/>
              <a:t> effects are very close to the LPM effects</a:t>
            </a:r>
          </a:p>
          <a:p>
            <a:pPr lvl="1"/>
            <a:r>
              <a:rPr lang="en-US" dirty="0" smtClean="0"/>
              <a:t>The </a:t>
            </a:r>
            <a:r>
              <a:rPr lang="en-US" dirty="0" err="1" smtClean="0"/>
              <a:t>Logit</a:t>
            </a:r>
            <a:r>
              <a:rPr lang="en-US" dirty="0" smtClean="0"/>
              <a:t> effects are somewhat smaller, yet still significantly different from 0</a:t>
            </a:r>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612775" y="228600"/>
            <a:ext cx="8153400" cy="635000"/>
          </a:xfrm>
        </p:spPr>
        <p:txBody>
          <a:bodyPr/>
          <a:lstStyle/>
          <a:p>
            <a:r>
              <a:rPr lang="it-IT" smtClean="0"/>
              <a:t>Unobserved Omitted Variable</a:t>
            </a:r>
          </a:p>
        </p:txBody>
      </p:sp>
      <p:sp>
        <p:nvSpPr>
          <p:cNvPr id="3" name="Content Placeholder 2"/>
          <p:cNvSpPr>
            <a:spLocks noGrp="1"/>
          </p:cNvSpPr>
          <p:nvPr>
            <p:ph sz="quarter" idx="1"/>
          </p:nvPr>
        </p:nvSpPr>
        <p:spPr>
          <a:xfrm>
            <a:off x="612775" y="1271588"/>
            <a:ext cx="8153400" cy="4824412"/>
          </a:xfrm>
        </p:spPr>
        <p:txBody>
          <a:bodyPr>
            <a:normAutofit lnSpcReduction="10000"/>
          </a:bodyPr>
          <a:lstStyle/>
          <a:p>
            <a:pPr marL="320040" indent="-320040" fontAlgn="auto">
              <a:spcAft>
                <a:spcPts val="0"/>
              </a:spcAft>
              <a:buFont typeface="Wingdings"/>
              <a:buChar char=""/>
              <a:defRPr/>
            </a:pPr>
            <a:r>
              <a:rPr lang="en-US" dirty="0" smtClean="0"/>
              <a:t>A threat to the internal validity of the study is the possibility that doctors do have information on health status of the patient</a:t>
            </a:r>
          </a:p>
          <a:p>
            <a:pPr marL="320040" indent="-320040" fontAlgn="auto">
              <a:spcAft>
                <a:spcPts val="0"/>
              </a:spcAft>
              <a:buFont typeface="Wingdings"/>
              <a:buChar char=""/>
              <a:defRPr/>
            </a:pPr>
            <a:endParaRPr lang="en-US" dirty="0" smtClean="0"/>
          </a:p>
          <a:p>
            <a:pPr marL="320040" indent="-320040" fontAlgn="auto">
              <a:spcAft>
                <a:spcPts val="0"/>
              </a:spcAft>
              <a:buFont typeface="Wingdings"/>
              <a:buChar char=""/>
              <a:defRPr/>
            </a:pPr>
            <a:r>
              <a:rPr lang="en-US" dirty="0" smtClean="0"/>
              <a:t>This information may not be contained in the dataset</a:t>
            </a:r>
          </a:p>
          <a:p>
            <a:pPr marL="320040" indent="-320040" fontAlgn="auto">
              <a:spcAft>
                <a:spcPts val="0"/>
              </a:spcAft>
              <a:buFont typeface="Wingdings"/>
              <a:buChar char=""/>
              <a:defRPr/>
            </a:pPr>
            <a:endParaRPr lang="en-US" dirty="0" smtClean="0"/>
          </a:p>
          <a:p>
            <a:pPr marL="320040" indent="-320040" fontAlgn="auto">
              <a:spcAft>
                <a:spcPts val="0"/>
              </a:spcAft>
              <a:buFont typeface="Wingdings"/>
              <a:buChar char=""/>
              <a:defRPr/>
            </a:pPr>
            <a:r>
              <a:rPr lang="en-US" dirty="0" smtClean="0"/>
              <a:t>If it is so, there is an ‘unobserved’ omitted variable that might render the interpretation of the effects as casual invalid</a:t>
            </a:r>
            <a:endParaRPr lang="en-US"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12775" y="228600"/>
            <a:ext cx="8153400" cy="635000"/>
          </a:xfrm>
        </p:spPr>
        <p:txBody>
          <a:bodyPr/>
          <a:lstStyle/>
          <a:p>
            <a:r>
              <a:rPr lang="it-IT" smtClean="0"/>
              <a:t>Swan Ganz Catheter</a:t>
            </a:r>
          </a:p>
        </p:txBody>
      </p:sp>
      <p:sp>
        <p:nvSpPr>
          <p:cNvPr id="15362" name="Content Placeholder 2"/>
          <p:cNvSpPr>
            <a:spLocks noGrp="1"/>
          </p:cNvSpPr>
          <p:nvPr>
            <p:ph sz="quarter" idx="1"/>
          </p:nvPr>
        </p:nvSpPr>
        <p:spPr>
          <a:xfrm>
            <a:off x="612775" y="1271588"/>
            <a:ext cx="8153400" cy="4824412"/>
          </a:xfrm>
        </p:spPr>
        <p:txBody>
          <a:bodyPr/>
          <a:lstStyle/>
          <a:p>
            <a:r>
              <a:rPr lang="en-US" smtClean="0"/>
              <a:t>Under sterile conditions, an ICU doctor will typically insert the catheter into the left subclavian vein (underneath the clavicle)</a:t>
            </a:r>
            <a:endParaRPr lang="it-IT" smtClean="0"/>
          </a:p>
        </p:txBody>
      </p:sp>
      <p:pic>
        <p:nvPicPr>
          <p:cNvPr id="15363" name="Picture 2"/>
          <p:cNvPicPr>
            <a:picLocks noChangeAspect="1" noChangeArrowheads="1"/>
          </p:cNvPicPr>
          <p:nvPr/>
        </p:nvPicPr>
        <p:blipFill>
          <a:blip r:embed="rId2"/>
          <a:srcRect/>
          <a:stretch>
            <a:fillRect/>
          </a:stretch>
        </p:blipFill>
        <p:spPr bwMode="auto">
          <a:xfrm>
            <a:off x="1141413" y="2889250"/>
            <a:ext cx="2628900" cy="2527300"/>
          </a:xfrm>
          <a:prstGeom prst="rect">
            <a:avLst/>
          </a:prstGeom>
          <a:noFill/>
          <a:ln w="9525">
            <a:noFill/>
            <a:miter lim="800000"/>
            <a:headEnd/>
            <a:tailEnd/>
          </a:ln>
        </p:spPr>
      </p:pic>
      <p:pic>
        <p:nvPicPr>
          <p:cNvPr id="15364" name="Picture 3"/>
          <p:cNvPicPr>
            <a:picLocks noChangeAspect="1" noChangeArrowheads="1"/>
          </p:cNvPicPr>
          <p:nvPr/>
        </p:nvPicPr>
        <p:blipFill>
          <a:blip r:embed="rId3"/>
          <a:srcRect/>
          <a:stretch>
            <a:fillRect/>
          </a:stretch>
        </p:blipFill>
        <p:spPr bwMode="auto">
          <a:xfrm>
            <a:off x="5308600" y="2889250"/>
            <a:ext cx="2786063" cy="25273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slide(fromBottom)">
                                      <p:cBhvr>
                                        <p:cTn id="7" dur="500"/>
                                        <p:tgtEl>
                                          <p:spTgt spid="1536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slide(fromBottom)">
                                      <p:cBhvr>
                                        <p:cTn id="12"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612775" y="228600"/>
            <a:ext cx="8153400" cy="635000"/>
          </a:xfrm>
        </p:spPr>
        <p:txBody>
          <a:bodyPr/>
          <a:lstStyle/>
          <a:p>
            <a:r>
              <a:rPr lang="it-IT" smtClean="0"/>
              <a:t>Instrument</a:t>
            </a:r>
          </a:p>
        </p:txBody>
      </p:sp>
      <p:sp>
        <p:nvSpPr>
          <p:cNvPr id="37890" name="Content Placeholder 2"/>
          <p:cNvSpPr>
            <a:spLocks noGrp="1"/>
          </p:cNvSpPr>
          <p:nvPr>
            <p:ph sz="quarter" idx="1"/>
          </p:nvPr>
        </p:nvSpPr>
        <p:spPr>
          <a:xfrm>
            <a:off x="612775" y="1271588"/>
            <a:ext cx="8153400" cy="4824412"/>
          </a:xfrm>
        </p:spPr>
        <p:txBody>
          <a:bodyPr/>
          <a:lstStyle/>
          <a:p>
            <a:r>
              <a:rPr lang="it-IT" smtClean="0"/>
              <a:t>We could potentially solve the “endogeneity” caused by the unobserved omitted variable using instrumental variable technique.</a:t>
            </a:r>
          </a:p>
          <a:p>
            <a:endParaRPr lang="it-IT" smtClean="0"/>
          </a:p>
          <a:p>
            <a:r>
              <a:rPr lang="it-IT" smtClean="0"/>
              <a:t>How do we find a valid instrument for this study?</a:t>
            </a:r>
          </a:p>
          <a:p>
            <a:endParaRPr lang="it-IT" smtClean="0"/>
          </a:p>
          <a:p>
            <a:r>
              <a:rPr lang="it-IT" smtClean="0"/>
              <a:t>Think, think….</a:t>
            </a:r>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192088"/>
            <a:ext cx="8153400" cy="990600"/>
          </a:xfrm>
        </p:spPr>
        <p:txBody>
          <a:bodyPr>
            <a:normAutofit fontScale="90000"/>
          </a:bodyPr>
          <a:lstStyle/>
          <a:p>
            <a:pPr fontAlgn="auto">
              <a:spcAft>
                <a:spcPts val="0"/>
              </a:spcAft>
              <a:defRPr/>
            </a:pPr>
            <a:r>
              <a:rPr lang="en-US" sz="4000" b="1" dirty="0" smtClean="0"/>
              <a:t/>
            </a:r>
            <a:br>
              <a:rPr lang="en-US" sz="4000" b="1" dirty="0" smtClean="0"/>
            </a:br>
            <a:r>
              <a:rPr lang="en-US" sz="3556" b="1" dirty="0" smtClean="0"/>
              <a:t>Two conditions for a valid instrument</a:t>
            </a:r>
            <a:r>
              <a:rPr lang="en-US" sz="4000" dirty="0" smtClean="0"/>
              <a:t/>
            </a:r>
            <a:br>
              <a:rPr lang="en-US" sz="4000" dirty="0" smtClean="0"/>
            </a:br>
            <a:endParaRPr lang="it-IT" sz="4000" dirty="0" smtClean="0"/>
          </a:p>
        </p:txBody>
      </p:sp>
      <p:sp>
        <p:nvSpPr>
          <p:cNvPr id="3" name="Content Placeholder 2"/>
          <p:cNvSpPr>
            <a:spLocks noGrp="1"/>
          </p:cNvSpPr>
          <p:nvPr>
            <p:ph sz="quarter" idx="1"/>
          </p:nvPr>
        </p:nvSpPr>
        <p:spPr>
          <a:xfrm>
            <a:off x="612775" y="1600200"/>
            <a:ext cx="8153400" cy="4495800"/>
          </a:xfrm>
        </p:spPr>
        <p:txBody>
          <a:bodyPr/>
          <a:lstStyle/>
          <a:p>
            <a:pPr>
              <a:buFont typeface="Wingdings" pitchFamily="2" charset="2"/>
              <a:buNone/>
            </a:pPr>
            <a:r>
              <a:rPr lang="en-US" smtClean="0"/>
              <a:t> 	</a:t>
            </a:r>
          </a:p>
          <a:p>
            <a:pPr>
              <a:buFont typeface="Wingdings" pitchFamily="2" charset="2"/>
              <a:buNone/>
            </a:pPr>
            <a:endParaRPr lang="en-US" smtClean="0"/>
          </a:p>
          <a:p>
            <a:pPr>
              <a:buFont typeface="Wingdings" pitchFamily="2" charset="2"/>
              <a:buNone/>
            </a:pPr>
            <a:r>
              <a:rPr lang="en-US" smtClean="0"/>
              <a:t>	For an instrumental variable (an “</a:t>
            </a:r>
            <a:r>
              <a:rPr lang="en-US" b="1" i="1" smtClean="0"/>
              <a:t>instrument</a:t>
            </a:r>
            <a:r>
              <a:rPr lang="en-US" smtClean="0"/>
              <a:t>”) </a:t>
            </a:r>
            <a:r>
              <a:rPr lang="en-US" i="1" smtClean="0"/>
              <a:t>Z</a:t>
            </a:r>
            <a:r>
              <a:rPr lang="en-US" smtClean="0"/>
              <a:t> to be </a:t>
            </a:r>
            <a:r>
              <a:rPr lang="en-US" b="1" smtClean="0"/>
              <a:t>valid</a:t>
            </a:r>
            <a:r>
              <a:rPr lang="en-US" smtClean="0"/>
              <a:t>, it must satisfy two conditions:</a:t>
            </a:r>
          </a:p>
          <a:p>
            <a:pPr lvl="1"/>
            <a:endParaRPr lang="en-US" b="1" i="1" smtClean="0"/>
          </a:p>
          <a:p>
            <a:pPr lvl="1"/>
            <a:r>
              <a:rPr lang="en-US" b="1" i="1" smtClean="0"/>
              <a:t>Instrument relevance</a:t>
            </a:r>
          </a:p>
          <a:p>
            <a:pPr lvl="1"/>
            <a:r>
              <a:rPr lang="en-US" b="1" i="1" smtClean="0"/>
              <a:t>Instrument exogeneity</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612775" y="228600"/>
            <a:ext cx="8153400" cy="635000"/>
          </a:xfrm>
        </p:spPr>
        <p:txBody>
          <a:bodyPr/>
          <a:lstStyle/>
          <a:p>
            <a:r>
              <a:rPr lang="it-IT" smtClean="0"/>
              <a:t>Instrumental Variable</a:t>
            </a:r>
          </a:p>
        </p:txBody>
      </p:sp>
      <p:sp>
        <p:nvSpPr>
          <p:cNvPr id="39938" name="Content Placeholder 2"/>
          <p:cNvSpPr>
            <a:spLocks noGrp="1"/>
          </p:cNvSpPr>
          <p:nvPr>
            <p:ph sz="quarter" idx="1"/>
          </p:nvPr>
        </p:nvSpPr>
        <p:spPr>
          <a:xfrm>
            <a:off x="612775" y="1271588"/>
            <a:ext cx="8153400" cy="4824412"/>
          </a:xfrm>
        </p:spPr>
        <p:txBody>
          <a:bodyPr/>
          <a:lstStyle/>
          <a:p>
            <a:r>
              <a:rPr lang="it-IT" smtClean="0"/>
              <a:t>An instrument is a random variable </a:t>
            </a:r>
            <a:r>
              <a:rPr lang="it-IT" i="1" smtClean="0"/>
              <a:t>Z</a:t>
            </a:r>
            <a:r>
              <a:rPr lang="it-IT" smtClean="0"/>
              <a:t> </a:t>
            </a:r>
            <a:endParaRPr lang="it-IT" i="1" smtClean="0"/>
          </a:p>
          <a:p>
            <a:pPr lvl="1"/>
            <a:r>
              <a:rPr lang="it-IT" smtClean="0"/>
              <a:t>E[</a:t>
            </a:r>
            <a:r>
              <a:rPr lang="it-IT" i="1" smtClean="0"/>
              <a:t>Z’u</a:t>
            </a:r>
            <a:r>
              <a:rPr lang="it-IT" smtClean="0"/>
              <a:t>]=0  (exogenous)</a:t>
            </a:r>
          </a:p>
          <a:p>
            <a:pPr lvl="1"/>
            <a:r>
              <a:rPr lang="it-IT" smtClean="0"/>
              <a:t>It enters the first stage regression (relevance)</a:t>
            </a:r>
            <a:endParaRPr lang="it-IT" i="1" smtClean="0"/>
          </a:p>
          <a:p>
            <a:pPr lvl="2"/>
            <a:r>
              <a:rPr lang="it-IT" i="1" smtClean="0"/>
              <a:t>.</a:t>
            </a:r>
          </a:p>
          <a:p>
            <a:pPr lvl="1"/>
            <a:endParaRPr lang="it-IT" i="1" smtClean="0"/>
          </a:p>
        </p:txBody>
      </p:sp>
      <p:pic>
        <p:nvPicPr>
          <p:cNvPr id="39939" name="Picture 3" descr="latex-image-1.pdf"/>
          <p:cNvPicPr>
            <a:picLocks noChangeAspect="1"/>
          </p:cNvPicPr>
          <p:nvPr/>
        </p:nvPicPr>
        <p:blipFill>
          <a:blip r:embed="rId2"/>
          <a:srcRect/>
          <a:stretch>
            <a:fillRect/>
          </a:stretch>
        </p:blipFill>
        <p:spPr bwMode="auto">
          <a:xfrm>
            <a:off x="1620838" y="2773363"/>
            <a:ext cx="4432300" cy="368300"/>
          </a:xfrm>
          <a:prstGeom prst="rect">
            <a:avLst/>
          </a:prstGeom>
          <a:noFill/>
          <a:ln w="9525">
            <a:noFill/>
            <a:miter lim="800000"/>
            <a:headEnd/>
            <a:tailEnd/>
          </a:ln>
        </p:spPr>
      </p:pic>
      <p:sp>
        <p:nvSpPr>
          <p:cNvPr id="8" name="Left Brace 7"/>
          <p:cNvSpPr/>
          <p:nvPr/>
        </p:nvSpPr>
        <p:spPr>
          <a:xfrm rot="16200000">
            <a:off x="5113338" y="2970212"/>
            <a:ext cx="304800" cy="555625"/>
          </a:xfrm>
          <a:prstGeom prst="leftBrace">
            <a:avLst/>
          </a:prstGeom>
          <a:ln/>
        </p:spPr>
        <p:style>
          <a:lnRef idx="2">
            <a:schemeClr val="accent1"/>
          </a:lnRef>
          <a:fillRef idx="0">
            <a:schemeClr val="accent1"/>
          </a:fillRef>
          <a:effectRef idx="1">
            <a:schemeClr val="accent1"/>
          </a:effectRef>
          <a:fontRef idx="minor">
            <a:schemeClr val="tx1"/>
          </a:fontRef>
        </p:style>
      </p:sp>
      <p:sp>
        <p:nvSpPr>
          <p:cNvPr id="14" name="TextBox 13"/>
          <p:cNvSpPr txBox="1"/>
          <p:nvPr/>
        </p:nvSpPr>
        <p:spPr>
          <a:xfrm>
            <a:off x="4797424" y="3476625"/>
            <a:ext cx="1255713" cy="338554"/>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fontAlgn="auto">
              <a:spcBef>
                <a:spcPts val="0"/>
              </a:spcBef>
              <a:spcAft>
                <a:spcPts val="0"/>
              </a:spcAft>
              <a:defRPr/>
            </a:pPr>
            <a:r>
              <a:rPr lang="it-IT" sz="1600" smtClean="0"/>
              <a:t>exogenouss</a:t>
            </a:r>
            <a:endParaRPr lang="it-IT" sz="1600" dirty="0"/>
          </a:p>
        </p:txBody>
      </p:sp>
      <p:sp>
        <p:nvSpPr>
          <p:cNvPr id="15" name="Left Brace 14"/>
          <p:cNvSpPr/>
          <p:nvPr/>
        </p:nvSpPr>
        <p:spPr>
          <a:xfrm rot="16200000">
            <a:off x="3979863" y="2709862"/>
            <a:ext cx="304800" cy="1171575"/>
          </a:xfrm>
          <a:prstGeom prst="leftBrace">
            <a:avLst/>
          </a:prstGeom>
          <a:ln/>
        </p:spPr>
        <p:style>
          <a:lnRef idx="2">
            <a:schemeClr val="accent1"/>
          </a:lnRef>
          <a:fillRef idx="0">
            <a:schemeClr val="accent1"/>
          </a:fillRef>
          <a:effectRef idx="1">
            <a:schemeClr val="accent1"/>
          </a:effectRef>
          <a:fontRef idx="minor">
            <a:schemeClr val="tx1"/>
          </a:fontRef>
        </p:style>
      </p:sp>
      <p:sp>
        <p:nvSpPr>
          <p:cNvPr id="21" name="TextBox 20"/>
          <p:cNvSpPr txBox="1"/>
          <p:nvPr/>
        </p:nvSpPr>
        <p:spPr>
          <a:xfrm>
            <a:off x="3541713" y="3587750"/>
            <a:ext cx="1195387" cy="338138"/>
          </a:xfrm>
          <a:prstGeom prst="rect">
            <a:avLst/>
          </a:prstGeom>
        </p:spPr>
        <p:style>
          <a:lnRef idx="1">
            <a:schemeClr val="accent2"/>
          </a:lnRef>
          <a:fillRef idx="3">
            <a:schemeClr val="accent2"/>
          </a:fillRef>
          <a:effectRef idx="2">
            <a:schemeClr val="accent2"/>
          </a:effectRef>
          <a:fontRef idx="minor">
            <a:schemeClr val="lt1"/>
          </a:fontRef>
        </p:style>
        <p:txBody>
          <a:bodyPr>
            <a:spAutoFit/>
          </a:bodyPr>
          <a:lstStyle/>
          <a:p>
            <a:pPr fontAlgn="auto">
              <a:spcBef>
                <a:spcPts val="0"/>
              </a:spcBef>
              <a:spcAft>
                <a:spcPts val="0"/>
              </a:spcAft>
              <a:defRPr/>
            </a:pPr>
            <a:r>
              <a:rPr lang="it-IT" sz="1600" dirty="0" err="1"/>
              <a:t>endogenous</a:t>
            </a:r>
            <a:endParaRPr lang="it-IT" sz="1600" dirty="0"/>
          </a:p>
        </p:txBody>
      </p:sp>
      <p:sp>
        <p:nvSpPr>
          <p:cNvPr id="24" name="Rounded Rectangular Callout 23"/>
          <p:cNvSpPr/>
          <p:nvPr/>
        </p:nvSpPr>
        <p:spPr>
          <a:xfrm>
            <a:off x="796925" y="4821238"/>
            <a:ext cx="4598988" cy="1427162"/>
          </a:xfrm>
          <a:prstGeom prst="wedgeRoundRectCallout">
            <a:avLst>
              <a:gd name="adj1" fmla="val 61929"/>
              <a:gd name="adj2" fmla="val -38873"/>
              <a:gd name="adj3" fmla="val 16667"/>
            </a:avLst>
          </a:prstGeom>
          <a:solidFill>
            <a:schemeClr val="lt1">
              <a:alpha val="0"/>
            </a:schemeClr>
          </a:solidFill>
          <a:ln/>
        </p:spPr>
        <p:style>
          <a:lnRef idx="2">
            <a:schemeClr val="accent2"/>
          </a:lnRef>
          <a:fillRef idx="1">
            <a:schemeClr val="lt1"/>
          </a:fillRef>
          <a:effectRef idx="0">
            <a:schemeClr val="accent2"/>
          </a:effectRef>
          <a:fontRef idx="minor">
            <a:schemeClr val="dk1"/>
          </a:fontRef>
        </p:style>
      </p:sp>
      <p:sp>
        <p:nvSpPr>
          <p:cNvPr id="26" name="Left Brace 25"/>
          <p:cNvSpPr/>
          <p:nvPr/>
        </p:nvSpPr>
        <p:spPr>
          <a:xfrm rot="16200000">
            <a:off x="1403350" y="4972050"/>
            <a:ext cx="304800" cy="1041400"/>
          </a:xfrm>
          <a:prstGeom prst="leftBrace">
            <a:avLst/>
          </a:prstGeom>
          <a:ln/>
        </p:spPr>
        <p:style>
          <a:lnRef idx="2">
            <a:schemeClr val="accent1"/>
          </a:lnRef>
          <a:fillRef idx="0">
            <a:schemeClr val="accent1"/>
          </a:fillRef>
          <a:effectRef idx="1">
            <a:schemeClr val="accent1"/>
          </a:effectRef>
          <a:fontRef idx="minor">
            <a:schemeClr val="tx1"/>
          </a:fontRef>
        </p:style>
      </p:sp>
      <p:sp>
        <p:nvSpPr>
          <p:cNvPr id="28" name="TextBox 27"/>
          <p:cNvSpPr txBox="1"/>
          <p:nvPr/>
        </p:nvSpPr>
        <p:spPr>
          <a:xfrm>
            <a:off x="1023938" y="5757863"/>
            <a:ext cx="1195387" cy="338137"/>
          </a:xfrm>
          <a:prstGeom prst="rect">
            <a:avLst/>
          </a:prstGeom>
        </p:spPr>
        <p:style>
          <a:lnRef idx="1">
            <a:schemeClr val="accent2"/>
          </a:lnRef>
          <a:fillRef idx="3">
            <a:schemeClr val="accent2"/>
          </a:fillRef>
          <a:effectRef idx="2">
            <a:schemeClr val="accent2"/>
          </a:effectRef>
          <a:fontRef idx="minor">
            <a:schemeClr val="lt1"/>
          </a:fontRef>
        </p:style>
        <p:txBody>
          <a:bodyPr>
            <a:spAutoFit/>
          </a:bodyPr>
          <a:lstStyle/>
          <a:p>
            <a:pPr fontAlgn="auto">
              <a:spcBef>
                <a:spcPts val="0"/>
              </a:spcBef>
              <a:spcAft>
                <a:spcPts val="0"/>
              </a:spcAft>
              <a:defRPr/>
            </a:pPr>
            <a:r>
              <a:rPr lang="it-IT" sz="1600" dirty="0" err="1"/>
              <a:t>endogenous</a:t>
            </a:r>
            <a:endParaRPr lang="it-IT" sz="1600" dirty="0"/>
          </a:p>
        </p:txBody>
      </p:sp>
      <p:sp>
        <p:nvSpPr>
          <p:cNvPr id="29" name="Left Brace 28"/>
          <p:cNvSpPr/>
          <p:nvPr/>
        </p:nvSpPr>
        <p:spPr>
          <a:xfrm rot="16200000">
            <a:off x="4051301" y="5214937"/>
            <a:ext cx="304800" cy="555625"/>
          </a:xfrm>
          <a:prstGeom prst="leftBrace">
            <a:avLst/>
          </a:prstGeom>
          <a:ln/>
        </p:spPr>
        <p:style>
          <a:lnRef idx="2">
            <a:schemeClr val="accent1"/>
          </a:lnRef>
          <a:fillRef idx="0">
            <a:schemeClr val="accent1"/>
          </a:fillRef>
          <a:effectRef idx="1">
            <a:schemeClr val="accent1"/>
          </a:effectRef>
          <a:fontRef idx="minor">
            <a:schemeClr val="tx1"/>
          </a:fontRef>
        </p:style>
      </p:sp>
      <p:sp>
        <p:nvSpPr>
          <p:cNvPr id="30" name="TextBox 29"/>
          <p:cNvSpPr txBox="1"/>
          <p:nvPr/>
        </p:nvSpPr>
        <p:spPr>
          <a:xfrm>
            <a:off x="3670299" y="5757863"/>
            <a:ext cx="1317625" cy="338554"/>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fontAlgn="auto">
              <a:spcBef>
                <a:spcPts val="0"/>
              </a:spcBef>
              <a:spcAft>
                <a:spcPts val="0"/>
              </a:spcAft>
              <a:defRPr/>
            </a:pPr>
            <a:r>
              <a:rPr lang="it-IT" sz="1600" smtClean="0"/>
              <a:t>exogenouss</a:t>
            </a:r>
            <a:endParaRPr lang="it-IT" sz="1600" dirty="0"/>
          </a:p>
        </p:txBody>
      </p:sp>
      <p:sp>
        <p:nvSpPr>
          <p:cNvPr id="39949" name="TextBox 30"/>
          <p:cNvSpPr txBox="1">
            <a:spLocks noChangeArrowheads="1"/>
          </p:cNvSpPr>
          <p:nvPr/>
        </p:nvSpPr>
        <p:spPr bwMode="auto">
          <a:xfrm>
            <a:off x="6053138" y="4775200"/>
            <a:ext cx="2957512" cy="368300"/>
          </a:xfrm>
          <a:prstGeom prst="rect">
            <a:avLst/>
          </a:prstGeom>
          <a:noFill/>
          <a:ln w="9525">
            <a:noFill/>
            <a:miter lim="800000"/>
            <a:headEnd/>
            <a:tailEnd/>
          </a:ln>
        </p:spPr>
        <p:txBody>
          <a:bodyPr>
            <a:spAutoFit/>
          </a:bodyPr>
          <a:lstStyle/>
          <a:p>
            <a:r>
              <a:rPr lang="it-IT">
                <a:latin typeface="Times New Roman" pitchFamily="18" charset="0"/>
              </a:rPr>
              <a:t>First Stage or  Reduced Form</a:t>
            </a:r>
          </a:p>
        </p:txBody>
      </p:sp>
      <p:pic>
        <p:nvPicPr>
          <p:cNvPr id="39950" name="Picture 31" descr="latex-image-1.pdf"/>
          <p:cNvPicPr>
            <a:picLocks noChangeAspect="1"/>
          </p:cNvPicPr>
          <p:nvPr/>
        </p:nvPicPr>
        <p:blipFill>
          <a:blip r:embed="rId3"/>
          <a:srcRect/>
          <a:stretch>
            <a:fillRect/>
          </a:stretch>
        </p:blipFill>
        <p:spPr bwMode="auto">
          <a:xfrm>
            <a:off x="1090613" y="4997450"/>
            <a:ext cx="3898900" cy="368300"/>
          </a:xfrm>
          <a:prstGeom prst="rect">
            <a:avLst/>
          </a:prstGeom>
          <a:noFill/>
          <a:ln w="9525">
            <a:noFill/>
            <a:miter lim="800000"/>
            <a:headEnd/>
            <a:tailEnd/>
          </a:ln>
        </p:spPr>
      </p:pic>
      <p:pic>
        <p:nvPicPr>
          <p:cNvPr id="39951" name="Picture 32" descr="latex-image-1.pdf"/>
          <p:cNvPicPr>
            <a:picLocks noChangeAspect="1"/>
          </p:cNvPicPr>
          <p:nvPr/>
        </p:nvPicPr>
        <p:blipFill>
          <a:blip r:embed="rId4"/>
          <a:srcRect/>
          <a:stretch>
            <a:fillRect/>
          </a:stretch>
        </p:blipFill>
        <p:spPr bwMode="auto">
          <a:xfrm>
            <a:off x="6978650" y="5340350"/>
            <a:ext cx="876300" cy="3175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405313" y="1752600"/>
            <a:ext cx="4568825" cy="922338"/>
          </a:xfrm>
          <a:prstGeom prst="rect">
            <a:avLst/>
          </a:prstGeom>
        </p:spPr>
        <p:style>
          <a:lnRef idx="1">
            <a:schemeClr val="accent2"/>
          </a:lnRef>
          <a:fillRef idx="3">
            <a:schemeClr val="accent2"/>
          </a:fillRef>
          <a:effectRef idx="2">
            <a:schemeClr val="accent2"/>
          </a:effectRef>
          <a:fontRef idx="minor">
            <a:schemeClr val="lt1"/>
          </a:fontRef>
        </p:style>
        <p:txBody>
          <a:bodyPr>
            <a:spAutoFit/>
          </a:bodyPr>
          <a:lstStyle/>
          <a:p>
            <a:pPr fontAlgn="auto">
              <a:spcBef>
                <a:spcPts val="0"/>
              </a:spcBef>
              <a:spcAft>
                <a:spcPts val="0"/>
              </a:spcAft>
              <a:buClr>
                <a:schemeClr val="bg2">
                  <a:lumMod val="90000"/>
                </a:schemeClr>
              </a:buClr>
              <a:buFont typeface="Wingdings" charset="2"/>
              <a:buChar char="q"/>
              <a:defRPr/>
            </a:pPr>
            <a:r>
              <a:rPr lang="it-IT" dirty="0"/>
              <a:t> </a:t>
            </a:r>
            <a:r>
              <a:rPr lang="it-IT" dirty="0" err="1"/>
              <a:t>There</a:t>
            </a:r>
            <a:r>
              <a:rPr lang="it-IT" dirty="0"/>
              <a:t> are more </a:t>
            </a:r>
            <a:r>
              <a:rPr lang="it-IT" dirty="0" err="1"/>
              <a:t>catheterization</a:t>
            </a:r>
            <a:r>
              <a:rPr lang="it-IT" dirty="0"/>
              <a:t> on </a:t>
            </a:r>
            <a:r>
              <a:rPr lang="it-IT" dirty="0" err="1"/>
              <a:t>weekdays</a:t>
            </a:r>
            <a:r>
              <a:rPr lang="it-IT" dirty="0"/>
              <a:t>:</a:t>
            </a:r>
          </a:p>
          <a:p>
            <a:pPr lvl="1" fontAlgn="auto">
              <a:spcBef>
                <a:spcPts val="0"/>
              </a:spcBef>
              <a:spcAft>
                <a:spcPts val="0"/>
              </a:spcAft>
              <a:buClr>
                <a:schemeClr val="bg2">
                  <a:lumMod val="90000"/>
                </a:schemeClr>
              </a:buClr>
              <a:buFont typeface="Wingdings" charset="2"/>
              <a:buChar char="ü"/>
              <a:defRPr/>
            </a:pPr>
            <a:r>
              <a:rPr lang="it-IT" dirty="0"/>
              <a:t> </a:t>
            </a:r>
            <a:r>
              <a:rPr lang="it-IT" dirty="0" err="1"/>
              <a:t>Tuesday</a:t>
            </a:r>
            <a:r>
              <a:rPr lang="it-IT" dirty="0"/>
              <a:t>, </a:t>
            </a:r>
            <a:r>
              <a:rPr lang="it-IT" dirty="0" err="1"/>
              <a:t>Wednesday</a:t>
            </a:r>
            <a:r>
              <a:rPr lang="it-IT" dirty="0"/>
              <a:t>, </a:t>
            </a:r>
            <a:r>
              <a:rPr lang="it-IT" dirty="0" err="1"/>
              <a:t>Thuersday</a:t>
            </a:r>
            <a:r>
              <a:rPr lang="it-IT" dirty="0"/>
              <a:t>, </a:t>
            </a:r>
            <a:r>
              <a:rPr lang="it-IT" dirty="0" err="1"/>
              <a:t>Friday</a:t>
            </a:r>
            <a:endParaRPr lang="it-IT" dirty="0"/>
          </a:p>
          <a:p>
            <a:pPr fontAlgn="auto">
              <a:spcBef>
                <a:spcPts val="0"/>
              </a:spcBef>
              <a:spcAft>
                <a:spcPts val="0"/>
              </a:spcAft>
              <a:buClr>
                <a:schemeClr val="bg2">
                  <a:lumMod val="90000"/>
                </a:schemeClr>
              </a:buClr>
              <a:defRPr/>
            </a:pPr>
            <a:endParaRPr lang="it-IT" dirty="0">
              <a:effectLst>
                <a:glow rad="228600">
                  <a:schemeClr val="accent1">
                    <a:alpha val="75000"/>
                  </a:schemeClr>
                </a:glow>
                <a:outerShdw blurRad="50800" dist="38100" dir="2700000" algn="br">
                  <a:srgbClr val="000000">
                    <a:alpha val="43000"/>
                  </a:srgbClr>
                </a:outerShdw>
              </a:effectLst>
            </a:endParaRPr>
          </a:p>
        </p:txBody>
      </p:sp>
      <p:pic>
        <p:nvPicPr>
          <p:cNvPr id="40962" name="Picture 8"/>
          <p:cNvPicPr>
            <a:picLocks noChangeAspect="1"/>
          </p:cNvPicPr>
          <p:nvPr/>
        </p:nvPicPr>
        <p:blipFill>
          <a:blip r:embed="rId2"/>
          <a:srcRect/>
          <a:stretch>
            <a:fillRect/>
          </a:stretch>
        </p:blipFill>
        <p:spPr bwMode="auto">
          <a:xfrm>
            <a:off x="658813" y="342900"/>
            <a:ext cx="3746500" cy="61722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612775" y="228600"/>
            <a:ext cx="8153400" cy="635000"/>
          </a:xfrm>
        </p:spPr>
        <p:txBody>
          <a:bodyPr/>
          <a:lstStyle/>
          <a:p>
            <a:r>
              <a:rPr lang="it-IT" smtClean="0"/>
              <a:t>Instrument</a:t>
            </a:r>
          </a:p>
        </p:txBody>
      </p:sp>
      <p:sp>
        <p:nvSpPr>
          <p:cNvPr id="41986" name="Content Placeholder 3"/>
          <p:cNvSpPr>
            <a:spLocks noGrp="1"/>
          </p:cNvSpPr>
          <p:nvPr>
            <p:ph sz="quarter" idx="1"/>
          </p:nvPr>
        </p:nvSpPr>
        <p:spPr>
          <a:xfrm>
            <a:off x="612775" y="1271588"/>
            <a:ext cx="8153400" cy="4824412"/>
          </a:xfrm>
        </p:spPr>
        <p:txBody>
          <a:bodyPr/>
          <a:lstStyle/>
          <a:p>
            <a:r>
              <a:rPr lang="it-IT" smtClean="0"/>
              <a:t>We consider the following instrument</a:t>
            </a:r>
          </a:p>
          <a:p>
            <a:pPr lvl="1"/>
            <a:endParaRPr lang="it-IT" smtClean="0"/>
          </a:p>
          <a:p>
            <a:pPr lvl="1"/>
            <a:r>
              <a:rPr lang="it-IT" smtClean="0"/>
              <a:t>.</a:t>
            </a:r>
          </a:p>
          <a:p>
            <a:pPr lvl="1"/>
            <a:endParaRPr lang="it-IT" smtClean="0"/>
          </a:p>
          <a:p>
            <a:endParaRPr lang="it-IT" smtClean="0"/>
          </a:p>
          <a:p>
            <a:r>
              <a:rPr lang="it-IT" smtClean="0"/>
              <a:t>Two questions:</a:t>
            </a:r>
          </a:p>
          <a:p>
            <a:pPr>
              <a:buFont typeface="Wingdings" pitchFamily="2" charset="2"/>
              <a:buNone/>
            </a:pPr>
            <a:endParaRPr lang="it-IT" smtClean="0"/>
          </a:p>
          <a:p>
            <a:pPr lvl="1"/>
            <a:r>
              <a:rPr lang="it-IT" smtClean="0"/>
              <a:t>Is it </a:t>
            </a:r>
            <a:r>
              <a:rPr lang="it-IT" b="1" smtClean="0"/>
              <a:t>exogenous</a:t>
            </a:r>
            <a:r>
              <a:rPr lang="it-IT" smtClean="0"/>
              <a:t>?</a:t>
            </a:r>
          </a:p>
          <a:p>
            <a:pPr lvl="1"/>
            <a:r>
              <a:rPr lang="it-IT" smtClean="0"/>
              <a:t>Is it </a:t>
            </a:r>
            <a:r>
              <a:rPr lang="it-IT" b="1" smtClean="0"/>
              <a:t>relevant</a:t>
            </a:r>
            <a:r>
              <a:rPr lang="it-IT" smtClean="0"/>
              <a:t>?</a:t>
            </a:r>
          </a:p>
        </p:txBody>
      </p:sp>
      <p:pic>
        <p:nvPicPr>
          <p:cNvPr id="41987" name="Picture 4" descr="latex-image-1.pdf"/>
          <p:cNvPicPr>
            <a:picLocks noChangeAspect="1"/>
          </p:cNvPicPr>
          <p:nvPr/>
        </p:nvPicPr>
        <p:blipFill>
          <a:blip r:embed="rId2"/>
          <a:srcRect/>
          <a:stretch>
            <a:fillRect/>
          </a:stretch>
        </p:blipFill>
        <p:spPr bwMode="auto">
          <a:xfrm>
            <a:off x="1355725" y="2071688"/>
            <a:ext cx="5892800" cy="9906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612775" y="228600"/>
            <a:ext cx="8153400" cy="635000"/>
          </a:xfrm>
        </p:spPr>
        <p:txBody>
          <a:bodyPr/>
          <a:lstStyle/>
          <a:p>
            <a:r>
              <a:rPr lang="it-IT" smtClean="0"/>
              <a:t>Exogeneity of day of the week</a:t>
            </a:r>
          </a:p>
        </p:txBody>
      </p:sp>
      <p:sp>
        <p:nvSpPr>
          <p:cNvPr id="43010" name="Content Placeholder 2"/>
          <p:cNvSpPr>
            <a:spLocks noGrp="1"/>
          </p:cNvSpPr>
          <p:nvPr>
            <p:ph sz="quarter" idx="1"/>
          </p:nvPr>
        </p:nvSpPr>
        <p:spPr>
          <a:xfrm>
            <a:off x="612775" y="1271588"/>
            <a:ext cx="8153400" cy="4824412"/>
          </a:xfrm>
        </p:spPr>
        <p:txBody>
          <a:bodyPr/>
          <a:lstStyle/>
          <a:p>
            <a:r>
              <a:rPr lang="en-US" smtClean="0"/>
              <a:t>Exogeneity means that the day of the week is uncorrelated with the unobserved health</a:t>
            </a:r>
          </a:p>
          <a:p>
            <a:endParaRPr lang="en-US" smtClean="0"/>
          </a:p>
          <a:p>
            <a:r>
              <a:rPr lang="en-US" smtClean="0"/>
              <a:t>There is not </a:t>
            </a:r>
            <a:r>
              <a:rPr lang="en-US" i="1" smtClean="0"/>
              <a:t>a priori</a:t>
            </a:r>
            <a:r>
              <a:rPr lang="en-US" smtClean="0"/>
              <a:t> reason to believe that the day of the week is correlated with unobserved health conditions </a:t>
            </a:r>
          </a:p>
          <a:p>
            <a:endParaRPr lang="en-US" smtClean="0"/>
          </a:p>
          <a:p>
            <a:r>
              <a:rPr lang="en-US" smtClean="0"/>
              <a:t>We </a:t>
            </a:r>
            <a:r>
              <a:rPr lang="en-US" b="1" smtClean="0"/>
              <a:t>cannot </a:t>
            </a:r>
            <a:r>
              <a:rPr lang="en-US" smtClean="0"/>
              <a:t>test this assumption since the model is exactly identified. </a:t>
            </a:r>
          </a:p>
        </p:txBody>
      </p:sp>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612775" y="228600"/>
            <a:ext cx="8153400" cy="635000"/>
          </a:xfrm>
        </p:spPr>
        <p:txBody>
          <a:bodyPr/>
          <a:lstStyle/>
          <a:p>
            <a:r>
              <a:rPr lang="it-IT" smtClean="0"/>
              <a:t>Relevance</a:t>
            </a:r>
          </a:p>
        </p:txBody>
      </p:sp>
      <p:sp>
        <p:nvSpPr>
          <p:cNvPr id="44034" name="Content Placeholder 2"/>
          <p:cNvSpPr>
            <a:spLocks noGrp="1"/>
          </p:cNvSpPr>
          <p:nvPr>
            <p:ph sz="quarter" idx="1"/>
          </p:nvPr>
        </p:nvSpPr>
        <p:spPr>
          <a:xfrm>
            <a:off x="612775" y="1271588"/>
            <a:ext cx="8153400" cy="4824412"/>
          </a:xfrm>
        </p:spPr>
        <p:txBody>
          <a:bodyPr/>
          <a:lstStyle/>
          <a:p>
            <a:r>
              <a:rPr lang="en-US" smtClean="0"/>
              <a:t>The instrument must be correlated (in the first stage sense) with </a:t>
            </a:r>
            <a:r>
              <a:rPr lang="en-US" i="1" smtClean="0"/>
              <a:t>swang</a:t>
            </a:r>
          </a:p>
          <a:p>
            <a:endParaRPr lang="en-US" i="1" smtClean="0"/>
          </a:p>
          <a:p>
            <a:r>
              <a:rPr lang="en-US" i="1" smtClean="0"/>
              <a:t>The idea is that</a:t>
            </a:r>
          </a:p>
          <a:p>
            <a:endParaRPr lang="en-US" i="1" smtClean="0"/>
          </a:p>
          <a:p>
            <a:pPr lvl="1"/>
            <a:r>
              <a:rPr lang="en-US" i="1" smtClean="0"/>
              <a:t>On weekends there are fewer ICU doctors on the premises and the probability of being catheterized is much lower;</a:t>
            </a:r>
          </a:p>
          <a:p>
            <a:pPr lvl="1"/>
            <a:r>
              <a:rPr lang="en-US" i="1" smtClean="0"/>
              <a:t>There is evidence that staffing affects treatment decisions</a:t>
            </a:r>
          </a:p>
          <a:p>
            <a:pPr lvl="1"/>
            <a:endParaRPr lang="it-IT" i="1" smtClean="0"/>
          </a:p>
          <a:p>
            <a:pPr lvl="2">
              <a:buFont typeface="Wingdings" pitchFamily="2" charset="2"/>
              <a:buNone/>
            </a:pPr>
            <a:endParaRPr lang="it-IT" i="1" smtClean="0"/>
          </a:p>
        </p:txBody>
      </p:sp>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it-IT" smtClean="0"/>
              <a:t>Testing relevance</a:t>
            </a:r>
          </a:p>
        </p:txBody>
      </p:sp>
      <p:sp>
        <p:nvSpPr>
          <p:cNvPr id="45058" name="Content Placeholder 2"/>
          <p:cNvSpPr>
            <a:spLocks noGrp="1"/>
          </p:cNvSpPr>
          <p:nvPr>
            <p:ph sz="quarter" idx="2"/>
          </p:nvPr>
        </p:nvSpPr>
        <p:spPr/>
        <p:txBody>
          <a:bodyPr/>
          <a:lstStyle/>
          <a:p>
            <a:r>
              <a:rPr lang="it-IT" smtClean="0"/>
              <a:t>Simple regression:</a:t>
            </a:r>
          </a:p>
          <a:p>
            <a:endParaRPr lang="it-IT" smtClean="0"/>
          </a:p>
          <a:p>
            <a:endParaRPr lang="it-IT" smtClean="0"/>
          </a:p>
          <a:p>
            <a:r>
              <a:rPr lang="it-IT" b="1" smtClean="0"/>
              <a:t>First Stage</a:t>
            </a:r>
          </a:p>
          <a:p>
            <a:endParaRPr lang="it-IT" smtClean="0"/>
          </a:p>
          <a:p>
            <a:endParaRPr lang="it-IT" smtClean="0"/>
          </a:p>
          <a:p>
            <a:endParaRPr lang="it-IT" smtClean="0"/>
          </a:p>
          <a:p>
            <a:pPr>
              <a:buFont typeface="Wingdings" pitchFamily="2" charset="2"/>
              <a:buNone/>
            </a:pPr>
            <a:endParaRPr lang="it-IT" smtClean="0"/>
          </a:p>
          <a:p>
            <a:endParaRPr lang="it-IT" smtClean="0"/>
          </a:p>
        </p:txBody>
      </p:sp>
      <p:sp>
        <p:nvSpPr>
          <p:cNvPr id="45059" name="Content Placeholder 8"/>
          <p:cNvSpPr>
            <a:spLocks noGrp="1"/>
          </p:cNvSpPr>
          <p:nvPr>
            <p:ph sz="quarter" idx="4"/>
          </p:nvPr>
        </p:nvSpPr>
        <p:spPr>
          <a:xfrm>
            <a:off x="4957763" y="2438400"/>
            <a:ext cx="3886200" cy="3581400"/>
          </a:xfrm>
        </p:spPr>
        <p:txBody>
          <a:bodyPr/>
          <a:lstStyle/>
          <a:p>
            <a:endParaRPr lang="it-IT" smtClean="0"/>
          </a:p>
          <a:p>
            <a:endParaRPr lang="it-IT" smtClean="0"/>
          </a:p>
          <a:p>
            <a:endParaRPr lang="it-IT" smtClean="0"/>
          </a:p>
          <a:p>
            <a:r>
              <a:rPr lang="it-IT" smtClean="0"/>
              <a:t>t-test:</a:t>
            </a:r>
          </a:p>
        </p:txBody>
      </p:sp>
      <p:sp>
        <p:nvSpPr>
          <p:cNvPr id="45060" name="Text Placeholder 6"/>
          <p:cNvSpPr>
            <a:spLocks noGrp="1"/>
          </p:cNvSpPr>
          <p:nvPr>
            <p:ph type="body" sz="quarter" idx="1"/>
          </p:nvPr>
        </p:nvSpPr>
        <p:spPr>
          <a:xfrm>
            <a:off x="609600" y="1752600"/>
            <a:ext cx="4006850" cy="639763"/>
          </a:xfrm>
        </p:spPr>
        <p:txBody>
          <a:bodyPr/>
          <a:lstStyle/>
          <a:p>
            <a:r>
              <a:rPr lang="it-IT" smtClean="0"/>
              <a:t>First Stage</a:t>
            </a:r>
          </a:p>
        </p:txBody>
      </p:sp>
      <p:sp>
        <p:nvSpPr>
          <p:cNvPr id="8" name="Text Placeholder 7"/>
          <p:cNvSpPr>
            <a:spLocks noGrp="1"/>
          </p:cNvSpPr>
          <p:nvPr>
            <p:ph type="body" sz="quarter" idx="3"/>
          </p:nvPr>
        </p:nvSpPr>
        <p:spPr>
          <a:xfrm>
            <a:off x="4957763" y="1752600"/>
            <a:ext cx="3886200" cy="639763"/>
          </a:xfrm>
        </p:spPr>
        <p:txBody>
          <a:bodyPr>
            <a:normAutofit/>
          </a:bodyPr>
          <a:lstStyle/>
          <a:p>
            <a:pPr fontAlgn="auto">
              <a:spcAft>
                <a:spcPts val="0"/>
              </a:spcAft>
              <a:defRPr/>
            </a:pPr>
            <a:r>
              <a:rPr lang="it-IT" dirty="0" err="1" smtClean="0"/>
              <a:t>Testing</a:t>
            </a:r>
            <a:r>
              <a:rPr lang="it-IT" dirty="0" smtClean="0"/>
              <a:t> </a:t>
            </a:r>
            <a:endParaRPr lang="it-IT" dirty="0"/>
          </a:p>
        </p:txBody>
      </p:sp>
      <p:pic>
        <p:nvPicPr>
          <p:cNvPr id="45062" name="Picture 4" descr="latex-image-1.pdf"/>
          <p:cNvPicPr>
            <a:picLocks noChangeAspect="1"/>
          </p:cNvPicPr>
          <p:nvPr/>
        </p:nvPicPr>
        <p:blipFill>
          <a:blip r:embed="rId2"/>
          <a:srcRect/>
          <a:stretch>
            <a:fillRect/>
          </a:stretch>
        </p:blipFill>
        <p:spPr bwMode="auto">
          <a:xfrm>
            <a:off x="609600" y="3259138"/>
            <a:ext cx="3330575" cy="458787"/>
          </a:xfrm>
          <a:prstGeom prst="rect">
            <a:avLst/>
          </a:prstGeom>
          <a:noFill/>
          <a:ln w="9525">
            <a:noFill/>
            <a:miter lim="800000"/>
            <a:headEnd/>
            <a:tailEnd/>
          </a:ln>
        </p:spPr>
      </p:pic>
      <p:pic>
        <p:nvPicPr>
          <p:cNvPr id="45063" name="Picture 9" descr="latex-image-1.pdf"/>
          <p:cNvPicPr>
            <a:picLocks noChangeAspect="1"/>
          </p:cNvPicPr>
          <p:nvPr/>
        </p:nvPicPr>
        <p:blipFill>
          <a:blip r:embed="rId3"/>
          <a:srcRect/>
          <a:stretch>
            <a:fillRect/>
          </a:stretch>
        </p:blipFill>
        <p:spPr bwMode="auto">
          <a:xfrm>
            <a:off x="5191125" y="4729163"/>
            <a:ext cx="2489200" cy="584200"/>
          </a:xfrm>
          <a:prstGeom prst="rect">
            <a:avLst/>
          </a:prstGeom>
          <a:noFill/>
          <a:ln w="9525">
            <a:noFill/>
            <a:miter lim="800000"/>
            <a:headEnd/>
            <a:tailEnd/>
          </a:ln>
        </p:spPr>
      </p:pic>
      <p:sp>
        <p:nvSpPr>
          <p:cNvPr id="11" name="TextBox 10"/>
          <p:cNvSpPr txBox="1"/>
          <p:nvPr/>
        </p:nvSpPr>
        <p:spPr>
          <a:xfrm>
            <a:off x="5191125" y="5516563"/>
            <a:ext cx="2489200" cy="368300"/>
          </a:xfrm>
          <a:prstGeom prst="rect">
            <a:avLst/>
          </a:prstGeom>
        </p:spPr>
        <p:style>
          <a:lnRef idx="1">
            <a:schemeClr val="accent2"/>
          </a:lnRef>
          <a:fillRef idx="3">
            <a:schemeClr val="accent2"/>
          </a:fillRef>
          <a:effectRef idx="2">
            <a:schemeClr val="accent2"/>
          </a:effectRef>
          <a:fontRef idx="minor">
            <a:schemeClr val="lt1"/>
          </a:fontRef>
        </p:style>
        <p:txBody>
          <a:bodyPr>
            <a:spAutoFit/>
          </a:bodyPr>
          <a:lstStyle/>
          <a:p>
            <a:pPr fontAlgn="auto">
              <a:spcBef>
                <a:spcPts val="0"/>
              </a:spcBef>
              <a:spcAft>
                <a:spcPts val="0"/>
              </a:spcAft>
              <a:defRPr/>
            </a:pPr>
            <a:r>
              <a:rPr lang="it-IT" dirty="0"/>
              <a:t>Statistically ≠ 0 at 5%</a:t>
            </a:r>
          </a:p>
        </p:txBody>
      </p:sp>
      <p:pic>
        <p:nvPicPr>
          <p:cNvPr id="45065" name="Picture 11" descr="latex-image-1.pdf"/>
          <p:cNvPicPr>
            <a:picLocks noChangeAspect="1"/>
          </p:cNvPicPr>
          <p:nvPr/>
        </p:nvPicPr>
        <p:blipFill>
          <a:blip r:embed="rId4"/>
          <a:srcRect/>
          <a:stretch>
            <a:fillRect/>
          </a:stretch>
        </p:blipFill>
        <p:spPr bwMode="auto">
          <a:xfrm>
            <a:off x="609600" y="4830763"/>
            <a:ext cx="4006850" cy="541337"/>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6"/>
          <p:cNvSpPr>
            <a:spLocks noGrp="1"/>
          </p:cNvSpPr>
          <p:nvPr>
            <p:ph type="title"/>
          </p:nvPr>
        </p:nvSpPr>
        <p:spPr>
          <a:xfrm>
            <a:off x="612775" y="228600"/>
            <a:ext cx="8153400" cy="635000"/>
          </a:xfrm>
        </p:spPr>
        <p:txBody>
          <a:bodyPr/>
          <a:lstStyle/>
          <a:p>
            <a:r>
              <a:rPr lang="it-IT" smtClean="0"/>
              <a:t>TSLS</a:t>
            </a:r>
          </a:p>
        </p:txBody>
      </p:sp>
      <p:sp>
        <p:nvSpPr>
          <p:cNvPr id="46082" name="Content Placeholder 2"/>
          <p:cNvSpPr>
            <a:spLocks noGrp="1"/>
          </p:cNvSpPr>
          <p:nvPr>
            <p:ph sz="quarter" idx="1"/>
          </p:nvPr>
        </p:nvSpPr>
        <p:spPr>
          <a:xfrm>
            <a:off x="612775" y="1271588"/>
            <a:ext cx="8153400" cy="4824412"/>
          </a:xfrm>
        </p:spPr>
        <p:txBody>
          <a:bodyPr/>
          <a:lstStyle/>
          <a:p>
            <a:r>
              <a:rPr lang="it-IT" smtClean="0"/>
              <a:t>Predict </a:t>
            </a:r>
            <a:r>
              <a:rPr lang="it-IT" i="1" smtClean="0"/>
              <a:t>swang</a:t>
            </a:r>
          </a:p>
          <a:p>
            <a:endParaRPr lang="it-IT" i="1" smtClean="0"/>
          </a:p>
          <a:p>
            <a:endParaRPr lang="it-IT" i="1" smtClean="0"/>
          </a:p>
          <a:p>
            <a:endParaRPr lang="it-IT" i="1" smtClean="0"/>
          </a:p>
          <a:p>
            <a:r>
              <a:rPr lang="it-IT" smtClean="0"/>
              <a:t>Second Stage(s)</a:t>
            </a:r>
          </a:p>
        </p:txBody>
      </p:sp>
      <p:pic>
        <p:nvPicPr>
          <p:cNvPr id="46083" name="Picture 9" descr="latex-image-1.pdf"/>
          <p:cNvPicPr>
            <a:picLocks noChangeAspect="1"/>
          </p:cNvPicPr>
          <p:nvPr/>
        </p:nvPicPr>
        <p:blipFill>
          <a:blip r:embed="rId2"/>
          <a:srcRect/>
          <a:stretch>
            <a:fillRect/>
          </a:stretch>
        </p:blipFill>
        <p:spPr bwMode="auto">
          <a:xfrm>
            <a:off x="1123950" y="2232025"/>
            <a:ext cx="4851400" cy="635000"/>
          </a:xfrm>
          <a:prstGeom prst="rect">
            <a:avLst/>
          </a:prstGeom>
          <a:noFill/>
          <a:ln w="9525">
            <a:noFill/>
            <a:miter lim="800000"/>
            <a:headEnd/>
            <a:tailEnd/>
          </a:ln>
        </p:spPr>
      </p:pic>
      <p:pic>
        <p:nvPicPr>
          <p:cNvPr id="46084" name="Picture 10" descr="latex-image-1.pdf"/>
          <p:cNvPicPr>
            <a:picLocks noChangeAspect="1"/>
          </p:cNvPicPr>
          <p:nvPr/>
        </p:nvPicPr>
        <p:blipFill>
          <a:blip r:embed="rId3"/>
          <a:srcRect/>
          <a:stretch>
            <a:fillRect/>
          </a:stretch>
        </p:blipFill>
        <p:spPr bwMode="auto">
          <a:xfrm>
            <a:off x="1679575" y="4087813"/>
            <a:ext cx="4762500" cy="20955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612775" y="228600"/>
            <a:ext cx="8153400" cy="635000"/>
          </a:xfrm>
        </p:spPr>
        <p:txBody>
          <a:bodyPr/>
          <a:lstStyle/>
          <a:p>
            <a:r>
              <a:rPr lang="it-IT" smtClean="0"/>
              <a:t>TSLS Results</a:t>
            </a:r>
          </a:p>
        </p:txBody>
      </p:sp>
      <p:pic>
        <p:nvPicPr>
          <p:cNvPr id="47106" name="Picture 3"/>
          <p:cNvPicPr>
            <a:picLocks noChangeAspect="1"/>
          </p:cNvPicPr>
          <p:nvPr/>
        </p:nvPicPr>
        <p:blipFill>
          <a:blip r:embed="rId2"/>
          <a:srcRect/>
          <a:stretch>
            <a:fillRect/>
          </a:stretch>
        </p:blipFill>
        <p:spPr bwMode="auto">
          <a:xfrm>
            <a:off x="2706688" y="796925"/>
            <a:ext cx="3663950" cy="6037263"/>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612775" y="228600"/>
            <a:ext cx="8153400" cy="635000"/>
          </a:xfrm>
        </p:spPr>
        <p:txBody>
          <a:bodyPr/>
          <a:lstStyle/>
          <a:p>
            <a:r>
              <a:rPr lang="en-US" smtClean="0"/>
              <a:t>Swan-Ganz catheter </a:t>
            </a:r>
            <a:endParaRPr lang="it-IT" smtClean="0"/>
          </a:p>
        </p:txBody>
      </p:sp>
      <p:sp>
        <p:nvSpPr>
          <p:cNvPr id="3" name="Content Placeholder 2"/>
          <p:cNvSpPr>
            <a:spLocks noGrp="1"/>
          </p:cNvSpPr>
          <p:nvPr>
            <p:ph sz="quarter" idx="1"/>
          </p:nvPr>
        </p:nvSpPr>
        <p:spPr>
          <a:xfrm>
            <a:off x="612775" y="1271588"/>
            <a:ext cx="8153400" cy="4824412"/>
          </a:xfrm>
        </p:spPr>
        <p:txBody>
          <a:bodyPr>
            <a:normAutofit fontScale="92500"/>
          </a:bodyPr>
          <a:lstStyle/>
          <a:p>
            <a:pPr marL="320040" indent="-320040" fontAlgn="auto">
              <a:spcAft>
                <a:spcPts val="0"/>
              </a:spcAft>
              <a:buFont typeface="Wingdings"/>
              <a:buChar char=""/>
              <a:defRPr/>
            </a:pPr>
            <a:r>
              <a:rPr lang="en-US" dirty="0" smtClean="0"/>
              <a:t>A Swan-</a:t>
            </a:r>
            <a:r>
              <a:rPr lang="en-US" dirty="0" err="1" smtClean="0"/>
              <a:t>Ganz</a:t>
            </a:r>
            <a:r>
              <a:rPr lang="en-US" dirty="0" smtClean="0"/>
              <a:t> catheter is primarily used to measure pressure at different locations in the right side of the heart. </a:t>
            </a:r>
          </a:p>
          <a:p>
            <a:pPr marL="320040" indent="-320040" fontAlgn="auto">
              <a:spcAft>
                <a:spcPts val="0"/>
              </a:spcAft>
              <a:buFont typeface="Wingdings"/>
              <a:buChar char=""/>
              <a:defRPr/>
            </a:pPr>
            <a:r>
              <a:rPr lang="en-US" dirty="0" smtClean="0"/>
              <a:t>These pressure measurements can provide important diagnostic information, such as whether the patient’s heart valves are working, or whether the patient has pulmonary hypertension. </a:t>
            </a:r>
          </a:p>
          <a:p>
            <a:pPr marL="320040" indent="-320040" fontAlgn="auto">
              <a:spcAft>
                <a:spcPts val="0"/>
              </a:spcAft>
              <a:buFont typeface="Wingdings"/>
              <a:buChar char=""/>
              <a:defRPr/>
            </a:pPr>
            <a:r>
              <a:rPr lang="en-US" dirty="0" smtClean="0"/>
              <a:t>Information gleaned from Swan-</a:t>
            </a:r>
            <a:r>
              <a:rPr lang="en-US" dirty="0" err="1" smtClean="0"/>
              <a:t>Ganz</a:t>
            </a:r>
            <a:r>
              <a:rPr lang="en-US" dirty="0" smtClean="0"/>
              <a:t> measurements is often used by ICU doctors to make decisions about treatment, such as whether to give the patient medications that affect the functioning of the heart.</a:t>
            </a:r>
            <a:endParaRPr lang="it-IT" dirty="0"/>
          </a:p>
        </p:txBody>
      </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3"/>
          <p:cNvSpPr>
            <a:spLocks noGrp="1"/>
          </p:cNvSpPr>
          <p:nvPr>
            <p:ph type="title"/>
          </p:nvPr>
        </p:nvSpPr>
        <p:spPr>
          <a:xfrm>
            <a:off x="612775" y="228600"/>
            <a:ext cx="8153400" cy="635000"/>
          </a:xfrm>
        </p:spPr>
        <p:txBody>
          <a:bodyPr/>
          <a:lstStyle/>
          <a:p>
            <a:r>
              <a:rPr lang="it-IT" smtClean="0"/>
              <a:t>Comments	</a:t>
            </a:r>
          </a:p>
        </p:txBody>
      </p:sp>
      <p:sp>
        <p:nvSpPr>
          <p:cNvPr id="48130" name="Content Placeholder 4"/>
          <p:cNvSpPr>
            <a:spLocks noGrp="1"/>
          </p:cNvSpPr>
          <p:nvPr>
            <p:ph sz="quarter" idx="1"/>
          </p:nvPr>
        </p:nvSpPr>
        <p:spPr>
          <a:xfrm>
            <a:off x="612775" y="1271588"/>
            <a:ext cx="8153400" cy="4824412"/>
          </a:xfrm>
        </p:spPr>
        <p:txBody>
          <a:bodyPr/>
          <a:lstStyle/>
          <a:p>
            <a:r>
              <a:rPr lang="it-IT" smtClean="0"/>
              <a:t>TSLS:</a:t>
            </a:r>
          </a:p>
          <a:p>
            <a:pPr lvl="1"/>
            <a:r>
              <a:rPr lang="en-US" smtClean="0"/>
              <a:t>The effects are estimated to be much (implausibly) larger </a:t>
            </a:r>
          </a:p>
          <a:p>
            <a:pPr lvl="1"/>
            <a:endParaRPr lang="en-US" smtClean="0"/>
          </a:p>
          <a:p>
            <a:pPr lvl="1"/>
            <a:r>
              <a:rPr lang="en-US" smtClean="0"/>
              <a:t>Catheterization seems to reduce mortality at shorter time horizon (7 days) </a:t>
            </a:r>
          </a:p>
          <a:p>
            <a:pPr lvl="1"/>
            <a:endParaRPr lang="en-US" smtClean="0"/>
          </a:p>
          <a:p>
            <a:pPr lvl="1"/>
            <a:r>
              <a:rPr lang="en-US" smtClean="0"/>
              <a:t>These effects are all statistically insignificant (not different from 0)</a:t>
            </a:r>
          </a:p>
          <a:p>
            <a:pPr lvl="1">
              <a:buFont typeface="Wingdings 2" pitchFamily="18" charset="2"/>
              <a:buNone/>
            </a:pPr>
            <a:endParaRPr lang="it-IT" smtClean="0"/>
          </a:p>
          <a:p>
            <a:endParaRPr lang="it-IT" smtClean="0"/>
          </a:p>
        </p:txBody>
      </p:sp>
    </p:spTree>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612775" y="228600"/>
            <a:ext cx="8153400" cy="635000"/>
          </a:xfrm>
        </p:spPr>
        <p:txBody>
          <a:bodyPr/>
          <a:lstStyle/>
          <a:p>
            <a:r>
              <a:rPr lang="it-IT" i="1" smtClean="0"/>
              <a:t>Caveats</a:t>
            </a:r>
          </a:p>
        </p:txBody>
      </p:sp>
      <p:sp>
        <p:nvSpPr>
          <p:cNvPr id="49154" name="Content Placeholder 2"/>
          <p:cNvSpPr>
            <a:spLocks noGrp="1"/>
          </p:cNvSpPr>
          <p:nvPr>
            <p:ph sz="quarter" idx="1"/>
          </p:nvPr>
        </p:nvSpPr>
        <p:spPr>
          <a:xfrm>
            <a:off x="612775" y="1271588"/>
            <a:ext cx="8153400" cy="4824412"/>
          </a:xfrm>
        </p:spPr>
        <p:txBody>
          <a:bodyPr/>
          <a:lstStyle/>
          <a:p>
            <a:r>
              <a:rPr lang="en-US" smtClean="0"/>
              <a:t>The first stage involves a binary variables</a:t>
            </a:r>
          </a:p>
          <a:p>
            <a:pPr lvl="1"/>
            <a:r>
              <a:rPr lang="en-US" smtClean="0"/>
              <a:t>The predictions</a:t>
            </a:r>
          </a:p>
          <a:p>
            <a:pPr lvl="1"/>
            <a:endParaRPr lang="en-US" smtClean="0"/>
          </a:p>
          <a:p>
            <a:pPr lvl="1"/>
            <a:endParaRPr lang="en-US" smtClean="0"/>
          </a:p>
          <a:p>
            <a:pPr lvl="1">
              <a:buFont typeface="Wingdings 2" pitchFamily="18" charset="2"/>
              <a:buNone/>
            </a:pPr>
            <a:r>
              <a:rPr lang="en-US" smtClean="0"/>
              <a:t>	Can be outside the [0,1]</a:t>
            </a:r>
          </a:p>
          <a:p>
            <a:pPr lvl="1"/>
            <a:r>
              <a:rPr lang="en-US" smtClean="0"/>
              <a:t>There are way to fix this problem by using a “probit instrumental variable” method.</a:t>
            </a:r>
          </a:p>
          <a:p>
            <a:pPr lvl="1"/>
            <a:endParaRPr lang="en-US" smtClean="0"/>
          </a:p>
          <a:p>
            <a:r>
              <a:rPr lang="en-US" smtClean="0"/>
              <a:t>Weak instruments…..</a:t>
            </a:r>
            <a:endParaRPr lang="en-US" i="1" smtClean="0"/>
          </a:p>
        </p:txBody>
      </p:sp>
      <p:pic>
        <p:nvPicPr>
          <p:cNvPr id="49155" name="Picture 3" descr="latex-image-1.pdf"/>
          <p:cNvPicPr>
            <a:picLocks noChangeAspect="1"/>
          </p:cNvPicPr>
          <p:nvPr/>
        </p:nvPicPr>
        <p:blipFill>
          <a:blip r:embed="rId2"/>
          <a:srcRect/>
          <a:stretch>
            <a:fillRect/>
          </a:stretch>
        </p:blipFill>
        <p:spPr bwMode="auto">
          <a:xfrm>
            <a:off x="1809750" y="2389188"/>
            <a:ext cx="4851400" cy="6350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612775" y="228600"/>
            <a:ext cx="8153400" cy="635000"/>
          </a:xfrm>
        </p:spPr>
        <p:txBody>
          <a:bodyPr/>
          <a:lstStyle/>
          <a:p>
            <a:r>
              <a:rPr lang="it-IT" smtClean="0"/>
              <a:t>Weak instruments</a:t>
            </a:r>
          </a:p>
        </p:txBody>
      </p:sp>
      <p:sp>
        <p:nvSpPr>
          <p:cNvPr id="50178" name="Content Placeholder 2"/>
          <p:cNvSpPr>
            <a:spLocks noGrp="1"/>
          </p:cNvSpPr>
          <p:nvPr>
            <p:ph sz="quarter" idx="1"/>
          </p:nvPr>
        </p:nvSpPr>
        <p:spPr>
          <a:xfrm>
            <a:off x="612775" y="1271588"/>
            <a:ext cx="8153400" cy="4824412"/>
          </a:xfrm>
        </p:spPr>
        <p:txBody>
          <a:bodyPr/>
          <a:lstStyle/>
          <a:p>
            <a:endParaRPr lang="en-US" dirty="0" smtClean="0"/>
          </a:p>
          <a:p>
            <a:r>
              <a:rPr lang="en-US" dirty="0" smtClean="0"/>
              <a:t>The rule-of-thumb says that we should worry if the </a:t>
            </a:r>
            <a:r>
              <a:rPr lang="en-US" i="1" dirty="0" smtClean="0"/>
              <a:t>Wald</a:t>
            </a:r>
            <a:r>
              <a:rPr lang="en-US" i="1" dirty="0" smtClean="0"/>
              <a:t>-stat </a:t>
            </a:r>
            <a:r>
              <a:rPr lang="en-US" i="1" dirty="0" smtClean="0"/>
              <a:t>&gt;10</a:t>
            </a:r>
          </a:p>
          <a:p>
            <a:endParaRPr lang="en-US" dirty="0" smtClean="0"/>
          </a:p>
          <a:p>
            <a:endParaRPr lang="en-US" dirty="0" smtClean="0"/>
          </a:p>
          <a:p>
            <a:r>
              <a:rPr lang="en-US" dirty="0" smtClean="0"/>
              <a:t>What is the </a:t>
            </a:r>
            <a:r>
              <a:rPr lang="en-US" i="1" dirty="0" smtClean="0"/>
              <a:t>Wald</a:t>
            </a:r>
            <a:r>
              <a:rPr lang="en-US" i="1" dirty="0" smtClean="0"/>
              <a:t>-stat</a:t>
            </a:r>
            <a:r>
              <a:rPr lang="en-US" dirty="0" smtClean="0"/>
              <a:t> </a:t>
            </a:r>
            <a:r>
              <a:rPr lang="en-US" dirty="0" smtClean="0"/>
              <a:t>in our first stage?</a:t>
            </a:r>
          </a:p>
          <a:p>
            <a:pPr lvl="1"/>
            <a:r>
              <a:rPr lang="en-US" i="1" dirty="0" smtClean="0"/>
              <a:t>Hint 1: there is only one endogenous </a:t>
            </a:r>
            <a:r>
              <a:rPr lang="en-US" i="1" dirty="0" err="1" smtClean="0"/>
              <a:t>regressor</a:t>
            </a:r>
            <a:endParaRPr lang="en-US" i="1" dirty="0" smtClean="0"/>
          </a:p>
          <a:p>
            <a:pPr lvl="1"/>
            <a:r>
              <a:rPr lang="en-US" i="1" dirty="0" smtClean="0"/>
              <a:t>Hint 2: for testing only one coefficient the </a:t>
            </a:r>
            <a:r>
              <a:rPr lang="en-US" i="1" dirty="0" smtClean="0"/>
              <a:t>Wald-test </a:t>
            </a:r>
            <a:r>
              <a:rPr lang="en-US" i="1" dirty="0" smtClean="0"/>
              <a:t>is numerically equivalent to ….</a:t>
            </a:r>
          </a:p>
        </p:txBody>
      </p:sp>
    </p:spTree>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a:xfrm>
            <a:off x="609600" y="228600"/>
            <a:ext cx="8153400" cy="627063"/>
          </a:xfrm>
        </p:spPr>
        <p:txBody>
          <a:bodyPr/>
          <a:lstStyle/>
          <a:p>
            <a:r>
              <a:rPr lang="it-IT" sz="3400" smtClean="0"/>
              <a:t>Effect of Education on Wages</a:t>
            </a:r>
          </a:p>
        </p:txBody>
      </p:sp>
      <p:sp>
        <p:nvSpPr>
          <p:cNvPr id="62467" name="Rectangle 3"/>
          <p:cNvSpPr>
            <a:spLocks noGrp="1"/>
          </p:cNvSpPr>
          <p:nvPr>
            <p:ph type="body" idx="1"/>
          </p:nvPr>
        </p:nvSpPr>
        <p:spPr>
          <a:xfrm>
            <a:off x="612775" y="1235075"/>
            <a:ext cx="8153400" cy="4891088"/>
          </a:xfrm>
        </p:spPr>
        <p:txBody>
          <a:bodyPr/>
          <a:lstStyle/>
          <a:p>
            <a:endParaRPr lang="en-US" dirty="0" smtClean="0"/>
          </a:p>
          <a:p>
            <a:r>
              <a:rPr lang="en-US" dirty="0" smtClean="0"/>
              <a:t>The objective is to estimate the “causal” effect of education on individual wages</a:t>
            </a:r>
          </a:p>
          <a:p>
            <a:endParaRPr lang="en-US" dirty="0" smtClean="0"/>
          </a:p>
          <a:p>
            <a:r>
              <a:rPr lang="en-US" dirty="0" smtClean="0"/>
              <a:t>Very difficult to do with OLS because of omitted ability</a:t>
            </a:r>
          </a:p>
          <a:p>
            <a:pPr>
              <a:buNone/>
            </a:pPr>
            <a:endParaRPr lang="en-US" dirty="0" smtClean="0"/>
          </a:p>
          <a:p>
            <a:r>
              <a:rPr lang="en-US" dirty="0" smtClean="0"/>
              <a:t>This is usually addressed by Instrumental Variables techniques</a:t>
            </a:r>
          </a:p>
          <a:p>
            <a:endParaRPr lang="en-US" dirty="0" smtClean="0"/>
          </a:p>
        </p:txBody>
      </p:sp>
    </p:spTree>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a:xfrm>
            <a:off x="609600" y="228600"/>
            <a:ext cx="8153400" cy="627063"/>
          </a:xfrm>
        </p:spPr>
        <p:txBody>
          <a:bodyPr/>
          <a:lstStyle/>
          <a:p>
            <a:r>
              <a:rPr lang="it-IT" sz="3400" smtClean="0"/>
              <a:t>Data</a:t>
            </a:r>
          </a:p>
        </p:txBody>
      </p:sp>
      <p:sp>
        <p:nvSpPr>
          <p:cNvPr id="64515" name="Rectangle 3"/>
          <p:cNvSpPr>
            <a:spLocks noGrp="1"/>
          </p:cNvSpPr>
          <p:nvPr>
            <p:ph type="body" idx="1"/>
          </p:nvPr>
        </p:nvSpPr>
        <p:spPr>
          <a:xfrm>
            <a:off x="612775" y="1235075"/>
            <a:ext cx="8153400" cy="4891088"/>
          </a:xfrm>
        </p:spPr>
        <p:txBody>
          <a:bodyPr/>
          <a:lstStyle/>
          <a:p>
            <a:endParaRPr lang="en-US" sz="2400" dirty="0" smtClean="0"/>
          </a:p>
          <a:p>
            <a:endParaRPr lang="en-US" sz="2400" dirty="0" smtClean="0"/>
          </a:p>
          <a:p>
            <a:endParaRPr lang="en-US" sz="2400" dirty="0" smtClean="0"/>
          </a:p>
          <a:p>
            <a:r>
              <a:rPr lang="en-US" sz="2400" dirty="0" smtClean="0"/>
              <a:t>D. Card (1995), </a:t>
            </a:r>
            <a:r>
              <a:rPr lang="en-US" sz="2400" b="1" dirty="0" smtClean="0"/>
              <a:t>"Using Geographic Variation in College Proximity to Estimate the Return to Schooling,"</a:t>
            </a:r>
            <a:r>
              <a:rPr lang="en-US" sz="2400" dirty="0" smtClean="0"/>
              <a:t> in Aspects of </a:t>
            </a:r>
            <a:r>
              <a:rPr lang="en-US" sz="2400" dirty="0" err="1" smtClean="0"/>
              <a:t>Labour</a:t>
            </a:r>
            <a:r>
              <a:rPr lang="en-US" sz="2400" dirty="0" smtClean="0"/>
              <a:t> Market Behavior: Essays in </a:t>
            </a:r>
            <a:r>
              <a:rPr lang="en-US" sz="2400" dirty="0" err="1" smtClean="0"/>
              <a:t>Honour</a:t>
            </a:r>
            <a:r>
              <a:rPr lang="en-US" sz="2400" dirty="0" smtClean="0"/>
              <a:t> of John </a:t>
            </a:r>
            <a:r>
              <a:rPr lang="en-US" sz="2400" dirty="0" err="1" smtClean="0"/>
              <a:t>Vanderkamp</a:t>
            </a:r>
            <a:r>
              <a:rPr lang="en-US" sz="2400" dirty="0" smtClean="0"/>
              <a:t>.  Ed. L.N. </a:t>
            </a:r>
            <a:r>
              <a:rPr lang="en-US" sz="2400" dirty="0" err="1" smtClean="0"/>
              <a:t>Christophides</a:t>
            </a:r>
            <a:r>
              <a:rPr lang="en-US" sz="2400" dirty="0" smtClean="0"/>
              <a:t>, E.K. Grant, and R. </a:t>
            </a:r>
            <a:r>
              <a:rPr lang="en-US" sz="2400" dirty="0" err="1" smtClean="0"/>
              <a:t>Swidinsky</a:t>
            </a:r>
            <a:r>
              <a:rPr lang="en-US" sz="2400" dirty="0" smtClean="0"/>
              <a:t>, 201-222.  Toronto: University of Toronto Press.</a:t>
            </a:r>
            <a:endParaRPr lang="it-IT" sz="2400" dirty="0" smtClean="0"/>
          </a:p>
        </p:txBody>
      </p:sp>
    </p:spTree>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sz="quarter" idx="1"/>
          </p:nvPr>
        </p:nvSpPr>
        <p:spPr/>
        <p:txBody>
          <a:bodyPr/>
          <a:lstStyle/>
          <a:p>
            <a:r>
              <a:rPr lang="en-US" dirty="0" smtClean="0"/>
              <a:t>Sample of 3009 workers from </a:t>
            </a:r>
          </a:p>
          <a:p>
            <a:pPr lvl="1">
              <a:buNone/>
            </a:pPr>
            <a:r>
              <a:rPr lang="en-US" dirty="0" smtClean="0"/>
              <a:t>			</a:t>
            </a:r>
            <a:r>
              <a:rPr lang="en-US" b="1" dirty="0" smtClean="0"/>
              <a:t>National Longitudinal Survey </a:t>
            </a:r>
          </a:p>
          <a:p>
            <a:pPr lvl="1">
              <a:buNone/>
            </a:pPr>
            <a:r>
              <a:rPr lang="en-US" dirty="0" smtClean="0"/>
              <a:t>		               </a:t>
            </a:r>
            <a:r>
              <a:rPr lang="en-US" dirty="0" smtClean="0">
                <a:hlinkClick r:id="rId2"/>
              </a:rPr>
              <a:t>http://www.bls.gov/nls/</a:t>
            </a:r>
            <a:endParaRPr lang="en-US" dirty="0" smtClean="0"/>
          </a:p>
          <a:p>
            <a:r>
              <a:rPr lang="en-US" dirty="0" smtClean="0"/>
              <a:t>Variables:</a:t>
            </a:r>
          </a:p>
          <a:p>
            <a:pPr lvl="2"/>
            <a:r>
              <a:rPr lang="en-US" dirty="0" smtClean="0"/>
              <a:t>Hourly wage (</a:t>
            </a:r>
            <a:r>
              <a:rPr lang="en-US" sz="2000" b="1" dirty="0" err="1" smtClean="0">
                <a:latin typeface="Courier New" pitchFamily="49" charset="0"/>
              </a:rPr>
              <a:t>lwage</a:t>
            </a:r>
            <a:r>
              <a:rPr lang="en-US" sz="2000" b="1" dirty="0" smtClean="0">
                <a:latin typeface="Courier New" pitchFamily="49" charset="0"/>
              </a:rPr>
              <a:t>)</a:t>
            </a:r>
            <a:r>
              <a:rPr lang="en-US" dirty="0" smtClean="0"/>
              <a:t>, age (</a:t>
            </a:r>
            <a:r>
              <a:rPr lang="en-US" sz="2000" b="1" dirty="0" smtClean="0">
                <a:latin typeface="Courier New" pitchFamily="49" charset="0"/>
              </a:rPr>
              <a:t>age)</a:t>
            </a:r>
            <a:r>
              <a:rPr lang="en-US" dirty="0" smtClean="0"/>
              <a:t>, race (</a:t>
            </a:r>
            <a:r>
              <a:rPr lang="en-US" sz="2000" b="1" dirty="0" smtClean="0">
                <a:latin typeface="Courier New" pitchFamily="49" charset="0"/>
              </a:rPr>
              <a:t>black)</a:t>
            </a:r>
            <a:r>
              <a:rPr lang="en-US" dirty="0" smtClean="0"/>
              <a:t>, </a:t>
            </a:r>
          </a:p>
          <a:p>
            <a:pPr lvl="2">
              <a:buNone/>
            </a:pPr>
            <a:r>
              <a:rPr lang="en-US" dirty="0" smtClean="0"/>
              <a:t>	experience (</a:t>
            </a:r>
            <a:r>
              <a:rPr lang="en-US" sz="2000" b="1" dirty="0" err="1" smtClean="0">
                <a:latin typeface="Courier New" pitchFamily="49" charset="0"/>
              </a:rPr>
              <a:t>exper</a:t>
            </a:r>
            <a:r>
              <a:rPr lang="en-US" sz="2000" b="1" dirty="0" smtClean="0">
                <a:latin typeface="Courier New" pitchFamily="49" charset="0"/>
              </a:rPr>
              <a:t>), </a:t>
            </a:r>
            <a:r>
              <a:rPr lang="en-US" dirty="0" smtClean="0">
                <a:cs typeface=""/>
              </a:rPr>
              <a:t>geographic information (</a:t>
            </a:r>
            <a:r>
              <a:rPr lang="en-US" b="1" dirty="0" err="1" smtClean="0">
                <a:latin typeface="Courier New"/>
                <a:cs typeface="Courier New"/>
              </a:rPr>
              <a:t>smsa</a:t>
            </a:r>
            <a:r>
              <a:rPr lang="en-US" dirty="0" smtClean="0">
                <a:cs typeface=""/>
              </a:rPr>
              <a:t>),</a:t>
            </a:r>
          </a:p>
          <a:p>
            <a:pPr lvl="2">
              <a:buNone/>
            </a:pPr>
            <a:r>
              <a:rPr lang="en-US" dirty="0" smtClean="0">
                <a:cs typeface=""/>
              </a:rPr>
              <a:t>	family background (</a:t>
            </a:r>
            <a:r>
              <a:rPr lang="en-US" sz="2000" b="1" dirty="0" err="1" smtClean="0">
                <a:latin typeface="Courier New" pitchFamily="49" charset="0"/>
              </a:rPr>
              <a:t>fatheduc</a:t>
            </a:r>
            <a:r>
              <a:rPr lang="en-US" sz="2000" b="1" dirty="0" smtClean="0">
                <a:latin typeface="Courier New" pitchFamily="49" charset="0"/>
              </a:rPr>
              <a:t>, </a:t>
            </a:r>
            <a:r>
              <a:rPr lang="en-US" sz="2000" b="1" dirty="0" err="1" smtClean="0">
                <a:latin typeface="Courier New" pitchFamily="49" charset="0"/>
              </a:rPr>
              <a:t>motheduc</a:t>
            </a:r>
            <a:r>
              <a:rPr lang="en-US" sz="2000" b="1" dirty="0" smtClean="0">
                <a:latin typeface="Courier New" pitchFamily="49" charset="0"/>
              </a:rPr>
              <a:t>),</a:t>
            </a:r>
          </a:p>
          <a:p>
            <a:pPr lvl="2">
              <a:buNone/>
            </a:pPr>
            <a:r>
              <a:rPr lang="en-US" sz="2000" dirty="0" smtClean="0">
                <a:cs typeface=""/>
              </a:rPr>
              <a:t>	</a:t>
            </a:r>
            <a:r>
              <a:rPr lang="en-US" dirty="0" smtClean="0">
                <a:cs typeface=""/>
              </a:rPr>
              <a:t>standardized test scores</a:t>
            </a:r>
            <a:r>
              <a:rPr lang="en-US" sz="2000" b="1" dirty="0" smtClean="0">
                <a:latin typeface="Courier New" pitchFamily="49" charset="0"/>
                <a:cs typeface=""/>
              </a:rPr>
              <a:t> </a:t>
            </a:r>
            <a:r>
              <a:rPr lang="en-US" b="1" dirty="0" smtClean="0">
                <a:cs typeface="Courier New"/>
              </a:rPr>
              <a:t>(</a:t>
            </a:r>
            <a:r>
              <a:rPr lang="en-US" b="1" dirty="0" smtClean="0">
                <a:latin typeface="Courier New"/>
                <a:cs typeface="Courier New"/>
              </a:rPr>
              <a:t>IQ, KWWW</a:t>
            </a:r>
            <a:r>
              <a:rPr lang="en-US" b="1" dirty="0" smtClean="0">
                <a:cs typeface="Courier New"/>
              </a:rPr>
              <a:t>)</a:t>
            </a:r>
            <a:r>
              <a:rPr lang="en-US" b="1" dirty="0" smtClean="0">
                <a:latin typeface="Courier New"/>
                <a:cs typeface="Courier New"/>
              </a:rPr>
              <a:t>.</a:t>
            </a:r>
          </a:p>
        </p:txBody>
      </p:sp>
    </p:spTree>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sz="quarter" idx="1"/>
          </p:nvPr>
        </p:nvSpPr>
        <p:spPr/>
        <p:txBody>
          <a:bodyPr/>
          <a:lstStyle/>
          <a:p>
            <a:r>
              <a:rPr lang="en-US" dirty="0" smtClean="0"/>
              <a:t>MSA – Metropolitan Statistical Area</a:t>
            </a:r>
          </a:p>
          <a:p>
            <a:pPr lvl="1"/>
            <a:r>
              <a:rPr lang="en-US" dirty="0" smtClean="0"/>
              <a:t>In the United States, a </a:t>
            </a:r>
            <a:r>
              <a:rPr lang="en-US" b="1" dirty="0" smtClean="0"/>
              <a:t>metropolitan area</a:t>
            </a:r>
            <a:r>
              <a:rPr lang="en-US" dirty="0" smtClean="0"/>
              <a:t> refers to a geographical region with a relatively high population density at its core and close economic ties throughout the area.</a:t>
            </a:r>
          </a:p>
          <a:p>
            <a:r>
              <a:rPr lang="en-US" dirty="0" smtClean="0"/>
              <a:t>KWW – Knowledge of the World of Work</a:t>
            </a:r>
          </a:p>
          <a:p>
            <a:pPr lvl="1"/>
            <a:r>
              <a:rPr lang="en-US" dirty="0" smtClean="0"/>
              <a:t>A direct measure of “ability”</a:t>
            </a:r>
          </a:p>
          <a:p>
            <a:pPr lvl="1"/>
            <a:endParaRPr lang="en-US" dirty="0" smtClean="0"/>
          </a:p>
          <a:p>
            <a:r>
              <a:rPr lang="en-US" dirty="0" smtClean="0"/>
              <a:t>IQ </a:t>
            </a:r>
          </a:p>
          <a:p>
            <a:pPr lvl="1"/>
            <a:r>
              <a:rPr lang="en-US" dirty="0" smtClean="0"/>
              <a:t>Measure of intelligence.</a:t>
            </a:r>
          </a:p>
          <a:p>
            <a:pPr lvl="1"/>
            <a:endParaRPr lang="en-US" dirty="0"/>
          </a:p>
        </p:txBody>
      </p:sp>
    </p:spTree>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Omitted Variable Bias</a:t>
            </a:r>
            <a:endParaRPr lang="en-US" dirty="0"/>
          </a:p>
        </p:txBody>
      </p:sp>
      <p:sp>
        <p:nvSpPr>
          <p:cNvPr id="3" name="Content Placeholder 2"/>
          <p:cNvSpPr>
            <a:spLocks noGrp="1"/>
          </p:cNvSpPr>
          <p:nvPr>
            <p:ph sz="quarter" idx="1"/>
          </p:nvPr>
        </p:nvSpPr>
        <p:spPr/>
        <p:txBody>
          <a:bodyPr/>
          <a:lstStyle/>
          <a:p>
            <a:pPr lvl="3">
              <a:buNone/>
            </a:pPr>
            <a:endParaRPr lang="en-US" dirty="0" smtClean="0"/>
          </a:p>
          <a:p>
            <a:pPr>
              <a:buNone/>
            </a:pPr>
            <a:r>
              <a:rPr lang="en-US" i="1" dirty="0" smtClean="0"/>
              <a:t>			</a:t>
            </a:r>
            <a:r>
              <a:rPr lang="en-US" i="1" dirty="0" err="1" smtClean="0"/>
              <a:t>log(wage</a:t>
            </a:r>
            <a:r>
              <a:rPr lang="en-US" i="1" dirty="0" smtClean="0"/>
              <a:t>) = β</a:t>
            </a:r>
            <a:r>
              <a:rPr lang="en-US" i="1" baseline="-25000" dirty="0" smtClean="0"/>
              <a:t>0</a:t>
            </a:r>
            <a:r>
              <a:rPr lang="en-US" i="1" dirty="0" smtClean="0"/>
              <a:t> + β</a:t>
            </a:r>
            <a:r>
              <a:rPr lang="en-US" i="1" baseline="-25000" dirty="0" smtClean="0"/>
              <a:t>1</a:t>
            </a:r>
            <a:r>
              <a:rPr lang="en-US" i="1" dirty="0" smtClean="0"/>
              <a:t> </a:t>
            </a:r>
            <a:r>
              <a:rPr lang="en-US" i="1" dirty="0" err="1" smtClean="0"/>
              <a:t>educ</a:t>
            </a:r>
            <a:r>
              <a:rPr lang="en-US" i="1" dirty="0" smtClean="0"/>
              <a:t> + </a:t>
            </a:r>
            <a:r>
              <a:rPr lang="en-US" i="1" dirty="0" err="1" smtClean="0"/>
              <a:t>u</a:t>
            </a:r>
            <a:endParaRPr lang="en-US" i="1" dirty="0" smtClean="0"/>
          </a:p>
          <a:p>
            <a:pPr>
              <a:buNone/>
            </a:pPr>
            <a:endParaRPr lang="en-US" i="1" dirty="0" smtClean="0"/>
          </a:p>
          <a:p>
            <a:r>
              <a:rPr lang="en-US" dirty="0" smtClean="0"/>
              <a:t>“Ability Bias”</a:t>
            </a:r>
          </a:p>
          <a:p>
            <a:pPr lvl="1"/>
            <a:r>
              <a:rPr lang="en-US" dirty="0" smtClean="0"/>
              <a:t>Suppose that some individuals have an an unobserved characteristic (“ability”) that enables them to earn higher wages at any level of education. If these individuals acquire higher than average schooling then the OLS estimate of </a:t>
            </a:r>
            <a:r>
              <a:rPr lang="en-US" i="1" dirty="0" smtClean="0"/>
              <a:t>β</a:t>
            </a:r>
            <a:r>
              <a:rPr lang="en-US" i="1" baseline="-25000" dirty="0" smtClean="0"/>
              <a:t>1</a:t>
            </a:r>
            <a:r>
              <a:rPr lang="en-US" i="1" dirty="0" smtClean="0"/>
              <a:t> </a:t>
            </a:r>
            <a:r>
              <a:rPr lang="en-US" dirty="0" smtClean="0"/>
              <a:t>will be upward-biased</a:t>
            </a:r>
            <a:endParaRPr lang="en-US" dirty="0"/>
          </a:p>
        </p:txBody>
      </p:sp>
    </p:spTree>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xfrm>
            <a:off x="609600" y="228600"/>
            <a:ext cx="8153400" cy="627063"/>
          </a:xfrm>
        </p:spPr>
        <p:txBody>
          <a:bodyPr/>
          <a:lstStyle/>
          <a:p>
            <a:r>
              <a:rPr lang="it-IT" sz="3400" smtClean="0"/>
              <a:t>Basic regression</a:t>
            </a:r>
          </a:p>
        </p:txBody>
      </p:sp>
      <p:sp>
        <p:nvSpPr>
          <p:cNvPr id="63491" name="Rectangle 3"/>
          <p:cNvSpPr>
            <a:spLocks noGrp="1"/>
          </p:cNvSpPr>
          <p:nvPr>
            <p:ph type="body" idx="1"/>
          </p:nvPr>
        </p:nvSpPr>
        <p:spPr>
          <a:xfrm>
            <a:off x="612775" y="1235075"/>
            <a:ext cx="8153400" cy="4891088"/>
          </a:xfrm>
        </p:spPr>
        <p:txBody>
          <a:bodyPr/>
          <a:lstStyle/>
          <a:p>
            <a:pPr>
              <a:lnSpc>
                <a:spcPct val="80000"/>
              </a:lnSpc>
              <a:buFont typeface="Wingdings" pitchFamily="2" charset="2"/>
              <a:buNone/>
            </a:pPr>
            <a:endParaRPr lang="it-IT" sz="1200" dirty="0" smtClean="0">
              <a:latin typeface="Courier New" pitchFamily="49" charset="0"/>
            </a:endParaRPr>
          </a:p>
          <a:p>
            <a:pPr>
              <a:lnSpc>
                <a:spcPct val="80000"/>
              </a:lnSpc>
              <a:buNone/>
            </a:pPr>
            <a:r>
              <a:rPr lang="it-IT" sz="1200" dirty="0">
                <a:latin typeface="Courier New" pitchFamily="49" charset="0"/>
              </a:rPr>
              <a:t>&gt; </a:t>
            </a:r>
            <a:r>
              <a:rPr lang="it-IT" sz="1200" dirty="0" err="1">
                <a:latin typeface="Courier New" pitchFamily="49" charset="0"/>
              </a:rPr>
              <a:t>summary_rob</a:t>
            </a:r>
            <a:r>
              <a:rPr lang="it-IT" sz="1200" dirty="0">
                <a:latin typeface="Courier New" pitchFamily="49" charset="0"/>
              </a:rPr>
              <a:t>(lm(</a:t>
            </a:r>
            <a:r>
              <a:rPr lang="it-IT" sz="1200" dirty="0" err="1">
                <a:latin typeface="Courier New" pitchFamily="49" charset="0"/>
              </a:rPr>
              <a:t>lwage~educ</a:t>
            </a:r>
            <a:r>
              <a:rPr lang="it-IT" sz="1200" dirty="0">
                <a:latin typeface="Courier New" pitchFamily="49" charset="0"/>
              </a:rPr>
              <a:t>, data=cd))</a:t>
            </a:r>
          </a:p>
          <a:p>
            <a:pPr>
              <a:lnSpc>
                <a:spcPct val="80000"/>
              </a:lnSpc>
              <a:buNone/>
            </a:pPr>
            <a:endParaRPr lang="it-IT" sz="1200" dirty="0" smtClean="0">
              <a:latin typeface="Courier New" pitchFamily="49" charset="0"/>
            </a:endParaRPr>
          </a:p>
          <a:p>
            <a:pPr>
              <a:lnSpc>
                <a:spcPct val="80000"/>
              </a:lnSpc>
              <a:buNone/>
            </a:pPr>
            <a:r>
              <a:rPr lang="it-IT" sz="1200" dirty="0" err="1" smtClean="0">
                <a:latin typeface="Courier New" pitchFamily="49" charset="0"/>
              </a:rPr>
              <a:t>Dependent</a:t>
            </a:r>
            <a:r>
              <a:rPr lang="it-IT" sz="1200" dirty="0" smtClean="0">
                <a:latin typeface="Courier New" pitchFamily="49" charset="0"/>
              </a:rPr>
              <a:t> </a:t>
            </a:r>
            <a:r>
              <a:rPr lang="it-IT" sz="1200" dirty="0" err="1">
                <a:latin typeface="Courier New" pitchFamily="49" charset="0"/>
              </a:rPr>
              <a:t>varaible</a:t>
            </a:r>
            <a:r>
              <a:rPr lang="it-IT" sz="1200" dirty="0">
                <a:latin typeface="Courier New" pitchFamily="49" charset="0"/>
              </a:rPr>
              <a:t>:  </a:t>
            </a:r>
            <a:r>
              <a:rPr lang="it-IT" sz="1200" dirty="0" err="1">
                <a:latin typeface="Courier New" pitchFamily="49" charset="0"/>
              </a:rPr>
              <a:t>lwage</a:t>
            </a:r>
            <a:r>
              <a:rPr lang="it-IT" sz="1200" dirty="0">
                <a:latin typeface="Courier New" pitchFamily="49" charset="0"/>
              </a:rPr>
              <a:t> </a:t>
            </a:r>
          </a:p>
          <a:p>
            <a:pPr>
              <a:lnSpc>
                <a:spcPct val="80000"/>
              </a:lnSpc>
              <a:buNone/>
            </a:pPr>
            <a:endParaRPr lang="it-IT" sz="1200" dirty="0">
              <a:latin typeface="Courier New" pitchFamily="49" charset="0"/>
            </a:endParaRPr>
          </a:p>
          <a:p>
            <a:pPr>
              <a:lnSpc>
                <a:spcPct val="80000"/>
              </a:lnSpc>
              <a:buNone/>
            </a:pPr>
            <a:r>
              <a:rPr lang="it-IT" sz="1200" dirty="0" err="1">
                <a:latin typeface="Courier New" pitchFamily="49" charset="0"/>
              </a:rPr>
              <a:t>Coefficients</a:t>
            </a:r>
            <a:r>
              <a:rPr lang="it-IT" sz="1200" dirty="0">
                <a:latin typeface="Courier New" pitchFamily="49" charset="0"/>
              </a:rPr>
              <a:t>:</a:t>
            </a:r>
          </a:p>
          <a:p>
            <a:pPr>
              <a:lnSpc>
                <a:spcPct val="80000"/>
              </a:lnSpc>
              <a:buNone/>
            </a:pPr>
            <a:r>
              <a:rPr lang="it-IT" sz="1200" dirty="0">
                <a:latin typeface="Courier New" pitchFamily="49" charset="0"/>
              </a:rPr>
              <a:t>            Estimate </a:t>
            </a:r>
            <a:r>
              <a:rPr lang="it-IT" sz="1200" dirty="0" err="1">
                <a:latin typeface="Courier New" pitchFamily="49" charset="0"/>
              </a:rPr>
              <a:t>Std</a:t>
            </a:r>
            <a:r>
              <a:rPr lang="it-IT" sz="1200" dirty="0">
                <a:latin typeface="Courier New" pitchFamily="49" charset="0"/>
              </a:rPr>
              <a:t>. </a:t>
            </a:r>
            <a:r>
              <a:rPr lang="it-IT" sz="1200" dirty="0" err="1">
                <a:latin typeface="Courier New" pitchFamily="49" charset="0"/>
              </a:rPr>
              <a:t>Error</a:t>
            </a:r>
            <a:r>
              <a:rPr lang="it-IT" sz="1200" dirty="0">
                <a:latin typeface="Courier New" pitchFamily="49" charset="0"/>
              </a:rPr>
              <a:t> t </a:t>
            </a:r>
            <a:r>
              <a:rPr lang="it-IT" sz="1200" dirty="0" err="1">
                <a:latin typeface="Courier New" pitchFamily="49" charset="0"/>
              </a:rPr>
              <a:t>value</a:t>
            </a:r>
            <a:r>
              <a:rPr lang="it-IT" sz="1200" dirty="0">
                <a:latin typeface="Courier New" pitchFamily="49" charset="0"/>
              </a:rPr>
              <a:t> Pr(&gt;|t|)</a:t>
            </a:r>
          </a:p>
          <a:p>
            <a:pPr>
              <a:lnSpc>
                <a:spcPct val="80000"/>
              </a:lnSpc>
              <a:buNone/>
            </a:pPr>
            <a:r>
              <a:rPr lang="it-IT" sz="1200" dirty="0">
                <a:latin typeface="Courier New" pitchFamily="49" charset="0"/>
              </a:rPr>
              <a:t>(</a:t>
            </a:r>
            <a:r>
              <a:rPr lang="it-IT" sz="1200" dirty="0" err="1">
                <a:latin typeface="Courier New" pitchFamily="49" charset="0"/>
              </a:rPr>
              <a:t>Intercept</a:t>
            </a:r>
            <a:r>
              <a:rPr lang="it-IT" sz="1200" dirty="0">
                <a:latin typeface="Courier New" pitchFamily="49" charset="0"/>
              </a:rPr>
              <a:t>)  5.57088    0.03914   142.4   &lt;2e-16</a:t>
            </a:r>
          </a:p>
          <a:p>
            <a:pPr>
              <a:lnSpc>
                <a:spcPct val="80000"/>
              </a:lnSpc>
              <a:buNone/>
            </a:pPr>
            <a:r>
              <a:rPr lang="it-IT" sz="1200" dirty="0" err="1">
                <a:latin typeface="Courier New" pitchFamily="49" charset="0"/>
              </a:rPr>
              <a:t>educ</a:t>
            </a:r>
            <a:r>
              <a:rPr lang="it-IT" sz="1200" dirty="0">
                <a:latin typeface="Courier New" pitchFamily="49" charset="0"/>
              </a:rPr>
              <a:t>         0.05209    0.00291    17.9   &lt;2e-16</a:t>
            </a:r>
          </a:p>
          <a:p>
            <a:pPr>
              <a:lnSpc>
                <a:spcPct val="80000"/>
              </a:lnSpc>
              <a:buNone/>
            </a:pPr>
            <a:r>
              <a:rPr lang="it-IT" sz="1200" dirty="0">
                <a:latin typeface="Courier New" pitchFamily="49" charset="0"/>
              </a:rPr>
              <a:t>---</a:t>
            </a:r>
          </a:p>
          <a:p>
            <a:pPr>
              <a:lnSpc>
                <a:spcPct val="80000"/>
              </a:lnSpc>
              <a:buNone/>
            </a:pPr>
            <a:r>
              <a:rPr lang="it-IT" sz="1200" dirty="0" err="1">
                <a:latin typeface="Courier New" pitchFamily="49" charset="0"/>
              </a:rPr>
              <a:t>Heteroskadasticity</a:t>
            </a:r>
            <a:r>
              <a:rPr lang="it-IT" sz="1200" dirty="0">
                <a:latin typeface="Courier New" pitchFamily="49" charset="0"/>
              </a:rPr>
              <a:t> </a:t>
            </a:r>
            <a:r>
              <a:rPr lang="it-IT" sz="1200" dirty="0" err="1">
                <a:latin typeface="Courier New" pitchFamily="49" charset="0"/>
              </a:rPr>
              <a:t>robust</a:t>
            </a:r>
            <a:r>
              <a:rPr lang="it-IT" sz="1200" dirty="0">
                <a:latin typeface="Courier New" pitchFamily="49" charset="0"/>
              </a:rPr>
              <a:t> standard </a:t>
            </a:r>
            <a:r>
              <a:rPr lang="it-IT" sz="1200" dirty="0" err="1">
                <a:latin typeface="Courier New" pitchFamily="49" charset="0"/>
              </a:rPr>
              <a:t>errors</a:t>
            </a:r>
            <a:r>
              <a:rPr lang="it-IT" sz="1200" dirty="0">
                <a:latin typeface="Courier New" pitchFamily="49" charset="0"/>
              </a:rPr>
              <a:t> </a:t>
            </a:r>
            <a:r>
              <a:rPr lang="it-IT" sz="1200" dirty="0" err="1">
                <a:latin typeface="Courier New" pitchFamily="49" charset="0"/>
              </a:rPr>
              <a:t>used</a:t>
            </a:r>
            <a:endParaRPr lang="it-IT" sz="1200" dirty="0">
              <a:latin typeface="Courier New" pitchFamily="49" charset="0"/>
            </a:endParaRPr>
          </a:p>
          <a:p>
            <a:pPr>
              <a:lnSpc>
                <a:spcPct val="80000"/>
              </a:lnSpc>
              <a:buNone/>
            </a:pPr>
            <a:endParaRPr lang="it-IT" sz="1200" dirty="0">
              <a:latin typeface="Courier New" pitchFamily="49" charset="0"/>
            </a:endParaRPr>
          </a:p>
          <a:p>
            <a:pPr>
              <a:lnSpc>
                <a:spcPct val="80000"/>
              </a:lnSpc>
              <a:buNone/>
            </a:pPr>
            <a:r>
              <a:rPr lang="it-IT" sz="1200" dirty="0" err="1">
                <a:latin typeface="Courier New" pitchFamily="49" charset="0"/>
              </a:rPr>
              <a:t>Residual</a:t>
            </a:r>
            <a:r>
              <a:rPr lang="it-IT" sz="1200" dirty="0">
                <a:latin typeface="Courier New" pitchFamily="49" charset="0"/>
              </a:rPr>
              <a:t> standard </a:t>
            </a:r>
            <a:r>
              <a:rPr lang="it-IT" sz="1200" dirty="0" err="1">
                <a:latin typeface="Courier New" pitchFamily="49" charset="0"/>
              </a:rPr>
              <a:t>error</a:t>
            </a:r>
            <a:r>
              <a:rPr lang="it-IT" sz="1200" dirty="0">
                <a:latin typeface="Courier New" pitchFamily="49" charset="0"/>
              </a:rPr>
              <a:t>: 0.4214 on 3008 </a:t>
            </a:r>
            <a:r>
              <a:rPr lang="it-IT" sz="1200" dirty="0" err="1">
                <a:latin typeface="Courier New" pitchFamily="49" charset="0"/>
              </a:rPr>
              <a:t>degrees</a:t>
            </a:r>
            <a:r>
              <a:rPr lang="it-IT" sz="1200" dirty="0">
                <a:latin typeface="Courier New" pitchFamily="49" charset="0"/>
              </a:rPr>
              <a:t> of </a:t>
            </a:r>
            <a:r>
              <a:rPr lang="it-IT" sz="1200" dirty="0" err="1">
                <a:latin typeface="Courier New" pitchFamily="49" charset="0"/>
              </a:rPr>
              <a:t>freedom</a:t>
            </a:r>
            <a:endParaRPr lang="it-IT" sz="1200" dirty="0">
              <a:latin typeface="Courier New" pitchFamily="49" charset="0"/>
            </a:endParaRPr>
          </a:p>
          <a:p>
            <a:pPr>
              <a:lnSpc>
                <a:spcPct val="80000"/>
              </a:lnSpc>
              <a:buNone/>
            </a:pPr>
            <a:r>
              <a:rPr lang="it-IT" sz="1200" dirty="0">
                <a:latin typeface="Courier New" pitchFamily="49" charset="0"/>
              </a:rPr>
              <a:t>Multiple </a:t>
            </a:r>
            <a:r>
              <a:rPr lang="it-IT" sz="1200" dirty="0" err="1">
                <a:latin typeface="Courier New" pitchFamily="49" charset="0"/>
              </a:rPr>
              <a:t>R-squared</a:t>
            </a:r>
            <a:r>
              <a:rPr lang="it-IT" sz="1200" dirty="0">
                <a:latin typeface="Courier New" pitchFamily="49" charset="0"/>
              </a:rPr>
              <a:t>:  0.09874,	</a:t>
            </a:r>
            <a:r>
              <a:rPr lang="it-IT" sz="1200" dirty="0" err="1">
                <a:latin typeface="Courier New" pitchFamily="49" charset="0"/>
              </a:rPr>
              <a:t>Adjusted</a:t>
            </a:r>
            <a:r>
              <a:rPr lang="it-IT" sz="1200" dirty="0">
                <a:latin typeface="Courier New" pitchFamily="49" charset="0"/>
              </a:rPr>
              <a:t> </a:t>
            </a:r>
            <a:r>
              <a:rPr lang="it-IT" sz="1200" dirty="0" err="1">
                <a:latin typeface="Courier New" pitchFamily="49" charset="0"/>
              </a:rPr>
              <a:t>R-squared</a:t>
            </a:r>
            <a:r>
              <a:rPr lang="it-IT" sz="1200" dirty="0">
                <a:latin typeface="Courier New" pitchFamily="49" charset="0"/>
              </a:rPr>
              <a:t>:  0.09844 </a:t>
            </a:r>
          </a:p>
          <a:p>
            <a:pPr>
              <a:lnSpc>
                <a:spcPct val="80000"/>
              </a:lnSpc>
              <a:buNone/>
            </a:pPr>
            <a:r>
              <a:rPr lang="it-IT" sz="1200" dirty="0" err="1">
                <a:latin typeface="Courier New" pitchFamily="49" charset="0"/>
              </a:rPr>
              <a:t>Wald-statistic</a:t>
            </a:r>
            <a:r>
              <a:rPr lang="it-IT" sz="1200" dirty="0">
                <a:latin typeface="Courier New" pitchFamily="49" charset="0"/>
              </a:rPr>
              <a:t>: 320.5 on 1 and </a:t>
            </a:r>
            <a:r>
              <a:rPr lang="it-IT" sz="1200" dirty="0" err="1">
                <a:latin typeface="Courier New" pitchFamily="49" charset="0"/>
              </a:rPr>
              <a:t>Inf</a:t>
            </a:r>
            <a:r>
              <a:rPr lang="it-IT" sz="1200" dirty="0">
                <a:latin typeface="Courier New" pitchFamily="49" charset="0"/>
              </a:rPr>
              <a:t> DF,  </a:t>
            </a:r>
            <a:r>
              <a:rPr lang="it-IT" sz="1200" dirty="0" err="1">
                <a:latin typeface="Courier New" pitchFamily="49" charset="0"/>
              </a:rPr>
              <a:t>p-value</a:t>
            </a:r>
            <a:r>
              <a:rPr lang="it-IT" sz="1200" dirty="0">
                <a:latin typeface="Courier New" pitchFamily="49" charset="0"/>
              </a:rPr>
              <a:t>: &lt; 2.2e-</a:t>
            </a:r>
            <a:r>
              <a:rPr lang="it-IT" sz="1200" dirty="0" smtClean="0">
                <a:latin typeface="Courier New" pitchFamily="49" charset="0"/>
              </a:rPr>
              <a:t>16</a:t>
            </a:r>
            <a:endParaRPr lang="it-IT" sz="1200" dirty="0" smtClean="0"/>
          </a:p>
        </p:txBody>
      </p:sp>
      <p:sp>
        <p:nvSpPr>
          <p:cNvPr id="4" name="TextBox 3"/>
          <p:cNvSpPr txBox="1"/>
          <p:nvPr/>
        </p:nvSpPr>
        <p:spPr>
          <a:xfrm>
            <a:off x="1789613" y="5220038"/>
            <a:ext cx="4882298"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dirty="0" smtClean="0"/>
              <a:t>Return to education are estimated at 5.2%</a:t>
            </a:r>
            <a:endParaRPr lang="en-US" dirty="0"/>
          </a:p>
        </p:txBody>
      </p:sp>
    </p:spTree>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a:xfrm>
            <a:off x="609600" y="228600"/>
            <a:ext cx="8153400" cy="627063"/>
          </a:xfrm>
        </p:spPr>
        <p:txBody>
          <a:bodyPr/>
          <a:lstStyle/>
          <a:p>
            <a:r>
              <a:rPr lang="it-IT" sz="3400" dirty="0" err="1" smtClean="0"/>
              <a:t>Regression</a:t>
            </a:r>
            <a:r>
              <a:rPr lang="it-IT" sz="3400" dirty="0" smtClean="0"/>
              <a:t> </a:t>
            </a:r>
            <a:r>
              <a:rPr lang="it-IT" sz="3400" dirty="0" err="1" smtClean="0"/>
              <a:t>with</a:t>
            </a:r>
            <a:r>
              <a:rPr lang="it-IT" sz="3400" dirty="0" smtClean="0"/>
              <a:t> </a:t>
            </a:r>
            <a:r>
              <a:rPr lang="it-IT" sz="3400" dirty="0" err="1" smtClean="0"/>
              <a:t>controls</a:t>
            </a:r>
            <a:endParaRPr lang="it-IT" sz="3400" dirty="0" smtClean="0"/>
          </a:p>
        </p:txBody>
      </p:sp>
      <p:sp>
        <p:nvSpPr>
          <p:cNvPr id="65539" name="Rectangle 3"/>
          <p:cNvSpPr>
            <a:spLocks noGrp="1"/>
          </p:cNvSpPr>
          <p:nvPr>
            <p:ph type="body" idx="1"/>
          </p:nvPr>
        </p:nvSpPr>
        <p:spPr>
          <a:xfrm>
            <a:off x="857701" y="1235075"/>
            <a:ext cx="7908474" cy="4718902"/>
          </a:xfrm>
        </p:spPr>
        <p:txBody>
          <a:bodyPr/>
          <a:lstStyle/>
          <a:p>
            <a:pPr>
              <a:lnSpc>
                <a:spcPct val="80000"/>
              </a:lnSpc>
              <a:buNone/>
            </a:pPr>
            <a:r>
              <a:rPr lang="en-US" sz="1000" dirty="0">
                <a:latin typeface="Courier New" pitchFamily="49" charset="0"/>
              </a:rPr>
              <a:t>Dependent </a:t>
            </a:r>
            <a:r>
              <a:rPr lang="en-US" sz="1000" dirty="0" err="1">
                <a:latin typeface="Courier New" pitchFamily="49" charset="0"/>
              </a:rPr>
              <a:t>varaible</a:t>
            </a:r>
            <a:r>
              <a:rPr lang="en-US" sz="1000" dirty="0">
                <a:latin typeface="Courier New" pitchFamily="49" charset="0"/>
              </a:rPr>
              <a:t>:  </a:t>
            </a:r>
            <a:r>
              <a:rPr lang="en-US" sz="1000" dirty="0" err="1">
                <a:latin typeface="Courier New" pitchFamily="49" charset="0"/>
              </a:rPr>
              <a:t>lwage</a:t>
            </a:r>
            <a:r>
              <a:rPr lang="en-US" sz="1000" dirty="0">
                <a:latin typeface="Courier New" pitchFamily="49" charset="0"/>
              </a:rPr>
              <a:t> </a:t>
            </a:r>
          </a:p>
          <a:p>
            <a:pPr>
              <a:lnSpc>
                <a:spcPct val="80000"/>
              </a:lnSpc>
              <a:buNone/>
            </a:pPr>
            <a:endParaRPr lang="en-US" sz="1000" dirty="0">
              <a:latin typeface="Courier New" pitchFamily="49" charset="0"/>
            </a:endParaRPr>
          </a:p>
          <a:p>
            <a:pPr>
              <a:lnSpc>
                <a:spcPct val="80000"/>
              </a:lnSpc>
              <a:buNone/>
            </a:pPr>
            <a:r>
              <a:rPr lang="en-US" sz="1000" dirty="0">
                <a:latin typeface="Courier New" pitchFamily="49" charset="0"/>
              </a:rPr>
              <a:t>Coefficients:</a:t>
            </a:r>
          </a:p>
          <a:p>
            <a:pPr>
              <a:lnSpc>
                <a:spcPct val="80000"/>
              </a:lnSpc>
              <a:buNone/>
            </a:pPr>
            <a:r>
              <a:rPr lang="en-US" sz="1000" dirty="0">
                <a:latin typeface="Courier New" pitchFamily="49" charset="0"/>
              </a:rPr>
              <a:t>              Estimate Std. Error t value </a:t>
            </a:r>
            <a:r>
              <a:rPr lang="en-US" sz="1000" dirty="0" err="1">
                <a:latin typeface="Courier New" pitchFamily="49" charset="0"/>
              </a:rPr>
              <a:t>Pr</a:t>
            </a:r>
            <a:r>
              <a:rPr lang="en-US" sz="1000" dirty="0">
                <a:latin typeface="Courier New" pitchFamily="49" charset="0"/>
              </a:rPr>
              <a:t>(&gt;|t|)</a:t>
            </a:r>
          </a:p>
          <a:p>
            <a:pPr>
              <a:lnSpc>
                <a:spcPct val="80000"/>
              </a:lnSpc>
              <a:buNone/>
            </a:pPr>
            <a:r>
              <a:rPr lang="en-US" sz="1000" dirty="0">
                <a:latin typeface="Courier New" pitchFamily="49" charset="0"/>
              </a:rPr>
              <a:t>(Intercept)  4.6252589  0.0833168  55.514  &lt; 2e-16</a:t>
            </a:r>
          </a:p>
          <a:p>
            <a:pPr>
              <a:lnSpc>
                <a:spcPct val="80000"/>
              </a:lnSpc>
              <a:buNone/>
            </a:pPr>
            <a:r>
              <a:rPr lang="en-US" sz="1000" dirty="0" err="1">
                <a:latin typeface="Courier New" pitchFamily="49" charset="0"/>
              </a:rPr>
              <a:t>educ</a:t>
            </a:r>
            <a:r>
              <a:rPr lang="en-US" sz="1000" dirty="0">
                <a:latin typeface="Courier New" pitchFamily="49" charset="0"/>
              </a:rPr>
              <a:t>         0.0733229  0.0045343  16.171  &lt; 2e-16</a:t>
            </a:r>
          </a:p>
          <a:p>
            <a:pPr>
              <a:lnSpc>
                <a:spcPct val="80000"/>
              </a:lnSpc>
              <a:buNone/>
            </a:pPr>
            <a:r>
              <a:rPr lang="en-US" sz="1000" dirty="0">
                <a:latin typeface="Courier New" pitchFamily="49" charset="0"/>
              </a:rPr>
              <a:t>black       -0.1614265  0.0244866  -6.592 5.39e-11</a:t>
            </a:r>
          </a:p>
          <a:p>
            <a:pPr>
              <a:lnSpc>
                <a:spcPct val="80000"/>
              </a:lnSpc>
              <a:buNone/>
            </a:pPr>
            <a:r>
              <a:rPr lang="en-US" sz="1000" dirty="0">
                <a:latin typeface="Courier New" pitchFamily="49" charset="0"/>
              </a:rPr>
              <a:t>south       -0.1104188  0.0177876  -6.208 6.40e-10</a:t>
            </a:r>
          </a:p>
          <a:p>
            <a:pPr>
              <a:lnSpc>
                <a:spcPct val="80000"/>
              </a:lnSpc>
              <a:buNone/>
            </a:pPr>
            <a:r>
              <a:rPr lang="en-US" sz="1000" dirty="0" err="1">
                <a:latin typeface="Courier New" pitchFamily="49" charset="0"/>
              </a:rPr>
              <a:t>smsa</a:t>
            </a:r>
            <a:r>
              <a:rPr lang="en-US" sz="1000" dirty="0">
                <a:latin typeface="Courier New" pitchFamily="49" charset="0"/>
              </a:rPr>
              <a:t>         0.1621471  0.0180048   9.006  &lt; 2e-16</a:t>
            </a:r>
          </a:p>
          <a:p>
            <a:pPr>
              <a:lnSpc>
                <a:spcPct val="80000"/>
              </a:lnSpc>
              <a:buNone/>
            </a:pPr>
            <a:r>
              <a:rPr lang="en-US" sz="1000" dirty="0" err="1">
                <a:latin typeface="Courier New" pitchFamily="49" charset="0"/>
              </a:rPr>
              <a:t>exper</a:t>
            </a:r>
            <a:r>
              <a:rPr lang="en-US" sz="1000" dirty="0">
                <a:latin typeface="Courier New" pitchFamily="49" charset="0"/>
              </a:rPr>
              <a:t>        0.0885766  0.0080561  10.995  &lt; 2e-16</a:t>
            </a:r>
          </a:p>
          <a:p>
            <a:pPr>
              <a:lnSpc>
                <a:spcPct val="80000"/>
              </a:lnSpc>
              <a:buNone/>
            </a:pPr>
            <a:r>
              <a:rPr lang="en-US" sz="1000" dirty="0" err="1">
                <a:latin typeface="Courier New" pitchFamily="49" charset="0"/>
              </a:rPr>
              <a:t>expersq</a:t>
            </a:r>
            <a:r>
              <a:rPr lang="en-US" sz="1000" dirty="0">
                <a:latin typeface="Courier New" pitchFamily="49" charset="0"/>
              </a:rPr>
              <a:t>     -0.0023789  0.0003999  -5.949 3.13e-09</a:t>
            </a:r>
          </a:p>
          <a:p>
            <a:pPr>
              <a:lnSpc>
                <a:spcPct val="80000"/>
              </a:lnSpc>
              <a:buNone/>
            </a:pPr>
            <a:r>
              <a:rPr lang="en-US" sz="1000" dirty="0" err="1">
                <a:latin typeface="Courier New" pitchFamily="49" charset="0"/>
              </a:rPr>
              <a:t>fatheduc</a:t>
            </a:r>
            <a:r>
              <a:rPr lang="en-US" sz="1000" dirty="0">
                <a:latin typeface="Courier New" pitchFamily="49" charset="0"/>
              </a:rPr>
              <a:t>    -0.0007076  0.0031278  -0.226    0.821</a:t>
            </a:r>
          </a:p>
          <a:p>
            <a:pPr>
              <a:lnSpc>
                <a:spcPct val="80000"/>
              </a:lnSpc>
              <a:buNone/>
            </a:pPr>
            <a:r>
              <a:rPr lang="en-US" sz="1000" dirty="0" err="1">
                <a:latin typeface="Courier New" pitchFamily="49" charset="0"/>
              </a:rPr>
              <a:t>motheduc</a:t>
            </a:r>
            <a:r>
              <a:rPr lang="en-US" sz="1000" dirty="0">
                <a:latin typeface="Courier New" pitchFamily="49" charset="0"/>
              </a:rPr>
              <a:t>     0.0078193  0.0037065   2.110    0.035</a:t>
            </a:r>
          </a:p>
          <a:p>
            <a:pPr>
              <a:lnSpc>
                <a:spcPct val="80000"/>
              </a:lnSpc>
              <a:buNone/>
            </a:pPr>
            <a:r>
              <a:rPr lang="en-US" sz="1000" dirty="0">
                <a:latin typeface="Courier New" pitchFamily="49" charset="0"/>
              </a:rPr>
              <a:t>---</a:t>
            </a:r>
          </a:p>
          <a:p>
            <a:pPr>
              <a:lnSpc>
                <a:spcPct val="80000"/>
              </a:lnSpc>
              <a:buNone/>
            </a:pPr>
            <a:r>
              <a:rPr lang="en-US" sz="1000" dirty="0" err="1">
                <a:latin typeface="Courier New" pitchFamily="49" charset="0"/>
              </a:rPr>
              <a:t>Heteroskadasticity</a:t>
            </a:r>
            <a:r>
              <a:rPr lang="en-US" sz="1000" dirty="0">
                <a:latin typeface="Courier New" pitchFamily="49" charset="0"/>
              </a:rPr>
              <a:t> robust standard errors used</a:t>
            </a:r>
          </a:p>
          <a:p>
            <a:pPr>
              <a:lnSpc>
                <a:spcPct val="80000"/>
              </a:lnSpc>
              <a:buNone/>
            </a:pPr>
            <a:endParaRPr lang="en-US" sz="1000" dirty="0">
              <a:latin typeface="Courier New" pitchFamily="49" charset="0"/>
            </a:endParaRPr>
          </a:p>
          <a:p>
            <a:pPr>
              <a:lnSpc>
                <a:spcPct val="80000"/>
              </a:lnSpc>
              <a:buNone/>
            </a:pPr>
            <a:r>
              <a:rPr lang="en-US" sz="1000" dirty="0">
                <a:latin typeface="Courier New" pitchFamily="49" charset="0"/>
              </a:rPr>
              <a:t>Residual standard error: 0.3773 on 2211 degrees of freedom</a:t>
            </a:r>
          </a:p>
          <a:p>
            <a:pPr>
              <a:lnSpc>
                <a:spcPct val="80000"/>
              </a:lnSpc>
              <a:buNone/>
            </a:pPr>
            <a:r>
              <a:rPr lang="en-US" sz="1000" dirty="0">
                <a:latin typeface="Courier New" pitchFamily="49" charset="0"/>
              </a:rPr>
              <a:t>  (790 observations deleted due to </a:t>
            </a:r>
            <a:r>
              <a:rPr lang="en-US" sz="1000" dirty="0" err="1">
                <a:latin typeface="Courier New" pitchFamily="49" charset="0"/>
              </a:rPr>
              <a:t>missingness</a:t>
            </a:r>
            <a:r>
              <a:rPr lang="en-US" sz="1000" dirty="0">
                <a:latin typeface="Courier New" pitchFamily="49" charset="0"/>
              </a:rPr>
              <a:t>)</a:t>
            </a:r>
          </a:p>
          <a:p>
            <a:pPr>
              <a:lnSpc>
                <a:spcPct val="80000"/>
              </a:lnSpc>
              <a:buNone/>
            </a:pPr>
            <a:r>
              <a:rPr lang="en-US" sz="1000" dirty="0">
                <a:latin typeface="Courier New" pitchFamily="49" charset="0"/>
              </a:rPr>
              <a:t>Multiple R-squared:  0.2663,	Adjusted R-squared:  0.2636 </a:t>
            </a:r>
          </a:p>
          <a:p>
            <a:pPr>
              <a:lnSpc>
                <a:spcPct val="80000"/>
              </a:lnSpc>
              <a:buNone/>
            </a:pPr>
            <a:r>
              <a:rPr lang="en-US" sz="1000" dirty="0">
                <a:latin typeface="Courier New" pitchFamily="49" charset="0"/>
              </a:rPr>
              <a:t>Wald-statistic: 836.8 on 8 and </a:t>
            </a:r>
            <a:r>
              <a:rPr lang="en-US" sz="1000" dirty="0" err="1">
                <a:latin typeface="Courier New" pitchFamily="49" charset="0"/>
              </a:rPr>
              <a:t>Inf</a:t>
            </a:r>
            <a:r>
              <a:rPr lang="en-US" sz="1000" dirty="0">
                <a:latin typeface="Courier New" pitchFamily="49" charset="0"/>
              </a:rPr>
              <a:t> DF,  p-value: &lt; 2.2e-16</a:t>
            </a:r>
          </a:p>
          <a:p>
            <a:pPr>
              <a:lnSpc>
                <a:spcPct val="80000"/>
              </a:lnSpc>
              <a:buNone/>
            </a:pPr>
            <a:endParaRPr lang="en-US" sz="1000" dirty="0" smtClean="0">
              <a:latin typeface="Courier New" pitchFamily="49" charset="0"/>
            </a:endParaRPr>
          </a:p>
          <a:p>
            <a:pPr>
              <a:lnSpc>
                <a:spcPct val="80000"/>
              </a:lnSpc>
              <a:buFont typeface="Wingdings" pitchFamily="2" charset="2"/>
              <a:buNone/>
            </a:pPr>
            <a:endParaRPr lang="it-IT" sz="1000" dirty="0" smtClean="0">
              <a:latin typeface="Courier New" pitchFamily="49" charset="0"/>
            </a:endParaRPr>
          </a:p>
        </p:txBody>
      </p:sp>
      <p:sp>
        <p:nvSpPr>
          <p:cNvPr id="4" name="TextBox 3"/>
          <p:cNvSpPr txBox="1"/>
          <p:nvPr/>
        </p:nvSpPr>
        <p:spPr>
          <a:xfrm>
            <a:off x="6968821" y="2886276"/>
            <a:ext cx="203704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smtClean="0"/>
              <a:t>Return to education ≈ 7.3%</a:t>
            </a:r>
            <a:endParaRPr lang="en-US"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 procedure is done to evaluate how the blood moves (circulates) in people who have:</a:t>
            </a:r>
          </a:p>
          <a:p>
            <a:r>
              <a:rPr lang="en-US" dirty="0"/>
              <a:t>Abnormal pressures in the heart arteries</a:t>
            </a:r>
          </a:p>
          <a:p>
            <a:r>
              <a:rPr lang="en-US" dirty="0">
                <a:hlinkClick r:id="rId2"/>
              </a:rPr>
              <a:t>Burns</a:t>
            </a:r>
            <a:endParaRPr lang="en-US" dirty="0"/>
          </a:p>
          <a:p>
            <a:r>
              <a:rPr lang="en-US" dirty="0">
                <a:hlinkClick r:id="rId3"/>
              </a:rPr>
              <a:t>Congenital heart disease</a:t>
            </a:r>
            <a:endParaRPr lang="en-US" dirty="0"/>
          </a:p>
          <a:p>
            <a:r>
              <a:rPr lang="en-US" dirty="0">
                <a:hlinkClick r:id="rId4"/>
              </a:rPr>
              <a:t>Heart failure</a:t>
            </a:r>
            <a:endParaRPr lang="en-US" dirty="0"/>
          </a:p>
          <a:p>
            <a:r>
              <a:rPr lang="en-US" dirty="0"/>
              <a:t>Kidney disease</a:t>
            </a:r>
          </a:p>
          <a:p>
            <a:r>
              <a:rPr lang="en-US" dirty="0"/>
              <a:t>Leaky heart valves (</a:t>
            </a:r>
            <a:r>
              <a:rPr lang="en-US" dirty="0" err="1"/>
              <a:t>valvular</a:t>
            </a:r>
            <a:r>
              <a:rPr lang="en-US" dirty="0"/>
              <a:t> regurgitation)</a:t>
            </a:r>
          </a:p>
          <a:p>
            <a:r>
              <a:rPr lang="en-US" dirty="0" smtClean="0">
                <a:hlinkClick r:id="rId5"/>
              </a:rPr>
              <a:t>Shock</a:t>
            </a:r>
            <a:endParaRPr lang="en-US" dirty="0"/>
          </a:p>
        </p:txBody>
      </p:sp>
    </p:spTree>
    <p:extLst>
      <p:ext uri="{BB962C8B-B14F-4D97-AF65-F5344CB8AC3E}">
        <p14:creationId xmlns:p14="http://schemas.microsoft.com/office/powerpoint/2010/main" val="14016424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a:xfrm>
            <a:off x="609600" y="228600"/>
            <a:ext cx="8153400" cy="627063"/>
          </a:xfrm>
        </p:spPr>
        <p:txBody>
          <a:bodyPr/>
          <a:lstStyle/>
          <a:p>
            <a:r>
              <a:rPr lang="it-IT" sz="3400" smtClean="0"/>
              <a:t>Ability</a:t>
            </a:r>
          </a:p>
        </p:txBody>
      </p:sp>
      <p:sp>
        <p:nvSpPr>
          <p:cNvPr id="66563" name="Rectangle 3"/>
          <p:cNvSpPr>
            <a:spLocks noGrp="1"/>
          </p:cNvSpPr>
          <p:nvPr>
            <p:ph type="body" idx="1"/>
          </p:nvPr>
        </p:nvSpPr>
        <p:spPr>
          <a:xfrm>
            <a:off x="612775" y="1235075"/>
            <a:ext cx="8153400" cy="4891088"/>
          </a:xfrm>
        </p:spPr>
        <p:txBody>
          <a:bodyPr/>
          <a:lstStyle/>
          <a:p>
            <a:pPr>
              <a:lnSpc>
                <a:spcPct val="80000"/>
              </a:lnSpc>
              <a:buNone/>
            </a:pPr>
            <a:r>
              <a:rPr lang="en-US" sz="1000" dirty="0">
                <a:latin typeface="Courier New" pitchFamily="49" charset="0"/>
              </a:rPr>
              <a:t>&gt; </a:t>
            </a:r>
            <a:r>
              <a:rPr lang="en-US" sz="1000" dirty="0" err="1">
                <a:latin typeface="Courier New" pitchFamily="49" charset="0"/>
              </a:rPr>
              <a:t>summary_rob</a:t>
            </a:r>
            <a:r>
              <a:rPr lang="en-US" sz="1000" dirty="0">
                <a:latin typeface="Courier New" pitchFamily="49" charset="0"/>
              </a:rPr>
              <a:t>(lm(lwage~educ+black+south+smsa+exper+expersq+fatheduc+motheduc+IQ+</a:t>
            </a:r>
            <a:r>
              <a:rPr lang="en-US" sz="1000" dirty="0" smtClean="0">
                <a:latin typeface="Courier New" pitchFamily="49" charset="0"/>
              </a:rPr>
              <a:t>KWW,data</a:t>
            </a:r>
            <a:r>
              <a:rPr lang="en-US" sz="1000" dirty="0">
                <a:latin typeface="Courier New" pitchFamily="49" charset="0"/>
              </a:rPr>
              <a:t>=cd))</a:t>
            </a:r>
          </a:p>
          <a:p>
            <a:pPr>
              <a:lnSpc>
                <a:spcPct val="80000"/>
              </a:lnSpc>
              <a:buNone/>
            </a:pPr>
            <a:r>
              <a:rPr lang="en-US" sz="1000" dirty="0">
                <a:latin typeface="Courier New" pitchFamily="49" charset="0"/>
              </a:rPr>
              <a:t>Dependent </a:t>
            </a:r>
            <a:r>
              <a:rPr lang="en-US" sz="1000" dirty="0" err="1">
                <a:latin typeface="Courier New" pitchFamily="49" charset="0"/>
              </a:rPr>
              <a:t>varaible</a:t>
            </a:r>
            <a:r>
              <a:rPr lang="en-US" sz="1000" dirty="0">
                <a:latin typeface="Courier New" pitchFamily="49" charset="0"/>
              </a:rPr>
              <a:t>:  </a:t>
            </a:r>
            <a:r>
              <a:rPr lang="en-US" sz="1000" dirty="0" err="1">
                <a:latin typeface="Courier New" pitchFamily="49" charset="0"/>
              </a:rPr>
              <a:t>lwage</a:t>
            </a:r>
            <a:r>
              <a:rPr lang="en-US" sz="1000" dirty="0">
                <a:latin typeface="Courier New" pitchFamily="49" charset="0"/>
              </a:rPr>
              <a:t> </a:t>
            </a:r>
          </a:p>
          <a:p>
            <a:pPr>
              <a:lnSpc>
                <a:spcPct val="80000"/>
              </a:lnSpc>
              <a:buNone/>
            </a:pPr>
            <a:endParaRPr lang="en-US" sz="1000" dirty="0">
              <a:latin typeface="Courier New" pitchFamily="49" charset="0"/>
            </a:endParaRPr>
          </a:p>
          <a:p>
            <a:pPr>
              <a:lnSpc>
                <a:spcPct val="80000"/>
              </a:lnSpc>
              <a:buNone/>
            </a:pPr>
            <a:r>
              <a:rPr lang="en-US" sz="1000" dirty="0">
                <a:latin typeface="Courier New" pitchFamily="49" charset="0"/>
              </a:rPr>
              <a:t>Coefficients:</a:t>
            </a:r>
          </a:p>
          <a:p>
            <a:pPr>
              <a:lnSpc>
                <a:spcPct val="80000"/>
              </a:lnSpc>
              <a:buNone/>
            </a:pPr>
            <a:r>
              <a:rPr lang="en-US" sz="1000" dirty="0">
                <a:latin typeface="Courier New" pitchFamily="49" charset="0"/>
              </a:rPr>
              <a:t>              Estimate Std. Error t value </a:t>
            </a:r>
            <a:r>
              <a:rPr lang="en-US" sz="1000" dirty="0" err="1">
                <a:latin typeface="Courier New" pitchFamily="49" charset="0"/>
              </a:rPr>
              <a:t>Pr</a:t>
            </a:r>
            <a:r>
              <a:rPr lang="en-US" sz="1000" dirty="0">
                <a:latin typeface="Courier New" pitchFamily="49" charset="0"/>
              </a:rPr>
              <a:t>(&gt;|t|)</a:t>
            </a:r>
          </a:p>
          <a:p>
            <a:pPr>
              <a:lnSpc>
                <a:spcPct val="80000"/>
              </a:lnSpc>
              <a:buNone/>
            </a:pPr>
            <a:r>
              <a:rPr lang="en-US" sz="1000" dirty="0">
                <a:latin typeface="Courier New" pitchFamily="49" charset="0"/>
              </a:rPr>
              <a:t>(Intercept)  4.4909962  0.1266845  35.450  &lt; 2e-16</a:t>
            </a:r>
          </a:p>
          <a:p>
            <a:pPr>
              <a:lnSpc>
                <a:spcPct val="80000"/>
              </a:lnSpc>
              <a:buNone/>
            </a:pPr>
            <a:r>
              <a:rPr lang="en-US" sz="1000" dirty="0" err="1">
                <a:latin typeface="Courier New" pitchFamily="49" charset="0"/>
              </a:rPr>
              <a:t>educ</a:t>
            </a:r>
            <a:r>
              <a:rPr lang="en-US" sz="1000" dirty="0">
                <a:latin typeface="Courier New" pitchFamily="49" charset="0"/>
              </a:rPr>
              <a:t>         0.0628479  0.0066013   9.521  &lt; 2e-16</a:t>
            </a:r>
          </a:p>
          <a:p>
            <a:pPr>
              <a:lnSpc>
                <a:spcPct val="80000"/>
              </a:lnSpc>
              <a:buNone/>
            </a:pPr>
            <a:r>
              <a:rPr lang="en-US" sz="1000" dirty="0">
                <a:latin typeface="Courier New" pitchFamily="49" charset="0"/>
              </a:rPr>
              <a:t>black       -0.0963360  0.0364614  -2.642 0.008319</a:t>
            </a:r>
          </a:p>
          <a:p>
            <a:pPr>
              <a:lnSpc>
                <a:spcPct val="80000"/>
              </a:lnSpc>
              <a:buNone/>
            </a:pPr>
            <a:r>
              <a:rPr lang="en-US" sz="1000" dirty="0">
                <a:latin typeface="Courier New" pitchFamily="49" charset="0"/>
              </a:rPr>
              <a:t>south       -0.0784613  0.0209866  -3.739 0.000192</a:t>
            </a:r>
          </a:p>
          <a:p>
            <a:pPr>
              <a:lnSpc>
                <a:spcPct val="80000"/>
              </a:lnSpc>
              <a:buNone/>
            </a:pPr>
            <a:r>
              <a:rPr lang="en-US" sz="1000" dirty="0" err="1">
                <a:latin typeface="Courier New" pitchFamily="49" charset="0"/>
              </a:rPr>
              <a:t>smsa</a:t>
            </a:r>
            <a:r>
              <a:rPr lang="en-US" sz="1000" dirty="0">
                <a:latin typeface="Courier New" pitchFamily="49" charset="0"/>
              </a:rPr>
              <a:t>         0.1473359  0.0213596   6.898 7.59e-12</a:t>
            </a:r>
          </a:p>
          <a:p>
            <a:pPr>
              <a:lnSpc>
                <a:spcPct val="80000"/>
              </a:lnSpc>
              <a:buNone/>
            </a:pPr>
            <a:r>
              <a:rPr lang="en-US" sz="1000" dirty="0" err="1">
                <a:latin typeface="Courier New" pitchFamily="49" charset="0"/>
              </a:rPr>
              <a:t>exper</a:t>
            </a:r>
            <a:r>
              <a:rPr lang="en-US" sz="1000" dirty="0">
                <a:latin typeface="Courier New" pitchFamily="49" charset="0"/>
              </a:rPr>
              <a:t>        0.0903101  0.0110791   8.151 7.21e-16</a:t>
            </a:r>
          </a:p>
          <a:p>
            <a:pPr>
              <a:lnSpc>
                <a:spcPct val="80000"/>
              </a:lnSpc>
              <a:buNone/>
            </a:pPr>
            <a:r>
              <a:rPr lang="en-US" sz="1000" dirty="0" err="1">
                <a:latin typeface="Courier New" pitchFamily="49" charset="0"/>
              </a:rPr>
              <a:t>expersq</a:t>
            </a:r>
            <a:r>
              <a:rPr lang="en-US" sz="1000" dirty="0">
                <a:latin typeface="Courier New" pitchFamily="49" charset="0"/>
              </a:rPr>
              <a:t>     -0.0026815  0.0005713  -4.693 2.92e-06</a:t>
            </a:r>
          </a:p>
          <a:p>
            <a:pPr>
              <a:lnSpc>
                <a:spcPct val="80000"/>
              </a:lnSpc>
              <a:buNone/>
            </a:pPr>
            <a:r>
              <a:rPr lang="en-US" sz="1000" dirty="0" err="1">
                <a:latin typeface="Courier New" pitchFamily="49" charset="0"/>
              </a:rPr>
              <a:t>fatheduc</a:t>
            </a:r>
            <a:r>
              <a:rPr lang="en-US" sz="1000" dirty="0">
                <a:latin typeface="Courier New" pitchFamily="49" charset="0"/>
              </a:rPr>
              <a:t>    -0.0046165  0.0037345  -1.236 0.216571</a:t>
            </a:r>
          </a:p>
          <a:p>
            <a:pPr>
              <a:lnSpc>
                <a:spcPct val="80000"/>
              </a:lnSpc>
              <a:buNone/>
            </a:pPr>
            <a:r>
              <a:rPr lang="en-US" sz="1000" dirty="0" err="1">
                <a:latin typeface="Courier New" pitchFamily="49" charset="0"/>
              </a:rPr>
              <a:t>motheduc</a:t>
            </a:r>
            <a:r>
              <a:rPr lang="en-US" sz="1000" dirty="0">
                <a:latin typeface="Courier New" pitchFamily="49" charset="0"/>
              </a:rPr>
              <a:t>     0.0079514  0.0044815   1.774 0.076211</a:t>
            </a:r>
          </a:p>
          <a:p>
            <a:pPr>
              <a:lnSpc>
                <a:spcPct val="80000"/>
              </a:lnSpc>
              <a:buNone/>
            </a:pPr>
            <a:r>
              <a:rPr lang="en-US" sz="1000" dirty="0">
                <a:latin typeface="Courier New" pitchFamily="49" charset="0"/>
              </a:rPr>
              <a:t>IQ           0.0018442  0.0008612   2.142 0.032384</a:t>
            </a:r>
          </a:p>
          <a:p>
            <a:pPr>
              <a:lnSpc>
                <a:spcPct val="80000"/>
              </a:lnSpc>
              <a:buNone/>
            </a:pPr>
            <a:r>
              <a:rPr lang="en-US" sz="1000" dirty="0">
                <a:latin typeface="Courier New" pitchFamily="49" charset="0"/>
              </a:rPr>
              <a:t>KWW          0.0039044  0.0016718   2.335 0.019648</a:t>
            </a:r>
          </a:p>
          <a:p>
            <a:pPr>
              <a:lnSpc>
                <a:spcPct val="80000"/>
              </a:lnSpc>
              <a:buNone/>
            </a:pPr>
            <a:r>
              <a:rPr lang="en-US" sz="1000" dirty="0">
                <a:latin typeface="Courier New" pitchFamily="49" charset="0"/>
              </a:rPr>
              <a:t>---</a:t>
            </a:r>
          </a:p>
          <a:p>
            <a:pPr>
              <a:lnSpc>
                <a:spcPct val="80000"/>
              </a:lnSpc>
              <a:buNone/>
            </a:pPr>
            <a:r>
              <a:rPr lang="en-US" sz="1000" dirty="0" err="1">
                <a:latin typeface="Courier New" pitchFamily="49" charset="0"/>
              </a:rPr>
              <a:t>Heteroskadasticity</a:t>
            </a:r>
            <a:r>
              <a:rPr lang="en-US" sz="1000" dirty="0">
                <a:latin typeface="Courier New" pitchFamily="49" charset="0"/>
              </a:rPr>
              <a:t> robust standard errors used</a:t>
            </a:r>
          </a:p>
          <a:p>
            <a:pPr>
              <a:lnSpc>
                <a:spcPct val="80000"/>
              </a:lnSpc>
              <a:buNone/>
            </a:pPr>
            <a:endParaRPr lang="en-US" sz="1000" dirty="0">
              <a:latin typeface="Courier New" pitchFamily="49" charset="0"/>
            </a:endParaRPr>
          </a:p>
          <a:p>
            <a:pPr>
              <a:lnSpc>
                <a:spcPct val="80000"/>
              </a:lnSpc>
              <a:buNone/>
            </a:pPr>
            <a:r>
              <a:rPr lang="en-US" sz="1000" dirty="0">
                <a:latin typeface="Courier New" pitchFamily="49" charset="0"/>
              </a:rPr>
              <a:t>Residual standard error: 0.3723 on 1593 degrees of freedom</a:t>
            </a:r>
          </a:p>
          <a:p>
            <a:pPr>
              <a:lnSpc>
                <a:spcPct val="80000"/>
              </a:lnSpc>
              <a:buNone/>
            </a:pPr>
            <a:r>
              <a:rPr lang="en-US" sz="1000" dirty="0">
                <a:latin typeface="Courier New" pitchFamily="49" charset="0"/>
              </a:rPr>
              <a:t>  (1406 observations deleted due to </a:t>
            </a:r>
            <a:r>
              <a:rPr lang="en-US" sz="1000" dirty="0" err="1">
                <a:latin typeface="Courier New" pitchFamily="49" charset="0"/>
              </a:rPr>
              <a:t>missingness</a:t>
            </a:r>
            <a:r>
              <a:rPr lang="en-US" sz="1000" dirty="0">
                <a:latin typeface="Courier New" pitchFamily="49" charset="0"/>
              </a:rPr>
              <a:t>)</a:t>
            </a:r>
          </a:p>
          <a:p>
            <a:pPr>
              <a:lnSpc>
                <a:spcPct val="80000"/>
              </a:lnSpc>
              <a:buNone/>
            </a:pPr>
            <a:r>
              <a:rPr lang="en-US" sz="1000" dirty="0">
                <a:latin typeface="Courier New" pitchFamily="49" charset="0"/>
              </a:rPr>
              <a:t>Multiple R-squared:  0.2162,	Adjusted R-squared:  0.2113 </a:t>
            </a:r>
          </a:p>
          <a:p>
            <a:pPr>
              <a:lnSpc>
                <a:spcPct val="80000"/>
              </a:lnSpc>
              <a:buNone/>
            </a:pPr>
            <a:r>
              <a:rPr lang="en-US" sz="1000" dirty="0">
                <a:latin typeface="Courier New" pitchFamily="49" charset="0"/>
              </a:rPr>
              <a:t>Wald-statistic: 472.1 on 10 and </a:t>
            </a:r>
            <a:r>
              <a:rPr lang="en-US" sz="1000" dirty="0" err="1">
                <a:latin typeface="Courier New" pitchFamily="49" charset="0"/>
              </a:rPr>
              <a:t>Inf</a:t>
            </a:r>
            <a:r>
              <a:rPr lang="en-US" sz="1000" dirty="0">
                <a:latin typeface="Courier New" pitchFamily="49" charset="0"/>
              </a:rPr>
              <a:t> DF,  p-value: &lt; 2.2e-16</a:t>
            </a:r>
            <a:endParaRPr lang="it-IT" sz="1000" dirty="0" smtClean="0">
              <a:latin typeface="Courier New" pitchFamily="49" charset="0"/>
            </a:endParaRPr>
          </a:p>
        </p:txBody>
      </p:sp>
      <p:sp>
        <p:nvSpPr>
          <p:cNvPr id="4" name="TextBox 3"/>
          <p:cNvSpPr txBox="1"/>
          <p:nvPr/>
        </p:nvSpPr>
        <p:spPr>
          <a:xfrm>
            <a:off x="6968821" y="2886276"/>
            <a:ext cx="203704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smtClean="0"/>
              <a:t>Return to education ≈ </a:t>
            </a:r>
            <a:r>
              <a:rPr lang="en-US" dirty="0" smtClean="0"/>
              <a:t>6.28</a:t>
            </a:r>
            <a:r>
              <a:rPr lang="en-US" dirty="0" smtClean="0"/>
              <a:t>%</a:t>
            </a:r>
            <a:endParaRPr lang="en-US" dirty="0"/>
          </a:p>
        </p:txBody>
      </p:sp>
    </p:spTree>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a:xfrm>
            <a:off x="609600" y="228600"/>
            <a:ext cx="8153400" cy="627063"/>
          </a:xfrm>
        </p:spPr>
        <p:txBody>
          <a:bodyPr/>
          <a:lstStyle/>
          <a:p>
            <a:r>
              <a:rPr lang="it-IT" sz="3400" smtClean="0"/>
              <a:t>Retrun to education</a:t>
            </a:r>
          </a:p>
        </p:txBody>
      </p:sp>
      <p:sp>
        <p:nvSpPr>
          <p:cNvPr id="67587" name="Rectangle 3"/>
          <p:cNvSpPr>
            <a:spLocks noGrp="1"/>
          </p:cNvSpPr>
          <p:nvPr>
            <p:ph type="body" idx="1"/>
          </p:nvPr>
        </p:nvSpPr>
        <p:spPr>
          <a:xfrm>
            <a:off x="612775" y="1235075"/>
            <a:ext cx="8153400" cy="4891088"/>
          </a:xfrm>
        </p:spPr>
        <p:txBody>
          <a:bodyPr/>
          <a:lstStyle/>
          <a:p>
            <a:endParaRPr lang="it-IT" dirty="0" smtClean="0"/>
          </a:p>
          <a:p>
            <a:endParaRPr lang="it-IT" dirty="0" smtClean="0"/>
          </a:p>
          <a:p>
            <a:endParaRPr lang="it-IT" dirty="0" smtClean="0"/>
          </a:p>
          <a:p>
            <a:r>
              <a:rPr lang="it-IT" dirty="0" err="1" smtClean="0"/>
              <a:t>Returns</a:t>
            </a:r>
            <a:r>
              <a:rPr lang="it-IT" dirty="0" smtClean="0"/>
              <a:t> </a:t>
            </a:r>
            <a:r>
              <a:rPr lang="it-IT" dirty="0" err="1" smtClean="0"/>
              <a:t>to</a:t>
            </a:r>
            <a:r>
              <a:rPr lang="it-IT" dirty="0" smtClean="0"/>
              <a:t> </a:t>
            </a:r>
            <a:r>
              <a:rPr lang="it-IT" dirty="0" err="1" smtClean="0"/>
              <a:t>education</a:t>
            </a:r>
            <a:r>
              <a:rPr lang="it-IT" dirty="0" smtClean="0"/>
              <a:t> are </a:t>
            </a:r>
            <a:r>
              <a:rPr lang="it-IT" dirty="0" err="1" smtClean="0"/>
              <a:t>approximately</a:t>
            </a:r>
            <a:r>
              <a:rPr lang="it-IT" dirty="0" smtClean="0"/>
              <a:t> </a:t>
            </a:r>
            <a:r>
              <a:rPr lang="it-IT" b="1" dirty="0" smtClean="0"/>
              <a:t>6%</a:t>
            </a:r>
            <a:r>
              <a:rPr lang="it-IT" dirty="0" smtClean="0"/>
              <a:t> </a:t>
            </a:r>
          </a:p>
          <a:p>
            <a:pPr lvl="1"/>
            <a:r>
              <a:rPr lang="it-IT" dirty="0" err="1" smtClean="0"/>
              <a:t>Confidence</a:t>
            </a:r>
            <a:r>
              <a:rPr lang="it-IT" dirty="0" smtClean="0"/>
              <a:t> </a:t>
            </a:r>
            <a:r>
              <a:rPr lang="it-IT" dirty="0" err="1" smtClean="0"/>
              <a:t>interval</a:t>
            </a:r>
            <a:r>
              <a:rPr lang="it-IT" dirty="0" smtClean="0"/>
              <a:t> </a:t>
            </a:r>
            <a:r>
              <a:rPr lang="it-IT" dirty="0" err="1" smtClean="0"/>
              <a:t>is</a:t>
            </a:r>
            <a:endParaRPr lang="it-IT" dirty="0" smtClean="0"/>
          </a:p>
          <a:p>
            <a:pPr marL="366713" lvl="1" indent="0">
              <a:buNone/>
            </a:pPr>
            <a:r>
              <a:rPr lang="it-IT" dirty="0" smtClean="0"/>
              <a:t>			[0.050, 0.076]</a:t>
            </a:r>
          </a:p>
          <a:p>
            <a:pPr lvl="1">
              <a:buFont typeface="Wingdings 2" pitchFamily="18" charset="2"/>
              <a:buNone/>
            </a:pPr>
            <a:endParaRPr lang="it-IT" dirty="0" smtClean="0"/>
          </a:p>
          <a:p>
            <a:pPr>
              <a:buFont typeface="Wingdings" pitchFamily="2" charset="2"/>
              <a:buNone/>
            </a:pPr>
            <a:endParaRPr lang="it-IT" dirty="0" smtClean="0"/>
          </a:p>
        </p:txBody>
      </p:sp>
    </p:spTree>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a:xfrm>
            <a:off x="609600" y="228600"/>
            <a:ext cx="8153400" cy="627063"/>
          </a:xfrm>
        </p:spPr>
        <p:txBody>
          <a:bodyPr/>
          <a:lstStyle/>
          <a:p>
            <a:r>
              <a:rPr lang="it-IT" sz="3400" smtClean="0"/>
              <a:t>Instruments</a:t>
            </a:r>
          </a:p>
        </p:txBody>
      </p:sp>
      <p:sp>
        <p:nvSpPr>
          <p:cNvPr id="68611" name="Rectangle 3"/>
          <p:cNvSpPr>
            <a:spLocks noGrp="1"/>
          </p:cNvSpPr>
          <p:nvPr>
            <p:ph type="body" idx="1"/>
          </p:nvPr>
        </p:nvSpPr>
        <p:spPr>
          <a:xfrm>
            <a:off x="612775" y="1235075"/>
            <a:ext cx="8153400" cy="4891088"/>
          </a:xfrm>
        </p:spPr>
        <p:txBody>
          <a:bodyPr/>
          <a:lstStyle/>
          <a:p>
            <a:endParaRPr lang="en-US" smtClean="0">
              <a:latin typeface="Courier New" pitchFamily="49" charset="0"/>
            </a:endParaRPr>
          </a:p>
          <a:p>
            <a:r>
              <a:rPr lang="en-US" smtClean="0">
                <a:latin typeface="Courier New" pitchFamily="49" charset="0"/>
              </a:rPr>
              <a:t>nearc2</a:t>
            </a:r>
            <a:r>
              <a:rPr lang="en-US" smtClean="0"/>
              <a:t> and </a:t>
            </a:r>
            <a:r>
              <a:rPr lang="en-US" smtClean="0">
                <a:latin typeface="Courier New" pitchFamily="49" charset="0"/>
              </a:rPr>
              <a:t>nearc4 </a:t>
            </a:r>
            <a:r>
              <a:rPr lang="en-US" smtClean="0"/>
              <a:t>are indicator denoting whether the individual lives close to a 2 years and a 4 years college</a:t>
            </a:r>
          </a:p>
          <a:p>
            <a:r>
              <a:rPr lang="en-US" smtClean="0"/>
              <a:t>Are </a:t>
            </a:r>
            <a:r>
              <a:rPr lang="en-US" smtClean="0">
                <a:latin typeface="Courier New" pitchFamily="49" charset="0"/>
              </a:rPr>
              <a:t>nearc2</a:t>
            </a:r>
            <a:r>
              <a:rPr lang="en-US" smtClean="0"/>
              <a:t> and </a:t>
            </a:r>
            <a:r>
              <a:rPr lang="en-US" smtClean="0">
                <a:latin typeface="Courier New" pitchFamily="49" charset="0"/>
              </a:rPr>
              <a:t>nearc4 </a:t>
            </a:r>
            <a:r>
              <a:rPr lang="en-US" smtClean="0"/>
              <a:t>valid instruments?</a:t>
            </a:r>
          </a:p>
          <a:p>
            <a:pPr lvl="1"/>
            <a:r>
              <a:rPr lang="en-US" smtClean="0"/>
              <a:t>Relevance</a:t>
            </a:r>
          </a:p>
          <a:p>
            <a:pPr lvl="1"/>
            <a:r>
              <a:rPr lang="en-US" smtClean="0"/>
              <a:t>Exogeneity</a:t>
            </a:r>
          </a:p>
          <a:p>
            <a:pPr lvl="1"/>
            <a:endParaRPr lang="en-US" smtClean="0"/>
          </a:p>
          <a:p>
            <a:endParaRPr lang="it-IT" smtClean="0">
              <a:latin typeface="Courier New" pitchFamily="49" charset="0"/>
            </a:endParaRPr>
          </a:p>
        </p:txBody>
      </p:sp>
    </p:spTree>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a:xfrm>
            <a:off x="609600" y="228600"/>
            <a:ext cx="8153400" cy="627063"/>
          </a:xfrm>
        </p:spPr>
        <p:txBody>
          <a:bodyPr/>
          <a:lstStyle/>
          <a:p>
            <a:r>
              <a:rPr lang="it-IT" sz="3400" smtClean="0"/>
              <a:t>Relevance – First Stage Regressions</a:t>
            </a:r>
          </a:p>
        </p:txBody>
      </p:sp>
      <p:sp>
        <p:nvSpPr>
          <p:cNvPr id="69635" name="Rectangle 3"/>
          <p:cNvSpPr>
            <a:spLocks noGrp="1"/>
          </p:cNvSpPr>
          <p:nvPr>
            <p:ph type="body" idx="1"/>
          </p:nvPr>
        </p:nvSpPr>
        <p:spPr>
          <a:xfrm>
            <a:off x="612775" y="1235075"/>
            <a:ext cx="8153400" cy="4891088"/>
          </a:xfrm>
        </p:spPr>
        <p:txBody>
          <a:bodyPr/>
          <a:lstStyle/>
          <a:p>
            <a:pPr>
              <a:lnSpc>
                <a:spcPct val="80000"/>
              </a:lnSpc>
              <a:buNone/>
            </a:pPr>
            <a:r>
              <a:rPr lang="en-US" sz="900" dirty="0">
                <a:latin typeface="Courier New" pitchFamily="49" charset="0"/>
              </a:rPr>
              <a:t>&gt; </a:t>
            </a:r>
            <a:r>
              <a:rPr lang="en-US" sz="900" dirty="0" err="1">
                <a:latin typeface="Courier New" pitchFamily="49" charset="0"/>
              </a:rPr>
              <a:t>summary_rob</a:t>
            </a:r>
            <a:r>
              <a:rPr lang="en-US" sz="900" dirty="0">
                <a:latin typeface="Courier New" pitchFamily="49" charset="0"/>
              </a:rPr>
              <a:t>(lm(educ~nearc2+nearc4+black+south+smsa+exper+expersq+fatheduc+motheduc+IQ+</a:t>
            </a:r>
            <a:r>
              <a:rPr lang="en-US" sz="900" dirty="0" smtClean="0">
                <a:latin typeface="Courier New" pitchFamily="49" charset="0"/>
              </a:rPr>
              <a:t>KWW, </a:t>
            </a:r>
            <a:r>
              <a:rPr lang="en-US" sz="900" dirty="0">
                <a:latin typeface="Courier New" pitchFamily="49" charset="0"/>
              </a:rPr>
              <a:t>data=cd))</a:t>
            </a:r>
          </a:p>
          <a:p>
            <a:pPr>
              <a:lnSpc>
                <a:spcPct val="80000"/>
              </a:lnSpc>
              <a:buNone/>
            </a:pPr>
            <a:r>
              <a:rPr lang="en-US" sz="900" dirty="0">
                <a:latin typeface="Courier New" pitchFamily="49" charset="0"/>
              </a:rPr>
              <a:t>Dependent </a:t>
            </a:r>
            <a:r>
              <a:rPr lang="en-US" sz="900" dirty="0" err="1">
                <a:latin typeface="Courier New" pitchFamily="49" charset="0"/>
              </a:rPr>
              <a:t>varaible</a:t>
            </a:r>
            <a:r>
              <a:rPr lang="en-US" sz="900" dirty="0">
                <a:latin typeface="Courier New" pitchFamily="49" charset="0"/>
              </a:rPr>
              <a:t>:  </a:t>
            </a:r>
            <a:r>
              <a:rPr lang="en-US" sz="900" dirty="0" err="1">
                <a:latin typeface="Courier New" pitchFamily="49" charset="0"/>
              </a:rPr>
              <a:t>educ</a:t>
            </a:r>
            <a:r>
              <a:rPr lang="en-US" sz="900" dirty="0">
                <a:latin typeface="Courier New" pitchFamily="49" charset="0"/>
              </a:rPr>
              <a:t> </a:t>
            </a:r>
          </a:p>
          <a:p>
            <a:pPr>
              <a:lnSpc>
                <a:spcPct val="80000"/>
              </a:lnSpc>
              <a:buNone/>
            </a:pPr>
            <a:endParaRPr lang="en-US" sz="900" dirty="0">
              <a:latin typeface="Courier New" pitchFamily="49" charset="0"/>
            </a:endParaRPr>
          </a:p>
          <a:p>
            <a:pPr>
              <a:lnSpc>
                <a:spcPct val="80000"/>
              </a:lnSpc>
              <a:buNone/>
            </a:pPr>
            <a:r>
              <a:rPr lang="en-US" sz="900" dirty="0">
                <a:latin typeface="Courier New" pitchFamily="49" charset="0"/>
              </a:rPr>
              <a:t>Coefficients:</a:t>
            </a:r>
          </a:p>
          <a:p>
            <a:pPr>
              <a:lnSpc>
                <a:spcPct val="80000"/>
              </a:lnSpc>
              <a:buNone/>
            </a:pPr>
            <a:r>
              <a:rPr lang="en-US" sz="900" dirty="0">
                <a:latin typeface="Courier New" pitchFamily="49" charset="0"/>
              </a:rPr>
              <a:t>             Estimate Std. Error t value </a:t>
            </a:r>
            <a:r>
              <a:rPr lang="en-US" sz="900" dirty="0" err="1">
                <a:latin typeface="Courier New" pitchFamily="49" charset="0"/>
              </a:rPr>
              <a:t>Pr</a:t>
            </a:r>
            <a:r>
              <a:rPr lang="en-US" sz="900" dirty="0">
                <a:latin typeface="Courier New" pitchFamily="49" charset="0"/>
              </a:rPr>
              <a:t>(&gt;|t|)</a:t>
            </a:r>
          </a:p>
          <a:p>
            <a:pPr>
              <a:lnSpc>
                <a:spcPct val="80000"/>
              </a:lnSpc>
              <a:buNone/>
            </a:pPr>
            <a:r>
              <a:rPr lang="en-US" sz="900" dirty="0">
                <a:latin typeface="Courier New" pitchFamily="49" charset="0"/>
              </a:rPr>
              <a:t>(Intercept)  9.886683   0.429152  23.038  &lt; 2e-16</a:t>
            </a:r>
          </a:p>
          <a:p>
            <a:pPr>
              <a:lnSpc>
                <a:spcPct val="80000"/>
              </a:lnSpc>
              <a:buNone/>
            </a:pPr>
            <a:r>
              <a:rPr lang="en-US" sz="900" dirty="0">
                <a:latin typeface="Courier New" pitchFamily="49" charset="0"/>
              </a:rPr>
              <a:t>nearc2      -0.007681   0.077462  -0.099 0.921020</a:t>
            </a:r>
          </a:p>
          <a:p>
            <a:pPr>
              <a:lnSpc>
                <a:spcPct val="80000"/>
              </a:lnSpc>
              <a:buNone/>
            </a:pPr>
            <a:r>
              <a:rPr lang="en-US" sz="900" dirty="0">
                <a:latin typeface="Courier New" pitchFamily="49" charset="0"/>
              </a:rPr>
              <a:t>nearc4       0.231521   0.087863   2.635 0.008495</a:t>
            </a:r>
          </a:p>
          <a:p>
            <a:pPr>
              <a:lnSpc>
                <a:spcPct val="80000"/>
              </a:lnSpc>
              <a:buNone/>
            </a:pPr>
            <a:r>
              <a:rPr lang="en-US" sz="900" dirty="0">
                <a:latin typeface="Courier New" pitchFamily="49" charset="0"/>
              </a:rPr>
              <a:t>black        0.681182   0.140342   4.854 1.33e-06</a:t>
            </a:r>
          </a:p>
          <a:p>
            <a:pPr>
              <a:lnSpc>
                <a:spcPct val="80000"/>
              </a:lnSpc>
              <a:buNone/>
            </a:pPr>
            <a:r>
              <a:rPr lang="en-US" sz="900" dirty="0">
                <a:latin typeface="Courier New" pitchFamily="49" charset="0"/>
              </a:rPr>
              <a:t>south        0.129108   0.081699   1.580 0.114239</a:t>
            </a:r>
          </a:p>
          <a:p>
            <a:pPr>
              <a:lnSpc>
                <a:spcPct val="80000"/>
              </a:lnSpc>
              <a:buNone/>
            </a:pPr>
            <a:r>
              <a:rPr lang="en-US" sz="900" dirty="0" err="1">
                <a:latin typeface="Courier New" pitchFamily="49" charset="0"/>
              </a:rPr>
              <a:t>smsa</a:t>
            </a:r>
            <a:r>
              <a:rPr lang="en-US" sz="900" dirty="0">
                <a:latin typeface="Courier New" pitchFamily="49" charset="0"/>
              </a:rPr>
              <a:t>         0.005987   0.094456   0.063 0.949470</a:t>
            </a:r>
          </a:p>
          <a:p>
            <a:pPr>
              <a:lnSpc>
                <a:spcPct val="80000"/>
              </a:lnSpc>
              <a:buNone/>
            </a:pPr>
            <a:r>
              <a:rPr lang="en-US" sz="900" dirty="0" err="1">
                <a:latin typeface="Courier New" pitchFamily="49" charset="0"/>
              </a:rPr>
              <a:t>exper</a:t>
            </a:r>
            <a:r>
              <a:rPr lang="en-US" sz="900" dirty="0">
                <a:latin typeface="Courier New" pitchFamily="49" charset="0"/>
              </a:rPr>
              <a:t>       -0.553602   0.037193 -14.885  &lt; 2e-16</a:t>
            </a:r>
          </a:p>
          <a:p>
            <a:pPr>
              <a:lnSpc>
                <a:spcPct val="80000"/>
              </a:lnSpc>
              <a:buNone/>
            </a:pPr>
            <a:r>
              <a:rPr lang="en-US" sz="900" dirty="0" err="1">
                <a:latin typeface="Courier New" pitchFamily="49" charset="0"/>
              </a:rPr>
              <a:t>expersq</a:t>
            </a:r>
            <a:r>
              <a:rPr lang="en-US" sz="900" dirty="0">
                <a:latin typeface="Courier New" pitchFamily="49" charset="0"/>
              </a:rPr>
              <a:t>      0.012706   0.001953   6.504 1.04e-10</a:t>
            </a:r>
          </a:p>
          <a:p>
            <a:pPr>
              <a:lnSpc>
                <a:spcPct val="80000"/>
              </a:lnSpc>
              <a:buNone/>
            </a:pPr>
            <a:r>
              <a:rPr lang="en-US" sz="900" dirty="0" err="1">
                <a:latin typeface="Courier New" pitchFamily="49" charset="0"/>
              </a:rPr>
              <a:t>fatheduc</a:t>
            </a:r>
            <a:r>
              <a:rPr lang="en-US" sz="900" dirty="0">
                <a:latin typeface="Courier New" pitchFamily="49" charset="0"/>
              </a:rPr>
              <a:t>     0.053552   0.014959   3.580 0.000354</a:t>
            </a:r>
          </a:p>
          <a:p>
            <a:pPr>
              <a:lnSpc>
                <a:spcPct val="80000"/>
              </a:lnSpc>
              <a:buNone/>
            </a:pPr>
            <a:r>
              <a:rPr lang="en-US" sz="900" dirty="0" err="1">
                <a:latin typeface="Courier New" pitchFamily="49" charset="0"/>
              </a:rPr>
              <a:t>motheduc</a:t>
            </a:r>
            <a:r>
              <a:rPr lang="en-US" sz="900" dirty="0">
                <a:latin typeface="Courier New" pitchFamily="49" charset="0"/>
              </a:rPr>
              <a:t>     0.049008   0.017066   2.872 0.004137</a:t>
            </a:r>
          </a:p>
          <a:p>
            <a:pPr>
              <a:lnSpc>
                <a:spcPct val="80000"/>
              </a:lnSpc>
              <a:buNone/>
            </a:pPr>
            <a:r>
              <a:rPr lang="en-US" sz="900" dirty="0">
                <a:latin typeface="Courier New" pitchFamily="49" charset="0"/>
              </a:rPr>
              <a:t>IQ           0.022029   0.003291   6.694 3.01e-11</a:t>
            </a:r>
          </a:p>
          <a:p>
            <a:pPr>
              <a:lnSpc>
                <a:spcPct val="80000"/>
              </a:lnSpc>
              <a:buNone/>
            </a:pPr>
            <a:r>
              <a:rPr lang="en-US" sz="900" dirty="0">
                <a:latin typeface="Courier New" pitchFamily="49" charset="0"/>
              </a:rPr>
              <a:t>KWW          0.112311   0.005781  19.427  &lt; 2e-16</a:t>
            </a:r>
          </a:p>
          <a:p>
            <a:pPr>
              <a:lnSpc>
                <a:spcPct val="80000"/>
              </a:lnSpc>
              <a:buNone/>
            </a:pPr>
            <a:r>
              <a:rPr lang="en-US" sz="900" dirty="0">
                <a:latin typeface="Courier New" pitchFamily="49" charset="0"/>
              </a:rPr>
              <a:t>---</a:t>
            </a:r>
          </a:p>
          <a:p>
            <a:pPr>
              <a:lnSpc>
                <a:spcPct val="80000"/>
              </a:lnSpc>
              <a:buNone/>
            </a:pPr>
            <a:r>
              <a:rPr lang="en-US" sz="900" dirty="0" err="1">
                <a:latin typeface="Courier New" pitchFamily="49" charset="0"/>
              </a:rPr>
              <a:t>Heteroskadasticity</a:t>
            </a:r>
            <a:r>
              <a:rPr lang="en-US" sz="900" dirty="0">
                <a:latin typeface="Courier New" pitchFamily="49" charset="0"/>
              </a:rPr>
              <a:t> robust standard errors used</a:t>
            </a:r>
          </a:p>
          <a:p>
            <a:pPr>
              <a:lnSpc>
                <a:spcPct val="80000"/>
              </a:lnSpc>
              <a:buNone/>
            </a:pPr>
            <a:endParaRPr lang="en-US" sz="900" dirty="0">
              <a:latin typeface="Courier New" pitchFamily="49" charset="0"/>
            </a:endParaRPr>
          </a:p>
          <a:p>
            <a:pPr>
              <a:lnSpc>
                <a:spcPct val="80000"/>
              </a:lnSpc>
              <a:buNone/>
            </a:pPr>
            <a:r>
              <a:rPr lang="en-US" sz="900" dirty="0">
                <a:latin typeface="Courier New" pitchFamily="49" charset="0"/>
              </a:rPr>
              <a:t>Residual standard error: 1.48 on 1592 degrees of freedom</a:t>
            </a:r>
          </a:p>
          <a:p>
            <a:pPr>
              <a:lnSpc>
                <a:spcPct val="80000"/>
              </a:lnSpc>
              <a:buNone/>
            </a:pPr>
            <a:r>
              <a:rPr lang="en-US" sz="900" dirty="0">
                <a:latin typeface="Courier New" pitchFamily="49" charset="0"/>
              </a:rPr>
              <a:t>  (1406 observations deleted due to </a:t>
            </a:r>
            <a:r>
              <a:rPr lang="en-US" sz="900" dirty="0" err="1">
                <a:latin typeface="Courier New" pitchFamily="49" charset="0"/>
              </a:rPr>
              <a:t>missingness</a:t>
            </a:r>
            <a:r>
              <a:rPr lang="en-US" sz="900" dirty="0">
                <a:latin typeface="Courier New" pitchFamily="49" charset="0"/>
              </a:rPr>
              <a:t>)</a:t>
            </a:r>
          </a:p>
          <a:p>
            <a:pPr>
              <a:lnSpc>
                <a:spcPct val="80000"/>
              </a:lnSpc>
              <a:buNone/>
            </a:pPr>
            <a:r>
              <a:rPr lang="en-US" sz="900" dirty="0">
                <a:latin typeface="Courier New" pitchFamily="49" charset="0"/>
              </a:rPr>
              <a:t>Multiple R-squared:  0.5762,	Adjusted R-squared:  0.5733 </a:t>
            </a:r>
          </a:p>
          <a:p>
            <a:pPr>
              <a:lnSpc>
                <a:spcPct val="80000"/>
              </a:lnSpc>
              <a:buNone/>
            </a:pPr>
            <a:r>
              <a:rPr lang="en-US" sz="900" dirty="0">
                <a:latin typeface="Courier New" pitchFamily="49" charset="0"/>
              </a:rPr>
              <a:t>Wald-statistic:  3277 on 11 and </a:t>
            </a:r>
            <a:r>
              <a:rPr lang="en-US" sz="900" dirty="0" err="1">
                <a:latin typeface="Courier New" pitchFamily="49" charset="0"/>
              </a:rPr>
              <a:t>Inf</a:t>
            </a:r>
            <a:r>
              <a:rPr lang="en-US" sz="900" dirty="0">
                <a:latin typeface="Courier New" pitchFamily="49" charset="0"/>
              </a:rPr>
              <a:t> DF,  p-value: &lt; 2.2e-16</a:t>
            </a:r>
            <a:endParaRPr lang="en-US" sz="900" dirty="0" smtClean="0">
              <a:latin typeface="Courier New" pitchFamily="49" charset="0"/>
            </a:endParaRPr>
          </a:p>
          <a:p>
            <a:pPr>
              <a:lnSpc>
                <a:spcPct val="80000"/>
              </a:lnSpc>
              <a:buFont typeface="Wingdings" pitchFamily="2" charset="2"/>
              <a:buNone/>
            </a:pPr>
            <a:endParaRPr lang="it-IT" sz="900" dirty="0" smtClean="0">
              <a:latin typeface="Courier New" pitchFamily="49" charset="0"/>
            </a:endParaRPr>
          </a:p>
        </p:txBody>
      </p:sp>
      <p:sp>
        <p:nvSpPr>
          <p:cNvPr id="5" name="TextBox 4"/>
          <p:cNvSpPr txBox="1"/>
          <p:nvPr/>
        </p:nvSpPr>
        <p:spPr>
          <a:xfrm>
            <a:off x="4535714" y="1845546"/>
            <a:ext cx="4390572" cy="1575816"/>
          </a:xfrm>
          <a:prstGeom prst="rect">
            <a:avLst/>
          </a:prstGeom>
          <a:noFill/>
        </p:spPr>
        <p:txBody>
          <a:bodyPr wrap="square" rtlCol="0">
            <a:spAutoFit/>
          </a:bodyPr>
          <a:lstStyle/>
          <a:p>
            <a:pPr>
              <a:lnSpc>
                <a:spcPct val="80000"/>
              </a:lnSpc>
              <a:buNone/>
            </a:pPr>
            <a:r>
              <a:rPr lang="en-US" sz="1200" dirty="0">
                <a:latin typeface="Courier New" pitchFamily="49" charset="0"/>
              </a:rPr>
              <a:t> </a:t>
            </a:r>
            <a:r>
              <a:rPr lang="en-US" sz="1200" dirty="0" err="1">
                <a:latin typeface="Courier New" pitchFamily="49" charset="0"/>
              </a:rPr>
              <a:t>wtest</a:t>
            </a:r>
            <a:r>
              <a:rPr lang="en-US" sz="1200" dirty="0" smtClean="0">
                <a:latin typeface="Courier New" pitchFamily="49" charset="0"/>
              </a:rPr>
              <a:t>(lm1, </a:t>
            </a:r>
            <a:r>
              <a:rPr lang="en-US" sz="1200" dirty="0" err="1">
                <a:latin typeface="Courier New" pitchFamily="49" charset="0"/>
              </a:rPr>
              <a:t>testcoef</a:t>
            </a:r>
            <a:r>
              <a:rPr lang="en-US" sz="1200" dirty="0">
                <a:latin typeface="Courier New" pitchFamily="49" charset="0"/>
              </a:rPr>
              <a:t>=c("nearc2", "nearc4"))</a:t>
            </a:r>
          </a:p>
          <a:p>
            <a:pPr>
              <a:lnSpc>
                <a:spcPct val="80000"/>
              </a:lnSpc>
              <a:buNone/>
            </a:pPr>
            <a:endParaRPr lang="en-US" sz="1200" dirty="0" smtClean="0">
              <a:latin typeface="Courier New" pitchFamily="49" charset="0"/>
            </a:endParaRPr>
          </a:p>
          <a:p>
            <a:pPr>
              <a:lnSpc>
                <a:spcPct val="80000"/>
              </a:lnSpc>
              <a:buNone/>
            </a:pPr>
            <a:r>
              <a:rPr lang="en-US" sz="1200" dirty="0" smtClean="0">
                <a:latin typeface="Courier New" pitchFamily="49" charset="0"/>
              </a:rPr>
              <a:t>Wald </a:t>
            </a:r>
            <a:r>
              <a:rPr lang="en-US" sz="1200" dirty="0">
                <a:latin typeface="Courier New" pitchFamily="49" charset="0"/>
              </a:rPr>
              <a:t>test</a:t>
            </a:r>
          </a:p>
          <a:p>
            <a:pPr>
              <a:lnSpc>
                <a:spcPct val="80000"/>
              </a:lnSpc>
              <a:buNone/>
            </a:pPr>
            <a:endParaRPr lang="en-US" sz="1200" dirty="0">
              <a:latin typeface="Courier New" pitchFamily="49" charset="0"/>
            </a:endParaRPr>
          </a:p>
          <a:p>
            <a:pPr>
              <a:lnSpc>
                <a:spcPct val="80000"/>
              </a:lnSpc>
              <a:buNone/>
            </a:pPr>
            <a:r>
              <a:rPr lang="en-US" sz="1200" dirty="0">
                <a:latin typeface="Courier New" pitchFamily="49" charset="0"/>
              </a:rPr>
              <a:t>Null hypothesis:</a:t>
            </a:r>
          </a:p>
          <a:p>
            <a:pPr>
              <a:lnSpc>
                <a:spcPct val="80000"/>
              </a:lnSpc>
              <a:buNone/>
            </a:pPr>
            <a:r>
              <a:rPr lang="en-US" sz="1200" dirty="0">
                <a:latin typeface="Courier New" pitchFamily="49" charset="0"/>
              </a:rPr>
              <a:t>nearc2 = 0</a:t>
            </a:r>
          </a:p>
          <a:p>
            <a:pPr>
              <a:lnSpc>
                <a:spcPct val="80000"/>
              </a:lnSpc>
              <a:buNone/>
            </a:pPr>
            <a:r>
              <a:rPr lang="en-US" sz="1200" dirty="0">
                <a:latin typeface="Courier New" pitchFamily="49" charset="0"/>
              </a:rPr>
              <a:t>nearc4 = 0</a:t>
            </a:r>
          </a:p>
          <a:p>
            <a:pPr>
              <a:lnSpc>
                <a:spcPct val="80000"/>
              </a:lnSpc>
              <a:buNone/>
            </a:pPr>
            <a:endParaRPr lang="en-US" sz="1200" dirty="0">
              <a:latin typeface="Courier New" pitchFamily="49" charset="0"/>
            </a:endParaRPr>
          </a:p>
          <a:p>
            <a:pPr>
              <a:lnSpc>
                <a:spcPct val="80000"/>
              </a:lnSpc>
              <a:buNone/>
            </a:pPr>
            <a:r>
              <a:rPr lang="en-US" sz="1200" dirty="0">
                <a:latin typeface="Courier New" pitchFamily="49" charset="0"/>
              </a:rPr>
              <a:t> q        W    </a:t>
            </a:r>
            <a:r>
              <a:rPr lang="en-US" sz="1200" dirty="0" err="1">
                <a:latin typeface="Courier New" pitchFamily="49" charset="0"/>
              </a:rPr>
              <a:t>pvalue</a:t>
            </a:r>
            <a:endParaRPr lang="en-US" sz="1200" dirty="0">
              <a:latin typeface="Courier New" pitchFamily="49" charset="0"/>
            </a:endParaRPr>
          </a:p>
          <a:p>
            <a:pPr>
              <a:lnSpc>
                <a:spcPct val="80000"/>
              </a:lnSpc>
              <a:buNone/>
            </a:pPr>
            <a:r>
              <a:rPr lang="en-US" sz="1200" dirty="0">
                <a:latin typeface="Courier New" pitchFamily="49" charset="0"/>
              </a:rPr>
              <a:t> 2 7.037288 </a:t>
            </a:r>
            <a:r>
              <a:rPr lang="en-US" sz="1200" b="1" dirty="0">
                <a:latin typeface="Courier New" pitchFamily="49" charset="0"/>
              </a:rPr>
              <a:t>0.0296396</a:t>
            </a:r>
            <a:endParaRPr lang="en-US" b="1" dirty="0"/>
          </a:p>
        </p:txBody>
      </p:sp>
      <p:sp>
        <p:nvSpPr>
          <p:cNvPr id="6" name="TextBox 5"/>
          <p:cNvSpPr txBox="1"/>
          <p:nvPr/>
        </p:nvSpPr>
        <p:spPr>
          <a:xfrm>
            <a:off x="6441005" y="4164485"/>
            <a:ext cx="2321995" cy="1477328"/>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t>The null hypothesis that nearc2 and nearc4 do </a:t>
            </a:r>
            <a:r>
              <a:rPr lang="en-US" b="1" dirty="0" smtClean="0"/>
              <a:t>not enter</a:t>
            </a:r>
            <a:r>
              <a:rPr lang="en-US" dirty="0" smtClean="0"/>
              <a:t> the first stage regression is rejected at 5%</a:t>
            </a:r>
            <a:endParaRPr lang="en-US" dirty="0"/>
          </a:p>
        </p:txBody>
      </p:sp>
    </p:spTree>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a:xfrm>
            <a:off x="609600" y="228600"/>
            <a:ext cx="8153400" cy="627063"/>
          </a:xfrm>
        </p:spPr>
        <p:txBody>
          <a:bodyPr/>
          <a:lstStyle/>
          <a:p>
            <a:r>
              <a:rPr lang="it-IT" sz="3400" dirty="0" smtClean="0"/>
              <a:t>TSLS</a:t>
            </a:r>
          </a:p>
        </p:txBody>
      </p:sp>
      <p:sp>
        <p:nvSpPr>
          <p:cNvPr id="71683" name="Rectangle 3"/>
          <p:cNvSpPr>
            <a:spLocks noGrp="1"/>
          </p:cNvSpPr>
          <p:nvPr>
            <p:ph type="body" idx="1"/>
          </p:nvPr>
        </p:nvSpPr>
        <p:spPr>
          <a:xfrm>
            <a:off x="612775" y="1235075"/>
            <a:ext cx="8153400" cy="4891088"/>
          </a:xfrm>
        </p:spPr>
        <p:txBody>
          <a:bodyPr/>
          <a:lstStyle/>
          <a:p>
            <a:pPr>
              <a:lnSpc>
                <a:spcPct val="80000"/>
              </a:lnSpc>
              <a:buNone/>
            </a:pPr>
            <a:r>
              <a:rPr lang="en-US" sz="900" dirty="0" err="1">
                <a:latin typeface="Courier New" pitchFamily="49" charset="0"/>
              </a:rPr>
              <a:t>coeftest</a:t>
            </a:r>
            <a:r>
              <a:rPr lang="en-US" sz="900" dirty="0">
                <a:latin typeface="Courier New" pitchFamily="49" charset="0"/>
              </a:rPr>
              <a:t>(</a:t>
            </a:r>
            <a:r>
              <a:rPr lang="en-US" sz="900" dirty="0" err="1">
                <a:latin typeface="Courier New" pitchFamily="49" charset="0"/>
              </a:rPr>
              <a:t>ivreg</a:t>
            </a:r>
            <a:r>
              <a:rPr lang="en-US" sz="900" dirty="0">
                <a:latin typeface="Courier New" pitchFamily="49" charset="0"/>
              </a:rPr>
              <a:t>(lwage~educ+black+south+smsa+exper+expersq+fatheduc+motheduc+IQ+KWW</a:t>
            </a:r>
            <a:r>
              <a:rPr lang="en-US" sz="900" dirty="0" smtClean="0">
                <a:latin typeface="Courier New" pitchFamily="49" charset="0"/>
              </a:rPr>
              <a:t>|</a:t>
            </a:r>
          </a:p>
          <a:p>
            <a:pPr>
              <a:lnSpc>
                <a:spcPct val="80000"/>
              </a:lnSpc>
              <a:buNone/>
            </a:pPr>
            <a:r>
              <a:rPr lang="en-US" sz="900" dirty="0">
                <a:latin typeface="Courier New" pitchFamily="49" charset="0"/>
              </a:rPr>
              <a:t> </a:t>
            </a:r>
            <a:r>
              <a:rPr lang="en-US" sz="900" dirty="0" smtClean="0">
                <a:latin typeface="Courier New" pitchFamily="49" charset="0"/>
              </a:rPr>
              <a:t>                 .</a:t>
            </a:r>
            <a:r>
              <a:rPr lang="en-US" sz="900" dirty="0">
                <a:latin typeface="Courier New" pitchFamily="49" charset="0"/>
              </a:rPr>
              <a:t>+nearc2+nearc4-educ  , data=cd), </a:t>
            </a:r>
            <a:r>
              <a:rPr lang="en-US" sz="900" dirty="0" err="1">
                <a:latin typeface="Courier New" pitchFamily="49" charset="0"/>
              </a:rPr>
              <a:t>vcov</a:t>
            </a:r>
            <a:r>
              <a:rPr lang="en-US" sz="900" dirty="0">
                <a:latin typeface="Courier New" pitchFamily="49" charset="0"/>
              </a:rPr>
              <a:t>.=</a:t>
            </a:r>
            <a:r>
              <a:rPr lang="en-US" sz="900" dirty="0" err="1">
                <a:latin typeface="Courier New" pitchFamily="49" charset="0"/>
              </a:rPr>
              <a:t>vcovHC</a:t>
            </a:r>
            <a:r>
              <a:rPr lang="en-US" sz="900" dirty="0">
                <a:latin typeface="Courier New" pitchFamily="49" charset="0"/>
              </a:rPr>
              <a:t>)</a:t>
            </a:r>
          </a:p>
          <a:p>
            <a:pPr>
              <a:lnSpc>
                <a:spcPct val="80000"/>
              </a:lnSpc>
              <a:buNone/>
            </a:pPr>
            <a:endParaRPr lang="en-US" sz="900" dirty="0">
              <a:latin typeface="Courier New" pitchFamily="49" charset="0"/>
            </a:endParaRPr>
          </a:p>
          <a:p>
            <a:pPr>
              <a:lnSpc>
                <a:spcPct val="80000"/>
              </a:lnSpc>
              <a:buNone/>
            </a:pPr>
            <a:r>
              <a:rPr lang="en-US" sz="900" dirty="0" smtClean="0">
                <a:latin typeface="Courier New" pitchFamily="49" charset="0"/>
              </a:rPr>
              <a:t>              </a:t>
            </a:r>
            <a:r>
              <a:rPr lang="en-US" sz="900" dirty="0">
                <a:latin typeface="Courier New" pitchFamily="49" charset="0"/>
              </a:rPr>
              <a:t>Estimate Std. Error t value  </a:t>
            </a:r>
            <a:r>
              <a:rPr lang="en-US" sz="900" dirty="0" err="1">
                <a:latin typeface="Courier New" pitchFamily="49" charset="0"/>
              </a:rPr>
              <a:t>Pr</a:t>
            </a:r>
            <a:r>
              <a:rPr lang="en-US" sz="900" dirty="0">
                <a:latin typeface="Courier New" pitchFamily="49" charset="0"/>
              </a:rPr>
              <a:t>(&gt;|t|)    </a:t>
            </a:r>
          </a:p>
          <a:p>
            <a:pPr>
              <a:lnSpc>
                <a:spcPct val="80000"/>
              </a:lnSpc>
              <a:buNone/>
            </a:pPr>
            <a:r>
              <a:rPr lang="en-US" sz="900" dirty="0">
                <a:latin typeface="Courier New" pitchFamily="49" charset="0"/>
              </a:rPr>
              <a:t>(Intercept)  4.6448384  0.9213975  5.0411 5.157e-07 ***</a:t>
            </a:r>
          </a:p>
          <a:p>
            <a:pPr>
              <a:lnSpc>
                <a:spcPct val="80000"/>
              </a:lnSpc>
              <a:buNone/>
            </a:pPr>
            <a:r>
              <a:rPr lang="en-US" sz="900" dirty="0" err="1">
                <a:latin typeface="Courier New" pitchFamily="49" charset="0"/>
              </a:rPr>
              <a:t>educ</a:t>
            </a:r>
            <a:r>
              <a:rPr lang="en-US" sz="900" dirty="0">
                <a:latin typeface="Courier New" pitchFamily="49" charset="0"/>
              </a:rPr>
              <a:t>         </a:t>
            </a:r>
            <a:r>
              <a:rPr lang="en-US" sz="900" b="1" dirty="0">
                <a:latin typeface="Courier New" pitchFamily="49" charset="0"/>
              </a:rPr>
              <a:t>0.0474293</a:t>
            </a:r>
            <a:r>
              <a:rPr lang="en-US" sz="900" dirty="0">
                <a:latin typeface="Courier New" pitchFamily="49" charset="0"/>
              </a:rPr>
              <a:t>  0.0916678  0.5174 0.6049458    </a:t>
            </a:r>
          </a:p>
          <a:p>
            <a:pPr>
              <a:lnSpc>
                <a:spcPct val="80000"/>
              </a:lnSpc>
              <a:buNone/>
            </a:pPr>
            <a:r>
              <a:rPr lang="en-US" sz="900" dirty="0">
                <a:latin typeface="Courier New" pitchFamily="49" charset="0"/>
              </a:rPr>
              <a:t>black       -0.0857098  0.0741675 -1.1556 0.2480081    </a:t>
            </a:r>
          </a:p>
          <a:p>
            <a:pPr>
              <a:lnSpc>
                <a:spcPct val="80000"/>
              </a:lnSpc>
              <a:buNone/>
            </a:pPr>
            <a:r>
              <a:rPr lang="en-US" sz="900" dirty="0">
                <a:latin typeface="Courier New" pitchFamily="49" charset="0"/>
              </a:rPr>
              <a:t>south       -0.0770074  0.0227986 -3.3777 0.0007485 ***</a:t>
            </a:r>
          </a:p>
          <a:p>
            <a:pPr>
              <a:lnSpc>
                <a:spcPct val="80000"/>
              </a:lnSpc>
              <a:buNone/>
            </a:pPr>
            <a:r>
              <a:rPr lang="en-US" sz="900" dirty="0" err="1">
                <a:latin typeface="Courier New" pitchFamily="49" charset="0"/>
              </a:rPr>
              <a:t>smsa</a:t>
            </a:r>
            <a:r>
              <a:rPr lang="en-US" sz="900" dirty="0">
                <a:latin typeface="Courier New" pitchFamily="49" charset="0"/>
              </a:rPr>
              <a:t>         0.1484669  0.0223741  6.6357 4.415e-11 ***</a:t>
            </a:r>
          </a:p>
          <a:p>
            <a:pPr>
              <a:lnSpc>
                <a:spcPct val="80000"/>
              </a:lnSpc>
              <a:buNone/>
            </a:pPr>
            <a:r>
              <a:rPr lang="en-US" sz="900" dirty="0" err="1">
                <a:latin typeface="Courier New" pitchFamily="49" charset="0"/>
              </a:rPr>
              <a:t>exper</a:t>
            </a:r>
            <a:r>
              <a:rPr lang="en-US" sz="900" dirty="0">
                <a:latin typeface="Courier New" pitchFamily="49" charset="0"/>
              </a:rPr>
              <a:t>        0.0817947  0.0519974  1.5731 0.1159051    </a:t>
            </a:r>
          </a:p>
          <a:p>
            <a:pPr>
              <a:lnSpc>
                <a:spcPct val="80000"/>
              </a:lnSpc>
              <a:buNone/>
            </a:pPr>
            <a:r>
              <a:rPr lang="en-US" sz="900" dirty="0" err="1">
                <a:latin typeface="Courier New" pitchFamily="49" charset="0"/>
              </a:rPr>
              <a:t>expersq</a:t>
            </a:r>
            <a:r>
              <a:rPr lang="en-US" sz="900" dirty="0">
                <a:latin typeface="Courier New" pitchFamily="49" charset="0"/>
              </a:rPr>
              <a:t>     -0.0024872  0.0013017 -1.9107 0.0562248 .  </a:t>
            </a:r>
          </a:p>
          <a:p>
            <a:pPr>
              <a:lnSpc>
                <a:spcPct val="80000"/>
              </a:lnSpc>
              <a:buNone/>
            </a:pPr>
            <a:r>
              <a:rPr lang="en-US" sz="900" dirty="0" err="1">
                <a:latin typeface="Courier New" pitchFamily="49" charset="0"/>
              </a:rPr>
              <a:t>fatheduc</a:t>
            </a:r>
            <a:r>
              <a:rPr lang="en-US" sz="900" dirty="0">
                <a:latin typeface="Courier New" pitchFamily="49" charset="0"/>
              </a:rPr>
              <a:t>    -0.0037760  0.0062892 -0.6004 0.5483230    </a:t>
            </a:r>
          </a:p>
          <a:p>
            <a:pPr>
              <a:lnSpc>
                <a:spcPct val="80000"/>
              </a:lnSpc>
              <a:buNone/>
            </a:pPr>
            <a:r>
              <a:rPr lang="en-US" sz="900" dirty="0" err="1">
                <a:latin typeface="Courier New" pitchFamily="49" charset="0"/>
              </a:rPr>
              <a:t>motheduc</a:t>
            </a:r>
            <a:r>
              <a:rPr lang="en-US" sz="900" dirty="0">
                <a:latin typeface="Courier New" pitchFamily="49" charset="0"/>
              </a:rPr>
              <a:t>     0.0086968  0.0063199  1.3761 0.1689832    </a:t>
            </a:r>
          </a:p>
          <a:p>
            <a:pPr>
              <a:lnSpc>
                <a:spcPct val="80000"/>
              </a:lnSpc>
              <a:buNone/>
            </a:pPr>
            <a:r>
              <a:rPr lang="en-US" sz="900" dirty="0">
                <a:latin typeface="Courier New" pitchFamily="49" charset="0"/>
              </a:rPr>
              <a:t>IQ           0.0021872  0.0021802  1.0032 0.3158995    </a:t>
            </a:r>
          </a:p>
          <a:p>
            <a:pPr>
              <a:lnSpc>
                <a:spcPct val="80000"/>
              </a:lnSpc>
              <a:buNone/>
            </a:pPr>
            <a:r>
              <a:rPr lang="en-US" sz="900" dirty="0">
                <a:latin typeface="Courier New" pitchFamily="49" charset="0"/>
              </a:rPr>
              <a:t>KWW          0.0056362  0.0104880  0.5374 0.5910661    </a:t>
            </a:r>
          </a:p>
          <a:p>
            <a:pPr>
              <a:lnSpc>
                <a:spcPct val="80000"/>
              </a:lnSpc>
              <a:buNone/>
            </a:pPr>
            <a:r>
              <a:rPr lang="en-US" sz="900" dirty="0">
                <a:latin typeface="Courier New" pitchFamily="49" charset="0"/>
              </a:rPr>
              <a:t>---</a:t>
            </a:r>
          </a:p>
          <a:p>
            <a:pPr>
              <a:lnSpc>
                <a:spcPct val="80000"/>
              </a:lnSpc>
              <a:buFont typeface="Wingdings" pitchFamily="2" charset="2"/>
              <a:buNone/>
            </a:pPr>
            <a:endParaRPr lang="it-IT" sz="1000" dirty="0" smtClean="0">
              <a:latin typeface="Courier New" pitchFamily="49"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Swan-</a:t>
            </a:r>
            <a:r>
              <a:rPr lang="en-US" dirty="0" err="1" smtClean="0"/>
              <a:t>Ganz</a:t>
            </a:r>
            <a:r>
              <a:rPr lang="en-US" dirty="0" smtClean="0"/>
              <a:t> </a:t>
            </a:r>
            <a:r>
              <a:rPr lang="en-US" dirty="0"/>
              <a:t>catheterization can also be used to detect abnormal blood flow between two areas of the heart that are not normally connected.</a:t>
            </a:r>
          </a:p>
          <a:p>
            <a:r>
              <a:rPr lang="en-US" dirty="0"/>
              <a:t>Conditions that can also be diagnosed or evaluated with Swan-</a:t>
            </a:r>
            <a:r>
              <a:rPr lang="en-US" dirty="0" err="1"/>
              <a:t>Ganz</a:t>
            </a:r>
            <a:r>
              <a:rPr lang="en-US" dirty="0"/>
              <a:t> catheterization include:</a:t>
            </a:r>
          </a:p>
          <a:p>
            <a:r>
              <a:rPr lang="en-US" dirty="0">
                <a:hlinkClick r:id="rId2"/>
              </a:rPr>
              <a:t>Cardiac tamponade</a:t>
            </a:r>
            <a:endParaRPr lang="en-US" dirty="0"/>
          </a:p>
          <a:p>
            <a:r>
              <a:rPr lang="en-US" dirty="0">
                <a:hlinkClick r:id="rId3"/>
              </a:rPr>
              <a:t>Pulmonary hypertension</a:t>
            </a:r>
            <a:endParaRPr lang="en-US" dirty="0"/>
          </a:p>
          <a:p>
            <a:r>
              <a:rPr lang="en-US" dirty="0">
                <a:hlinkClick r:id="rId4"/>
              </a:rPr>
              <a:t>Restrictive cardiomyopathy</a:t>
            </a:r>
            <a:endParaRPr lang="en-US" dirty="0"/>
          </a:p>
          <a:p>
            <a:endParaRPr lang="en-US" dirty="0"/>
          </a:p>
        </p:txBody>
      </p:sp>
    </p:spTree>
    <p:extLst>
      <p:ext uri="{BB962C8B-B14F-4D97-AF65-F5344CB8AC3E}">
        <p14:creationId xmlns:p14="http://schemas.microsoft.com/office/powerpoint/2010/main" val="1285609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It may also be done to monitor for complications of </a:t>
            </a:r>
            <a:r>
              <a:rPr lang="en-US" dirty="0">
                <a:hlinkClick r:id="rId2"/>
              </a:rPr>
              <a:t>heart attack</a:t>
            </a:r>
            <a:r>
              <a:rPr lang="en-US" dirty="0"/>
              <a:t> and to see how well certain heart medicines are working.</a:t>
            </a:r>
          </a:p>
          <a:p>
            <a:endParaRPr lang="en-US" dirty="0"/>
          </a:p>
        </p:txBody>
      </p:sp>
    </p:spTree>
    <p:extLst>
      <p:ext uri="{BB962C8B-B14F-4D97-AF65-F5344CB8AC3E}">
        <p14:creationId xmlns:p14="http://schemas.microsoft.com/office/powerpoint/2010/main" val="838128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612775" y="228600"/>
            <a:ext cx="8153400" cy="635000"/>
          </a:xfrm>
        </p:spPr>
        <p:txBody>
          <a:bodyPr/>
          <a:lstStyle/>
          <a:p>
            <a:r>
              <a:rPr lang="it-IT" sz="3500" smtClean="0"/>
              <a:t>Swan-Ganz Catheter &amp; Econometrics</a:t>
            </a:r>
          </a:p>
        </p:txBody>
      </p:sp>
      <p:sp>
        <p:nvSpPr>
          <p:cNvPr id="3" name="Content Placeholder 2"/>
          <p:cNvSpPr>
            <a:spLocks noGrp="1"/>
          </p:cNvSpPr>
          <p:nvPr>
            <p:ph sz="quarter" idx="1"/>
          </p:nvPr>
        </p:nvSpPr>
        <p:spPr>
          <a:xfrm>
            <a:off x="612775" y="1271588"/>
            <a:ext cx="8153400" cy="4824412"/>
          </a:xfrm>
        </p:spPr>
        <p:txBody>
          <a:bodyPr>
            <a:normAutofit lnSpcReduction="10000"/>
          </a:bodyPr>
          <a:lstStyle/>
          <a:p>
            <a:pPr marL="320040" indent="-320040" fontAlgn="auto">
              <a:spcAft>
                <a:spcPts val="0"/>
              </a:spcAft>
              <a:buFont typeface="Wingdings"/>
              <a:buNone/>
              <a:defRPr/>
            </a:pPr>
            <a:endParaRPr lang="en-US" dirty="0" smtClean="0"/>
          </a:p>
          <a:p>
            <a:pPr marL="320040" indent="-320040" fontAlgn="auto">
              <a:spcAft>
                <a:spcPts val="0"/>
              </a:spcAft>
              <a:buFont typeface="Wingdings"/>
              <a:buChar char=""/>
              <a:defRPr/>
            </a:pPr>
            <a:r>
              <a:rPr lang="en-US" dirty="0" smtClean="0"/>
              <a:t>Connors et al. (1996), which examines the impact of Swan-</a:t>
            </a:r>
            <a:r>
              <a:rPr lang="en-US" dirty="0" err="1" smtClean="0"/>
              <a:t>Ganz</a:t>
            </a:r>
            <a:r>
              <a:rPr lang="en-US" dirty="0" smtClean="0"/>
              <a:t> catheterization on mortality outcomes among a population of patients admitted to the intensive care unit (ICU) at five prominent hospitals.</a:t>
            </a:r>
          </a:p>
          <a:p>
            <a:pPr marL="320040" indent="-320040" fontAlgn="auto">
              <a:spcAft>
                <a:spcPts val="0"/>
              </a:spcAft>
              <a:buFont typeface="Wingdings"/>
              <a:buChar char=""/>
              <a:defRPr/>
            </a:pPr>
            <a:r>
              <a:rPr lang="en-US" dirty="0" smtClean="0"/>
              <a:t>Connors et al. (1996) reach the controversial conclusion that patients who receive Swan-</a:t>
            </a:r>
            <a:r>
              <a:rPr lang="en-US" dirty="0" err="1" smtClean="0"/>
              <a:t>Ganz</a:t>
            </a:r>
            <a:r>
              <a:rPr lang="en-US" dirty="0" smtClean="0"/>
              <a:t> catheterization during their first day in the ICU are </a:t>
            </a:r>
            <a:r>
              <a:rPr lang="en-US" b="1" dirty="0" smtClean="0"/>
              <a:t>1.27 times more </a:t>
            </a:r>
            <a:r>
              <a:rPr lang="en-US" dirty="0" smtClean="0"/>
              <a:t>likely to die within </a:t>
            </a:r>
            <a:r>
              <a:rPr lang="en-US" b="1" dirty="0" smtClean="0"/>
              <a:t>180 days</a:t>
            </a:r>
            <a:r>
              <a:rPr lang="en-US" dirty="0" smtClean="0"/>
              <a:t> of their admission.</a:t>
            </a:r>
          </a:p>
          <a:p>
            <a:pPr marL="320040" indent="-320040" fontAlgn="auto">
              <a:spcAft>
                <a:spcPts val="0"/>
              </a:spcAft>
              <a:buFont typeface="Wingdings"/>
              <a:buChar char=""/>
              <a:defRPr/>
            </a:pPr>
            <a:endParaRPr lang="it-IT" dirty="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Before Connors et al. (1996), Gore et al. (1985) and Zion et al. (1990) also found found that catheterization increases mortality. Dalen (2001) criticized both studies because they did not control for clinically important differences between the patients who had catheters placed and those who did not. </a:t>
            </a:r>
            <a:endParaRPr lang="en-US" dirty="0" smtClean="0"/>
          </a:p>
          <a:p>
            <a:r>
              <a:rPr lang="en-US" dirty="0" smtClean="0"/>
              <a:t>The </a:t>
            </a:r>
            <a:r>
              <a:rPr lang="en-US" dirty="0"/>
              <a:t>Connors et al. (1996) study was conceived in part as a response to this criticism.</a:t>
            </a:r>
          </a:p>
        </p:txBody>
      </p:sp>
    </p:spTree>
    <p:extLst>
      <p:ext uri="{BB962C8B-B14F-4D97-AF65-F5344CB8AC3E}">
        <p14:creationId xmlns:p14="http://schemas.microsoft.com/office/powerpoint/2010/main" val="1688314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Luis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Luiss.thmx</Template>
  <TotalTime>610</TotalTime>
  <Words>2023</Words>
  <Application>Microsoft Macintosh PowerPoint</Application>
  <PresentationFormat>On-screen Show (4:3)</PresentationFormat>
  <Paragraphs>411</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Courier New</vt:lpstr>
      <vt:lpstr>Times New Roman</vt:lpstr>
      <vt:lpstr>Wingdings</vt:lpstr>
      <vt:lpstr>Wingdings 2</vt:lpstr>
      <vt:lpstr>Arial</vt:lpstr>
      <vt:lpstr>Luiss</vt:lpstr>
      <vt:lpstr>Instrumental Variables in action</vt:lpstr>
      <vt:lpstr>Swanz Ganz Cathether</vt:lpstr>
      <vt:lpstr>Swan Ganz Catheter</vt:lpstr>
      <vt:lpstr>Swan-Ganz catheter </vt:lpstr>
      <vt:lpstr>PowerPoint Presentation</vt:lpstr>
      <vt:lpstr>PowerPoint Presentation</vt:lpstr>
      <vt:lpstr>PowerPoint Presentation</vt:lpstr>
      <vt:lpstr>Swan-Ganz Catheter &amp; Econometrics</vt:lpstr>
      <vt:lpstr>PowerPoint Presentation</vt:lpstr>
      <vt:lpstr>Dataset</vt:lpstr>
      <vt:lpstr>Dataset</vt:lpstr>
      <vt:lpstr>A first “stunning” regression</vt:lpstr>
      <vt:lpstr>Estimated Effects of Catheterization</vt:lpstr>
      <vt:lpstr>Results</vt:lpstr>
      <vt:lpstr>Concerns</vt:lpstr>
      <vt:lpstr>Omitted Variable</vt:lpstr>
      <vt:lpstr>Adding Regressors</vt:lpstr>
      <vt:lpstr>New Model</vt:lpstr>
      <vt:lpstr>Additional Problem</vt:lpstr>
      <vt:lpstr>“Full” Linear Probability Model</vt:lpstr>
      <vt:lpstr>Comparison of the results</vt:lpstr>
      <vt:lpstr>Comments</vt:lpstr>
      <vt:lpstr>PowerPoint Presentation</vt:lpstr>
      <vt:lpstr>Probit and Logit</vt:lpstr>
      <vt:lpstr>Probit/Logit Estimated Coefficients</vt:lpstr>
      <vt:lpstr>Probit/Logit Effects</vt:lpstr>
      <vt:lpstr>Probit/Logit Estimated Effects</vt:lpstr>
      <vt:lpstr>Comments</vt:lpstr>
      <vt:lpstr>Unobserved Omitted Variable</vt:lpstr>
      <vt:lpstr>Instrument</vt:lpstr>
      <vt:lpstr> Two conditions for a valid instrument </vt:lpstr>
      <vt:lpstr>Instrumental Variable</vt:lpstr>
      <vt:lpstr>PowerPoint Presentation</vt:lpstr>
      <vt:lpstr>Instrument</vt:lpstr>
      <vt:lpstr>Exogeneity of day of the week</vt:lpstr>
      <vt:lpstr>Relevance</vt:lpstr>
      <vt:lpstr>Testing relevance</vt:lpstr>
      <vt:lpstr>TSLS</vt:lpstr>
      <vt:lpstr>TSLS Results</vt:lpstr>
      <vt:lpstr>Comments </vt:lpstr>
      <vt:lpstr>Caveats</vt:lpstr>
      <vt:lpstr>Weak instruments</vt:lpstr>
      <vt:lpstr>Effect of Education on Wages</vt:lpstr>
      <vt:lpstr>Data</vt:lpstr>
      <vt:lpstr>Data</vt:lpstr>
      <vt:lpstr>Data</vt:lpstr>
      <vt:lpstr>Omitted Variable Bias</vt:lpstr>
      <vt:lpstr>Basic regression</vt:lpstr>
      <vt:lpstr>Regression with controls</vt:lpstr>
      <vt:lpstr>Ability</vt:lpstr>
      <vt:lpstr>Retrun to education</vt:lpstr>
      <vt:lpstr>Instruments</vt:lpstr>
      <vt:lpstr>Relevance – First Stage Regressions</vt:lpstr>
      <vt:lpstr>TSLS</vt:lpstr>
    </vt:vector>
  </TitlesOfParts>
  <Company>UC Irvine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Instrumental Variables in action</dc:title>
  <dc:creator>Giuseppe Ragusa</dc:creator>
  <cp:lastModifiedBy>Giuseppe Ragusa</cp:lastModifiedBy>
  <cp:revision>18</cp:revision>
  <dcterms:created xsi:type="dcterms:W3CDTF">2010-05-10T15:43:41Z</dcterms:created>
  <dcterms:modified xsi:type="dcterms:W3CDTF">2016-04-29T08:53:55Z</dcterms:modified>
</cp:coreProperties>
</file>