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3"/>
  </p:notesMasterIdLst>
  <p:sldIdLst>
    <p:sldId id="485" r:id="rId3"/>
    <p:sldId id="496" r:id="rId4"/>
    <p:sldId id="504" r:id="rId5"/>
    <p:sldId id="510" r:id="rId6"/>
    <p:sldId id="505" r:id="rId7"/>
    <p:sldId id="506" r:id="rId8"/>
    <p:sldId id="507" r:id="rId9"/>
    <p:sldId id="508" r:id="rId10"/>
    <p:sldId id="509" r:id="rId11"/>
    <p:sldId id="5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15" autoAdjust="0"/>
  </p:normalViewPr>
  <p:slideViewPr>
    <p:cSldViewPr snapToGrid="0">
      <p:cViewPr varScale="1">
        <p:scale>
          <a:sx n="83" d="100"/>
          <a:sy n="83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BB8A-0DCF-4680-A109-C53AE8FCA3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46502E-D985-460F-9DA2-8DEE27C39F47}" type="pres">
      <dgm:prSet presAssocID="{2BDABB8A-0DCF-4680-A109-C53AE8FCA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C1B3A73-0D93-4FD1-B4B0-18B30AAB292B}" type="presOf" srcId="{2BDABB8A-0DCF-4680-A109-C53AE8FCA377}" destId="{4A46502E-D985-460F-9DA2-8DEE27C39F4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D6276-A26A-498A-838A-13078169DD4E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6C23B-4AAE-4254-A951-AE8D05293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the actor model and where did it come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described decades ago by Carl Hewitt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Relatively recently recognized to be an effective model for use in large scale distributed and concurrent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Typical actor systems may have 1,000s or 1,000,000s of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Mailbox or message queue operates in FIFO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Message – simple immutable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Actors have addresses, can send messages if you know the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Address of actors an actor has created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Address passed in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4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 limit concurrency: they are very costly, OS heavy lifting to suspend and restore a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thread is now blocked, so it cannot do any other meaningful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 introduce possibility of deadlocks.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0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8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useful when the entity is modelling the real-time state of something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Simplifies coding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1-to-1 correlation between domain model and actor model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Rather than code that manages N entities, code manages a single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9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Benefits/use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Simplifies parallelising and distributing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Refactor complex operation into smaller simpler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Break up responsibilities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Simplify deployment – deploy single actor that unpacks its own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Single component responsible for pub-sub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Latency reduction, essentially subscribers are given the work at the time they need to do it rather than seeking out work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9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Insulates stateful or critical actors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Makes it straightforward to introduce retry / </a:t>
            </a:r>
            <a:r>
              <a:rPr lang="en-GB" dirty="0" err="1"/>
              <a:t>backoff</a:t>
            </a:r>
            <a:r>
              <a:rPr lang="en-GB" dirty="0"/>
              <a:t> / undo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Frameworks often provide out of the box actor lifecycle handling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9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klasresearch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etter Outcomes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4678" y="1557957"/>
            <a:ext cx="8057322" cy="2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W Software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2" t="10705" r="9712" b="41636"/>
          <a:stretch/>
        </p:blipFill>
        <p:spPr>
          <a:xfrm>
            <a:off x="2106592" y="758049"/>
            <a:ext cx="7955280" cy="57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Better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3088" y="3367720"/>
            <a:ext cx="5030694" cy="33517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334813" y="2522482"/>
            <a:ext cx="937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“At Craneware, we build software that helps healthcare providers improve their financial health, so they can concentrate on what matters most—delivering </a:t>
            </a:r>
            <a:r>
              <a:rPr lang="en-GB" sz="24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better patient outcomes for all</a:t>
            </a:r>
            <a:r>
              <a:rPr lang="en-GB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.”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7159" y="2634408"/>
            <a:ext cx="63062" cy="976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8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 &amp; P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806262" y="2249511"/>
            <a:ext cx="846082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Chargemaster Toolkit</a:t>
            </a:r>
            <a:r>
              <a:rPr lang="en-US" sz="1600" b="0" i="0" kern="120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is ranked No.1 in the Chargemaster Management category for the twelfth year in a row (2006 – 2018.) as part of the “2018 Best in KLAS Awards: Software &amp; Services" report, published January 2018. Data © 2017 KLAS Enterprises, LLC. All rights reserved. </a:t>
            </a:r>
            <a:r>
              <a:rPr lang="en-US" sz="16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  <a:hlinkClick r:id="rId2"/>
              </a:rPr>
              <a:t>www.KLASresearch.com</a:t>
            </a:r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For the</a:t>
            </a:r>
            <a:r>
              <a:rPr lang="en-GB" sz="16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past 12 years, </a:t>
            </a:r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HFMA staff and volunteers determined that Craneware's Chargemaster Toolkit</a:t>
            </a:r>
            <a:r>
              <a:rPr lang="en-GB" sz="1600" b="0" i="0" kern="120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® </a:t>
            </a:r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meets specific criteria developed under the HFMA Peer Review Process. HFMA does not endorse or guarantee the use of this product.</a:t>
            </a:r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6744" y="4992411"/>
            <a:ext cx="1051034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31" y="3659033"/>
            <a:ext cx="1662580" cy="91792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56744" y="1834053"/>
            <a:ext cx="1051034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2" y="1926893"/>
            <a:ext cx="1491586" cy="1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65000"/>
                  <a:lumOff val="35000"/>
                </a:schemeClr>
              </a:buClr>
              <a:buFont typeface="+mj-lt"/>
              <a:buNone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2pPr>
            <a:lvl3pPr marL="1377950" indent="-4635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3pPr>
            <a:lvl4pPr marL="18288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4pPr>
            <a:lvl5pPr marL="2292350" indent="-4635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7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63550" indent="-463550"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Tx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024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63550" indent="-463550"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+mj-lt"/>
              <a:buAutoNum type="alphaU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Tx/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+mj-lt"/>
              <a:buAutoNum type="alphaLcParenR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+mj-lt"/>
              <a:buAutoNum type="romanLcPeriod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63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ut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romanU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+mj-lt"/>
              <a:buAutoNum type="alphaU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+mj-lt"/>
              <a:buAutoNum type="alphaLcPeriod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+mj-lt"/>
              <a:buAutoNum type="romanLcPeriod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64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; Right Bulleted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087" y="1560289"/>
            <a:ext cx="6694597" cy="4592670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j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j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j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j-lt"/>
                <a:cs typeface="Arial"/>
              </a:defRPr>
            </a:lvl4pPr>
            <a:lvl5pPr>
              <a:buClrTx/>
              <a:defRPr sz="1000">
                <a:solidFill>
                  <a:schemeClr val="tx1"/>
                </a:solidFill>
                <a:latin typeface="+mj-lt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95316" y="1560289"/>
            <a:ext cx="4611261" cy="3866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406400" y="5550284"/>
            <a:ext cx="4600177" cy="60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909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; Multiple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sz="quarter" idx="12"/>
          </p:nvPr>
        </p:nvSpPr>
        <p:spPr>
          <a:xfrm>
            <a:off x="406400" y="157307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6"/>
          </p:nvPr>
        </p:nvSpPr>
        <p:spPr>
          <a:xfrm>
            <a:off x="6326717" y="157307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6400" y="385232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326716" y="385232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043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794" y="1636488"/>
            <a:ext cx="6815667" cy="437356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sz="1000">
                <a:solidFill>
                  <a:schemeClr val="tx1"/>
                </a:solidFill>
                <a:latin typeface="+mn-lt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95006" y="874487"/>
            <a:ext cx="4572000" cy="5135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2" descr="hello" title="test"/>
          <p:cNvSpPr>
            <a:spLocks noGrp="1"/>
          </p:cNvSpPr>
          <p:nvPr>
            <p:ph type="body" sz="quarter" idx="17" hasCustomPrompt="1"/>
          </p:nvPr>
        </p:nvSpPr>
        <p:spPr>
          <a:xfrm>
            <a:off x="4989794" y="874487"/>
            <a:ext cx="6807200" cy="5819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solidFill>
                  <a:srgbClr val="0066CC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page title</a:t>
            </a:r>
          </a:p>
        </p:txBody>
      </p:sp>
    </p:spTree>
    <p:extLst>
      <p:ext uri="{BB962C8B-B14F-4D97-AF65-F5344CB8AC3E}">
        <p14:creationId xmlns:p14="http://schemas.microsoft.com/office/powerpoint/2010/main" val="6953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etter Outcomes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894" y="766140"/>
            <a:ext cx="4882294" cy="32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45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in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4612" y="926009"/>
            <a:ext cx="2037585" cy="21507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5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5070" y="1125480"/>
            <a:ext cx="2396931" cy="19750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04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7905569" y="735290"/>
            <a:ext cx="3763548" cy="2686639"/>
            <a:chOff x="685800" y="1435871"/>
            <a:chExt cx="6580766" cy="4697733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85800" y="4672853"/>
              <a:ext cx="4069234" cy="1460751"/>
              <a:chOff x="685800" y="4672853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Diamond 7"/>
              <p:cNvSpPr/>
              <p:nvPr/>
            </p:nvSpPr>
            <p:spPr bwMode="auto">
              <a:xfrm>
                <a:off x="685800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9" name="Diamond 8"/>
              <p:cNvSpPr/>
              <p:nvPr/>
            </p:nvSpPr>
            <p:spPr bwMode="auto">
              <a:xfrm>
                <a:off x="1520515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 bwMode="auto">
              <a:xfrm>
                <a:off x="2355230" y="529888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2" name="Diamond 11"/>
              <p:cNvSpPr/>
              <p:nvPr/>
            </p:nvSpPr>
            <p:spPr bwMode="auto">
              <a:xfrm>
                <a:off x="3189944" y="561190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1520515" y="4359835"/>
              <a:ext cx="4069234" cy="1460751"/>
              <a:chOff x="1520515" y="4359835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14" name="Diamond 13"/>
              <p:cNvSpPr/>
              <p:nvPr/>
            </p:nvSpPr>
            <p:spPr bwMode="auto">
              <a:xfrm>
                <a:off x="1520515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5" name="Diamond 14"/>
              <p:cNvSpPr/>
              <p:nvPr/>
            </p:nvSpPr>
            <p:spPr bwMode="auto">
              <a:xfrm>
                <a:off x="2355230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6" name="Diamond 15"/>
              <p:cNvSpPr/>
              <p:nvPr/>
            </p:nvSpPr>
            <p:spPr bwMode="auto">
              <a:xfrm>
                <a:off x="3189944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7" name="Diamond 16"/>
              <p:cNvSpPr/>
              <p:nvPr/>
            </p:nvSpPr>
            <p:spPr bwMode="auto">
              <a:xfrm>
                <a:off x="4024659" y="529888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355230" y="4046817"/>
              <a:ext cx="4069234" cy="1460751"/>
              <a:chOff x="2355230" y="4046817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Diamond 18"/>
              <p:cNvSpPr/>
              <p:nvPr/>
            </p:nvSpPr>
            <p:spPr bwMode="auto">
              <a:xfrm>
                <a:off x="2355230" y="404681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 bwMode="auto">
              <a:xfrm>
                <a:off x="3189944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1" name="Diamond 20"/>
              <p:cNvSpPr/>
              <p:nvPr/>
            </p:nvSpPr>
            <p:spPr bwMode="auto">
              <a:xfrm>
                <a:off x="4024659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2" name="Diamond 21"/>
              <p:cNvSpPr/>
              <p:nvPr/>
            </p:nvSpPr>
            <p:spPr bwMode="auto">
              <a:xfrm>
                <a:off x="4859374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3189944" y="3733799"/>
              <a:ext cx="4069235" cy="1460751"/>
              <a:chOff x="3189944" y="3733799"/>
              <a:chExt cx="4069235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Diamond 23"/>
              <p:cNvSpPr/>
              <p:nvPr/>
            </p:nvSpPr>
            <p:spPr bwMode="auto">
              <a:xfrm>
                <a:off x="3189944" y="373379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 bwMode="auto">
              <a:xfrm>
                <a:off x="4024659" y="404681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6" name="Diamond 25"/>
              <p:cNvSpPr/>
              <p:nvPr/>
            </p:nvSpPr>
            <p:spPr bwMode="auto">
              <a:xfrm>
                <a:off x="4859374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7" name="Diamond 26"/>
              <p:cNvSpPr/>
              <p:nvPr/>
            </p:nvSpPr>
            <p:spPr bwMode="auto">
              <a:xfrm>
                <a:off x="5694089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sp>
          <p:nvSpPr>
            <p:cNvPr id="28" name="Diamond 27"/>
            <p:cNvSpPr/>
            <p:nvPr userDrawn="1"/>
          </p:nvSpPr>
          <p:spPr bwMode="auto">
            <a:xfrm>
              <a:off x="685800" y="2635773"/>
              <a:ext cx="6580766" cy="2193589"/>
            </a:xfrm>
            <a:prstGeom prst="diamond">
              <a:avLst/>
            </a:prstGeom>
            <a:solidFill>
              <a:srgbClr val="66CC33">
                <a:alpha val="7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29" name="Diamond 28"/>
            <p:cNvSpPr/>
            <p:nvPr userDrawn="1"/>
          </p:nvSpPr>
          <p:spPr bwMode="auto">
            <a:xfrm>
              <a:off x="685800" y="1435871"/>
              <a:ext cx="6573379" cy="2191126"/>
            </a:xfrm>
            <a:prstGeom prst="diamond">
              <a:avLst/>
            </a:prstGeom>
            <a:solidFill>
              <a:srgbClr val="2F67C6">
                <a:alpha val="7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pitchFamily="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9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9453" y="330843"/>
            <a:ext cx="4814104" cy="36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Page with 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hello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018278"/>
            <a:ext cx="7753549" cy="444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rgbClr val="0066C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page title</a:t>
            </a:r>
          </a:p>
        </p:txBody>
      </p:sp>
      <p:sp>
        <p:nvSpPr>
          <p:cNvPr id="8" name="Text Placeholder 2" descr="hello" title="test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2" y="1737360"/>
            <a:ext cx="11558017" cy="44805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Strictly Confidential - Not for Duplication or Circulation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27741" y="6364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FE27-73C2-4382-9C52-67C75DD1D4E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R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hello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28599" y="1018278"/>
            <a:ext cx="7753549" cy="444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rgbClr val="0066C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About Craneware</a:t>
            </a:r>
          </a:p>
        </p:txBody>
      </p:sp>
      <p:sp>
        <p:nvSpPr>
          <p:cNvPr id="6" name="Text Placeholder 2" descr="hello" title="test"/>
          <p:cNvSpPr>
            <a:spLocks noGrp="1"/>
          </p:cNvSpPr>
          <p:nvPr>
            <p:ph type="body" sz="quarter" idx="13" hasCustomPrompt="1"/>
          </p:nvPr>
        </p:nvSpPr>
        <p:spPr>
          <a:xfrm>
            <a:off x="228599" y="1737360"/>
            <a:ext cx="11558017" cy="44805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Craneware (AIM: CRW.L) is the market leader in software and supporting services that help healthcare providers improve margins, so they can invest in quality patient outcomes. Founded in May 1999, the company’s flagship solution, </a:t>
            </a:r>
            <a:r>
              <a:rPr lang="en-GB" dirty="0" err="1"/>
              <a:t>Chargemaster</a:t>
            </a:r>
            <a:r>
              <a:rPr lang="en-GB" dirty="0"/>
              <a:t> Toolkit®, quickly rose to prominence in the industry, earning the KLAS No.1 ranking in Revenue Cycle – </a:t>
            </a:r>
            <a:r>
              <a:rPr lang="en-GB" dirty="0" err="1"/>
              <a:t>Chargemaster</a:t>
            </a:r>
            <a:r>
              <a:rPr lang="en-GB" dirty="0"/>
              <a:t> Management in 2006, an </a:t>
            </a:r>
            <a:r>
              <a:rPr lang="en-GB" dirty="0" err="1"/>
              <a:t>honor</a:t>
            </a:r>
            <a:r>
              <a:rPr lang="en-GB" dirty="0"/>
              <a:t> it has continued to earn in each of the ten years since (2006 – 2015/2016*.)</a:t>
            </a:r>
          </a:p>
          <a:p>
            <a:pPr lvl="0"/>
            <a:r>
              <a:rPr lang="en-GB" dirty="0"/>
              <a:t>Our value cycle management suite includes Patient Engagement, Charge Capture &amp; Pricing, Coding Integrity, and Revenue Recovery &amp; Retention solutions. These SaaS solutions identify and address risks related to revenue and cost. Learn more at craneware.com.</a:t>
            </a:r>
          </a:p>
          <a:p>
            <a:pPr lvl="0"/>
            <a:r>
              <a:rPr lang="en-GB" dirty="0"/>
              <a:t>*2015/2016 Best in KLAS Awards: Software &amp; Services" report, published January 2016. Data © 2016 KLAS Enterprises, LLC. All rights reserved. www.KLASresearch.com</a:t>
            </a:r>
          </a:p>
        </p:txBody>
      </p:sp>
    </p:spTree>
    <p:extLst>
      <p:ext uri="{BB962C8B-B14F-4D97-AF65-F5344CB8AC3E}">
        <p14:creationId xmlns:p14="http://schemas.microsoft.com/office/powerpoint/2010/main" val="32568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40A9-A3CD-4FDF-983C-8385DE8B0474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46D1-AB1A-4E8E-97C2-0D08921092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lowchart: Process 6"/>
          <p:cNvSpPr/>
          <p:nvPr userDrawn="1"/>
        </p:nvSpPr>
        <p:spPr>
          <a:xfrm>
            <a:off x="0" y="3858768"/>
            <a:ext cx="12192000" cy="2999232"/>
          </a:xfrm>
          <a:prstGeom prst="flowChartProcess">
            <a:avLst/>
          </a:prstGeom>
          <a:gradFill flip="none" rotWithShape="1">
            <a:gsLst>
              <a:gs pos="0">
                <a:srgbClr val="67B548">
                  <a:shade val="30000"/>
                  <a:satMod val="115000"/>
                </a:srgbClr>
              </a:gs>
              <a:gs pos="0">
                <a:srgbClr val="67B548">
                  <a:shade val="67500"/>
                  <a:satMod val="115000"/>
                </a:srgbClr>
              </a:gs>
              <a:gs pos="49000">
                <a:srgbClr val="348A6C"/>
              </a:gs>
              <a:gs pos="100000">
                <a:srgbClr val="0066CC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187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-1" y="4023042"/>
            <a:ext cx="12191999" cy="164275"/>
          </a:xfrm>
          <a:prstGeom prst="rect">
            <a:avLst/>
          </a:prstGeom>
          <a:solidFill>
            <a:srgbClr val="63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17093"/>
            <a:ext cx="7342632" cy="10950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04967" y="6500575"/>
            <a:ext cx="11218460" cy="22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Craneware, Inc.  All rights reserved.  This document is confidential, is protected by trade secret laws, and may not be copied or disseminated in any form, including electronically.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11" y="368645"/>
            <a:ext cx="2011680" cy="21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H="1" flipV="1">
            <a:off x="-3664" y="0"/>
            <a:ext cx="12195657" cy="727988"/>
          </a:xfrm>
          <a:prstGeom prst="flowChartProcess">
            <a:avLst/>
          </a:prstGeom>
          <a:gradFill flip="none" rotWithShape="1">
            <a:gsLst>
              <a:gs pos="1000">
                <a:srgbClr val="7AC73F"/>
              </a:gs>
              <a:gs pos="20000">
                <a:srgbClr val="34808F"/>
              </a:gs>
              <a:gs pos="83000">
                <a:srgbClr val="0077C3"/>
              </a:gs>
              <a:gs pos="48000">
                <a:srgbClr val="5B9BD5"/>
              </a:gs>
            </a:gsLst>
            <a:lin ang="1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45121" y="171673"/>
            <a:ext cx="16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craneware.com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361" y="127315"/>
            <a:ext cx="2314276" cy="4512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57" y="6500576"/>
            <a:ext cx="9319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 2019 Craneware, Inc.  All rights reserved.  This document is confidential, is protected by trade secret laws, and may not be copied or disseminated in any form, including electronically.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46" y="6051047"/>
            <a:ext cx="548640" cy="5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3D25-1E4C-4999-9695-DB80913FD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3DAB-8794-4168-8AE3-52785CA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 Model</a:t>
            </a:r>
          </a:p>
        </p:txBody>
      </p:sp>
    </p:spTree>
    <p:extLst>
      <p:ext uri="{BB962C8B-B14F-4D97-AF65-F5344CB8AC3E}">
        <p14:creationId xmlns:p14="http://schemas.microsoft.com/office/powerpoint/2010/main" val="20572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3D25-1E4C-4999-9695-DB80913FD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3DAB-8794-4168-8AE3-52785CA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449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55BB0-0EC4-4427-94A4-421AB06C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the actor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problems does it solve?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model frameworks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DAPR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F0C75-8A40-4C1F-AB17-9D30360D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903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5A95F-F5C4-4715-9313-8042D33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actor is a fundamental unit of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Manage their own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Limited operations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Create another actor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Send a message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Stop themselves or child 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Communicate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Mailbox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address / location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Self-healing / fault tolerance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actor model?</a:t>
            </a:r>
          </a:p>
        </p:txBody>
      </p:sp>
    </p:spTree>
    <p:extLst>
      <p:ext uri="{BB962C8B-B14F-4D97-AF65-F5344CB8AC3E}">
        <p14:creationId xmlns:p14="http://schemas.microsoft.com/office/powerpoint/2010/main" val="24843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B6B2B-E784-4785-B504-5FD5E4D7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692CA-0473-4F0C-9819-701C8DC2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does it solve?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781A-3FEA-4B54-87C8-5FFB01D4EE03}"/>
              </a:ext>
            </a:extLst>
          </p:cNvPr>
          <p:cNvSpPr txBox="1"/>
          <p:nvPr/>
        </p:nvSpPr>
        <p:spPr>
          <a:xfrm>
            <a:off x="2347411" y="1760409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Shared</a:t>
            </a:r>
          </a:p>
          <a:p>
            <a:pPr algn="ctr"/>
            <a:r>
              <a:rPr lang="en-GB" dirty="0"/>
              <a:t>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247B1-4D91-4640-A41B-6B5BA1FEAE8D}"/>
              </a:ext>
            </a:extLst>
          </p:cNvPr>
          <p:cNvSpPr/>
          <p:nvPr/>
        </p:nvSpPr>
        <p:spPr>
          <a:xfrm>
            <a:off x="3138346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C0260-897E-43E8-B03D-C40CD6F9D454}"/>
              </a:ext>
            </a:extLst>
          </p:cNvPr>
          <p:cNvSpPr/>
          <p:nvPr/>
        </p:nvSpPr>
        <p:spPr>
          <a:xfrm>
            <a:off x="1265176" y="2406740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CD3134-74F4-4D71-A1F9-FB782EE009F7}"/>
              </a:ext>
            </a:extLst>
          </p:cNvPr>
          <p:cNvSpPr/>
          <p:nvPr/>
        </p:nvSpPr>
        <p:spPr>
          <a:xfrm>
            <a:off x="5050098" y="2406740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039F6-0F4A-4F50-93A0-5A06C48F230C}"/>
              </a:ext>
            </a:extLst>
          </p:cNvPr>
          <p:cNvSpPr txBox="1"/>
          <p:nvPr/>
        </p:nvSpPr>
        <p:spPr>
          <a:xfrm>
            <a:off x="451094" y="1761467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441C7-9AA5-47DB-83E4-4DF3C60FB566}"/>
              </a:ext>
            </a:extLst>
          </p:cNvPr>
          <p:cNvSpPr txBox="1"/>
          <p:nvPr/>
        </p:nvSpPr>
        <p:spPr>
          <a:xfrm>
            <a:off x="4256269" y="1760408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</a:t>
            </a:r>
          </a:p>
          <a:p>
            <a:pPr algn="ctr"/>
            <a:r>
              <a:rPr lang="en-GB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C517E-8A07-4955-8D4C-8B27A241CEE7}"/>
              </a:ext>
            </a:extLst>
          </p:cNvPr>
          <p:cNvCxnSpPr/>
          <p:nvPr/>
        </p:nvCxnSpPr>
        <p:spPr>
          <a:xfrm>
            <a:off x="1552615" y="2789498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56F661-4F47-486D-AE94-5C3EC952A1B7}"/>
              </a:ext>
            </a:extLst>
          </p:cNvPr>
          <p:cNvCxnSpPr>
            <a:cxnSpLocks/>
          </p:cNvCxnSpPr>
          <p:nvPr/>
        </p:nvCxnSpPr>
        <p:spPr>
          <a:xfrm flipH="1">
            <a:off x="3425785" y="2990753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EA0829-6054-40FA-9E4D-EA0C32BAEA76}"/>
              </a:ext>
            </a:extLst>
          </p:cNvPr>
          <p:cNvCxnSpPr>
            <a:cxnSpLocks/>
          </p:cNvCxnSpPr>
          <p:nvPr/>
        </p:nvCxnSpPr>
        <p:spPr>
          <a:xfrm flipH="1">
            <a:off x="1552615" y="4507075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F483F-50C1-4012-B348-1B72BF8A5B1C}"/>
              </a:ext>
            </a:extLst>
          </p:cNvPr>
          <p:cNvCxnSpPr/>
          <p:nvPr/>
        </p:nvCxnSpPr>
        <p:spPr>
          <a:xfrm>
            <a:off x="3447969" y="4872445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591C0-088B-4D89-9F30-3A1BF0E0DD60}"/>
              </a:ext>
            </a:extLst>
          </p:cNvPr>
          <p:cNvSpPr txBox="1"/>
          <p:nvPr/>
        </p:nvSpPr>
        <p:spPr>
          <a:xfrm>
            <a:off x="3585261" y="2819730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BBF-82F0-431F-8079-EDF00E8B501F}"/>
              </a:ext>
            </a:extLst>
          </p:cNvPr>
          <p:cNvSpPr txBox="1"/>
          <p:nvPr/>
        </p:nvSpPr>
        <p:spPr>
          <a:xfrm>
            <a:off x="1902431" y="2615873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5E08B-7DBE-41E9-8A01-456572BB1D9F}"/>
              </a:ext>
            </a:extLst>
          </p:cNvPr>
          <p:cNvSpPr txBox="1"/>
          <p:nvPr/>
        </p:nvSpPr>
        <p:spPr>
          <a:xfrm>
            <a:off x="1636860" y="4442229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DBC36-1673-4755-9629-65D6E1414923}"/>
              </a:ext>
            </a:extLst>
          </p:cNvPr>
          <p:cNvSpPr txBox="1"/>
          <p:nvPr/>
        </p:nvSpPr>
        <p:spPr>
          <a:xfrm>
            <a:off x="3959507" y="4681256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6081D-B4D5-4C2C-BEAF-F0FDD33E102E}"/>
              </a:ext>
            </a:extLst>
          </p:cNvPr>
          <p:cNvSpPr txBox="1"/>
          <p:nvPr/>
        </p:nvSpPr>
        <p:spPr>
          <a:xfrm>
            <a:off x="8034431" y="1760410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5B6F92-01F1-4166-903F-15711562078E}"/>
              </a:ext>
            </a:extLst>
          </p:cNvPr>
          <p:cNvSpPr/>
          <p:nvPr/>
        </p:nvSpPr>
        <p:spPr>
          <a:xfrm>
            <a:off x="8825366" y="2406742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C76CD3-0864-4098-AE41-2725EB056D8C}"/>
              </a:ext>
            </a:extLst>
          </p:cNvPr>
          <p:cNvSpPr/>
          <p:nvPr/>
        </p:nvSpPr>
        <p:spPr>
          <a:xfrm>
            <a:off x="6952196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D1288-F4F5-4C50-B5CB-F523C6D616FF}"/>
              </a:ext>
            </a:extLst>
          </p:cNvPr>
          <p:cNvSpPr/>
          <p:nvPr/>
        </p:nvSpPr>
        <p:spPr>
          <a:xfrm>
            <a:off x="10737118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218B4C-05ED-4F3E-A224-EF53F62D3448}"/>
              </a:ext>
            </a:extLst>
          </p:cNvPr>
          <p:cNvSpPr txBox="1"/>
          <p:nvPr/>
        </p:nvSpPr>
        <p:spPr>
          <a:xfrm>
            <a:off x="6138114" y="1761468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2C06A-0AEA-4B94-9A8B-22FB17D1FD92}"/>
              </a:ext>
            </a:extLst>
          </p:cNvPr>
          <p:cNvSpPr txBox="1"/>
          <p:nvPr/>
        </p:nvSpPr>
        <p:spPr>
          <a:xfrm>
            <a:off x="9943289" y="1760409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79B029-42BE-419F-A1FE-82D89CCDF65C}"/>
              </a:ext>
            </a:extLst>
          </p:cNvPr>
          <p:cNvCxnSpPr/>
          <p:nvPr/>
        </p:nvCxnSpPr>
        <p:spPr>
          <a:xfrm>
            <a:off x="7239635" y="2789499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08DFA6-4126-4AF0-B323-3B90D8F77912}"/>
              </a:ext>
            </a:extLst>
          </p:cNvPr>
          <p:cNvCxnSpPr>
            <a:cxnSpLocks/>
          </p:cNvCxnSpPr>
          <p:nvPr/>
        </p:nvCxnSpPr>
        <p:spPr>
          <a:xfrm flipH="1">
            <a:off x="9112805" y="2990754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168D80-CF54-4042-9AB2-F74AFDEA2D45}"/>
              </a:ext>
            </a:extLst>
          </p:cNvPr>
          <p:cNvCxnSpPr>
            <a:cxnSpLocks/>
          </p:cNvCxnSpPr>
          <p:nvPr/>
        </p:nvCxnSpPr>
        <p:spPr>
          <a:xfrm flipH="1">
            <a:off x="7226766" y="3918273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A705FB-A078-4626-8F44-82036637720A}"/>
              </a:ext>
            </a:extLst>
          </p:cNvPr>
          <p:cNvCxnSpPr/>
          <p:nvPr/>
        </p:nvCxnSpPr>
        <p:spPr>
          <a:xfrm>
            <a:off x="9134989" y="4872446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DD7EB9-12EA-41D5-BE4D-7B1D6411EAF4}"/>
              </a:ext>
            </a:extLst>
          </p:cNvPr>
          <p:cNvSpPr txBox="1"/>
          <p:nvPr/>
        </p:nvSpPr>
        <p:spPr>
          <a:xfrm>
            <a:off x="9272281" y="2819731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F9907-DF14-4F36-8316-D183D0CF7553}"/>
              </a:ext>
            </a:extLst>
          </p:cNvPr>
          <p:cNvSpPr txBox="1"/>
          <p:nvPr/>
        </p:nvSpPr>
        <p:spPr>
          <a:xfrm>
            <a:off x="7589451" y="2615874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28F37C-FB4C-40D5-B59F-89E2376E035E}"/>
              </a:ext>
            </a:extLst>
          </p:cNvPr>
          <p:cNvSpPr txBox="1"/>
          <p:nvPr/>
        </p:nvSpPr>
        <p:spPr>
          <a:xfrm>
            <a:off x="7311011" y="3853427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3BB54-6C60-4180-AA91-CD8E6787BC21}"/>
              </a:ext>
            </a:extLst>
          </p:cNvPr>
          <p:cNvSpPr txBox="1"/>
          <p:nvPr/>
        </p:nvSpPr>
        <p:spPr>
          <a:xfrm>
            <a:off x="9646527" y="4681257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7F4A1A-712F-4CCC-845D-0BA7D27DD361}"/>
              </a:ext>
            </a:extLst>
          </p:cNvPr>
          <p:cNvSpPr/>
          <p:nvPr/>
        </p:nvSpPr>
        <p:spPr>
          <a:xfrm>
            <a:off x="5822066" y="3333509"/>
            <a:ext cx="705093" cy="11735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AD9560-786E-44E7-8C7B-FEA09543D0F7}"/>
              </a:ext>
            </a:extLst>
          </p:cNvPr>
          <p:cNvSpPr/>
          <p:nvPr/>
        </p:nvSpPr>
        <p:spPr>
          <a:xfrm>
            <a:off x="8823120" y="3067291"/>
            <a:ext cx="289685" cy="111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C4152A-590F-453A-816A-640134EB025D}"/>
              </a:ext>
            </a:extLst>
          </p:cNvPr>
          <p:cNvSpPr/>
          <p:nvPr/>
        </p:nvSpPr>
        <p:spPr>
          <a:xfrm>
            <a:off x="8825366" y="4181263"/>
            <a:ext cx="289684" cy="111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7C78C8-C7F2-4DC7-A6BB-FC0C244C7689}"/>
              </a:ext>
            </a:extLst>
          </p:cNvPr>
          <p:cNvGrpSpPr/>
          <p:nvPr/>
        </p:nvGrpSpPr>
        <p:grpSpPr>
          <a:xfrm>
            <a:off x="9112805" y="3414529"/>
            <a:ext cx="287444" cy="1324959"/>
            <a:chOff x="9112805" y="3599725"/>
            <a:chExt cx="287444" cy="1324959"/>
          </a:xfrm>
        </p:grpSpPr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A1CFEDA0-0DAB-4798-AF82-6D6B7EC49E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17042" y="3695488"/>
              <a:ext cx="478965" cy="287439"/>
            </a:xfrm>
            <a:prstGeom prst="bentConnector3">
              <a:avLst>
                <a:gd name="adj1" fmla="val 5000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994D4C85-1F2E-4CB8-9371-97B793573437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rot="5400000">
              <a:off x="8834653" y="4359087"/>
              <a:ext cx="845994" cy="2851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FC3BA72-8098-40FE-BE56-F4CC62B2F652}"/>
              </a:ext>
            </a:extLst>
          </p:cNvPr>
          <p:cNvSpPr txBox="1"/>
          <p:nvPr/>
        </p:nvSpPr>
        <p:spPr>
          <a:xfrm>
            <a:off x="9345751" y="3980154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526EB7-734C-4C6F-BB5D-366497D8F18C}"/>
              </a:ext>
            </a:extLst>
          </p:cNvPr>
          <p:cNvSpPr/>
          <p:nvPr/>
        </p:nvSpPr>
        <p:spPr>
          <a:xfrm>
            <a:off x="3136101" y="3067291"/>
            <a:ext cx="294512" cy="2230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&amp; B</a:t>
            </a:r>
          </a:p>
        </p:txBody>
      </p:sp>
    </p:spTree>
    <p:extLst>
      <p:ext uri="{BB962C8B-B14F-4D97-AF65-F5344CB8AC3E}">
        <p14:creationId xmlns:p14="http://schemas.microsoft.com/office/powerpoint/2010/main" val="25534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5A95F-F5C4-4715-9313-8042D33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patterns</a:t>
            </a:r>
          </a:p>
        </p:txBody>
      </p:sp>
    </p:spTree>
    <p:extLst>
      <p:ext uri="{BB962C8B-B14F-4D97-AF65-F5344CB8AC3E}">
        <p14:creationId xmlns:p14="http://schemas.microsoft.com/office/powerpoint/2010/main" val="28378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6D5F4E-A8FE-45D3-B772-DBD6B50F6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173718"/>
              </p:ext>
            </p:extLst>
          </p:nvPr>
        </p:nvGraphicFramePr>
        <p:xfrm>
          <a:off x="406400" y="1560513"/>
          <a:ext cx="1137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composition, e.g. child-per-entity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05F96-543D-495E-85DF-FB2921C79906}"/>
              </a:ext>
            </a:extLst>
          </p:cNvPr>
          <p:cNvSpPr/>
          <p:nvPr/>
        </p:nvSpPr>
        <p:spPr>
          <a:xfrm>
            <a:off x="4955894" y="206029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632538-C705-427D-AD74-5B016CD3911F}"/>
              </a:ext>
            </a:extLst>
          </p:cNvPr>
          <p:cNvSpPr/>
          <p:nvPr/>
        </p:nvSpPr>
        <p:spPr>
          <a:xfrm>
            <a:off x="2087302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/entity1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98729-7FCA-4B19-9597-2BB633B3A856}"/>
              </a:ext>
            </a:extLst>
          </p:cNvPr>
          <p:cNvSpPr/>
          <p:nvPr/>
        </p:nvSpPr>
        <p:spPr>
          <a:xfrm>
            <a:off x="4955894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/entity2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AF0ED1-26D6-441F-8A1B-A649463BCEF4}"/>
              </a:ext>
            </a:extLst>
          </p:cNvPr>
          <p:cNvSpPr/>
          <p:nvPr/>
        </p:nvSpPr>
        <p:spPr>
          <a:xfrm>
            <a:off x="7824486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</a:t>
            </a:r>
            <a:r>
              <a:rPr lang="en-GB" dirty="0" err="1"/>
              <a:t>entityN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4FBCF-C942-4118-BDC3-8E0127F74A2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27408" y="2974693"/>
            <a:ext cx="2868592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6BBBD-AEFB-43C5-981A-B989243D224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2974693"/>
            <a:ext cx="0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4B67B-0EBC-468C-80D4-205A6B37D90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974693"/>
            <a:ext cx="2868592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composition, e.g. fan 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4955894" y="206029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42D51-D37F-4205-A604-B5B536937C1E}"/>
              </a:ext>
            </a:extLst>
          </p:cNvPr>
          <p:cNvSpPr/>
          <p:nvPr/>
        </p:nvSpPr>
        <p:spPr>
          <a:xfrm>
            <a:off x="3358588" y="34261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/child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31F27-71A8-490E-9E53-AE79E23CB96B}"/>
              </a:ext>
            </a:extLst>
          </p:cNvPr>
          <p:cNvSpPr/>
          <p:nvPr/>
        </p:nvSpPr>
        <p:spPr>
          <a:xfrm>
            <a:off x="6553200" y="34261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8C70E-A370-4087-88DE-3391974DC3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98694" y="2974693"/>
            <a:ext cx="1597306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6948B-9ED9-4006-AB45-64E1BF3867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974693"/>
            <a:ext cx="1597306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871961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65BF75-6AFA-4AF3-8D8A-DEAA2CC9956F}"/>
              </a:ext>
            </a:extLst>
          </p:cNvPr>
          <p:cNvSpPr/>
          <p:nvPr/>
        </p:nvSpPr>
        <p:spPr>
          <a:xfrm>
            <a:off x="3595869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8782B-9822-45C7-9AC3-42D2324050A3}"/>
              </a:ext>
            </a:extLst>
          </p:cNvPr>
          <p:cNvSpPr/>
          <p:nvPr/>
        </p:nvSpPr>
        <p:spPr>
          <a:xfrm>
            <a:off x="9050760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BD0007-CAE0-4938-BA34-A0E790868D14}"/>
              </a:ext>
            </a:extLst>
          </p:cNvPr>
          <p:cNvSpPr/>
          <p:nvPr/>
        </p:nvSpPr>
        <p:spPr>
          <a:xfrm>
            <a:off x="6315921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8B1A1B-CF5D-49DF-89F8-B66BF36C6791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2012067" y="4340508"/>
            <a:ext cx="2486627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0C95E2-E1DB-4D29-839B-ABA4926B6E3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7693306" y="4340508"/>
            <a:ext cx="2497560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1E97EC-B6E8-4464-B8AD-A80279AF210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498694" y="4340508"/>
            <a:ext cx="237281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99B82-1B34-4D98-9FCF-3B59EFB06BBE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7456027" y="4340508"/>
            <a:ext cx="237279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51AA7D-629E-4FCE-9942-B9FE4801C8F3}"/>
              </a:ext>
            </a:extLst>
          </p:cNvPr>
          <p:cNvSpPr txBox="1"/>
          <p:nvPr/>
        </p:nvSpPr>
        <p:spPr>
          <a:xfrm>
            <a:off x="5264668" y="3105365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children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5CFC5-59D3-4B5C-97E1-12991193B8F3}"/>
              </a:ext>
            </a:extLst>
          </p:cNvPr>
          <p:cNvSpPr txBox="1"/>
          <p:nvPr/>
        </p:nvSpPr>
        <p:spPr>
          <a:xfrm>
            <a:off x="5039895" y="4389097"/>
            <a:ext cx="21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grandchildren</a:t>
            </a:r>
          </a:p>
        </p:txBody>
      </p:sp>
    </p:spTree>
    <p:extLst>
      <p:ext uri="{BB962C8B-B14F-4D97-AF65-F5344CB8AC3E}">
        <p14:creationId xmlns:p14="http://schemas.microsoft.com/office/powerpoint/2010/main" val="197730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patterns, e.g. pub-sub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2934185" y="3430749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/publisher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42D51-D37F-4205-A604-B5B536937C1E}"/>
              </a:ext>
            </a:extLst>
          </p:cNvPr>
          <p:cNvSpPr/>
          <p:nvPr/>
        </p:nvSpPr>
        <p:spPr>
          <a:xfrm>
            <a:off x="6547414" y="2854949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/subscriber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6537706" y="45905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/subscriber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BB8F51-B9C3-4DB7-A4A8-1C7D0EF6B5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14397" y="3312149"/>
            <a:ext cx="1333017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3E5783-8887-4465-9009-B6AEA2667DF4}"/>
              </a:ext>
            </a:extLst>
          </p:cNvPr>
          <p:cNvCxnSpPr>
            <a:cxnSpLocks/>
          </p:cNvCxnSpPr>
          <p:nvPr/>
        </p:nvCxnSpPr>
        <p:spPr>
          <a:xfrm flipV="1">
            <a:off x="5204689" y="3132852"/>
            <a:ext cx="1333017" cy="5758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4CFFCE-6F49-4D29-ACA8-EF5D33436554}"/>
              </a:ext>
            </a:extLst>
          </p:cNvPr>
          <p:cNvCxnSpPr>
            <a:endCxn id="5" idx="0"/>
          </p:cNvCxnSpPr>
          <p:nvPr/>
        </p:nvCxnSpPr>
        <p:spPr>
          <a:xfrm>
            <a:off x="4074289" y="2854949"/>
            <a:ext cx="2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0BC653-586A-46BE-9DBE-867A246C8B26}"/>
              </a:ext>
            </a:extLst>
          </p:cNvPr>
          <p:cNvSpPr txBox="1"/>
          <p:nvPr/>
        </p:nvSpPr>
        <p:spPr>
          <a:xfrm>
            <a:off x="3569343" y="247846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FB5EA-1CE5-48EF-BA52-AD4BE62696E3}"/>
              </a:ext>
            </a:extLst>
          </p:cNvPr>
          <p:cNvSpPr txBox="1"/>
          <p:nvPr/>
        </p:nvSpPr>
        <p:spPr>
          <a:xfrm>
            <a:off x="5214395" y="2999782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35D096-5676-43D2-B811-FEF432628B6E}"/>
              </a:ext>
            </a:extLst>
          </p:cNvPr>
          <p:cNvSpPr txBox="1"/>
          <p:nvPr/>
        </p:nvSpPr>
        <p:spPr>
          <a:xfrm>
            <a:off x="5492721" y="36909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B17380-59B4-48DF-AA9A-F74528224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14395" y="4283048"/>
            <a:ext cx="1323311" cy="7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61548B-09E7-43ED-8997-8BE17FBB3F69}"/>
              </a:ext>
            </a:extLst>
          </p:cNvPr>
          <p:cNvCxnSpPr>
            <a:cxnSpLocks/>
          </p:cNvCxnSpPr>
          <p:nvPr/>
        </p:nvCxnSpPr>
        <p:spPr>
          <a:xfrm>
            <a:off x="5204689" y="4103751"/>
            <a:ext cx="1342725" cy="7733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EBE821-396C-4BA9-AFAC-8B1D0F2895E5}"/>
              </a:ext>
            </a:extLst>
          </p:cNvPr>
          <p:cNvSpPr txBox="1"/>
          <p:nvPr/>
        </p:nvSpPr>
        <p:spPr>
          <a:xfrm>
            <a:off x="5804243" y="422117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93D62-7ECC-4E9B-9500-AD5BF6DC8A2B}"/>
              </a:ext>
            </a:extLst>
          </p:cNvPr>
          <p:cNvSpPr txBox="1"/>
          <p:nvPr/>
        </p:nvSpPr>
        <p:spPr>
          <a:xfrm>
            <a:off x="5306635" y="4716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0029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 patterns, e.g. character actor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2953412" y="307555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6537706" y="45905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/character-actor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4CFFCE-6F49-4D29-ACA8-EF5D33436554}"/>
              </a:ext>
            </a:extLst>
          </p:cNvPr>
          <p:cNvCxnSpPr>
            <a:endCxn id="5" idx="0"/>
          </p:cNvCxnSpPr>
          <p:nvPr/>
        </p:nvCxnSpPr>
        <p:spPr>
          <a:xfrm>
            <a:off x="4093516" y="2499754"/>
            <a:ext cx="2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0BC653-586A-46BE-9DBE-867A246C8B26}"/>
              </a:ext>
            </a:extLst>
          </p:cNvPr>
          <p:cNvSpPr txBox="1"/>
          <p:nvPr/>
        </p:nvSpPr>
        <p:spPr>
          <a:xfrm>
            <a:off x="3079520" y="1880877"/>
            <a:ext cx="202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 request to</a:t>
            </a:r>
          </a:p>
          <a:p>
            <a:pPr algn="ctr"/>
            <a:r>
              <a:rPr lang="en-GB" dirty="0"/>
              <a:t>do risky operation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61548B-09E7-43ED-8997-8BE17FBB3F69}"/>
              </a:ext>
            </a:extLst>
          </p:cNvPr>
          <p:cNvCxnSpPr>
            <a:cxnSpLocks/>
          </p:cNvCxnSpPr>
          <p:nvPr/>
        </p:nvCxnSpPr>
        <p:spPr>
          <a:xfrm>
            <a:off x="5233624" y="3350867"/>
            <a:ext cx="1313790" cy="15262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EBE821-396C-4BA9-AFAC-8B1D0F2895E5}"/>
              </a:ext>
            </a:extLst>
          </p:cNvPr>
          <p:cNvSpPr txBox="1"/>
          <p:nvPr/>
        </p:nvSpPr>
        <p:spPr>
          <a:xfrm>
            <a:off x="5876050" y="3679491"/>
            <a:ext cx="35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child and delegate operation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93D62-7ECC-4E9B-9500-AD5BF6DC8A2B}"/>
              </a:ext>
            </a:extLst>
          </p:cNvPr>
          <p:cNvSpPr txBox="1"/>
          <p:nvPr/>
        </p:nvSpPr>
        <p:spPr>
          <a:xfrm>
            <a:off x="3614551" y="4602026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 success or failure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E557E-B11B-46B3-ADDD-D85141A6FF4E}"/>
              </a:ext>
            </a:extLst>
          </p:cNvPr>
          <p:cNvCxnSpPr>
            <a:cxnSpLocks/>
          </p:cNvCxnSpPr>
          <p:nvPr/>
        </p:nvCxnSpPr>
        <p:spPr>
          <a:xfrm>
            <a:off x="5233624" y="3781883"/>
            <a:ext cx="1313790" cy="15262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456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- Master">
  <a:themeElements>
    <a:clrScheme name="Craneware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7DC3"/>
      </a:accent2>
      <a:accent3>
        <a:srgbClr val="3C8290"/>
      </a:accent3>
      <a:accent4>
        <a:srgbClr val="538135"/>
      </a:accent4>
      <a:accent5>
        <a:srgbClr val="7AC143"/>
      </a:accent5>
      <a:accent6>
        <a:srgbClr val="FF9B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Page Master">
  <a:themeElements>
    <a:clrScheme name="Craneware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7DC3"/>
      </a:accent2>
      <a:accent3>
        <a:srgbClr val="3C8290"/>
      </a:accent3>
      <a:accent4>
        <a:srgbClr val="538135"/>
      </a:accent4>
      <a:accent5>
        <a:srgbClr val="7AC143"/>
      </a:accent5>
      <a:accent6>
        <a:srgbClr val="FF9B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462</Words>
  <Application>Microsoft Office PowerPoint</Application>
  <PresentationFormat>Widescreen</PresentationFormat>
  <Paragraphs>122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Wingdings</vt:lpstr>
      <vt:lpstr>Title Page - Master</vt:lpstr>
      <vt:lpstr>Default Page Master</vt:lpstr>
      <vt:lpstr>PowerPoint Presentation</vt:lpstr>
      <vt:lpstr>Agenda</vt:lpstr>
      <vt:lpstr>What is the actor model?</vt:lpstr>
      <vt:lpstr>What problems does it solve? </vt:lpstr>
      <vt:lpstr>Actor patterns</vt:lpstr>
      <vt:lpstr>Actor composition, e.g. child-per-entity</vt:lpstr>
      <vt:lpstr>Actor composition, e.g. fan out</vt:lpstr>
      <vt:lpstr>Messaging patterns, e.g. pub-sub</vt:lpstr>
      <vt:lpstr>Reliability patterns, e.g. character 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Warby</dc:creator>
  <cp:lastModifiedBy>Graham Miller</cp:lastModifiedBy>
  <cp:revision>46</cp:revision>
  <dcterms:created xsi:type="dcterms:W3CDTF">2020-07-05T13:48:08Z</dcterms:created>
  <dcterms:modified xsi:type="dcterms:W3CDTF">2020-12-11T12:29:51Z</dcterms:modified>
</cp:coreProperties>
</file>