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82" r:id="rId3"/>
    <p:sldId id="284" r:id="rId4"/>
    <p:sldId id="283" r:id="rId5"/>
    <p:sldId id="285" r:id="rId6"/>
    <p:sldId id="286" r:id="rId7"/>
    <p:sldId id="287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AF80"/>
    <a:srgbClr val="FF7773"/>
    <a:srgbClr val="56CD97"/>
    <a:srgbClr val="9A9A9A"/>
    <a:srgbClr val="5A7E96"/>
    <a:srgbClr val="F99E47"/>
    <a:srgbClr val="F9C355"/>
    <a:srgbClr val="807F83"/>
    <a:srgbClr val="F89728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16" autoAdjust="0"/>
    <p:restoredTop sz="86464" autoAdjust="0"/>
  </p:normalViewPr>
  <p:slideViewPr>
    <p:cSldViewPr snapToGrid="0">
      <p:cViewPr>
        <p:scale>
          <a:sx n="135" d="100"/>
          <a:sy n="135" d="100"/>
        </p:scale>
        <p:origin x="144" y="-2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5A83FD-4FF1-49AA-B281-30D5AB4A3636}" type="datetimeFigureOut">
              <a:rPr lang="en-US" smtClean="0"/>
              <a:pPr/>
              <a:t>4/25/17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B0DA6-2245-4E70-A5D2-7EE159DB25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63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Recommended</a:t>
            </a:r>
            <a:r>
              <a:rPr lang="en-US" baseline="0" dirty="0" smtClean="0"/>
              <a:t> because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B0DA6-2245-4E70-A5D2-7EE159DB25F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7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Recommended</a:t>
            </a:r>
            <a:r>
              <a:rPr lang="en-US" baseline="0" dirty="0" smtClean="0"/>
              <a:t> because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B0DA6-2245-4E70-A5D2-7EE159DB25F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561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Recommended</a:t>
            </a:r>
            <a:r>
              <a:rPr lang="en-US" baseline="0" dirty="0" smtClean="0"/>
              <a:t> because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B0DA6-2245-4E70-A5D2-7EE159DB25F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2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Recommended</a:t>
            </a:r>
            <a:r>
              <a:rPr lang="en-US" baseline="0" dirty="0" smtClean="0"/>
              <a:t> because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B0DA6-2245-4E70-A5D2-7EE159DB25F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77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em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/cl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Kathy\Desktop\veeva background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grpSp>
        <p:nvGrpSpPr>
          <p:cNvPr id="13" name="Group 12"/>
          <p:cNvGrpSpPr>
            <a:grpSpLocks noChangeAspect="1"/>
          </p:cNvGrpSpPr>
          <p:nvPr userDrawn="1"/>
        </p:nvGrpSpPr>
        <p:grpSpPr>
          <a:xfrm>
            <a:off x="2552065" y="2970213"/>
            <a:ext cx="4023360" cy="941810"/>
            <a:chOff x="2332038" y="1768475"/>
            <a:chExt cx="4713287" cy="1103313"/>
          </a:xfrm>
        </p:grpSpPr>
        <p:sp>
          <p:nvSpPr>
            <p:cNvPr id="4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2332038" y="1768475"/>
              <a:ext cx="4713287" cy="1103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5"/>
            <p:cNvSpPr>
              <a:spLocks/>
            </p:cNvSpPr>
            <p:nvPr userDrawn="1"/>
          </p:nvSpPr>
          <p:spPr bwMode="auto">
            <a:xfrm>
              <a:off x="5207000" y="1916113"/>
              <a:ext cx="958850" cy="955675"/>
            </a:xfrm>
            <a:custGeom>
              <a:avLst/>
              <a:gdLst>
                <a:gd name="T0" fmla="*/ 85 w 85"/>
                <a:gd name="T1" fmla="*/ 0 h 84"/>
                <a:gd name="T2" fmla="*/ 69 w 85"/>
                <a:gd name="T3" fmla="*/ 0 h 84"/>
                <a:gd name="T4" fmla="*/ 42 w 85"/>
                <a:gd name="T5" fmla="*/ 53 h 84"/>
                <a:gd name="T6" fmla="*/ 16 w 85"/>
                <a:gd name="T7" fmla="*/ 0 h 84"/>
                <a:gd name="T8" fmla="*/ 0 w 85"/>
                <a:gd name="T9" fmla="*/ 0 h 84"/>
                <a:gd name="T10" fmla="*/ 42 w 85"/>
                <a:gd name="T11" fmla="*/ 84 h 84"/>
                <a:gd name="T12" fmla="*/ 85 w 85"/>
                <a:gd name="T13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84">
                  <a:moveTo>
                    <a:pt x="85" y="0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42" y="53"/>
                    <a:pt x="42" y="53"/>
                    <a:pt x="42" y="5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33"/>
                    <a:pt x="42" y="84"/>
                    <a:pt x="42" y="84"/>
                  </a:cubicBezTo>
                  <a:lnTo>
                    <a:pt x="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 noEditPoints="1"/>
            </p:cNvSpPr>
            <p:nvPr userDrawn="1"/>
          </p:nvSpPr>
          <p:spPr bwMode="auto">
            <a:xfrm>
              <a:off x="4327525" y="1905000"/>
              <a:ext cx="925512" cy="933450"/>
            </a:xfrm>
            <a:custGeom>
              <a:avLst/>
              <a:gdLst>
                <a:gd name="T0" fmla="*/ 41 w 82"/>
                <a:gd name="T1" fmla="*/ 69 h 82"/>
                <a:gd name="T2" fmla="*/ 14 w 82"/>
                <a:gd name="T3" fmla="*/ 48 h 82"/>
                <a:gd name="T4" fmla="*/ 82 w 82"/>
                <a:gd name="T5" fmla="*/ 48 h 82"/>
                <a:gd name="T6" fmla="*/ 82 w 82"/>
                <a:gd name="T7" fmla="*/ 41 h 82"/>
                <a:gd name="T8" fmla="*/ 41 w 82"/>
                <a:gd name="T9" fmla="*/ 0 h 82"/>
                <a:gd name="T10" fmla="*/ 0 w 82"/>
                <a:gd name="T11" fmla="*/ 41 h 82"/>
                <a:gd name="T12" fmla="*/ 41 w 82"/>
                <a:gd name="T13" fmla="*/ 82 h 82"/>
                <a:gd name="T14" fmla="*/ 77 w 82"/>
                <a:gd name="T15" fmla="*/ 60 h 82"/>
                <a:gd name="T16" fmla="*/ 61 w 82"/>
                <a:gd name="T17" fmla="*/ 60 h 82"/>
                <a:gd name="T18" fmla="*/ 41 w 82"/>
                <a:gd name="T19" fmla="*/ 69 h 82"/>
                <a:gd name="T20" fmla="*/ 41 w 82"/>
                <a:gd name="T21" fmla="*/ 13 h 82"/>
                <a:gd name="T22" fmla="*/ 68 w 82"/>
                <a:gd name="T23" fmla="*/ 34 h 82"/>
                <a:gd name="T24" fmla="*/ 14 w 82"/>
                <a:gd name="T25" fmla="*/ 34 h 82"/>
                <a:gd name="T26" fmla="*/ 41 w 82"/>
                <a:gd name="T27" fmla="*/ 1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2" h="82">
                  <a:moveTo>
                    <a:pt x="41" y="69"/>
                  </a:moveTo>
                  <a:cubicBezTo>
                    <a:pt x="28" y="69"/>
                    <a:pt x="17" y="60"/>
                    <a:pt x="14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18"/>
                    <a:pt x="64" y="0"/>
                    <a:pt x="41" y="0"/>
                  </a:cubicBezTo>
                  <a:cubicBezTo>
                    <a:pt x="18" y="0"/>
                    <a:pt x="0" y="18"/>
                    <a:pt x="0" y="41"/>
                  </a:cubicBezTo>
                  <a:cubicBezTo>
                    <a:pt x="0" y="64"/>
                    <a:pt x="18" y="82"/>
                    <a:pt x="41" y="82"/>
                  </a:cubicBezTo>
                  <a:cubicBezTo>
                    <a:pt x="56" y="82"/>
                    <a:pt x="70" y="73"/>
                    <a:pt x="77" y="60"/>
                  </a:cubicBezTo>
                  <a:cubicBezTo>
                    <a:pt x="61" y="60"/>
                    <a:pt x="61" y="60"/>
                    <a:pt x="61" y="60"/>
                  </a:cubicBezTo>
                  <a:cubicBezTo>
                    <a:pt x="56" y="66"/>
                    <a:pt x="49" y="69"/>
                    <a:pt x="41" y="69"/>
                  </a:cubicBezTo>
                  <a:moveTo>
                    <a:pt x="41" y="13"/>
                  </a:moveTo>
                  <a:cubicBezTo>
                    <a:pt x="54" y="13"/>
                    <a:pt x="65" y="22"/>
                    <a:pt x="68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7" y="22"/>
                    <a:pt x="28" y="13"/>
                    <a:pt x="41" y="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 noEditPoints="1"/>
            </p:cNvSpPr>
            <p:nvPr userDrawn="1"/>
          </p:nvSpPr>
          <p:spPr bwMode="auto">
            <a:xfrm>
              <a:off x="6121400" y="1905000"/>
              <a:ext cx="923925" cy="933450"/>
            </a:xfrm>
            <a:custGeom>
              <a:avLst/>
              <a:gdLst>
                <a:gd name="T0" fmla="*/ 82 w 82"/>
                <a:gd name="T1" fmla="*/ 41 h 82"/>
                <a:gd name="T2" fmla="*/ 82 w 82"/>
                <a:gd name="T3" fmla="*/ 41 h 82"/>
                <a:gd name="T4" fmla="*/ 82 w 82"/>
                <a:gd name="T5" fmla="*/ 1 h 82"/>
                <a:gd name="T6" fmla="*/ 68 w 82"/>
                <a:gd name="T7" fmla="*/ 1 h 82"/>
                <a:gd name="T8" fmla="*/ 68 w 82"/>
                <a:gd name="T9" fmla="*/ 11 h 82"/>
                <a:gd name="T10" fmla="*/ 41 w 82"/>
                <a:gd name="T11" fmla="*/ 0 h 82"/>
                <a:gd name="T12" fmla="*/ 0 w 82"/>
                <a:gd name="T13" fmla="*/ 41 h 82"/>
                <a:gd name="T14" fmla="*/ 41 w 82"/>
                <a:gd name="T15" fmla="*/ 82 h 82"/>
                <a:gd name="T16" fmla="*/ 68 w 82"/>
                <a:gd name="T17" fmla="*/ 72 h 82"/>
                <a:gd name="T18" fmla="*/ 68 w 82"/>
                <a:gd name="T19" fmla="*/ 82 h 82"/>
                <a:gd name="T20" fmla="*/ 82 w 82"/>
                <a:gd name="T21" fmla="*/ 82 h 82"/>
                <a:gd name="T22" fmla="*/ 82 w 82"/>
                <a:gd name="T23" fmla="*/ 42 h 82"/>
                <a:gd name="T24" fmla="*/ 82 w 82"/>
                <a:gd name="T25" fmla="*/ 41 h 82"/>
                <a:gd name="T26" fmla="*/ 41 w 82"/>
                <a:gd name="T27" fmla="*/ 69 h 82"/>
                <a:gd name="T28" fmla="*/ 13 w 82"/>
                <a:gd name="T29" fmla="*/ 41 h 82"/>
                <a:gd name="T30" fmla="*/ 41 w 82"/>
                <a:gd name="T31" fmla="*/ 14 h 82"/>
                <a:gd name="T32" fmla="*/ 68 w 82"/>
                <a:gd name="T33" fmla="*/ 41 h 82"/>
                <a:gd name="T34" fmla="*/ 68 w 82"/>
                <a:gd name="T35" fmla="*/ 42 h 82"/>
                <a:gd name="T36" fmla="*/ 41 w 82"/>
                <a:gd name="T37" fmla="*/ 69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2" h="82">
                  <a:moveTo>
                    <a:pt x="82" y="41"/>
                  </a:moveTo>
                  <a:cubicBezTo>
                    <a:pt x="82" y="41"/>
                    <a:pt x="82" y="41"/>
                    <a:pt x="82" y="41"/>
                  </a:cubicBezTo>
                  <a:cubicBezTo>
                    <a:pt x="82" y="1"/>
                    <a:pt x="82" y="1"/>
                    <a:pt x="82" y="1"/>
                  </a:cubicBezTo>
                  <a:cubicBezTo>
                    <a:pt x="68" y="1"/>
                    <a:pt x="68" y="1"/>
                    <a:pt x="68" y="1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61" y="4"/>
                    <a:pt x="51" y="0"/>
                    <a:pt x="41" y="0"/>
                  </a:cubicBezTo>
                  <a:cubicBezTo>
                    <a:pt x="18" y="0"/>
                    <a:pt x="0" y="19"/>
                    <a:pt x="0" y="41"/>
                  </a:cubicBezTo>
                  <a:cubicBezTo>
                    <a:pt x="0" y="64"/>
                    <a:pt x="18" y="82"/>
                    <a:pt x="41" y="82"/>
                  </a:cubicBezTo>
                  <a:cubicBezTo>
                    <a:pt x="51" y="82"/>
                    <a:pt x="61" y="78"/>
                    <a:pt x="68" y="7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82" y="82"/>
                    <a:pt x="82" y="82"/>
                    <a:pt x="82" y="82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82" y="42"/>
                    <a:pt x="82" y="41"/>
                    <a:pt x="82" y="41"/>
                  </a:cubicBezTo>
                  <a:moveTo>
                    <a:pt x="41" y="69"/>
                  </a:moveTo>
                  <a:cubicBezTo>
                    <a:pt x="25" y="69"/>
                    <a:pt x="13" y="57"/>
                    <a:pt x="13" y="41"/>
                  </a:cubicBezTo>
                  <a:cubicBezTo>
                    <a:pt x="13" y="26"/>
                    <a:pt x="25" y="14"/>
                    <a:pt x="41" y="14"/>
                  </a:cubicBezTo>
                  <a:cubicBezTo>
                    <a:pt x="56" y="14"/>
                    <a:pt x="68" y="26"/>
                    <a:pt x="68" y="41"/>
                  </a:cubicBezTo>
                  <a:cubicBezTo>
                    <a:pt x="68" y="42"/>
                    <a:pt x="68" y="42"/>
                    <a:pt x="68" y="42"/>
                  </a:cubicBezTo>
                  <a:cubicBezTo>
                    <a:pt x="68" y="57"/>
                    <a:pt x="56" y="69"/>
                    <a:pt x="41" y="6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 noEditPoints="1"/>
            </p:cNvSpPr>
            <p:nvPr userDrawn="1"/>
          </p:nvSpPr>
          <p:spPr bwMode="auto">
            <a:xfrm>
              <a:off x="3290888" y="1905000"/>
              <a:ext cx="935037" cy="933450"/>
            </a:xfrm>
            <a:custGeom>
              <a:avLst/>
              <a:gdLst>
                <a:gd name="T0" fmla="*/ 42 w 83"/>
                <a:gd name="T1" fmla="*/ 69 h 82"/>
                <a:gd name="T2" fmla="*/ 15 w 83"/>
                <a:gd name="T3" fmla="*/ 48 h 82"/>
                <a:gd name="T4" fmla="*/ 83 w 83"/>
                <a:gd name="T5" fmla="*/ 48 h 82"/>
                <a:gd name="T6" fmla="*/ 83 w 83"/>
                <a:gd name="T7" fmla="*/ 41 h 82"/>
                <a:gd name="T8" fmla="*/ 42 w 83"/>
                <a:gd name="T9" fmla="*/ 0 h 82"/>
                <a:gd name="T10" fmla="*/ 0 w 83"/>
                <a:gd name="T11" fmla="*/ 41 h 82"/>
                <a:gd name="T12" fmla="*/ 42 w 83"/>
                <a:gd name="T13" fmla="*/ 82 h 82"/>
                <a:gd name="T14" fmla="*/ 78 w 83"/>
                <a:gd name="T15" fmla="*/ 60 h 82"/>
                <a:gd name="T16" fmla="*/ 62 w 83"/>
                <a:gd name="T17" fmla="*/ 60 h 82"/>
                <a:gd name="T18" fmla="*/ 42 w 83"/>
                <a:gd name="T19" fmla="*/ 69 h 82"/>
                <a:gd name="T20" fmla="*/ 42 w 83"/>
                <a:gd name="T21" fmla="*/ 13 h 82"/>
                <a:gd name="T22" fmla="*/ 69 w 83"/>
                <a:gd name="T23" fmla="*/ 34 h 82"/>
                <a:gd name="T24" fmla="*/ 15 w 83"/>
                <a:gd name="T25" fmla="*/ 34 h 82"/>
                <a:gd name="T26" fmla="*/ 42 w 83"/>
                <a:gd name="T27" fmla="*/ 1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3" h="82">
                  <a:moveTo>
                    <a:pt x="42" y="69"/>
                  </a:moveTo>
                  <a:cubicBezTo>
                    <a:pt x="29" y="69"/>
                    <a:pt x="18" y="60"/>
                    <a:pt x="15" y="48"/>
                  </a:cubicBezTo>
                  <a:cubicBezTo>
                    <a:pt x="83" y="48"/>
                    <a:pt x="83" y="48"/>
                    <a:pt x="83" y="48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83" y="18"/>
                    <a:pt x="64" y="0"/>
                    <a:pt x="42" y="0"/>
                  </a:cubicBezTo>
                  <a:cubicBezTo>
                    <a:pt x="19" y="0"/>
                    <a:pt x="0" y="18"/>
                    <a:pt x="0" y="41"/>
                  </a:cubicBezTo>
                  <a:cubicBezTo>
                    <a:pt x="0" y="64"/>
                    <a:pt x="19" y="82"/>
                    <a:pt x="42" y="82"/>
                  </a:cubicBezTo>
                  <a:cubicBezTo>
                    <a:pt x="57" y="82"/>
                    <a:pt x="71" y="73"/>
                    <a:pt x="78" y="60"/>
                  </a:cubicBezTo>
                  <a:cubicBezTo>
                    <a:pt x="62" y="60"/>
                    <a:pt x="62" y="60"/>
                    <a:pt x="62" y="60"/>
                  </a:cubicBezTo>
                  <a:cubicBezTo>
                    <a:pt x="57" y="66"/>
                    <a:pt x="49" y="69"/>
                    <a:pt x="42" y="69"/>
                  </a:cubicBezTo>
                  <a:moveTo>
                    <a:pt x="42" y="13"/>
                  </a:moveTo>
                  <a:cubicBezTo>
                    <a:pt x="55" y="13"/>
                    <a:pt x="66" y="22"/>
                    <a:pt x="69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8" y="22"/>
                    <a:pt x="29" y="13"/>
                    <a:pt x="42" y="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2332038" y="1768475"/>
              <a:ext cx="1071562" cy="1103313"/>
            </a:xfrm>
            <a:custGeom>
              <a:avLst/>
              <a:gdLst>
                <a:gd name="T0" fmla="*/ 0 w 675"/>
                <a:gd name="T1" fmla="*/ 0 h 695"/>
                <a:gd name="T2" fmla="*/ 114 w 675"/>
                <a:gd name="T3" fmla="*/ 0 h 695"/>
                <a:gd name="T4" fmla="*/ 341 w 675"/>
                <a:gd name="T5" fmla="*/ 451 h 695"/>
                <a:gd name="T6" fmla="*/ 561 w 675"/>
                <a:gd name="T7" fmla="*/ 0 h 695"/>
                <a:gd name="T8" fmla="*/ 675 w 675"/>
                <a:gd name="T9" fmla="*/ 0 h 695"/>
                <a:gd name="T10" fmla="*/ 341 w 675"/>
                <a:gd name="T11" fmla="*/ 695 h 695"/>
                <a:gd name="T12" fmla="*/ 0 w 675"/>
                <a:gd name="T13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695">
                  <a:moveTo>
                    <a:pt x="0" y="0"/>
                  </a:moveTo>
                  <a:lnTo>
                    <a:pt x="114" y="0"/>
                  </a:lnTo>
                  <a:lnTo>
                    <a:pt x="341" y="451"/>
                  </a:lnTo>
                  <a:lnTo>
                    <a:pt x="561" y="0"/>
                  </a:lnTo>
                  <a:lnTo>
                    <a:pt x="675" y="0"/>
                  </a:lnTo>
                  <a:lnTo>
                    <a:pt x="341" y="6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2625725" y="1768475"/>
              <a:ext cx="484187" cy="488950"/>
            </a:xfrm>
            <a:custGeom>
              <a:avLst/>
              <a:gdLst>
                <a:gd name="T0" fmla="*/ 0 w 43"/>
                <a:gd name="T1" fmla="*/ 0 h 43"/>
                <a:gd name="T2" fmla="*/ 21 w 43"/>
                <a:gd name="T3" fmla="*/ 43 h 43"/>
                <a:gd name="T4" fmla="*/ 43 w 43"/>
                <a:gd name="T5" fmla="*/ 0 h 43"/>
                <a:gd name="T6" fmla="*/ 0 w 43"/>
                <a:gd name="T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43">
                  <a:moveTo>
                    <a:pt x="0" y="0"/>
                  </a:moveTo>
                  <a:cubicBezTo>
                    <a:pt x="21" y="43"/>
                    <a:pt x="21" y="43"/>
                    <a:pt x="21" y="43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range Background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C:\Users\Kathy\Desktop\veeva background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grpSp>
        <p:nvGrpSpPr>
          <p:cNvPr id="9" name="Group 8"/>
          <p:cNvGrpSpPr>
            <a:grpSpLocks noChangeAspect="1"/>
          </p:cNvGrpSpPr>
          <p:nvPr userDrawn="1"/>
        </p:nvGrpSpPr>
        <p:grpSpPr>
          <a:xfrm>
            <a:off x="381000" y="6321266"/>
            <a:ext cx="461134" cy="468852"/>
            <a:chOff x="3149600" y="1982788"/>
            <a:chExt cx="2844800" cy="2892425"/>
          </a:xfrm>
          <a:solidFill>
            <a:schemeClr val="bg1"/>
          </a:solidFill>
        </p:grpSpPr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3149600" y="1982788"/>
              <a:ext cx="2844800" cy="2892425"/>
            </a:xfrm>
            <a:custGeom>
              <a:avLst/>
              <a:gdLst>
                <a:gd name="T0" fmla="*/ 0 w 1792"/>
                <a:gd name="T1" fmla="*/ 0 h 1822"/>
                <a:gd name="T2" fmla="*/ 313 w 1792"/>
                <a:gd name="T3" fmla="*/ 0 h 1822"/>
                <a:gd name="T4" fmla="*/ 903 w 1792"/>
                <a:gd name="T5" fmla="*/ 1189 h 1822"/>
                <a:gd name="T6" fmla="*/ 1486 w 1792"/>
                <a:gd name="T7" fmla="*/ 0 h 1822"/>
                <a:gd name="T8" fmla="*/ 1792 w 1792"/>
                <a:gd name="T9" fmla="*/ 0 h 1822"/>
                <a:gd name="T10" fmla="*/ 896 w 1792"/>
                <a:gd name="T11" fmla="*/ 1822 h 1822"/>
                <a:gd name="T12" fmla="*/ 0 w 1792"/>
                <a:gd name="T13" fmla="*/ 0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2" h="1822">
                  <a:moveTo>
                    <a:pt x="0" y="0"/>
                  </a:moveTo>
                  <a:lnTo>
                    <a:pt x="313" y="0"/>
                  </a:lnTo>
                  <a:lnTo>
                    <a:pt x="903" y="1189"/>
                  </a:lnTo>
                  <a:lnTo>
                    <a:pt x="1486" y="0"/>
                  </a:lnTo>
                  <a:lnTo>
                    <a:pt x="1792" y="0"/>
                  </a:lnTo>
                  <a:lnTo>
                    <a:pt x="896" y="182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3929063" y="1993901"/>
              <a:ext cx="1285875" cy="1276350"/>
            </a:xfrm>
            <a:custGeom>
              <a:avLst/>
              <a:gdLst>
                <a:gd name="T0" fmla="*/ 0 w 114"/>
                <a:gd name="T1" fmla="*/ 0 h 113"/>
                <a:gd name="T2" fmla="*/ 57 w 114"/>
                <a:gd name="T3" fmla="*/ 113 h 113"/>
                <a:gd name="T4" fmla="*/ 114 w 114"/>
                <a:gd name="T5" fmla="*/ 0 h 113"/>
                <a:gd name="T6" fmla="*/ 0 w 114"/>
                <a:gd name="T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13">
                  <a:moveTo>
                    <a:pt x="0" y="0"/>
                  </a:moveTo>
                  <a:cubicBezTo>
                    <a:pt x="57" y="113"/>
                    <a:pt x="57" y="113"/>
                    <a:pt x="57" y="113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4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4518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5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b="1" kern="600" dirty="0">
                <a:latin typeface="Arial" charset="0"/>
                <a:ea typeface="Arial"/>
                <a:cs typeface="Arial"/>
              </a:rPr>
              <a:t>‹#›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905933" y="6477315"/>
            <a:ext cx="2611099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750" kern="600" dirty="0">
                <a:solidFill>
                  <a:schemeClr val="bg1"/>
                </a:solidFill>
                <a:latin typeface="Arial" charset="0"/>
                <a:ea typeface="ＭＳ Ｐゴシック" charset="0"/>
              </a:rPr>
              <a:t>© Copyright 2016 </a:t>
            </a:r>
            <a:r>
              <a:rPr lang="en-US" sz="750" kern="600" dirty="0" err="1">
                <a:solidFill>
                  <a:schemeClr val="bg1"/>
                </a:solidFill>
                <a:latin typeface="Arial" charset="0"/>
                <a:ea typeface="ＭＳ Ｐゴシック" charset="0"/>
              </a:rPr>
              <a:t>Veeva</a:t>
            </a:r>
            <a:r>
              <a:rPr lang="en-US" sz="750" kern="600" dirty="0">
                <a:solidFill>
                  <a:schemeClr val="bg1"/>
                </a:solidFill>
                <a:latin typeface="Arial" charset="0"/>
                <a:ea typeface="ＭＳ Ｐゴシック" charset="0"/>
              </a:rPr>
              <a:t> Systems Inc., all rights reserved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7762943" y="6426513"/>
            <a:ext cx="755335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750" b="1" kern="600" dirty="0">
                <a:solidFill>
                  <a:schemeClr val="bg1"/>
                </a:solidFill>
                <a:latin typeface="Arial" charset="0"/>
                <a:ea typeface="ＭＳ Ｐゴシック" charset="0"/>
              </a:rPr>
              <a:t>veeva.com  |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-1" y="0"/>
            <a:ext cx="9144001" cy="6858000"/>
            <a:chOff x="-1" y="0"/>
            <a:chExt cx="9144001" cy="6858000"/>
          </a:xfrm>
        </p:grpSpPr>
        <p:pic>
          <p:nvPicPr>
            <p:cNvPr id="2052" name="Picture 4" descr="C:\Users\Kathy\Desktop\veeva background.png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" y="0"/>
              <a:ext cx="9144001" cy="6858000"/>
            </a:xfrm>
            <a:prstGeom prst="rect">
              <a:avLst/>
            </a:prstGeom>
            <a:noFill/>
          </p:spPr>
        </p:pic>
        <p:pic>
          <p:nvPicPr>
            <p:cNvPr id="7" name="Picture 4"/>
            <p:cNvPicPr>
              <a:picLocks noChangeAspect="1"/>
            </p:cNvPicPr>
            <p:nvPr userDrawn="1"/>
          </p:nvPicPr>
          <p:blipFill>
            <a:blip r:embed="rId3" cstate="screen">
              <a:alphaModFix amt="19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23162" b="20370"/>
            <a:stretch>
              <a:fillRect/>
            </a:stretch>
          </p:blipFill>
          <p:spPr bwMode="auto">
            <a:xfrm>
              <a:off x="2455863" y="1397000"/>
              <a:ext cx="6688137" cy="546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>
                      <a:alpha val="18823"/>
                    </a:srgb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2648" y="2743200"/>
            <a:ext cx="6169152" cy="704088"/>
          </a:xfrm>
        </p:spPr>
        <p:txBody>
          <a:bodyPr lIns="0" tIns="0" rIns="0" bIns="0" anchor="b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09600" y="3511296"/>
            <a:ext cx="5026152" cy="276999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White/Orange clou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Kathy\Desktop\veeva cloud orange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09800" y="0"/>
            <a:ext cx="69342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99E4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DFD3-134D-4504-873E-5AE45B54A5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920885" y="6428317"/>
            <a:ext cx="1361872" cy="365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909896" y="6507004"/>
            <a:ext cx="2611099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750" kern="600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© Copyright 2016 </a:t>
            </a:r>
            <a:r>
              <a:rPr lang="en-US" sz="750" kern="600" dirty="0" err="1">
                <a:solidFill>
                  <a:schemeClr val="tx1"/>
                </a:solidFill>
                <a:latin typeface="Arial" charset="0"/>
                <a:ea typeface="ＭＳ Ｐゴシック" charset="0"/>
              </a:rPr>
              <a:t>Veeva</a:t>
            </a:r>
            <a:r>
              <a:rPr lang="en-US" sz="750" kern="600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 Systems Inc., all rights reserved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7767064" y="6507613"/>
            <a:ext cx="761234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750" b="1" kern="600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veeva.com</a:t>
            </a:r>
            <a:r>
              <a:rPr lang="en-US" sz="750" b="1" kern="600" baseline="0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  |</a:t>
            </a:r>
            <a:endParaRPr lang="en-US" sz="750" b="1" kern="600" dirty="0">
              <a:solidFill>
                <a:schemeClr val="tx1"/>
              </a:solidFill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/Orange clouds_with Cont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Kathy\Desktop\veeva cloud orange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09800" y="0"/>
            <a:ext cx="69342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>
            <a:lvl1pPr>
              <a:defRPr>
                <a:solidFill>
                  <a:srgbClr val="5A7E9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DFD3-134D-4504-873E-5AE45B54A5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57200" y="1371600"/>
            <a:ext cx="8229600" cy="4724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920885" y="6428317"/>
            <a:ext cx="1361872" cy="365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909896" y="6507004"/>
            <a:ext cx="2611099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750" kern="600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© Copyright 2016 </a:t>
            </a:r>
            <a:r>
              <a:rPr lang="en-US" sz="750" kern="600" dirty="0" err="1">
                <a:solidFill>
                  <a:schemeClr val="tx1"/>
                </a:solidFill>
                <a:latin typeface="Arial" charset="0"/>
                <a:ea typeface="ＭＳ Ｐゴシック" charset="0"/>
              </a:rPr>
              <a:t>Veeva</a:t>
            </a:r>
            <a:r>
              <a:rPr lang="en-US" sz="750" kern="600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 Systems Inc., all rights reserved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7767064" y="6507613"/>
            <a:ext cx="761234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750" b="1" kern="600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veeva.com</a:t>
            </a:r>
            <a:r>
              <a:rPr lang="en-US" sz="750" b="1" kern="600" baseline="0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  |</a:t>
            </a:r>
            <a:endParaRPr lang="en-US" sz="750" b="1" kern="600" dirty="0">
              <a:solidFill>
                <a:schemeClr val="tx1"/>
              </a:solidFill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orang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>
            <a:lvl1pPr>
              <a:defRPr>
                <a:solidFill>
                  <a:srgbClr val="5A7E9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DFD3-134D-4504-873E-5AE45B54A5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57200" y="1371600"/>
            <a:ext cx="8229600" cy="4724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head - orang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 anchor="b" anchorCtr="0"/>
          <a:lstStyle>
            <a:lvl1pPr>
              <a:defRPr>
                <a:solidFill>
                  <a:srgbClr val="5A7E9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DFD3-134D-4504-873E-5AE45B54A5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57200" y="1600200"/>
            <a:ext cx="8229600" cy="4495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57200" y="1066800"/>
            <a:ext cx="8229600" cy="304800"/>
          </a:xfrm>
        </p:spPr>
        <p:txBody>
          <a:bodyPr/>
          <a:lstStyle>
            <a:lvl1pPr>
              <a:buNone/>
              <a:defRPr b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orang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 anchor="b" anchorCtr="0"/>
          <a:lstStyle>
            <a:lvl1pPr>
              <a:defRPr>
                <a:solidFill>
                  <a:srgbClr val="5A7E9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DFD3-134D-4504-873E-5AE45B54A53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kern="600" dirty="0">
                <a:solidFill>
                  <a:srgbClr val="595959"/>
                </a:solidFill>
                <a:latin typeface="Arial" charset="0"/>
                <a:ea typeface="Arial"/>
                <a:cs typeface="Arial"/>
              </a:rPr>
              <a:t> </a:t>
            </a:r>
            <a:fld id="{4A60DFD3-134D-4504-873E-5AE45B54A53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Kathy\Desktop\veeva background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grpSp>
        <p:nvGrpSpPr>
          <p:cNvPr id="7" name="Group 6"/>
          <p:cNvGrpSpPr>
            <a:grpSpLocks noChangeAspect="1"/>
          </p:cNvGrpSpPr>
          <p:nvPr userDrawn="1"/>
        </p:nvGrpSpPr>
        <p:grpSpPr>
          <a:xfrm>
            <a:off x="1924047" y="3036888"/>
            <a:ext cx="899348" cy="914400"/>
            <a:chOff x="3149600" y="1982788"/>
            <a:chExt cx="2844800" cy="2892425"/>
          </a:xfrm>
          <a:solidFill>
            <a:schemeClr val="bg1"/>
          </a:solidFill>
        </p:grpSpPr>
        <p:sp>
          <p:nvSpPr>
            <p:cNvPr id="9" name="Freeform 5"/>
            <p:cNvSpPr>
              <a:spLocks/>
            </p:cNvSpPr>
            <p:nvPr userDrawn="1"/>
          </p:nvSpPr>
          <p:spPr bwMode="auto">
            <a:xfrm>
              <a:off x="3149600" y="1982788"/>
              <a:ext cx="2844800" cy="2892425"/>
            </a:xfrm>
            <a:custGeom>
              <a:avLst/>
              <a:gdLst>
                <a:gd name="T0" fmla="*/ 0 w 1792"/>
                <a:gd name="T1" fmla="*/ 0 h 1822"/>
                <a:gd name="T2" fmla="*/ 313 w 1792"/>
                <a:gd name="T3" fmla="*/ 0 h 1822"/>
                <a:gd name="T4" fmla="*/ 903 w 1792"/>
                <a:gd name="T5" fmla="*/ 1189 h 1822"/>
                <a:gd name="T6" fmla="*/ 1486 w 1792"/>
                <a:gd name="T7" fmla="*/ 0 h 1822"/>
                <a:gd name="T8" fmla="*/ 1792 w 1792"/>
                <a:gd name="T9" fmla="*/ 0 h 1822"/>
                <a:gd name="T10" fmla="*/ 896 w 1792"/>
                <a:gd name="T11" fmla="*/ 1822 h 1822"/>
                <a:gd name="T12" fmla="*/ 0 w 1792"/>
                <a:gd name="T13" fmla="*/ 0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2" h="1822">
                  <a:moveTo>
                    <a:pt x="0" y="0"/>
                  </a:moveTo>
                  <a:lnTo>
                    <a:pt x="313" y="0"/>
                  </a:lnTo>
                  <a:lnTo>
                    <a:pt x="903" y="1189"/>
                  </a:lnTo>
                  <a:lnTo>
                    <a:pt x="1486" y="0"/>
                  </a:lnTo>
                  <a:lnTo>
                    <a:pt x="1792" y="0"/>
                  </a:lnTo>
                  <a:lnTo>
                    <a:pt x="896" y="182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3929063" y="1993901"/>
              <a:ext cx="1285875" cy="1276350"/>
            </a:xfrm>
            <a:custGeom>
              <a:avLst/>
              <a:gdLst>
                <a:gd name="T0" fmla="*/ 0 w 114"/>
                <a:gd name="T1" fmla="*/ 0 h 113"/>
                <a:gd name="T2" fmla="*/ 57 w 114"/>
                <a:gd name="T3" fmla="*/ 113 h 113"/>
                <a:gd name="T4" fmla="*/ 114 w 114"/>
                <a:gd name="T5" fmla="*/ 0 h 113"/>
                <a:gd name="T6" fmla="*/ 0 w 114"/>
                <a:gd name="T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13">
                  <a:moveTo>
                    <a:pt x="0" y="0"/>
                  </a:moveTo>
                  <a:cubicBezTo>
                    <a:pt x="57" y="113"/>
                    <a:pt x="57" y="113"/>
                    <a:pt x="57" y="113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4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Box 3"/>
          <p:cNvSpPr txBox="1"/>
          <p:nvPr userDrawn="1"/>
        </p:nvSpPr>
        <p:spPr>
          <a:xfrm>
            <a:off x="3962400" y="2875002"/>
            <a:ext cx="369761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Welcome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531936" y="2514600"/>
            <a:ext cx="0" cy="1828800"/>
          </a:xfrm>
          <a:prstGeom prst="line">
            <a:avLst/>
          </a:prstGeom>
          <a:ln w="19050" cmpd="sng">
            <a:solidFill>
              <a:srgbClr val="FFFFFF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Kathy\Desktop\veeva background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 userDrawn="1"/>
        </p:nvSpPr>
        <p:spPr>
          <a:xfrm>
            <a:off x="3888233" y="2875002"/>
            <a:ext cx="41889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Thank You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531936" y="2514600"/>
            <a:ext cx="0" cy="1828800"/>
          </a:xfrm>
          <a:prstGeom prst="line">
            <a:avLst/>
          </a:prstGeom>
          <a:ln w="19050" cmpd="sng">
            <a:solidFill>
              <a:srgbClr val="FFFFFF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>
            <a:grpSpLocks noChangeAspect="1"/>
          </p:cNvGrpSpPr>
          <p:nvPr userDrawn="1"/>
        </p:nvGrpSpPr>
        <p:grpSpPr>
          <a:xfrm>
            <a:off x="1924047" y="3036888"/>
            <a:ext cx="899348" cy="914400"/>
            <a:chOff x="3149600" y="1982788"/>
            <a:chExt cx="2844800" cy="2892425"/>
          </a:xfrm>
          <a:solidFill>
            <a:schemeClr val="bg1"/>
          </a:solidFill>
        </p:grpSpPr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3149600" y="1982788"/>
              <a:ext cx="2844800" cy="2892425"/>
            </a:xfrm>
            <a:custGeom>
              <a:avLst/>
              <a:gdLst>
                <a:gd name="T0" fmla="*/ 0 w 1792"/>
                <a:gd name="T1" fmla="*/ 0 h 1822"/>
                <a:gd name="T2" fmla="*/ 313 w 1792"/>
                <a:gd name="T3" fmla="*/ 0 h 1822"/>
                <a:gd name="T4" fmla="*/ 903 w 1792"/>
                <a:gd name="T5" fmla="*/ 1189 h 1822"/>
                <a:gd name="T6" fmla="*/ 1486 w 1792"/>
                <a:gd name="T7" fmla="*/ 0 h 1822"/>
                <a:gd name="T8" fmla="*/ 1792 w 1792"/>
                <a:gd name="T9" fmla="*/ 0 h 1822"/>
                <a:gd name="T10" fmla="*/ 896 w 1792"/>
                <a:gd name="T11" fmla="*/ 1822 h 1822"/>
                <a:gd name="T12" fmla="*/ 0 w 1792"/>
                <a:gd name="T13" fmla="*/ 0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2" h="1822">
                  <a:moveTo>
                    <a:pt x="0" y="0"/>
                  </a:moveTo>
                  <a:lnTo>
                    <a:pt x="313" y="0"/>
                  </a:lnTo>
                  <a:lnTo>
                    <a:pt x="903" y="1189"/>
                  </a:lnTo>
                  <a:lnTo>
                    <a:pt x="1486" y="0"/>
                  </a:lnTo>
                  <a:lnTo>
                    <a:pt x="1792" y="0"/>
                  </a:lnTo>
                  <a:lnTo>
                    <a:pt x="896" y="182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3929063" y="1993901"/>
              <a:ext cx="1285875" cy="1276350"/>
            </a:xfrm>
            <a:custGeom>
              <a:avLst/>
              <a:gdLst>
                <a:gd name="T0" fmla="*/ 0 w 114"/>
                <a:gd name="T1" fmla="*/ 0 h 113"/>
                <a:gd name="T2" fmla="*/ 57 w 114"/>
                <a:gd name="T3" fmla="*/ 113 h 113"/>
                <a:gd name="T4" fmla="*/ 114 w 114"/>
                <a:gd name="T5" fmla="*/ 0 h 113"/>
                <a:gd name="T6" fmla="*/ 0 w 114"/>
                <a:gd name="T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13">
                  <a:moveTo>
                    <a:pt x="0" y="0"/>
                  </a:moveTo>
                  <a:cubicBezTo>
                    <a:pt x="57" y="113"/>
                    <a:pt x="57" y="113"/>
                    <a:pt x="57" y="113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4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Kathy\Desktop\veeva background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 userDrawn="1"/>
        </p:nvSpPr>
        <p:spPr>
          <a:xfrm>
            <a:off x="3886200" y="2472666"/>
            <a:ext cx="41889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Thank You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3531936" y="2514600"/>
            <a:ext cx="0" cy="1828800"/>
          </a:xfrm>
          <a:prstGeom prst="line">
            <a:avLst/>
          </a:prstGeom>
          <a:ln w="19050" cmpd="sng">
            <a:solidFill>
              <a:srgbClr val="FFFFFF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>
            <a:grpSpLocks noChangeAspect="1"/>
          </p:cNvGrpSpPr>
          <p:nvPr userDrawn="1"/>
        </p:nvGrpSpPr>
        <p:grpSpPr>
          <a:xfrm>
            <a:off x="1924047" y="3036888"/>
            <a:ext cx="899348" cy="914400"/>
            <a:chOff x="3149600" y="1982788"/>
            <a:chExt cx="2844800" cy="2892425"/>
          </a:xfrm>
          <a:solidFill>
            <a:schemeClr val="bg1"/>
          </a:solidFill>
        </p:grpSpPr>
        <p:sp>
          <p:nvSpPr>
            <p:cNvPr id="9" name="Freeform 5"/>
            <p:cNvSpPr>
              <a:spLocks/>
            </p:cNvSpPr>
            <p:nvPr userDrawn="1"/>
          </p:nvSpPr>
          <p:spPr bwMode="auto">
            <a:xfrm>
              <a:off x="3149600" y="1982788"/>
              <a:ext cx="2844800" cy="2892425"/>
            </a:xfrm>
            <a:custGeom>
              <a:avLst/>
              <a:gdLst>
                <a:gd name="T0" fmla="*/ 0 w 1792"/>
                <a:gd name="T1" fmla="*/ 0 h 1822"/>
                <a:gd name="T2" fmla="*/ 313 w 1792"/>
                <a:gd name="T3" fmla="*/ 0 h 1822"/>
                <a:gd name="T4" fmla="*/ 903 w 1792"/>
                <a:gd name="T5" fmla="*/ 1189 h 1822"/>
                <a:gd name="T6" fmla="*/ 1486 w 1792"/>
                <a:gd name="T7" fmla="*/ 0 h 1822"/>
                <a:gd name="T8" fmla="*/ 1792 w 1792"/>
                <a:gd name="T9" fmla="*/ 0 h 1822"/>
                <a:gd name="T10" fmla="*/ 896 w 1792"/>
                <a:gd name="T11" fmla="*/ 1822 h 1822"/>
                <a:gd name="T12" fmla="*/ 0 w 1792"/>
                <a:gd name="T13" fmla="*/ 0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2" h="1822">
                  <a:moveTo>
                    <a:pt x="0" y="0"/>
                  </a:moveTo>
                  <a:lnTo>
                    <a:pt x="313" y="0"/>
                  </a:lnTo>
                  <a:lnTo>
                    <a:pt x="903" y="1189"/>
                  </a:lnTo>
                  <a:lnTo>
                    <a:pt x="1486" y="0"/>
                  </a:lnTo>
                  <a:lnTo>
                    <a:pt x="1792" y="0"/>
                  </a:lnTo>
                  <a:lnTo>
                    <a:pt x="896" y="182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3929063" y="1993901"/>
              <a:ext cx="1285875" cy="1276350"/>
            </a:xfrm>
            <a:custGeom>
              <a:avLst/>
              <a:gdLst>
                <a:gd name="T0" fmla="*/ 0 w 114"/>
                <a:gd name="T1" fmla="*/ 0 h 113"/>
                <a:gd name="T2" fmla="*/ 57 w 114"/>
                <a:gd name="T3" fmla="*/ 113 h 113"/>
                <a:gd name="T4" fmla="*/ 114 w 114"/>
                <a:gd name="T5" fmla="*/ 0 h 113"/>
                <a:gd name="T6" fmla="*/ 0 w 114"/>
                <a:gd name="T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13">
                  <a:moveTo>
                    <a:pt x="0" y="0"/>
                  </a:moveTo>
                  <a:cubicBezTo>
                    <a:pt x="57" y="113"/>
                    <a:pt x="57" y="113"/>
                    <a:pt x="57" y="113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4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Title 8"/>
          <p:cNvSpPr>
            <a:spLocks noGrp="1"/>
          </p:cNvSpPr>
          <p:nvPr>
            <p:ph type="title" hasCustomPrompt="1"/>
          </p:nvPr>
        </p:nvSpPr>
        <p:spPr>
          <a:xfrm>
            <a:off x="3933412" y="3443901"/>
            <a:ext cx="4617720" cy="1298448"/>
          </a:xfrm>
        </p:spPr>
        <p:txBody>
          <a:bodyPr anchor="t">
            <a:normAutofit/>
          </a:bodyPr>
          <a:lstStyle>
            <a:lvl1pPr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First / Last Name</a:t>
            </a:r>
            <a:br>
              <a:rPr lang="en-US" dirty="0"/>
            </a:br>
            <a:r>
              <a:rPr lang="en-US" dirty="0"/>
              <a:t>Email: first.last@veeva.com</a:t>
            </a:r>
            <a:br>
              <a:rPr lang="en-US" dirty="0"/>
            </a:br>
            <a:r>
              <a:rPr lang="en-US" dirty="0"/>
              <a:t>Phone: 215 555 0188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DFD3-134D-4504-873E-5AE45B54A5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057400" y="2322576"/>
            <a:ext cx="2501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89728"/>
                </a:solidFill>
                <a:latin typeface="Arial" pitchFamily="34" charset="0"/>
                <a:cs typeface="Arial" pitchFamily="34" charset="0"/>
              </a:rPr>
              <a:t>Thank You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130552" y="3127248"/>
            <a:ext cx="5257800" cy="0"/>
          </a:xfrm>
          <a:prstGeom prst="line">
            <a:avLst/>
          </a:prstGeom>
          <a:ln w="19050">
            <a:solidFill>
              <a:srgbClr val="807F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8"/>
          <p:cNvSpPr>
            <a:spLocks noGrp="1"/>
          </p:cNvSpPr>
          <p:nvPr>
            <p:ph type="title" hasCustomPrompt="1"/>
          </p:nvPr>
        </p:nvSpPr>
        <p:spPr>
          <a:xfrm>
            <a:off x="2130552" y="3335874"/>
            <a:ext cx="4617720" cy="1298448"/>
          </a:xfrm>
        </p:spPr>
        <p:txBody>
          <a:bodyPr anchor="t">
            <a:normAutofit/>
          </a:bodyPr>
          <a:lstStyle>
            <a:lvl1pPr>
              <a:defRPr sz="20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First / Last Name</a:t>
            </a:r>
            <a:br>
              <a:rPr lang="en-US" dirty="0"/>
            </a:br>
            <a:r>
              <a:rPr lang="en-US" dirty="0"/>
              <a:t>Email: first.last@veeva.com</a:t>
            </a:r>
            <a:br>
              <a:rPr lang="en-US" dirty="0"/>
            </a:br>
            <a:r>
              <a:rPr lang="en-US" dirty="0"/>
              <a:t>Phone: 215 555 0188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Kathy\Desktop\veeva background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 userDrawn="1"/>
        </p:nvSpPr>
        <p:spPr>
          <a:xfrm>
            <a:off x="3810000" y="2875002"/>
            <a:ext cx="399821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Questions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531936" y="2514600"/>
            <a:ext cx="0" cy="1828800"/>
          </a:xfrm>
          <a:prstGeom prst="line">
            <a:avLst/>
          </a:prstGeom>
          <a:ln w="19050" cmpd="sng">
            <a:solidFill>
              <a:srgbClr val="FFFFFF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>
            <a:grpSpLocks noChangeAspect="1"/>
          </p:cNvGrpSpPr>
          <p:nvPr userDrawn="1"/>
        </p:nvGrpSpPr>
        <p:grpSpPr>
          <a:xfrm>
            <a:off x="1924047" y="3036888"/>
            <a:ext cx="899348" cy="914400"/>
            <a:chOff x="3149600" y="1982788"/>
            <a:chExt cx="2844800" cy="2892425"/>
          </a:xfrm>
          <a:solidFill>
            <a:schemeClr val="bg1"/>
          </a:solidFill>
        </p:grpSpPr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3149600" y="1982788"/>
              <a:ext cx="2844800" cy="2892425"/>
            </a:xfrm>
            <a:custGeom>
              <a:avLst/>
              <a:gdLst>
                <a:gd name="T0" fmla="*/ 0 w 1792"/>
                <a:gd name="T1" fmla="*/ 0 h 1822"/>
                <a:gd name="T2" fmla="*/ 313 w 1792"/>
                <a:gd name="T3" fmla="*/ 0 h 1822"/>
                <a:gd name="T4" fmla="*/ 903 w 1792"/>
                <a:gd name="T5" fmla="*/ 1189 h 1822"/>
                <a:gd name="T6" fmla="*/ 1486 w 1792"/>
                <a:gd name="T7" fmla="*/ 0 h 1822"/>
                <a:gd name="T8" fmla="*/ 1792 w 1792"/>
                <a:gd name="T9" fmla="*/ 0 h 1822"/>
                <a:gd name="T10" fmla="*/ 896 w 1792"/>
                <a:gd name="T11" fmla="*/ 1822 h 1822"/>
                <a:gd name="T12" fmla="*/ 0 w 1792"/>
                <a:gd name="T13" fmla="*/ 0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2" h="1822">
                  <a:moveTo>
                    <a:pt x="0" y="0"/>
                  </a:moveTo>
                  <a:lnTo>
                    <a:pt x="313" y="0"/>
                  </a:lnTo>
                  <a:lnTo>
                    <a:pt x="903" y="1189"/>
                  </a:lnTo>
                  <a:lnTo>
                    <a:pt x="1486" y="0"/>
                  </a:lnTo>
                  <a:lnTo>
                    <a:pt x="1792" y="0"/>
                  </a:lnTo>
                  <a:lnTo>
                    <a:pt x="896" y="182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3929063" y="1993901"/>
              <a:ext cx="1285875" cy="1276350"/>
            </a:xfrm>
            <a:custGeom>
              <a:avLst/>
              <a:gdLst>
                <a:gd name="T0" fmla="*/ 0 w 114"/>
                <a:gd name="T1" fmla="*/ 0 h 113"/>
                <a:gd name="T2" fmla="*/ 57 w 114"/>
                <a:gd name="T3" fmla="*/ 113 h 113"/>
                <a:gd name="T4" fmla="*/ 114 w 114"/>
                <a:gd name="T5" fmla="*/ 0 h 113"/>
                <a:gd name="T6" fmla="*/ 0 w 114"/>
                <a:gd name="T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13">
                  <a:moveTo>
                    <a:pt x="0" y="0"/>
                  </a:moveTo>
                  <a:cubicBezTo>
                    <a:pt x="57" y="113"/>
                    <a:pt x="57" y="113"/>
                    <a:pt x="57" y="113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4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Kathy\Desktop\veeva background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 userDrawn="1"/>
        </p:nvSpPr>
        <p:spPr>
          <a:xfrm>
            <a:off x="4114800" y="2875002"/>
            <a:ext cx="18473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6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041648" y="2788920"/>
            <a:ext cx="4617720" cy="1298448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531936" y="2514600"/>
            <a:ext cx="0" cy="1828800"/>
          </a:xfrm>
          <a:prstGeom prst="line">
            <a:avLst/>
          </a:prstGeom>
          <a:ln w="19050" cmpd="sng">
            <a:solidFill>
              <a:srgbClr val="FFFFFF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>
            <a:grpSpLocks noChangeAspect="1"/>
          </p:cNvGrpSpPr>
          <p:nvPr userDrawn="1"/>
        </p:nvGrpSpPr>
        <p:grpSpPr>
          <a:xfrm>
            <a:off x="1924047" y="3036888"/>
            <a:ext cx="899348" cy="914400"/>
            <a:chOff x="3149600" y="1982788"/>
            <a:chExt cx="2844800" cy="2892425"/>
          </a:xfrm>
          <a:solidFill>
            <a:schemeClr val="bg1"/>
          </a:solidFill>
        </p:grpSpPr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3149600" y="1982788"/>
              <a:ext cx="2844800" cy="2892425"/>
            </a:xfrm>
            <a:custGeom>
              <a:avLst/>
              <a:gdLst>
                <a:gd name="T0" fmla="*/ 0 w 1792"/>
                <a:gd name="T1" fmla="*/ 0 h 1822"/>
                <a:gd name="T2" fmla="*/ 313 w 1792"/>
                <a:gd name="T3" fmla="*/ 0 h 1822"/>
                <a:gd name="T4" fmla="*/ 903 w 1792"/>
                <a:gd name="T5" fmla="*/ 1189 h 1822"/>
                <a:gd name="T6" fmla="*/ 1486 w 1792"/>
                <a:gd name="T7" fmla="*/ 0 h 1822"/>
                <a:gd name="T8" fmla="*/ 1792 w 1792"/>
                <a:gd name="T9" fmla="*/ 0 h 1822"/>
                <a:gd name="T10" fmla="*/ 896 w 1792"/>
                <a:gd name="T11" fmla="*/ 1822 h 1822"/>
                <a:gd name="T12" fmla="*/ 0 w 1792"/>
                <a:gd name="T13" fmla="*/ 0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2" h="1822">
                  <a:moveTo>
                    <a:pt x="0" y="0"/>
                  </a:moveTo>
                  <a:lnTo>
                    <a:pt x="313" y="0"/>
                  </a:lnTo>
                  <a:lnTo>
                    <a:pt x="903" y="1189"/>
                  </a:lnTo>
                  <a:lnTo>
                    <a:pt x="1486" y="0"/>
                  </a:lnTo>
                  <a:lnTo>
                    <a:pt x="1792" y="0"/>
                  </a:lnTo>
                  <a:lnTo>
                    <a:pt x="896" y="182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3929063" y="1993901"/>
              <a:ext cx="1285875" cy="1276350"/>
            </a:xfrm>
            <a:custGeom>
              <a:avLst/>
              <a:gdLst>
                <a:gd name="T0" fmla="*/ 0 w 114"/>
                <a:gd name="T1" fmla="*/ 0 h 113"/>
                <a:gd name="T2" fmla="*/ 57 w 114"/>
                <a:gd name="T3" fmla="*/ 113 h 113"/>
                <a:gd name="T4" fmla="*/ 114 w 114"/>
                <a:gd name="T5" fmla="*/ 0 h 113"/>
                <a:gd name="T6" fmla="*/ 0 w 114"/>
                <a:gd name="T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13">
                  <a:moveTo>
                    <a:pt x="0" y="0"/>
                  </a:moveTo>
                  <a:cubicBezTo>
                    <a:pt x="57" y="113"/>
                    <a:pt x="57" y="113"/>
                    <a:pt x="57" y="113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4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Kathy\Desktop\veeva background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grpSp>
        <p:nvGrpSpPr>
          <p:cNvPr id="11" name="Group 10"/>
          <p:cNvGrpSpPr>
            <a:grpSpLocks noChangeAspect="1"/>
          </p:cNvGrpSpPr>
          <p:nvPr userDrawn="1"/>
        </p:nvGrpSpPr>
        <p:grpSpPr>
          <a:xfrm>
            <a:off x="476251" y="3124200"/>
            <a:ext cx="2574017" cy="602540"/>
            <a:chOff x="2332038" y="1768475"/>
            <a:chExt cx="4713287" cy="1103313"/>
          </a:xfrm>
        </p:grpSpPr>
        <p:sp>
          <p:nvSpPr>
            <p:cNvPr id="12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2332038" y="1768475"/>
              <a:ext cx="4713287" cy="1103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5207000" y="1916113"/>
              <a:ext cx="958850" cy="955675"/>
            </a:xfrm>
            <a:custGeom>
              <a:avLst/>
              <a:gdLst>
                <a:gd name="T0" fmla="*/ 85 w 85"/>
                <a:gd name="T1" fmla="*/ 0 h 84"/>
                <a:gd name="T2" fmla="*/ 69 w 85"/>
                <a:gd name="T3" fmla="*/ 0 h 84"/>
                <a:gd name="T4" fmla="*/ 42 w 85"/>
                <a:gd name="T5" fmla="*/ 53 h 84"/>
                <a:gd name="T6" fmla="*/ 16 w 85"/>
                <a:gd name="T7" fmla="*/ 0 h 84"/>
                <a:gd name="T8" fmla="*/ 0 w 85"/>
                <a:gd name="T9" fmla="*/ 0 h 84"/>
                <a:gd name="T10" fmla="*/ 42 w 85"/>
                <a:gd name="T11" fmla="*/ 84 h 84"/>
                <a:gd name="T12" fmla="*/ 85 w 85"/>
                <a:gd name="T13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84">
                  <a:moveTo>
                    <a:pt x="85" y="0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42" y="53"/>
                    <a:pt x="42" y="53"/>
                    <a:pt x="42" y="5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33"/>
                    <a:pt x="42" y="84"/>
                    <a:pt x="42" y="84"/>
                  </a:cubicBezTo>
                  <a:lnTo>
                    <a:pt x="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 noEditPoints="1"/>
            </p:cNvSpPr>
            <p:nvPr userDrawn="1"/>
          </p:nvSpPr>
          <p:spPr bwMode="auto">
            <a:xfrm>
              <a:off x="4327525" y="1905000"/>
              <a:ext cx="925512" cy="933450"/>
            </a:xfrm>
            <a:custGeom>
              <a:avLst/>
              <a:gdLst>
                <a:gd name="T0" fmla="*/ 41 w 82"/>
                <a:gd name="T1" fmla="*/ 69 h 82"/>
                <a:gd name="T2" fmla="*/ 14 w 82"/>
                <a:gd name="T3" fmla="*/ 48 h 82"/>
                <a:gd name="T4" fmla="*/ 82 w 82"/>
                <a:gd name="T5" fmla="*/ 48 h 82"/>
                <a:gd name="T6" fmla="*/ 82 w 82"/>
                <a:gd name="T7" fmla="*/ 41 h 82"/>
                <a:gd name="T8" fmla="*/ 41 w 82"/>
                <a:gd name="T9" fmla="*/ 0 h 82"/>
                <a:gd name="T10" fmla="*/ 0 w 82"/>
                <a:gd name="T11" fmla="*/ 41 h 82"/>
                <a:gd name="T12" fmla="*/ 41 w 82"/>
                <a:gd name="T13" fmla="*/ 82 h 82"/>
                <a:gd name="T14" fmla="*/ 77 w 82"/>
                <a:gd name="T15" fmla="*/ 60 h 82"/>
                <a:gd name="T16" fmla="*/ 61 w 82"/>
                <a:gd name="T17" fmla="*/ 60 h 82"/>
                <a:gd name="T18" fmla="*/ 41 w 82"/>
                <a:gd name="T19" fmla="*/ 69 h 82"/>
                <a:gd name="T20" fmla="*/ 41 w 82"/>
                <a:gd name="T21" fmla="*/ 13 h 82"/>
                <a:gd name="T22" fmla="*/ 68 w 82"/>
                <a:gd name="T23" fmla="*/ 34 h 82"/>
                <a:gd name="T24" fmla="*/ 14 w 82"/>
                <a:gd name="T25" fmla="*/ 34 h 82"/>
                <a:gd name="T26" fmla="*/ 41 w 82"/>
                <a:gd name="T27" fmla="*/ 1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2" h="82">
                  <a:moveTo>
                    <a:pt x="41" y="69"/>
                  </a:moveTo>
                  <a:cubicBezTo>
                    <a:pt x="28" y="69"/>
                    <a:pt x="17" y="60"/>
                    <a:pt x="14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18"/>
                    <a:pt x="64" y="0"/>
                    <a:pt x="41" y="0"/>
                  </a:cubicBezTo>
                  <a:cubicBezTo>
                    <a:pt x="18" y="0"/>
                    <a:pt x="0" y="18"/>
                    <a:pt x="0" y="41"/>
                  </a:cubicBezTo>
                  <a:cubicBezTo>
                    <a:pt x="0" y="64"/>
                    <a:pt x="18" y="82"/>
                    <a:pt x="41" y="82"/>
                  </a:cubicBezTo>
                  <a:cubicBezTo>
                    <a:pt x="56" y="82"/>
                    <a:pt x="70" y="73"/>
                    <a:pt x="77" y="60"/>
                  </a:cubicBezTo>
                  <a:cubicBezTo>
                    <a:pt x="61" y="60"/>
                    <a:pt x="61" y="60"/>
                    <a:pt x="61" y="60"/>
                  </a:cubicBezTo>
                  <a:cubicBezTo>
                    <a:pt x="56" y="66"/>
                    <a:pt x="49" y="69"/>
                    <a:pt x="41" y="69"/>
                  </a:cubicBezTo>
                  <a:moveTo>
                    <a:pt x="41" y="13"/>
                  </a:moveTo>
                  <a:cubicBezTo>
                    <a:pt x="54" y="13"/>
                    <a:pt x="65" y="22"/>
                    <a:pt x="68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7" y="22"/>
                    <a:pt x="28" y="13"/>
                    <a:pt x="41" y="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/>
            <p:cNvSpPr>
              <a:spLocks noEditPoints="1"/>
            </p:cNvSpPr>
            <p:nvPr userDrawn="1"/>
          </p:nvSpPr>
          <p:spPr bwMode="auto">
            <a:xfrm>
              <a:off x="6121400" y="1905000"/>
              <a:ext cx="923925" cy="933450"/>
            </a:xfrm>
            <a:custGeom>
              <a:avLst/>
              <a:gdLst>
                <a:gd name="T0" fmla="*/ 82 w 82"/>
                <a:gd name="T1" fmla="*/ 41 h 82"/>
                <a:gd name="T2" fmla="*/ 82 w 82"/>
                <a:gd name="T3" fmla="*/ 41 h 82"/>
                <a:gd name="T4" fmla="*/ 82 w 82"/>
                <a:gd name="T5" fmla="*/ 1 h 82"/>
                <a:gd name="T6" fmla="*/ 68 w 82"/>
                <a:gd name="T7" fmla="*/ 1 h 82"/>
                <a:gd name="T8" fmla="*/ 68 w 82"/>
                <a:gd name="T9" fmla="*/ 11 h 82"/>
                <a:gd name="T10" fmla="*/ 41 w 82"/>
                <a:gd name="T11" fmla="*/ 0 h 82"/>
                <a:gd name="T12" fmla="*/ 0 w 82"/>
                <a:gd name="T13" fmla="*/ 41 h 82"/>
                <a:gd name="T14" fmla="*/ 41 w 82"/>
                <a:gd name="T15" fmla="*/ 82 h 82"/>
                <a:gd name="T16" fmla="*/ 68 w 82"/>
                <a:gd name="T17" fmla="*/ 72 h 82"/>
                <a:gd name="T18" fmla="*/ 68 w 82"/>
                <a:gd name="T19" fmla="*/ 82 h 82"/>
                <a:gd name="T20" fmla="*/ 82 w 82"/>
                <a:gd name="T21" fmla="*/ 82 h 82"/>
                <a:gd name="T22" fmla="*/ 82 w 82"/>
                <a:gd name="T23" fmla="*/ 42 h 82"/>
                <a:gd name="T24" fmla="*/ 82 w 82"/>
                <a:gd name="T25" fmla="*/ 41 h 82"/>
                <a:gd name="T26" fmla="*/ 41 w 82"/>
                <a:gd name="T27" fmla="*/ 69 h 82"/>
                <a:gd name="T28" fmla="*/ 13 w 82"/>
                <a:gd name="T29" fmla="*/ 41 h 82"/>
                <a:gd name="T30" fmla="*/ 41 w 82"/>
                <a:gd name="T31" fmla="*/ 14 h 82"/>
                <a:gd name="T32" fmla="*/ 68 w 82"/>
                <a:gd name="T33" fmla="*/ 41 h 82"/>
                <a:gd name="T34" fmla="*/ 68 w 82"/>
                <a:gd name="T35" fmla="*/ 42 h 82"/>
                <a:gd name="T36" fmla="*/ 41 w 82"/>
                <a:gd name="T37" fmla="*/ 69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2" h="82">
                  <a:moveTo>
                    <a:pt x="82" y="41"/>
                  </a:moveTo>
                  <a:cubicBezTo>
                    <a:pt x="82" y="41"/>
                    <a:pt x="82" y="41"/>
                    <a:pt x="82" y="41"/>
                  </a:cubicBezTo>
                  <a:cubicBezTo>
                    <a:pt x="82" y="1"/>
                    <a:pt x="82" y="1"/>
                    <a:pt x="82" y="1"/>
                  </a:cubicBezTo>
                  <a:cubicBezTo>
                    <a:pt x="68" y="1"/>
                    <a:pt x="68" y="1"/>
                    <a:pt x="68" y="1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61" y="4"/>
                    <a:pt x="51" y="0"/>
                    <a:pt x="41" y="0"/>
                  </a:cubicBezTo>
                  <a:cubicBezTo>
                    <a:pt x="18" y="0"/>
                    <a:pt x="0" y="19"/>
                    <a:pt x="0" y="41"/>
                  </a:cubicBezTo>
                  <a:cubicBezTo>
                    <a:pt x="0" y="64"/>
                    <a:pt x="18" y="82"/>
                    <a:pt x="41" y="82"/>
                  </a:cubicBezTo>
                  <a:cubicBezTo>
                    <a:pt x="51" y="82"/>
                    <a:pt x="61" y="78"/>
                    <a:pt x="68" y="7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82" y="82"/>
                    <a:pt x="82" y="82"/>
                    <a:pt x="82" y="82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82" y="42"/>
                    <a:pt x="82" y="41"/>
                    <a:pt x="82" y="41"/>
                  </a:cubicBezTo>
                  <a:moveTo>
                    <a:pt x="41" y="69"/>
                  </a:moveTo>
                  <a:cubicBezTo>
                    <a:pt x="25" y="69"/>
                    <a:pt x="13" y="57"/>
                    <a:pt x="13" y="41"/>
                  </a:cubicBezTo>
                  <a:cubicBezTo>
                    <a:pt x="13" y="26"/>
                    <a:pt x="25" y="14"/>
                    <a:pt x="41" y="14"/>
                  </a:cubicBezTo>
                  <a:cubicBezTo>
                    <a:pt x="56" y="14"/>
                    <a:pt x="68" y="26"/>
                    <a:pt x="68" y="41"/>
                  </a:cubicBezTo>
                  <a:cubicBezTo>
                    <a:pt x="68" y="42"/>
                    <a:pt x="68" y="42"/>
                    <a:pt x="68" y="42"/>
                  </a:cubicBezTo>
                  <a:cubicBezTo>
                    <a:pt x="68" y="57"/>
                    <a:pt x="56" y="69"/>
                    <a:pt x="41" y="6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 noEditPoints="1"/>
            </p:cNvSpPr>
            <p:nvPr userDrawn="1"/>
          </p:nvSpPr>
          <p:spPr bwMode="auto">
            <a:xfrm>
              <a:off x="3290888" y="1905000"/>
              <a:ext cx="935037" cy="933450"/>
            </a:xfrm>
            <a:custGeom>
              <a:avLst/>
              <a:gdLst>
                <a:gd name="T0" fmla="*/ 42 w 83"/>
                <a:gd name="T1" fmla="*/ 69 h 82"/>
                <a:gd name="T2" fmla="*/ 15 w 83"/>
                <a:gd name="T3" fmla="*/ 48 h 82"/>
                <a:gd name="T4" fmla="*/ 83 w 83"/>
                <a:gd name="T5" fmla="*/ 48 h 82"/>
                <a:gd name="T6" fmla="*/ 83 w 83"/>
                <a:gd name="T7" fmla="*/ 41 h 82"/>
                <a:gd name="T8" fmla="*/ 42 w 83"/>
                <a:gd name="T9" fmla="*/ 0 h 82"/>
                <a:gd name="T10" fmla="*/ 0 w 83"/>
                <a:gd name="T11" fmla="*/ 41 h 82"/>
                <a:gd name="T12" fmla="*/ 42 w 83"/>
                <a:gd name="T13" fmla="*/ 82 h 82"/>
                <a:gd name="T14" fmla="*/ 78 w 83"/>
                <a:gd name="T15" fmla="*/ 60 h 82"/>
                <a:gd name="T16" fmla="*/ 62 w 83"/>
                <a:gd name="T17" fmla="*/ 60 h 82"/>
                <a:gd name="T18" fmla="*/ 42 w 83"/>
                <a:gd name="T19" fmla="*/ 69 h 82"/>
                <a:gd name="T20" fmla="*/ 42 w 83"/>
                <a:gd name="T21" fmla="*/ 13 h 82"/>
                <a:gd name="T22" fmla="*/ 69 w 83"/>
                <a:gd name="T23" fmla="*/ 34 h 82"/>
                <a:gd name="T24" fmla="*/ 15 w 83"/>
                <a:gd name="T25" fmla="*/ 34 h 82"/>
                <a:gd name="T26" fmla="*/ 42 w 83"/>
                <a:gd name="T27" fmla="*/ 1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3" h="82">
                  <a:moveTo>
                    <a:pt x="42" y="69"/>
                  </a:moveTo>
                  <a:cubicBezTo>
                    <a:pt x="29" y="69"/>
                    <a:pt x="18" y="60"/>
                    <a:pt x="15" y="48"/>
                  </a:cubicBezTo>
                  <a:cubicBezTo>
                    <a:pt x="83" y="48"/>
                    <a:pt x="83" y="48"/>
                    <a:pt x="83" y="48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83" y="18"/>
                    <a:pt x="64" y="0"/>
                    <a:pt x="42" y="0"/>
                  </a:cubicBezTo>
                  <a:cubicBezTo>
                    <a:pt x="19" y="0"/>
                    <a:pt x="0" y="18"/>
                    <a:pt x="0" y="41"/>
                  </a:cubicBezTo>
                  <a:cubicBezTo>
                    <a:pt x="0" y="64"/>
                    <a:pt x="19" y="82"/>
                    <a:pt x="42" y="82"/>
                  </a:cubicBezTo>
                  <a:cubicBezTo>
                    <a:pt x="57" y="82"/>
                    <a:pt x="71" y="73"/>
                    <a:pt x="78" y="60"/>
                  </a:cubicBezTo>
                  <a:cubicBezTo>
                    <a:pt x="62" y="60"/>
                    <a:pt x="62" y="60"/>
                    <a:pt x="62" y="60"/>
                  </a:cubicBezTo>
                  <a:cubicBezTo>
                    <a:pt x="57" y="66"/>
                    <a:pt x="49" y="69"/>
                    <a:pt x="42" y="69"/>
                  </a:cubicBezTo>
                  <a:moveTo>
                    <a:pt x="42" y="13"/>
                  </a:moveTo>
                  <a:cubicBezTo>
                    <a:pt x="55" y="13"/>
                    <a:pt x="66" y="22"/>
                    <a:pt x="69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8" y="22"/>
                    <a:pt x="29" y="13"/>
                    <a:pt x="42" y="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2332038" y="1768475"/>
              <a:ext cx="1071562" cy="1103313"/>
            </a:xfrm>
            <a:custGeom>
              <a:avLst/>
              <a:gdLst>
                <a:gd name="T0" fmla="*/ 0 w 675"/>
                <a:gd name="T1" fmla="*/ 0 h 695"/>
                <a:gd name="T2" fmla="*/ 114 w 675"/>
                <a:gd name="T3" fmla="*/ 0 h 695"/>
                <a:gd name="T4" fmla="*/ 341 w 675"/>
                <a:gd name="T5" fmla="*/ 451 h 695"/>
                <a:gd name="T6" fmla="*/ 561 w 675"/>
                <a:gd name="T7" fmla="*/ 0 h 695"/>
                <a:gd name="T8" fmla="*/ 675 w 675"/>
                <a:gd name="T9" fmla="*/ 0 h 695"/>
                <a:gd name="T10" fmla="*/ 341 w 675"/>
                <a:gd name="T11" fmla="*/ 695 h 695"/>
                <a:gd name="T12" fmla="*/ 0 w 675"/>
                <a:gd name="T13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695">
                  <a:moveTo>
                    <a:pt x="0" y="0"/>
                  </a:moveTo>
                  <a:lnTo>
                    <a:pt x="114" y="0"/>
                  </a:lnTo>
                  <a:lnTo>
                    <a:pt x="341" y="451"/>
                  </a:lnTo>
                  <a:lnTo>
                    <a:pt x="561" y="0"/>
                  </a:lnTo>
                  <a:lnTo>
                    <a:pt x="675" y="0"/>
                  </a:lnTo>
                  <a:lnTo>
                    <a:pt x="341" y="6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2625725" y="1768475"/>
              <a:ext cx="484187" cy="488950"/>
            </a:xfrm>
            <a:custGeom>
              <a:avLst/>
              <a:gdLst>
                <a:gd name="T0" fmla="*/ 0 w 43"/>
                <a:gd name="T1" fmla="*/ 0 h 43"/>
                <a:gd name="T2" fmla="*/ 21 w 43"/>
                <a:gd name="T3" fmla="*/ 43 h 43"/>
                <a:gd name="T4" fmla="*/ 43 w 43"/>
                <a:gd name="T5" fmla="*/ 0 h 43"/>
                <a:gd name="T6" fmla="*/ 0 w 43"/>
                <a:gd name="T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43">
                  <a:moveTo>
                    <a:pt x="0" y="0"/>
                  </a:moveTo>
                  <a:cubicBezTo>
                    <a:pt x="21" y="43"/>
                    <a:pt x="21" y="43"/>
                    <a:pt x="21" y="43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041648" y="2743200"/>
            <a:ext cx="4645152" cy="704088"/>
          </a:xfrm>
        </p:spPr>
        <p:txBody>
          <a:bodyPr lIns="0" tIns="0" rIns="0" bIns="0" anchor="b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038600" y="3511296"/>
            <a:ext cx="4645152" cy="215444"/>
          </a:xfrm>
        </p:spPr>
        <p:txBody>
          <a:bodyPr lIns="0" tIns="0" rIns="0" bIns="0">
            <a:sp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531936" y="2514600"/>
            <a:ext cx="0" cy="1828800"/>
          </a:xfrm>
          <a:prstGeom prst="line">
            <a:avLst/>
          </a:prstGeom>
          <a:ln w="19050" cmpd="sng">
            <a:solidFill>
              <a:srgbClr val="FFFFFF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Kathy\Desktop\veeva background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85800" y="3121223"/>
            <a:ext cx="7772400" cy="615553"/>
          </a:xfrm>
        </p:spPr>
        <p:txBody>
          <a:bodyPr lIns="0" tIns="0" rIns="0" bIns="0" anchor="ctr" anchorCtr="0">
            <a:sp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533400" y="5334000"/>
            <a:ext cx="5715000" cy="276999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573024" y="457200"/>
            <a:ext cx="7997952" cy="5943600"/>
            <a:chOff x="457200" y="457200"/>
            <a:chExt cx="7997952" cy="5943600"/>
          </a:xfrm>
        </p:grpSpPr>
        <p:sp>
          <p:nvSpPr>
            <p:cNvPr id="7" name="Freeform 550"/>
            <p:cNvSpPr>
              <a:spLocks noEditPoints="1"/>
            </p:cNvSpPr>
            <p:nvPr userDrawn="1"/>
          </p:nvSpPr>
          <p:spPr bwMode="auto">
            <a:xfrm>
              <a:off x="457200" y="457200"/>
              <a:ext cx="2130552" cy="1828800"/>
            </a:xfrm>
            <a:custGeom>
              <a:avLst/>
              <a:gdLst/>
              <a:ahLst/>
              <a:cxnLst>
                <a:cxn ang="0">
                  <a:pos x="156" y="308"/>
                </a:cxn>
                <a:cxn ang="0">
                  <a:pos x="0" y="308"/>
                </a:cxn>
                <a:cxn ang="0">
                  <a:pos x="0" y="192"/>
                </a:cxn>
                <a:cxn ang="0">
                  <a:pos x="98" y="0"/>
                </a:cxn>
                <a:cxn ang="0">
                  <a:pos x="132" y="39"/>
                </a:cxn>
                <a:cxn ang="0">
                  <a:pos x="88" y="139"/>
                </a:cxn>
                <a:cxn ang="0">
                  <a:pos x="156" y="139"/>
                </a:cxn>
                <a:cxn ang="0">
                  <a:pos x="156" y="308"/>
                </a:cxn>
                <a:cxn ang="0">
                  <a:pos x="331" y="308"/>
                </a:cxn>
                <a:cxn ang="0">
                  <a:pos x="176" y="308"/>
                </a:cxn>
                <a:cxn ang="0">
                  <a:pos x="176" y="192"/>
                </a:cxn>
                <a:cxn ang="0">
                  <a:pos x="273" y="0"/>
                </a:cxn>
                <a:cxn ang="0">
                  <a:pos x="308" y="39"/>
                </a:cxn>
                <a:cxn ang="0">
                  <a:pos x="264" y="139"/>
                </a:cxn>
                <a:cxn ang="0">
                  <a:pos x="331" y="139"/>
                </a:cxn>
                <a:cxn ang="0">
                  <a:pos x="331" y="308"/>
                </a:cxn>
              </a:cxnLst>
              <a:rect l="0" t="0" r="r" b="b"/>
              <a:pathLst>
                <a:path w="331" h="308">
                  <a:moveTo>
                    <a:pt x="156" y="308"/>
                  </a:moveTo>
                  <a:cubicBezTo>
                    <a:pt x="0" y="308"/>
                    <a:pt x="0" y="308"/>
                    <a:pt x="0" y="308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122"/>
                    <a:pt x="33" y="58"/>
                    <a:pt x="98" y="0"/>
                  </a:cubicBezTo>
                  <a:cubicBezTo>
                    <a:pt x="132" y="39"/>
                    <a:pt x="132" y="39"/>
                    <a:pt x="132" y="39"/>
                  </a:cubicBezTo>
                  <a:cubicBezTo>
                    <a:pt x="105" y="76"/>
                    <a:pt x="91" y="109"/>
                    <a:pt x="88" y="139"/>
                  </a:cubicBezTo>
                  <a:cubicBezTo>
                    <a:pt x="156" y="139"/>
                    <a:pt x="156" y="139"/>
                    <a:pt x="156" y="139"/>
                  </a:cubicBezTo>
                  <a:lnTo>
                    <a:pt x="156" y="308"/>
                  </a:lnTo>
                  <a:close/>
                  <a:moveTo>
                    <a:pt x="331" y="308"/>
                  </a:moveTo>
                  <a:cubicBezTo>
                    <a:pt x="176" y="308"/>
                    <a:pt x="176" y="308"/>
                    <a:pt x="176" y="308"/>
                  </a:cubicBezTo>
                  <a:cubicBezTo>
                    <a:pt x="176" y="192"/>
                    <a:pt x="176" y="192"/>
                    <a:pt x="176" y="192"/>
                  </a:cubicBezTo>
                  <a:cubicBezTo>
                    <a:pt x="176" y="122"/>
                    <a:pt x="208" y="58"/>
                    <a:pt x="273" y="0"/>
                  </a:cubicBezTo>
                  <a:cubicBezTo>
                    <a:pt x="308" y="39"/>
                    <a:pt x="308" y="39"/>
                    <a:pt x="308" y="39"/>
                  </a:cubicBezTo>
                  <a:cubicBezTo>
                    <a:pt x="281" y="76"/>
                    <a:pt x="266" y="109"/>
                    <a:pt x="264" y="139"/>
                  </a:cubicBezTo>
                  <a:cubicBezTo>
                    <a:pt x="331" y="139"/>
                    <a:pt x="331" y="139"/>
                    <a:pt x="331" y="139"/>
                  </a:cubicBezTo>
                  <a:lnTo>
                    <a:pt x="331" y="308"/>
                  </a:lnTo>
                  <a:close/>
                </a:path>
              </a:pathLst>
            </a:custGeom>
            <a:solidFill>
              <a:srgbClr val="F9C35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551"/>
            <p:cNvSpPr>
              <a:spLocks noEditPoints="1"/>
            </p:cNvSpPr>
            <p:nvPr userDrawn="1"/>
          </p:nvSpPr>
          <p:spPr bwMode="auto">
            <a:xfrm>
              <a:off x="6324600" y="4572000"/>
              <a:ext cx="2130552" cy="1828800"/>
            </a:xfrm>
            <a:custGeom>
              <a:avLst/>
              <a:gdLst/>
              <a:ahLst/>
              <a:cxnLst>
                <a:cxn ang="0">
                  <a:pos x="58" y="308"/>
                </a:cxn>
                <a:cxn ang="0">
                  <a:pos x="24" y="270"/>
                </a:cxn>
                <a:cxn ang="0">
                  <a:pos x="68" y="169"/>
                </a:cxn>
                <a:cxn ang="0">
                  <a:pos x="0" y="169"/>
                </a:cxn>
                <a:cxn ang="0">
                  <a:pos x="0" y="0"/>
                </a:cxn>
                <a:cxn ang="0">
                  <a:pos x="156" y="0"/>
                </a:cxn>
                <a:cxn ang="0">
                  <a:pos x="156" y="116"/>
                </a:cxn>
                <a:cxn ang="0">
                  <a:pos x="58" y="308"/>
                </a:cxn>
                <a:cxn ang="0">
                  <a:pos x="233" y="308"/>
                </a:cxn>
                <a:cxn ang="0">
                  <a:pos x="199" y="270"/>
                </a:cxn>
                <a:cxn ang="0">
                  <a:pos x="243" y="169"/>
                </a:cxn>
                <a:cxn ang="0">
                  <a:pos x="176" y="169"/>
                </a:cxn>
                <a:cxn ang="0">
                  <a:pos x="176" y="0"/>
                </a:cxn>
                <a:cxn ang="0">
                  <a:pos x="332" y="0"/>
                </a:cxn>
                <a:cxn ang="0">
                  <a:pos x="332" y="116"/>
                </a:cxn>
                <a:cxn ang="0">
                  <a:pos x="233" y="308"/>
                </a:cxn>
              </a:cxnLst>
              <a:rect l="0" t="0" r="r" b="b"/>
              <a:pathLst>
                <a:path w="332" h="308">
                  <a:moveTo>
                    <a:pt x="58" y="308"/>
                  </a:moveTo>
                  <a:cubicBezTo>
                    <a:pt x="24" y="270"/>
                    <a:pt x="24" y="270"/>
                    <a:pt x="24" y="270"/>
                  </a:cubicBezTo>
                  <a:cubicBezTo>
                    <a:pt x="51" y="233"/>
                    <a:pt x="65" y="199"/>
                    <a:pt x="68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116"/>
                    <a:pt x="156" y="116"/>
                    <a:pt x="156" y="116"/>
                  </a:cubicBezTo>
                  <a:cubicBezTo>
                    <a:pt x="156" y="188"/>
                    <a:pt x="123" y="252"/>
                    <a:pt x="58" y="308"/>
                  </a:cubicBezTo>
                  <a:close/>
                  <a:moveTo>
                    <a:pt x="233" y="308"/>
                  </a:moveTo>
                  <a:cubicBezTo>
                    <a:pt x="199" y="270"/>
                    <a:pt x="199" y="270"/>
                    <a:pt x="199" y="270"/>
                  </a:cubicBezTo>
                  <a:cubicBezTo>
                    <a:pt x="226" y="234"/>
                    <a:pt x="241" y="200"/>
                    <a:pt x="243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332" y="0"/>
                    <a:pt x="332" y="0"/>
                    <a:pt x="332" y="0"/>
                  </a:cubicBezTo>
                  <a:cubicBezTo>
                    <a:pt x="332" y="116"/>
                    <a:pt x="332" y="116"/>
                    <a:pt x="332" y="116"/>
                  </a:cubicBezTo>
                  <a:cubicBezTo>
                    <a:pt x="332" y="188"/>
                    <a:pt x="299" y="252"/>
                    <a:pt x="233" y="308"/>
                  </a:cubicBezTo>
                  <a:close/>
                </a:path>
              </a:pathLst>
            </a:custGeom>
            <a:solidFill>
              <a:srgbClr val="F99E4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athy\Desktop\veeva.png"/>
          <p:cNvPicPr>
            <a:picLocks noChangeAspect="1" noChangeArrowheads="1"/>
          </p:cNvPicPr>
          <p:nvPr userDrawn="1"/>
        </p:nvPicPr>
        <p:blipFill rotWithShape="1"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30094" y="4572000"/>
            <a:ext cx="8313906" cy="2286000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844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2831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A60DFD3-134D-4504-873E-5AE45B54A53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/>
          <p:cNvGrpSpPr>
            <a:grpSpLocks noChangeAspect="1"/>
          </p:cNvGrpSpPr>
          <p:nvPr userDrawn="1"/>
        </p:nvGrpSpPr>
        <p:grpSpPr>
          <a:xfrm>
            <a:off x="506487" y="6428317"/>
            <a:ext cx="365760" cy="371882"/>
            <a:chOff x="3149600" y="1982788"/>
            <a:chExt cx="2844800" cy="2892425"/>
          </a:xfrm>
        </p:grpSpPr>
        <p:sp>
          <p:nvSpPr>
            <p:cNvPr id="9" name="Freeform 5"/>
            <p:cNvSpPr>
              <a:spLocks/>
            </p:cNvSpPr>
            <p:nvPr userDrawn="1"/>
          </p:nvSpPr>
          <p:spPr bwMode="auto">
            <a:xfrm>
              <a:off x="3149600" y="1982788"/>
              <a:ext cx="2844800" cy="2892425"/>
            </a:xfrm>
            <a:custGeom>
              <a:avLst/>
              <a:gdLst>
                <a:gd name="T0" fmla="*/ 0 w 1792"/>
                <a:gd name="T1" fmla="*/ 0 h 1822"/>
                <a:gd name="T2" fmla="*/ 313 w 1792"/>
                <a:gd name="T3" fmla="*/ 0 h 1822"/>
                <a:gd name="T4" fmla="*/ 903 w 1792"/>
                <a:gd name="T5" fmla="*/ 1189 h 1822"/>
                <a:gd name="T6" fmla="*/ 1486 w 1792"/>
                <a:gd name="T7" fmla="*/ 0 h 1822"/>
                <a:gd name="T8" fmla="*/ 1792 w 1792"/>
                <a:gd name="T9" fmla="*/ 0 h 1822"/>
                <a:gd name="T10" fmla="*/ 896 w 1792"/>
                <a:gd name="T11" fmla="*/ 1822 h 1822"/>
                <a:gd name="T12" fmla="*/ 0 w 1792"/>
                <a:gd name="T13" fmla="*/ 0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2" h="1822">
                  <a:moveTo>
                    <a:pt x="0" y="0"/>
                  </a:moveTo>
                  <a:lnTo>
                    <a:pt x="313" y="0"/>
                  </a:lnTo>
                  <a:lnTo>
                    <a:pt x="903" y="1189"/>
                  </a:lnTo>
                  <a:lnTo>
                    <a:pt x="1486" y="0"/>
                  </a:lnTo>
                  <a:lnTo>
                    <a:pt x="1792" y="0"/>
                  </a:lnTo>
                  <a:lnTo>
                    <a:pt x="896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3929063" y="1993901"/>
              <a:ext cx="1285875" cy="1276350"/>
            </a:xfrm>
            <a:custGeom>
              <a:avLst/>
              <a:gdLst>
                <a:gd name="T0" fmla="*/ 0 w 114"/>
                <a:gd name="T1" fmla="*/ 0 h 113"/>
                <a:gd name="T2" fmla="*/ 57 w 114"/>
                <a:gd name="T3" fmla="*/ 113 h 113"/>
                <a:gd name="T4" fmla="*/ 114 w 114"/>
                <a:gd name="T5" fmla="*/ 0 h 113"/>
                <a:gd name="T6" fmla="*/ 0 w 114"/>
                <a:gd name="T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13">
                  <a:moveTo>
                    <a:pt x="0" y="0"/>
                  </a:moveTo>
                  <a:cubicBezTo>
                    <a:pt x="57" y="113"/>
                    <a:pt x="57" y="113"/>
                    <a:pt x="57" y="113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4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TextBox 12"/>
          <p:cNvSpPr txBox="1"/>
          <p:nvPr userDrawn="1"/>
        </p:nvSpPr>
        <p:spPr>
          <a:xfrm>
            <a:off x="914400" y="6507004"/>
            <a:ext cx="2611099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750" kern="600" dirty="0">
                <a:solidFill>
                  <a:srgbClr val="595959"/>
                </a:solidFill>
                <a:latin typeface="Arial" charset="0"/>
                <a:ea typeface="ＭＳ Ｐゴシック" charset="0"/>
              </a:rPr>
              <a:t>© Copyright 2016 </a:t>
            </a:r>
            <a:r>
              <a:rPr lang="en-US" sz="750" kern="600" dirty="0" err="1">
                <a:solidFill>
                  <a:srgbClr val="595959"/>
                </a:solidFill>
                <a:latin typeface="Arial" charset="0"/>
                <a:ea typeface="ＭＳ Ｐゴシック" charset="0"/>
              </a:rPr>
              <a:t>Veeva</a:t>
            </a:r>
            <a:r>
              <a:rPr lang="en-US" sz="750" kern="600" dirty="0">
                <a:solidFill>
                  <a:srgbClr val="595959"/>
                </a:solidFill>
                <a:latin typeface="Arial" charset="0"/>
                <a:ea typeface="ＭＳ Ｐゴシック" charset="0"/>
              </a:rPr>
              <a:t> Systems Inc., all rights reserved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7765914" y="6501128"/>
            <a:ext cx="755335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750" b="1" kern="600" dirty="0">
                <a:solidFill>
                  <a:srgbClr val="595959"/>
                </a:solidFill>
                <a:latin typeface="Arial" charset="0"/>
                <a:ea typeface="ＭＳ Ｐゴシック" charset="0"/>
              </a:rPr>
              <a:t>veeva.com  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50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55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5A7E96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28600" indent="-228600" algn="l" defTabSz="914400" rtl="0" eaLnBrk="1" latinLnBrk="0" hangingPunct="1">
        <a:spcBef>
          <a:spcPct val="20000"/>
        </a:spcBef>
        <a:buClr>
          <a:srgbClr val="F89728"/>
        </a:buClr>
        <a:buFont typeface="Wingdings" pitchFamily="2" charset="2"/>
        <a:buChar char="§"/>
        <a:defRPr sz="2000" b="1" kern="1200">
          <a:solidFill>
            <a:srgbClr val="595959"/>
          </a:solidFill>
          <a:latin typeface="Arial" pitchFamily="34" charset="0"/>
          <a:ea typeface="+mn-ea"/>
          <a:cs typeface="Arial" pitchFamily="34" charset="0"/>
        </a:defRPr>
      </a:lvl1pPr>
      <a:lvl2pPr marL="685800" indent="-228600" algn="l" defTabSz="914400" rtl="0" eaLnBrk="1" latinLnBrk="0" hangingPunct="1">
        <a:spcBef>
          <a:spcPts val="1200"/>
        </a:spcBef>
        <a:buClr>
          <a:srgbClr val="A6A6A6"/>
        </a:buClr>
        <a:buFont typeface="Wingdings" pitchFamily="2" charset="2"/>
        <a:buChar char="§"/>
        <a:defRPr sz="1600" kern="1200">
          <a:solidFill>
            <a:srgbClr val="595959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ts val="1200"/>
        </a:spcBef>
        <a:buClr>
          <a:srgbClr val="A6A6A6"/>
        </a:buClr>
        <a:buFont typeface="Arial" pitchFamily="34" charset="0"/>
        <a:buChar char="•"/>
        <a:defRPr sz="1600" kern="1200">
          <a:solidFill>
            <a:srgbClr val="595959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ts val="1200"/>
        </a:spcBef>
        <a:buClr>
          <a:srgbClr val="A6A6A6"/>
        </a:buClr>
        <a:buFont typeface="Arial" pitchFamily="34" charset="0"/>
        <a:buChar char="–"/>
        <a:defRPr sz="1400" kern="1200">
          <a:solidFill>
            <a:srgbClr val="595959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F89728"/>
        </a:buClr>
        <a:buFont typeface="Arial" pitchFamily="34" charset="0"/>
        <a:buChar char="»"/>
        <a:defRPr sz="2000" kern="1200">
          <a:solidFill>
            <a:srgbClr val="595959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3"/>
          <p:cNvSpPr>
            <a:spLocks noGrp="1"/>
          </p:cNvSpPr>
          <p:nvPr>
            <p:ph type="title"/>
          </p:nvPr>
        </p:nvSpPr>
        <p:spPr>
          <a:xfrm>
            <a:off x="4041648" y="2493819"/>
            <a:ext cx="4645152" cy="127066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Options to use Attendees without a CM Id in Veeva EM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041648" y="3926933"/>
            <a:ext cx="4645152" cy="215444"/>
          </a:xfrm>
        </p:spPr>
        <p:txBody>
          <a:bodyPr>
            <a:normAutofit/>
          </a:bodyPr>
          <a:lstStyle/>
          <a:p>
            <a:r>
              <a:rPr lang="en-US" dirty="0" smtClean="0"/>
              <a:t>May 1, </a:t>
            </a:r>
            <a:r>
              <a:rPr lang="en-US" dirty="0" smtClean="0"/>
              <a:t>2017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041648" y="4197109"/>
            <a:ext cx="4645152" cy="215444"/>
          </a:xfrm>
          <a:prstGeom prst="rect">
            <a:avLst/>
          </a:prstGeom>
        </p:spPr>
        <p:txBody>
          <a:bodyPr vert="horz" lIns="0" tIns="0" rIns="0" bIns="0" rtlCol="0">
            <a:normAutofit fontScale="85000"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F89728"/>
              </a:buClr>
              <a:buFont typeface="Wingdings" pitchFamily="2" charset="2"/>
              <a:buNone/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spcBef>
                <a:spcPts val="1200"/>
              </a:spcBef>
              <a:buClr>
                <a:srgbClr val="A6A6A6"/>
              </a:buClr>
              <a:buFont typeface="Wingdings" pitchFamily="2" charset="2"/>
              <a:buChar char="§"/>
              <a:defRPr sz="1600" kern="120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buClr>
                <a:srgbClr val="A6A6A6"/>
              </a:buClr>
              <a:buFont typeface="Arial" pitchFamily="34" charset="0"/>
              <a:buChar char="•"/>
              <a:defRPr sz="1600" kern="120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buClr>
                <a:srgbClr val="A6A6A6"/>
              </a:buClr>
              <a:buFont typeface="Arial" pitchFamily="34" charset="0"/>
              <a:buChar char="–"/>
              <a:defRPr sz="1400" kern="120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89728"/>
              </a:buClr>
              <a:buFont typeface="Arial" pitchFamily="34" charset="0"/>
              <a:buChar char="»"/>
              <a:defRPr sz="2000" kern="120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Murugesh Naidu (Principal Architect, Professional Services)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666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2 Trade-off Matrix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DFD3-134D-4504-873E-5AE45B54A53C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744337"/>
              </p:ext>
            </p:extLst>
          </p:nvPr>
        </p:nvGraphicFramePr>
        <p:xfrm>
          <a:off x="1508289" y="1164211"/>
          <a:ext cx="2535810" cy="2146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9179"/>
                <a:gridCol w="1206631"/>
              </a:tblGrid>
              <a:tr h="3180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Requirement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Meets?</a:t>
                      </a:r>
                      <a:endParaRPr lang="en-US" sz="1400" dirty="0"/>
                    </a:p>
                  </a:txBody>
                  <a:tcPr/>
                </a:tc>
              </a:tr>
              <a:tr h="27143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#1 Business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B050"/>
                          </a:solidFill>
                        </a:rPr>
                        <a:t>✔</a:t>
                      </a:r>
                      <a:endParaRPr 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27143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#2 Business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00B050"/>
                          </a:solidFill>
                        </a:rPr>
                        <a:t>❌</a:t>
                      </a:r>
                      <a:endParaRPr lang="en-US" sz="1400" dirty="0" smtClean="0"/>
                    </a:p>
                  </a:txBody>
                  <a:tcPr/>
                </a:tc>
              </a:tr>
              <a:tr h="27143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#3 Business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00B050"/>
                          </a:solidFill>
                        </a:rPr>
                        <a:t>❌</a:t>
                      </a:r>
                      <a:endParaRPr lang="en-US" sz="1400" dirty="0" smtClean="0"/>
                    </a:p>
                  </a:txBody>
                  <a:tcPr/>
                </a:tc>
              </a:tr>
              <a:tr h="27143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#4 Business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00B050"/>
                          </a:solidFill>
                        </a:rPr>
                        <a:t>✔*</a:t>
                      </a:r>
                      <a:endParaRPr lang="en-US" sz="1400" dirty="0" smtClean="0"/>
                    </a:p>
                  </a:txBody>
                  <a:tcPr/>
                </a:tc>
              </a:tr>
              <a:tr h="27143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#5 Business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00B050"/>
                          </a:solidFill>
                        </a:rPr>
                        <a:t>✔</a:t>
                      </a:r>
                      <a:endParaRPr lang="en-US" sz="1400" dirty="0" smtClean="0"/>
                    </a:p>
                  </a:txBody>
                  <a:tcPr/>
                </a:tc>
              </a:tr>
              <a:tr h="2714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#6 IT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 smtClean="0"/>
                        <a:t>Gov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00B050"/>
                          </a:solidFill>
                        </a:rPr>
                        <a:t>✔</a:t>
                      </a:r>
                      <a:endParaRPr lang="en-US" sz="14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873658" y="1143000"/>
            <a:ext cx="3723587" cy="4211425"/>
          </a:xfrm>
        </p:spPr>
        <p:txBody>
          <a:bodyPr>
            <a:normAutofit fontScale="700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0" dirty="0" smtClean="0"/>
              <a:t>Business: Ability add Attendees to Events that do not belong in Global Customer Master. These attendees are neither BMS Employees (User table) nor HCPs (Customer table)</a:t>
            </a:r>
          </a:p>
          <a:p>
            <a:pPr marL="342900" indent="-342900">
              <a:buFont typeface="+mj-lt"/>
              <a:buAutoNum type="arabicPeriod"/>
            </a:pPr>
            <a:endParaRPr lang="en-US" b="0" dirty="0"/>
          </a:p>
          <a:p>
            <a:pPr marL="342900" indent="-342900">
              <a:buFont typeface="+mj-lt"/>
              <a:buAutoNum type="arabicPeriod"/>
            </a:pPr>
            <a:r>
              <a:rPr lang="en-US" b="0" dirty="0"/>
              <a:t>Business: </a:t>
            </a:r>
            <a:r>
              <a:rPr lang="en-US" b="0" dirty="0" smtClean="0"/>
              <a:t>Ability for the </a:t>
            </a:r>
            <a:r>
              <a:rPr lang="en-US" b="0" dirty="0" err="1" smtClean="0"/>
              <a:t>EMCoE</a:t>
            </a:r>
            <a:r>
              <a:rPr lang="en-US" b="0" dirty="0" smtClean="0"/>
              <a:t> team to control and manage the list of such attendees and </a:t>
            </a:r>
          </a:p>
          <a:p>
            <a:pPr marL="342900" indent="-342900">
              <a:buFont typeface="+mj-lt"/>
              <a:buAutoNum type="arabicPeriod"/>
            </a:pPr>
            <a:endParaRPr lang="en-US" b="0" dirty="0"/>
          </a:p>
          <a:p>
            <a:pPr marL="342900" indent="-342900">
              <a:buFont typeface="+mj-lt"/>
              <a:buAutoNum type="arabicPeriod"/>
            </a:pPr>
            <a:r>
              <a:rPr lang="en-US" b="0" dirty="0"/>
              <a:t>Business: </a:t>
            </a:r>
            <a:r>
              <a:rPr lang="en-US" b="0" dirty="0" smtClean="0"/>
              <a:t>Ability for </a:t>
            </a:r>
            <a:r>
              <a:rPr lang="en-US" b="0" dirty="0" err="1" smtClean="0"/>
              <a:t>EMCoE</a:t>
            </a:r>
            <a:r>
              <a:rPr lang="en-US" b="0" dirty="0" smtClean="0"/>
              <a:t> to share the Attendee List with the field users</a:t>
            </a:r>
          </a:p>
          <a:p>
            <a:pPr marL="342900" indent="-342900">
              <a:buFont typeface="+mj-lt"/>
              <a:buAutoNum type="arabicPeriod"/>
            </a:pPr>
            <a:endParaRPr lang="en-US" b="0" dirty="0" smtClean="0"/>
          </a:p>
          <a:p>
            <a:pPr marL="342900" indent="-342900">
              <a:buFont typeface="+mj-lt"/>
              <a:buAutoNum type="arabicPeriod"/>
            </a:pPr>
            <a:r>
              <a:rPr lang="en-US" b="0" dirty="0"/>
              <a:t>Business: </a:t>
            </a:r>
            <a:r>
              <a:rPr lang="en-US" b="0" dirty="0" smtClean="0"/>
              <a:t>Ability to reuse such attendees across multiple Events</a:t>
            </a:r>
          </a:p>
          <a:p>
            <a:pPr marL="342900" indent="-342900">
              <a:buFont typeface="+mj-lt"/>
              <a:buAutoNum type="arabicPeriod"/>
            </a:pPr>
            <a:endParaRPr lang="en-US" b="0" dirty="0" smtClean="0"/>
          </a:p>
          <a:p>
            <a:pPr marL="342900" indent="-342900">
              <a:buFont typeface="+mj-lt"/>
              <a:buAutoNum type="arabicPeriod"/>
            </a:pPr>
            <a:r>
              <a:rPr lang="en-US" b="0" dirty="0" smtClean="0"/>
              <a:t>Business: Ability to report on such Attendees</a:t>
            </a:r>
          </a:p>
          <a:p>
            <a:pPr marL="342900" indent="-342900">
              <a:buFont typeface="+mj-lt"/>
              <a:buAutoNum type="arabicPeriod"/>
            </a:pPr>
            <a:endParaRPr lang="en-US" b="0" dirty="0" smtClean="0"/>
          </a:p>
          <a:p>
            <a:pPr marL="342900" indent="-342900">
              <a:buFont typeface="+mj-lt"/>
              <a:buAutoNum type="arabicPeriod"/>
            </a:pPr>
            <a:r>
              <a:rPr lang="en-US" b="0" dirty="0" smtClean="0"/>
              <a:t>IT: All Accounts and Contacts in Interact must have a Global Customer Master ID</a:t>
            </a:r>
          </a:p>
          <a:p>
            <a:endParaRPr lang="en-US" b="0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727044" y="4034672"/>
            <a:ext cx="3607716" cy="13078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spcBef>
                <a:spcPct val="20000"/>
              </a:spcBef>
              <a:buClr>
                <a:srgbClr val="F89728"/>
              </a:buClr>
              <a:buFont typeface="Wingdings" pitchFamily="2" charset="2"/>
              <a:buChar char="§"/>
              <a:defRPr sz="2000" b="1" kern="120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spcBef>
                <a:spcPts val="1200"/>
              </a:spcBef>
              <a:buClr>
                <a:srgbClr val="A6A6A6"/>
              </a:buClr>
              <a:buFont typeface="Wingdings" pitchFamily="2" charset="2"/>
              <a:buChar char="§"/>
              <a:defRPr sz="1600" kern="120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buClr>
                <a:srgbClr val="A6A6A6"/>
              </a:buClr>
              <a:buFont typeface="Arial" pitchFamily="34" charset="0"/>
              <a:buChar char="•"/>
              <a:defRPr sz="1600" kern="120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buClr>
                <a:srgbClr val="A6A6A6"/>
              </a:buClr>
              <a:buFont typeface="Arial" pitchFamily="34" charset="0"/>
              <a:buChar char="–"/>
              <a:defRPr sz="1400" kern="120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89728"/>
              </a:buClr>
              <a:buFont typeface="Arial" pitchFamily="34" charset="0"/>
              <a:buChar char="»"/>
              <a:defRPr sz="2000" kern="120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>
                <a:solidFill>
                  <a:srgbClr val="0070C0"/>
                </a:solidFill>
              </a:rPr>
              <a:t>Reasons for Recommendation:</a:t>
            </a:r>
          </a:p>
          <a:p>
            <a:pPr>
              <a:spcBef>
                <a:spcPts val="0"/>
              </a:spcBef>
              <a:buClrTx/>
            </a:pPr>
            <a:r>
              <a:rPr lang="en-US" sz="1600" b="0" dirty="0" smtClean="0">
                <a:solidFill>
                  <a:srgbClr val="0070C0"/>
                </a:solidFill>
              </a:rPr>
              <a:t>Meets most of the key Business needs &amp; IT Governance needs are met</a:t>
            </a:r>
          </a:p>
          <a:p>
            <a:pPr>
              <a:spcBef>
                <a:spcPts val="0"/>
              </a:spcBef>
              <a:buClrTx/>
            </a:pPr>
            <a:r>
              <a:rPr lang="en-US" sz="1600" b="0" dirty="0" smtClean="0">
                <a:solidFill>
                  <a:srgbClr val="0070C0"/>
                </a:solidFill>
              </a:rPr>
              <a:t>Can be made available for June 2017 release</a:t>
            </a:r>
          </a:p>
          <a:p>
            <a:pPr>
              <a:spcBef>
                <a:spcPts val="0"/>
              </a:spcBef>
              <a:buClrTx/>
            </a:pPr>
            <a:endParaRPr lang="en-US" sz="1600" b="0" dirty="0" smtClean="0">
              <a:solidFill>
                <a:srgbClr val="0070C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="0" dirty="0">
              <a:solidFill>
                <a:srgbClr val="0070C0"/>
              </a:solidFill>
            </a:endParaRP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695227" y="5342570"/>
            <a:ext cx="3791932" cy="923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ct val="20000"/>
              </a:spcBef>
              <a:buClr>
                <a:srgbClr val="F89728"/>
              </a:buClr>
              <a:buFont typeface="Wingdings" pitchFamily="2" charset="2"/>
              <a:buChar char="§"/>
              <a:defRPr sz="2000" b="1" kern="120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spcBef>
                <a:spcPts val="1200"/>
              </a:spcBef>
              <a:buClr>
                <a:srgbClr val="A6A6A6"/>
              </a:buClr>
              <a:buFont typeface="Wingdings" pitchFamily="2" charset="2"/>
              <a:buChar char="§"/>
              <a:defRPr sz="1600" kern="120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buClr>
                <a:srgbClr val="A6A6A6"/>
              </a:buClr>
              <a:buFont typeface="Arial" pitchFamily="34" charset="0"/>
              <a:buChar char="•"/>
              <a:defRPr sz="1600" kern="120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buClr>
                <a:srgbClr val="A6A6A6"/>
              </a:buClr>
              <a:buFont typeface="Arial" pitchFamily="34" charset="0"/>
              <a:buChar char="–"/>
              <a:defRPr sz="1400" kern="120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89728"/>
              </a:buClr>
              <a:buFont typeface="Arial" pitchFamily="34" charset="0"/>
              <a:buChar char="»"/>
              <a:defRPr sz="2000" kern="120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>
                <a:solidFill>
                  <a:srgbClr val="0070C0"/>
                </a:solidFill>
              </a:rPr>
              <a:t>Considerations:</a:t>
            </a:r>
          </a:p>
          <a:p>
            <a:pPr>
              <a:spcBef>
                <a:spcPts val="0"/>
              </a:spcBef>
              <a:buClrTx/>
            </a:pPr>
            <a:r>
              <a:rPr lang="en-US" sz="1600" b="0" dirty="0" smtClean="0">
                <a:solidFill>
                  <a:srgbClr val="0070C0"/>
                </a:solidFill>
              </a:rPr>
              <a:t>Does not support Attendee Reconciliation in case of Walk-ins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="0" dirty="0">
              <a:solidFill>
                <a:srgbClr val="0070C0"/>
              </a:solidFill>
            </a:endParaRPr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727043" y="3414399"/>
            <a:ext cx="3760116" cy="5260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spcBef>
                <a:spcPct val="20000"/>
              </a:spcBef>
              <a:buClr>
                <a:srgbClr val="F89728"/>
              </a:buClr>
              <a:buFont typeface="Wingdings" pitchFamily="2" charset="2"/>
              <a:buChar char="§"/>
              <a:defRPr sz="2000" b="1" kern="120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spcBef>
                <a:spcPts val="1200"/>
              </a:spcBef>
              <a:buClr>
                <a:srgbClr val="A6A6A6"/>
              </a:buClr>
              <a:buFont typeface="Wingdings" pitchFamily="2" charset="2"/>
              <a:buChar char="§"/>
              <a:defRPr sz="1600" kern="120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buClr>
                <a:srgbClr val="A6A6A6"/>
              </a:buClr>
              <a:buFont typeface="Arial" pitchFamily="34" charset="0"/>
              <a:buChar char="•"/>
              <a:defRPr sz="1600" kern="120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buClr>
                <a:srgbClr val="A6A6A6"/>
              </a:buClr>
              <a:buFont typeface="Arial" pitchFamily="34" charset="0"/>
              <a:buChar char="–"/>
              <a:defRPr sz="1400" kern="120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89728"/>
              </a:buClr>
              <a:buFont typeface="Arial" pitchFamily="34" charset="0"/>
              <a:buChar char="»"/>
              <a:defRPr sz="2000" kern="120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>
                <a:solidFill>
                  <a:srgbClr val="00B050"/>
                </a:solidFill>
              </a:rPr>
              <a:t>* - Users can reuse the Contacts that they own</a:t>
            </a:r>
            <a:endParaRPr lang="en-US" sz="1600" b="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4 – Use Contacts List Publicly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DFD3-134D-4504-873E-5AE45B54A53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1143000"/>
            <a:ext cx="8229600" cy="4724400"/>
          </a:xfrm>
        </p:spPr>
        <p:txBody>
          <a:bodyPr>
            <a:normAutofit/>
          </a:bodyPr>
          <a:lstStyle/>
          <a:p>
            <a:r>
              <a:rPr lang="en-US" b="0" dirty="0" smtClean="0"/>
              <a:t>Use Contacts list in Veeva EM (option 3) w/ a technical workaround</a:t>
            </a:r>
          </a:p>
          <a:p>
            <a:pPr lvl="1"/>
            <a:r>
              <a:rPr lang="en-US" b="0" dirty="0" smtClean="0"/>
              <a:t>Create a SINGLE Master Account (preferably Business and maybe a new </a:t>
            </a:r>
            <a:r>
              <a:rPr lang="en-US" b="0" dirty="0" err="1" smtClean="0"/>
              <a:t>Recordtype</a:t>
            </a:r>
            <a:r>
              <a:rPr lang="en-US" b="0" dirty="0" smtClean="0"/>
              <a:t> for differentiation) per Market and share it with the market using Sharing rule in a Read Only manner (preferably)</a:t>
            </a:r>
          </a:p>
          <a:p>
            <a:pPr lvl="1"/>
            <a:r>
              <a:rPr lang="en-US" dirty="0" smtClean="0"/>
              <a:t>Associate ALL EM Contacts as children to this SINGLE Business Account</a:t>
            </a:r>
          </a:p>
          <a:p>
            <a:pPr lvl="1"/>
            <a:r>
              <a:rPr lang="en-US" dirty="0" smtClean="0"/>
              <a:t>Set Master Accounts </a:t>
            </a:r>
            <a:r>
              <a:rPr lang="en-US" b="1" dirty="0" smtClean="0"/>
              <a:t>Do Not Call? </a:t>
            </a:r>
            <a:r>
              <a:rPr lang="en-US" dirty="0" smtClean="0"/>
              <a:t>Field to true</a:t>
            </a:r>
          </a:p>
          <a:p>
            <a:endParaRPr lang="en-US" dirty="0"/>
          </a:p>
          <a:p>
            <a:r>
              <a:rPr lang="en-US" b="0" dirty="0" smtClean="0"/>
              <a:t>NOTE: The Master account </a:t>
            </a:r>
            <a:r>
              <a:rPr lang="en-US" b="0" u="sng" dirty="0" smtClean="0"/>
              <a:t>will</a:t>
            </a:r>
            <a:r>
              <a:rPr lang="en-US" b="0" dirty="0" smtClean="0"/>
              <a:t> download to </a:t>
            </a:r>
            <a:r>
              <a:rPr lang="en-US" b="0" dirty="0" err="1" smtClean="0"/>
              <a:t>iRep</a:t>
            </a:r>
            <a:r>
              <a:rPr lang="en-US" b="0" dirty="0" smtClean="0"/>
              <a:t> and will be visible for use on an Event; Users must be trained to not use this Account in Events</a:t>
            </a:r>
          </a:p>
        </p:txBody>
      </p:sp>
    </p:spTree>
    <p:extLst>
      <p:ext uri="{BB962C8B-B14F-4D97-AF65-F5344CB8AC3E}">
        <p14:creationId xmlns:p14="http://schemas.microsoft.com/office/powerpoint/2010/main" val="891559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2920" y="228600"/>
            <a:ext cx="1043880" cy="5915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Option 4 – Contacts List w/ Workaround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DFD3-134D-4504-873E-5AE45B54A53C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406" y="2962570"/>
            <a:ext cx="3083169" cy="19266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179" y="1227382"/>
            <a:ext cx="3832821" cy="10875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2673" y="3227305"/>
            <a:ext cx="3642168" cy="9299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7575" y="1244120"/>
            <a:ext cx="3551249" cy="124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464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4 Trade-off Matrix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DFD3-134D-4504-873E-5AE45B54A53C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424023"/>
              </p:ext>
            </p:extLst>
          </p:nvPr>
        </p:nvGraphicFramePr>
        <p:xfrm>
          <a:off x="1508289" y="1164211"/>
          <a:ext cx="2535810" cy="2146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9179"/>
                <a:gridCol w="1206631"/>
              </a:tblGrid>
              <a:tr h="3180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Requirement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Meets?</a:t>
                      </a:r>
                      <a:endParaRPr lang="en-US" sz="1400" dirty="0"/>
                    </a:p>
                  </a:txBody>
                  <a:tcPr/>
                </a:tc>
              </a:tr>
              <a:tr h="27143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#1 Business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B050"/>
                          </a:solidFill>
                        </a:rPr>
                        <a:t>✔</a:t>
                      </a:r>
                      <a:endParaRPr 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27143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#2 Business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00B050"/>
                          </a:solidFill>
                        </a:rPr>
                        <a:t>✔</a:t>
                      </a:r>
                      <a:endParaRPr lang="en-US" sz="1400" dirty="0" smtClean="0"/>
                    </a:p>
                  </a:txBody>
                  <a:tcPr/>
                </a:tc>
              </a:tr>
              <a:tr h="27143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#3 Business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00B050"/>
                          </a:solidFill>
                        </a:rPr>
                        <a:t>✔</a:t>
                      </a:r>
                      <a:endParaRPr lang="en-US" sz="1400" dirty="0" smtClean="0"/>
                    </a:p>
                  </a:txBody>
                  <a:tcPr/>
                </a:tc>
              </a:tr>
              <a:tr h="27143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#4 Business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00B050"/>
                          </a:solidFill>
                        </a:rPr>
                        <a:t>✔</a:t>
                      </a:r>
                      <a:endParaRPr lang="en-US" sz="1400" dirty="0" smtClean="0"/>
                    </a:p>
                  </a:txBody>
                  <a:tcPr/>
                </a:tc>
              </a:tr>
              <a:tr h="27143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#5 Business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00B050"/>
                          </a:solidFill>
                        </a:rPr>
                        <a:t>✔</a:t>
                      </a:r>
                      <a:endParaRPr lang="en-US" sz="1400" dirty="0" smtClean="0"/>
                    </a:p>
                  </a:txBody>
                  <a:tcPr/>
                </a:tc>
              </a:tr>
              <a:tr h="2714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#6 IT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 smtClean="0"/>
                        <a:t>Gov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00B050"/>
                          </a:solidFill>
                        </a:rPr>
                        <a:t>✔*</a:t>
                      </a:r>
                      <a:endParaRPr lang="en-US" sz="14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873658" y="1143000"/>
            <a:ext cx="3723587" cy="4211425"/>
          </a:xfrm>
        </p:spPr>
        <p:txBody>
          <a:bodyPr>
            <a:normAutofit fontScale="700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0" dirty="0" smtClean="0"/>
              <a:t>Business: Ability add Attendees to Events that do not belong in Global Customer Master. These attendees are neither BMS Employees (User table) nor HCPs (Customer table)</a:t>
            </a:r>
          </a:p>
          <a:p>
            <a:pPr marL="342900" indent="-342900">
              <a:buFont typeface="+mj-lt"/>
              <a:buAutoNum type="arabicPeriod"/>
            </a:pPr>
            <a:endParaRPr lang="en-US" b="0" dirty="0"/>
          </a:p>
          <a:p>
            <a:pPr marL="342900" indent="-342900">
              <a:buFont typeface="+mj-lt"/>
              <a:buAutoNum type="arabicPeriod"/>
            </a:pPr>
            <a:r>
              <a:rPr lang="en-US" b="0" dirty="0"/>
              <a:t>Business: </a:t>
            </a:r>
            <a:r>
              <a:rPr lang="en-US" b="0" dirty="0" smtClean="0"/>
              <a:t>Ability for the </a:t>
            </a:r>
            <a:r>
              <a:rPr lang="en-US" b="0" dirty="0" err="1" smtClean="0"/>
              <a:t>EMCoE</a:t>
            </a:r>
            <a:r>
              <a:rPr lang="en-US" b="0" dirty="0" smtClean="0"/>
              <a:t> team to control and manage the list of such attendees and </a:t>
            </a:r>
          </a:p>
          <a:p>
            <a:pPr marL="342900" indent="-342900">
              <a:buFont typeface="+mj-lt"/>
              <a:buAutoNum type="arabicPeriod"/>
            </a:pPr>
            <a:endParaRPr lang="en-US" b="0" dirty="0"/>
          </a:p>
          <a:p>
            <a:pPr marL="342900" indent="-342900">
              <a:buFont typeface="+mj-lt"/>
              <a:buAutoNum type="arabicPeriod"/>
            </a:pPr>
            <a:r>
              <a:rPr lang="en-US" b="0" dirty="0"/>
              <a:t>Business: </a:t>
            </a:r>
            <a:r>
              <a:rPr lang="en-US" b="0" dirty="0" smtClean="0"/>
              <a:t>Ability for </a:t>
            </a:r>
            <a:r>
              <a:rPr lang="en-US" b="0" dirty="0" err="1" smtClean="0"/>
              <a:t>EMCoE</a:t>
            </a:r>
            <a:r>
              <a:rPr lang="en-US" b="0" dirty="0" smtClean="0"/>
              <a:t> to share the Attendee List with the field users</a:t>
            </a:r>
          </a:p>
          <a:p>
            <a:pPr marL="342900" indent="-342900">
              <a:buFont typeface="+mj-lt"/>
              <a:buAutoNum type="arabicPeriod"/>
            </a:pPr>
            <a:endParaRPr lang="en-US" b="0" dirty="0" smtClean="0"/>
          </a:p>
          <a:p>
            <a:pPr marL="342900" indent="-342900">
              <a:buFont typeface="+mj-lt"/>
              <a:buAutoNum type="arabicPeriod"/>
            </a:pPr>
            <a:r>
              <a:rPr lang="en-US" b="0" dirty="0"/>
              <a:t>Business: </a:t>
            </a:r>
            <a:r>
              <a:rPr lang="en-US" b="0" dirty="0" smtClean="0"/>
              <a:t>Ability to reuse such attendees across multiple Events</a:t>
            </a:r>
          </a:p>
          <a:p>
            <a:pPr marL="342900" indent="-342900">
              <a:buFont typeface="+mj-lt"/>
              <a:buAutoNum type="arabicPeriod"/>
            </a:pPr>
            <a:endParaRPr lang="en-US" b="0" dirty="0" smtClean="0"/>
          </a:p>
          <a:p>
            <a:pPr marL="342900" indent="-342900">
              <a:buFont typeface="+mj-lt"/>
              <a:buAutoNum type="arabicPeriod"/>
            </a:pPr>
            <a:r>
              <a:rPr lang="en-US" b="0" dirty="0" smtClean="0"/>
              <a:t>Business: Ability to report on such Attendees</a:t>
            </a:r>
          </a:p>
          <a:p>
            <a:pPr marL="342900" indent="-342900">
              <a:buFont typeface="+mj-lt"/>
              <a:buAutoNum type="arabicPeriod"/>
            </a:pPr>
            <a:endParaRPr lang="en-US" b="0" dirty="0" smtClean="0"/>
          </a:p>
          <a:p>
            <a:pPr marL="342900" indent="-342900">
              <a:buFont typeface="+mj-lt"/>
              <a:buAutoNum type="arabicPeriod"/>
            </a:pPr>
            <a:r>
              <a:rPr lang="en-US" b="0" dirty="0" smtClean="0"/>
              <a:t>IT: All Accounts and Contacts in Interact must have a Global Customer Master ID</a:t>
            </a:r>
          </a:p>
          <a:p>
            <a:endParaRPr lang="en-US" b="0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727044" y="4034672"/>
            <a:ext cx="3607716" cy="1112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ct val="20000"/>
              </a:spcBef>
              <a:buClr>
                <a:srgbClr val="F89728"/>
              </a:buClr>
              <a:buFont typeface="Wingdings" pitchFamily="2" charset="2"/>
              <a:buChar char="§"/>
              <a:defRPr sz="2000" b="1" kern="120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spcBef>
                <a:spcPts val="1200"/>
              </a:spcBef>
              <a:buClr>
                <a:srgbClr val="A6A6A6"/>
              </a:buClr>
              <a:buFont typeface="Wingdings" pitchFamily="2" charset="2"/>
              <a:buChar char="§"/>
              <a:defRPr sz="1600" kern="120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buClr>
                <a:srgbClr val="A6A6A6"/>
              </a:buClr>
              <a:buFont typeface="Arial" pitchFamily="34" charset="0"/>
              <a:buChar char="•"/>
              <a:defRPr sz="1600" kern="120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buClr>
                <a:srgbClr val="A6A6A6"/>
              </a:buClr>
              <a:buFont typeface="Arial" pitchFamily="34" charset="0"/>
              <a:buChar char="–"/>
              <a:defRPr sz="1400" kern="120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89728"/>
              </a:buClr>
              <a:buFont typeface="Arial" pitchFamily="34" charset="0"/>
              <a:buChar char="»"/>
              <a:defRPr sz="2000" kern="120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>
                <a:solidFill>
                  <a:srgbClr val="0070C0"/>
                </a:solidFill>
              </a:rPr>
              <a:t>Reasons for Recommendation:</a:t>
            </a:r>
          </a:p>
          <a:p>
            <a:pPr>
              <a:spcBef>
                <a:spcPts val="0"/>
              </a:spcBef>
              <a:buClrTx/>
            </a:pPr>
            <a:r>
              <a:rPr lang="en-US" sz="1600" b="0" dirty="0" smtClean="0">
                <a:solidFill>
                  <a:srgbClr val="0070C0"/>
                </a:solidFill>
              </a:rPr>
              <a:t>Meets all the requirements including IT Governance requirement</a:t>
            </a:r>
          </a:p>
          <a:p>
            <a:pPr>
              <a:spcBef>
                <a:spcPts val="0"/>
              </a:spcBef>
              <a:buClrTx/>
            </a:pPr>
            <a:endParaRPr lang="en-US" sz="1600" b="0" dirty="0" smtClean="0">
              <a:solidFill>
                <a:srgbClr val="0070C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="0" dirty="0">
              <a:solidFill>
                <a:srgbClr val="0070C0"/>
              </a:solidFill>
            </a:endParaRP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695227" y="5241303"/>
            <a:ext cx="3867346" cy="11029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spcBef>
                <a:spcPct val="20000"/>
              </a:spcBef>
              <a:buClr>
                <a:srgbClr val="F89728"/>
              </a:buClr>
              <a:buFont typeface="Wingdings" pitchFamily="2" charset="2"/>
              <a:buChar char="§"/>
              <a:defRPr sz="2000" b="1" kern="120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spcBef>
                <a:spcPts val="1200"/>
              </a:spcBef>
              <a:buClr>
                <a:srgbClr val="A6A6A6"/>
              </a:buClr>
              <a:buFont typeface="Wingdings" pitchFamily="2" charset="2"/>
              <a:buChar char="§"/>
              <a:defRPr sz="1600" kern="120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buClr>
                <a:srgbClr val="A6A6A6"/>
              </a:buClr>
              <a:buFont typeface="Arial" pitchFamily="34" charset="0"/>
              <a:buChar char="•"/>
              <a:defRPr sz="1600" kern="120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buClr>
                <a:srgbClr val="A6A6A6"/>
              </a:buClr>
              <a:buFont typeface="Arial" pitchFamily="34" charset="0"/>
              <a:buChar char="–"/>
              <a:defRPr sz="1400" kern="120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89728"/>
              </a:buClr>
              <a:buFont typeface="Arial" pitchFamily="34" charset="0"/>
              <a:buChar char="»"/>
              <a:defRPr sz="2000" kern="120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>
                <a:solidFill>
                  <a:srgbClr val="0070C0"/>
                </a:solidFill>
              </a:rPr>
              <a:t>Considerations:</a:t>
            </a:r>
          </a:p>
          <a:p>
            <a:pPr>
              <a:spcBef>
                <a:spcPts val="0"/>
              </a:spcBef>
              <a:buClrTx/>
            </a:pPr>
            <a:r>
              <a:rPr lang="en-US" sz="1600" b="0" dirty="0" smtClean="0">
                <a:solidFill>
                  <a:srgbClr val="0070C0"/>
                </a:solidFill>
              </a:rPr>
              <a:t>Needs to use workaround</a:t>
            </a:r>
          </a:p>
          <a:p>
            <a:pPr>
              <a:spcBef>
                <a:spcPts val="0"/>
              </a:spcBef>
              <a:buClrTx/>
            </a:pPr>
            <a:r>
              <a:rPr lang="en-US" sz="1600" b="0" dirty="0" smtClean="0">
                <a:solidFill>
                  <a:srgbClr val="0070C0"/>
                </a:solidFill>
              </a:rPr>
              <a:t>Needs communication and training</a:t>
            </a:r>
          </a:p>
          <a:p>
            <a:pPr>
              <a:spcBef>
                <a:spcPts val="0"/>
              </a:spcBef>
              <a:buClrTx/>
            </a:pPr>
            <a:r>
              <a:rPr lang="en-US" sz="1600" b="0" dirty="0" smtClean="0">
                <a:solidFill>
                  <a:srgbClr val="0070C0"/>
                </a:solidFill>
              </a:rPr>
              <a:t>Needs additional </a:t>
            </a:r>
            <a:r>
              <a:rPr lang="en-US" sz="1600" b="0" dirty="0" err="1" smtClean="0">
                <a:solidFill>
                  <a:srgbClr val="0070C0"/>
                </a:solidFill>
              </a:rPr>
              <a:t>Config</a:t>
            </a:r>
            <a:r>
              <a:rPr lang="en-US" sz="1600" b="0" dirty="0" smtClean="0">
                <a:solidFill>
                  <a:srgbClr val="0070C0"/>
                </a:solidFill>
              </a:rPr>
              <a:t> and Testing</a:t>
            </a:r>
          </a:p>
          <a:p>
            <a:pPr>
              <a:spcBef>
                <a:spcPts val="0"/>
              </a:spcBef>
              <a:buClrTx/>
            </a:pPr>
            <a:r>
              <a:rPr lang="en-US" sz="1600" b="0" dirty="0" smtClean="0">
                <a:solidFill>
                  <a:srgbClr val="0070C0"/>
                </a:solidFill>
              </a:rPr>
              <a:t>May be tough to meet June 2017 date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="0" dirty="0">
              <a:solidFill>
                <a:srgbClr val="0070C0"/>
              </a:solidFill>
            </a:endParaRPr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727043" y="3414399"/>
            <a:ext cx="3760116" cy="5260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spcBef>
                <a:spcPct val="20000"/>
              </a:spcBef>
              <a:buClr>
                <a:srgbClr val="F89728"/>
              </a:buClr>
              <a:buFont typeface="Wingdings" pitchFamily="2" charset="2"/>
              <a:buChar char="§"/>
              <a:defRPr sz="2000" b="1" kern="120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spcBef>
                <a:spcPts val="1200"/>
              </a:spcBef>
              <a:buClr>
                <a:srgbClr val="A6A6A6"/>
              </a:buClr>
              <a:buFont typeface="Wingdings" pitchFamily="2" charset="2"/>
              <a:buChar char="§"/>
              <a:defRPr sz="1600" kern="120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buClr>
                <a:srgbClr val="A6A6A6"/>
              </a:buClr>
              <a:buFont typeface="Arial" pitchFamily="34" charset="0"/>
              <a:buChar char="•"/>
              <a:defRPr sz="1600" kern="120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buClr>
                <a:srgbClr val="A6A6A6"/>
              </a:buClr>
              <a:buFont typeface="Arial" pitchFamily="34" charset="0"/>
              <a:buChar char="–"/>
              <a:defRPr sz="1400" kern="120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89728"/>
              </a:buClr>
              <a:buFont typeface="Arial" pitchFamily="34" charset="0"/>
              <a:buChar char="»"/>
              <a:defRPr sz="2000" kern="120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rgbClr val="00B050"/>
                </a:solidFill>
              </a:rPr>
              <a:t>* - Very limited Accounts (Master) without CM IDs; Contacts never had CM IDs anyways</a:t>
            </a:r>
            <a:endParaRPr lang="en-US" sz="1200" b="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20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Option – New Account </a:t>
            </a:r>
            <a:r>
              <a:rPr lang="en-US" dirty="0" err="1" smtClean="0"/>
              <a:t>Rectype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DFD3-134D-4504-873E-5AE45B54A53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1143000"/>
            <a:ext cx="8229600" cy="4724400"/>
          </a:xfrm>
        </p:spPr>
        <p:txBody>
          <a:bodyPr>
            <a:normAutofit lnSpcReduction="10000"/>
          </a:bodyPr>
          <a:lstStyle/>
          <a:p>
            <a:r>
              <a:rPr lang="en-US" b="0" dirty="0" smtClean="0"/>
              <a:t>Add new Account </a:t>
            </a:r>
            <a:r>
              <a:rPr lang="en-US" b="0" dirty="0" err="1" smtClean="0"/>
              <a:t>Recordtype</a:t>
            </a:r>
            <a:r>
              <a:rPr lang="en-US" b="0" dirty="0" smtClean="0"/>
              <a:t> that does not require BMS Global Customer Master ID</a:t>
            </a:r>
          </a:p>
          <a:p>
            <a:r>
              <a:rPr lang="en-US" b="0" dirty="0" err="1" smtClean="0"/>
              <a:t>EMCoE</a:t>
            </a:r>
            <a:r>
              <a:rPr lang="en-US" b="0" dirty="0" smtClean="0"/>
              <a:t> can create List(s) by Market and maintain</a:t>
            </a:r>
          </a:p>
          <a:p>
            <a:r>
              <a:rPr lang="en-US" b="0" dirty="0" smtClean="0"/>
              <a:t>This will need several IT updates</a:t>
            </a:r>
          </a:p>
          <a:p>
            <a:pPr lvl="1"/>
            <a:r>
              <a:rPr lang="en-US" b="0" dirty="0" smtClean="0"/>
              <a:t>Provide Access to this Account </a:t>
            </a:r>
            <a:r>
              <a:rPr lang="en-US" b="0" dirty="0" err="1" smtClean="0"/>
              <a:t>Recordtype</a:t>
            </a:r>
            <a:r>
              <a:rPr lang="en-US" b="0" dirty="0" smtClean="0"/>
              <a:t> to the </a:t>
            </a:r>
            <a:r>
              <a:rPr lang="en-US" b="0" dirty="0" err="1" smtClean="0"/>
              <a:t>EMCoE</a:t>
            </a:r>
            <a:r>
              <a:rPr lang="en-US" b="0" dirty="0" smtClean="0"/>
              <a:t> team to create and manage</a:t>
            </a:r>
          </a:p>
          <a:p>
            <a:pPr lvl="1"/>
            <a:r>
              <a:rPr lang="en-US" b="0" dirty="0" smtClean="0"/>
              <a:t>Setup Market specific Sharing rules to share Accounts appropriately with the market</a:t>
            </a:r>
          </a:p>
          <a:p>
            <a:pPr lvl="1"/>
            <a:r>
              <a:rPr lang="en-US" b="0" dirty="0" smtClean="0"/>
              <a:t>Setup rules in alignment system to no align these to any field users</a:t>
            </a:r>
            <a:endParaRPr lang="en-US" dirty="0" smtClean="0"/>
          </a:p>
          <a:p>
            <a:pPr lvl="1"/>
            <a:r>
              <a:rPr lang="en-US" b="0" dirty="0" smtClean="0"/>
              <a:t>Update GAS filters to prevent self-alignments</a:t>
            </a:r>
          </a:p>
          <a:p>
            <a:pPr lvl="1"/>
            <a:endParaRPr lang="en-US" b="0" dirty="0" smtClean="0"/>
          </a:p>
          <a:p>
            <a:r>
              <a:rPr lang="en-US" b="0" dirty="0" smtClean="0"/>
              <a:t>It</a:t>
            </a:r>
            <a:r>
              <a:rPr lang="fr-FR" b="0" dirty="0" smtClean="0"/>
              <a:t>’</a:t>
            </a:r>
            <a:r>
              <a:rPr lang="en-US" b="0" dirty="0" smtClean="0"/>
              <a:t>s not a bad option because this will allow users to also be able to Reconcile Walk-ins to these Accounts, which is not available in Contacts, and thereby ensure data integrity</a:t>
            </a:r>
          </a:p>
        </p:txBody>
      </p:sp>
    </p:spTree>
    <p:extLst>
      <p:ext uri="{BB962C8B-B14F-4D97-AF65-F5344CB8AC3E}">
        <p14:creationId xmlns:p14="http://schemas.microsoft.com/office/powerpoint/2010/main" val="45307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04139" y="228600"/>
            <a:ext cx="1420258" cy="8048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Last Option – New Account </a:t>
            </a:r>
            <a:r>
              <a:rPr lang="en-US" sz="3200" dirty="0" err="1" smtClean="0"/>
              <a:t>Rectype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DFD3-134D-4504-873E-5AE45B54A53C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90363" y="1033413"/>
            <a:ext cx="3083169" cy="19266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38227" y="3091265"/>
            <a:ext cx="5043340" cy="290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172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Option Trade-off Matrix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DFD3-134D-4504-873E-5AE45B54A53C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08289" y="1164211"/>
          <a:ext cx="2535810" cy="2146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9179"/>
                <a:gridCol w="1206631"/>
              </a:tblGrid>
              <a:tr h="3180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Requirement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Meets?</a:t>
                      </a:r>
                      <a:endParaRPr lang="en-US" sz="1400" dirty="0"/>
                    </a:p>
                  </a:txBody>
                  <a:tcPr/>
                </a:tc>
              </a:tr>
              <a:tr h="27143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#1 Business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B050"/>
                          </a:solidFill>
                        </a:rPr>
                        <a:t>✔</a:t>
                      </a:r>
                      <a:endParaRPr 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27143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#2 Business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00B050"/>
                          </a:solidFill>
                        </a:rPr>
                        <a:t>✔</a:t>
                      </a:r>
                      <a:endParaRPr lang="en-US" sz="1400" dirty="0" smtClean="0"/>
                    </a:p>
                  </a:txBody>
                  <a:tcPr/>
                </a:tc>
              </a:tr>
              <a:tr h="27143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#3 Business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00B050"/>
                          </a:solidFill>
                        </a:rPr>
                        <a:t>✔</a:t>
                      </a:r>
                      <a:endParaRPr lang="en-US" sz="1400" dirty="0" smtClean="0"/>
                    </a:p>
                  </a:txBody>
                  <a:tcPr/>
                </a:tc>
              </a:tr>
              <a:tr h="27143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#4 Business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00B050"/>
                          </a:solidFill>
                        </a:rPr>
                        <a:t>✔</a:t>
                      </a:r>
                      <a:endParaRPr lang="en-US" sz="1400" dirty="0" smtClean="0"/>
                    </a:p>
                  </a:txBody>
                  <a:tcPr/>
                </a:tc>
              </a:tr>
              <a:tr h="27143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#5 Business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00B050"/>
                          </a:solidFill>
                        </a:rPr>
                        <a:t>✔</a:t>
                      </a:r>
                      <a:endParaRPr lang="en-US" sz="1400" dirty="0" smtClean="0"/>
                    </a:p>
                  </a:txBody>
                  <a:tcPr/>
                </a:tc>
              </a:tr>
              <a:tr h="2714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#6 IT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 smtClean="0"/>
                        <a:t>Gov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B050"/>
                          </a:solidFill>
                        </a:rPr>
                        <a:t>❌</a:t>
                      </a:r>
                      <a:endParaRPr lang="en-US" sz="1400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873658" y="1143000"/>
            <a:ext cx="3723587" cy="4211425"/>
          </a:xfrm>
        </p:spPr>
        <p:txBody>
          <a:bodyPr>
            <a:normAutofit fontScale="700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0" dirty="0" smtClean="0"/>
              <a:t>Business: Ability add Attendees to Events that do not belong in Global Customer Master. These attendees are neither BMS Employees (User table) nor HCPs (Customer table)</a:t>
            </a:r>
          </a:p>
          <a:p>
            <a:pPr marL="342900" indent="-342900">
              <a:buFont typeface="+mj-lt"/>
              <a:buAutoNum type="arabicPeriod"/>
            </a:pPr>
            <a:endParaRPr lang="en-US" b="0" dirty="0"/>
          </a:p>
          <a:p>
            <a:pPr marL="342900" indent="-342900">
              <a:buFont typeface="+mj-lt"/>
              <a:buAutoNum type="arabicPeriod"/>
            </a:pPr>
            <a:r>
              <a:rPr lang="en-US" b="0" dirty="0"/>
              <a:t>Business: </a:t>
            </a:r>
            <a:r>
              <a:rPr lang="en-US" b="0" dirty="0" smtClean="0"/>
              <a:t>Ability for the </a:t>
            </a:r>
            <a:r>
              <a:rPr lang="en-US" b="0" dirty="0" err="1" smtClean="0"/>
              <a:t>EMCoE</a:t>
            </a:r>
            <a:r>
              <a:rPr lang="en-US" b="0" dirty="0" smtClean="0"/>
              <a:t> team to control and manage the list of such attendees and </a:t>
            </a:r>
          </a:p>
          <a:p>
            <a:pPr marL="342900" indent="-342900">
              <a:buFont typeface="+mj-lt"/>
              <a:buAutoNum type="arabicPeriod"/>
            </a:pPr>
            <a:endParaRPr lang="en-US" b="0" dirty="0"/>
          </a:p>
          <a:p>
            <a:pPr marL="342900" indent="-342900">
              <a:buFont typeface="+mj-lt"/>
              <a:buAutoNum type="arabicPeriod"/>
            </a:pPr>
            <a:r>
              <a:rPr lang="en-US" b="0" dirty="0"/>
              <a:t>Business: </a:t>
            </a:r>
            <a:r>
              <a:rPr lang="en-US" b="0" dirty="0" smtClean="0"/>
              <a:t>Ability for </a:t>
            </a:r>
            <a:r>
              <a:rPr lang="en-US" b="0" dirty="0" err="1" smtClean="0"/>
              <a:t>EMCoE</a:t>
            </a:r>
            <a:r>
              <a:rPr lang="en-US" b="0" dirty="0" smtClean="0"/>
              <a:t> to share the Attendee List with the field users</a:t>
            </a:r>
          </a:p>
          <a:p>
            <a:pPr marL="342900" indent="-342900">
              <a:buFont typeface="+mj-lt"/>
              <a:buAutoNum type="arabicPeriod"/>
            </a:pPr>
            <a:endParaRPr lang="en-US" b="0" dirty="0" smtClean="0"/>
          </a:p>
          <a:p>
            <a:pPr marL="342900" indent="-342900">
              <a:buFont typeface="+mj-lt"/>
              <a:buAutoNum type="arabicPeriod"/>
            </a:pPr>
            <a:r>
              <a:rPr lang="en-US" b="0" dirty="0"/>
              <a:t>Business: </a:t>
            </a:r>
            <a:r>
              <a:rPr lang="en-US" b="0" dirty="0" smtClean="0"/>
              <a:t>Ability to reuse such attendees across multiple Events</a:t>
            </a:r>
          </a:p>
          <a:p>
            <a:pPr marL="342900" indent="-342900">
              <a:buFont typeface="+mj-lt"/>
              <a:buAutoNum type="arabicPeriod"/>
            </a:pPr>
            <a:endParaRPr lang="en-US" b="0" dirty="0" smtClean="0"/>
          </a:p>
          <a:p>
            <a:pPr marL="342900" indent="-342900">
              <a:buFont typeface="+mj-lt"/>
              <a:buAutoNum type="arabicPeriod"/>
            </a:pPr>
            <a:r>
              <a:rPr lang="en-US" b="0" dirty="0" smtClean="0"/>
              <a:t>Business: Ability to report on such Attendees</a:t>
            </a:r>
          </a:p>
          <a:p>
            <a:pPr marL="342900" indent="-342900">
              <a:buFont typeface="+mj-lt"/>
              <a:buAutoNum type="arabicPeriod"/>
            </a:pPr>
            <a:endParaRPr lang="en-US" b="0" dirty="0" smtClean="0"/>
          </a:p>
          <a:p>
            <a:pPr marL="342900" indent="-342900">
              <a:buFont typeface="+mj-lt"/>
              <a:buAutoNum type="arabicPeriod"/>
            </a:pPr>
            <a:r>
              <a:rPr lang="en-US" b="0" dirty="0" smtClean="0"/>
              <a:t>IT: All Accounts and Contacts in Interact must have a Global Customer Master ID</a:t>
            </a:r>
          </a:p>
          <a:p>
            <a:endParaRPr lang="en-US" b="0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798921" y="3469065"/>
            <a:ext cx="3876773" cy="12631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spcBef>
                <a:spcPct val="20000"/>
              </a:spcBef>
              <a:buClr>
                <a:srgbClr val="F89728"/>
              </a:buClr>
              <a:buFont typeface="Wingdings" pitchFamily="2" charset="2"/>
              <a:buChar char="§"/>
              <a:defRPr sz="2000" b="1" kern="120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spcBef>
                <a:spcPts val="1200"/>
              </a:spcBef>
              <a:buClr>
                <a:srgbClr val="A6A6A6"/>
              </a:buClr>
              <a:buFont typeface="Wingdings" pitchFamily="2" charset="2"/>
              <a:buChar char="§"/>
              <a:defRPr sz="1600" kern="120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buClr>
                <a:srgbClr val="A6A6A6"/>
              </a:buClr>
              <a:buFont typeface="Arial" pitchFamily="34" charset="0"/>
              <a:buChar char="•"/>
              <a:defRPr sz="1600" kern="120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buClr>
                <a:srgbClr val="A6A6A6"/>
              </a:buClr>
              <a:buFont typeface="Arial" pitchFamily="34" charset="0"/>
              <a:buChar char="–"/>
              <a:defRPr sz="1400" kern="120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89728"/>
              </a:buClr>
              <a:buFont typeface="Arial" pitchFamily="34" charset="0"/>
              <a:buChar char="»"/>
              <a:defRPr sz="2000" kern="120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>
                <a:solidFill>
                  <a:srgbClr val="0070C0"/>
                </a:solidFill>
              </a:rPr>
              <a:t>Reasons for Recommendation:</a:t>
            </a:r>
          </a:p>
          <a:p>
            <a:pPr>
              <a:spcBef>
                <a:spcPts val="0"/>
              </a:spcBef>
              <a:buClrTx/>
            </a:pPr>
            <a:r>
              <a:rPr lang="en-US" sz="1600" b="0" dirty="0" smtClean="0">
                <a:solidFill>
                  <a:srgbClr val="0070C0"/>
                </a:solidFill>
              </a:rPr>
              <a:t>Meets the all the needs of the business</a:t>
            </a:r>
          </a:p>
          <a:p>
            <a:pPr>
              <a:spcBef>
                <a:spcPts val="0"/>
              </a:spcBef>
              <a:buClrTx/>
            </a:pPr>
            <a:r>
              <a:rPr lang="en-US" sz="1600" b="0" dirty="0" smtClean="0">
                <a:solidFill>
                  <a:srgbClr val="0070C0"/>
                </a:solidFill>
              </a:rPr>
              <a:t>Supports Attendee Reconciliation for Walk-ins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="0" dirty="0">
              <a:solidFill>
                <a:srgbClr val="0070C0"/>
              </a:solidFill>
            </a:endParaRP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798924" y="4732256"/>
            <a:ext cx="3876773" cy="1393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ct val="20000"/>
              </a:spcBef>
              <a:buClr>
                <a:srgbClr val="F89728"/>
              </a:buClr>
              <a:buFont typeface="Wingdings" pitchFamily="2" charset="2"/>
              <a:buChar char="§"/>
              <a:defRPr sz="2000" b="1" kern="120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spcBef>
                <a:spcPts val="1200"/>
              </a:spcBef>
              <a:buClr>
                <a:srgbClr val="A6A6A6"/>
              </a:buClr>
              <a:buFont typeface="Wingdings" pitchFamily="2" charset="2"/>
              <a:buChar char="§"/>
              <a:defRPr sz="1600" kern="120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buClr>
                <a:srgbClr val="A6A6A6"/>
              </a:buClr>
              <a:buFont typeface="Arial" pitchFamily="34" charset="0"/>
              <a:buChar char="•"/>
              <a:defRPr sz="1600" kern="120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buClr>
                <a:srgbClr val="A6A6A6"/>
              </a:buClr>
              <a:buFont typeface="Arial" pitchFamily="34" charset="0"/>
              <a:buChar char="–"/>
              <a:defRPr sz="1400" kern="120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89728"/>
              </a:buClr>
              <a:buFont typeface="Arial" pitchFamily="34" charset="0"/>
              <a:buChar char="»"/>
              <a:defRPr sz="2000" kern="120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>
                <a:solidFill>
                  <a:srgbClr val="0070C0"/>
                </a:solidFill>
              </a:rPr>
              <a:t>Considerations:</a:t>
            </a:r>
          </a:p>
          <a:p>
            <a:pPr>
              <a:spcBef>
                <a:spcPts val="0"/>
              </a:spcBef>
              <a:buClrTx/>
            </a:pPr>
            <a:r>
              <a:rPr lang="en-US" sz="1600" b="0" dirty="0" smtClean="0">
                <a:solidFill>
                  <a:srgbClr val="0070C0"/>
                </a:solidFill>
              </a:rPr>
              <a:t>Additional Development and Testing Required by IT (</a:t>
            </a:r>
            <a:r>
              <a:rPr lang="en-US" sz="1600" b="0" dirty="0" err="1" smtClean="0">
                <a:solidFill>
                  <a:srgbClr val="0070C0"/>
                </a:solidFill>
              </a:rPr>
              <a:t>Sumit’s</a:t>
            </a:r>
            <a:r>
              <a:rPr lang="en-US" sz="1600" b="0" dirty="0" smtClean="0">
                <a:solidFill>
                  <a:srgbClr val="0070C0"/>
                </a:solidFill>
              </a:rPr>
              <a:t> team)</a:t>
            </a:r>
          </a:p>
          <a:p>
            <a:pPr>
              <a:spcBef>
                <a:spcPts val="0"/>
              </a:spcBef>
              <a:buClrTx/>
            </a:pPr>
            <a:r>
              <a:rPr lang="en-US" sz="1600" b="0" dirty="0" smtClean="0">
                <a:solidFill>
                  <a:srgbClr val="0070C0"/>
                </a:solidFill>
              </a:rPr>
              <a:t>Does not seem plausible for June release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259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344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4883"/>
            <a:ext cx="8229600" cy="914400"/>
          </a:xfrm>
        </p:spPr>
        <p:txBody>
          <a:bodyPr/>
          <a:lstStyle/>
          <a:p>
            <a:r>
              <a:rPr lang="en-US" dirty="0" smtClean="0"/>
              <a:t>Requirement Description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DFD3-134D-4504-873E-5AE45B54A53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1039283"/>
            <a:ext cx="8229600" cy="4724400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0" u="sng" dirty="0" smtClean="0"/>
              <a:t>Business</a:t>
            </a:r>
            <a:r>
              <a:rPr lang="en-US" b="0" dirty="0" smtClean="0"/>
              <a:t>: Ability add Attendees to Events that do not belong in Global Customer Master. These attendees are neither BMS Employees (User table) nor HCPs (Customer table)</a:t>
            </a:r>
          </a:p>
          <a:p>
            <a:pPr marL="342900" indent="-342900">
              <a:buFont typeface="+mj-lt"/>
              <a:buAutoNum type="arabicPeriod"/>
            </a:pPr>
            <a:endParaRPr lang="en-US" b="0" dirty="0"/>
          </a:p>
          <a:p>
            <a:pPr marL="342900" indent="-342900">
              <a:buFont typeface="+mj-lt"/>
              <a:buAutoNum type="arabicPeriod"/>
            </a:pPr>
            <a:r>
              <a:rPr lang="en-US" b="0" u="sng" dirty="0"/>
              <a:t>Business</a:t>
            </a:r>
            <a:r>
              <a:rPr lang="en-US" b="0" dirty="0"/>
              <a:t>: </a:t>
            </a:r>
            <a:r>
              <a:rPr lang="en-US" b="0" dirty="0" smtClean="0"/>
              <a:t>Ability for the </a:t>
            </a:r>
            <a:r>
              <a:rPr lang="en-US" b="0" dirty="0" err="1" smtClean="0"/>
              <a:t>EMCoE</a:t>
            </a:r>
            <a:r>
              <a:rPr lang="en-US" b="0" dirty="0" smtClean="0"/>
              <a:t> team to control and manage the list of such attendees and </a:t>
            </a:r>
          </a:p>
          <a:p>
            <a:pPr marL="342900" indent="-342900">
              <a:buFont typeface="+mj-lt"/>
              <a:buAutoNum type="arabicPeriod"/>
            </a:pPr>
            <a:endParaRPr lang="en-US" b="0" dirty="0"/>
          </a:p>
          <a:p>
            <a:pPr marL="342900" indent="-342900">
              <a:buFont typeface="+mj-lt"/>
              <a:buAutoNum type="arabicPeriod"/>
            </a:pPr>
            <a:r>
              <a:rPr lang="en-US" b="0" u="sng" dirty="0"/>
              <a:t>Business</a:t>
            </a:r>
            <a:r>
              <a:rPr lang="en-US" b="0" dirty="0"/>
              <a:t>: </a:t>
            </a:r>
            <a:r>
              <a:rPr lang="en-US" b="0" dirty="0" smtClean="0"/>
              <a:t>Ability for </a:t>
            </a:r>
            <a:r>
              <a:rPr lang="en-US" b="0" dirty="0" err="1" smtClean="0"/>
              <a:t>EMCoE</a:t>
            </a:r>
            <a:r>
              <a:rPr lang="en-US" b="0" dirty="0" smtClean="0"/>
              <a:t> to share the Attendee List with the field users</a:t>
            </a:r>
          </a:p>
          <a:p>
            <a:pPr marL="342900" indent="-342900">
              <a:buFont typeface="+mj-lt"/>
              <a:buAutoNum type="arabicPeriod"/>
            </a:pPr>
            <a:endParaRPr lang="en-US" b="0" dirty="0" smtClean="0"/>
          </a:p>
          <a:p>
            <a:pPr marL="342900" indent="-342900">
              <a:buFont typeface="+mj-lt"/>
              <a:buAutoNum type="arabicPeriod"/>
            </a:pPr>
            <a:r>
              <a:rPr lang="en-US" b="0" u="sng" dirty="0"/>
              <a:t>Business</a:t>
            </a:r>
            <a:r>
              <a:rPr lang="en-US" b="0" dirty="0"/>
              <a:t>: Ability to reuse such attendees across multiple Events</a:t>
            </a:r>
          </a:p>
          <a:p>
            <a:pPr marL="342900" indent="-342900">
              <a:buFont typeface="+mj-lt"/>
              <a:buAutoNum type="arabicPeriod"/>
            </a:pPr>
            <a:endParaRPr lang="en-US" b="0" dirty="0"/>
          </a:p>
          <a:p>
            <a:pPr marL="342900" indent="-342900">
              <a:buFont typeface="+mj-lt"/>
              <a:buAutoNum type="arabicPeriod"/>
            </a:pPr>
            <a:r>
              <a:rPr lang="en-US" b="0" u="sng" dirty="0"/>
              <a:t>Business</a:t>
            </a:r>
            <a:r>
              <a:rPr lang="en-US" b="0" dirty="0"/>
              <a:t>: Ability to report on such Attendees</a:t>
            </a:r>
          </a:p>
          <a:p>
            <a:pPr marL="342900" indent="-342900">
              <a:buFont typeface="+mj-lt"/>
              <a:buAutoNum type="arabicPeriod"/>
            </a:pPr>
            <a:endParaRPr lang="en-US" b="0" dirty="0" smtClean="0"/>
          </a:p>
          <a:p>
            <a:pPr marL="342900" indent="-342900">
              <a:buFont typeface="+mj-lt"/>
              <a:buAutoNum type="arabicPeriod"/>
            </a:pPr>
            <a:r>
              <a:rPr lang="en-US" b="0" u="sng" dirty="0" smtClean="0"/>
              <a:t>IT Governance</a:t>
            </a:r>
            <a:r>
              <a:rPr lang="en-US" b="0" dirty="0" smtClean="0"/>
              <a:t>: All Accounts and Contacts in Interact must have a Global Customer Master ID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07525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4883"/>
            <a:ext cx="8229600" cy="914400"/>
          </a:xfrm>
        </p:spPr>
        <p:txBody>
          <a:bodyPr/>
          <a:lstStyle/>
          <a:p>
            <a:r>
              <a:rPr lang="en-US" dirty="0" smtClean="0"/>
              <a:t>Problem Statement &amp; Agenda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DFD3-134D-4504-873E-5AE45B54A53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1039283"/>
            <a:ext cx="8229600" cy="4724400"/>
          </a:xfrm>
        </p:spPr>
        <p:txBody>
          <a:bodyPr>
            <a:normAutofit/>
          </a:bodyPr>
          <a:lstStyle/>
          <a:p>
            <a:endParaRPr lang="en-US" b="0" dirty="0" smtClean="0"/>
          </a:p>
          <a:p>
            <a:r>
              <a:rPr lang="en-US" b="0" dirty="0" smtClean="0"/>
              <a:t>BMS IT Policy strongly prefers and advocates all Customer records must have a BMS Global Customer Master ID for data governance and compliance</a:t>
            </a:r>
          </a:p>
          <a:p>
            <a:pPr lvl="1"/>
            <a:r>
              <a:rPr lang="en-US" b="0" dirty="0" smtClean="0"/>
              <a:t>While Veeva could technically meet the requirements, it would in all but one option require storing data that does not have a Customer Master ID in Account or Contact table</a:t>
            </a:r>
          </a:p>
          <a:p>
            <a:endParaRPr lang="en-US" b="0" dirty="0" smtClean="0"/>
          </a:p>
          <a:p>
            <a:r>
              <a:rPr lang="en-US" b="0" dirty="0" smtClean="0"/>
              <a:t>This deck will go over technical options available to meet the Business requirements and discuss trade-offs if any</a:t>
            </a:r>
          </a:p>
          <a:p>
            <a:endParaRPr lang="en-US" b="0" dirty="0"/>
          </a:p>
          <a:p>
            <a:r>
              <a:rPr lang="en-US" b="0" dirty="0" smtClean="0"/>
              <a:t>The options are presented </a:t>
            </a:r>
            <a:r>
              <a:rPr lang="en-US" dirty="0" smtClean="0"/>
              <a:t>in order </a:t>
            </a:r>
            <a:r>
              <a:rPr lang="en-US" b="0" dirty="0" smtClean="0"/>
              <a:t>of Veeva recommendation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54780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1 - Recommended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DFD3-134D-4504-873E-5AE45B54A53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0" dirty="0" smtClean="0"/>
              <a:t>Use the Walk-in feature in Events Management to add such attendees</a:t>
            </a:r>
          </a:p>
          <a:p>
            <a:r>
              <a:rPr lang="en-US" b="0" dirty="0" smtClean="0"/>
              <a:t>Walk-ins can be added in 2 ways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 smtClean="0"/>
              <a:t>By clicking the </a:t>
            </a:r>
            <a:r>
              <a:rPr lang="en-US" b="1" dirty="0" smtClean="0"/>
              <a:t>Attendee Reconciliation</a:t>
            </a:r>
            <a:r>
              <a:rPr lang="en-US" dirty="0" smtClean="0"/>
              <a:t> button and selecting </a:t>
            </a:r>
            <a:r>
              <a:rPr lang="en-US" b="1" dirty="0" smtClean="0"/>
              <a:t>New Walk-in</a:t>
            </a:r>
          </a:p>
          <a:p>
            <a:pPr lvl="2"/>
            <a:r>
              <a:rPr lang="en-US" dirty="0" smtClean="0"/>
              <a:t>Attendee does not need to Sign, supported on </a:t>
            </a:r>
            <a:r>
              <a:rPr lang="en-US" dirty="0" err="1" smtClean="0"/>
              <a:t>iRep</a:t>
            </a:r>
            <a:r>
              <a:rPr lang="en-US" dirty="0" smtClean="0"/>
              <a:t> and online</a:t>
            </a:r>
          </a:p>
          <a:p>
            <a:pPr lvl="2"/>
            <a:endParaRPr lang="en-US" dirty="0" smtClean="0"/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Via the </a:t>
            </a:r>
            <a:r>
              <a:rPr lang="en-US" b="1" dirty="0"/>
              <a:t>Register</a:t>
            </a:r>
            <a:r>
              <a:rPr lang="en-US" dirty="0"/>
              <a:t> feature on the </a:t>
            </a:r>
            <a:r>
              <a:rPr lang="en-US" b="1" dirty="0"/>
              <a:t>Digital Sign-in Sheet</a:t>
            </a:r>
          </a:p>
          <a:p>
            <a:pPr lvl="2"/>
            <a:r>
              <a:rPr lang="en-US" dirty="0"/>
              <a:t>Attendee must Sign, supported on </a:t>
            </a:r>
            <a:r>
              <a:rPr lang="en-US" dirty="0" err="1"/>
              <a:t>iRep</a:t>
            </a:r>
            <a:r>
              <a:rPr lang="en-US" dirty="0"/>
              <a:t> </a:t>
            </a:r>
            <a:r>
              <a:rPr lang="en-US" dirty="0" smtClean="0"/>
              <a:t>only</a:t>
            </a:r>
          </a:p>
          <a:p>
            <a:pPr lvl="2"/>
            <a:r>
              <a:rPr lang="en-US" dirty="0" smtClean="0"/>
              <a:t>This option is only available before “Complete Reconciliation” is clicked. If Reconciliation is completed, it must be opened to add a New Walk-in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04139" y="228600"/>
            <a:ext cx="1420258" cy="8048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Option 1 a – Attendee </a:t>
            </a:r>
            <a:r>
              <a:rPr lang="en-US" sz="3200" dirty="0"/>
              <a:t>Reconciliation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DFD3-134D-4504-873E-5AE45B54A53C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36103" y="1143000"/>
            <a:ext cx="4570429" cy="15616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77419" y="2860562"/>
            <a:ext cx="5059051" cy="349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97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Option 1 b) – Register via Digital Sign-in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DFD3-134D-4504-873E-5AE45B54A53C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53006" y="1143000"/>
            <a:ext cx="3930977" cy="8277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25585" y="414976"/>
            <a:ext cx="539685" cy="4147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995" y="2555852"/>
            <a:ext cx="4035005" cy="16822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39186" y="2413837"/>
            <a:ext cx="3026084" cy="381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679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1 Trade-off Matrix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DFD3-134D-4504-873E-5AE45B54A53C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990711"/>
              </p:ext>
            </p:extLst>
          </p:nvPr>
        </p:nvGraphicFramePr>
        <p:xfrm>
          <a:off x="1508289" y="1164211"/>
          <a:ext cx="2535810" cy="2146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9179"/>
                <a:gridCol w="1206631"/>
              </a:tblGrid>
              <a:tr h="3180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Requirement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Meets?</a:t>
                      </a:r>
                      <a:endParaRPr lang="en-US" sz="1400" dirty="0"/>
                    </a:p>
                  </a:txBody>
                  <a:tcPr/>
                </a:tc>
              </a:tr>
              <a:tr h="27143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#1 Business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B050"/>
                          </a:solidFill>
                        </a:rPr>
                        <a:t>✔</a:t>
                      </a:r>
                      <a:endParaRPr 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27143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#2 Business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B050"/>
                          </a:solidFill>
                        </a:rPr>
                        <a:t>❌</a:t>
                      </a:r>
                    </a:p>
                  </a:txBody>
                  <a:tcPr/>
                </a:tc>
              </a:tr>
              <a:tr h="27143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#3 Business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B050"/>
                          </a:solidFill>
                        </a:rPr>
                        <a:t>❌</a:t>
                      </a:r>
                      <a:endParaRPr lang="en-US" sz="1400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27143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#4 Business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B050"/>
                          </a:solidFill>
                        </a:rPr>
                        <a:t>❌</a:t>
                      </a:r>
                      <a:endParaRPr lang="en-US" sz="1400" dirty="0"/>
                    </a:p>
                  </a:txBody>
                  <a:tcPr/>
                </a:tc>
              </a:tr>
              <a:tr h="27143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#5 Business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00B050"/>
                          </a:solidFill>
                        </a:rPr>
                        <a:t>✔</a:t>
                      </a:r>
                      <a:endParaRPr lang="en-US" sz="1400" dirty="0" smtClean="0"/>
                    </a:p>
                  </a:txBody>
                  <a:tcPr/>
                </a:tc>
              </a:tr>
              <a:tr h="2714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#6 IT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 smtClean="0"/>
                        <a:t>Gov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00B050"/>
                          </a:solidFill>
                        </a:rPr>
                        <a:t>✔</a:t>
                      </a:r>
                      <a:endParaRPr lang="en-US" sz="14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873658" y="1143000"/>
            <a:ext cx="3723587" cy="4211425"/>
          </a:xfrm>
        </p:spPr>
        <p:txBody>
          <a:bodyPr>
            <a:normAutofit fontScale="700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0" dirty="0" smtClean="0"/>
              <a:t>Business: Ability add Attendees to Events that do not belong in Global Customer Master. These attendees are neither BMS Employees (User table) nor HCPs (Customer table)</a:t>
            </a:r>
          </a:p>
          <a:p>
            <a:pPr marL="342900" indent="-342900">
              <a:buFont typeface="+mj-lt"/>
              <a:buAutoNum type="arabicPeriod"/>
            </a:pPr>
            <a:endParaRPr lang="en-US" b="0" dirty="0"/>
          </a:p>
          <a:p>
            <a:pPr marL="342900" indent="-342900">
              <a:buFont typeface="+mj-lt"/>
              <a:buAutoNum type="arabicPeriod"/>
            </a:pPr>
            <a:r>
              <a:rPr lang="en-US" b="0" dirty="0"/>
              <a:t>Business: </a:t>
            </a:r>
            <a:r>
              <a:rPr lang="en-US" b="0" dirty="0" smtClean="0"/>
              <a:t>Ability for the </a:t>
            </a:r>
            <a:r>
              <a:rPr lang="en-US" b="0" dirty="0" err="1" smtClean="0"/>
              <a:t>EMCoE</a:t>
            </a:r>
            <a:r>
              <a:rPr lang="en-US" b="0" dirty="0" smtClean="0"/>
              <a:t> team to control and manage the list of such attendees and </a:t>
            </a:r>
          </a:p>
          <a:p>
            <a:pPr marL="342900" indent="-342900">
              <a:buFont typeface="+mj-lt"/>
              <a:buAutoNum type="arabicPeriod"/>
            </a:pPr>
            <a:endParaRPr lang="en-US" b="0" dirty="0"/>
          </a:p>
          <a:p>
            <a:pPr marL="342900" indent="-342900">
              <a:buFont typeface="+mj-lt"/>
              <a:buAutoNum type="arabicPeriod"/>
            </a:pPr>
            <a:r>
              <a:rPr lang="en-US" b="0" dirty="0"/>
              <a:t>Business: </a:t>
            </a:r>
            <a:r>
              <a:rPr lang="en-US" b="0" dirty="0" smtClean="0"/>
              <a:t>Ability for </a:t>
            </a:r>
            <a:r>
              <a:rPr lang="en-US" b="0" dirty="0" err="1" smtClean="0"/>
              <a:t>EMCoE</a:t>
            </a:r>
            <a:r>
              <a:rPr lang="en-US" b="0" dirty="0" smtClean="0"/>
              <a:t> to share the Attendee List with the field users</a:t>
            </a:r>
          </a:p>
          <a:p>
            <a:pPr marL="342900" indent="-342900">
              <a:buFont typeface="+mj-lt"/>
              <a:buAutoNum type="arabicPeriod"/>
            </a:pPr>
            <a:endParaRPr lang="en-US" b="0" dirty="0" smtClean="0"/>
          </a:p>
          <a:p>
            <a:pPr marL="342900" indent="-342900">
              <a:buFont typeface="+mj-lt"/>
              <a:buAutoNum type="arabicPeriod"/>
            </a:pPr>
            <a:r>
              <a:rPr lang="en-US" b="0" dirty="0"/>
              <a:t>Business: </a:t>
            </a:r>
            <a:r>
              <a:rPr lang="en-US" b="0" dirty="0" smtClean="0"/>
              <a:t>Ability to reuse such attendees across multiple Events</a:t>
            </a:r>
          </a:p>
          <a:p>
            <a:pPr marL="342900" indent="-342900">
              <a:buFont typeface="+mj-lt"/>
              <a:buAutoNum type="arabicPeriod"/>
            </a:pPr>
            <a:endParaRPr lang="en-US" b="0" dirty="0" smtClean="0"/>
          </a:p>
          <a:p>
            <a:pPr marL="342900" indent="-342900">
              <a:buFont typeface="+mj-lt"/>
              <a:buAutoNum type="arabicPeriod"/>
            </a:pPr>
            <a:r>
              <a:rPr lang="en-US" b="0" dirty="0" smtClean="0"/>
              <a:t>Business: Ability to report on such Attendees</a:t>
            </a:r>
          </a:p>
          <a:p>
            <a:pPr marL="342900" indent="-342900">
              <a:buFont typeface="+mj-lt"/>
              <a:buAutoNum type="arabicPeriod"/>
            </a:pPr>
            <a:endParaRPr lang="en-US" b="0" dirty="0" smtClean="0"/>
          </a:p>
          <a:p>
            <a:pPr marL="342900" indent="-342900">
              <a:buFont typeface="+mj-lt"/>
              <a:buAutoNum type="arabicPeriod"/>
            </a:pPr>
            <a:r>
              <a:rPr lang="en-US" b="0" dirty="0" smtClean="0"/>
              <a:t>IT: All Accounts and Contacts in Interact must have a Global Customer Master ID</a:t>
            </a:r>
          </a:p>
          <a:p>
            <a:endParaRPr lang="en-US" b="0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820132" y="3723588"/>
            <a:ext cx="3733014" cy="23567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spcBef>
                <a:spcPct val="20000"/>
              </a:spcBef>
              <a:buClr>
                <a:srgbClr val="F89728"/>
              </a:buClr>
              <a:buFont typeface="Wingdings" pitchFamily="2" charset="2"/>
              <a:buChar char="§"/>
              <a:defRPr sz="2000" b="1" kern="120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spcBef>
                <a:spcPts val="1200"/>
              </a:spcBef>
              <a:buClr>
                <a:srgbClr val="A6A6A6"/>
              </a:buClr>
              <a:buFont typeface="Wingdings" pitchFamily="2" charset="2"/>
              <a:buChar char="§"/>
              <a:defRPr sz="1600" kern="120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buClr>
                <a:srgbClr val="A6A6A6"/>
              </a:buClr>
              <a:buFont typeface="Arial" pitchFamily="34" charset="0"/>
              <a:buChar char="•"/>
              <a:defRPr sz="1600" kern="120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buClr>
                <a:srgbClr val="A6A6A6"/>
              </a:buClr>
              <a:buFont typeface="Arial" pitchFamily="34" charset="0"/>
              <a:buChar char="–"/>
              <a:defRPr sz="1400" kern="120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89728"/>
              </a:buClr>
              <a:buFont typeface="Arial" pitchFamily="34" charset="0"/>
              <a:buChar char="»"/>
              <a:defRPr sz="2000" kern="120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>
                <a:solidFill>
                  <a:srgbClr val="0070C0"/>
                </a:solidFill>
              </a:rPr>
              <a:t>Reasons for Recommendation:</a:t>
            </a:r>
          </a:p>
          <a:p>
            <a:pPr>
              <a:spcBef>
                <a:spcPts val="0"/>
              </a:spcBef>
              <a:buClrTx/>
            </a:pPr>
            <a:r>
              <a:rPr lang="en-US" sz="1800" b="0" dirty="0" smtClean="0">
                <a:solidFill>
                  <a:srgbClr val="0070C0"/>
                </a:solidFill>
              </a:rPr>
              <a:t>Meets the immediate needs of the business without any additional effort</a:t>
            </a:r>
          </a:p>
          <a:p>
            <a:pPr>
              <a:spcBef>
                <a:spcPts val="0"/>
              </a:spcBef>
              <a:buClrTx/>
            </a:pPr>
            <a:r>
              <a:rPr lang="en-US" sz="1800" b="0" dirty="0" smtClean="0">
                <a:solidFill>
                  <a:srgbClr val="0070C0"/>
                </a:solidFill>
              </a:rPr>
              <a:t>Depending on volume of such requests, support for #2, #3 and #4 can be added in subsequent releases</a:t>
            </a:r>
          </a:p>
          <a:p>
            <a:pPr>
              <a:spcBef>
                <a:spcPts val="0"/>
              </a:spcBef>
              <a:buClrTx/>
            </a:pPr>
            <a:r>
              <a:rPr lang="en-US" sz="1800" b="0" dirty="0" smtClean="0">
                <a:solidFill>
                  <a:srgbClr val="0070C0"/>
                </a:solidFill>
              </a:rPr>
              <a:t>Available for June 2017 Release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b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93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2 – Use Contacts List Privately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DFD3-134D-4504-873E-5AE45B54A53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1143000"/>
            <a:ext cx="8229600" cy="4724400"/>
          </a:xfrm>
        </p:spPr>
        <p:txBody>
          <a:bodyPr>
            <a:normAutofit/>
          </a:bodyPr>
          <a:lstStyle/>
          <a:p>
            <a:r>
              <a:rPr lang="en-US" b="0" dirty="0" smtClean="0"/>
              <a:t>Use Contacts list in Veeva EM</a:t>
            </a:r>
          </a:p>
          <a:p>
            <a:endParaRPr lang="en-US" b="0" dirty="0" smtClean="0"/>
          </a:p>
          <a:p>
            <a:r>
              <a:rPr lang="en-US" b="0" dirty="0" smtClean="0"/>
              <a:t>Contacts are special records in Orgs with </a:t>
            </a:r>
            <a:r>
              <a:rPr lang="en-US" b="0" dirty="0" err="1" smtClean="0"/>
              <a:t>PersonAccount</a:t>
            </a:r>
            <a:r>
              <a:rPr lang="en-US" b="0" dirty="0" smtClean="0"/>
              <a:t> enabled since each </a:t>
            </a:r>
            <a:r>
              <a:rPr lang="en-US" b="0" dirty="0" err="1" smtClean="0"/>
              <a:t>PersonAccount</a:t>
            </a:r>
            <a:r>
              <a:rPr lang="en-US" b="0" dirty="0" smtClean="0"/>
              <a:t> has a Contact record behind the scenes</a:t>
            </a:r>
          </a:p>
          <a:p>
            <a:endParaRPr lang="en-US" b="0" dirty="0" smtClean="0"/>
          </a:p>
          <a:p>
            <a:r>
              <a:rPr lang="en-US" b="0" dirty="0" smtClean="0"/>
              <a:t>As such, Contact visibility and access is dependent/controlled via Account visibility/access</a:t>
            </a:r>
          </a:p>
          <a:p>
            <a:pPr lvl="1"/>
            <a:r>
              <a:rPr lang="en-US" dirty="0" smtClean="0"/>
              <a:t>There is no way to independently control Contact access/visibility in Veeva</a:t>
            </a:r>
          </a:p>
          <a:p>
            <a:endParaRPr lang="en-US" b="0" dirty="0" smtClean="0"/>
          </a:p>
          <a:p>
            <a:r>
              <a:rPr lang="en-US" b="0" dirty="0" smtClean="0"/>
              <a:t>Since Accounts are Private, Contacts are also Private</a:t>
            </a:r>
          </a:p>
          <a:p>
            <a:pPr lvl="1"/>
            <a:r>
              <a:rPr lang="en-US" b="1" dirty="0" smtClean="0"/>
              <a:t>Users can create Contacts if enabled, but they will remain Private to them; the only way to “Share” them or extend their Visibility is by associating them to an Account and extending the visibility of the Account</a:t>
            </a:r>
          </a:p>
        </p:txBody>
      </p:sp>
    </p:spTree>
    <p:extLst>
      <p:ext uri="{BB962C8B-B14F-4D97-AF65-F5344CB8AC3E}">
        <p14:creationId xmlns:p14="http://schemas.microsoft.com/office/powerpoint/2010/main" val="979363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04139" y="228600"/>
            <a:ext cx="1420258" cy="8048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Option 2 – Use Contacts List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DFD3-134D-4504-873E-5AE45B54A53C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90363" y="1033413"/>
            <a:ext cx="3083169" cy="19266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3765" y="3221890"/>
            <a:ext cx="6042581" cy="282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60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Veeva">
      <a:dk1>
        <a:srgbClr val="595959"/>
      </a:dk1>
      <a:lt1>
        <a:srgbClr val="FFFFFF"/>
      </a:lt1>
      <a:dk2>
        <a:srgbClr val="595959"/>
      </a:dk2>
      <a:lt2>
        <a:srgbClr val="FFFFFF"/>
      </a:lt2>
      <a:accent1>
        <a:srgbClr val="F89728"/>
      </a:accent1>
      <a:accent2>
        <a:srgbClr val="807F83"/>
      </a:accent2>
      <a:accent3>
        <a:srgbClr val="5A7E96"/>
      </a:accent3>
      <a:accent4>
        <a:srgbClr val="AACFE2"/>
      </a:accent4>
      <a:accent5>
        <a:srgbClr val="FFD451"/>
      </a:accent5>
      <a:accent6>
        <a:srgbClr val="B0B0B0"/>
      </a:accent6>
      <a:hlink>
        <a:srgbClr val="F89728"/>
      </a:hlink>
      <a:folHlink>
        <a:srgbClr val="5A7E96"/>
      </a:folHlink>
    </a:clrScheme>
    <a:fontScheme name="all ari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55FD1CF-5DCB-4C5E-97DC-C6F275913626}" vid="{D44A3D1C-278D-406F-A518-E861735EC5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Veeva corporate powerpoint template_Core base template 2016_2_external</Template>
  <TotalTime>8061</TotalTime>
  <Words>1378</Words>
  <Application>Microsoft Macintosh PowerPoint</Application>
  <PresentationFormat>On-screen Show (4:3)</PresentationFormat>
  <Paragraphs>215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ＭＳ Ｐゴシック</vt:lpstr>
      <vt:lpstr>Wingdings</vt:lpstr>
      <vt:lpstr>Arial</vt:lpstr>
      <vt:lpstr>Office Theme</vt:lpstr>
      <vt:lpstr>Options to use Attendees without a CM Id in Veeva EM</vt:lpstr>
      <vt:lpstr>Requirement Description</vt:lpstr>
      <vt:lpstr>Problem Statement &amp; Agenda</vt:lpstr>
      <vt:lpstr>Option 1 - Recommended</vt:lpstr>
      <vt:lpstr>Option 1 a – Attendee Reconciliation</vt:lpstr>
      <vt:lpstr>Option 1 b) – Register via Digital Sign-in</vt:lpstr>
      <vt:lpstr>Option 1 Trade-off Matrix</vt:lpstr>
      <vt:lpstr>Option 2 – Use Contacts List Privately</vt:lpstr>
      <vt:lpstr>Option 2 – Use Contacts List</vt:lpstr>
      <vt:lpstr>Option 2 Trade-off Matrix</vt:lpstr>
      <vt:lpstr>Option 4 – Use Contacts List Publicly</vt:lpstr>
      <vt:lpstr>Option 4 – Contacts List w/ Workaround</vt:lpstr>
      <vt:lpstr>Option 4 Trade-off Matrix</vt:lpstr>
      <vt:lpstr>Last Option – New Account Rectype</vt:lpstr>
      <vt:lpstr>Last Option – New Account Rectype</vt:lpstr>
      <vt:lpstr>Last Option Trade-off Matrix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Niina Rodrigues</dc:creator>
  <cp:lastModifiedBy>Murugesh Naidu</cp:lastModifiedBy>
  <cp:revision>442</cp:revision>
  <dcterms:created xsi:type="dcterms:W3CDTF">2016-07-21T22:35:24Z</dcterms:created>
  <dcterms:modified xsi:type="dcterms:W3CDTF">2017-04-28T20:29:57Z</dcterms:modified>
</cp:coreProperties>
</file>