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8" r:id="rId3"/>
    <p:sldId id="275" r:id="rId4"/>
    <p:sldId id="276" r:id="rId5"/>
    <p:sldId id="278" r:id="rId6"/>
    <p:sldId id="279" r:id="rId7"/>
    <p:sldId id="280" r:id="rId8"/>
    <p:sldId id="285" r:id="rId9"/>
    <p:sldId id="277" r:id="rId10"/>
    <p:sldId id="281" r:id="rId11"/>
    <p:sldId id="282" r:id="rId12"/>
    <p:sldId id="284" r:id="rId13"/>
    <p:sldId id="28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BB34C"/>
    <a:srgbClr val="9AF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4" autoAdjust="0"/>
    <p:restoredTop sz="88329" autoAdjust="0"/>
  </p:normalViewPr>
  <p:slideViewPr>
    <p:cSldViewPr>
      <p:cViewPr>
        <p:scale>
          <a:sx n="140" d="100"/>
          <a:sy n="140" d="100"/>
        </p:scale>
        <p:origin x="832" y="-536"/>
      </p:cViewPr>
      <p:guideLst>
        <p:guide orient="horz" pos="2160"/>
        <p:guide pos="2880"/>
      </p:guideLst>
    </p:cSldViewPr>
  </p:slideViewPr>
  <p:notesTextViewPr>
    <p:cViewPr>
      <p:scale>
        <a:sx n="240" d="100"/>
        <a:sy n="24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46EF72-C1AD-5144-ACE3-69E8FD99CF52}" type="datetimeFigureOut">
              <a:rPr lang="en-US" smtClean="0"/>
              <a:t>3/13/17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A60C78-EFAE-6F46-B288-5254AF34FD85}" type="slidenum">
              <a:rPr lang="en-US" smtClean="0"/>
              <a:t>‹#›</a:t>
            </a:fld>
            <a:endParaRPr lang="en-US"/>
          </a:p>
        </p:txBody>
      </p:sp>
    </p:spTree>
    <p:extLst>
      <p:ext uri="{BB962C8B-B14F-4D97-AF65-F5344CB8AC3E}">
        <p14:creationId xmlns:p14="http://schemas.microsoft.com/office/powerpoint/2010/main" val="42837233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A60C78-EFAE-6F46-B288-5254AF34FD85}" type="slidenum">
              <a:rPr lang="en-US" smtClean="0"/>
              <a:t>3</a:t>
            </a:fld>
            <a:endParaRPr lang="en-US"/>
          </a:p>
        </p:txBody>
      </p:sp>
    </p:spTree>
    <p:extLst>
      <p:ext uri="{BB962C8B-B14F-4D97-AF65-F5344CB8AC3E}">
        <p14:creationId xmlns:p14="http://schemas.microsoft.com/office/powerpoint/2010/main" val="1724269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A60C78-EFAE-6F46-B288-5254AF34FD85}" type="slidenum">
              <a:rPr lang="en-US" smtClean="0"/>
              <a:t>9</a:t>
            </a:fld>
            <a:endParaRPr lang="en-US"/>
          </a:p>
        </p:txBody>
      </p:sp>
    </p:spTree>
    <p:extLst>
      <p:ext uri="{BB962C8B-B14F-4D97-AF65-F5344CB8AC3E}">
        <p14:creationId xmlns:p14="http://schemas.microsoft.com/office/powerpoint/2010/main" val="2056235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Arial" charset="0"/>
                <a:cs typeface="Arial" charset="0"/>
              </a:rPr>
              <a:t>Send_Email_Alert_To_Support_Member</a:t>
            </a:r>
            <a:endParaRPr lang="en-US" sz="1200" b="0" i="0" kern="1200" dirty="0" smtClean="0">
              <a:solidFill>
                <a:schemeClr val="tx1"/>
              </a:solidFill>
              <a:effectLst/>
              <a:latin typeface="Arial" charset="0"/>
              <a:ea typeface="Arial" charset="0"/>
              <a:cs typeface="Arial" charset="0"/>
            </a:endParaRPr>
          </a:p>
          <a:p>
            <a:r>
              <a:rPr lang="en-US" sz="1200" b="0" i="0" kern="1200" dirty="0" err="1" smtClean="0">
                <a:solidFill>
                  <a:schemeClr val="tx1"/>
                </a:solidFill>
                <a:effectLst/>
                <a:latin typeface="Arial" charset="0"/>
                <a:ea typeface="Arial" charset="0"/>
                <a:cs typeface="Arial" charset="0"/>
              </a:rPr>
              <a:t>Send_Email_Alert_To_Support_Member</a:t>
            </a:r>
            <a:endParaRPr lang="en-US" sz="12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AAA60C78-EFAE-6F46-B288-5254AF34FD85}" type="slidenum">
              <a:rPr lang="en-US" smtClean="0"/>
              <a:t>11</a:t>
            </a:fld>
            <a:endParaRPr lang="en-US"/>
          </a:p>
        </p:txBody>
      </p:sp>
    </p:spTree>
    <p:extLst>
      <p:ext uri="{BB962C8B-B14F-4D97-AF65-F5344CB8AC3E}">
        <p14:creationId xmlns:p14="http://schemas.microsoft.com/office/powerpoint/2010/main" val="102739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Arial" charset="0"/>
                <a:cs typeface="Arial" charset="0"/>
              </a:rPr>
              <a:t>Send_Email_Alert_To_Support_Member</a:t>
            </a:r>
            <a:endParaRPr lang="en-US" sz="1200" b="0" i="0" kern="1200" dirty="0" smtClean="0">
              <a:solidFill>
                <a:schemeClr val="tx1"/>
              </a:solidFill>
              <a:effectLst/>
              <a:latin typeface="Arial" charset="0"/>
              <a:ea typeface="Arial" charset="0"/>
              <a:cs typeface="Arial" charset="0"/>
            </a:endParaRPr>
          </a:p>
          <a:p>
            <a:r>
              <a:rPr lang="en-US" sz="1200" b="0" i="0" kern="1200" dirty="0" err="1" smtClean="0">
                <a:solidFill>
                  <a:schemeClr val="tx1"/>
                </a:solidFill>
                <a:effectLst/>
                <a:latin typeface="Arial" charset="0"/>
                <a:ea typeface="Arial" charset="0"/>
                <a:cs typeface="Arial" charset="0"/>
              </a:rPr>
              <a:t>Send_Email_Alert_To_Support_Member</a:t>
            </a:r>
            <a:endParaRPr lang="en-US" sz="12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AAA60C78-EFAE-6F46-B288-5254AF34FD85}" type="slidenum">
              <a:rPr lang="en-US" smtClean="0"/>
              <a:t>12</a:t>
            </a:fld>
            <a:endParaRPr lang="en-US"/>
          </a:p>
        </p:txBody>
      </p:sp>
    </p:spTree>
    <p:extLst>
      <p:ext uri="{BB962C8B-B14F-4D97-AF65-F5344CB8AC3E}">
        <p14:creationId xmlns:p14="http://schemas.microsoft.com/office/powerpoint/2010/main" val="72655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Microsoft_Word_Document2.docx"/><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Word_Document3.docx"/><Relationship Id="rId5"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Open/Clos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36825" y="2970213"/>
            <a:ext cx="4038600" cy="93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5211851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Orange Background - Title only">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Footer Placeholder 4"/>
          <p:cNvSpPr txBox="1">
            <a:spLocks/>
          </p:cNvSpPr>
          <p:nvPr/>
        </p:nvSpPr>
        <p:spPr>
          <a:xfrm>
            <a:off x="1058863" y="6472238"/>
            <a:ext cx="2971800" cy="365125"/>
          </a:xfrm>
          <a:prstGeom prst="rect">
            <a:avLst/>
          </a:prstGeom>
        </p:spPr>
        <p:txBody>
          <a:bodyPr lIns="0" tIns="0" rIns="0" bIns="0" anchor="ctr"/>
          <a:lstStyle>
            <a:defPPr>
              <a:defRPr lang="en-US"/>
            </a:defPPr>
            <a:lvl1pPr marL="0" algn="r" defTabSz="914400" rtl="0" eaLnBrk="1" latinLnBrk="0" hangingPunct="1">
              <a:defRPr sz="800" b="1" kern="1200" baseline="0">
                <a:solidFill>
                  <a:schemeClr val="tx1">
                    <a:lumMod val="65000"/>
                    <a:lumOff val="3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b="0" kern="600" dirty="0" smtClean="0">
                <a:solidFill>
                  <a:schemeClr val="bg1"/>
                </a:solidFill>
              </a:rPr>
              <a:t>®2014 Veeva Systems –</a:t>
            </a:r>
            <a:r>
              <a:rPr lang="en-US" sz="700" b="0" kern="600" baseline="0" dirty="0" smtClean="0">
                <a:solidFill>
                  <a:schemeClr val="bg1"/>
                </a:solidFill>
              </a:rPr>
              <a:t> Company Confidential</a:t>
            </a:r>
            <a:r>
              <a:rPr lang="en-US" sz="700" b="0" kern="600" dirty="0" smtClean="0">
                <a:solidFill>
                  <a:schemeClr val="bg1"/>
                </a:solidFill>
              </a:rPr>
              <a:t> </a:t>
            </a:r>
            <a:endParaRPr lang="en-US" sz="700" b="0" kern="600" dirty="0">
              <a:solidFill>
                <a:schemeClr val="bg1"/>
              </a:solidFill>
            </a:endParaRPr>
          </a:p>
        </p:txBody>
      </p:sp>
      <p:sp>
        <p:nvSpPr>
          <p:cNvPr id="4" name="TextBox 3"/>
          <p:cNvSpPr txBox="1">
            <a:spLocks noChangeArrowheads="1"/>
          </p:cNvSpPr>
          <p:nvPr/>
        </p:nvSpPr>
        <p:spPr bwMode="auto">
          <a:xfrm>
            <a:off x="5976938" y="6553200"/>
            <a:ext cx="27098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6858000" algn="r"/>
              </a:tabLst>
              <a:defRPr>
                <a:solidFill>
                  <a:schemeClr val="tx1"/>
                </a:solidFill>
                <a:latin typeface="Arial" charset="0"/>
                <a:ea typeface="ＭＳ Ｐゴシック" charset="0"/>
                <a:cs typeface="ＭＳ Ｐゴシック" charset="0"/>
              </a:defRPr>
            </a:lvl1pPr>
            <a:lvl2pPr marL="742950" indent="-285750">
              <a:tabLst>
                <a:tab pos="6858000" algn="r"/>
              </a:tabLst>
              <a:defRPr>
                <a:solidFill>
                  <a:schemeClr val="tx1"/>
                </a:solidFill>
                <a:latin typeface="Arial" charset="0"/>
                <a:ea typeface="ＭＳ Ｐゴシック" charset="0"/>
              </a:defRPr>
            </a:lvl2pPr>
            <a:lvl3pPr marL="1143000" indent="-228600">
              <a:tabLst>
                <a:tab pos="6858000" algn="r"/>
              </a:tabLst>
              <a:defRPr>
                <a:solidFill>
                  <a:schemeClr val="tx1"/>
                </a:solidFill>
                <a:latin typeface="Arial" charset="0"/>
                <a:ea typeface="ＭＳ Ｐゴシック" charset="0"/>
              </a:defRPr>
            </a:lvl3pPr>
            <a:lvl4pPr marL="1600200" indent="-228600">
              <a:tabLst>
                <a:tab pos="6858000" algn="r"/>
              </a:tabLst>
              <a:defRPr>
                <a:solidFill>
                  <a:schemeClr val="tx1"/>
                </a:solidFill>
                <a:latin typeface="Arial" charset="0"/>
                <a:ea typeface="ＭＳ Ｐゴシック" charset="0"/>
              </a:defRPr>
            </a:lvl4pPr>
            <a:lvl5pPr marL="2057400" indent="-228600">
              <a:tabLst>
                <a:tab pos="6858000" algn="r"/>
              </a:tabLst>
              <a:defRPr>
                <a:solidFill>
                  <a:schemeClr val="tx1"/>
                </a:solidFill>
                <a:latin typeface="Arial" charset="0"/>
                <a:ea typeface="ＭＳ Ｐゴシック" charset="0"/>
              </a:defRPr>
            </a:lvl5pPr>
            <a:lvl6pPr marL="2514600" indent="-228600" fontAlgn="base">
              <a:spcBef>
                <a:spcPct val="0"/>
              </a:spcBef>
              <a:spcAft>
                <a:spcPct val="0"/>
              </a:spcAft>
              <a:tabLst>
                <a:tab pos="6858000" algn="r"/>
              </a:tabLst>
              <a:defRPr>
                <a:solidFill>
                  <a:schemeClr val="tx1"/>
                </a:solidFill>
                <a:latin typeface="Arial" charset="0"/>
                <a:ea typeface="ＭＳ Ｐゴシック" charset="0"/>
              </a:defRPr>
            </a:lvl6pPr>
            <a:lvl7pPr marL="2971800" indent="-228600" fontAlgn="base">
              <a:spcBef>
                <a:spcPct val="0"/>
              </a:spcBef>
              <a:spcAft>
                <a:spcPct val="0"/>
              </a:spcAft>
              <a:tabLst>
                <a:tab pos="6858000" algn="r"/>
              </a:tabLst>
              <a:defRPr>
                <a:solidFill>
                  <a:schemeClr val="tx1"/>
                </a:solidFill>
                <a:latin typeface="Arial" charset="0"/>
                <a:ea typeface="ＭＳ Ｐゴシック" charset="0"/>
              </a:defRPr>
            </a:lvl7pPr>
            <a:lvl8pPr marL="3429000" indent="-228600" fontAlgn="base">
              <a:spcBef>
                <a:spcPct val="0"/>
              </a:spcBef>
              <a:spcAft>
                <a:spcPct val="0"/>
              </a:spcAft>
              <a:tabLst>
                <a:tab pos="6858000" algn="r"/>
              </a:tabLst>
              <a:defRPr>
                <a:solidFill>
                  <a:schemeClr val="tx1"/>
                </a:solidFill>
                <a:latin typeface="Arial" charset="0"/>
                <a:ea typeface="ＭＳ Ｐゴシック" charset="0"/>
              </a:defRPr>
            </a:lvl8pPr>
            <a:lvl9pPr marL="3886200" indent="-228600" fontAlgn="base">
              <a:spcBef>
                <a:spcPct val="0"/>
              </a:spcBef>
              <a:spcAft>
                <a:spcPct val="0"/>
              </a:spcAft>
              <a:tabLst>
                <a:tab pos="6858000" algn="r"/>
              </a:tabLst>
              <a:defRPr>
                <a:solidFill>
                  <a:schemeClr val="tx1"/>
                </a:solidFill>
                <a:latin typeface="Arial" charset="0"/>
                <a:ea typeface="ＭＳ Ｐゴシック" charset="0"/>
              </a:defRPr>
            </a:lvl9pPr>
          </a:lstStyle>
          <a:p>
            <a:pPr algn="r">
              <a:defRPr/>
            </a:pPr>
            <a:r>
              <a:rPr lang="en-US" sz="700" b="1" kern="600" dirty="0" smtClean="0">
                <a:solidFill>
                  <a:schemeClr val="bg1"/>
                </a:solidFill>
                <a:ea typeface="Arial"/>
                <a:cs typeface="Arial"/>
              </a:rPr>
              <a:t>veeva.com   </a:t>
            </a:r>
            <a:r>
              <a:rPr lang="en-US" sz="700" kern="600" dirty="0" smtClean="0">
                <a:solidFill>
                  <a:schemeClr val="bg1"/>
                </a:solidFill>
                <a:ea typeface="Arial"/>
                <a:cs typeface="Arial"/>
              </a:rPr>
              <a:t>|   </a:t>
            </a:r>
            <a:fld id="{5EF8FF89-4861-7041-A81A-2DAF78BD042A}" type="slidenum">
              <a:rPr lang="en-US" sz="700" kern="600" smtClean="0">
                <a:solidFill>
                  <a:schemeClr val="bg1"/>
                </a:solidFill>
                <a:ea typeface="Arial"/>
                <a:cs typeface="Arial"/>
              </a:rPr>
              <a:pPr algn="r">
                <a:defRPr/>
              </a:pPr>
              <a:t>‹#›</a:t>
            </a:fld>
            <a:r>
              <a:rPr lang="en-US" sz="700" b="1" kern="600" dirty="0" smtClean="0">
                <a:solidFill>
                  <a:schemeClr val="bg1"/>
                </a:solidFill>
                <a:ea typeface="Arial"/>
                <a:cs typeface="Arial"/>
              </a:rPr>
              <a:t>   </a:t>
            </a:r>
          </a:p>
          <a:p>
            <a:pPr>
              <a:defRPr/>
            </a:pPr>
            <a:endParaRPr lang="en-US" sz="700" kern="600" dirty="0" smtClean="0">
              <a:solidFill>
                <a:schemeClr val="bg1"/>
              </a:solidFill>
              <a:ea typeface="Arial"/>
              <a:cs typeface="Arial"/>
            </a:endParaRPr>
          </a:p>
        </p:txBody>
      </p:sp>
      <p:sp>
        <p:nvSpPr>
          <p:cNvPr id="6" name="Title 1"/>
          <p:cNvSpPr>
            <a:spLocks noGrp="1"/>
          </p:cNvSpPr>
          <p:nvPr>
            <p:ph type="title"/>
          </p:nvPr>
        </p:nvSpPr>
        <p:spPr>
          <a:xfrm>
            <a:off x="457200" y="228600"/>
            <a:ext cx="8229600" cy="914400"/>
          </a:xfrm>
        </p:spPr>
        <p:txBody>
          <a:bodyPr/>
          <a:lstStyle>
            <a:lvl1pPr>
              <a:defRPr>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39768126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Break">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3">
            <a:alphaModFix amt="19000"/>
            <a:extLst>
              <a:ext uri="{28A0092B-C50C-407E-A947-70E740481C1C}">
                <a14:useLocalDpi xmlns:a14="http://schemas.microsoft.com/office/drawing/2010/main"/>
              </a:ext>
            </a:extLst>
          </a:blip>
          <a:srcRect/>
          <a:stretch>
            <a:fillRect/>
          </a:stretch>
        </p:blipFill>
        <p:spPr bwMode="auto">
          <a:xfrm>
            <a:off x="2455863" y="1397000"/>
            <a:ext cx="8704262" cy="6858000"/>
          </a:xfrm>
          <a:prstGeom prst="rect">
            <a:avLst/>
          </a:prstGeom>
          <a:noFill/>
          <a:ln>
            <a:noFill/>
          </a:ln>
          <a:extLst>
            <a:ext uri="{909E8E84-426E-40dd-AFC4-6F175D3DCCD1}">
              <a14:hiddenFill xmlns:a14="http://schemas.microsoft.com/office/drawing/2010/main" xmlns="">
                <a:solidFill>
                  <a:srgbClr val="FFFFFF">
                    <a:alpha val="18823"/>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57200" y="1600200"/>
            <a:ext cx="6172200" cy="1828800"/>
          </a:xfrm>
          <a:noFill/>
        </p:spPr>
        <p:txBody>
          <a:bodyPr lIns="0" tIns="0" rIns="0" bIns="0"/>
          <a:lstStyle>
            <a:lvl1pPr algn="l">
              <a:defRPr sz="4000" b="1" cap="none"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3429000"/>
            <a:ext cx="4104946" cy="2743200"/>
          </a:xfrm>
          <a:prstGeom prst="rect">
            <a:avLst/>
          </a:prstGeom>
        </p:spPr>
        <p:txBody>
          <a:bodyPr lIns="0" tIns="0" rIns="0" bIns="0">
            <a:normAutofit/>
          </a:bodyPr>
          <a:lstStyle>
            <a:lvl1pPr marL="0" indent="0">
              <a:lnSpc>
                <a:spcPct val="100000"/>
              </a:lnSpc>
              <a:spcBef>
                <a:spcPts val="1200"/>
              </a:spcBef>
              <a:spcAft>
                <a:spcPts val="0"/>
              </a:spcAft>
              <a:buNone/>
              <a:defRPr sz="1800" b="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4085929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hite/Orange clouds">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457200" y="381000"/>
            <a:ext cx="8229600" cy="4191000"/>
          </a:xfrm>
        </p:spPr>
        <p:txBody>
          <a:bodyPr anchor="t"/>
          <a:lstStyle>
            <a:lvl1pPr>
              <a:defRPr b="1">
                <a:solidFill>
                  <a:srgbClr val="F8972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220100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White/Orange clouds_with Contet">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457200" y="228600"/>
            <a:ext cx="8229600" cy="914400"/>
          </a:xfrm>
        </p:spPr>
        <p:txBody>
          <a:bodyPr/>
          <a:lstStyle/>
          <a:p>
            <a:r>
              <a:rPr lang="en-US" smtClean="0"/>
              <a:t>Click to edit Master title style</a:t>
            </a:r>
            <a:endParaRPr lang="en-US" dirty="0"/>
          </a:p>
        </p:txBody>
      </p:sp>
      <p:sp>
        <p:nvSpPr>
          <p:cNvPr id="4" name="Content Placeholder 9"/>
          <p:cNvSpPr>
            <a:spLocks noGrp="1"/>
          </p:cNvSpPr>
          <p:nvPr>
            <p:ph sz="quarter" idx="10"/>
          </p:nvPr>
        </p:nvSpPr>
        <p:spPr>
          <a:xfrm>
            <a:off x="457200" y="1298448"/>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122138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 orange footer">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nvGraphicFramePr>
        <p:xfrm>
          <a:off x="1143000" y="3346450"/>
          <a:ext cx="6858000" cy="165100"/>
        </p:xfrm>
        <a:graphic>
          <a:graphicData uri="http://schemas.openxmlformats.org/presentationml/2006/ole">
            <mc:AlternateContent xmlns:mc="http://schemas.openxmlformats.org/markup-compatibility/2006">
              <mc:Choice xmlns:v="urn:schemas-microsoft-com:vml" Requires="v">
                <p:oleObj spid="_x0000_s5532" name="Document" r:id="rId4" imgW="6858000" imgH="165100" progId="Word.Document.12">
                  <p:embed/>
                </p:oleObj>
              </mc:Choice>
              <mc:Fallback>
                <p:oleObj name="Document" r:id="rId4" imgW="6858000" imgH="1651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346450"/>
                        <a:ext cx="6858000" cy="16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9"/>
          <p:cNvSpPr>
            <a:spLocks noGrp="1"/>
          </p:cNvSpPr>
          <p:nvPr>
            <p:ph sz="quarter" idx="10"/>
          </p:nvPr>
        </p:nvSpPr>
        <p:spPr>
          <a:xfrm>
            <a:off x="457200" y="1298448"/>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1834615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Subhead - orange footer">
    <p:spTree>
      <p:nvGrpSpPr>
        <p:cNvPr id="1" name=""/>
        <p:cNvGrpSpPr/>
        <p:nvPr/>
      </p:nvGrpSpPr>
      <p:grpSpPr>
        <a:xfrm>
          <a:off x="0" y="0"/>
          <a:ext cx="0" cy="0"/>
          <a:chOff x="0" y="0"/>
          <a:chExt cx="0" cy="0"/>
        </a:xfrm>
      </p:grpSpPr>
      <p:sp>
        <p:nvSpPr>
          <p:cNvPr id="3" name="Title 1"/>
          <p:cNvSpPr>
            <a:spLocks noGrp="1"/>
          </p:cNvSpPr>
          <p:nvPr>
            <p:ph type="title"/>
          </p:nvPr>
        </p:nvSpPr>
        <p:spPr>
          <a:xfrm>
            <a:off x="457200" y="379320"/>
            <a:ext cx="8229600" cy="609600"/>
          </a:xfrm>
        </p:spPr>
        <p:txBody>
          <a:bodyPr/>
          <a:lstStyle/>
          <a:p>
            <a:r>
              <a:rPr lang="en-US" smtClean="0"/>
              <a:t>Click to edit Master title style</a:t>
            </a:r>
            <a:endParaRPr lang="en-US" dirty="0"/>
          </a:p>
        </p:txBody>
      </p:sp>
      <p:sp>
        <p:nvSpPr>
          <p:cNvPr id="11" name="Text Placeholder 9"/>
          <p:cNvSpPr>
            <a:spLocks noGrp="1"/>
          </p:cNvSpPr>
          <p:nvPr>
            <p:ph type="body" sz="quarter" idx="14"/>
          </p:nvPr>
        </p:nvSpPr>
        <p:spPr>
          <a:xfrm>
            <a:off x="457200" y="975696"/>
            <a:ext cx="8229600" cy="381000"/>
          </a:xfrm>
          <a:prstGeom prst="rect">
            <a:avLst/>
          </a:prstGeom>
        </p:spPr>
        <p:txBody>
          <a:bodyPr/>
          <a:lstStyle>
            <a:lvl1pPr marL="0" indent="0">
              <a:buFontTx/>
              <a:buNone/>
              <a:defRPr sz="2000" b="0">
                <a:solidFill>
                  <a:srgbClr val="595959"/>
                </a:solidFill>
              </a:defRPr>
            </a:lvl1pPr>
            <a:lvl2pPr marL="0" indent="0">
              <a:buFontTx/>
              <a:buNone/>
              <a:defRPr sz="1600"/>
            </a:lvl2pPr>
            <a:lvl3pPr marL="0" indent="0">
              <a:buFontTx/>
              <a:buNone/>
              <a:defRPr sz="1600"/>
            </a:lvl3pPr>
            <a:lvl4pPr marL="292608" indent="0">
              <a:buFontTx/>
              <a:buNone/>
              <a:defRPr sz="1600"/>
            </a:lvl4pPr>
            <a:lvl5pPr marL="0" indent="0">
              <a:buFontTx/>
              <a:buNone/>
              <a:defRPr sz="1600"/>
            </a:lvl5pPr>
          </a:lstStyle>
          <a:p>
            <a:pPr lvl="0"/>
            <a:r>
              <a:rPr lang="en-US" smtClean="0"/>
              <a:t>Click to edit Master text styles</a:t>
            </a:r>
          </a:p>
        </p:txBody>
      </p:sp>
      <p:sp>
        <p:nvSpPr>
          <p:cNvPr id="13" name="Content Placeholder 9"/>
          <p:cNvSpPr>
            <a:spLocks noGrp="1"/>
          </p:cNvSpPr>
          <p:nvPr>
            <p:ph sz="quarter" idx="10"/>
          </p:nvPr>
        </p:nvSpPr>
        <p:spPr>
          <a:xfrm>
            <a:off x="457200" y="1524000"/>
            <a:ext cx="8229600" cy="4803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0498767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with orange footer">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nvGraphicFramePr>
        <p:xfrm>
          <a:off x="1143000" y="3346450"/>
          <a:ext cx="6858000" cy="165100"/>
        </p:xfrm>
        <a:graphic>
          <a:graphicData uri="http://schemas.openxmlformats.org/presentationml/2006/ole">
            <mc:AlternateContent xmlns:mc="http://schemas.openxmlformats.org/markup-compatibility/2006">
              <mc:Choice xmlns:v="urn:schemas-microsoft-com:vml" Requires="v">
                <p:oleObj spid="_x0000_s6556" name="Document" r:id="rId4" imgW="6858000" imgH="165100" progId="Word.Document.12">
                  <p:embed/>
                </p:oleObj>
              </mc:Choice>
              <mc:Fallback>
                <p:oleObj name="Document" r:id="rId4" imgW="6858000" imgH="1651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346450"/>
                        <a:ext cx="6858000" cy="16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419597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white footer">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dirty="0"/>
          </a:p>
        </p:txBody>
      </p:sp>
      <p:sp>
        <p:nvSpPr>
          <p:cNvPr id="10" name="Content Placeholder 9"/>
          <p:cNvSpPr>
            <a:spLocks noGrp="1"/>
          </p:cNvSpPr>
          <p:nvPr>
            <p:ph sz="quarter" idx="10"/>
          </p:nvPr>
        </p:nvSpPr>
        <p:spPr>
          <a:xfrm>
            <a:off x="457200" y="1298448"/>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484788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Subhead - white footer">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379320"/>
            <a:ext cx="8229600" cy="609600"/>
          </a:xfrm>
        </p:spPr>
        <p:txBody>
          <a:body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975696"/>
            <a:ext cx="8229600" cy="381000"/>
          </a:xfrm>
          <a:prstGeom prst="rect">
            <a:avLst/>
          </a:prstGeom>
        </p:spPr>
        <p:txBody>
          <a:bodyPr/>
          <a:lstStyle>
            <a:lvl1pPr marL="0" indent="0">
              <a:buFontTx/>
              <a:buNone/>
              <a:defRPr sz="2000" b="0">
                <a:solidFill>
                  <a:srgbClr val="595959"/>
                </a:solidFill>
              </a:defRPr>
            </a:lvl1pPr>
            <a:lvl2pPr marL="0" indent="0">
              <a:buFontTx/>
              <a:buNone/>
              <a:defRPr sz="1600"/>
            </a:lvl2pPr>
            <a:lvl3pPr marL="0" indent="0">
              <a:buFontTx/>
              <a:buNone/>
              <a:defRPr sz="1600"/>
            </a:lvl3pPr>
            <a:lvl4pPr marL="292608" indent="0">
              <a:buFontTx/>
              <a:buNone/>
              <a:defRPr sz="1600"/>
            </a:lvl4pPr>
            <a:lvl5pPr marL="0" indent="0">
              <a:buFontTx/>
              <a:buNone/>
              <a:defRPr sz="1600"/>
            </a:lvl5pPr>
          </a:lstStyle>
          <a:p>
            <a:pPr lvl="0"/>
            <a:r>
              <a:rPr lang="en-US" smtClean="0"/>
              <a:t>Click to edit Master text styles</a:t>
            </a:r>
          </a:p>
        </p:txBody>
      </p:sp>
      <p:sp>
        <p:nvSpPr>
          <p:cNvPr id="14" name="Content Placeholder 9"/>
          <p:cNvSpPr>
            <a:spLocks noGrp="1"/>
          </p:cNvSpPr>
          <p:nvPr>
            <p:ph sz="quarter" idx="10"/>
          </p:nvPr>
        </p:nvSpPr>
        <p:spPr>
          <a:xfrm>
            <a:off x="457200" y="1527048"/>
            <a:ext cx="8229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60440318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with white footer">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741083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25755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24050" y="3036888"/>
            <a:ext cx="842963" cy="852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6"/>
          <p:cNvSpPr txBox="1">
            <a:spLocks noChangeArrowheads="1"/>
          </p:cNvSpPr>
          <p:nvPr/>
        </p:nvSpPr>
        <p:spPr bwMode="auto">
          <a:xfrm>
            <a:off x="3657600" y="2819400"/>
            <a:ext cx="3886200"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Welcome </a:t>
            </a:r>
          </a:p>
        </p:txBody>
      </p:sp>
    </p:spTree>
    <p:extLst>
      <p:ext uri="{BB962C8B-B14F-4D97-AF65-F5344CB8AC3E}">
        <p14:creationId xmlns:p14="http://schemas.microsoft.com/office/powerpoint/2010/main" val="75465074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wo Columns with Subhead - orange footer">
    <p:spTree>
      <p:nvGrpSpPr>
        <p:cNvPr id="1" name=""/>
        <p:cNvGrpSpPr/>
        <p:nvPr/>
      </p:nvGrpSpPr>
      <p:grpSpPr>
        <a:xfrm>
          <a:off x="0" y="0"/>
          <a:ext cx="0" cy="0"/>
          <a:chOff x="0" y="0"/>
          <a:chExt cx="0" cy="0"/>
        </a:xfrm>
      </p:grpSpPr>
      <p:sp>
        <p:nvSpPr>
          <p:cNvPr id="3" name="Title 1"/>
          <p:cNvSpPr>
            <a:spLocks noGrp="1"/>
          </p:cNvSpPr>
          <p:nvPr>
            <p:ph type="title"/>
          </p:nvPr>
        </p:nvSpPr>
        <p:spPr>
          <a:xfrm>
            <a:off x="457200" y="379320"/>
            <a:ext cx="8229600" cy="609600"/>
          </a:xfrm>
        </p:spPr>
        <p:txBody>
          <a:bodyPr/>
          <a:lstStyle/>
          <a:p>
            <a:r>
              <a:rPr lang="en-US" smtClean="0"/>
              <a:t>Click to edit Master title style</a:t>
            </a:r>
            <a:endParaRPr lang="en-US" dirty="0"/>
          </a:p>
        </p:txBody>
      </p:sp>
      <p:sp>
        <p:nvSpPr>
          <p:cNvPr id="11" name="Text Placeholder 9"/>
          <p:cNvSpPr>
            <a:spLocks noGrp="1"/>
          </p:cNvSpPr>
          <p:nvPr>
            <p:ph type="body" sz="quarter" idx="14"/>
          </p:nvPr>
        </p:nvSpPr>
        <p:spPr>
          <a:xfrm>
            <a:off x="457200" y="975696"/>
            <a:ext cx="8229600" cy="381000"/>
          </a:xfrm>
          <a:prstGeom prst="rect">
            <a:avLst/>
          </a:prstGeom>
        </p:spPr>
        <p:txBody>
          <a:bodyPr/>
          <a:lstStyle>
            <a:lvl1pPr marL="0" indent="0">
              <a:buFontTx/>
              <a:buNone/>
              <a:defRPr sz="2000" b="0">
                <a:solidFill>
                  <a:srgbClr val="595959"/>
                </a:solidFill>
              </a:defRPr>
            </a:lvl1pPr>
            <a:lvl2pPr marL="0" indent="0">
              <a:buFontTx/>
              <a:buNone/>
              <a:defRPr sz="1600"/>
            </a:lvl2pPr>
            <a:lvl3pPr marL="0" indent="0">
              <a:buFontTx/>
              <a:buNone/>
              <a:defRPr sz="1600"/>
            </a:lvl3pPr>
            <a:lvl4pPr marL="292608" indent="0">
              <a:buFontTx/>
              <a:buNone/>
              <a:defRPr sz="1600"/>
            </a:lvl4pPr>
            <a:lvl5pPr marL="0" indent="0">
              <a:buFontTx/>
              <a:buNone/>
              <a:defRPr sz="1600"/>
            </a:lvl5pPr>
          </a:lstStyle>
          <a:p>
            <a:pPr lvl="0"/>
            <a:r>
              <a:rPr lang="en-US" smtClean="0"/>
              <a:t>Click to edit Master text styles</a:t>
            </a:r>
          </a:p>
        </p:txBody>
      </p:sp>
      <p:sp>
        <p:nvSpPr>
          <p:cNvPr id="6" name="Content Placeholder 9"/>
          <p:cNvSpPr>
            <a:spLocks noGrp="1"/>
          </p:cNvSpPr>
          <p:nvPr>
            <p:ph sz="quarter" idx="10"/>
          </p:nvPr>
        </p:nvSpPr>
        <p:spPr>
          <a:xfrm>
            <a:off x="457200" y="1527048"/>
            <a:ext cx="38862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4"/>
          <p:cNvSpPr>
            <a:spLocks noGrp="1"/>
          </p:cNvSpPr>
          <p:nvPr>
            <p:ph sz="quarter" idx="11"/>
          </p:nvPr>
        </p:nvSpPr>
        <p:spPr>
          <a:xfrm>
            <a:off x="4800600" y="1527048"/>
            <a:ext cx="38862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86356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3BB1F8D-2FDD-4B09-A50E-89792A18235C}" type="datetimeFigureOut">
              <a:rPr lang="en-US" smtClean="0"/>
              <a:t>3/13/17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9A81754-A252-46DF-B552-940E406010ED}" type="slidenum">
              <a:rPr lang="en-US" smtClean="0"/>
              <a:t>‹#›</a:t>
            </a:fld>
            <a:endParaRPr lang="en-US"/>
          </a:p>
        </p:txBody>
      </p:sp>
    </p:spTree>
    <p:extLst>
      <p:ext uri="{BB962C8B-B14F-4D97-AF65-F5344CB8AC3E}">
        <p14:creationId xmlns:p14="http://schemas.microsoft.com/office/powerpoint/2010/main" val="369140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hank you">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00807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674570" y="3036888"/>
            <a:ext cx="842963" cy="852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6"/>
          <p:cNvSpPr txBox="1">
            <a:spLocks noChangeArrowheads="1"/>
          </p:cNvSpPr>
          <p:nvPr/>
        </p:nvSpPr>
        <p:spPr bwMode="auto">
          <a:xfrm>
            <a:off x="3408120" y="2819400"/>
            <a:ext cx="4495800"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Thank You</a:t>
            </a:r>
          </a:p>
        </p:txBody>
      </p:sp>
    </p:spTree>
    <p:extLst>
      <p:ext uri="{BB962C8B-B14F-4D97-AF65-F5344CB8AC3E}">
        <p14:creationId xmlns:p14="http://schemas.microsoft.com/office/powerpoint/2010/main" val="39749855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hank you w/ Nam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00807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674570" y="3036888"/>
            <a:ext cx="842963" cy="852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6"/>
          <p:cNvSpPr txBox="1">
            <a:spLocks noChangeArrowheads="1"/>
          </p:cNvSpPr>
          <p:nvPr/>
        </p:nvSpPr>
        <p:spPr bwMode="auto">
          <a:xfrm>
            <a:off x="3408120" y="2211600"/>
            <a:ext cx="4495800"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Thank You</a:t>
            </a:r>
          </a:p>
        </p:txBody>
      </p:sp>
      <p:sp>
        <p:nvSpPr>
          <p:cNvPr id="5" name="Title 1"/>
          <p:cNvSpPr>
            <a:spLocks noGrp="1"/>
          </p:cNvSpPr>
          <p:nvPr>
            <p:ph type="ctrTitle" hasCustomPrompt="1"/>
          </p:nvPr>
        </p:nvSpPr>
        <p:spPr>
          <a:xfrm>
            <a:off x="3505200" y="3352800"/>
            <a:ext cx="4648200" cy="990600"/>
          </a:xfrm>
        </p:spPr>
        <p:txBody>
          <a:bodyPr lIns="0" tIns="0" rIns="0" bIns="0" anchor="t">
            <a:noAutofit/>
          </a:bodyPr>
          <a:lstStyle>
            <a:lvl1pPr>
              <a:lnSpc>
                <a:spcPct val="110000"/>
              </a:lnSpc>
              <a:defRPr sz="2000" baseline="0">
                <a:solidFill>
                  <a:schemeClr val="bg1"/>
                </a:solidFill>
              </a:defRPr>
            </a:lvl1pPr>
          </a:lstStyle>
          <a:p>
            <a:r>
              <a:rPr lang="en-US" dirty="0" smtClean="0"/>
              <a:t>First/Last Name </a:t>
            </a:r>
            <a:br>
              <a:rPr lang="en-US" dirty="0" smtClean="0"/>
            </a:br>
            <a:r>
              <a:rPr lang="en-US" dirty="0" smtClean="0"/>
              <a:t>Email: </a:t>
            </a:r>
            <a:r>
              <a:rPr lang="en-US" dirty="0" err="1" smtClean="0"/>
              <a:t>first.last@veeva.com</a:t>
            </a:r>
            <a:r>
              <a:rPr lang="en-US" dirty="0" smtClean="0"/>
              <a:t/>
            </a:r>
            <a:br>
              <a:rPr lang="en-US" dirty="0" smtClean="0"/>
            </a:br>
            <a:r>
              <a:rPr lang="en-US" dirty="0" smtClean="0"/>
              <a:t>Phone: 215.555.0188</a:t>
            </a:r>
            <a:endParaRPr lang="en-US" dirty="0"/>
          </a:p>
        </p:txBody>
      </p:sp>
    </p:spTree>
    <p:extLst>
      <p:ext uri="{BB962C8B-B14F-4D97-AF65-F5344CB8AC3E}">
        <p14:creationId xmlns:p14="http://schemas.microsoft.com/office/powerpoint/2010/main" val="2433046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ternate Thank you">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nvGraphicFramePr>
        <p:xfrm>
          <a:off x="1143000" y="3346450"/>
          <a:ext cx="6858000" cy="165100"/>
        </p:xfrm>
        <a:graphic>
          <a:graphicData uri="http://schemas.openxmlformats.org/presentationml/2006/ole">
            <mc:AlternateContent xmlns:mc="http://schemas.openxmlformats.org/markup-compatibility/2006">
              <mc:Choice xmlns:v="urn:schemas-microsoft-com:vml" Requires="v">
                <p:oleObj spid="_x0000_s4508" name="Document" r:id="rId4" imgW="6858000" imgH="165100" progId="Word.Document.12">
                  <p:embed/>
                </p:oleObj>
              </mc:Choice>
              <mc:Fallback>
                <p:oleObj name="Document" r:id="rId4" imgW="6858000" imgH="1651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346450"/>
                        <a:ext cx="6858000" cy="16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cxnSp>
        <p:nvCxnSpPr>
          <p:cNvPr id="6" name="Straight Connector 5"/>
          <p:cNvCxnSpPr/>
          <p:nvPr/>
        </p:nvCxnSpPr>
        <p:spPr>
          <a:xfrm>
            <a:off x="2133600" y="3124200"/>
            <a:ext cx="525780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057400" y="3276600"/>
            <a:ext cx="5334000" cy="1295400"/>
          </a:xfrm>
        </p:spPr>
        <p:txBody>
          <a:bodyPr/>
          <a:lstStyle>
            <a:lvl1pPr marL="0" indent="0">
              <a:buNone/>
              <a:defRPr b="0">
                <a:solidFill>
                  <a:srgbClr val="5A7E96"/>
                </a:solidFill>
              </a:defRPr>
            </a:lvl1pPr>
          </a:lstStyle>
          <a:p>
            <a:r>
              <a:rPr lang="en-US" dirty="0" smtClean="0">
                <a:solidFill>
                  <a:schemeClr val="accent1"/>
                </a:solidFill>
              </a:rPr>
              <a:t>First/Last Name </a:t>
            </a:r>
            <a:br>
              <a:rPr lang="en-US" dirty="0" smtClean="0">
                <a:solidFill>
                  <a:schemeClr val="accent1"/>
                </a:solidFill>
              </a:rPr>
            </a:br>
            <a:r>
              <a:rPr lang="en-US" dirty="0" smtClean="0">
                <a:solidFill>
                  <a:schemeClr val="accent1"/>
                </a:solidFill>
              </a:rPr>
              <a:t>Email: </a:t>
            </a:r>
            <a:r>
              <a:rPr lang="en-US" dirty="0" err="1" smtClean="0">
                <a:solidFill>
                  <a:schemeClr val="accent1"/>
                </a:solidFill>
              </a:rPr>
              <a:t>first.last@veeva.com</a:t>
            </a:r>
            <a:r>
              <a:rPr lang="en-US" dirty="0" smtClean="0">
                <a:solidFill>
                  <a:schemeClr val="accent1"/>
                </a:solidFill>
              </a:rPr>
              <a:t/>
            </a:r>
            <a:br>
              <a:rPr lang="en-US" dirty="0" smtClean="0">
                <a:solidFill>
                  <a:schemeClr val="accent1"/>
                </a:solidFill>
              </a:rPr>
            </a:br>
            <a:r>
              <a:rPr lang="en-US" dirty="0" smtClean="0">
                <a:solidFill>
                  <a:schemeClr val="accent1"/>
                </a:solidFill>
              </a:rPr>
              <a:t>Phone: 215.555.0188</a:t>
            </a:r>
            <a:endParaRPr lang="en-US" dirty="0">
              <a:solidFill>
                <a:schemeClr val="accent1"/>
              </a:solidFill>
            </a:endParaRPr>
          </a:p>
        </p:txBody>
      </p:sp>
      <p:sp>
        <p:nvSpPr>
          <p:cNvPr id="11" name="Rectangle 10"/>
          <p:cNvSpPr/>
          <p:nvPr/>
        </p:nvSpPr>
        <p:spPr>
          <a:xfrm>
            <a:off x="2057400" y="2323725"/>
            <a:ext cx="2493216" cy="646331"/>
          </a:xfrm>
          <a:prstGeom prst="rect">
            <a:avLst/>
          </a:prstGeom>
        </p:spPr>
        <p:txBody>
          <a:bodyPr wrap="none">
            <a:spAutoFit/>
          </a:bodyPr>
          <a:lstStyle/>
          <a:p>
            <a:r>
              <a:rPr lang="en-US" sz="3600" b="1" dirty="0" smtClean="0">
                <a:solidFill>
                  <a:schemeClr val="accent1"/>
                </a:solidFill>
              </a:rPr>
              <a:t>Thank you</a:t>
            </a:r>
            <a:endParaRPr lang="en-US" sz="3600" dirty="0">
              <a:solidFill>
                <a:schemeClr val="accent1"/>
              </a:solidFill>
            </a:endParaRPr>
          </a:p>
        </p:txBody>
      </p:sp>
    </p:spTree>
    <p:extLst>
      <p:ext uri="{BB962C8B-B14F-4D97-AF65-F5344CB8AC3E}">
        <p14:creationId xmlns:p14="http://schemas.microsoft.com/office/powerpoint/2010/main" val="6884024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Questions">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00807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674570" y="3036888"/>
            <a:ext cx="842963" cy="852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6"/>
          <p:cNvSpPr txBox="1">
            <a:spLocks noChangeArrowheads="1"/>
          </p:cNvSpPr>
          <p:nvPr/>
        </p:nvSpPr>
        <p:spPr bwMode="auto">
          <a:xfrm>
            <a:off x="3408120" y="2819400"/>
            <a:ext cx="4495800"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Questions</a:t>
            </a:r>
          </a:p>
        </p:txBody>
      </p:sp>
    </p:spTree>
    <p:extLst>
      <p:ext uri="{BB962C8B-B14F-4D97-AF65-F5344CB8AC3E}">
        <p14:creationId xmlns:p14="http://schemas.microsoft.com/office/powerpoint/2010/main" val="39253586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6251" y="3124200"/>
            <a:ext cx="2571750" cy="592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 name="Straight Connector 3"/>
          <p:cNvCxnSpPr/>
          <p:nvPr/>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ctrTitle"/>
          </p:nvPr>
        </p:nvSpPr>
        <p:spPr>
          <a:xfrm>
            <a:off x="4038600" y="2792664"/>
            <a:ext cx="4648200" cy="1295400"/>
          </a:xfrm>
        </p:spPr>
        <p:txBody>
          <a:bodyPr lIns="0" tIns="0" rIns="0" bIns="0" anchor="ctr">
            <a:noAutofit/>
          </a:bodyPr>
          <a:lstStyle>
            <a:lvl1pPr>
              <a:defRPr sz="32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9620192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With Subhea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6251" y="3124200"/>
            <a:ext cx="2571750" cy="592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 name="Straight Connector 3"/>
          <p:cNvCxnSpPr/>
          <p:nvPr/>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sp>
        <p:nvSpPr>
          <p:cNvPr id="5" name="TextBox 6"/>
          <p:cNvSpPr txBox="1">
            <a:spLocks noChangeArrowheads="1"/>
          </p:cNvSpPr>
          <p:nvPr/>
        </p:nvSpPr>
        <p:spPr bwMode="auto">
          <a:xfrm>
            <a:off x="582613" y="6594475"/>
            <a:ext cx="1857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endParaRPr lang="en-US" dirty="0" smtClean="0">
              <a:ea typeface="Arial"/>
              <a:cs typeface="Arial"/>
            </a:endParaRPr>
          </a:p>
        </p:txBody>
      </p:sp>
      <p:sp>
        <p:nvSpPr>
          <p:cNvPr id="12" name="Title 1"/>
          <p:cNvSpPr>
            <a:spLocks noGrp="1"/>
          </p:cNvSpPr>
          <p:nvPr>
            <p:ph type="ctrTitle"/>
          </p:nvPr>
        </p:nvSpPr>
        <p:spPr>
          <a:xfrm>
            <a:off x="4038600" y="2493216"/>
            <a:ext cx="4648200" cy="990600"/>
          </a:xfrm>
        </p:spPr>
        <p:txBody>
          <a:bodyPr lIns="0" tIns="0" rIns="0" bIns="0" anchor="b">
            <a:noAutofit/>
          </a:bodyPr>
          <a:lstStyle>
            <a:lvl1pPr>
              <a:defRPr sz="3200" baseline="0">
                <a:solidFill>
                  <a:schemeClr val="bg1"/>
                </a:solidFill>
              </a:defRPr>
            </a:lvl1pPr>
          </a:lstStyle>
          <a:p>
            <a:r>
              <a:rPr lang="en-US" smtClean="0"/>
              <a:t>Click to edit Master title style</a:t>
            </a:r>
            <a:endParaRPr lang="en-US" dirty="0"/>
          </a:p>
        </p:txBody>
      </p:sp>
      <p:sp>
        <p:nvSpPr>
          <p:cNvPr id="13" name="Text Placeholder 12"/>
          <p:cNvSpPr>
            <a:spLocks noGrp="1"/>
          </p:cNvSpPr>
          <p:nvPr>
            <p:ph type="body" sz="quarter" idx="10" hasCustomPrompt="1"/>
          </p:nvPr>
        </p:nvSpPr>
        <p:spPr>
          <a:xfrm>
            <a:off x="4055534" y="3506544"/>
            <a:ext cx="4648200" cy="707184"/>
          </a:xfrm>
        </p:spPr>
        <p:txBody>
          <a:bodyPr lIns="0" rIns="0" anchor="t"/>
          <a:lstStyle>
            <a:lvl1pPr marL="0" indent="0" algn="l">
              <a:spcBef>
                <a:spcPts val="0"/>
              </a:spcBef>
              <a:buNone/>
              <a:defRPr sz="1400" b="0">
                <a:solidFill>
                  <a:schemeClr val="bg1"/>
                </a:solidFill>
              </a:defRPr>
            </a:lvl1pPr>
          </a:lstStyle>
          <a:p>
            <a:pPr lvl="0"/>
            <a:r>
              <a:rPr lang="en-US" dirty="0" smtClean="0"/>
              <a:t>Subhead or date goes here – area must be filled</a:t>
            </a:r>
            <a:endParaRPr lang="en-US" dirty="0"/>
          </a:p>
        </p:txBody>
      </p:sp>
    </p:spTree>
    <p:extLst>
      <p:ext uri="{BB962C8B-B14F-4D97-AF65-F5344CB8AC3E}">
        <p14:creationId xmlns:p14="http://schemas.microsoft.com/office/powerpoint/2010/main" val="226960439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Quot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3">
            <a:alphaModFix amt="18000"/>
            <a:extLst>
              <a:ext uri="{28A0092B-C50C-407E-A947-70E740481C1C}">
                <a14:useLocalDpi xmlns:a14="http://schemas.microsoft.com/office/drawing/2010/main"/>
              </a:ext>
            </a:extLst>
          </a:blip>
          <a:srcRect/>
          <a:stretch>
            <a:fillRect/>
          </a:stretch>
        </p:blipFill>
        <p:spPr bwMode="auto">
          <a:xfrm>
            <a:off x="457200" y="685800"/>
            <a:ext cx="2133600" cy="1828800"/>
          </a:xfrm>
          <a:prstGeom prst="rect">
            <a:avLst/>
          </a:prstGeom>
          <a:noFill/>
          <a:ln>
            <a:noFill/>
          </a:ln>
          <a:extLst>
            <a:ext uri="{909E8E84-426E-40dd-AFC4-6F175D3DCCD1}">
              <a14:hiddenFill xmlns:a14="http://schemas.microsoft.com/office/drawing/2010/main" xmlns="">
                <a:solidFill>
                  <a:srgbClr val="FFFFFF">
                    <a:alpha val="1803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5"/>
          <p:cNvPicPr>
            <a:picLocks noChangeAspect="1"/>
          </p:cNvPicPr>
          <p:nvPr/>
        </p:nvPicPr>
        <p:blipFill>
          <a:blip r:embed="rId3">
            <a:alphaModFix amt="18000"/>
            <a:extLst>
              <a:ext uri="{28A0092B-C50C-407E-A947-70E740481C1C}">
                <a14:useLocalDpi xmlns:a14="http://schemas.microsoft.com/office/drawing/2010/main"/>
              </a:ext>
            </a:extLst>
          </a:blip>
          <a:srcRect/>
          <a:stretch>
            <a:fillRect/>
          </a:stretch>
        </p:blipFill>
        <p:spPr bwMode="auto">
          <a:xfrm rot="10800000">
            <a:off x="6534150" y="4343400"/>
            <a:ext cx="2133600" cy="1828800"/>
          </a:xfrm>
          <a:prstGeom prst="rect">
            <a:avLst/>
          </a:prstGeom>
          <a:noFill/>
          <a:ln>
            <a:noFill/>
          </a:ln>
          <a:extLst>
            <a:ext uri="{909E8E84-426E-40dd-AFC4-6F175D3DCCD1}">
              <a14:hiddenFill xmlns:a14="http://schemas.microsoft.com/office/drawing/2010/main" xmlns="">
                <a:solidFill>
                  <a:srgbClr val="FFFFFF">
                    <a:alpha val="18039"/>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ctrTitle"/>
          </p:nvPr>
        </p:nvSpPr>
        <p:spPr>
          <a:xfrm>
            <a:off x="457200" y="1600200"/>
            <a:ext cx="8229600" cy="3657600"/>
          </a:xfrm>
        </p:spPr>
        <p:txBody>
          <a:bodyPr lIns="0" tIns="0" rIns="0" bIns="0">
            <a:normAutofit/>
          </a:bodyPr>
          <a:lstStyle>
            <a:lvl1pPr algn="ctr">
              <a:defRPr sz="4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sz="quarter" idx="10"/>
          </p:nvPr>
        </p:nvSpPr>
        <p:spPr>
          <a:xfrm>
            <a:off x="457200" y="5257800"/>
            <a:ext cx="5943600" cy="457200"/>
          </a:xfrm>
          <a:prstGeom prst="rect">
            <a:avLst/>
          </a:prstGeom>
        </p:spPr>
        <p:txBody>
          <a:bodyPr anchor="ctr"/>
          <a:lstStyle>
            <a:lvl1pPr marL="0" indent="0">
              <a:buNone/>
              <a:defRPr sz="1800" b="0" baseline="0">
                <a:solidFill>
                  <a:srgbClr val="FFFFFF"/>
                </a:solidFill>
              </a:defRPr>
            </a:lvl1pPr>
          </a:lstStyle>
          <a:p>
            <a:pPr lvl="0"/>
            <a:r>
              <a:rPr lang="en-US" smtClean="0"/>
              <a:t>Click to edit Master text styles</a:t>
            </a:r>
          </a:p>
        </p:txBody>
      </p:sp>
      <p:sp>
        <p:nvSpPr>
          <p:cNvPr id="8" name="Footer Placeholder 4"/>
          <p:cNvSpPr txBox="1">
            <a:spLocks/>
          </p:cNvSpPr>
          <p:nvPr/>
        </p:nvSpPr>
        <p:spPr>
          <a:xfrm>
            <a:off x="457200" y="6472238"/>
            <a:ext cx="2971800" cy="365125"/>
          </a:xfrm>
          <a:prstGeom prst="rect">
            <a:avLst/>
          </a:prstGeom>
        </p:spPr>
        <p:txBody>
          <a:bodyPr lIns="0" tIns="0" rIns="0" bIns="0" anchor="ctr"/>
          <a:lstStyle>
            <a:defPPr>
              <a:defRPr lang="en-US"/>
            </a:defPPr>
            <a:lvl1pPr marL="0" algn="r" defTabSz="914400" rtl="0" eaLnBrk="1" latinLnBrk="0" hangingPunct="1">
              <a:defRPr sz="800" b="1" kern="1200" baseline="0">
                <a:solidFill>
                  <a:schemeClr val="tx1">
                    <a:lumMod val="65000"/>
                    <a:lumOff val="3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b="0" kern="600" dirty="0" smtClean="0">
                <a:solidFill>
                  <a:schemeClr val="bg1"/>
                </a:solidFill>
              </a:rPr>
              <a:t>®2014 Veeva Systems –</a:t>
            </a:r>
            <a:r>
              <a:rPr lang="en-US" sz="700" b="0" kern="600" baseline="0" dirty="0" smtClean="0">
                <a:solidFill>
                  <a:schemeClr val="bg1"/>
                </a:solidFill>
              </a:rPr>
              <a:t> Company Confidential</a:t>
            </a:r>
            <a:r>
              <a:rPr lang="en-US" sz="700" b="0" kern="600" dirty="0" smtClean="0">
                <a:solidFill>
                  <a:schemeClr val="bg1"/>
                </a:solidFill>
              </a:rPr>
              <a:t> </a:t>
            </a:r>
            <a:endParaRPr lang="en-US" sz="700" b="0" kern="600" dirty="0">
              <a:solidFill>
                <a:schemeClr val="bg1"/>
              </a:solidFill>
            </a:endParaRPr>
          </a:p>
        </p:txBody>
      </p:sp>
    </p:spTree>
    <p:extLst>
      <p:ext uri="{BB962C8B-B14F-4D97-AF65-F5344CB8AC3E}">
        <p14:creationId xmlns:p14="http://schemas.microsoft.com/office/powerpoint/2010/main" val="126586736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3"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28600"/>
            <a:ext cx="8229600" cy="9144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5" name="Footer Placeholder 4"/>
          <p:cNvSpPr txBox="1">
            <a:spLocks/>
          </p:cNvSpPr>
          <p:nvPr/>
        </p:nvSpPr>
        <p:spPr>
          <a:xfrm>
            <a:off x="1058863" y="6472238"/>
            <a:ext cx="2971800" cy="365125"/>
          </a:xfrm>
          <a:prstGeom prst="rect">
            <a:avLst/>
          </a:prstGeom>
        </p:spPr>
        <p:txBody>
          <a:bodyPr lIns="0" tIns="0" rIns="0" bIns="0" anchor="ctr"/>
          <a:lstStyle>
            <a:defPPr>
              <a:defRPr lang="en-US"/>
            </a:defPPr>
            <a:lvl1pPr marL="0" algn="r" defTabSz="914400" rtl="0" eaLnBrk="1" latinLnBrk="0" hangingPunct="1">
              <a:defRPr sz="800" b="1" kern="1200" baseline="0">
                <a:solidFill>
                  <a:schemeClr val="tx1">
                    <a:lumMod val="65000"/>
                    <a:lumOff val="3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50" b="0" kern="600" dirty="0" smtClean="0"/>
              <a:t>®2014 Veeva Systems –</a:t>
            </a:r>
            <a:r>
              <a:rPr lang="en-US" sz="750" b="0" kern="600" baseline="0" dirty="0" smtClean="0"/>
              <a:t> Company Confidential</a:t>
            </a:r>
            <a:r>
              <a:rPr lang="en-US" sz="750" b="0" kern="600" dirty="0" smtClean="0"/>
              <a:t> </a:t>
            </a:r>
            <a:endParaRPr lang="en-US" sz="750" b="0" kern="600" dirty="0"/>
          </a:p>
        </p:txBody>
      </p:sp>
      <p:sp>
        <p:nvSpPr>
          <p:cNvPr id="6" name="TextBox 5"/>
          <p:cNvSpPr txBox="1">
            <a:spLocks noChangeArrowheads="1"/>
          </p:cNvSpPr>
          <p:nvPr/>
        </p:nvSpPr>
        <p:spPr bwMode="auto">
          <a:xfrm>
            <a:off x="5976938" y="6553200"/>
            <a:ext cx="2709862"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6858000" algn="r"/>
              </a:tabLst>
              <a:defRPr>
                <a:solidFill>
                  <a:schemeClr val="tx1"/>
                </a:solidFill>
                <a:latin typeface="Arial" charset="0"/>
                <a:ea typeface="ＭＳ Ｐゴシック" charset="0"/>
                <a:cs typeface="ＭＳ Ｐゴシック" charset="0"/>
              </a:defRPr>
            </a:lvl1pPr>
            <a:lvl2pPr marL="742950" indent="-285750">
              <a:tabLst>
                <a:tab pos="6858000" algn="r"/>
              </a:tabLst>
              <a:defRPr>
                <a:solidFill>
                  <a:schemeClr val="tx1"/>
                </a:solidFill>
                <a:latin typeface="Arial" charset="0"/>
                <a:ea typeface="ＭＳ Ｐゴシック" charset="0"/>
              </a:defRPr>
            </a:lvl2pPr>
            <a:lvl3pPr marL="1143000" indent="-228600">
              <a:tabLst>
                <a:tab pos="6858000" algn="r"/>
              </a:tabLst>
              <a:defRPr>
                <a:solidFill>
                  <a:schemeClr val="tx1"/>
                </a:solidFill>
                <a:latin typeface="Arial" charset="0"/>
                <a:ea typeface="ＭＳ Ｐゴシック" charset="0"/>
              </a:defRPr>
            </a:lvl3pPr>
            <a:lvl4pPr marL="1600200" indent="-228600">
              <a:tabLst>
                <a:tab pos="6858000" algn="r"/>
              </a:tabLst>
              <a:defRPr>
                <a:solidFill>
                  <a:schemeClr val="tx1"/>
                </a:solidFill>
                <a:latin typeface="Arial" charset="0"/>
                <a:ea typeface="ＭＳ Ｐゴシック" charset="0"/>
              </a:defRPr>
            </a:lvl4pPr>
            <a:lvl5pPr marL="2057400" indent="-228600">
              <a:tabLst>
                <a:tab pos="6858000" algn="r"/>
              </a:tabLst>
              <a:defRPr>
                <a:solidFill>
                  <a:schemeClr val="tx1"/>
                </a:solidFill>
                <a:latin typeface="Arial" charset="0"/>
                <a:ea typeface="ＭＳ Ｐゴシック" charset="0"/>
              </a:defRPr>
            </a:lvl5pPr>
            <a:lvl6pPr marL="2514600" indent="-228600" fontAlgn="base">
              <a:spcBef>
                <a:spcPct val="0"/>
              </a:spcBef>
              <a:spcAft>
                <a:spcPct val="0"/>
              </a:spcAft>
              <a:tabLst>
                <a:tab pos="6858000" algn="r"/>
              </a:tabLst>
              <a:defRPr>
                <a:solidFill>
                  <a:schemeClr val="tx1"/>
                </a:solidFill>
                <a:latin typeface="Arial" charset="0"/>
                <a:ea typeface="ＭＳ Ｐゴシック" charset="0"/>
              </a:defRPr>
            </a:lvl6pPr>
            <a:lvl7pPr marL="2971800" indent="-228600" fontAlgn="base">
              <a:spcBef>
                <a:spcPct val="0"/>
              </a:spcBef>
              <a:spcAft>
                <a:spcPct val="0"/>
              </a:spcAft>
              <a:tabLst>
                <a:tab pos="6858000" algn="r"/>
              </a:tabLst>
              <a:defRPr>
                <a:solidFill>
                  <a:schemeClr val="tx1"/>
                </a:solidFill>
                <a:latin typeface="Arial" charset="0"/>
                <a:ea typeface="ＭＳ Ｐゴシック" charset="0"/>
              </a:defRPr>
            </a:lvl7pPr>
            <a:lvl8pPr marL="3429000" indent="-228600" fontAlgn="base">
              <a:spcBef>
                <a:spcPct val="0"/>
              </a:spcBef>
              <a:spcAft>
                <a:spcPct val="0"/>
              </a:spcAft>
              <a:tabLst>
                <a:tab pos="6858000" algn="r"/>
              </a:tabLst>
              <a:defRPr>
                <a:solidFill>
                  <a:schemeClr val="tx1"/>
                </a:solidFill>
                <a:latin typeface="Arial" charset="0"/>
                <a:ea typeface="ＭＳ Ｐゴシック" charset="0"/>
              </a:defRPr>
            </a:lvl8pPr>
            <a:lvl9pPr marL="3886200" indent="-228600" fontAlgn="base">
              <a:spcBef>
                <a:spcPct val="0"/>
              </a:spcBef>
              <a:spcAft>
                <a:spcPct val="0"/>
              </a:spcAft>
              <a:tabLst>
                <a:tab pos="6858000" algn="r"/>
              </a:tabLst>
              <a:defRPr>
                <a:solidFill>
                  <a:schemeClr val="tx1"/>
                </a:solidFill>
                <a:latin typeface="Arial" charset="0"/>
                <a:ea typeface="ＭＳ Ｐゴシック" charset="0"/>
              </a:defRPr>
            </a:lvl9pPr>
          </a:lstStyle>
          <a:p>
            <a:pPr algn="r">
              <a:defRPr/>
            </a:pPr>
            <a:r>
              <a:rPr lang="en-US" sz="750" b="1" kern="600" dirty="0" smtClean="0">
                <a:solidFill>
                  <a:srgbClr val="595959"/>
                </a:solidFill>
                <a:ea typeface="Arial"/>
                <a:cs typeface="Arial"/>
              </a:rPr>
              <a:t>veeva.com   </a:t>
            </a:r>
            <a:r>
              <a:rPr lang="en-US" sz="750" kern="600" dirty="0" smtClean="0">
                <a:solidFill>
                  <a:srgbClr val="595959"/>
                </a:solidFill>
                <a:ea typeface="Arial"/>
                <a:cs typeface="Arial"/>
              </a:rPr>
              <a:t>|   </a:t>
            </a:r>
            <a:fld id="{D8292873-8C02-8745-A080-AABD95D9BE32}" type="slidenum">
              <a:rPr lang="en-US" sz="750" kern="600" smtClean="0">
                <a:solidFill>
                  <a:srgbClr val="595959"/>
                </a:solidFill>
                <a:ea typeface="Arial"/>
                <a:cs typeface="Arial"/>
              </a:rPr>
              <a:pPr algn="r">
                <a:defRPr/>
              </a:pPr>
              <a:t>‹#›</a:t>
            </a:fld>
            <a:r>
              <a:rPr lang="en-US" sz="750" b="1" kern="600" dirty="0" smtClean="0">
                <a:solidFill>
                  <a:srgbClr val="595959"/>
                </a:solidFill>
                <a:ea typeface="Arial"/>
                <a:cs typeface="Arial"/>
              </a:rPr>
              <a:t>   </a:t>
            </a:r>
          </a:p>
          <a:p>
            <a:pPr>
              <a:defRPr/>
            </a:pPr>
            <a:endParaRPr lang="en-US" sz="700" kern="600" dirty="0" smtClean="0">
              <a:solidFill>
                <a:srgbClr val="595959"/>
              </a:solidFill>
              <a:ea typeface="Arial"/>
              <a:cs typeface="Arial"/>
            </a:endParaRPr>
          </a:p>
        </p:txBody>
      </p:sp>
      <p:sp>
        <p:nvSpPr>
          <p:cNvPr id="1029" name="Text Placeholder 3"/>
          <p:cNvSpPr>
            <a:spLocks noGrp="1"/>
          </p:cNvSpPr>
          <p:nvPr>
            <p:ph type="body" idx="1"/>
          </p:nvPr>
        </p:nvSpPr>
        <p:spPr bwMode="auto">
          <a:xfrm>
            <a:off x="457200" y="1295400"/>
            <a:ext cx="8229600" cy="5029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smtClean="0"/>
              <a:t>Third </a:t>
            </a:r>
            <a:r>
              <a:rPr lang="en-US" dirty="0"/>
              <a:t>level</a:t>
            </a:r>
          </a:p>
          <a:p>
            <a:pPr lvl="3"/>
            <a:r>
              <a:rPr lang="en-US" dirty="0" smtClean="0"/>
              <a:t>Fourth level</a:t>
            </a:r>
          </a:p>
        </p:txBody>
      </p:sp>
      <p:pic>
        <p:nvPicPr>
          <p:cNvPr id="7" name="Picture 6" descr="bristol-myers-squibb-logo.pn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7772400" y="6477000"/>
            <a:ext cx="609600" cy="381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ransition>
    <p:fade/>
  </p:transition>
  <p:txStyles>
    <p:titleStyle>
      <a:lvl1pPr algn="l" rtl="0" eaLnBrk="1" fontAlgn="base" hangingPunct="1">
        <a:lnSpc>
          <a:spcPct val="90000"/>
        </a:lnSpc>
        <a:spcBef>
          <a:spcPct val="0"/>
        </a:spcBef>
        <a:spcAft>
          <a:spcPct val="0"/>
        </a:spcAft>
        <a:defRPr sz="3600" kern="1200">
          <a:solidFill>
            <a:srgbClr val="5A7E96"/>
          </a:solidFill>
          <a:latin typeface="Arial" pitchFamily="34" charset="0"/>
          <a:ea typeface="Arial"/>
          <a:cs typeface="Arial" pitchFamily="34" charset="0"/>
        </a:defRPr>
      </a:lvl1pPr>
      <a:lvl2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2pPr>
      <a:lvl3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3pPr>
      <a:lvl4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4pPr>
      <a:lvl5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5pPr>
      <a:lvl6pPr marL="457200" algn="l" rtl="0" eaLnBrk="1" fontAlgn="base" hangingPunct="1">
        <a:spcBef>
          <a:spcPct val="0"/>
        </a:spcBef>
        <a:spcAft>
          <a:spcPct val="0"/>
        </a:spcAft>
        <a:defRPr sz="3600">
          <a:solidFill>
            <a:srgbClr val="5A7E96"/>
          </a:solidFill>
          <a:latin typeface="Arial" charset="0"/>
          <a:ea typeface="ＭＳ Ｐゴシック" charset="0"/>
        </a:defRPr>
      </a:lvl6pPr>
      <a:lvl7pPr marL="914400" algn="l" rtl="0" eaLnBrk="1" fontAlgn="base" hangingPunct="1">
        <a:spcBef>
          <a:spcPct val="0"/>
        </a:spcBef>
        <a:spcAft>
          <a:spcPct val="0"/>
        </a:spcAft>
        <a:defRPr sz="3600">
          <a:solidFill>
            <a:srgbClr val="5A7E96"/>
          </a:solidFill>
          <a:latin typeface="Arial" charset="0"/>
          <a:ea typeface="ＭＳ Ｐゴシック" charset="0"/>
        </a:defRPr>
      </a:lvl7pPr>
      <a:lvl8pPr marL="1371600" algn="l" rtl="0" eaLnBrk="1" fontAlgn="base" hangingPunct="1">
        <a:spcBef>
          <a:spcPct val="0"/>
        </a:spcBef>
        <a:spcAft>
          <a:spcPct val="0"/>
        </a:spcAft>
        <a:defRPr sz="3600">
          <a:solidFill>
            <a:srgbClr val="5A7E96"/>
          </a:solidFill>
          <a:latin typeface="Arial" charset="0"/>
          <a:ea typeface="ＭＳ Ｐゴシック" charset="0"/>
        </a:defRPr>
      </a:lvl8pPr>
      <a:lvl9pPr marL="1828800" algn="l" rtl="0" eaLnBrk="1" fontAlgn="base" hangingPunct="1">
        <a:spcBef>
          <a:spcPct val="0"/>
        </a:spcBef>
        <a:spcAft>
          <a:spcPct val="0"/>
        </a:spcAft>
        <a:defRPr sz="3600">
          <a:solidFill>
            <a:srgbClr val="5A7E96"/>
          </a:solidFill>
          <a:latin typeface="Arial" charset="0"/>
          <a:ea typeface="ＭＳ Ｐゴシック" charset="0"/>
        </a:defRPr>
      </a:lvl9pPr>
    </p:titleStyle>
    <p:bodyStyle>
      <a:lvl1pPr marL="228600" indent="-228600" algn="l" rtl="0" eaLnBrk="1" fontAlgn="base" hangingPunct="1">
        <a:lnSpc>
          <a:spcPct val="100000"/>
        </a:lnSpc>
        <a:spcBef>
          <a:spcPts val="2400"/>
        </a:spcBef>
        <a:spcAft>
          <a:spcPct val="0"/>
        </a:spcAft>
        <a:buClr>
          <a:schemeClr val="accent1"/>
        </a:buClr>
        <a:buFont typeface="Wingdings" charset="0"/>
        <a:buChar char="§"/>
        <a:defRPr sz="2000" b="1" kern="1200">
          <a:solidFill>
            <a:srgbClr val="595959"/>
          </a:solidFill>
          <a:latin typeface="Arial" pitchFamily="34" charset="0"/>
          <a:ea typeface="Arial"/>
          <a:cs typeface="Arial" pitchFamily="34" charset="0"/>
        </a:defRPr>
      </a:lvl1pPr>
      <a:lvl2pPr marL="685800" indent="-228600" algn="l" rtl="0" eaLnBrk="1" fontAlgn="base" hangingPunct="1">
        <a:lnSpc>
          <a:spcPct val="100000"/>
        </a:lnSpc>
        <a:spcBef>
          <a:spcPts val="1200"/>
        </a:spcBef>
        <a:spcAft>
          <a:spcPct val="0"/>
        </a:spcAft>
        <a:buClr>
          <a:schemeClr val="bg1">
            <a:lumMod val="65000"/>
          </a:schemeClr>
        </a:buClr>
        <a:buFont typeface="Wingdings" charset="0"/>
        <a:buChar char="§"/>
        <a:defRPr sz="1600" b="0" kern="1200">
          <a:solidFill>
            <a:srgbClr val="595959"/>
          </a:solidFill>
          <a:latin typeface="Arial" pitchFamily="34" charset="0"/>
          <a:ea typeface="Arial"/>
          <a:cs typeface="Arial" pitchFamily="34" charset="0"/>
        </a:defRPr>
      </a:lvl2pPr>
      <a:lvl3pPr marL="1143000" indent="-228600" algn="l" rtl="0" eaLnBrk="1" fontAlgn="base" hangingPunct="1">
        <a:lnSpc>
          <a:spcPct val="90000"/>
        </a:lnSpc>
        <a:spcBef>
          <a:spcPts val="1200"/>
        </a:spcBef>
        <a:spcAft>
          <a:spcPct val="0"/>
        </a:spcAft>
        <a:buClr>
          <a:schemeClr val="bg1">
            <a:lumMod val="65000"/>
          </a:schemeClr>
        </a:buClr>
        <a:buFont typeface="Wingdings" charset="0"/>
        <a:buChar char="§"/>
        <a:defRPr sz="1600" kern="1200">
          <a:solidFill>
            <a:srgbClr val="595959"/>
          </a:solidFill>
          <a:latin typeface="Arial" pitchFamily="34" charset="0"/>
          <a:ea typeface="Arial"/>
          <a:cs typeface="Arial" pitchFamily="34" charset="0"/>
        </a:defRPr>
      </a:lvl3pPr>
      <a:lvl4pPr marL="1600200" indent="-228600" algn="l" rtl="0" eaLnBrk="1" fontAlgn="base" hangingPunct="1">
        <a:spcBef>
          <a:spcPts val="1200"/>
        </a:spcBef>
        <a:spcAft>
          <a:spcPct val="0"/>
        </a:spcAft>
        <a:buClr>
          <a:schemeClr val="bg1">
            <a:lumMod val="75000"/>
          </a:schemeClr>
        </a:buClr>
        <a:buFont typeface="Lucida Grande"/>
        <a:buChar char="‑"/>
        <a:defRPr lang="en-US" sz="1400" kern="1200" baseline="0" dirty="0" smtClean="0">
          <a:solidFill>
            <a:srgbClr val="595959"/>
          </a:solidFill>
          <a:latin typeface="Arial" pitchFamily="34" charset="0"/>
          <a:ea typeface="ＭＳ Ｐゴシック" charset="0"/>
          <a:cs typeface="Arial" pitchFamily="34" charset="0"/>
        </a:defRPr>
      </a:lvl4pPr>
      <a:lvl5pPr marL="2347913" indent="0" algn="l" rtl="0" eaLnBrk="1" fontAlgn="base" hangingPunct="1">
        <a:lnSpc>
          <a:spcPct val="100000"/>
        </a:lnSpc>
        <a:spcBef>
          <a:spcPts val="1200"/>
        </a:spcBef>
        <a:spcAft>
          <a:spcPct val="0"/>
        </a:spcAft>
        <a:buClr>
          <a:srgbClr val="CCCCCC"/>
        </a:buClr>
        <a:buFontTx/>
        <a:buNone/>
        <a:defRPr sz="1400" i="0" kern="1200">
          <a:solidFill>
            <a:srgbClr val="595959"/>
          </a:solidFill>
          <a:latin typeface="Arial" pitchFamily="34" charset="0"/>
          <a:ea typeface="Arial"/>
          <a:cs typeface="Arial" pitchFamily="34" charset="0"/>
        </a:defRPr>
      </a:lvl5pPr>
      <a:lvl6pPr marL="2857500" marR="0" indent="0" algn="l" defTabSz="914400" rtl="0" eaLnBrk="1" fontAlgn="auto" latinLnBrk="0" hangingPunct="1">
        <a:lnSpc>
          <a:spcPct val="100000"/>
        </a:lnSpc>
        <a:spcBef>
          <a:spcPts val="1200"/>
        </a:spcBef>
        <a:spcAft>
          <a:spcPts val="0"/>
        </a:spcAft>
        <a:buClr>
          <a:schemeClr val="bg1">
            <a:lumMod val="65000"/>
          </a:schemeClr>
        </a:buClr>
        <a:buSzTx/>
        <a:buFontTx/>
        <a:buNone/>
        <a:tabLst/>
        <a:defRPr sz="1400" kern="1200">
          <a:solidFill>
            <a:srgbClr val="595959"/>
          </a:solidFill>
          <a:latin typeface="+mn-lt"/>
          <a:ea typeface="+mn-ea"/>
          <a:cs typeface="+mn-cs"/>
        </a:defRPr>
      </a:lvl6pPr>
      <a:lvl7pPr marL="3424238" indent="0" algn="l" defTabSz="914400" rtl="0" eaLnBrk="1" latinLnBrk="0" hangingPunct="1">
        <a:lnSpc>
          <a:spcPct val="100000"/>
        </a:lnSpc>
        <a:spcBef>
          <a:spcPts val="600"/>
        </a:spcBef>
        <a:buClr>
          <a:schemeClr val="accent2"/>
        </a:buClr>
        <a:buFontTx/>
        <a:buNone/>
        <a:defRPr sz="1800" kern="1200" baseline="0">
          <a:solidFill>
            <a:srgbClr val="595959"/>
          </a:solidFill>
          <a:latin typeface="+mn-lt"/>
          <a:ea typeface="+mn-ea"/>
          <a:cs typeface="+mn-cs"/>
        </a:defRPr>
      </a:lvl7pPr>
      <a:lvl8pPr marL="3200400" indent="0" algn="l" defTabSz="914400" rtl="0" eaLnBrk="1" latinLnBrk="0" hangingPunct="1">
        <a:spcBef>
          <a:spcPts val="1200"/>
        </a:spcBef>
        <a:buFontTx/>
        <a:buNone/>
        <a:defRPr sz="1400" kern="1200" baseline="0">
          <a:solidFill>
            <a:srgbClr val="595959"/>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cs82.salesforce.com/01q580000006rD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86200" y="2590800"/>
            <a:ext cx="4419600" cy="687144"/>
          </a:xfrm>
        </p:spPr>
        <p:txBody>
          <a:bodyPr/>
          <a:lstStyle/>
          <a:p>
            <a:r>
              <a:rPr lang="en-US" sz="4400" baseline="-25000" dirty="0" smtClean="0"/>
              <a:t>Impacts of Simplification on Existing EM Build</a:t>
            </a:r>
            <a:endParaRPr lang="en-US" sz="4400" baseline="-25000" dirty="0"/>
          </a:p>
        </p:txBody>
      </p:sp>
      <p:pic>
        <p:nvPicPr>
          <p:cNvPr id="2" name="Picture 1" descr="bristol-myers-squibb-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0" y="1714500"/>
            <a:ext cx="1447800" cy="1085850"/>
          </a:xfrm>
          <a:prstGeom prst="rect">
            <a:avLst/>
          </a:prstGeom>
        </p:spPr>
      </p:pic>
      <p:sp>
        <p:nvSpPr>
          <p:cNvPr id="6" name="Text Placeholder 4"/>
          <p:cNvSpPr txBox="1">
            <a:spLocks/>
          </p:cNvSpPr>
          <p:nvPr/>
        </p:nvSpPr>
        <p:spPr bwMode="auto">
          <a:xfrm>
            <a:off x="4038600" y="3505200"/>
            <a:ext cx="4648200" cy="379656"/>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0" indent="0" algn="l" rtl="0" eaLnBrk="1" fontAlgn="base" hangingPunct="1">
              <a:lnSpc>
                <a:spcPct val="100000"/>
              </a:lnSpc>
              <a:spcBef>
                <a:spcPts val="0"/>
              </a:spcBef>
              <a:spcAft>
                <a:spcPct val="0"/>
              </a:spcAft>
              <a:buClr>
                <a:schemeClr val="accent1"/>
              </a:buClr>
              <a:buFont typeface="Wingdings" charset="0"/>
              <a:buNone/>
              <a:defRPr sz="1400" b="0" kern="1200">
                <a:solidFill>
                  <a:schemeClr val="bg1"/>
                </a:solidFill>
                <a:latin typeface="Arial" pitchFamily="34" charset="0"/>
                <a:ea typeface="Arial"/>
                <a:cs typeface="Arial" pitchFamily="34" charset="0"/>
              </a:defRPr>
            </a:lvl1pPr>
            <a:lvl2pPr marL="685800" indent="-228600" algn="l" rtl="0" eaLnBrk="1" fontAlgn="base" hangingPunct="1">
              <a:lnSpc>
                <a:spcPct val="100000"/>
              </a:lnSpc>
              <a:spcBef>
                <a:spcPts val="1200"/>
              </a:spcBef>
              <a:spcAft>
                <a:spcPct val="0"/>
              </a:spcAft>
              <a:buClr>
                <a:schemeClr val="bg1">
                  <a:lumMod val="65000"/>
                </a:schemeClr>
              </a:buClr>
              <a:buFont typeface="Wingdings" charset="0"/>
              <a:buChar char="§"/>
              <a:defRPr sz="1600" b="0" kern="1200">
                <a:solidFill>
                  <a:srgbClr val="595959"/>
                </a:solidFill>
                <a:latin typeface="Arial" pitchFamily="34" charset="0"/>
                <a:ea typeface="Arial"/>
                <a:cs typeface="Arial" pitchFamily="34" charset="0"/>
              </a:defRPr>
            </a:lvl2pPr>
            <a:lvl3pPr marL="1143000" indent="-228600" algn="l" rtl="0" eaLnBrk="1" fontAlgn="base" hangingPunct="1">
              <a:lnSpc>
                <a:spcPct val="90000"/>
              </a:lnSpc>
              <a:spcBef>
                <a:spcPts val="1200"/>
              </a:spcBef>
              <a:spcAft>
                <a:spcPct val="0"/>
              </a:spcAft>
              <a:buClr>
                <a:schemeClr val="bg1">
                  <a:lumMod val="65000"/>
                </a:schemeClr>
              </a:buClr>
              <a:buFont typeface="Wingdings" charset="0"/>
              <a:buChar char="§"/>
              <a:defRPr sz="1600" kern="1200">
                <a:solidFill>
                  <a:srgbClr val="595959"/>
                </a:solidFill>
                <a:latin typeface="Arial" pitchFamily="34" charset="0"/>
                <a:ea typeface="Arial"/>
                <a:cs typeface="Arial" pitchFamily="34" charset="0"/>
              </a:defRPr>
            </a:lvl3pPr>
            <a:lvl4pPr marL="1600200" indent="-228600" algn="l" rtl="0" eaLnBrk="1" fontAlgn="base" hangingPunct="1">
              <a:spcBef>
                <a:spcPts val="1200"/>
              </a:spcBef>
              <a:spcAft>
                <a:spcPct val="0"/>
              </a:spcAft>
              <a:buClr>
                <a:schemeClr val="bg1">
                  <a:lumMod val="75000"/>
                </a:schemeClr>
              </a:buClr>
              <a:buFont typeface="Lucida Grande"/>
              <a:buChar char="‑"/>
              <a:defRPr lang="en-US" sz="1400" kern="1200" baseline="0" dirty="0" smtClean="0">
                <a:solidFill>
                  <a:srgbClr val="595959"/>
                </a:solidFill>
                <a:latin typeface="Arial" pitchFamily="34" charset="0"/>
                <a:ea typeface="ＭＳ Ｐゴシック" charset="0"/>
                <a:cs typeface="Arial" pitchFamily="34" charset="0"/>
              </a:defRPr>
            </a:lvl4pPr>
            <a:lvl5pPr marL="2347913" indent="0" algn="l" rtl="0" eaLnBrk="1" fontAlgn="base" hangingPunct="1">
              <a:lnSpc>
                <a:spcPct val="100000"/>
              </a:lnSpc>
              <a:spcBef>
                <a:spcPts val="1200"/>
              </a:spcBef>
              <a:spcAft>
                <a:spcPct val="0"/>
              </a:spcAft>
              <a:buClr>
                <a:srgbClr val="CCCCCC"/>
              </a:buClr>
              <a:buFontTx/>
              <a:buNone/>
              <a:defRPr sz="1400" i="0" kern="1200">
                <a:solidFill>
                  <a:srgbClr val="595959"/>
                </a:solidFill>
                <a:latin typeface="Arial" pitchFamily="34" charset="0"/>
                <a:ea typeface="Arial"/>
                <a:cs typeface="Arial" pitchFamily="34" charset="0"/>
              </a:defRPr>
            </a:lvl5pPr>
            <a:lvl6pPr marL="2857500" marR="0" indent="0" algn="l" defTabSz="914400" rtl="0" eaLnBrk="1" fontAlgn="auto" latinLnBrk="0" hangingPunct="1">
              <a:lnSpc>
                <a:spcPct val="100000"/>
              </a:lnSpc>
              <a:spcBef>
                <a:spcPts val="1200"/>
              </a:spcBef>
              <a:spcAft>
                <a:spcPts val="0"/>
              </a:spcAft>
              <a:buClr>
                <a:schemeClr val="bg1">
                  <a:lumMod val="65000"/>
                </a:schemeClr>
              </a:buClr>
              <a:buSzTx/>
              <a:buFontTx/>
              <a:buNone/>
              <a:tabLst/>
              <a:defRPr sz="1400" kern="1200">
                <a:solidFill>
                  <a:srgbClr val="595959"/>
                </a:solidFill>
                <a:latin typeface="+mn-lt"/>
                <a:ea typeface="+mn-ea"/>
                <a:cs typeface="+mn-cs"/>
              </a:defRPr>
            </a:lvl6pPr>
            <a:lvl7pPr marL="3424238" indent="0" algn="l" defTabSz="914400" rtl="0" eaLnBrk="1" latinLnBrk="0" hangingPunct="1">
              <a:lnSpc>
                <a:spcPct val="100000"/>
              </a:lnSpc>
              <a:spcBef>
                <a:spcPts val="600"/>
              </a:spcBef>
              <a:buClr>
                <a:schemeClr val="accent2"/>
              </a:buClr>
              <a:buFontTx/>
              <a:buNone/>
              <a:defRPr sz="1800" kern="1200" baseline="0">
                <a:solidFill>
                  <a:srgbClr val="595959"/>
                </a:solidFill>
                <a:latin typeface="+mn-lt"/>
                <a:ea typeface="+mn-ea"/>
                <a:cs typeface="+mn-cs"/>
              </a:defRPr>
            </a:lvl7pPr>
            <a:lvl8pPr marL="3200400" indent="0" algn="l" defTabSz="914400" rtl="0" eaLnBrk="1" latinLnBrk="0" hangingPunct="1">
              <a:spcBef>
                <a:spcPts val="1200"/>
              </a:spcBef>
              <a:buFontTx/>
              <a:buNone/>
              <a:defRPr sz="1400" kern="1200" baseline="0">
                <a:solidFill>
                  <a:srgbClr val="595959"/>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Veeva Professional Services</a:t>
            </a:r>
            <a:endParaRPr lang="en-US" dirty="0"/>
          </a:p>
        </p:txBody>
      </p:sp>
    </p:spTree>
    <p:extLst>
      <p:ext uri="{BB962C8B-B14F-4D97-AF65-F5344CB8AC3E}">
        <p14:creationId xmlns:p14="http://schemas.microsoft.com/office/powerpoint/2010/main" val="357260015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notes/impacts - Triggers</a:t>
            </a:r>
            <a:endParaRPr lang="en-US" dirty="0"/>
          </a:p>
        </p:txBody>
      </p:sp>
      <p:sp>
        <p:nvSpPr>
          <p:cNvPr id="3" name="Content Placeholder 2"/>
          <p:cNvSpPr>
            <a:spLocks noGrp="1"/>
          </p:cNvSpPr>
          <p:nvPr>
            <p:ph sz="quarter" idx="10"/>
          </p:nvPr>
        </p:nvSpPr>
        <p:spPr>
          <a:xfrm>
            <a:off x="448235" y="1143000"/>
            <a:ext cx="8229600" cy="5029200"/>
          </a:xfrm>
        </p:spPr>
        <p:txBody>
          <a:bodyPr/>
          <a:lstStyle/>
          <a:p>
            <a:pPr>
              <a:spcBef>
                <a:spcPts val="1800"/>
              </a:spcBef>
            </a:pPr>
            <a:r>
              <a:rPr lang="en-US" sz="1400" dirty="0" err="1" smtClean="0"/>
              <a:t>VPROF_EMAttendeeBeforeInsert</a:t>
            </a:r>
            <a:r>
              <a:rPr lang="en-US" sz="1400" dirty="0" smtClean="0"/>
              <a:t> </a:t>
            </a:r>
            <a:r>
              <a:rPr lang="en-US" sz="1400" b="0" dirty="0" smtClean="0"/>
              <a:t>– Trigger update to exclude processing of Simple Events (drives Sponsorship Contracting on Audience today)</a:t>
            </a:r>
          </a:p>
          <a:p>
            <a:pPr>
              <a:spcBef>
                <a:spcPts val="1800"/>
              </a:spcBef>
            </a:pPr>
            <a:r>
              <a:rPr lang="en-US" sz="1400" dirty="0" smtClean="0">
                <a:solidFill>
                  <a:schemeClr val="tx1"/>
                </a:solidFill>
                <a:hlinkClick r:id="rId2"/>
              </a:rPr>
              <a:t>VPROF_UpdateASPWithEmployerConsent</a:t>
            </a:r>
            <a:r>
              <a:rPr lang="en-US" sz="1400" dirty="0" smtClean="0">
                <a:solidFill>
                  <a:schemeClr val="tx1"/>
                </a:solidFill>
              </a:rPr>
              <a:t> </a:t>
            </a:r>
            <a:r>
              <a:rPr lang="en-US" sz="1400" b="0" dirty="0" smtClean="0"/>
              <a:t>– If Employer consent is updated on the Service Provider, then update all statuses in [existing 1.0 RQ</a:t>
            </a:r>
            <a:r>
              <a:rPr lang="en-US" sz="1400" b="0" dirty="0"/>
              <a:t>]</a:t>
            </a:r>
            <a:r>
              <a:rPr lang="en-US" sz="1400" b="0" dirty="0" smtClean="0"/>
              <a:t> Events with the change (Not applicable for Simplification; Only update the ASP the first time it is added to the Event).</a:t>
            </a:r>
          </a:p>
          <a:p>
            <a:pPr>
              <a:spcBef>
                <a:spcPts val="1800"/>
              </a:spcBef>
            </a:pPr>
            <a:r>
              <a:rPr lang="en-US" sz="1400" dirty="0" err="1" smtClean="0"/>
              <a:t>VPROF_AutoAssignRecordTypeBeforeInsert</a:t>
            </a:r>
            <a:r>
              <a:rPr lang="en-US" sz="1400" b="0" dirty="0" smtClean="0"/>
              <a:t> – Support Simple activity </a:t>
            </a:r>
            <a:r>
              <a:rPr lang="en-US" sz="1400" b="0" dirty="0" err="1" smtClean="0"/>
              <a:t>rectype</a:t>
            </a:r>
            <a:r>
              <a:rPr lang="en-US" sz="1400" b="0" dirty="0" smtClean="0"/>
              <a:t> mapping on ASP</a:t>
            </a:r>
          </a:p>
          <a:p>
            <a:pPr>
              <a:spcBef>
                <a:spcPts val="1800"/>
              </a:spcBef>
            </a:pPr>
            <a:r>
              <a:rPr lang="en-US" sz="1400" b="0" dirty="0" smtClean="0"/>
              <a:t>Update the existing </a:t>
            </a:r>
            <a:r>
              <a:rPr lang="en-US" sz="1400" dirty="0" smtClean="0"/>
              <a:t>EM_SUPER_USER</a:t>
            </a:r>
            <a:r>
              <a:rPr lang="en-US" sz="1400" b="0" dirty="0" smtClean="0"/>
              <a:t> perm set to only provide access to create </a:t>
            </a:r>
            <a:r>
              <a:rPr lang="en-US" sz="1400" b="0" dirty="0" err="1" smtClean="0"/>
              <a:t>Speaker_vod</a:t>
            </a:r>
            <a:r>
              <a:rPr lang="en-US" sz="1400" b="0" dirty="0" smtClean="0"/>
              <a:t> service providers (not </a:t>
            </a:r>
            <a:r>
              <a:rPr lang="en-US" sz="1400" b="0" dirty="0" err="1" smtClean="0"/>
              <a:t>Simple_Speaker_vod</a:t>
            </a:r>
            <a:r>
              <a:rPr lang="en-US" sz="1400" b="0" dirty="0" smtClean="0"/>
              <a:t> Record Type)</a:t>
            </a:r>
          </a:p>
          <a:p>
            <a:pPr>
              <a:spcBef>
                <a:spcPts val="1800"/>
              </a:spcBef>
            </a:pPr>
            <a:r>
              <a:rPr lang="en-US" sz="1400" dirty="0" err="1" smtClean="0"/>
              <a:t>VPROF_ExpenseLine_BeforeInsert_BeforeUpdate</a:t>
            </a:r>
            <a:r>
              <a:rPr lang="en-US" sz="1400" dirty="0" smtClean="0"/>
              <a:t> </a:t>
            </a:r>
            <a:r>
              <a:rPr lang="en-US" sz="1400" b="0" dirty="0" smtClean="0"/>
              <a:t>– updated to match up </a:t>
            </a:r>
            <a:r>
              <a:rPr lang="en-US" sz="1400" b="0" dirty="0" err="1" smtClean="0"/>
              <a:t>Committed_vod</a:t>
            </a:r>
            <a:r>
              <a:rPr lang="en-US" sz="1400" b="0" dirty="0"/>
              <a:t> with </a:t>
            </a:r>
            <a:r>
              <a:rPr lang="en-US" sz="1400" b="0" dirty="0" err="1"/>
              <a:t>Committed_Amount_in_Requested_HCPTS__</a:t>
            </a:r>
            <a:r>
              <a:rPr lang="en-US" sz="1400" b="0" dirty="0" err="1" smtClean="0"/>
              <a:t>c</a:t>
            </a:r>
            <a:r>
              <a:rPr lang="en-US" sz="1400" b="0" dirty="0"/>
              <a:t> on Expense Lines if </a:t>
            </a:r>
            <a:r>
              <a:rPr lang="en-US" sz="1400" b="0" dirty="0" err="1"/>
              <a:t>Committed_Amount_in_Requested_HCPTS__</a:t>
            </a:r>
            <a:r>
              <a:rPr lang="en-US" sz="1400" b="0" dirty="0" err="1" smtClean="0"/>
              <a:t>c</a:t>
            </a:r>
            <a:r>
              <a:rPr lang="en-US" sz="1400" b="0" dirty="0" smtClean="0"/>
              <a:t> is empty or zero</a:t>
            </a:r>
          </a:p>
          <a:p>
            <a:pPr>
              <a:spcBef>
                <a:spcPts val="1800"/>
              </a:spcBef>
            </a:pPr>
            <a:r>
              <a:rPr lang="en-US" sz="1400" dirty="0" err="1" smtClean="0"/>
              <a:t>MaterialGroupValidation</a:t>
            </a:r>
            <a:r>
              <a:rPr lang="en-US" sz="1400" b="0" dirty="0" smtClean="0"/>
              <a:t> – Trigger on Expense to validate Material Group on EH is applicable for the Contract Party- in simplification, we are removing this validation so this trigger needs to be updated to exclude Simplified Activities</a:t>
            </a:r>
          </a:p>
        </p:txBody>
      </p:sp>
    </p:spTree>
    <p:extLst>
      <p:ext uri="{BB962C8B-B14F-4D97-AF65-F5344CB8AC3E}">
        <p14:creationId xmlns:p14="http://schemas.microsoft.com/office/powerpoint/2010/main" val="211668011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notes/impacts - Other</a:t>
            </a:r>
            <a:endParaRPr lang="en-US" dirty="0"/>
          </a:p>
        </p:txBody>
      </p:sp>
      <p:sp>
        <p:nvSpPr>
          <p:cNvPr id="3" name="Content Placeholder 2"/>
          <p:cNvSpPr>
            <a:spLocks noGrp="1"/>
          </p:cNvSpPr>
          <p:nvPr>
            <p:ph sz="quarter" idx="10"/>
          </p:nvPr>
        </p:nvSpPr>
        <p:spPr>
          <a:xfrm>
            <a:off x="448235" y="1143000"/>
            <a:ext cx="8229600" cy="5029200"/>
          </a:xfrm>
        </p:spPr>
        <p:txBody>
          <a:bodyPr/>
          <a:lstStyle/>
          <a:p>
            <a:pPr>
              <a:spcBef>
                <a:spcPts val="1200"/>
              </a:spcBef>
            </a:pPr>
            <a:r>
              <a:rPr lang="en-US" sz="1400" dirty="0" err="1" smtClean="0"/>
              <a:t>PO_Requested_Update</a:t>
            </a:r>
            <a:r>
              <a:rPr lang="en-US" sz="1400" b="0" dirty="0" smtClean="0"/>
              <a:t> VR on Expenses to exclude Simple Activities</a:t>
            </a:r>
          </a:p>
          <a:p>
            <a:pPr>
              <a:spcBef>
                <a:spcPts val="1200"/>
              </a:spcBef>
            </a:pPr>
            <a:r>
              <a:rPr lang="en-US" sz="1400" dirty="0" err="1" smtClean="0"/>
              <a:t>Need_Vendor_to_Request_PO</a:t>
            </a:r>
            <a:r>
              <a:rPr lang="en-US" sz="1400" b="0" dirty="0" smtClean="0"/>
              <a:t> VR on Expenses to exclude Simple Activities</a:t>
            </a:r>
          </a:p>
          <a:p>
            <a:pPr>
              <a:spcBef>
                <a:spcPts val="1200"/>
              </a:spcBef>
            </a:pPr>
            <a:r>
              <a:rPr lang="en-US" sz="1400" dirty="0" smtClean="0"/>
              <a:t>Workflow field update that updates the NEED ID (Budget Identifier) to exclude Simple Budget</a:t>
            </a:r>
          </a:p>
          <a:p>
            <a:pPr>
              <a:spcBef>
                <a:spcPts val="1200"/>
              </a:spcBef>
            </a:pPr>
            <a:r>
              <a:rPr lang="en-US" sz="1400" b="0" dirty="0" smtClean="0"/>
              <a:t>Outstanding with Product: </a:t>
            </a:r>
            <a:r>
              <a:rPr lang="en-US" sz="1400" dirty="0" smtClean="0"/>
              <a:t>Mass Update fields on Manage Attendees- </a:t>
            </a:r>
            <a:r>
              <a:rPr lang="en-US" sz="1400" b="0" dirty="0"/>
              <a:t> the custom setting that controls this will need to be </a:t>
            </a:r>
            <a:r>
              <a:rPr lang="en-US" sz="1400" b="0" dirty="0" smtClean="0"/>
              <a:t>enabled at </a:t>
            </a:r>
            <a:r>
              <a:rPr lang="en-US" sz="1400" b="0" dirty="0"/>
              <a:t>the profile level during market rollout in order to not affect DE.   They are currently using it to update other fields (employer consent, for example), so we can't just update the Org wide setting for simplification. Simplified should only see Status_</a:t>
            </a:r>
            <a:r>
              <a:rPr lang="en-US" sz="1400" b="0" dirty="0" err="1"/>
              <a:t>vod</a:t>
            </a:r>
            <a:r>
              <a:rPr lang="en-US" sz="1400" b="0" dirty="0"/>
              <a:t>__</a:t>
            </a:r>
            <a:r>
              <a:rPr lang="en-US" sz="1400" b="0" dirty="0" smtClean="0"/>
              <a:t>c. Currently, this causes an error and we are working with product to understand feasibility. </a:t>
            </a:r>
          </a:p>
          <a:p>
            <a:pPr>
              <a:spcBef>
                <a:spcPts val="1200"/>
              </a:spcBef>
            </a:pPr>
            <a:r>
              <a:rPr lang="en-US" sz="1400" dirty="0"/>
              <a:t>Notify Approver of </a:t>
            </a:r>
            <a:r>
              <a:rPr lang="en-US" sz="1400" dirty="0" smtClean="0"/>
              <a:t>Activity </a:t>
            </a:r>
            <a:r>
              <a:rPr lang="en-US" sz="1400" b="0" dirty="0" smtClean="0"/>
              <a:t>– Email notification to Approver is updated to exclude Simplified Activities</a:t>
            </a:r>
          </a:p>
          <a:p>
            <a:pPr>
              <a:spcBef>
                <a:spcPts val="1200"/>
              </a:spcBef>
            </a:pPr>
            <a:r>
              <a:rPr lang="en-US" sz="1400" dirty="0" err="1" smtClean="0"/>
              <a:t>Activity_Team_Member_Template</a:t>
            </a:r>
            <a:r>
              <a:rPr lang="en-US" sz="1400" b="0" dirty="0" smtClean="0"/>
              <a:t>: Updated template to add Confirmed City, changed subject line to add Role. Added Dear Colleague to the body. </a:t>
            </a:r>
          </a:p>
          <a:p>
            <a:pPr>
              <a:spcBef>
                <a:spcPts val="1200"/>
              </a:spcBef>
            </a:pPr>
            <a:r>
              <a:rPr lang="en-US" sz="1400" dirty="0" smtClean="0"/>
              <a:t>Contract Party/Payee SAP Vendor ID</a:t>
            </a:r>
            <a:r>
              <a:rPr lang="en-US" sz="1400" b="0" dirty="0" smtClean="0"/>
              <a:t>: New requirement- Validation rule that the ID must be 10 characters for integration purposes. </a:t>
            </a:r>
            <a:endParaRPr lang="en-US" sz="1400" dirty="0"/>
          </a:p>
          <a:p>
            <a:pPr>
              <a:spcBef>
                <a:spcPts val="1200"/>
              </a:spcBef>
            </a:pPr>
            <a:endParaRPr lang="en-US" sz="1400" dirty="0" smtClean="0"/>
          </a:p>
          <a:p>
            <a:pPr lvl="1"/>
            <a:endParaRPr lang="en-US" sz="1200" dirty="0" smtClean="0"/>
          </a:p>
        </p:txBody>
      </p:sp>
    </p:spTree>
    <p:extLst>
      <p:ext uri="{BB962C8B-B14F-4D97-AF65-F5344CB8AC3E}">
        <p14:creationId xmlns:p14="http://schemas.microsoft.com/office/powerpoint/2010/main" val="125828993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Review- Impact TBD</a:t>
            </a:r>
            <a:endParaRPr lang="en-US" dirty="0"/>
          </a:p>
        </p:txBody>
      </p:sp>
      <p:sp>
        <p:nvSpPr>
          <p:cNvPr id="3" name="Content Placeholder 2"/>
          <p:cNvSpPr>
            <a:spLocks noGrp="1"/>
          </p:cNvSpPr>
          <p:nvPr>
            <p:ph sz="quarter" idx="10"/>
          </p:nvPr>
        </p:nvSpPr>
        <p:spPr>
          <a:xfrm>
            <a:off x="448235" y="1143000"/>
            <a:ext cx="8229600" cy="5029200"/>
          </a:xfrm>
        </p:spPr>
        <p:txBody>
          <a:bodyPr/>
          <a:lstStyle/>
          <a:p>
            <a:pPr>
              <a:spcBef>
                <a:spcPts val="1200"/>
              </a:spcBef>
            </a:pPr>
            <a:r>
              <a:rPr lang="en-US" sz="1400" dirty="0" smtClean="0"/>
              <a:t>Need to review Germany/Brazil Impacts on new Labels: Budget, WBS/CC, Payee, Expenses</a:t>
            </a:r>
          </a:p>
          <a:p>
            <a:pPr>
              <a:spcBef>
                <a:spcPts val="1200"/>
              </a:spcBef>
            </a:pPr>
            <a:r>
              <a:rPr lang="en-US" sz="1400" dirty="0"/>
              <a:t>SP </a:t>
            </a:r>
            <a:r>
              <a:rPr lang="en-US" sz="1400" dirty="0" err="1"/>
              <a:t>Qual</a:t>
            </a:r>
            <a:r>
              <a:rPr lang="en-US" sz="1400" dirty="0"/>
              <a:t> page layouts need to be straightened out – may need a profile specific page layout assignment for simplified </a:t>
            </a:r>
            <a:r>
              <a:rPr lang="en-US" sz="1400" dirty="0" smtClean="0"/>
              <a:t>group</a:t>
            </a:r>
          </a:p>
          <a:p>
            <a:pPr>
              <a:spcBef>
                <a:spcPts val="1200"/>
              </a:spcBef>
            </a:pPr>
            <a:r>
              <a:rPr lang="en-US" sz="1400" dirty="0"/>
              <a:t>Email Notifications- </a:t>
            </a:r>
            <a:r>
              <a:rPr lang="en-US" sz="1400" b="0" dirty="0"/>
              <a:t>TBD in upcoming requirements </a:t>
            </a:r>
            <a:r>
              <a:rPr lang="en-US" sz="1400" b="0" dirty="0" smtClean="0"/>
              <a:t>review</a:t>
            </a:r>
          </a:p>
          <a:p>
            <a:pPr>
              <a:spcBef>
                <a:spcPts val="1200"/>
              </a:spcBef>
            </a:pPr>
            <a:r>
              <a:rPr lang="en-US" sz="1400" dirty="0">
                <a:solidFill>
                  <a:schemeClr val="tx1"/>
                </a:solidFill>
              </a:rPr>
              <a:t>Primary need error for Request Estimates on Activity- still under review</a:t>
            </a:r>
          </a:p>
          <a:p>
            <a:pPr>
              <a:spcBef>
                <a:spcPts val="1200"/>
              </a:spcBef>
            </a:pPr>
            <a:endParaRPr lang="en-US" sz="1400" b="0" dirty="0"/>
          </a:p>
          <a:p>
            <a:pPr>
              <a:spcBef>
                <a:spcPts val="1200"/>
              </a:spcBef>
            </a:pPr>
            <a:endParaRPr lang="en-US" sz="1400" dirty="0"/>
          </a:p>
          <a:p>
            <a:pPr>
              <a:spcBef>
                <a:spcPts val="1200"/>
              </a:spcBef>
            </a:pPr>
            <a:endParaRPr lang="en-US" sz="1400" dirty="0" smtClean="0"/>
          </a:p>
          <a:p>
            <a:pPr lvl="1"/>
            <a:endParaRPr lang="en-US" sz="1200" dirty="0" smtClean="0"/>
          </a:p>
        </p:txBody>
      </p:sp>
    </p:spTree>
    <p:extLst>
      <p:ext uri="{BB962C8B-B14F-4D97-AF65-F5344CB8AC3E}">
        <p14:creationId xmlns:p14="http://schemas.microsoft.com/office/powerpoint/2010/main" val="155580933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Simplification Overview</a:t>
            </a:r>
            <a:endParaRPr lang="en-US" dirty="0"/>
          </a:p>
        </p:txBody>
      </p:sp>
      <p:sp>
        <p:nvSpPr>
          <p:cNvPr id="3" name="Content Placeholder 2"/>
          <p:cNvSpPr>
            <a:spLocks noGrp="1"/>
          </p:cNvSpPr>
          <p:nvPr>
            <p:ph sz="quarter" idx="10"/>
          </p:nvPr>
        </p:nvSpPr>
        <p:spPr/>
        <p:txBody>
          <a:bodyPr/>
          <a:lstStyle/>
          <a:p>
            <a:pPr>
              <a:spcBef>
                <a:spcPts val="1200"/>
              </a:spcBef>
            </a:pPr>
            <a:r>
              <a:rPr lang="en-US" sz="1400" dirty="0"/>
              <a:t>Significant decrease in Event page layouts:</a:t>
            </a:r>
          </a:p>
          <a:p>
            <a:pPr lvl="1"/>
            <a:r>
              <a:rPr lang="en-US" sz="1400" dirty="0"/>
              <a:t>BMS_Simple_Approved,PostEvent,BMS_Simple_Pending_Approval,BMS_Simple_PrePostEvent,BMS_Simple_Read_Only,BMS_Simple_Read_Only_Restricted,BMS_Simple_SysAdmin</a:t>
            </a:r>
          </a:p>
          <a:p>
            <a:pPr>
              <a:spcBef>
                <a:spcPts val="1200"/>
              </a:spcBef>
            </a:pPr>
            <a:r>
              <a:rPr lang="en-US" sz="1400" dirty="0"/>
              <a:t>A new set of Simplified page layouts and record types for related objects. </a:t>
            </a:r>
          </a:p>
          <a:p>
            <a:r>
              <a:rPr lang="en-US" dirty="0" smtClean="0"/>
              <a:t>Market Specific:</a:t>
            </a:r>
          </a:p>
          <a:p>
            <a:pPr lvl="1"/>
            <a:r>
              <a:rPr lang="en-US" dirty="0" smtClean="0"/>
              <a:t>Approvals</a:t>
            </a:r>
          </a:p>
          <a:p>
            <a:pPr lvl="1"/>
            <a:r>
              <a:rPr lang="en-US" dirty="0" smtClean="0"/>
              <a:t>Sign in sheet template, print invitation template, approved email Invitation templates</a:t>
            </a:r>
          </a:p>
          <a:p>
            <a:pPr lvl="1"/>
            <a:r>
              <a:rPr lang="en-US" dirty="0" smtClean="0"/>
              <a:t>Need to analyze making Topics Read Only in Simplification</a:t>
            </a:r>
          </a:p>
          <a:p>
            <a:pPr lvl="1"/>
            <a:r>
              <a:rPr lang="en-US" dirty="0" smtClean="0"/>
              <a:t>Some more details on Account &amp; User attendee fields</a:t>
            </a:r>
          </a:p>
          <a:p>
            <a:pPr lvl="1"/>
            <a:r>
              <a:rPr lang="en-US" dirty="0" smtClean="0"/>
              <a:t>Sign in sheet &amp; print sheet templates</a:t>
            </a:r>
            <a:endParaRPr lang="en-US" dirty="0"/>
          </a:p>
        </p:txBody>
      </p:sp>
    </p:spTree>
    <p:extLst>
      <p:ext uri="{BB962C8B-B14F-4D97-AF65-F5344CB8AC3E}">
        <p14:creationId xmlns:p14="http://schemas.microsoft.com/office/powerpoint/2010/main" val="13331252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sz="quarter" idx="10"/>
          </p:nvPr>
        </p:nvSpPr>
        <p:spPr>
          <a:xfrm>
            <a:off x="457200" y="1371600"/>
            <a:ext cx="8229600" cy="4724400"/>
          </a:xfrm>
        </p:spPr>
        <p:txBody>
          <a:bodyPr/>
          <a:lstStyle/>
          <a:p>
            <a:r>
              <a:rPr lang="en-US" b="0" dirty="0" smtClean="0"/>
              <a:t>Examine areas of impact in the System for existing markets that do not cut-over to Simplified build</a:t>
            </a:r>
          </a:p>
        </p:txBody>
      </p:sp>
    </p:spTree>
    <p:extLst>
      <p:ext uri="{BB962C8B-B14F-4D97-AF65-F5344CB8AC3E}">
        <p14:creationId xmlns:p14="http://schemas.microsoft.com/office/powerpoint/2010/main" val="38438991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Activity Service Provider Page</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6814" y="1676400"/>
            <a:ext cx="8630371" cy="3805518"/>
          </a:xfrm>
          <a:prstGeom prst="rect">
            <a:avLst/>
          </a:prstGeom>
        </p:spPr>
      </p:pic>
    </p:spTree>
    <p:extLst>
      <p:ext uri="{BB962C8B-B14F-4D97-AF65-F5344CB8AC3E}">
        <p14:creationId xmlns:p14="http://schemas.microsoft.com/office/powerpoint/2010/main" val="533832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a:t>
            </a:r>
            <a:r>
              <a:rPr lang="en-US" smtClean="0"/>
              <a:t>Page for DE after </a:t>
            </a:r>
            <a:r>
              <a:rPr lang="en-US" dirty="0" smtClean="0"/>
              <a:t>Simplification</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1225" y="1371600"/>
            <a:ext cx="8801549" cy="4439950"/>
          </a:xfrm>
          <a:prstGeom prst="rect">
            <a:avLst/>
          </a:prstGeom>
        </p:spPr>
      </p:pic>
      <p:cxnSp>
        <p:nvCxnSpPr>
          <p:cNvPr id="6" name="Straight Arrow Connector 5"/>
          <p:cNvCxnSpPr/>
          <p:nvPr/>
        </p:nvCxnSpPr>
        <p:spPr>
          <a:xfrm flipV="1">
            <a:off x="4343400" y="4267200"/>
            <a:ext cx="1752600" cy="60960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495800" y="4038600"/>
            <a:ext cx="1143000" cy="261610"/>
          </a:xfrm>
          <a:prstGeom prst="rect">
            <a:avLst/>
          </a:prstGeom>
          <a:noFill/>
        </p:spPr>
        <p:txBody>
          <a:bodyPr wrap="square" rtlCol="0">
            <a:spAutoFit/>
          </a:bodyPr>
          <a:lstStyle/>
          <a:p>
            <a:r>
              <a:rPr lang="en-US" sz="1100" smtClean="0">
                <a:solidFill>
                  <a:srgbClr val="FF0000"/>
                </a:solidFill>
              </a:rPr>
              <a:t>New Link</a:t>
            </a:r>
            <a:endParaRPr lang="en-US" sz="1100">
              <a:solidFill>
                <a:srgbClr val="FF0000"/>
              </a:solidFill>
            </a:endParaRPr>
          </a:p>
        </p:txBody>
      </p:sp>
    </p:spTree>
    <p:extLst>
      <p:ext uri="{BB962C8B-B14F-4D97-AF65-F5344CB8AC3E}">
        <p14:creationId xmlns:p14="http://schemas.microsoft.com/office/powerpoint/2010/main" val="2062990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Workaround</a:t>
            </a:r>
            <a:endParaRPr lang="en-US" dirty="0"/>
          </a:p>
        </p:txBody>
      </p:sp>
      <p:sp>
        <p:nvSpPr>
          <p:cNvPr id="3" name="Content Placeholder 2"/>
          <p:cNvSpPr>
            <a:spLocks noGrp="1"/>
          </p:cNvSpPr>
          <p:nvPr>
            <p:ph sz="quarter" idx="10"/>
          </p:nvPr>
        </p:nvSpPr>
        <p:spPr>
          <a:xfrm>
            <a:off x="457200" y="1298448"/>
            <a:ext cx="8229600" cy="1368552"/>
          </a:xfrm>
        </p:spPr>
        <p:txBody>
          <a:bodyPr/>
          <a:lstStyle/>
          <a:p>
            <a:r>
              <a:rPr lang="en-US" dirty="0" smtClean="0"/>
              <a:t>New link – View Contracting Buttons</a:t>
            </a:r>
          </a:p>
          <a:p>
            <a:r>
              <a:rPr lang="en-US" dirty="0" smtClean="0"/>
              <a:t>Clicking this link will show the Standard page with Contracting buttons</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0" y="2826930"/>
            <a:ext cx="6781800" cy="2771433"/>
          </a:xfrm>
          <a:prstGeom prst="rect">
            <a:avLst/>
          </a:prstGeom>
        </p:spPr>
      </p:pic>
      <p:sp>
        <p:nvSpPr>
          <p:cNvPr id="5" name="TextBox 4"/>
          <p:cNvSpPr txBox="1"/>
          <p:nvPr/>
        </p:nvSpPr>
        <p:spPr>
          <a:xfrm>
            <a:off x="457200" y="5943600"/>
            <a:ext cx="7848600" cy="369332"/>
          </a:xfrm>
          <a:prstGeom prst="rect">
            <a:avLst/>
          </a:prstGeom>
          <a:noFill/>
        </p:spPr>
        <p:txBody>
          <a:bodyPr wrap="square" rtlCol="0">
            <a:spAutoFit/>
          </a:bodyPr>
          <a:lstStyle/>
          <a:p>
            <a:r>
              <a:rPr lang="en-US" dirty="0" smtClean="0"/>
              <a:t>NOTE</a:t>
            </a:r>
            <a:r>
              <a:rPr lang="en-US" smtClean="0"/>
              <a:t>: Contract Signer Related list is sortable only in Standard View page</a:t>
            </a:r>
            <a:endParaRPr lang="en-US"/>
          </a:p>
        </p:txBody>
      </p:sp>
    </p:spTree>
    <p:extLst>
      <p:ext uri="{BB962C8B-B14F-4D97-AF65-F5344CB8AC3E}">
        <p14:creationId xmlns:p14="http://schemas.microsoft.com/office/powerpoint/2010/main" val="2137040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 Page Impacts</a:t>
            </a:r>
            <a:endParaRPr lang="en-US" dirty="0"/>
          </a:p>
        </p:txBody>
      </p:sp>
      <p:sp>
        <p:nvSpPr>
          <p:cNvPr id="3" name="Content Placeholder 2"/>
          <p:cNvSpPr>
            <a:spLocks noGrp="1"/>
          </p:cNvSpPr>
          <p:nvPr>
            <p:ph sz="quarter" idx="10"/>
          </p:nvPr>
        </p:nvSpPr>
        <p:spPr>
          <a:xfrm>
            <a:off x="457200" y="1298448"/>
            <a:ext cx="8229600" cy="2587752"/>
          </a:xfrm>
        </p:spPr>
        <p:txBody>
          <a:bodyPr/>
          <a:lstStyle/>
          <a:p>
            <a:r>
              <a:rPr lang="en-US" dirty="0" smtClean="0"/>
              <a:t>Audience Page will also be impacted similar to Activity Service Provider page</a:t>
            </a:r>
          </a:p>
          <a:p>
            <a:r>
              <a:rPr lang="en-US" dirty="0" smtClean="0"/>
              <a:t>Similar workaround should work for Audience as well</a:t>
            </a:r>
          </a:p>
          <a:p>
            <a:pPr lvl="1"/>
            <a:r>
              <a:rPr lang="en-US" dirty="0" smtClean="0"/>
              <a:t>3 page layouts impacted – Sponsored Account, Sponsored Contact &amp; Sponsored User</a:t>
            </a:r>
          </a:p>
          <a:p>
            <a:pPr lvl="1"/>
            <a:r>
              <a:rPr lang="en-US" dirty="0" smtClean="0"/>
              <a:t>FIELD_USER </a:t>
            </a:r>
            <a:r>
              <a:rPr lang="en-US" dirty="0" err="1" smtClean="0"/>
              <a:t>Permsets</a:t>
            </a:r>
            <a:r>
              <a:rPr lang="en-US" dirty="0" smtClean="0"/>
              <a:t> will need to updated to reflect access to new VF pages and new field </a:t>
            </a:r>
            <a:r>
              <a:rPr lang="en-US" i="1" dirty="0" smtClean="0"/>
              <a:t>View Contracting Buttons</a:t>
            </a:r>
          </a:p>
          <a:p>
            <a:endParaRPr lang="en-US" dirty="0"/>
          </a:p>
        </p:txBody>
      </p:sp>
    </p:spTree>
    <p:extLst>
      <p:ext uri="{BB962C8B-B14F-4D97-AF65-F5344CB8AC3E}">
        <p14:creationId xmlns:p14="http://schemas.microsoft.com/office/powerpoint/2010/main" val="141549252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impacts on EM Activity Page</a:t>
            </a:r>
            <a:endParaRPr lang="en-US" dirty="0"/>
          </a:p>
        </p:txBody>
      </p:sp>
      <p:sp>
        <p:nvSpPr>
          <p:cNvPr id="3" name="Content Placeholder 2"/>
          <p:cNvSpPr>
            <a:spLocks noGrp="1"/>
          </p:cNvSpPr>
          <p:nvPr>
            <p:ph sz="quarter" idx="10"/>
          </p:nvPr>
        </p:nvSpPr>
        <p:spPr/>
        <p:txBody>
          <a:bodyPr/>
          <a:lstStyle/>
          <a:p>
            <a:r>
              <a:rPr lang="en-US" sz="1600" dirty="0" smtClean="0"/>
              <a:t>The following related record detail pages will display slightly differently (since they will now be overridden by Veeva Page l/o Engine)</a:t>
            </a:r>
          </a:p>
          <a:p>
            <a:pPr lvl="1"/>
            <a:r>
              <a:rPr lang="en-US" dirty="0" smtClean="0"/>
              <a:t>Activity Team Member</a:t>
            </a:r>
          </a:p>
          <a:p>
            <a:pPr lvl="1"/>
            <a:r>
              <a:rPr lang="en-US" dirty="0" smtClean="0"/>
              <a:t>Assigned Need</a:t>
            </a:r>
          </a:p>
          <a:p>
            <a:pPr lvl="1"/>
            <a:r>
              <a:rPr lang="en-US" dirty="0" smtClean="0"/>
              <a:t>Activity Materials</a:t>
            </a:r>
          </a:p>
          <a:p>
            <a:pPr lvl="1"/>
            <a:r>
              <a:rPr lang="en-US" dirty="0" smtClean="0"/>
              <a:t>Expense Estimate</a:t>
            </a:r>
          </a:p>
          <a:p>
            <a:r>
              <a:rPr lang="en-US" sz="1600" dirty="0" smtClean="0"/>
              <a:t>Functionally no change to these sections on the EM Activity page</a:t>
            </a:r>
          </a:p>
          <a:p>
            <a:r>
              <a:rPr lang="en-US" sz="1600" dirty="0" smtClean="0">
                <a:solidFill>
                  <a:schemeClr val="tx1"/>
                </a:solidFill>
              </a:rPr>
              <a:t>Germany Impacts to PO Integration- still under review. New validation requirements to lock down need to be unit tested + Payment Request status added decision</a:t>
            </a:r>
          </a:p>
          <a:p>
            <a:pPr lvl="1"/>
            <a:r>
              <a:rPr lang="en-US" dirty="0" smtClean="0">
                <a:solidFill>
                  <a:schemeClr val="tx1"/>
                </a:solidFill>
              </a:rPr>
              <a:t>Decision: Payment Status on Expenses- Moving forward? </a:t>
            </a:r>
          </a:p>
          <a:p>
            <a:pPr lvl="2"/>
            <a:r>
              <a:rPr lang="en-US" dirty="0" smtClean="0">
                <a:solidFill>
                  <a:schemeClr val="tx1"/>
                </a:solidFill>
              </a:rPr>
              <a:t>Yes- add to Core for now</a:t>
            </a:r>
          </a:p>
        </p:txBody>
      </p:sp>
    </p:spTree>
    <p:extLst>
      <p:ext uri="{BB962C8B-B14F-4D97-AF65-F5344CB8AC3E}">
        <p14:creationId xmlns:p14="http://schemas.microsoft.com/office/powerpoint/2010/main" val="9027010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updated Labels</a:t>
            </a:r>
            <a:endParaRPr lang="en-US" dirty="0"/>
          </a:p>
        </p:txBody>
      </p:sp>
      <p:sp>
        <p:nvSpPr>
          <p:cNvPr id="3" name="Content Placeholder 2"/>
          <p:cNvSpPr>
            <a:spLocks noGrp="1"/>
          </p:cNvSpPr>
          <p:nvPr>
            <p:ph sz="quarter" idx="10"/>
          </p:nvPr>
        </p:nvSpPr>
        <p:spPr>
          <a:xfrm>
            <a:off x="457200" y="1121664"/>
            <a:ext cx="8229600" cy="5029200"/>
          </a:xfrm>
        </p:spPr>
        <p:txBody>
          <a:bodyPr/>
          <a:lstStyle/>
          <a:p>
            <a:r>
              <a:rPr lang="en-US" sz="1600" b="0" dirty="0" smtClean="0"/>
              <a:t>Several labels for Objects (for </a:t>
            </a:r>
            <a:r>
              <a:rPr lang="en-US" sz="1600" b="0" dirty="0" err="1" smtClean="0"/>
              <a:t>eg</a:t>
            </a:r>
            <a:r>
              <a:rPr lang="en-US" sz="1600" b="0" dirty="0" smtClean="0"/>
              <a:t>: Need to Budget) have been updated in Simplification build</a:t>
            </a:r>
          </a:p>
          <a:p>
            <a:r>
              <a:rPr lang="en-US" sz="1600" b="0" dirty="0" smtClean="0"/>
              <a:t>No impact to German users that use German as their Locale &amp; Language </a:t>
            </a:r>
          </a:p>
          <a:p>
            <a:r>
              <a:rPr lang="en-US" sz="1600" b="0" dirty="0" smtClean="0"/>
              <a:t>Impacts about 27 German users that use English (US) as their language</a:t>
            </a:r>
          </a:p>
          <a:p>
            <a:r>
              <a:rPr lang="en-US" sz="1600" b="0" dirty="0" smtClean="0"/>
              <a:t>Recommended to simply address the issue using translations</a:t>
            </a:r>
          </a:p>
          <a:p>
            <a:r>
              <a:rPr lang="en-US" sz="1600" b="0" dirty="0" smtClean="0"/>
              <a:t>Technically, these impacted users could be moved to English (UK) to ensure status-quo is maintained</a:t>
            </a:r>
          </a:p>
          <a:p>
            <a:pPr lvl="1"/>
            <a:r>
              <a:rPr lang="en-US" sz="1200" dirty="0" smtClean="0"/>
              <a:t>UK and US English translations will need to be matched/merged</a:t>
            </a:r>
          </a:p>
          <a:p>
            <a:pPr lvl="1"/>
            <a:r>
              <a:rPr lang="en-US" sz="1200" b="0" dirty="0" smtClean="0"/>
              <a:t>Existing </a:t>
            </a:r>
            <a:r>
              <a:rPr lang="en-US" sz="1200" dirty="0"/>
              <a:t>pre-simplification</a:t>
            </a:r>
            <a:r>
              <a:rPr lang="en-US" sz="1200" b="0" dirty="0" smtClean="0"/>
              <a:t> labels will need to be added as translated values in UK English</a:t>
            </a:r>
          </a:p>
          <a:p>
            <a:pPr lvl="1"/>
            <a:r>
              <a:rPr lang="en-US" sz="1200" dirty="0" smtClean="0"/>
              <a:t>NOTE: Need to test this out in DEV to ensure we don’t run into unsupported items in translation workbench</a:t>
            </a:r>
          </a:p>
          <a:p>
            <a:pPr lvl="1"/>
            <a:r>
              <a:rPr lang="en-US" sz="1200" b="0" dirty="0" smtClean="0"/>
              <a:t>NOTE: There are only about 5 active end users using UK English today</a:t>
            </a:r>
          </a:p>
          <a:p>
            <a:pPr lvl="1"/>
            <a:endParaRPr lang="en-US" sz="1200" b="0" dirty="0" smtClean="0"/>
          </a:p>
          <a:p>
            <a:pPr lvl="1"/>
            <a:endParaRPr lang="en-US" sz="1200" b="0" dirty="0"/>
          </a:p>
        </p:txBody>
      </p:sp>
    </p:spTree>
    <p:extLst>
      <p:ext uri="{BB962C8B-B14F-4D97-AF65-F5344CB8AC3E}">
        <p14:creationId xmlns:p14="http://schemas.microsoft.com/office/powerpoint/2010/main" val="10389487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Impacts to existing build</a:t>
            </a:r>
            <a:endParaRPr lang="en-US" dirty="0"/>
          </a:p>
        </p:txBody>
      </p:sp>
      <p:sp>
        <p:nvSpPr>
          <p:cNvPr id="3" name="Content Placeholder 2"/>
          <p:cNvSpPr>
            <a:spLocks noGrp="1"/>
          </p:cNvSpPr>
          <p:nvPr>
            <p:ph sz="quarter" idx="10"/>
          </p:nvPr>
        </p:nvSpPr>
        <p:spPr/>
        <p:txBody>
          <a:bodyPr/>
          <a:lstStyle/>
          <a:p>
            <a:r>
              <a:rPr lang="en-US" dirty="0" smtClean="0"/>
              <a:t>Update Page layouts to add the “View Contracting Buttons” link on ASP pages</a:t>
            </a:r>
          </a:p>
          <a:p>
            <a:pPr lvl="1"/>
            <a:r>
              <a:rPr lang="en-US" dirty="0" smtClean="0"/>
              <a:t>Services</a:t>
            </a:r>
          </a:p>
          <a:p>
            <a:pPr lvl="1"/>
            <a:r>
              <a:rPr lang="en-US" dirty="0" smtClean="0"/>
              <a:t>Events</a:t>
            </a:r>
          </a:p>
          <a:p>
            <a:pPr lvl="1"/>
            <a:r>
              <a:rPr lang="en-US" dirty="0" smtClean="0"/>
              <a:t>Sponsorship</a:t>
            </a:r>
          </a:p>
          <a:p>
            <a:pPr lvl="1"/>
            <a:r>
              <a:rPr lang="en-US" dirty="0" smtClean="0"/>
              <a:t>ADMIN</a:t>
            </a:r>
          </a:p>
          <a:p>
            <a:r>
              <a:rPr lang="en-US" dirty="0" smtClean="0"/>
              <a:t>Update existing </a:t>
            </a:r>
            <a:r>
              <a:rPr lang="en-US" b="0" u="sng" dirty="0" smtClean="0"/>
              <a:t>Field User </a:t>
            </a:r>
            <a:r>
              <a:rPr lang="en-US" dirty="0" smtClean="0"/>
              <a:t>Permission set</a:t>
            </a:r>
          </a:p>
          <a:p>
            <a:pPr lvl="1"/>
            <a:r>
              <a:rPr lang="en-US" dirty="0" smtClean="0"/>
              <a:t>Add VF page accesses for all overridden objects</a:t>
            </a:r>
          </a:p>
          <a:p>
            <a:pPr lvl="1"/>
            <a:r>
              <a:rPr lang="en-US" dirty="0" smtClean="0"/>
              <a:t>Add Read Access to </a:t>
            </a:r>
            <a:r>
              <a:rPr lang="en-US" i="1" dirty="0" smtClean="0"/>
              <a:t>View Contracting Buttons </a:t>
            </a:r>
            <a:r>
              <a:rPr lang="en-US" dirty="0" smtClean="0"/>
              <a:t>field</a:t>
            </a:r>
            <a:endParaRPr lang="en-US" dirty="0"/>
          </a:p>
        </p:txBody>
      </p:sp>
    </p:spTree>
    <p:extLst>
      <p:ext uri="{BB962C8B-B14F-4D97-AF65-F5344CB8AC3E}">
        <p14:creationId xmlns:p14="http://schemas.microsoft.com/office/powerpoint/2010/main" val="163590346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Veeva New Theme">
  <a:themeElements>
    <a:clrScheme name="Veeva_20140218">
      <a:dk1>
        <a:srgbClr val="595959"/>
      </a:dk1>
      <a:lt1>
        <a:srgbClr val="FFFFFF"/>
      </a:lt1>
      <a:dk2>
        <a:srgbClr val="595959"/>
      </a:dk2>
      <a:lt2>
        <a:srgbClr val="FFFFFF"/>
      </a:lt2>
      <a:accent1>
        <a:srgbClr val="F89728"/>
      </a:accent1>
      <a:accent2>
        <a:srgbClr val="807F83"/>
      </a:accent2>
      <a:accent3>
        <a:srgbClr val="5A7E96"/>
      </a:accent3>
      <a:accent4>
        <a:srgbClr val="AACFE2"/>
      </a:accent4>
      <a:accent5>
        <a:srgbClr val="FFD451"/>
      </a:accent5>
      <a:accent6>
        <a:srgbClr val="B0B0B0"/>
      </a:accent6>
      <a:hlink>
        <a:srgbClr val="F89728"/>
      </a:hlink>
      <a:folHlink>
        <a:srgbClr val="5A7E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anchor="ctr"/>
      <a:lstStyle>
        <a:defPPr algn="ctr" fontAlgn="auto">
          <a:spcBef>
            <a:spcPts val="0"/>
          </a:spcBef>
          <a:spcAft>
            <a:spcPts val="0"/>
          </a:spcAft>
          <a:defRPr sz="1600" b="1" dirty="0">
            <a:solidFill>
              <a:srgbClr val="FFFFFF"/>
            </a:solidFill>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41868</TotalTime>
  <Words>731</Words>
  <Application>Microsoft Macintosh PowerPoint</Application>
  <PresentationFormat>On-screen Show (4:3)</PresentationFormat>
  <Paragraphs>85</Paragraphs>
  <Slides>13</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Calibri</vt:lpstr>
      <vt:lpstr>Lucida Grande</vt:lpstr>
      <vt:lpstr>ＭＳ Ｐゴシック</vt:lpstr>
      <vt:lpstr>Wingdings</vt:lpstr>
      <vt:lpstr>Arial</vt:lpstr>
      <vt:lpstr>Veeva New Theme</vt:lpstr>
      <vt:lpstr>Document</vt:lpstr>
      <vt:lpstr>Impacts of Simplification on Existing EM Build</vt:lpstr>
      <vt:lpstr>Objective</vt:lpstr>
      <vt:lpstr>Existing Activity Service Provider Page</vt:lpstr>
      <vt:lpstr>ASP Page for DE after Simplification</vt:lpstr>
      <vt:lpstr>Workaround</vt:lpstr>
      <vt:lpstr>Audience Page Impacts</vt:lpstr>
      <vt:lpstr>Other impacts on EM Activity Page</vt:lpstr>
      <vt:lpstr>Impact of updated Labels</vt:lpstr>
      <vt:lpstr>Technical Impacts to existing build</vt:lpstr>
      <vt:lpstr>Technical notes/impacts - Triggers</vt:lpstr>
      <vt:lpstr>Technical notes/impacts - Other</vt:lpstr>
      <vt:lpstr>Under Review- Impact TBD</vt:lpstr>
      <vt:lpstr>Simplification Overview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 Event and Event Attendee stubs</dc:title>
  <dc:creator>Dan Kallman</dc:creator>
  <cp:lastModifiedBy>Murugesh Naidu</cp:lastModifiedBy>
  <cp:revision>1242</cp:revision>
  <dcterms:created xsi:type="dcterms:W3CDTF">2014-12-04T19:40:58Z</dcterms:created>
  <dcterms:modified xsi:type="dcterms:W3CDTF">2017-03-13T16:58:44Z</dcterms:modified>
</cp:coreProperties>
</file>