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8" r:id="rId3"/>
    <p:sldId id="275" r:id="rId4"/>
    <p:sldId id="276" r:id="rId5"/>
    <p:sldId id="286" r:id="rId6"/>
    <p:sldId id="287" r:id="rId7"/>
    <p:sldId id="280" r:id="rId8"/>
    <p:sldId id="28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B34C"/>
    <a:srgbClr val="9AF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9" autoAdjust="0"/>
    <p:restoredTop sz="88398" autoAdjust="0"/>
  </p:normalViewPr>
  <p:slideViewPr>
    <p:cSldViewPr>
      <p:cViewPr varScale="1">
        <p:scale>
          <a:sx n="111" d="100"/>
          <a:sy n="111" d="100"/>
        </p:scale>
        <p:origin x="1672" y="192"/>
      </p:cViewPr>
      <p:guideLst>
        <p:guide orient="horz" pos="2160"/>
        <p:guide pos="2880"/>
      </p:guideLst>
    </p:cSldViewPr>
  </p:slideViewPr>
  <p:notesTextViewPr>
    <p:cViewPr>
      <p:scale>
        <a:sx n="240" d="100"/>
        <a:sy n="2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6EF72-C1AD-5144-ACE3-69E8FD99CF52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0C78-EFAE-6F46-B288-5254AF34F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2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60C78-EFAE-6F46-B288-5254AF34FD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/Clos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6825" y="2970213"/>
            <a:ext cx="4038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11851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ackground - Title only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976938" y="6553200"/>
            <a:ext cx="2709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veeva.com   </a:t>
            </a:r>
            <a:r>
              <a:rPr lang="en-US" sz="700" kern="600" dirty="0" smtClean="0">
                <a:solidFill>
                  <a:schemeClr val="bg1"/>
                </a:solidFill>
                <a:ea typeface="Arial"/>
                <a:cs typeface="Arial"/>
              </a:rPr>
              <a:t>|   </a:t>
            </a:r>
            <a:fld id="{5EF8FF89-4861-7041-A81A-2DAF78BD042A}" type="slidenum">
              <a:rPr lang="en-US" sz="700" kern="600" smtClean="0">
                <a:solidFill>
                  <a:schemeClr val="bg1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00" b="1" kern="600" dirty="0" smtClean="0">
                <a:solidFill>
                  <a:schemeClr val="bg1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chemeClr val="bg1"/>
              </a:solidFill>
              <a:ea typeface="Arial"/>
              <a:cs typeface="Aria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26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5863" y="1397000"/>
            <a:ext cx="87042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823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6172200" cy="1828800"/>
          </a:xfrm>
          <a:noFill/>
        </p:spPr>
        <p:txBody>
          <a:bodyPr lIns="0" tIns="0" rIns="0" bIns="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429000"/>
            <a:ext cx="4104946" cy="2743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08592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4191000"/>
          </a:xfrm>
        </p:spPr>
        <p:txBody>
          <a:bodyPr anchor="t"/>
          <a:lstStyle>
            <a:lvl1pPr>
              <a:defRPr b="1">
                <a:solidFill>
                  <a:srgbClr val="F8972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100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Orange clouds_with Contet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221383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7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834615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4000"/>
            <a:ext cx="8229600" cy="4803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98767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ith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1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597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298448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4788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 -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82296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40318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white footer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08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25755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405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657600" y="2819400"/>
            <a:ext cx="3886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Welcome </a:t>
            </a:r>
          </a:p>
        </p:txBody>
      </p:sp>
    </p:spTree>
    <p:extLst>
      <p:ext uri="{BB962C8B-B14F-4D97-AF65-F5344CB8AC3E}">
        <p14:creationId xmlns:p14="http://schemas.microsoft.com/office/powerpoint/2010/main" val="75465074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s with Subhead - orang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379320"/>
            <a:ext cx="8229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57200" y="975696"/>
            <a:ext cx="8229600" cy="3810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0">
                <a:solidFill>
                  <a:srgbClr val="595959"/>
                </a:solidFill>
              </a:defRPr>
            </a:lvl1pPr>
            <a:lvl2pPr marL="0" indent="0">
              <a:buFontTx/>
              <a:buNone/>
              <a:defRPr sz="1600"/>
            </a:lvl2pPr>
            <a:lvl3pPr marL="0" indent="0">
              <a:buFontTx/>
              <a:buNone/>
              <a:defRPr sz="1600"/>
            </a:lvl3pPr>
            <a:lvl4pPr marL="292608" indent="0">
              <a:buFontTx/>
              <a:buNone/>
              <a:defRPr sz="1600"/>
            </a:lvl4pPr>
            <a:lvl5pPr marL="0" indent="0">
              <a:buFontTx/>
              <a:buNone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sz="quarter" idx="10"/>
          </p:nvPr>
        </p:nvSpPr>
        <p:spPr>
          <a:xfrm>
            <a:off x="4572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1527048"/>
            <a:ext cx="3886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5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BB1F8D-2FDD-4B09-A50E-89792A18235C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A81754-A252-46DF-B552-940E4060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498555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w/ Nam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2116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Thank You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505200" y="3352800"/>
            <a:ext cx="4648200" cy="9906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10000"/>
              </a:lnSpc>
              <a:defRPr sz="20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First/Last Name </a:t>
            </a:r>
            <a:br>
              <a:rPr lang="en-US" dirty="0" smtClean="0"/>
            </a:br>
            <a:r>
              <a:rPr lang="en-US" dirty="0" smtClean="0"/>
              <a:t>Email: </a:t>
            </a:r>
            <a:r>
              <a:rPr lang="en-US" dirty="0" err="1" smtClean="0"/>
              <a:t>first.last@veeva.com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Phone: 215.555.0188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46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43000" y="3346450"/>
          <a:ext cx="6858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3" name="Document" r:id="rId3" imgW="6858000" imgH="165100" progId="Word.Document.12">
                  <p:embed/>
                </p:oleObj>
              </mc:Choice>
              <mc:Fallback>
                <p:oleObj name="Document" r:id="rId3" imgW="6858000" imgH="16510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46450"/>
                        <a:ext cx="68580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133600" y="3124200"/>
            <a:ext cx="52578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057400" y="3276600"/>
            <a:ext cx="5334000" cy="1295400"/>
          </a:xfrm>
        </p:spPr>
        <p:txBody>
          <a:bodyPr/>
          <a:lstStyle>
            <a:lvl1pPr marL="0" indent="0">
              <a:buNone/>
              <a:defRPr b="0">
                <a:solidFill>
                  <a:srgbClr val="5A7E96"/>
                </a:solidFill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</a:rPr>
              <a:t>First/Last Name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Email: </a:t>
            </a:r>
            <a:r>
              <a:rPr lang="en-US" dirty="0" err="1" smtClean="0">
                <a:solidFill>
                  <a:schemeClr val="accent1"/>
                </a:solidFill>
              </a:rPr>
              <a:t>first.last@veeva.com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Phone: 215.555.0188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400" y="2323725"/>
            <a:ext cx="24932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</a:rPr>
              <a:t>Thank you</a:t>
            </a:r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0249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3008070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5" descr="Veeva_V_1c_w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74570" y="3036888"/>
            <a:ext cx="842963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408120" y="2819400"/>
            <a:ext cx="44958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6600" dirty="0" smtClean="0">
                <a:solidFill>
                  <a:schemeClr val="bg1"/>
                </a:solidFill>
                <a:ea typeface="Arial"/>
                <a:cs typeface="Arial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2535864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4038600" y="2792664"/>
            <a:ext cx="4648200" cy="1295400"/>
          </a:xfrm>
        </p:spPr>
        <p:txBody>
          <a:bodyPr lIns="0" tIns="0" rIns="0" bIns="0" anchor="ctr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019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Subhead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251" y="3124200"/>
            <a:ext cx="2571750" cy="5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531936" y="2514600"/>
            <a:ext cx="0" cy="1828800"/>
          </a:xfrm>
          <a:prstGeom prst="line">
            <a:avLst/>
          </a:prstGeom>
          <a:ln w="19050" cmpd="sng">
            <a:solidFill>
              <a:srgbClr val="FFFFF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82613" y="6594475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dirty="0" smtClean="0">
              <a:ea typeface="Arial"/>
              <a:cs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038600" y="2493216"/>
            <a:ext cx="4648200" cy="990600"/>
          </a:xfrm>
        </p:spPr>
        <p:txBody>
          <a:bodyPr lIns="0" tIns="0" rIns="0" bIns="0" anchor="b">
            <a:no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55534" y="3506544"/>
            <a:ext cx="4648200" cy="707184"/>
          </a:xfrm>
        </p:spPr>
        <p:txBody>
          <a:bodyPr lIns="0" rIns="0" anchor="t"/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Subhead or date goes here – area must be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043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6534150" y="4343400"/>
            <a:ext cx="2133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18039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3657600"/>
          </a:xfrm>
        </p:spPr>
        <p:txBody>
          <a:bodyPr lIns="0" tIns="0" rIns="0" bIns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5257800"/>
            <a:ext cx="5943600" cy="4572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57200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600" dirty="0" smtClean="0">
                <a:solidFill>
                  <a:schemeClr val="bg1"/>
                </a:solidFill>
              </a:rPr>
              <a:t>®2014 Veeva Systems –</a:t>
            </a:r>
            <a:r>
              <a:rPr lang="en-US" sz="700" b="0" kern="600" baseline="0" dirty="0" smtClean="0">
                <a:solidFill>
                  <a:schemeClr val="bg1"/>
                </a:solidFill>
              </a:rPr>
              <a:t> Company Confidential</a:t>
            </a:r>
            <a:r>
              <a:rPr lang="en-US" sz="700" b="0" kern="600" dirty="0" smtClean="0">
                <a:solidFill>
                  <a:schemeClr val="bg1"/>
                </a:solidFill>
              </a:rPr>
              <a:t> </a:t>
            </a:r>
            <a:endParaRPr lang="en-US" sz="700" b="0" kern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673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Relationship Id="rId24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1058863" y="6472238"/>
            <a:ext cx="2971800" cy="365125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50" b="0" kern="600" dirty="0" smtClean="0"/>
              <a:t>®2014 Veeva Systems –</a:t>
            </a:r>
            <a:r>
              <a:rPr lang="en-US" sz="750" b="0" kern="600" baseline="0" dirty="0" smtClean="0"/>
              <a:t> Company Confidential</a:t>
            </a:r>
            <a:r>
              <a:rPr lang="en-US" sz="750" b="0" kern="600" dirty="0" smtClean="0"/>
              <a:t> </a:t>
            </a:r>
            <a:endParaRPr lang="en-US" sz="750" b="0" kern="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976938" y="6553200"/>
            <a:ext cx="2709862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6858000" algn="r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veeva.com   </a:t>
            </a:r>
            <a:r>
              <a:rPr lang="en-US" sz="750" kern="600" dirty="0" smtClean="0">
                <a:solidFill>
                  <a:srgbClr val="595959"/>
                </a:solidFill>
                <a:ea typeface="Arial"/>
                <a:cs typeface="Arial"/>
              </a:rPr>
              <a:t>|   </a:t>
            </a:r>
            <a:fld id="{D8292873-8C02-8745-A080-AABD95D9BE32}" type="slidenum">
              <a:rPr lang="en-US" sz="750" kern="600" smtClean="0">
                <a:solidFill>
                  <a:srgbClr val="595959"/>
                </a:solidFill>
                <a:ea typeface="Arial"/>
                <a:cs typeface="Arial"/>
              </a:rPr>
              <a:pPr algn="r">
                <a:defRPr/>
              </a:pPr>
              <a:t>‹#›</a:t>
            </a:fld>
            <a:r>
              <a:rPr lang="en-US" sz="750" b="1" kern="600" dirty="0" smtClean="0">
                <a:solidFill>
                  <a:srgbClr val="595959"/>
                </a:solidFill>
                <a:ea typeface="Arial"/>
                <a:cs typeface="Arial"/>
              </a:rPr>
              <a:t>   </a:t>
            </a:r>
          </a:p>
          <a:p>
            <a:pPr>
              <a:defRPr/>
            </a:pPr>
            <a:endParaRPr lang="en-US" sz="700" kern="600" dirty="0" smtClean="0">
              <a:solidFill>
                <a:srgbClr val="595959"/>
              </a:solidFill>
              <a:ea typeface="Arial"/>
              <a:cs typeface="Arial"/>
            </a:endParaRPr>
          </a:p>
        </p:txBody>
      </p:sp>
      <p:sp>
        <p:nvSpPr>
          <p:cNvPr id="1029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pic>
        <p:nvPicPr>
          <p:cNvPr id="7" name="Picture 6" descr="bristol-myers-squibb-logo.png"/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6477000"/>
            <a:ext cx="609600" cy="381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rgbClr val="5A7E96"/>
          </a:solidFill>
          <a:latin typeface="Arial" pitchFamily="34" charset="0"/>
          <a:ea typeface="Arial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A7E96"/>
          </a:solidFill>
          <a:latin typeface="Arial" charset="0"/>
          <a:ea typeface="ＭＳ Ｐゴシック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2400"/>
        </a:spcBef>
        <a:spcAft>
          <a:spcPct val="0"/>
        </a:spcAft>
        <a:buClr>
          <a:schemeClr val="accent1"/>
        </a:buClr>
        <a:buFont typeface="Wingdings" charset="0"/>
        <a:buChar char="§"/>
        <a:defRPr sz="2000" b="1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1pPr>
      <a:lvl2pPr marL="685800" indent="-22860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b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bg1">
            <a:lumMod val="65000"/>
          </a:schemeClr>
        </a:buClr>
        <a:buFont typeface="Wingdings" charset="0"/>
        <a:buChar char="§"/>
        <a:defRPr sz="160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3pPr>
      <a:lvl4pPr marL="1600200" indent="-228600" algn="l" rtl="0" eaLnBrk="1" fontAlgn="base" hangingPunct="1">
        <a:spcBef>
          <a:spcPts val="1200"/>
        </a:spcBef>
        <a:spcAft>
          <a:spcPct val="0"/>
        </a:spcAft>
        <a:buClr>
          <a:schemeClr val="bg1">
            <a:lumMod val="75000"/>
          </a:schemeClr>
        </a:buClr>
        <a:buFont typeface="Lucida Grande"/>
        <a:buChar char="‑"/>
        <a:defRPr lang="en-US" sz="1400" kern="1200" baseline="0" dirty="0" smtClean="0">
          <a:solidFill>
            <a:srgbClr val="595959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347913" indent="0" algn="l" rtl="0" eaLnBrk="1" fontAlgn="base" hangingPunct="1">
        <a:lnSpc>
          <a:spcPct val="100000"/>
        </a:lnSpc>
        <a:spcBef>
          <a:spcPts val="1200"/>
        </a:spcBef>
        <a:spcAft>
          <a:spcPct val="0"/>
        </a:spcAft>
        <a:buClr>
          <a:srgbClr val="CCCCCC"/>
        </a:buClr>
        <a:buFontTx/>
        <a:buNone/>
        <a:defRPr sz="1400" i="0" kern="1200">
          <a:solidFill>
            <a:srgbClr val="595959"/>
          </a:solidFill>
          <a:latin typeface="Arial" pitchFamily="34" charset="0"/>
          <a:ea typeface="Arial"/>
          <a:cs typeface="Arial" pitchFamily="34" charset="0"/>
        </a:defRPr>
      </a:lvl5pPr>
      <a:lvl6pPr marL="285750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chemeClr val="bg1">
            <a:lumMod val="65000"/>
          </a:schemeClr>
        </a:buClr>
        <a:buSzTx/>
        <a:buFontTx/>
        <a:buNone/>
        <a:tabLst/>
        <a:defRPr sz="1400" kern="1200">
          <a:solidFill>
            <a:srgbClr val="595959"/>
          </a:solidFill>
          <a:latin typeface="+mn-lt"/>
          <a:ea typeface="+mn-ea"/>
          <a:cs typeface="+mn-cs"/>
        </a:defRPr>
      </a:lvl6pPr>
      <a:lvl7pPr marL="3424238" indent="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Tx/>
        <a:buNone/>
        <a:defRPr sz="1800" kern="1200" baseline="0">
          <a:solidFill>
            <a:srgbClr val="595959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ts val="1200"/>
        </a:spcBef>
        <a:buFontTx/>
        <a:buNone/>
        <a:defRPr sz="1400" kern="1200" baseline="0">
          <a:solidFill>
            <a:srgbClr val="595959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86200" y="2590800"/>
            <a:ext cx="4419600" cy="687144"/>
          </a:xfrm>
        </p:spPr>
        <p:txBody>
          <a:bodyPr/>
          <a:lstStyle/>
          <a:p>
            <a:r>
              <a:rPr lang="en-US" sz="4400" baseline="-25000" dirty="0" smtClean="0"/>
              <a:t>Impacts of Simplification on Existing EM Build</a:t>
            </a:r>
            <a:endParaRPr lang="en-US" sz="4400" baseline="-25000" dirty="0"/>
          </a:p>
        </p:txBody>
      </p:sp>
      <p:pic>
        <p:nvPicPr>
          <p:cNvPr id="2" name="Picture 1" descr="bristol-myers-squibb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714500"/>
            <a:ext cx="1447800" cy="1085850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 bwMode="auto">
          <a:xfrm>
            <a:off x="4038600" y="3505200"/>
            <a:ext cx="4648200" cy="37965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None/>
              <a:defRPr sz="1400" b="0" kern="1200">
                <a:solidFill>
                  <a:schemeClr val="bg1"/>
                </a:solidFill>
                <a:latin typeface="Arial" pitchFamily="34" charset="0"/>
                <a:ea typeface="Arial"/>
                <a:cs typeface="Arial" pitchFamily="34" charset="0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b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Wingdings" charset="0"/>
              <a:buChar char="§"/>
              <a:defRPr sz="160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ts val="1200"/>
              </a:spcBef>
              <a:spcAft>
                <a:spcPct val="0"/>
              </a:spcAft>
              <a:buClr>
                <a:schemeClr val="bg1">
                  <a:lumMod val="75000"/>
                </a:schemeClr>
              </a:buClr>
              <a:buFont typeface="Lucida Grande"/>
              <a:buChar char="‑"/>
              <a:defRPr lang="en-US" sz="1400" kern="1200" baseline="0" dirty="0" smtClean="0">
                <a:solidFill>
                  <a:srgbClr val="595959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4pPr>
            <a:lvl5pPr marL="2347913" indent="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rgbClr val="CCCCCC"/>
              </a:buClr>
              <a:buFontTx/>
              <a:buNone/>
              <a:defRPr sz="1400" i="0" kern="1200">
                <a:solidFill>
                  <a:srgbClr val="595959"/>
                </a:solidFill>
                <a:latin typeface="Arial" pitchFamily="34" charset="0"/>
                <a:ea typeface="Arial"/>
                <a:cs typeface="Arial" pitchFamily="34" charset="0"/>
              </a:defRPr>
            </a:lvl5pPr>
            <a:lvl6pPr marL="2857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Tx/>
              <a:buFontTx/>
              <a:buNone/>
              <a:tabLst/>
              <a:defRPr sz="14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6pPr>
            <a:lvl7pPr marL="3424238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Tx/>
              <a:buNone/>
              <a:defRPr sz="18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1200"/>
              </a:spcBef>
              <a:buFontTx/>
              <a:buNone/>
              <a:defRPr sz="1400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Veeva Professional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001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24400"/>
          </a:xfrm>
        </p:spPr>
        <p:txBody>
          <a:bodyPr/>
          <a:lstStyle/>
          <a:p>
            <a:r>
              <a:rPr lang="en-US" b="0" dirty="0" smtClean="0"/>
              <a:t>Examine areas of impact in the System for existing markets that do not cut-over to Simplified build</a:t>
            </a:r>
          </a:p>
        </p:txBody>
      </p:sp>
    </p:spTree>
    <p:extLst>
      <p:ext uri="{BB962C8B-B14F-4D97-AF65-F5344CB8AC3E}">
        <p14:creationId xmlns:p14="http://schemas.microsoft.com/office/powerpoint/2010/main" val="3843899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1.x DE Activity Service Provider (ASP) Detail 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90" y="1447800"/>
            <a:ext cx="837097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32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2.0 DE ASP Detail Page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3" y="1295400"/>
            <a:ext cx="8468271" cy="463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90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1.X DE Audience Detail Page (HCP Sponsorship)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22" y="1600200"/>
            <a:ext cx="8515644" cy="39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9281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2.0 </a:t>
            </a:r>
            <a:r>
              <a:rPr lang="en-US" dirty="0"/>
              <a:t>DE Audience Detail Page (HCP Sponsorship)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47800"/>
            <a:ext cx="8686800" cy="48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6679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impacts on EM Activity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600" dirty="0" smtClean="0"/>
              <a:t>The following related record detail pages will display slightly </a:t>
            </a:r>
            <a:r>
              <a:rPr lang="en-US" sz="1600" dirty="0" smtClean="0"/>
              <a:t>differently</a:t>
            </a:r>
            <a:endParaRPr lang="en-US" sz="1600" dirty="0" smtClean="0"/>
          </a:p>
          <a:p>
            <a:pPr lvl="1"/>
            <a:r>
              <a:rPr lang="en-US" dirty="0" smtClean="0"/>
              <a:t>Activity Team Member</a:t>
            </a:r>
          </a:p>
          <a:p>
            <a:pPr lvl="1"/>
            <a:r>
              <a:rPr lang="en-US" dirty="0" smtClean="0"/>
              <a:t>Assigned Need</a:t>
            </a:r>
          </a:p>
          <a:p>
            <a:pPr lvl="1"/>
            <a:r>
              <a:rPr lang="en-US" dirty="0" smtClean="0"/>
              <a:t>Activity Materials</a:t>
            </a:r>
          </a:p>
          <a:p>
            <a:pPr lvl="1"/>
            <a:r>
              <a:rPr lang="en-US" dirty="0" smtClean="0"/>
              <a:t>Expense Estimate</a:t>
            </a:r>
          </a:p>
          <a:p>
            <a:r>
              <a:rPr lang="en-US" sz="1600" dirty="0" smtClean="0"/>
              <a:t>Functionally no change to these sections on the EM Activity </a:t>
            </a:r>
            <a:r>
              <a:rPr lang="en-US" sz="1600" dirty="0" smtClean="0"/>
              <a:t>page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027010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Impact of updated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3597" y="939478"/>
            <a:ext cx="8229600" cy="5385122"/>
          </a:xfrm>
        </p:spPr>
        <p:txBody>
          <a:bodyPr/>
          <a:lstStyle/>
          <a:p>
            <a:r>
              <a:rPr lang="en-US" sz="1600" b="0" dirty="0" smtClean="0"/>
              <a:t>Several labels for Objects (for </a:t>
            </a:r>
            <a:r>
              <a:rPr lang="en-US" sz="1600" b="0" dirty="0" err="1" smtClean="0"/>
              <a:t>eg</a:t>
            </a:r>
            <a:r>
              <a:rPr lang="en-US" sz="1600" b="0" dirty="0" smtClean="0"/>
              <a:t>: Need to Budget) have been updated in Simplification build</a:t>
            </a:r>
          </a:p>
          <a:p>
            <a:r>
              <a:rPr lang="en-US" sz="1600" b="0" dirty="0" smtClean="0"/>
              <a:t>No impact to German users that use German as their Locale &amp; </a:t>
            </a:r>
            <a:r>
              <a:rPr lang="en-US" sz="1600" b="0" dirty="0" smtClean="0"/>
              <a:t>Language</a:t>
            </a:r>
          </a:p>
          <a:p>
            <a:r>
              <a:rPr lang="en-US" sz="1600" b="0" dirty="0" smtClean="0"/>
              <a:t>German users that use English as their Language will see updated labels for various objects</a:t>
            </a:r>
          </a:p>
          <a:p>
            <a:pPr lvl="1"/>
            <a:r>
              <a:rPr lang="en-US" dirty="0" smtClean="0"/>
              <a:t>Needs </a:t>
            </a:r>
            <a:r>
              <a:rPr lang="en-US" dirty="0" smtClean="0">
                <a:sym typeface="Wingdings"/>
              </a:rPr>
              <a:t> EM Budgets</a:t>
            </a:r>
          </a:p>
          <a:p>
            <a:pPr lvl="1"/>
            <a:r>
              <a:rPr lang="en-US" dirty="0" smtClean="0">
                <a:sym typeface="Wingdings"/>
              </a:rPr>
              <a:t>EM Activities  EM Events</a:t>
            </a:r>
          </a:p>
          <a:p>
            <a:pPr lvl="1"/>
            <a:r>
              <a:rPr lang="en-US" dirty="0" smtClean="0">
                <a:sym typeface="Wingdings"/>
              </a:rPr>
              <a:t>Any object or field or help text or message that addresses the word “Activity” will now say “Event”</a:t>
            </a:r>
          </a:p>
          <a:p>
            <a:pPr lvl="1"/>
            <a:r>
              <a:rPr lang="en-US" dirty="0" smtClean="0">
                <a:sym typeface="Wingdings"/>
              </a:rPr>
              <a:t>Expense Headers  Expenses</a:t>
            </a:r>
          </a:p>
          <a:p>
            <a:pPr lvl="1"/>
            <a:r>
              <a:rPr lang="en-US" dirty="0" smtClean="0">
                <a:sym typeface="Wingdings"/>
              </a:rPr>
              <a:t>Expense Estimate Related List  Budget Overview</a:t>
            </a:r>
          </a:p>
          <a:p>
            <a:pPr lvl="1"/>
            <a:r>
              <a:rPr lang="en-US" dirty="0" smtClean="0">
                <a:sym typeface="Wingdings"/>
              </a:rPr>
              <a:t>Activity Budgets Related List  WBS/CCs</a:t>
            </a:r>
          </a:p>
          <a:p>
            <a:pPr lvl="1"/>
            <a:r>
              <a:rPr lang="en-US" dirty="0" smtClean="0">
                <a:sym typeface="Wingdings"/>
              </a:rPr>
              <a:t>Submit for Approval button  Add PO Approver</a:t>
            </a:r>
          </a:p>
          <a:p>
            <a:pPr lvl="1"/>
            <a:r>
              <a:rPr lang="en-US" dirty="0" smtClean="0">
                <a:sym typeface="Wingdings"/>
              </a:rPr>
              <a:t>Contract Party  Payee</a:t>
            </a:r>
          </a:p>
          <a:p>
            <a:pPr lvl="1"/>
            <a:endParaRPr lang="en-US" sz="900" b="0" dirty="0" smtClean="0"/>
          </a:p>
          <a:p>
            <a:pPr lvl="1"/>
            <a:endParaRPr lang="en-US" sz="1200" b="0" dirty="0" smtClean="0"/>
          </a:p>
          <a:p>
            <a:pPr lvl="1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103894876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Veeva New Theme">
  <a:themeElements>
    <a:clrScheme name="Veeva_20140218">
      <a:dk1>
        <a:srgbClr val="595959"/>
      </a:dk1>
      <a:lt1>
        <a:srgbClr val="FFFFFF"/>
      </a:lt1>
      <a:dk2>
        <a:srgbClr val="595959"/>
      </a:dk2>
      <a:lt2>
        <a:srgbClr val="FFFFFF"/>
      </a:lt2>
      <a:accent1>
        <a:srgbClr val="F89728"/>
      </a:accent1>
      <a:accent2>
        <a:srgbClr val="807F83"/>
      </a:accent2>
      <a:accent3>
        <a:srgbClr val="5A7E96"/>
      </a:accent3>
      <a:accent4>
        <a:srgbClr val="AACFE2"/>
      </a:accent4>
      <a:accent5>
        <a:srgbClr val="FFD451"/>
      </a:accent5>
      <a:accent6>
        <a:srgbClr val="B0B0B0"/>
      </a:accent6>
      <a:hlink>
        <a:srgbClr val="F89728"/>
      </a:hlink>
      <a:folHlink>
        <a:srgbClr val="5A7E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anchor="ctr"/>
      <a:lstStyle>
        <a:defPPr algn="ctr" fontAlgn="auto">
          <a:spcBef>
            <a:spcPts val="0"/>
          </a:spcBef>
          <a:spcAft>
            <a:spcPts val="0"/>
          </a:spcAft>
          <a:defRPr sz="1600" b="1" dirty="0">
            <a:solidFill>
              <a:srgbClr val="FFFFFF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42464</TotalTime>
  <Words>208</Words>
  <Application>Microsoft Macintosh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Lucida Grande</vt:lpstr>
      <vt:lpstr>ＭＳ Ｐゴシック</vt:lpstr>
      <vt:lpstr>Wingdings</vt:lpstr>
      <vt:lpstr>Arial</vt:lpstr>
      <vt:lpstr>Veeva New Theme</vt:lpstr>
      <vt:lpstr>Document</vt:lpstr>
      <vt:lpstr>Impacts of Simplification on Existing EM Build</vt:lpstr>
      <vt:lpstr>Objective</vt:lpstr>
      <vt:lpstr>1.x DE Activity Service Provider (ASP) Detail Page</vt:lpstr>
      <vt:lpstr>2.0 DE ASP Detail Page</vt:lpstr>
      <vt:lpstr>1.X DE Audience Detail Page (HCP Sponsorship)</vt:lpstr>
      <vt:lpstr>2.0 DE Audience Detail Page (HCP Sponsorship)</vt:lpstr>
      <vt:lpstr>Other impacts on EM Activity Page</vt:lpstr>
      <vt:lpstr>Impact of updated Labels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 Event and Event Attendee stubs</dc:title>
  <dc:creator>Dan Kallman</dc:creator>
  <cp:lastModifiedBy>Murugesh Naidu</cp:lastModifiedBy>
  <cp:revision>1270</cp:revision>
  <dcterms:created xsi:type="dcterms:W3CDTF">2014-12-04T19:40:58Z</dcterms:created>
  <dcterms:modified xsi:type="dcterms:W3CDTF">2017-04-25T21:09:46Z</dcterms:modified>
</cp:coreProperties>
</file>