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F80"/>
    <a:srgbClr val="FF7773"/>
    <a:srgbClr val="56CD97"/>
    <a:srgbClr val="9A9A9A"/>
    <a:srgbClr val="5A7E96"/>
    <a:srgbClr val="F99E47"/>
    <a:srgbClr val="F9C355"/>
    <a:srgbClr val="807F83"/>
    <a:srgbClr val="F8972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 autoAdjust="0"/>
    <p:restoredTop sz="86464" autoAdjust="0"/>
  </p:normalViewPr>
  <p:slideViewPr>
    <p:cSldViewPr snapToGrid="0">
      <p:cViewPr>
        <p:scale>
          <a:sx n="135" d="100"/>
          <a:sy n="135" d="100"/>
        </p:scale>
        <p:origin x="1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83FD-4FF1-49AA-B281-30D5AB4A3636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0DA6-2245-4E70-A5D2-7EE159DB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Breaking</a:t>
            </a:r>
            <a:r>
              <a:rPr lang="en-US" baseline="0" dirty="0" smtClean="0"/>
              <a:t> out the Requirements into pieces to evaluate the options based on how many we can meet. Also creating a distinction between Business and IT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/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2552065" y="2970213"/>
            <a:ext cx="4023360" cy="941810"/>
            <a:chOff x="2332038" y="1768475"/>
            <a:chExt cx="4713287" cy="110331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Backgrou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81000" y="6321266"/>
            <a:ext cx="461134" cy="468852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5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1" kern="600" dirty="0">
                <a:latin typeface="Arial" charset="0"/>
                <a:ea typeface="Arial"/>
                <a:cs typeface="Arial"/>
              </a:rPr>
              <a:t>‹#›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5933" y="6477315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943" y="6426513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pic>
          <p:nvPicPr>
            <p:cNvPr id="2052" name="Picture 4" descr="C:\Users\Kathy\Desktop\veeva background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</p:spPr>
        </p:pic>
        <p:pic>
          <p:nvPicPr>
            <p:cNvPr id="7" name="Picture 4"/>
            <p:cNvPicPr>
              <a:picLocks noChangeAspect="1"/>
            </p:cNvPicPr>
            <p:nvPr userDrawn="1"/>
          </p:nvPicPr>
          <p:blipFill>
            <a:blip r:embed="rId3" cstate="screen">
              <a:alphaModFix amt="1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3162" b="20370"/>
            <a:stretch>
              <a:fillRect/>
            </a:stretch>
          </p:blipFill>
          <p:spPr bwMode="auto">
            <a:xfrm>
              <a:off x="2455863" y="1397000"/>
              <a:ext cx="6688137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8823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2743200"/>
            <a:ext cx="6169152" cy="704088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511296"/>
            <a:ext cx="5026152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/Orange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9E4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066800"/>
            <a:ext cx="8229600" cy="304800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kern="600" dirty="0">
                <a:solidFill>
                  <a:srgbClr val="595959"/>
                </a:solidFill>
                <a:latin typeface="Arial" charset="0"/>
                <a:ea typeface="Arial"/>
                <a:cs typeface="Arial"/>
              </a:rPr>
              <a:t> </a:t>
            </a:r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62400" y="2875002"/>
            <a:ext cx="36976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88233" y="2875002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86200" y="2472666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933412" y="3443901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57400" y="2322576"/>
            <a:ext cx="25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9728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130552" y="3127248"/>
            <a:ext cx="5257800" cy="0"/>
          </a:xfrm>
          <a:prstGeom prst="line">
            <a:avLst/>
          </a:prstGeom>
          <a:ln w="19050">
            <a:solidFill>
              <a:srgbClr val="80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130552" y="3335874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10000" y="2875002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4114800" y="287500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88920"/>
            <a:ext cx="4617720" cy="12984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76251" y="3124200"/>
            <a:ext cx="2574017" cy="602540"/>
            <a:chOff x="2332038" y="1768475"/>
            <a:chExt cx="4713287" cy="110331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43200"/>
            <a:ext cx="4645152" cy="704088"/>
          </a:xfrm>
        </p:spPr>
        <p:txBody>
          <a:bodyPr lIns="0" tIns="0" rIns="0" bIns="0"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38600" y="3511296"/>
            <a:ext cx="4645152" cy="215444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3121223"/>
            <a:ext cx="7772400" cy="615553"/>
          </a:xfrm>
        </p:spPr>
        <p:txBody>
          <a:bodyPr lIns="0" tIns="0" rIns="0" bIns="0" anchor="ctr" anchorCtr="0">
            <a:sp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5334000"/>
            <a:ext cx="57150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3024" y="457200"/>
            <a:ext cx="7997952" cy="5943600"/>
            <a:chOff x="457200" y="457200"/>
            <a:chExt cx="7997952" cy="5943600"/>
          </a:xfrm>
        </p:grpSpPr>
        <p:sp>
          <p:nvSpPr>
            <p:cNvPr id="7" name="Freeform 550"/>
            <p:cNvSpPr>
              <a:spLocks noEditPoints="1"/>
            </p:cNvSpPr>
            <p:nvPr userDrawn="1"/>
          </p:nvSpPr>
          <p:spPr bwMode="auto">
            <a:xfrm>
              <a:off x="457200" y="457200"/>
              <a:ext cx="2130552" cy="1828800"/>
            </a:xfrm>
            <a:custGeom>
              <a:avLst/>
              <a:gdLst/>
              <a:ahLst/>
              <a:cxnLst>
                <a:cxn ang="0">
                  <a:pos x="156" y="308"/>
                </a:cxn>
                <a:cxn ang="0">
                  <a:pos x="0" y="308"/>
                </a:cxn>
                <a:cxn ang="0">
                  <a:pos x="0" y="192"/>
                </a:cxn>
                <a:cxn ang="0">
                  <a:pos x="98" y="0"/>
                </a:cxn>
                <a:cxn ang="0">
                  <a:pos x="132" y="39"/>
                </a:cxn>
                <a:cxn ang="0">
                  <a:pos x="88" y="139"/>
                </a:cxn>
                <a:cxn ang="0">
                  <a:pos x="156" y="139"/>
                </a:cxn>
                <a:cxn ang="0">
                  <a:pos x="156" y="308"/>
                </a:cxn>
                <a:cxn ang="0">
                  <a:pos x="331" y="308"/>
                </a:cxn>
                <a:cxn ang="0">
                  <a:pos x="176" y="308"/>
                </a:cxn>
                <a:cxn ang="0">
                  <a:pos x="176" y="192"/>
                </a:cxn>
                <a:cxn ang="0">
                  <a:pos x="273" y="0"/>
                </a:cxn>
                <a:cxn ang="0">
                  <a:pos x="308" y="39"/>
                </a:cxn>
                <a:cxn ang="0">
                  <a:pos x="264" y="139"/>
                </a:cxn>
                <a:cxn ang="0">
                  <a:pos x="331" y="139"/>
                </a:cxn>
                <a:cxn ang="0">
                  <a:pos x="331" y="308"/>
                </a:cxn>
              </a:cxnLst>
              <a:rect l="0" t="0" r="r" b="b"/>
              <a:pathLst>
                <a:path w="331" h="308">
                  <a:moveTo>
                    <a:pt x="156" y="308"/>
                  </a:moveTo>
                  <a:cubicBezTo>
                    <a:pt x="0" y="308"/>
                    <a:pt x="0" y="308"/>
                    <a:pt x="0" y="30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22"/>
                    <a:pt x="33" y="58"/>
                    <a:pt x="98" y="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05" y="76"/>
                    <a:pt x="91" y="109"/>
                    <a:pt x="88" y="139"/>
                  </a:cubicBezTo>
                  <a:cubicBezTo>
                    <a:pt x="156" y="139"/>
                    <a:pt x="156" y="139"/>
                    <a:pt x="156" y="139"/>
                  </a:cubicBezTo>
                  <a:lnTo>
                    <a:pt x="156" y="308"/>
                  </a:lnTo>
                  <a:close/>
                  <a:moveTo>
                    <a:pt x="331" y="308"/>
                  </a:moveTo>
                  <a:cubicBezTo>
                    <a:pt x="176" y="308"/>
                    <a:pt x="176" y="308"/>
                    <a:pt x="176" y="308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6" y="122"/>
                    <a:pt x="208" y="58"/>
                    <a:pt x="273" y="0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281" y="76"/>
                    <a:pt x="266" y="109"/>
                    <a:pt x="264" y="139"/>
                  </a:cubicBezTo>
                  <a:cubicBezTo>
                    <a:pt x="331" y="139"/>
                    <a:pt x="331" y="139"/>
                    <a:pt x="331" y="139"/>
                  </a:cubicBezTo>
                  <a:lnTo>
                    <a:pt x="331" y="308"/>
                  </a:lnTo>
                  <a:close/>
                </a:path>
              </a:pathLst>
            </a:custGeom>
            <a:solidFill>
              <a:srgbClr val="F9C3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51"/>
            <p:cNvSpPr>
              <a:spLocks noEditPoints="1"/>
            </p:cNvSpPr>
            <p:nvPr userDrawn="1"/>
          </p:nvSpPr>
          <p:spPr bwMode="auto">
            <a:xfrm>
              <a:off x="6324600" y="4572000"/>
              <a:ext cx="2130552" cy="1828800"/>
            </a:xfrm>
            <a:custGeom>
              <a:avLst/>
              <a:gdLst/>
              <a:ahLst/>
              <a:cxnLst>
                <a:cxn ang="0">
                  <a:pos x="58" y="308"/>
                </a:cxn>
                <a:cxn ang="0">
                  <a:pos x="24" y="270"/>
                </a:cxn>
                <a:cxn ang="0">
                  <a:pos x="68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16"/>
                </a:cxn>
                <a:cxn ang="0">
                  <a:pos x="58" y="308"/>
                </a:cxn>
                <a:cxn ang="0">
                  <a:pos x="233" y="308"/>
                </a:cxn>
                <a:cxn ang="0">
                  <a:pos x="199" y="270"/>
                </a:cxn>
                <a:cxn ang="0">
                  <a:pos x="243" y="169"/>
                </a:cxn>
                <a:cxn ang="0">
                  <a:pos x="176" y="169"/>
                </a:cxn>
                <a:cxn ang="0">
                  <a:pos x="176" y="0"/>
                </a:cxn>
                <a:cxn ang="0">
                  <a:pos x="332" y="0"/>
                </a:cxn>
                <a:cxn ang="0">
                  <a:pos x="332" y="116"/>
                </a:cxn>
                <a:cxn ang="0">
                  <a:pos x="233" y="308"/>
                </a:cxn>
              </a:cxnLst>
              <a:rect l="0" t="0" r="r" b="b"/>
              <a:pathLst>
                <a:path w="332" h="308">
                  <a:moveTo>
                    <a:pt x="58" y="308"/>
                  </a:moveTo>
                  <a:cubicBezTo>
                    <a:pt x="24" y="270"/>
                    <a:pt x="24" y="270"/>
                    <a:pt x="24" y="270"/>
                  </a:cubicBezTo>
                  <a:cubicBezTo>
                    <a:pt x="51" y="233"/>
                    <a:pt x="65" y="199"/>
                    <a:pt x="68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88"/>
                    <a:pt x="123" y="252"/>
                    <a:pt x="58" y="308"/>
                  </a:cubicBezTo>
                  <a:close/>
                  <a:moveTo>
                    <a:pt x="233" y="308"/>
                  </a:moveTo>
                  <a:cubicBezTo>
                    <a:pt x="199" y="270"/>
                    <a:pt x="199" y="270"/>
                    <a:pt x="199" y="270"/>
                  </a:cubicBezTo>
                  <a:cubicBezTo>
                    <a:pt x="226" y="234"/>
                    <a:pt x="241" y="200"/>
                    <a:pt x="243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88"/>
                    <a:pt x="299" y="252"/>
                    <a:pt x="233" y="308"/>
                  </a:cubicBezTo>
                  <a:close/>
                </a:path>
              </a:pathLst>
            </a:custGeom>
            <a:solidFill>
              <a:srgbClr val="F99E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veeva.png"/>
          <p:cNvPicPr>
            <a:picLocks noChangeAspect="1" noChangeArrowheads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094" y="4572000"/>
            <a:ext cx="8313906" cy="228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506487" y="6428317"/>
            <a:ext cx="365760" cy="371882"/>
            <a:chOff x="3149600" y="1982788"/>
            <a:chExt cx="2844800" cy="2892425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14400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A7E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89728"/>
        </a:buClr>
        <a:buFont typeface="Wingdings" pitchFamily="2" charset="2"/>
        <a:buChar char="§"/>
        <a:defRPr sz="2000" b="1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spcBef>
          <a:spcPts val="1200"/>
        </a:spcBef>
        <a:buClr>
          <a:srgbClr val="A6A6A6"/>
        </a:buClr>
        <a:buFont typeface="Wingdings" pitchFamily="2" charset="2"/>
        <a:buChar char="§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89728"/>
        </a:buClr>
        <a:buFont typeface="Arial" pitchFamily="34" charset="0"/>
        <a:buChar char="»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4041648" y="2493819"/>
            <a:ext cx="4645152" cy="127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Attendees without a CM ID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41648" y="3926933"/>
            <a:ext cx="4645152" cy="215444"/>
          </a:xfrm>
        </p:spPr>
        <p:txBody>
          <a:bodyPr>
            <a:normAutofit/>
          </a:bodyPr>
          <a:lstStyle/>
          <a:p>
            <a:r>
              <a:rPr lang="en-US" dirty="0" smtClean="0"/>
              <a:t>May 1,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041648" y="4197109"/>
            <a:ext cx="4645152" cy="215444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Murugesh Naidu (Principal Architect, Professional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4337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✔*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27044" y="4034672"/>
            <a:ext cx="3607716" cy="130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most of the key Business needs &amp; IT Governance needs are </a:t>
            </a:r>
            <a:r>
              <a:rPr lang="en-US" sz="1600" b="0" dirty="0" smtClean="0">
                <a:solidFill>
                  <a:srgbClr val="0070C0"/>
                </a:solidFill>
              </a:rPr>
              <a:t>met (by storing these records in the Contact table and not the Account table</a:t>
            </a:r>
            <a:r>
              <a:rPr lang="en-US" sz="1600" b="0" dirty="0" smtClean="0">
                <a:solidFill>
                  <a:srgbClr val="0070C0"/>
                </a:solidFill>
              </a:rPr>
              <a:t>)</a:t>
            </a:r>
            <a:endParaRPr lang="en-US" sz="1600" b="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Can be made available for June 2017 release</a:t>
            </a:r>
          </a:p>
          <a:p>
            <a:pPr>
              <a:spcBef>
                <a:spcPts val="0"/>
              </a:spcBef>
              <a:buClrTx/>
            </a:pPr>
            <a:endParaRPr lang="en-US" sz="1600" b="0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95227" y="5342570"/>
            <a:ext cx="3791932" cy="92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Does not support Attendee Reconciliation in case of Walk-ins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27043" y="3414399"/>
            <a:ext cx="3760116" cy="526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B050"/>
                </a:solidFill>
              </a:rPr>
              <a:t>* - Users can reuse the Contacts that they own</a:t>
            </a:r>
            <a:endParaRPr lang="en-US" sz="16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dirty="0" smtClean="0"/>
              <a:t>3 </a:t>
            </a:r>
            <a:r>
              <a:rPr lang="en-US" dirty="0" smtClean="0"/>
              <a:t>– Use Contacts List Publicly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 Contacts list in Veeva EM (option </a:t>
            </a:r>
            <a:r>
              <a:rPr lang="en-US" b="0" dirty="0" smtClean="0"/>
              <a:t>2) </a:t>
            </a:r>
            <a:r>
              <a:rPr lang="en-US" b="0" dirty="0" smtClean="0"/>
              <a:t>w/ a technical workaround</a:t>
            </a:r>
          </a:p>
          <a:p>
            <a:pPr lvl="1"/>
            <a:r>
              <a:rPr lang="en-US" b="0" dirty="0" smtClean="0"/>
              <a:t>Create a SINGLE Master Account (preferably Business and maybe a new </a:t>
            </a:r>
            <a:r>
              <a:rPr lang="en-US" b="0" dirty="0" err="1" smtClean="0"/>
              <a:t>Recordtype</a:t>
            </a:r>
            <a:r>
              <a:rPr lang="en-US" b="0" dirty="0" smtClean="0"/>
              <a:t> for differentiation) per Market and share it with the market using Sharing rule in a Read Only manner (preferably)</a:t>
            </a:r>
          </a:p>
          <a:p>
            <a:pPr lvl="1"/>
            <a:r>
              <a:rPr lang="en-US" dirty="0" smtClean="0"/>
              <a:t>Associate ALL EM Contacts as children to this SINGLE Business Account</a:t>
            </a:r>
          </a:p>
          <a:p>
            <a:pPr lvl="1"/>
            <a:r>
              <a:rPr lang="en-US" dirty="0" smtClean="0"/>
              <a:t>Set Master Accounts </a:t>
            </a:r>
            <a:r>
              <a:rPr lang="en-US" b="1" dirty="0" smtClean="0"/>
              <a:t>Do Not Call? </a:t>
            </a:r>
            <a:r>
              <a:rPr lang="en-US" dirty="0" smtClean="0"/>
              <a:t>Field to true</a:t>
            </a:r>
          </a:p>
          <a:p>
            <a:endParaRPr lang="en-US" dirty="0"/>
          </a:p>
          <a:p>
            <a:r>
              <a:rPr lang="en-US" b="0" dirty="0" smtClean="0"/>
              <a:t>NOTE: The Master account </a:t>
            </a:r>
            <a:r>
              <a:rPr lang="en-US" b="0" u="sng" dirty="0" smtClean="0"/>
              <a:t>will</a:t>
            </a:r>
            <a:r>
              <a:rPr lang="en-US" b="0" dirty="0" smtClean="0"/>
              <a:t> download to </a:t>
            </a:r>
            <a:r>
              <a:rPr lang="en-US" b="0" dirty="0" err="1" smtClean="0"/>
              <a:t>iRep</a:t>
            </a:r>
            <a:r>
              <a:rPr lang="en-US" b="0" dirty="0" smtClean="0"/>
              <a:t> and will be visible for use on an Event; Users must be trained to not use this Account in Events</a:t>
            </a:r>
          </a:p>
        </p:txBody>
      </p:sp>
    </p:spTree>
    <p:extLst>
      <p:ext uri="{BB962C8B-B14F-4D97-AF65-F5344CB8AC3E}">
        <p14:creationId xmlns:p14="http://schemas.microsoft.com/office/powerpoint/2010/main" val="8915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</a:t>
            </a:r>
            <a:r>
              <a:rPr lang="en-US" sz="3200" dirty="0" smtClean="0"/>
              <a:t>3 </a:t>
            </a:r>
            <a:r>
              <a:rPr lang="en-US" sz="3200" dirty="0" smtClean="0"/>
              <a:t>– Contacts List w/ Workaround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6" y="2962570"/>
            <a:ext cx="3083169" cy="1926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9" y="1227382"/>
            <a:ext cx="3832821" cy="1087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73" y="3227305"/>
            <a:ext cx="3642168" cy="929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575" y="1244120"/>
            <a:ext cx="3551249" cy="12434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90994" y="4525369"/>
            <a:ext cx="1102936" cy="810202"/>
            <a:chOff x="7004139" y="228600"/>
            <a:chExt cx="1682661" cy="9766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139" y="228600"/>
              <a:ext cx="1420258" cy="8048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70632" y="943605"/>
              <a:ext cx="1516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iPad + Browser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4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dirty="0" smtClean="0"/>
              <a:t>3 </a:t>
            </a:r>
            <a:r>
              <a:rPr lang="en-US" dirty="0" smtClean="0"/>
              <a:t>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24023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✔*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27044" y="4034672"/>
            <a:ext cx="3607716" cy="111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all the requirements including IT Governance requirement</a:t>
            </a:r>
          </a:p>
          <a:p>
            <a:pPr>
              <a:spcBef>
                <a:spcPts val="0"/>
              </a:spcBef>
              <a:buClrTx/>
            </a:pPr>
            <a:endParaRPr lang="en-US" sz="1600" b="0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95227" y="5241303"/>
            <a:ext cx="3867346" cy="1102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to use workaround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communication and training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additional </a:t>
            </a:r>
            <a:r>
              <a:rPr lang="en-US" sz="1600" b="0" dirty="0" err="1" smtClean="0">
                <a:solidFill>
                  <a:srgbClr val="0070C0"/>
                </a:solidFill>
              </a:rPr>
              <a:t>Config</a:t>
            </a:r>
            <a:r>
              <a:rPr lang="en-US" sz="1600" b="0" dirty="0" smtClean="0">
                <a:solidFill>
                  <a:srgbClr val="0070C0"/>
                </a:solidFill>
              </a:rPr>
              <a:t> and Testing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May be tough to meet June 2017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27043" y="3414399"/>
            <a:ext cx="3760116" cy="526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* - Very limited Accounts (Master) without CM IDs; Contacts never had CM IDs anyways</a:t>
            </a:r>
            <a:endParaRPr lang="en-US" sz="12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Option – New Account </a:t>
            </a:r>
            <a:r>
              <a:rPr lang="en-US" dirty="0" err="1" smtClean="0"/>
              <a:t>Rectype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2999"/>
            <a:ext cx="8229600" cy="515410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Add new Account </a:t>
            </a:r>
            <a:r>
              <a:rPr lang="en-US" b="0" dirty="0" err="1" smtClean="0"/>
              <a:t>Recordtype</a:t>
            </a:r>
            <a:r>
              <a:rPr lang="en-US" b="0" dirty="0" smtClean="0"/>
              <a:t> that does not require BMS Global Customer Master ID</a:t>
            </a:r>
          </a:p>
          <a:p>
            <a:r>
              <a:rPr lang="en-US" b="0" dirty="0" err="1" smtClean="0"/>
              <a:t>EMCoE</a:t>
            </a:r>
            <a:r>
              <a:rPr lang="en-US" b="0" dirty="0" smtClean="0"/>
              <a:t> can create List(s) by Market and maintain</a:t>
            </a:r>
          </a:p>
          <a:p>
            <a:r>
              <a:rPr lang="en-US" b="0" dirty="0" smtClean="0"/>
              <a:t>This will need several IT updates</a:t>
            </a:r>
          </a:p>
          <a:p>
            <a:pPr lvl="1"/>
            <a:r>
              <a:rPr lang="en-US" b="0" dirty="0" smtClean="0"/>
              <a:t>Provide Access to this Account </a:t>
            </a:r>
            <a:r>
              <a:rPr lang="en-US" b="0" dirty="0" err="1" smtClean="0"/>
              <a:t>Recordtype</a:t>
            </a:r>
            <a:r>
              <a:rPr lang="en-US" b="0" dirty="0" smtClean="0"/>
              <a:t> to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create and manage</a:t>
            </a:r>
          </a:p>
          <a:p>
            <a:pPr lvl="1"/>
            <a:r>
              <a:rPr lang="en-US" b="0" dirty="0" smtClean="0"/>
              <a:t>Setup Market specific Sharing rules to share Accounts appropriately with the market</a:t>
            </a:r>
          </a:p>
          <a:p>
            <a:pPr lvl="1"/>
            <a:r>
              <a:rPr lang="en-US" b="0" dirty="0" smtClean="0"/>
              <a:t>Setup rules in alignment system to </a:t>
            </a:r>
            <a:r>
              <a:rPr lang="en-US" b="0" dirty="0" smtClean="0"/>
              <a:t>not </a:t>
            </a:r>
            <a:r>
              <a:rPr lang="en-US" b="0" dirty="0" smtClean="0"/>
              <a:t>align these to any field users</a:t>
            </a:r>
            <a:endParaRPr lang="en-US" dirty="0" smtClean="0"/>
          </a:p>
          <a:p>
            <a:pPr lvl="1"/>
            <a:r>
              <a:rPr lang="en-US" b="0" dirty="0" smtClean="0"/>
              <a:t>Update GAS filters to prevent self-alignments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Using this option (over using Contacts) </a:t>
            </a:r>
            <a:r>
              <a:rPr lang="en-US" b="0" dirty="0" smtClean="0"/>
              <a:t>will allow users to also be able to Reconcile Walk-ins to these Accounts, which is not available in Contacts, and thereby </a:t>
            </a:r>
            <a:r>
              <a:rPr lang="en-US" b="0" dirty="0" smtClean="0"/>
              <a:t>ensure greater </a:t>
            </a:r>
            <a:r>
              <a:rPr lang="en-US" b="0" dirty="0" smtClean="0"/>
              <a:t>data </a:t>
            </a:r>
            <a:r>
              <a:rPr lang="en-US" b="0" dirty="0" smtClean="0"/>
              <a:t>integrity</a:t>
            </a:r>
          </a:p>
          <a:p>
            <a:r>
              <a:rPr lang="en-US" b="0" dirty="0" smtClean="0"/>
              <a:t>Adding Account Add DCRs is available today to users; DCR process could be updated to handle adds of such Accounts as well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530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Last Option – New Account </a:t>
            </a:r>
            <a:r>
              <a:rPr lang="en-US" sz="3200" dirty="0" err="1" smtClean="0"/>
              <a:t>Rectype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0363" y="1033413"/>
            <a:ext cx="3083169" cy="192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227" y="3091265"/>
            <a:ext cx="5043340" cy="290769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220932" y="228600"/>
            <a:ext cx="1465868" cy="804813"/>
            <a:chOff x="7004139" y="228600"/>
            <a:chExt cx="1682661" cy="9766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139" y="228600"/>
              <a:ext cx="1420258" cy="80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70632" y="943605"/>
              <a:ext cx="1516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iPad + Browser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1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Option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98921" y="3469065"/>
            <a:ext cx="3876773" cy="1263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the </a:t>
            </a:r>
            <a:r>
              <a:rPr lang="en-US" sz="1600" b="0" smtClean="0">
                <a:solidFill>
                  <a:srgbClr val="0070C0"/>
                </a:solidFill>
              </a:rPr>
              <a:t>all the needs </a:t>
            </a:r>
            <a:r>
              <a:rPr lang="en-US" sz="1600" b="0" dirty="0" smtClean="0">
                <a:solidFill>
                  <a:srgbClr val="0070C0"/>
                </a:solidFill>
              </a:rPr>
              <a:t>of the business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Supports Attendee Reconciliation for Walk-ins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98924" y="4732256"/>
            <a:ext cx="3876773" cy="139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Additional Development and Testing Required by IT (</a:t>
            </a:r>
            <a:r>
              <a:rPr lang="en-US" sz="1600" b="0" dirty="0" err="1" smtClean="0">
                <a:solidFill>
                  <a:srgbClr val="0070C0"/>
                </a:solidFill>
              </a:rPr>
              <a:t>Sumit’s</a:t>
            </a:r>
            <a:r>
              <a:rPr lang="en-US" sz="1600" b="0" dirty="0" smtClean="0">
                <a:solidFill>
                  <a:srgbClr val="0070C0"/>
                </a:solidFill>
              </a:rPr>
              <a:t> team)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Does not seem plausible for June release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4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83"/>
            <a:ext cx="8229600" cy="914400"/>
          </a:xfrm>
        </p:spPr>
        <p:txBody>
          <a:bodyPr/>
          <a:lstStyle/>
          <a:p>
            <a:r>
              <a:rPr lang="en-US" dirty="0" smtClean="0"/>
              <a:t>Requirement Description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039283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u="sng" dirty="0" smtClean="0"/>
              <a:t>Business</a:t>
            </a:r>
            <a:r>
              <a:rPr lang="en-US" b="0" dirty="0" smtClean="0"/>
              <a:t>: Ability </a:t>
            </a:r>
            <a:r>
              <a:rPr lang="en-US" b="0" dirty="0" smtClean="0"/>
              <a:t>to add </a:t>
            </a:r>
            <a:r>
              <a:rPr lang="en-US" b="0" dirty="0" smtClean="0"/>
              <a:t>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 smtClean="0"/>
              <a:t>IT Governance</a:t>
            </a:r>
            <a:r>
              <a:rPr lang="en-US" b="0" dirty="0" smtClean="0"/>
              <a:t>: All Accounts and Contacts in Interact must have a Global Customer Master ID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75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83"/>
            <a:ext cx="8229600" cy="914400"/>
          </a:xfrm>
        </p:spPr>
        <p:txBody>
          <a:bodyPr/>
          <a:lstStyle/>
          <a:p>
            <a:r>
              <a:rPr lang="en-US" dirty="0" smtClean="0"/>
              <a:t>Problem Statement &amp; 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039283"/>
            <a:ext cx="8229600" cy="4724400"/>
          </a:xfrm>
        </p:spPr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BMS IT Policy strongly prefers and advocates all Customer records must have a BMS Global Customer Master ID for data governance and compliance</a:t>
            </a:r>
          </a:p>
          <a:p>
            <a:pPr lvl="1"/>
            <a:r>
              <a:rPr lang="en-US" b="0" dirty="0" smtClean="0"/>
              <a:t>While Veeva could technically meet the requirements, it would in all but one option require storing data that does not have a Customer Master ID in Account or Contact table</a:t>
            </a:r>
          </a:p>
          <a:p>
            <a:endParaRPr lang="en-US" b="0" dirty="0" smtClean="0"/>
          </a:p>
          <a:p>
            <a:r>
              <a:rPr lang="en-US" b="0" dirty="0" smtClean="0"/>
              <a:t>This deck will go over technical options available to meet </a:t>
            </a:r>
            <a:r>
              <a:rPr lang="en-US" b="0" dirty="0" smtClean="0"/>
              <a:t>all these requirements </a:t>
            </a:r>
            <a:r>
              <a:rPr lang="en-US" b="0" dirty="0" smtClean="0"/>
              <a:t>and discuss trade-offs if any</a:t>
            </a:r>
          </a:p>
          <a:p>
            <a:endParaRPr lang="en-US" b="0" dirty="0"/>
          </a:p>
          <a:p>
            <a:r>
              <a:rPr lang="en-US" b="0" dirty="0" smtClean="0"/>
              <a:t>The options are presented </a:t>
            </a:r>
            <a:r>
              <a:rPr lang="en-US" dirty="0" smtClean="0"/>
              <a:t>in order </a:t>
            </a:r>
            <a:r>
              <a:rPr lang="en-US" b="0" dirty="0" smtClean="0"/>
              <a:t>of Veeva recommendation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78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1 - Recommended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Use the Walk-in feature in Events Management to add such attendees</a:t>
            </a:r>
          </a:p>
          <a:p>
            <a:r>
              <a:rPr lang="en-US" b="0" dirty="0" smtClean="0"/>
              <a:t>Walk-ins can be added in 2 ways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By clicking the </a:t>
            </a:r>
            <a:r>
              <a:rPr lang="en-US" b="1" dirty="0" smtClean="0"/>
              <a:t>Attendee Reconciliation</a:t>
            </a:r>
            <a:r>
              <a:rPr lang="en-US" dirty="0" smtClean="0"/>
              <a:t> button and selecting </a:t>
            </a:r>
            <a:r>
              <a:rPr lang="en-US" b="1" dirty="0" smtClean="0"/>
              <a:t>New Walk-in</a:t>
            </a:r>
          </a:p>
          <a:p>
            <a:pPr lvl="2"/>
            <a:r>
              <a:rPr lang="en-US" dirty="0" smtClean="0"/>
              <a:t>Attendee does not need to Sign, supported on </a:t>
            </a:r>
            <a:r>
              <a:rPr lang="en-US" dirty="0" err="1" smtClean="0"/>
              <a:t>iRep</a:t>
            </a:r>
            <a:r>
              <a:rPr lang="en-US" dirty="0" smtClean="0"/>
              <a:t> and </a:t>
            </a:r>
            <a:r>
              <a:rPr lang="en-US" dirty="0" smtClean="0"/>
              <a:t>online</a:t>
            </a:r>
          </a:p>
          <a:p>
            <a:pPr lvl="2"/>
            <a:r>
              <a:rPr lang="en-US" dirty="0"/>
              <a:t>This option is only available before “Complete Reconciliation” is clicked. If Reconciliation is completed, it must be opened to add a New </a:t>
            </a:r>
            <a:r>
              <a:rPr lang="en-US" dirty="0" smtClean="0"/>
              <a:t>Walk-in</a:t>
            </a:r>
            <a:endParaRPr lang="en-US" dirty="0"/>
          </a:p>
          <a:p>
            <a:pPr lvl="2"/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Via the </a:t>
            </a:r>
            <a:r>
              <a:rPr lang="en-US" b="1" dirty="0"/>
              <a:t>Register</a:t>
            </a:r>
            <a:r>
              <a:rPr lang="en-US" dirty="0"/>
              <a:t> feature on the </a:t>
            </a:r>
            <a:r>
              <a:rPr lang="en-US" b="1" dirty="0"/>
              <a:t>Digital Sign-in Sheet</a:t>
            </a:r>
          </a:p>
          <a:p>
            <a:pPr lvl="2"/>
            <a:r>
              <a:rPr lang="en-US" dirty="0"/>
              <a:t>Attendee must Sign, supported on </a:t>
            </a:r>
            <a:r>
              <a:rPr lang="en-US" dirty="0" err="1"/>
              <a:t>iRep</a:t>
            </a:r>
            <a:r>
              <a:rPr lang="en-US" dirty="0"/>
              <a:t> </a:t>
            </a:r>
            <a:r>
              <a:rPr lang="en-US" dirty="0" smtClean="0"/>
              <a:t>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1 a – Attendee </a:t>
            </a:r>
            <a:r>
              <a:rPr lang="en-US" sz="3200" dirty="0"/>
              <a:t>Reconciliation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103" y="1143000"/>
            <a:ext cx="4570429" cy="156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419" y="2860562"/>
            <a:ext cx="5059051" cy="34932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004139" y="228600"/>
            <a:ext cx="1682661" cy="976615"/>
            <a:chOff x="7004139" y="228600"/>
            <a:chExt cx="1682661" cy="97661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139" y="228600"/>
              <a:ext cx="1420258" cy="80481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70632" y="943605"/>
              <a:ext cx="1516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iPad + Browser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9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 1 b) – Register via Digital Sign-in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006" y="1143000"/>
            <a:ext cx="3930977" cy="827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95" y="2555852"/>
            <a:ext cx="4035005" cy="1682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9186" y="2413837"/>
            <a:ext cx="3026084" cy="38152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805395" y="414976"/>
            <a:ext cx="1013381" cy="668674"/>
            <a:chOff x="7805395" y="414976"/>
            <a:chExt cx="1013381" cy="668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5585" y="414976"/>
              <a:ext cx="539685" cy="4147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395" y="829734"/>
              <a:ext cx="1013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smtClean="0"/>
                <a:t>iPad Only</a:t>
              </a:r>
              <a:endParaRPr 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9476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0711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20132" y="3723588"/>
            <a:ext cx="3733014" cy="2356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Meets the immediate needs of the business without any additional effort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Depending on volume of such requests, support for #2, #3 and #4 can be added in subsequent releases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Available for June 2017 Release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– Use Contacts List Privately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2999"/>
            <a:ext cx="8229600" cy="482416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Use Contacts list in Veeva EM</a:t>
            </a:r>
          </a:p>
          <a:p>
            <a:endParaRPr lang="en-US" b="0" dirty="0" smtClean="0"/>
          </a:p>
          <a:p>
            <a:r>
              <a:rPr lang="en-US" b="0" dirty="0" smtClean="0"/>
              <a:t>Contacts are special records in Orgs with </a:t>
            </a:r>
            <a:r>
              <a:rPr lang="en-US" b="0" dirty="0" err="1" smtClean="0"/>
              <a:t>PersonAccount</a:t>
            </a:r>
            <a:r>
              <a:rPr lang="en-US" b="0" dirty="0" smtClean="0"/>
              <a:t> enabled since each </a:t>
            </a:r>
            <a:r>
              <a:rPr lang="en-US" b="0" dirty="0" err="1" smtClean="0"/>
              <a:t>PersonAccount</a:t>
            </a:r>
            <a:r>
              <a:rPr lang="en-US" b="0" dirty="0" smtClean="0"/>
              <a:t> has a Contact record behind the scenes</a:t>
            </a:r>
          </a:p>
          <a:p>
            <a:endParaRPr lang="en-US" b="0" dirty="0" smtClean="0"/>
          </a:p>
          <a:p>
            <a:r>
              <a:rPr lang="en-US" b="0" dirty="0" smtClean="0"/>
              <a:t>As such, Contact visibility and access is dependent/controlled via Account visibility/access</a:t>
            </a:r>
          </a:p>
          <a:p>
            <a:pPr lvl="1"/>
            <a:r>
              <a:rPr lang="en-US" dirty="0" smtClean="0"/>
              <a:t>There is no way to independently control Contact access/visibility in Veeva</a:t>
            </a:r>
          </a:p>
          <a:p>
            <a:endParaRPr lang="en-US" b="0" dirty="0" smtClean="0"/>
          </a:p>
          <a:p>
            <a:r>
              <a:rPr lang="en-US" b="0" dirty="0" smtClean="0"/>
              <a:t>Since Accounts are Private, Contacts are also Private</a:t>
            </a:r>
          </a:p>
          <a:p>
            <a:pPr lvl="1"/>
            <a:r>
              <a:rPr lang="en-US" b="1" dirty="0" smtClean="0"/>
              <a:t>Users can create Contacts if enabled, but they will remain Private to them; the only way to “Share” them or extend their Visibility is by associating them to an Account and extending the visibility of the </a:t>
            </a:r>
            <a:r>
              <a:rPr lang="en-US" b="1" dirty="0" smtClean="0"/>
              <a:t>Account</a:t>
            </a:r>
          </a:p>
          <a:p>
            <a:pPr lvl="1"/>
            <a:r>
              <a:rPr lang="en-US" dirty="0" smtClean="0"/>
              <a:t>Please note that users can add new Contacts </a:t>
            </a:r>
            <a:r>
              <a:rPr lang="en-US" u="sng" dirty="0" smtClean="0"/>
              <a:t>Online only </a:t>
            </a:r>
            <a:r>
              <a:rPr lang="en-US" dirty="0" smtClean="0"/>
              <a:t>via the EM Contacts tab (unless the Account add DCR process is amended to accommodate such requests)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3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2 – Use Contacts List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0363" y="1033413"/>
            <a:ext cx="3083169" cy="1926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5" y="3221890"/>
            <a:ext cx="6042581" cy="28264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27067" y="228600"/>
            <a:ext cx="1682661" cy="976615"/>
            <a:chOff x="7004139" y="228600"/>
            <a:chExt cx="1682661" cy="9766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139" y="228600"/>
              <a:ext cx="1420258" cy="80481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70632" y="943605"/>
              <a:ext cx="1516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iPad + Browser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6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eva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all ari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5FD1CF-5DCB-4C5E-97DC-C6F275913626}" vid="{D44A3D1C-278D-406F-A518-E861735EC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Veeva corporate powerpoint template_Core base template 2016_2_external</Template>
  <TotalTime>8085</TotalTime>
  <Words>1485</Words>
  <Application>Microsoft Macintosh PowerPoint</Application>
  <PresentationFormat>On-screen Show (4:3)</PresentationFormat>
  <Paragraphs>226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ＭＳ Ｐゴシック</vt:lpstr>
      <vt:lpstr>Wingdings</vt:lpstr>
      <vt:lpstr>Arial</vt:lpstr>
      <vt:lpstr>Office Theme</vt:lpstr>
      <vt:lpstr>Adding Attendees without a CM ID</vt:lpstr>
      <vt:lpstr>Requirement Description</vt:lpstr>
      <vt:lpstr>Problem Statement &amp; Agenda</vt:lpstr>
      <vt:lpstr>Option 1 - Recommended</vt:lpstr>
      <vt:lpstr>Option 1 a – Attendee Reconciliation</vt:lpstr>
      <vt:lpstr>Option 1 b) – Register via Digital Sign-in</vt:lpstr>
      <vt:lpstr>Option 1 Trade-off Matrix</vt:lpstr>
      <vt:lpstr>Option 2 – Use Contacts List Privately</vt:lpstr>
      <vt:lpstr>Option 2 – Use Contacts List</vt:lpstr>
      <vt:lpstr>Option 2 Trade-off Matrix</vt:lpstr>
      <vt:lpstr>Option 3 – Use Contacts List Publicly</vt:lpstr>
      <vt:lpstr>Option 3 – Contacts List w/ Workaround</vt:lpstr>
      <vt:lpstr>Option 3 Trade-off Matrix</vt:lpstr>
      <vt:lpstr>Last Option – New Account Rectype</vt:lpstr>
      <vt:lpstr>Last Option – New Account Rectype</vt:lpstr>
      <vt:lpstr>Last Option Trade-off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Niina Rodrigues</dc:creator>
  <cp:lastModifiedBy>Murugesh Naidu</cp:lastModifiedBy>
  <cp:revision>465</cp:revision>
  <dcterms:created xsi:type="dcterms:W3CDTF">2016-07-21T22:35:24Z</dcterms:created>
  <dcterms:modified xsi:type="dcterms:W3CDTF">2017-05-01T18:13:02Z</dcterms:modified>
</cp:coreProperties>
</file>