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sldIdLst>
    <p:sldId id="1036" r:id="rId5"/>
    <p:sldId id="1037" r:id="rId6"/>
    <p:sldId id="1038" r:id="rId7"/>
    <p:sldId id="1040" r:id="rId8"/>
    <p:sldId id="1039" r:id="rId9"/>
    <p:sldId id="1042" r:id="rId10"/>
  </p:sldIdLst>
  <p:sldSz cx="9144000" cy="6858000" type="screen4x3"/>
  <p:notesSz cx="6794500" cy="9931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elley" initials="m" lastIdx="52" clrIdx="0"/>
  <p:cmAuthor id="1" name="pkott" initials="p" lastIdx="11" clrIdx="1"/>
  <p:cmAuthor id="2" name="Sara White" initials="SW" lastIdx="1" clrIdx="2"/>
  <p:cmAuthor id="3" name="Kfisher" initials="K" lastIdx="13" clrIdx="3"/>
  <p:cmAuthor id="4" name="Hall, Artis" initials="HA" lastIdx="1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715"/>
    <a:srgbClr val="F79646"/>
    <a:srgbClr val="F65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07566A-542B-4BD3-8664-E8FFE0A5408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2E26B7-6017-48DE-A902-FBF08907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E26B7-6017-48DE-A902-FBF08907DC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E26B7-6017-48DE-A902-FBF08907DC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4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E26B7-6017-48DE-A902-FBF08907DC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E26B7-6017-48DE-A902-FBF08907DC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E26B7-6017-48DE-A902-FBF08907DC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erAct-Title-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019" y="2591602"/>
            <a:ext cx="6172200" cy="1143000"/>
          </a:xfrm>
        </p:spPr>
        <p:txBody>
          <a:bodyPr/>
          <a:lstStyle>
            <a:lvl1pPr>
              <a:defRPr b="1">
                <a:solidFill>
                  <a:srgbClr val="F65E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019" y="3506002"/>
            <a:ext cx="3429000" cy="6096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E69-492C-4C24-9153-E5BD90791C1C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BMS HIGHLY CONFIDENTIAL. FOR INTERNAL USE ONLY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D0A-1895-46D4-950F-E495D2DC9CB3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D5D1-47B5-43AF-8178-6F78F1EAC2E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:\Projects\BMS\Immunoscience_iPad Hardware Training\Graphics\BMS_iPad_Hardware_Training\PPT\Content_Blan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"/>
            <a:ext cx="8763000" cy="320040"/>
          </a:xfr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19200"/>
            <a:ext cx="4191000" cy="5486400"/>
          </a:xfrm>
        </p:spPr>
        <p:txBody>
          <a:bodyPr/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4"/>
          </p:nvPr>
        </p:nvSpPr>
        <p:spPr>
          <a:xfrm>
            <a:off x="381000" y="685800"/>
            <a:ext cx="8763000" cy="274320"/>
          </a:xfrm>
        </p:spPr>
        <p:txBody>
          <a:bodyPr anchor="ctr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81000" y="1219200"/>
            <a:ext cx="3962400" cy="5486400"/>
          </a:xfrm>
        </p:spPr>
        <p:txBody>
          <a:bodyPr/>
          <a:lstStyle>
            <a:lvl1pPr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6B7-07B2-4D32-AB5E-1F08B86A263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BMS HIGHLY CONFIDENTIAL. FOR INTERNAL USE ONLY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Act-Section-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DEC-C708-46D5-87AE-B8A39F0927B9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BMS HIGHLY CONFIDENTIAL. FOR INTERNAL USE ONLY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2539646"/>
            <a:ext cx="9144000" cy="1460854"/>
          </a:xfrm>
        </p:spPr>
        <p:txBody>
          <a:bodyPr/>
          <a:lstStyle>
            <a:lvl1pPr algn="ctr">
              <a:defRPr b="1">
                <a:solidFill>
                  <a:srgbClr val="F65E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0C09-F405-4F3F-B658-66BE68CF5294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D615-2A6D-45E3-B2BF-455B079A2C3D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8BF-6B38-4E49-94DC-348CB7C76D3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BMS HIGHLY CONFIDENTIAL. FOR INTERNAL USE ONLY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346-D791-4641-8066-9D75C881D376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D85B-9160-4399-A90A-D5FF980AB74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A523-A12E-482A-8698-32166002D722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erAct-Main-slide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5410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A7B5-E63E-4F71-AC67-A2ED03E533FE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BMS HIGHLY CONFIDENTIAL. FOR INTERNAL USE ONLY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CCD5-5C04-4022-BFE4-5597EF001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65E1A"/>
        </a:buClr>
        <a:buSzPct val="115000"/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018" y="2591602"/>
            <a:ext cx="6948450" cy="1143000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/>
              <a:t>UKI – New Fields in Meeting Speaker Detail section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36019" y="3899520"/>
            <a:ext cx="3429000" cy="60960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/>
          </p:nvPr>
        </p:nvGraphicFramePr>
        <p:xfrm>
          <a:off x="3024000" y="0"/>
          <a:ext cx="6120000" cy="477840"/>
        </p:xfrm>
        <a:graphic>
          <a:graphicData uri="http://schemas.openxmlformats.org/drawingml/2006/table">
            <a:tbl>
              <a:tblPr/>
              <a:tblGrid>
                <a:gridCol w="20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Criticality</a:t>
                      </a:r>
                      <a:endParaRPr lang="fr-FR" sz="16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564" marR="515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Scope / Impact</a:t>
                      </a:r>
                      <a:endParaRPr lang="fr-FR" sz="16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564" marR="515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Priority Rank</a:t>
                      </a:r>
                      <a:endParaRPr lang="fr-FR" sz="16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564" marR="51564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Operational</a:t>
                      </a: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Efficency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564" marR="51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Few</a:t>
                      </a:r>
                      <a:endParaRPr lang="fr-FR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564" marR="51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fr-FR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1564" marR="51564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99584" cy="914400"/>
          </a:xfrm>
        </p:spPr>
        <p:txBody>
          <a:bodyPr>
            <a:normAutofit/>
          </a:bodyPr>
          <a:lstStyle/>
          <a:p>
            <a:r>
              <a:rPr lang="en-GB" sz="2400" dirty="0"/>
              <a:t>UKI – New Fields in Meeting Speaker Detail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71892" cy="550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Request:</a:t>
            </a:r>
          </a:p>
          <a:p>
            <a:r>
              <a:rPr lang="en-GB" dirty="0" smtClean="0"/>
              <a:t>In the Meeting Speaker Detail section </a:t>
            </a:r>
            <a:r>
              <a:rPr lang="en-GB" dirty="0"/>
              <a:t>can we </a:t>
            </a:r>
            <a:r>
              <a:rPr lang="en-GB" dirty="0" smtClean="0"/>
              <a:t>add additional fields</a:t>
            </a:r>
            <a:r>
              <a:rPr lang="en-GB" dirty="0"/>
              <a:t>, </a:t>
            </a:r>
            <a:r>
              <a:rPr lang="en-GB" dirty="0" smtClean="0"/>
              <a:t>so </a:t>
            </a:r>
            <a:r>
              <a:rPr lang="en-GB" dirty="0"/>
              <a:t>reps can add the amount of minutes on the following break down list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Example</a:t>
            </a:r>
            <a:r>
              <a:rPr lang="en-GB" b="1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7928" y="6721475"/>
            <a:ext cx="3716052" cy="127905"/>
          </a:xfrm>
        </p:spPr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40810" y="2997655"/>
            <a:ext cx="5673154" cy="3240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275" y="5212753"/>
            <a:ext cx="1603390" cy="140215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9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99584" cy="914400"/>
          </a:xfrm>
        </p:spPr>
        <p:txBody>
          <a:bodyPr>
            <a:normAutofit/>
          </a:bodyPr>
          <a:lstStyle/>
          <a:p>
            <a:r>
              <a:rPr lang="en-GB" sz="2400" dirty="0"/>
              <a:t>UKI – New Fields in Meeting Speaker Detail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71892" cy="550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Business Rationale:</a:t>
            </a:r>
            <a:endParaRPr lang="en-GB" b="1" dirty="0"/>
          </a:p>
          <a:p>
            <a:r>
              <a:rPr lang="en-GB" dirty="0" smtClean="0"/>
              <a:t>This change request supports the FFM Simplification process.</a:t>
            </a:r>
          </a:p>
          <a:p>
            <a:r>
              <a:rPr lang="en-GB" dirty="0" smtClean="0"/>
              <a:t>The </a:t>
            </a:r>
            <a:r>
              <a:rPr lang="en-GB" dirty="0"/>
              <a:t>EMCOE team will soon be in charge of generating the fee for service contract for the HCP to sign, the breakdown of </a:t>
            </a:r>
            <a:r>
              <a:rPr lang="en-GB" dirty="0" smtClean="0"/>
              <a:t>what the HCP is getting paid for needs </a:t>
            </a:r>
            <a:r>
              <a:rPr lang="en-GB" dirty="0"/>
              <a:t>to </a:t>
            </a:r>
            <a:r>
              <a:rPr lang="en-GB" dirty="0" smtClean="0"/>
              <a:t>be provided by the rep. </a:t>
            </a:r>
          </a:p>
          <a:p>
            <a:r>
              <a:rPr lang="en-GB" dirty="0" smtClean="0"/>
              <a:t>Currently this is done via email and it would be better to ensure that this is captured in </a:t>
            </a:r>
            <a:r>
              <a:rPr lang="en-GB" dirty="0" err="1" smtClean="0"/>
              <a:t>InterAct</a:t>
            </a:r>
            <a:r>
              <a:rPr lang="en-GB" dirty="0" smtClean="0"/>
              <a:t> in </a:t>
            </a:r>
            <a:r>
              <a:rPr lang="en-GB" dirty="0"/>
              <a:t>the M</a:t>
            </a:r>
            <a:r>
              <a:rPr lang="en-GB" dirty="0" smtClean="0"/>
              <a:t>eeting Speaker Detail section.</a:t>
            </a:r>
          </a:p>
          <a:p>
            <a:r>
              <a:rPr lang="en-GB" dirty="0" smtClean="0"/>
              <a:t>This will reduce the effort required to gather this information and thereby simplifying the process.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7928" y="6721475"/>
            <a:ext cx="3716052" cy="127905"/>
          </a:xfrm>
        </p:spPr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</p:spTree>
    <p:extLst>
      <p:ext uri="{BB962C8B-B14F-4D97-AF65-F5344CB8AC3E}">
        <p14:creationId xmlns:p14="http://schemas.microsoft.com/office/powerpoint/2010/main" val="33142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99584" cy="914400"/>
          </a:xfrm>
        </p:spPr>
        <p:txBody>
          <a:bodyPr>
            <a:normAutofit/>
          </a:bodyPr>
          <a:lstStyle/>
          <a:p>
            <a:r>
              <a:rPr lang="en-GB" sz="2400" dirty="0"/>
              <a:t>UKI – New Fields in Meeting </a:t>
            </a:r>
            <a:r>
              <a:rPr lang="en-GB" sz="2400" dirty="0" smtClean="0"/>
              <a:t>Speaker</a:t>
            </a:r>
            <a:br>
              <a:rPr lang="en-GB" sz="2400" dirty="0" smtClean="0"/>
            </a:br>
            <a:r>
              <a:rPr lang="en-GB" sz="2400" dirty="0" smtClean="0"/>
              <a:t>Solution 1 : Breakdown Section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7928" y="6721475"/>
            <a:ext cx="3716052" cy="127905"/>
          </a:xfrm>
        </p:spPr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470" y="974786"/>
            <a:ext cx="86997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New </a:t>
            </a:r>
            <a:r>
              <a:rPr lang="fr-FR" sz="1600" dirty="0" err="1" smtClean="0"/>
              <a:t>Honorarium</a:t>
            </a:r>
            <a:r>
              <a:rPr lang="fr-FR" sz="1600" dirty="0" smtClean="0"/>
              <a:t> Breakdown Section in the Meeting Speaker </a:t>
            </a:r>
            <a:r>
              <a:rPr lang="fr-FR" sz="1600" dirty="0" err="1" smtClean="0"/>
              <a:t>layout</a:t>
            </a:r>
            <a:r>
              <a:rPr lang="fr-FR" sz="1600" dirty="0" smtClean="0"/>
              <a:t> : 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New Section </a:t>
            </a:r>
            <a:r>
              <a:rPr lang="fr-FR" sz="1600" b="1" dirty="0" err="1" smtClean="0"/>
              <a:t>Honorarium</a:t>
            </a:r>
            <a:r>
              <a:rPr lang="fr-FR" sz="1600" b="1" dirty="0" smtClean="0"/>
              <a:t> Breakdown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added</a:t>
            </a:r>
            <a:r>
              <a:rPr lang="fr-FR" sz="1600" dirty="0" smtClean="0"/>
              <a:t> in the meeting Speaker </a:t>
            </a:r>
            <a:r>
              <a:rPr lang="fr-FR" sz="1600" dirty="0" err="1" smtClean="0"/>
              <a:t>layout</a:t>
            </a:r>
            <a:r>
              <a:rPr lang="fr-FR" sz="1600" dirty="0" smtClean="0"/>
              <a:t>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err="1" smtClean="0"/>
              <a:t>Displayed</a:t>
            </a:r>
            <a:r>
              <a:rPr lang="fr-FR" sz="1600" dirty="0" smtClean="0"/>
              <a:t> and </a:t>
            </a:r>
            <a:r>
              <a:rPr lang="fr-FR" sz="1600" dirty="0" err="1" smtClean="0"/>
              <a:t>editable</a:t>
            </a:r>
            <a:r>
              <a:rPr lang="fr-FR" sz="1600" dirty="0" smtClean="0"/>
              <a:t> in Planning Phase (</a:t>
            </a:r>
            <a:r>
              <a:rPr lang="fr-FR" sz="1600" dirty="0" err="1" smtClean="0"/>
              <a:t>used</a:t>
            </a:r>
            <a:r>
              <a:rPr lang="fr-FR" sz="1600" dirty="0" smtClean="0"/>
              <a:t> to </a:t>
            </a:r>
            <a:r>
              <a:rPr lang="fr-FR" sz="1600" dirty="0" err="1" smtClean="0"/>
              <a:t>generate</a:t>
            </a:r>
            <a:r>
              <a:rPr lang="fr-FR" sz="1600" dirty="0" smtClean="0"/>
              <a:t> the Speaker </a:t>
            </a:r>
            <a:r>
              <a:rPr lang="fr-FR" sz="1600" dirty="0" err="1" smtClean="0"/>
              <a:t>Statement</a:t>
            </a:r>
            <a:r>
              <a:rPr lang="fr-FR" sz="1600" dirty="0" smtClean="0"/>
              <a:t> of </a:t>
            </a:r>
            <a:r>
              <a:rPr lang="fr-FR" sz="1600" dirty="0" err="1" smtClean="0"/>
              <a:t>Work</a:t>
            </a:r>
            <a:r>
              <a:rPr lang="fr-FR" sz="1600" dirty="0" smtClean="0"/>
              <a:t>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err="1" smtClean="0"/>
              <a:t>Displayed</a:t>
            </a:r>
            <a:r>
              <a:rPr lang="fr-FR" sz="1600" dirty="0" smtClean="0"/>
              <a:t> Read-</a:t>
            </a:r>
            <a:r>
              <a:rPr lang="fr-FR" sz="1600" dirty="0" err="1" smtClean="0"/>
              <a:t>only</a:t>
            </a:r>
            <a:r>
              <a:rPr lang="fr-FR" sz="1600" dirty="0" smtClean="0"/>
              <a:t> in Post </a:t>
            </a:r>
            <a:r>
              <a:rPr lang="fr-FR" sz="1600" dirty="0" err="1" smtClean="0"/>
              <a:t>Execution</a:t>
            </a: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/>
              <a:t>6</a:t>
            </a:r>
            <a:r>
              <a:rPr lang="fr-FR" sz="1600" b="1" dirty="0" smtClean="0"/>
              <a:t> new </a:t>
            </a:r>
            <a:r>
              <a:rPr lang="fr-FR" sz="1600" b="1" dirty="0" err="1" smtClean="0"/>
              <a:t>fields</a:t>
            </a:r>
            <a:r>
              <a:rPr lang="fr-FR" sz="1600" b="1" dirty="0" smtClean="0"/>
              <a:t> </a:t>
            </a:r>
            <a:r>
              <a:rPr lang="fr-FR" sz="1600" dirty="0" err="1" smtClean="0"/>
              <a:t>populated</a:t>
            </a:r>
            <a:r>
              <a:rPr lang="fr-FR" sz="1600" dirty="0" smtClean="0"/>
              <a:t> by the </a:t>
            </a:r>
            <a:r>
              <a:rPr lang="fr-FR" sz="1600" dirty="0" err="1" smtClean="0"/>
              <a:t>rep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b="1" dirty="0" smtClean="0"/>
              <a:t>minutes</a:t>
            </a:r>
            <a:r>
              <a:rPr lang="fr-FR" sz="1600" dirty="0" smtClean="0"/>
              <a:t> </a:t>
            </a:r>
            <a:r>
              <a:rPr lang="fr-FR" sz="1600" dirty="0" err="1" smtClean="0"/>
              <a:t>spent</a:t>
            </a:r>
            <a:r>
              <a:rPr lang="fr-FR" sz="1600" dirty="0" smtClean="0"/>
              <a:t> for </a:t>
            </a:r>
            <a:r>
              <a:rPr lang="fr-FR" sz="1600" dirty="0" err="1" smtClean="0"/>
              <a:t>that</a:t>
            </a:r>
            <a:r>
              <a:rPr lang="fr-FR" sz="1600" dirty="0" smtClean="0"/>
              <a:t> type of </a:t>
            </a:r>
            <a:r>
              <a:rPr lang="fr-FR" sz="1600" dirty="0" err="1" smtClean="0"/>
              <a:t>activity</a:t>
            </a:r>
            <a:r>
              <a:rPr lang="fr-FR" sz="1600" dirty="0" smtClean="0"/>
              <a:t> and </a:t>
            </a:r>
            <a:r>
              <a:rPr lang="fr-FR" sz="1600" b="1" dirty="0" smtClean="0"/>
              <a:t>2 new </a:t>
            </a:r>
            <a:r>
              <a:rPr lang="fr-FR" sz="1600" b="1" dirty="0" err="1" smtClean="0"/>
              <a:t>fields</a:t>
            </a:r>
            <a:r>
              <a:rPr lang="fr-FR" sz="1600" b="1" dirty="0" smtClean="0"/>
              <a:t> </a:t>
            </a:r>
            <a:r>
              <a:rPr lang="fr-FR" sz="1600" dirty="0" err="1" smtClean="0"/>
              <a:t>calculated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i="1" dirty="0" smtClean="0"/>
              <a:t>Briefing (</a:t>
            </a:r>
            <a:r>
              <a:rPr lang="fr-FR" sz="1400" i="1" dirty="0" err="1" smtClean="0"/>
              <a:t>mins</a:t>
            </a:r>
            <a:r>
              <a:rPr lang="fr-FR" sz="1400" i="1" dirty="0" smtClean="0"/>
              <a:t>) </a:t>
            </a:r>
            <a:r>
              <a:rPr lang="fr-FR" sz="1400" dirty="0" smtClean="0"/>
              <a:t>: </a:t>
            </a:r>
            <a:r>
              <a:rPr lang="fr-FR" sz="1400" dirty="0" err="1" smtClean="0"/>
              <a:t>filled</a:t>
            </a:r>
            <a:r>
              <a:rPr lang="fr-FR" sz="1400" dirty="0" smtClean="0"/>
              <a:t> by user in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err="1" smtClean="0"/>
              <a:t>Preparation</a:t>
            </a:r>
            <a:r>
              <a:rPr lang="fr-FR" sz="1400" b="1" dirty="0" smtClean="0"/>
              <a:t> (</a:t>
            </a:r>
            <a:r>
              <a:rPr lang="fr-FR" sz="1400" b="1" dirty="0" err="1" smtClean="0"/>
              <a:t>mins</a:t>
            </a:r>
            <a:r>
              <a:rPr lang="fr-FR" sz="1400" b="1" dirty="0" smtClean="0"/>
              <a:t>)</a:t>
            </a:r>
            <a:r>
              <a:rPr lang="fr-FR" sz="1400" dirty="0" smtClean="0"/>
              <a:t> : formula </a:t>
            </a:r>
            <a:r>
              <a:rPr lang="fr-FR" sz="1400" dirty="0" err="1" smtClean="0"/>
              <a:t>based</a:t>
            </a:r>
            <a:r>
              <a:rPr lang="fr-FR" sz="1400" dirty="0" smtClean="0"/>
              <a:t> on </a:t>
            </a:r>
            <a:r>
              <a:rPr lang="fr-FR" sz="1400" dirty="0" err="1" smtClean="0"/>
              <a:t>already</a:t>
            </a:r>
            <a:r>
              <a:rPr lang="fr-FR" sz="1400" dirty="0" smtClean="0"/>
              <a:t> </a:t>
            </a:r>
            <a:r>
              <a:rPr lang="fr-FR" sz="1400" dirty="0" err="1" smtClean="0"/>
              <a:t>existing</a:t>
            </a:r>
            <a:r>
              <a:rPr lang="fr-FR" sz="1400" dirty="0" smtClean="0"/>
              <a:t> </a:t>
            </a:r>
            <a:r>
              <a:rPr lang="fr-FR" sz="1400" dirty="0" err="1" smtClean="0"/>
              <a:t>Preparation</a:t>
            </a:r>
            <a:r>
              <a:rPr lang="fr-FR" sz="1400" dirty="0" smtClean="0"/>
              <a:t> time and </a:t>
            </a:r>
            <a:r>
              <a:rPr lang="fr-FR" sz="1400" dirty="0" err="1" smtClean="0"/>
              <a:t>converted</a:t>
            </a:r>
            <a:r>
              <a:rPr lang="fr-FR" sz="1400" dirty="0" smtClean="0"/>
              <a:t> to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Presentation</a:t>
            </a:r>
            <a:r>
              <a:rPr lang="fr-FR" sz="1400" i="1" dirty="0" smtClean="0"/>
              <a:t> (</a:t>
            </a:r>
            <a:r>
              <a:rPr lang="fr-FR" sz="1400" i="1" dirty="0" err="1" smtClean="0"/>
              <a:t>mins</a:t>
            </a:r>
            <a:r>
              <a:rPr lang="fr-FR" sz="1400" i="1" dirty="0" smtClean="0"/>
              <a:t>) </a:t>
            </a:r>
            <a:r>
              <a:rPr lang="fr-FR" sz="1400" dirty="0" smtClean="0"/>
              <a:t>: </a:t>
            </a:r>
            <a:r>
              <a:rPr lang="fr-FR" sz="1400" dirty="0" err="1" smtClean="0"/>
              <a:t>filled</a:t>
            </a:r>
            <a:r>
              <a:rPr lang="fr-FR" sz="1400" dirty="0" smtClean="0"/>
              <a:t> by user in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Chairing</a:t>
            </a:r>
            <a:r>
              <a:rPr lang="fr-FR" sz="1400" i="1" dirty="0" smtClean="0"/>
              <a:t> (</a:t>
            </a:r>
            <a:r>
              <a:rPr lang="fr-FR" sz="1400" i="1" dirty="0" err="1" smtClean="0"/>
              <a:t>mins</a:t>
            </a:r>
            <a:r>
              <a:rPr lang="fr-FR" sz="1400" i="1" dirty="0" smtClean="0"/>
              <a:t>) </a:t>
            </a:r>
            <a:r>
              <a:rPr lang="fr-FR" sz="1400" dirty="0" smtClean="0"/>
              <a:t>: </a:t>
            </a:r>
            <a:r>
              <a:rPr lang="fr-FR" sz="1400" dirty="0" err="1" smtClean="0"/>
              <a:t>filled</a:t>
            </a:r>
            <a:r>
              <a:rPr lang="fr-FR" sz="1400" dirty="0" smtClean="0"/>
              <a:t> by user in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i="1" dirty="0" smtClean="0"/>
              <a:t>Q and A (</a:t>
            </a:r>
            <a:r>
              <a:rPr lang="fr-FR" sz="1400" i="1" dirty="0" err="1" smtClean="0"/>
              <a:t>mins</a:t>
            </a:r>
            <a:r>
              <a:rPr lang="fr-FR" sz="1400" i="1" dirty="0" smtClean="0"/>
              <a:t>) </a:t>
            </a:r>
            <a:r>
              <a:rPr lang="fr-FR" sz="1400" dirty="0" smtClean="0"/>
              <a:t>: </a:t>
            </a:r>
            <a:r>
              <a:rPr lang="fr-FR" sz="1400" dirty="0" err="1" smtClean="0"/>
              <a:t>filled</a:t>
            </a:r>
            <a:r>
              <a:rPr lang="fr-FR" sz="1400" dirty="0" smtClean="0"/>
              <a:t> by user in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i="1" dirty="0" smtClean="0"/>
              <a:t>Post meeting </a:t>
            </a:r>
            <a:r>
              <a:rPr lang="fr-FR" sz="1400" i="1" dirty="0" err="1" smtClean="0"/>
              <a:t>debrief</a:t>
            </a:r>
            <a:r>
              <a:rPr lang="fr-FR" sz="1400" i="1" dirty="0" smtClean="0"/>
              <a:t> (</a:t>
            </a:r>
            <a:r>
              <a:rPr lang="fr-FR" sz="1400" i="1" dirty="0" err="1" smtClean="0"/>
              <a:t>mins</a:t>
            </a:r>
            <a:r>
              <a:rPr lang="fr-FR" sz="1400" i="1" dirty="0" smtClean="0"/>
              <a:t>) </a:t>
            </a:r>
            <a:r>
              <a:rPr lang="fr-FR" sz="1400" dirty="0" smtClean="0"/>
              <a:t>: </a:t>
            </a:r>
            <a:r>
              <a:rPr lang="fr-FR" sz="1400" dirty="0" err="1" smtClean="0"/>
              <a:t>filled</a:t>
            </a:r>
            <a:r>
              <a:rPr lang="fr-FR" sz="1400" dirty="0" smtClean="0"/>
              <a:t> by user in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err="1" smtClean="0"/>
              <a:t>Travel</a:t>
            </a:r>
            <a:r>
              <a:rPr lang="fr-FR" sz="1400" b="1" dirty="0" smtClean="0"/>
              <a:t> (</a:t>
            </a:r>
            <a:r>
              <a:rPr lang="fr-FR" sz="1400" b="1" dirty="0" err="1" smtClean="0"/>
              <a:t>mins</a:t>
            </a:r>
            <a:r>
              <a:rPr lang="fr-FR" sz="1400" b="1" dirty="0" smtClean="0"/>
              <a:t>) </a:t>
            </a:r>
            <a:r>
              <a:rPr lang="fr-FR" sz="1400" dirty="0" smtClean="0"/>
              <a:t>: formula </a:t>
            </a:r>
            <a:r>
              <a:rPr lang="fr-FR" sz="1400" dirty="0" err="1" smtClean="0"/>
              <a:t>based</a:t>
            </a:r>
            <a:r>
              <a:rPr lang="fr-FR" sz="1400" dirty="0" smtClean="0"/>
              <a:t> on </a:t>
            </a:r>
            <a:r>
              <a:rPr lang="fr-FR" sz="1400" dirty="0" err="1" smtClean="0"/>
              <a:t>already</a:t>
            </a:r>
            <a:r>
              <a:rPr lang="fr-FR" sz="1400" dirty="0" smtClean="0"/>
              <a:t> </a:t>
            </a:r>
            <a:r>
              <a:rPr lang="fr-FR" sz="1400" dirty="0" err="1" smtClean="0"/>
              <a:t>existing</a:t>
            </a:r>
            <a:r>
              <a:rPr lang="fr-FR" sz="1400" dirty="0" smtClean="0"/>
              <a:t> </a:t>
            </a:r>
            <a:r>
              <a:rPr lang="fr-FR" sz="1400" dirty="0" err="1" smtClean="0"/>
              <a:t>Travel</a:t>
            </a:r>
            <a:r>
              <a:rPr lang="fr-FR" sz="1400" dirty="0" smtClean="0"/>
              <a:t> time and </a:t>
            </a:r>
            <a:r>
              <a:rPr lang="fr-FR" sz="1400" dirty="0" err="1" smtClean="0"/>
              <a:t>converted</a:t>
            </a:r>
            <a:r>
              <a:rPr lang="fr-FR" sz="1400" dirty="0" smtClean="0"/>
              <a:t> to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Other</a:t>
            </a:r>
            <a:r>
              <a:rPr lang="fr-FR" sz="1400" i="1" dirty="0" smtClean="0"/>
              <a:t> </a:t>
            </a:r>
            <a:r>
              <a:rPr lang="fr-FR" sz="1400" i="1" dirty="0"/>
              <a:t>(</a:t>
            </a:r>
            <a:r>
              <a:rPr lang="fr-FR" sz="1400" i="1" dirty="0" err="1"/>
              <a:t>mins</a:t>
            </a:r>
            <a:r>
              <a:rPr lang="fr-FR" sz="1400" i="1" dirty="0" smtClean="0"/>
              <a:t>)</a:t>
            </a:r>
            <a:r>
              <a:rPr lang="fr-FR" sz="1400" dirty="0"/>
              <a:t> : </a:t>
            </a:r>
            <a:r>
              <a:rPr lang="fr-FR" sz="1400" dirty="0" err="1"/>
              <a:t>filled</a:t>
            </a:r>
            <a:r>
              <a:rPr lang="fr-FR" sz="1400" dirty="0"/>
              <a:t> by user in </a:t>
            </a:r>
            <a:r>
              <a:rPr lang="fr-FR" sz="1400" dirty="0" smtClean="0"/>
              <a:t>minutes</a:t>
            </a:r>
          </a:p>
          <a:p>
            <a:endParaRPr lang="fr-F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1 </a:t>
            </a:r>
            <a:r>
              <a:rPr lang="fr-FR" sz="1600" b="1" dirty="0" smtClean="0"/>
              <a:t>Total (</a:t>
            </a:r>
            <a:r>
              <a:rPr lang="fr-FR" sz="1600" b="1" dirty="0" err="1" smtClean="0"/>
              <a:t>hrs</a:t>
            </a:r>
            <a:r>
              <a:rPr lang="fr-FR" sz="1600" b="1" dirty="0" smtClean="0"/>
              <a:t>)</a:t>
            </a:r>
            <a:r>
              <a:rPr lang="fr-FR" sz="1600" dirty="0" smtClean="0"/>
              <a:t> formula </a:t>
            </a:r>
            <a:r>
              <a:rPr lang="fr-FR" sz="1600" dirty="0" err="1" smtClean="0"/>
              <a:t>field</a:t>
            </a:r>
            <a:r>
              <a:rPr lang="fr-FR" sz="1600" dirty="0" smtClean="0"/>
              <a:t> </a:t>
            </a:r>
            <a:r>
              <a:rPr lang="fr-FR" sz="1600" dirty="0" err="1" smtClean="0"/>
              <a:t>defined</a:t>
            </a:r>
            <a:r>
              <a:rPr lang="fr-FR" sz="1600" dirty="0" smtClean="0"/>
              <a:t> as the </a:t>
            </a:r>
            <a:r>
              <a:rPr lang="fr-FR" sz="1600" dirty="0" err="1" smtClean="0"/>
              <a:t>sum</a:t>
            </a:r>
            <a:r>
              <a:rPr lang="fr-FR" sz="1600" dirty="0" smtClean="0"/>
              <a:t> of the 8 </a:t>
            </a:r>
            <a:r>
              <a:rPr lang="fr-FR" sz="1600" dirty="0" err="1" smtClean="0"/>
              <a:t>detail</a:t>
            </a:r>
            <a:r>
              <a:rPr lang="fr-FR" sz="1600" dirty="0" smtClean="0"/>
              <a:t> Fields</a:t>
            </a:r>
            <a:r>
              <a:rPr lang="fr-FR" sz="1600" dirty="0"/>
              <a:t> </a:t>
            </a:r>
            <a:r>
              <a:rPr lang="fr-FR" sz="1600" dirty="0" smtClean="0"/>
              <a:t>and </a:t>
            </a:r>
            <a:r>
              <a:rPr lang="fr-FR" sz="1600" dirty="0" err="1" smtClean="0"/>
              <a:t>converted</a:t>
            </a:r>
            <a:r>
              <a:rPr lang="fr-FR" sz="1600" dirty="0" smtClean="0"/>
              <a:t> to </a:t>
            </a:r>
            <a:r>
              <a:rPr lang="fr-FR" sz="1600" dirty="0" err="1" smtClean="0"/>
              <a:t>Hours</a:t>
            </a:r>
            <a:r>
              <a:rPr lang="fr-FR" sz="1600" dirty="0" smtClean="0"/>
              <a:t>.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</a:t>
            </a:r>
            <a:r>
              <a:rPr lang="fr-FR" sz="1600" dirty="0" err="1" smtClean="0"/>
              <a:t>field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2 </a:t>
            </a:r>
            <a:r>
              <a:rPr lang="fr-FR" sz="1600" dirty="0" err="1" smtClean="0"/>
              <a:t>decimals</a:t>
            </a:r>
            <a:r>
              <a:rPr lang="fr-FR" sz="1600" dirty="0" smtClean="0"/>
              <a:t> (15 min -&gt; 0,25 </a:t>
            </a:r>
            <a:r>
              <a:rPr lang="fr-FR" sz="1600" dirty="0" err="1" smtClean="0"/>
              <a:t>Hrs</a:t>
            </a:r>
            <a:r>
              <a:rPr lang="fr-FR" sz="16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Total (</a:t>
            </a:r>
            <a:r>
              <a:rPr lang="fr-FR" sz="1600" dirty="0" err="1" smtClean="0"/>
              <a:t>hrs</a:t>
            </a:r>
            <a:r>
              <a:rPr lang="fr-FR" sz="1600" dirty="0" smtClean="0"/>
              <a:t>)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calculated</a:t>
            </a:r>
            <a:r>
              <a:rPr lang="fr-FR" sz="1600" dirty="0" smtClean="0"/>
              <a:t> by the </a:t>
            </a:r>
            <a:r>
              <a:rPr lang="fr-FR" sz="1600" dirty="0" err="1" smtClean="0"/>
              <a:t>sum</a:t>
            </a:r>
            <a:r>
              <a:rPr lang="fr-FR" sz="1600" dirty="0" smtClean="0"/>
              <a:t> of the 6 user </a:t>
            </a:r>
            <a:r>
              <a:rPr lang="fr-FR" sz="1600" dirty="0" err="1" smtClean="0"/>
              <a:t>filled</a:t>
            </a:r>
            <a:r>
              <a:rPr lang="fr-FR" sz="1600" dirty="0" smtClean="0"/>
              <a:t> </a:t>
            </a:r>
            <a:r>
              <a:rPr lang="fr-FR" sz="1600" dirty="0" err="1" smtClean="0"/>
              <a:t>fields</a:t>
            </a:r>
            <a:r>
              <a:rPr lang="fr-FR" sz="1600" dirty="0" smtClean="0"/>
              <a:t> </a:t>
            </a:r>
            <a:r>
              <a:rPr lang="fr-FR" sz="1600" dirty="0" err="1" smtClean="0"/>
              <a:t>above</a:t>
            </a:r>
            <a:r>
              <a:rPr lang="fr-FR" sz="1600" dirty="0" smtClean="0"/>
              <a:t> (</a:t>
            </a:r>
            <a:r>
              <a:rPr lang="fr-FR" sz="1600" dirty="0" err="1" smtClean="0"/>
              <a:t>converted</a:t>
            </a:r>
            <a:r>
              <a:rPr lang="fr-FR" sz="1600" dirty="0" smtClean="0"/>
              <a:t> to </a:t>
            </a:r>
            <a:r>
              <a:rPr lang="fr-FR" sz="1600" dirty="0" err="1" smtClean="0"/>
              <a:t>Hours</a:t>
            </a:r>
            <a:r>
              <a:rPr lang="fr-FR" sz="1600" dirty="0" smtClean="0"/>
              <a:t>) + </a:t>
            </a:r>
            <a:r>
              <a:rPr lang="fr-FR" sz="1600" dirty="0" err="1"/>
              <a:t>P</a:t>
            </a:r>
            <a:r>
              <a:rPr lang="fr-FR" sz="1600" dirty="0" err="1" smtClean="0"/>
              <a:t>reparation</a:t>
            </a:r>
            <a:r>
              <a:rPr lang="fr-FR" sz="1600" dirty="0" smtClean="0"/>
              <a:t> Time + </a:t>
            </a:r>
            <a:r>
              <a:rPr lang="fr-FR" sz="1600" dirty="0" err="1" smtClean="0"/>
              <a:t>Travel</a:t>
            </a:r>
            <a:r>
              <a:rPr lang="fr-FR" sz="1600" dirty="0" smtClean="0"/>
              <a:t>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To </a:t>
            </a:r>
            <a:r>
              <a:rPr lang="fr-FR" sz="1600" dirty="0" err="1" smtClean="0"/>
              <a:t>avoid</a:t>
            </a:r>
            <a:r>
              <a:rPr lang="fr-FR" sz="1600" dirty="0" smtClean="0"/>
              <a:t> </a:t>
            </a:r>
            <a:r>
              <a:rPr lang="fr-FR" sz="1600" dirty="0" err="1" smtClean="0"/>
              <a:t>complex</a:t>
            </a:r>
            <a:r>
              <a:rPr lang="fr-FR" sz="1600" dirty="0" smtClean="0"/>
              <a:t> validation </a:t>
            </a:r>
            <a:r>
              <a:rPr lang="fr-FR" sz="1600" dirty="0" err="1" smtClean="0"/>
              <a:t>rules</a:t>
            </a:r>
            <a:r>
              <a:rPr lang="fr-FR" sz="1600" dirty="0" smtClean="0"/>
              <a:t> : Breakdown </a:t>
            </a:r>
            <a:r>
              <a:rPr lang="fr-FR" sz="1600" dirty="0" err="1" smtClean="0"/>
              <a:t>fields</a:t>
            </a:r>
            <a:r>
              <a:rPr lang="fr-FR" sz="1600" dirty="0" smtClean="0"/>
              <a:t> </a:t>
            </a:r>
            <a:r>
              <a:rPr lang="fr-FR" sz="1600" dirty="0" err="1" smtClean="0"/>
              <a:t>populated</a:t>
            </a:r>
            <a:r>
              <a:rPr lang="fr-FR" sz="1600" dirty="0" smtClean="0"/>
              <a:t> by the user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mandatory</a:t>
            </a:r>
            <a:r>
              <a:rPr lang="fr-FR" sz="1600" dirty="0" smtClean="0"/>
              <a:t>. If service </a:t>
            </a:r>
            <a:r>
              <a:rPr lang="fr-FR" sz="1600" dirty="0" err="1" smtClean="0"/>
              <a:t>was</a:t>
            </a:r>
            <a:r>
              <a:rPr lang="fr-FR" sz="1600" dirty="0" smtClean="0"/>
              <a:t> not </a:t>
            </a:r>
            <a:r>
              <a:rPr lang="fr-FR" sz="1600" dirty="0" err="1" smtClean="0"/>
              <a:t>delivered</a:t>
            </a:r>
            <a:r>
              <a:rPr lang="fr-FR" sz="1600" dirty="0" smtClean="0"/>
              <a:t> or one of the </a:t>
            </a:r>
            <a:r>
              <a:rPr lang="fr-FR" sz="1600" dirty="0" err="1" smtClean="0"/>
              <a:t>fields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not relevant, user </a:t>
            </a:r>
            <a:r>
              <a:rPr lang="fr-FR" sz="1600" dirty="0" err="1" smtClean="0"/>
              <a:t>will</a:t>
            </a:r>
            <a:r>
              <a:rPr lang="fr-FR" sz="1600" dirty="0" smtClean="0"/>
              <a:t> have to enter « 0 »</a:t>
            </a:r>
            <a:endParaRPr 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sym typeface="Wingdings" panose="05000000000000000000" pitchFamily="2" charset="2"/>
              </a:rPr>
              <a:t>Breakdown </a:t>
            </a:r>
            <a:r>
              <a:rPr lang="fr-FR" sz="1600" dirty="0" err="1" smtClean="0">
                <a:sym typeface="Wingdings" panose="05000000000000000000" pitchFamily="2" charset="2"/>
              </a:rPr>
              <a:t>accuracy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is</a:t>
            </a:r>
            <a:r>
              <a:rPr lang="fr-FR" sz="1600" dirty="0" smtClean="0">
                <a:sym typeface="Wingdings" panose="05000000000000000000" pitchFamily="2" charset="2"/>
              </a:rPr>
              <a:t> the </a:t>
            </a:r>
            <a:r>
              <a:rPr lang="fr-FR" sz="1600" dirty="0" err="1" smtClean="0">
                <a:sym typeface="Wingdings" panose="05000000000000000000" pitchFamily="2" charset="2"/>
              </a:rPr>
              <a:t>user’s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responsibility</a:t>
            </a:r>
            <a:r>
              <a:rPr lang="fr-FR" sz="1600" dirty="0" smtClean="0">
                <a:sym typeface="Wingdings" panose="05000000000000000000" pitchFamily="2" charset="2"/>
              </a:rPr>
              <a:t>, no control or validation </a:t>
            </a:r>
            <a:r>
              <a:rPr lang="fr-FR" sz="1600" dirty="0" err="1" smtClean="0">
                <a:sym typeface="Wingdings" panose="05000000000000000000" pitchFamily="2" charset="2"/>
              </a:rPr>
              <a:t>rule</a:t>
            </a:r>
            <a:endParaRPr lang="fr-F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62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99584" cy="914400"/>
          </a:xfrm>
        </p:spPr>
        <p:txBody>
          <a:bodyPr>
            <a:normAutofit/>
          </a:bodyPr>
          <a:lstStyle/>
          <a:p>
            <a:r>
              <a:rPr lang="en-GB" sz="2400" dirty="0"/>
              <a:t>UKI – New Fields in Meeting Speaker </a:t>
            </a:r>
            <a:r>
              <a:rPr lang="en-GB" sz="2400" dirty="0" smtClean="0"/>
              <a:t>Solution 1 Proposed Layout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7928" y="6721475"/>
            <a:ext cx="3716052" cy="127905"/>
          </a:xfrm>
        </p:spPr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" y="1061049"/>
            <a:ext cx="8893834" cy="555927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539487" y="5818063"/>
            <a:ext cx="1414732" cy="802257"/>
          </a:xfrm>
          <a:prstGeom prst="wedgeRectCallout">
            <a:avLst>
              <a:gd name="adj1" fmla="val -173433"/>
              <a:gd name="adj2" fmla="val -293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Preparation</a:t>
            </a:r>
            <a:r>
              <a:rPr lang="fr-FR" sz="1000" dirty="0" smtClean="0">
                <a:solidFill>
                  <a:schemeClr val="tx1"/>
                </a:solidFill>
              </a:rPr>
              <a:t>, </a:t>
            </a:r>
            <a:r>
              <a:rPr lang="fr-FR" sz="1000" dirty="0" err="1" smtClean="0">
                <a:solidFill>
                  <a:schemeClr val="tx1"/>
                </a:solidFill>
              </a:rPr>
              <a:t>Travel</a:t>
            </a:r>
            <a:r>
              <a:rPr lang="fr-FR" sz="1000" dirty="0" smtClean="0">
                <a:solidFill>
                  <a:schemeClr val="tx1"/>
                </a:solidFill>
              </a:rPr>
              <a:t> and Total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will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be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displayed</a:t>
            </a:r>
            <a:r>
              <a:rPr lang="fr-FR" sz="1000" dirty="0" smtClean="0">
                <a:solidFill>
                  <a:schemeClr val="tx1"/>
                </a:solidFill>
              </a:rPr>
              <a:t> and </a:t>
            </a:r>
            <a:r>
              <a:rPr lang="fr-FR" sz="1000" dirty="0" err="1" smtClean="0">
                <a:solidFill>
                  <a:schemeClr val="tx1"/>
                </a:solidFill>
              </a:rPr>
              <a:t>calcualted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after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clicking</a:t>
            </a:r>
            <a:r>
              <a:rPr lang="fr-FR" sz="1000" dirty="0" smtClean="0">
                <a:solidFill>
                  <a:schemeClr val="tx1"/>
                </a:solidFill>
              </a:rPr>
              <a:t> on Save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99584" cy="914400"/>
          </a:xfrm>
        </p:spPr>
        <p:txBody>
          <a:bodyPr>
            <a:normAutofit/>
          </a:bodyPr>
          <a:lstStyle/>
          <a:p>
            <a:r>
              <a:rPr lang="en-GB" sz="2400" dirty="0"/>
              <a:t>UKI – New Fields in Meeting </a:t>
            </a:r>
            <a:r>
              <a:rPr lang="en-GB" sz="2400" dirty="0" smtClean="0"/>
              <a:t>Speaker</a:t>
            </a:r>
            <a:br>
              <a:rPr lang="en-GB" sz="2400" dirty="0" smtClean="0"/>
            </a:br>
            <a:r>
              <a:rPr lang="en-GB" sz="2400" dirty="0" smtClean="0"/>
              <a:t>Solution 2 : Breakdown in current section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7928" y="6721475"/>
            <a:ext cx="3716052" cy="127905"/>
          </a:xfrm>
        </p:spPr>
        <p:txBody>
          <a:bodyPr/>
          <a:lstStyle/>
          <a:p>
            <a:r>
              <a:rPr lang="en-US"/>
              <a:t>BMS HIGHLY CONFIDENTIAL. FOR INTERNAL USE ONLY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55" y="1200573"/>
            <a:ext cx="4369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Breakdown and Total </a:t>
            </a:r>
            <a:r>
              <a:rPr lang="fr-FR" sz="1600" dirty="0" err="1" smtClean="0"/>
              <a:t>fields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added</a:t>
            </a:r>
            <a:r>
              <a:rPr lang="fr-FR" sz="1600" dirty="0" smtClean="0"/>
              <a:t> in the </a:t>
            </a:r>
            <a:r>
              <a:rPr lang="fr-FR" sz="1600" dirty="0" err="1" smtClean="0"/>
              <a:t>existing</a:t>
            </a:r>
            <a:r>
              <a:rPr lang="fr-FR" sz="1600" dirty="0" smtClean="0"/>
              <a:t> section of the Meeting Speaker </a:t>
            </a:r>
            <a:r>
              <a:rPr lang="fr-FR" sz="1600" dirty="0" err="1" smtClean="0"/>
              <a:t>layout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r>
              <a:rPr lang="fr-FR" sz="1600" b="1" dirty="0" smtClean="0"/>
              <a:t>All </a:t>
            </a:r>
            <a:r>
              <a:rPr lang="fr-FR" sz="1600" b="1" dirty="0" err="1" smtClean="0"/>
              <a:t>ther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rules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described</a:t>
            </a:r>
            <a:r>
              <a:rPr lang="fr-FR" sz="1600" b="1" dirty="0" smtClean="0"/>
              <a:t> in Solution 1 </a:t>
            </a:r>
            <a:r>
              <a:rPr lang="fr-FR" sz="1600" b="1" dirty="0" err="1" smtClean="0"/>
              <a:t>apply</a:t>
            </a:r>
            <a:r>
              <a:rPr lang="fr-FR" sz="1600" b="1" dirty="0" smtClean="0"/>
              <a:t> in Solution 2</a:t>
            </a:r>
          </a:p>
          <a:p>
            <a:endParaRPr lang="fr-FR" sz="1600" dirty="0"/>
          </a:p>
          <a:p>
            <a:r>
              <a:rPr lang="fr-FR" sz="1600" dirty="0" smtClean="0"/>
              <a:t>New Breakdown </a:t>
            </a:r>
            <a:r>
              <a:rPr lang="fr-FR" sz="1600" dirty="0" err="1" smtClean="0"/>
              <a:t>fields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after</a:t>
            </a:r>
            <a:r>
              <a:rPr lang="fr-FR" sz="1600" dirty="0" smtClean="0"/>
              <a:t> the </a:t>
            </a:r>
            <a:r>
              <a:rPr lang="fr-FR" sz="1600" dirty="0" err="1" smtClean="0"/>
              <a:t>Estimated</a:t>
            </a:r>
            <a:r>
              <a:rPr lang="fr-FR" sz="1600" dirty="0" smtClean="0"/>
              <a:t> duration of Service : the </a:t>
            </a:r>
            <a:r>
              <a:rPr lang="fr-FR" sz="1600" dirty="0" err="1" smtClean="0"/>
              <a:t>sum</a:t>
            </a:r>
            <a:r>
              <a:rPr lang="fr-FR" sz="1600" dirty="0" smtClean="0"/>
              <a:t> of all 6 </a:t>
            </a:r>
            <a:r>
              <a:rPr lang="fr-FR" sz="1600" dirty="0" err="1" smtClean="0"/>
              <a:t>fields</a:t>
            </a:r>
            <a:r>
              <a:rPr lang="fr-FR" sz="1600" dirty="0" smtClean="0"/>
              <a:t> </a:t>
            </a:r>
            <a:r>
              <a:rPr lang="fr-FR" sz="1600" dirty="0" err="1" smtClean="0"/>
              <a:t>should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equal</a:t>
            </a:r>
            <a:r>
              <a:rPr lang="fr-FR" sz="1600" dirty="0" smtClean="0"/>
              <a:t> to the duration of Service</a:t>
            </a:r>
          </a:p>
          <a:p>
            <a:endParaRPr lang="fr-FR" sz="1600" dirty="0"/>
          </a:p>
          <a:p>
            <a:r>
              <a:rPr lang="fr-FR" sz="1600" dirty="0" smtClean="0"/>
              <a:t>Total </a:t>
            </a:r>
            <a:r>
              <a:rPr lang="fr-FR" sz="1600" dirty="0" err="1" smtClean="0"/>
              <a:t>Hours</a:t>
            </a:r>
            <a:r>
              <a:rPr lang="fr-FR" sz="1600" dirty="0" smtClean="0"/>
              <a:t> </a:t>
            </a:r>
            <a:r>
              <a:rPr lang="fr-FR" sz="1600" dirty="0" err="1" smtClean="0"/>
              <a:t>calculated</a:t>
            </a:r>
            <a:r>
              <a:rPr lang="fr-FR" sz="1600" dirty="0" smtClean="0"/>
              <a:t> at the </a:t>
            </a:r>
            <a:r>
              <a:rPr lang="fr-FR" sz="1600" dirty="0" err="1" smtClean="0"/>
              <a:t>bottom</a:t>
            </a:r>
            <a:endParaRPr lang="fr-FR" sz="1600" dirty="0" smtClean="0"/>
          </a:p>
          <a:p>
            <a:endParaRPr lang="fr-FR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21" y="1200573"/>
            <a:ext cx="4447619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1 - &amp;quot;Spain – Review Incidents &amp;quot;&quot;/&gt;&lt;property id=&quot;20307&quot; value=&quot;540&quot;/&gt;&lt;/object&gt;&lt;object type=&quot;3&quot; unique_id=&quot;10084&quot;&gt;&lt;property id=&quot;20148&quot; value=&quot;5&quot;/&gt;&lt;property id=&quot;20300&quot; value=&quot;Slide 2 - &amp;quot;Spain – Review Request &amp;quot;&quot;/&gt;&lt;property id=&quot;20307&quot; value=&quot;657&quot;/&gt;&lt;/object&gt;&lt;object type=&quot;3&quot; unique_id=&quot;10136&quot;&gt;&lt;property id=&quot;20148&quot; value=&quot;5&quot;/&gt;&lt;property id=&quot;20300&quot; value=&quot;Slide 3&quot;/&gt;&lt;property id=&quot;20307&quot; value=&quot;658&quot;/&gt;&lt;/object&gt;&lt;object type=&quot;3&quot; unique_id=&quot;10137&quot;&gt;&lt;property id=&quot;20148&quot; value=&quot;5&quot;/&gt;&lt;property id=&quot;20300&quot; value=&quot;Slide 4 - &amp;quot;Poland – Review Request &amp;quot;&quot;/&gt;&lt;property id=&quot;20307&quot; value=&quot;659&quot;/&gt;&lt;/object&gt;&lt;/object&gt;&lt;object type=&quot;8&quot; unique_id=&quot;10042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96F2ABE431D4A8A0F638F488FF66B" ma:contentTypeVersion="5" ma:contentTypeDescription="Create a new document." ma:contentTypeScope="" ma:versionID="4eb509625c1295e1e32c24a74a0a6704">
  <xsd:schema xmlns:xsd="http://www.w3.org/2001/XMLSchema" xmlns:xs="http://www.w3.org/2001/XMLSchema" xmlns:p="http://schemas.microsoft.com/office/2006/metadata/properties" xmlns:ns1="http://schemas.microsoft.com/sharepoint/v3" xmlns:ns2="c789e659-15b3-4317-9999-82195b25f8dd" xmlns:ns3="1b0785c3-78a3-4497-959d-d4a35a54ca94" targetNamespace="http://schemas.microsoft.com/office/2006/metadata/properties" ma:root="true" ma:fieldsID="3a3741a94d8c0c0e5ec87ae25c76b017" ns1:_="" ns2:_="" ns3:_="">
    <xsd:import namespace="http://schemas.microsoft.com/sharepoint/v3"/>
    <xsd:import namespace="c789e659-15b3-4317-9999-82195b25f8dd"/>
    <xsd:import namespace="1b0785c3-78a3-4497-959d-d4a35a54ca9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ontent" minOccurs="0"/>
                <xsd:element ref="ns3:SharedWithUsers" minOccurs="0"/>
                <xsd:element ref="ns3:SharedWithDetails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9e659-15b3-4317-9999-82195b25f8dd" elementFormDefault="qualified">
    <xsd:import namespace="http://schemas.microsoft.com/office/2006/documentManagement/types"/>
    <xsd:import namespace="http://schemas.microsoft.com/office/infopath/2007/PartnerControls"/>
    <xsd:element name="Content" ma:index="10" nillable="true" ma:displayName="Content" ma:internalName="Content">
      <xsd:simpleType>
        <xsd:restriction base="dms:Text">
          <xsd:maxLength value="255"/>
        </xsd:restriction>
      </xsd:simpleType>
    </xsd:element>
    <xsd:element name="DAte" ma:index="13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785c3-78a3-4497-959d-d4a35a54c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ontent xmlns="c789e659-15b3-4317-9999-82195b25f8dd" xsi:nil="true"/>
    <DAte xmlns="c789e659-15b3-4317-9999-82195b25f8dd" xsi:nil="true"/>
  </documentManagement>
</p:properties>
</file>

<file path=customXml/itemProps1.xml><?xml version="1.0" encoding="utf-8"?>
<ds:datastoreItem xmlns:ds="http://schemas.openxmlformats.org/officeDocument/2006/customXml" ds:itemID="{17B6EBB9-5007-4E79-9179-634A12BFFE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E25AA7-0BBC-4878-AB62-0DB947A6E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789e659-15b3-4317-9999-82195b25f8dd"/>
    <ds:schemaRef ds:uri="1b0785c3-78a3-4497-959d-d4a35a54c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0725C2-E9B0-4BA6-B2D1-45F3BDE23068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1b0785c3-78a3-4497-959d-d4a35a54ca94"/>
    <ds:schemaRef ds:uri="http://schemas.microsoft.com/office/2006/documentManagement/types"/>
    <ds:schemaRef ds:uri="http://schemas.microsoft.com/office/infopath/2007/PartnerControls"/>
    <ds:schemaRef ds:uri="c789e659-15b3-4317-9999-82195b25f8dd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561</Words>
  <Application>Microsoft Office PowerPoint</Application>
  <PresentationFormat>On-screen Show (4:3)</PresentationFormat>
  <Paragraphs>68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UKI – New Fields in Meeting Speaker Detail section</vt:lpstr>
      <vt:lpstr>UKI – New Fields in Meeting Speaker Detail section</vt:lpstr>
      <vt:lpstr>UKI – New Fields in Meeting Speaker Detail section</vt:lpstr>
      <vt:lpstr>UKI – New Fields in Meeting Speaker Solution 1 : Breakdown Section</vt:lpstr>
      <vt:lpstr>UKI – New Fields in Meeting Speaker Solution 1 Proposed Layout</vt:lpstr>
      <vt:lpstr>UKI – New Fields in Meeting Speaker Solution 2 : Breakdown in current 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Advisory Board (CAB)</dc:title>
  <dc:creator>Colonna, Mathieu</dc:creator>
  <cp:lastModifiedBy>Thurston, Janis</cp:lastModifiedBy>
  <cp:revision>80</cp:revision>
  <dcterms:modified xsi:type="dcterms:W3CDTF">2016-12-08T07:49:53Z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0x0101009D296F2ABE431D4A8A0F638F488FF66B</vt:lpwstr>
  </property>
  <property fmtid="{D5CDD505-2E9C-101B-9397-08002B2CF9AE}" pid="4" name="Countries">
    <vt:lpwstr>All</vt:lpwstr>
  </property>
</Properties>
</file>