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3" r:id="rId3"/>
    <p:sldId id="284" r:id="rId4"/>
    <p:sldId id="275" r:id="rId5"/>
    <p:sldId id="276" r:id="rId6"/>
    <p:sldId id="277" r:id="rId7"/>
    <p:sldId id="278" r:id="rId8"/>
    <p:sldId id="285" r:id="rId9"/>
    <p:sldId id="280" r:id="rId10"/>
    <p:sldId id="281" r:id="rId11"/>
    <p:sldId id="282" r:id="rId12"/>
    <p:sldId id="286" r:id="rId13"/>
    <p:sldId id="279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B34C"/>
    <a:srgbClr val="9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 autoAdjust="0"/>
    <p:restoredTop sz="88215" autoAdjust="0"/>
  </p:normalViewPr>
  <p:slideViewPr>
    <p:cSldViewPr>
      <p:cViewPr>
        <p:scale>
          <a:sx n="95" d="100"/>
          <a:sy n="95" d="100"/>
        </p:scale>
        <p:origin x="17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40" d="100"/>
        <a:sy n="2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EF72-C1AD-5144-ACE3-69E8FD99CF5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0C78-EFAE-6F46-B288-5254AF34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approval required - can be configured</a:t>
            </a:r>
            <a:r>
              <a:rPr lang="en-US" baseline="0" dirty="0" smtClean="0"/>
              <a:t> per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system approval required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maintenance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quantify</a:t>
            </a:r>
            <a:r>
              <a:rPr lang="en-US" baseline="0" dirty="0" smtClean="0"/>
              <a:t> number of hours and resources it took to get contracting rolled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requirements:</a:t>
            </a:r>
          </a:p>
          <a:p>
            <a:r>
              <a:rPr lang="en-US" dirty="0" smtClean="0"/>
              <a:t>ability to send to notification to SC</a:t>
            </a:r>
            <a:r>
              <a:rPr lang="en-US" baseline="0" dirty="0" smtClean="0"/>
              <a:t> when status is in Post-Event</a:t>
            </a:r>
          </a:p>
          <a:p>
            <a:r>
              <a:rPr lang="en-US" baseline="0" dirty="0" smtClean="0"/>
              <a:t>ability to send notification to PO that activity has been archived</a:t>
            </a:r>
          </a:p>
          <a:p>
            <a:r>
              <a:rPr lang="en-US" baseline="0" dirty="0" smtClean="0"/>
              <a:t>only </a:t>
            </a:r>
            <a:r>
              <a:rPr lang="en-US" baseline="0" dirty="0" err="1" smtClean="0"/>
              <a:t>emcoe</a:t>
            </a:r>
            <a:r>
              <a:rPr lang="en-US" baseline="0" dirty="0" smtClean="0"/>
              <a:t> and local admin can unlock</a:t>
            </a:r>
          </a:p>
          <a:p>
            <a:r>
              <a:rPr lang="en-US" baseline="0" dirty="0" smtClean="0"/>
              <a:t>Markets who want to approve can approve, but not lock down. </a:t>
            </a:r>
          </a:p>
          <a:p>
            <a:r>
              <a:rPr lang="en-US" baseline="0" dirty="0" err="1" smtClean="0"/>
              <a:t>DOn't</a:t>
            </a:r>
            <a:r>
              <a:rPr lang="en-US" baseline="0" dirty="0" smtClean="0"/>
              <a:t> lock in pending approval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Audit</a:t>
            </a:r>
          </a:p>
          <a:p>
            <a:r>
              <a:rPr lang="en-US" baseline="0" dirty="0" smtClean="0"/>
              <a:t>HCPs</a:t>
            </a:r>
          </a:p>
          <a:p>
            <a:r>
              <a:rPr lang="en-US" baseline="0" dirty="0" smtClean="0"/>
              <a:t>Dates</a:t>
            </a:r>
          </a:p>
          <a:p>
            <a:r>
              <a:rPr lang="en-US" baseline="0" dirty="0" smtClean="0"/>
              <a:t>Materials</a:t>
            </a:r>
          </a:p>
          <a:p>
            <a:r>
              <a:rPr lang="en-US" baseline="0" dirty="0" smtClean="0"/>
              <a:t>Location</a:t>
            </a:r>
          </a:p>
          <a:p>
            <a:r>
              <a:rPr lang="en-US" baseline="0" dirty="0" smtClean="0"/>
              <a:t>Fees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Budget Rollup information on Need</a:t>
            </a:r>
          </a:p>
          <a:p>
            <a:r>
              <a:rPr lang="en-US" dirty="0" smtClean="0"/>
              <a:t>Keep Inheritance</a:t>
            </a:r>
            <a:r>
              <a:rPr lang="en-US" baseline="0" dirty="0" smtClean="0"/>
              <a:t> (Product, Promo/Non-Promo and perhaps other fields)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Spell out related list on mercury not just a field</a:t>
            </a:r>
          </a:p>
          <a:p>
            <a:r>
              <a:rPr lang="en-US" baseline="0" dirty="0" smtClean="0"/>
              <a:t>Ability to print sign in sheets &amp; invitations remains</a:t>
            </a:r>
          </a:p>
          <a:p>
            <a:r>
              <a:rPr lang="en-US" baseline="0" dirty="0" smtClean="0"/>
              <a:t>add fee/</a:t>
            </a:r>
            <a:r>
              <a:rPr lang="en-US" baseline="0" dirty="0" err="1" smtClean="0"/>
              <a:t>reimbursables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r>
              <a:rPr lang="en-US" baseline="0" dirty="0" smtClean="0"/>
              <a:t> Service Provider related list on Service provider should have SOW column</a:t>
            </a:r>
          </a:p>
          <a:p>
            <a:r>
              <a:rPr lang="en-US" dirty="0" smtClean="0"/>
              <a:t>Filters should be default On, but not mandatory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6825" y="2970213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ackground - Title only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_with Conte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405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1F8D-2FDD-4B09-A50E-89792A18235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81754-A252-46DF-B552-940E4060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57200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®2014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bristol-myers-squibb-logo.pn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77000"/>
            <a:ext cx="6096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1" fontAlgn="base" hangingPunct="1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8600" y="2514600"/>
            <a:ext cx="4724400" cy="762000"/>
          </a:xfrm>
        </p:spPr>
        <p:txBody>
          <a:bodyPr/>
          <a:lstStyle/>
          <a:p>
            <a:r>
              <a:rPr lang="en-US" sz="4400" baseline="-25000" dirty="0" smtClean="0"/>
              <a:t>BMS EM Simplification</a:t>
            </a:r>
            <a:endParaRPr lang="en-US" sz="4400" baseline="-25000" dirty="0"/>
          </a:p>
        </p:txBody>
      </p:sp>
      <p:pic>
        <p:nvPicPr>
          <p:cNvPr id="2" name="Picture 1" descr="bristol-myers-squib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4500"/>
            <a:ext cx="1447800" cy="108585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038600" y="3505200"/>
            <a:ext cx="4648200" cy="3796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None/>
              <a:defRPr sz="1400" b="0" kern="1200">
                <a:solidFill>
                  <a:schemeClr val="bg1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Veeva Professional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December 15,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Need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1 Need type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 Approval, No locking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Removal of Topic, Participants, Expense Estimates?, Funding Country, Activity Format, Team Members, Alignment Details, Company Code, Keep Company Code currency – Company Code still derived from WBS/CC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Add Cost Center field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Keep Promo/Non-Promo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Ability to automate creation &amp; sharing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Topic/Materials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Simple material entry of Mercury ID for Activity Materials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Removal of Action Items/Checklist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Removal of ”Topic Collection” creation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Removal of Contract Service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56703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Audience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Enable Veeva enhanced Audience Management functionality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Enhanced search and filter criteria to allow end users to make more knowledgeable Audience selection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Ability to search outside territory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Ability to mass update Status after an Activity has occurred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Service Provider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Speaker Pool concept- load all Service Providers with Qualifications</a:t>
            </a:r>
            <a:r>
              <a:rPr lang="en-US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Ability for </a:t>
            </a:r>
            <a:r>
              <a:rPr lang="en-US" dirty="0" err="1" smtClean="0"/>
              <a:t>EMCoE</a:t>
            </a:r>
            <a:r>
              <a:rPr lang="en-US" dirty="0" smtClean="0"/>
              <a:t> to create a Speaker Qualification record when a new MSA is created in ARIBA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Ability for end users to filter Service Provider selection results based on an active MSAs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MSA (Speaker </a:t>
            </a:r>
            <a:r>
              <a:rPr lang="en-US" dirty="0" err="1" smtClean="0"/>
              <a:t>Qual</a:t>
            </a:r>
            <a:r>
              <a:rPr lang="en-US" dirty="0" smtClean="0"/>
              <a:t>) at the Service Provider Level; Ability to enter ARIBA’s SOW number at the Activity Service Provider; No need to link MSA to Activity.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 ICF information will be stored in Veeva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025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Steps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27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Workshops to lock down functional requirements: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SRP, Internal Meetings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Activity Type checkbox order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Activity Statuses &amp; Transition points &amp; Markets that need Approval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Roles: PO, Collaborator, Read Only, Approver, Service Coordinator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Assignment of roles according to the user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Ability to select multiple products- could this be derived from WBS/CC?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WBS/CC automated creation &amp; sharing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Decision on Need Expense Estimates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PO/Check Request Final Decisions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Service Provider hours &amp; rates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Walk-In Fields – what fields should be available for reconciliation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Starcite</a:t>
            </a:r>
            <a:r>
              <a:rPr lang="en-US" dirty="0" smtClean="0"/>
              <a:t>/Logistics review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Field &amp; Page Layout Review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Access Grid</a:t>
            </a:r>
          </a:p>
        </p:txBody>
      </p:sp>
    </p:spTree>
    <p:extLst>
      <p:ext uri="{BB962C8B-B14F-4D97-AF65-F5344CB8AC3E}">
        <p14:creationId xmlns:p14="http://schemas.microsoft.com/office/powerpoint/2010/main" val="1910744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Final Requirement review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Analysis of existing requirements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Creation &amp; signoff of simplification requirements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IT Specific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Cutover strategy – Markets with FFM, Markets with EM,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Review </a:t>
            </a:r>
            <a:r>
              <a:rPr lang="en-US" dirty="0"/>
              <a:t>all integration points to ensure seamless transition to simplified model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Timeline and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16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Kickoff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Simplifications per Role</a:t>
            </a:r>
          </a:p>
          <a:p>
            <a:r>
              <a:rPr lang="en-US" dirty="0" smtClean="0"/>
              <a:t>Decisions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09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Simplifications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93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User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End to End Activity Management can be completed on their iPad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Only one Activity Record Type, Reduction of Activity Types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Less Status transitions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No Approval </a:t>
            </a:r>
            <a:endParaRPr lang="en-US" dirty="0" smtClean="0"/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Event Tasks for easy communication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More efficient Material entry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Enhanced Attendee search &amp; selection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Enhanced Activity Grid View on the iPad</a:t>
            </a:r>
          </a:p>
        </p:txBody>
      </p:sp>
    </p:spTree>
    <p:extLst>
      <p:ext uri="{BB962C8B-B14F-4D97-AF65-F5344CB8AC3E}">
        <p14:creationId xmlns:p14="http://schemas.microsoft.com/office/powerpoint/2010/main" val="936281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Marketing/Brand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Automated Need Creation </a:t>
            </a:r>
          </a:p>
          <a:p>
            <a:pPr lvl="1"/>
            <a:r>
              <a:rPr lang="en-US" dirty="0" smtClean="0"/>
              <a:t>Requires further technical discussion</a:t>
            </a:r>
          </a:p>
          <a:p>
            <a:r>
              <a:rPr lang="en-US" dirty="0" smtClean="0"/>
              <a:t>Automated Need sharing rules</a:t>
            </a:r>
          </a:p>
          <a:p>
            <a:pPr lvl="1"/>
            <a:r>
              <a:rPr lang="en-US" dirty="0" smtClean="0"/>
              <a:t>Requires further technical discussion</a:t>
            </a:r>
          </a:p>
          <a:p>
            <a:r>
              <a:rPr lang="en-US" dirty="0" smtClean="0"/>
              <a:t>Single Need type with fewer fields</a:t>
            </a:r>
          </a:p>
          <a:p>
            <a:r>
              <a:rPr lang="en-US" dirty="0" smtClean="0"/>
              <a:t>No Approval</a:t>
            </a:r>
          </a:p>
          <a:p>
            <a:r>
              <a:rPr lang="en-US" dirty="0" smtClean="0"/>
              <a:t>No Topic/Material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EMCoE</a:t>
            </a:r>
            <a:r>
              <a:rPr lang="en-US" dirty="0" smtClean="0"/>
              <a:t>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Enhanced communication between Activity Team Members via Event Tasks</a:t>
            </a:r>
          </a:p>
          <a:p>
            <a:r>
              <a:rPr lang="en-US" dirty="0" smtClean="0"/>
              <a:t>Easier Speaker Qualification setup &amp; management</a:t>
            </a:r>
          </a:p>
          <a:p>
            <a:r>
              <a:rPr lang="en-US" dirty="0" smtClean="0"/>
              <a:t>Significantly less Topic Management</a:t>
            </a:r>
            <a:endParaRPr lang="en-US" dirty="0"/>
          </a:p>
          <a:p>
            <a:r>
              <a:rPr lang="en-US" dirty="0" smtClean="0"/>
              <a:t>Simpler SAP vendor management </a:t>
            </a:r>
          </a:p>
        </p:txBody>
      </p:sp>
    </p:spTree>
    <p:extLst>
      <p:ext uri="{BB962C8B-B14F-4D97-AF65-F5344CB8AC3E}">
        <p14:creationId xmlns:p14="http://schemas.microsoft.com/office/powerpoint/2010/main" val="193369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Simplification Gains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Quicker system rollouts</a:t>
            </a:r>
          </a:p>
          <a:p>
            <a:r>
              <a:rPr lang="en-US" dirty="0" smtClean="0"/>
              <a:t>Quicker testing cycles</a:t>
            </a:r>
          </a:p>
          <a:p>
            <a:r>
              <a:rPr lang="en-US" dirty="0" smtClean="0"/>
              <a:t>Less maintenance, licensing &amp; vendor cost with removal of Contracting and PII Encryption</a:t>
            </a:r>
          </a:p>
          <a:p>
            <a:r>
              <a:rPr lang="en-US" dirty="0" smtClean="0"/>
              <a:t>Closer to the product with reduced customizations</a:t>
            </a:r>
          </a:p>
          <a:p>
            <a:pPr lvl="1"/>
            <a:r>
              <a:rPr lang="en-US" dirty="0" smtClean="0"/>
              <a:t>Provides the ability to grow more seamlessly with an industry standard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83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Decisions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1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1 Activity Type</a:t>
            </a:r>
          </a:p>
          <a:p>
            <a:pPr lvl="1"/>
            <a:r>
              <a:rPr lang="en-US" dirty="0" smtClean="0"/>
              <a:t>4 Checkboxes: Speaker Meeting, HCP Sponsorship, EBD, Advisory Board</a:t>
            </a:r>
          </a:p>
          <a:p>
            <a:pPr lvl="1"/>
            <a:r>
              <a:rPr lang="en-US" dirty="0" smtClean="0"/>
              <a:t>3 Statuses for Activities without Approval: Pre-Event, Post Event, Archived.  Post-Event should be automatically triggered based on Activity date. </a:t>
            </a:r>
          </a:p>
          <a:p>
            <a:pPr lvl="1"/>
            <a:r>
              <a:rPr lang="en-US" dirty="0" smtClean="0"/>
              <a:t>Removal of Alliance fields</a:t>
            </a:r>
          </a:p>
          <a:p>
            <a:pPr lvl="1"/>
            <a:r>
              <a:rPr lang="en-US" dirty="0" smtClean="0"/>
              <a:t>Service Coordinators get edit access to all Activities within their country</a:t>
            </a:r>
          </a:p>
          <a:p>
            <a:pPr lvl="1"/>
            <a:r>
              <a:rPr lang="en-US" dirty="0" smtClean="0"/>
              <a:t>Only lock Activity in archived status</a:t>
            </a:r>
          </a:p>
          <a:p>
            <a:pPr lvl="1"/>
            <a:r>
              <a:rPr lang="en-US" dirty="0" smtClean="0"/>
              <a:t>Ability to assign Activities to </a:t>
            </a:r>
            <a:r>
              <a:rPr lang="en-US" dirty="0" err="1" smtClean="0"/>
              <a:t>EMCoE</a:t>
            </a:r>
            <a:r>
              <a:rPr lang="en-US" dirty="0" smtClean="0"/>
              <a:t> Queue or specific </a:t>
            </a:r>
            <a:r>
              <a:rPr lang="en-US" dirty="0" err="1" smtClean="0"/>
              <a:t>EMCoE</a:t>
            </a:r>
            <a:r>
              <a:rPr lang="en-US" dirty="0" smtClean="0"/>
              <a:t> member</a:t>
            </a:r>
          </a:p>
          <a:p>
            <a:pPr lvl="1"/>
            <a:r>
              <a:rPr lang="en-US" dirty="0" smtClean="0"/>
              <a:t>Page Layout for Service Coordinators and Project Owners will be the same in all states for all </a:t>
            </a:r>
            <a:r>
              <a:rPr lang="en-US" dirty="0" err="1" smtClean="0"/>
              <a:t>Activites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326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eva New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32613</TotalTime>
  <Words>754</Words>
  <Application>Microsoft Macintosh PowerPoint</Application>
  <PresentationFormat>On-screen Show (4:3)</PresentationFormat>
  <Paragraphs>134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Lucida Grande</vt:lpstr>
      <vt:lpstr>ＭＳ Ｐゴシック</vt:lpstr>
      <vt:lpstr>Wingdings</vt:lpstr>
      <vt:lpstr>Arial</vt:lpstr>
      <vt:lpstr>Veeva New Theme</vt:lpstr>
      <vt:lpstr>Document</vt:lpstr>
      <vt:lpstr>BMS EM Simplification</vt:lpstr>
      <vt:lpstr>Simplification Kickoff Outcomes</vt:lpstr>
      <vt:lpstr>Role Simplifications</vt:lpstr>
      <vt:lpstr>Field User Simplification</vt:lpstr>
      <vt:lpstr>Marketing/Brand Simplification</vt:lpstr>
      <vt:lpstr>EMCoE Simplification</vt:lpstr>
      <vt:lpstr>Overall Simplification Gains</vt:lpstr>
      <vt:lpstr> Decisions </vt:lpstr>
      <vt:lpstr>Decisions</vt:lpstr>
      <vt:lpstr>Decisions</vt:lpstr>
      <vt:lpstr>Decisions</vt:lpstr>
      <vt:lpstr> Next Steps </vt:lpstr>
      <vt:lpstr>Next Steps</vt:lpstr>
      <vt:lpstr>Next Steps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Event and Event Attendee stubs</dc:title>
  <dc:creator>Dan Kallman</dc:creator>
  <cp:lastModifiedBy>Sarah Young</cp:lastModifiedBy>
  <cp:revision>1176</cp:revision>
  <dcterms:created xsi:type="dcterms:W3CDTF">2014-12-04T19:40:58Z</dcterms:created>
  <dcterms:modified xsi:type="dcterms:W3CDTF">2016-12-15T21:10:28Z</dcterms:modified>
</cp:coreProperties>
</file>