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64" r:id="rId3"/>
    <p:sldId id="265" r:id="rId4"/>
    <p:sldId id="267" r:id="rId5"/>
    <p:sldId id="268" r:id="rId6"/>
    <p:sldId id="266" r:id="rId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208" userDrawn="1">
          <p15:clr>
            <a:srgbClr val="A4A3A4"/>
          </p15:clr>
        </p15:guide>
        <p15:guide id="3" orient="horz" pos="672" userDrawn="1">
          <p15:clr>
            <a:srgbClr val="A4A3A4"/>
          </p15:clr>
        </p15:guide>
        <p15:guide id="4" orient="horz" pos="36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5A9"/>
    <a:srgbClr val="D9D9D9"/>
    <a:srgbClr val="F89728"/>
    <a:srgbClr val="F8991C"/>
    <a:srgbClr val="F89C27"/>
    <a:srgbClr val="5A7E96"/>
    <a:srgbClr val="12899F"/>
    <a:srgbClr val="8A8A8D"/>
    <a:srgbClr val="FA9D27"/>
    <a:srgbClr val="9A9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41" autoAdjust="0"/>
    <p:restoredTop sz="88674" autoAdjust="0"/>
  </p:normalViewPr>
  <p:slideViewPr>
    <p:cSldViewPr snapToGrid="0">
      <p:cViewPr varScale="1">
        <p:scale>
          <a:sx n="111" d="100"/>
          <a:sy n="111" d="100"/>
        </p:scale>
        <p:origin x="1952" y="200"/>
      </p:cViewPr>
      <p:guideLst>
        <p:guide orient="horz" pos="2184"/>
        <p:guide pos="2208"/>
        <p:guide orient="horz" pos="672"/>
        <p:guide orient="horz" pos="36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8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683D06F-6113-4898-B089-26C4FAF91A6F}" type="datetimeFigureOut">
              <a:rPr lang="en-US" smtClean="0"/>
              <a:t>3/27/17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AE99C7F-DDAE-4D18-8290-929C04DD6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07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25A83FD-4FF1-49AA-B281-30D5AB4A3636}" type="datetimeFigureOut">
              <a:rPr lang="en-US" smtClean="0"/>
              <a:pPr/>
              <a:t>3/27/17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A7B0DA6-2245-4E70-A5D2-7EE159DB25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63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/cl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Kathy\Desktop\veeva background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grpSp>
        <p:nvGrpSpPr>
          <p:cNvPr id="13" name="Group 12"/>
          <p:cNvGrpSpPr>
            <a:grpSpLocks noChangeAspect="1"/>
          </p:cNvGrpSpPr>
          <p:nvPr userDrawn="1"/>
        </p:nvGrpSpPr>
        <p:grpSpPr>
          <a:xfrm>
            <a:off x="2552065" y="2970213"/>
            <a:ext cx="4023360" cy="941810"/>
            <a:chOff x="2332038" y="1768475"/>
            <a:chExt cx="4713287" cy="1103313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2332038" y="1768475"/>
              <a:ext cx="4713287" cy="110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/>
            <p:cNvSpPr>
              <a:spLocks/>
            </p:cNvSpPr>
            <p:nvPr userDrawn="1"/>
          </p:nvSpPr>
          <p:spPr bwMode="auto">
            <a:xfrm>
              <a:off x="5207000" y="1916113"/>
              <a:ext cx="958850" cy="955675"/>
            </a:xfrm>
            <a:custGeom>
              <a:avLst/>
              <a:gdLst>
                <a:gd name="T0" fmla="*/ 85 w 85"/>
                <a:gd name="T1" fmla="*/ 0 h 84"/>
                <a:gd name="T2" fmla="*/ 69 w 85"/>
                <a:gd name="T3" fmla="*/ 0 h 84"/>
                <a:gd name="T4" fmla="*/ 42 w 85"/>
                <a:gd name="T5" fmla="*/ 53 h 84"/>
                <a:gd name="T6" fmla="*/ 16 w 85"/>
                <a:gd name="T7" fmla="*/ 0 h 84"/>
                <a:gd name="T8" fmla="*/ 0 w 85"/>
                <a:gd name="T9" fmla="*/ 0 h 84"/>
                <a:gd name="T10" fmla="*/ 42 w 85"/>
                <a:gd name="T11" fmla="*/ 84 h 84"/>
                <a:gd name="T12" fmla="*/ 85 w 85"/>
                <a:gd name="T1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84">
                  <a:moveTo>
                    <a:pt x="85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33"/>
                    <a:pt x="42" y="84"/>
                    <a:pt x="42" y="84"/>
                  </a:cubicBezTo>
                  <a:lnTo>
                    <a:pt x="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 noEditPoints="1"/>
            </p:cNvSpPr>
            <p:nvPr userDrawn="1"/>
          </p:nvSpPr>
          <p:spPr bwMode="auto">
            <a:xfrm>
              <a:off x="4327525" y="1905000"/>
              <a:ext cx="925512" cy="933450"/>
            </a:xfrm>
            <a:custGeom>
              <a:avLst/>
              <a:gdLst>
                <a:gd name="T0" fmla="*/ 41 w 82"/>
                <a:gd name="T1" fmla="*/ 69 h 82"/>
                <a:gd name="T2" fmla="*/ 14 w 82"/>
                <a:gd name="T3" fmla="*/ 48 h 82"/>
                <a:gd name="T4" fmla="*/ 82 w 82"/>
                <a:gd name="T5" fmla="*/ 48 h 82"/>
                <a:gd name="T6" fmla="*/ 82 w 82"/>
                <a:gd name="T7" fmla="*/ 41 h 82"/>
                <a:gd name="T8" fmla="*/ 41 w 82"/>
                <a:gd name="T9" fmla="*/ 0 h 82"/>
                <a:gd name="T10" fmla="*/ 0 w 82"/>
                <a:gd name="T11" fmla="*/ 41 h 82"/>
                <a:gd name="T12" fmla="*/ 41 w 82"/>
                <a:gd name="T13" fmla="*/ 82 h 82"/>
                <a:gd name="T14" fmla="*/ 77 w 82"/>
                <a:gd name="T15" fmla="*/ 60 h 82"/>
                <a:gd name="T16" fmla="*/ 61 w 82"/>
                <a:gd name="T17" fmla="*/ 60 h 82"/>
                <a:gd name="T18" fmla="*/ 41 w 82"/>
                <a:gd name="T19" fmla="*/ 69 h 82"/>
                <a:gd name="T20" fmla="*/ 41 w 82"/>
                <a:gd name="T21" fmla="*/ 13 h 82"/>
                <a:gd name="T22" fmla="*/ 68 w 82"/>
                <a:gd name="T23" fmla="*/ 34 h 82"/>
                <a:gd name="T24" fmla="*/ 14 w 82"/>
                <a:gd name="T25" fmla="*/ 34 h 82"/>
                <a:gd name="T26" fmla="*/ 41 w 82"/>
                <a:gd name="T27" fmla="*/ 1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82">
                  <a:moveTo>
                    <a:pt x="41" y="69"/>
                  </a:moveTo>
                  <a:cubicBezTo>
                    <a:pt x="28" y="69"/>
                    <a:pt x="17" y="60"/>
                    <a:pt x="1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18"/>
                    <a:pt x="64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64"/>
                    <a:pt x="18" y="82"/>
                    <a:pt x="41" y="82"/>
                  </a:cubicBezTo>
                  <a:cubicBezTo>
                    <a:pt x="56" y="82"/>
                    <a:pt x="70" y="73"/>
                    <a:pt x="77" y="60"/>
                  </a:cubicBezTo>
                  <a:cubicBezTo>
                    <a:pt x="61" y="60"/>
                    <a:pt x="61" y="60"/>
                    <a:pt x="61" y="60"/>
                  </a:cubicBezTo>
                  <a:cubicBezTo>
                    <a:pt x="56" y="66"/>
                    <a:pt x="49" y="69"/>
                    <a:pt x="41" y="69"/>
                  </a:cubicBezTo>
                  <a:moveTo>
                    <a:pt x="41" y="13"/>
                  </a:moveTo>
                  <a:cubicBezTo>
                    <a:pt x="54" y="13"/>
                    <a:pt x="65" y="22"/>
                    <a:pt x="68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7" y="22"/>
                    <a:pt x="28" y="13"/>
                    <a:pt x="41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121400" y="1905000"/>
              <a:ext cx="923925" cy="933450"/>
            </a:xfrm>
            <a:custGeom>
              <a:avLst/>
              <a:gdLst>
                <a:gd name="T0" fmla="*/ 82 w 82"/>
                <a:gd name="T1" fmla="*/ 41 h 82"/>
                <a:gd name="T2" fmla="*/ 82 w 82"/>
                <a:gd name="T3" fmla="*/ 41 h 82"/>
                <a:gd name="T4" fmla="*/ 82 w 82"/>
                <a:gd name="T5" fmla="*/ 1 h 82"/>
                <a:gd name="T6" fmla="*/ 68 w 82"/>
                <a:gd name="T7" fmla="*/ 1 h 82"/>
                <a:gd name="T8" fmla="*/ 68 w 82"/>
                <a:gd name="T9" fmla="*/ 11 h 82"/>
                <a:gd name="T10" fmla="*/ 41 w 82"/>
                <a:gd name="T11" fmla="*/ 0 h 82"/>
                <a:gd name="T12" fmla="*/ 0 w 82"/>
                <a:gd name="T13" fmla="*/ 41 h 82"/>
                <a:gd name="T14" fmla="*/ 41 w 82"/>
                <a:gd name="T15" fmla="*/ 82 h 82"/>
                <a:gd name="T16" fmla="*/ 68 w 82"/>
                <a:gd name="T17" fmla="*/ 72 h 82"/>
                <a:gd name="T18" fmla="*/ 68 w 82"/>
                <a:gd name="T19" fmla="*/ 82 h 82"/>
                <a:gd name="T20" fmla="*/ 82 w 82"/>
                <a:gd name="T21" fmla="*/ 82 h 82"/>
                <a:gd name="T22" fmla="*/ 82 w 82"/>
                <a:gd name="T23" fmla="*/ 42 h 82"/>
                <a:gd name="T24" fmla="*/ 82 w 82"/>
                <a:gd name="T25" fmla="*/ 41 h 82"/>
                <a:gd name="T26" fmla="*/ 41 w 82"/>
                <a:gd name="T27" fmla="*/ 69 h 82"/>
                <a:gd name="T28" fmla="*/ 13 w 82"/>
                <a:gd name="T29" fmla="*/ 41 h 82"/>
                <a:gd name="T30" fmla="*/ 41 w 82"/>
                <a:gd name="T31" fmla="*/ 14 h 82"/>
                <a:gd name="T32" fmla="*/ 68 w 82"/>
                <a:gd name="T33" fmla="*/ 41 h 82"/>
                <a:gd name="T34" fmla="*/ 68 w 82"/>
                <a:gd name="T35" fmla="*/ 42 h 82"/>
                <a:gd name="T36" fmla="*/ 41 w 82"/>
                <a:gd name="T37" fmla="*/ 6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" h="82"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2" y="1"/>
                    <a:pt x="82" y="1"/>
                    <a:pt x="82" y="1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1" y="4"/>
                    <a:pt x="51" y="0"/>
                    <a:pt x="41" y="0"/>
                  </a:cubicBezTo>
                  <a:cubicBezTo>
                    <a:pt x="18" y="0"/>
                    <a:pt x="0" y="19"/>
                    <a:pt x="0" y="41"/>
                  </a:cubicBezTo>
                  <a:cubicBezTo>
                    <a:pt x="0" y="64"/>
                    <a:pt x="18" y="82"/>
                    <a:pt x="41" y="82"/>
                  </a:cubicBezTo>
                  <a:cubicBezTo>
                    <a:pt x="51" y="82"/>
                    <a:pt x="61" y="78"/>
                    <a:pt x="68" y="7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2" y="41"/>
                    <a:pt x="82" y="41"/>
                  </a:cubicBezTo>
                  <a:moveTo>
                    <a:pt x="41" y="69"/>
                  </a:moveTo>
                  <a:cubicBezTo>
                    <a:pt x="25" y="69"/>
                    <a:pt x="13" y="57"/>
                    <a:pt x="13" y="41"/>
                  </a:cubicBezTo>
                  <a:cubicBezTo>
                    <a:pt x="13" y="26"/>
                    <a:pt x="25" y="14"/>
                    <a:pt x="41" y="14"/>
                  </a:cubicBezTo>
                  <a:cubicBezTo>
                    <a:pt x="56" y="14"/>
                    <a:pt x="68" y="26"/>
                    <a:pt x="68" y="41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8" y="57"/>
                    <a:pt x="56" y="69"/>
                    <a:pt x="41" y="6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 userDrawn="1"/>
          </p:nvSpPr>
          <p:spPr bwMode="auto">
            <a:xfrm>
              <a:off x="3290888" y="1905000"/>
              <a:ext cx="935037" cy="933450"/>
            </a:xfrm>
            <a:custGeom>
              <a:avLst/>
              <a:gdLst>
                <a:gd name="T0" fmla="*/ 42 w 83"/>
                <a:gd name="T1" fmla="*/ 69 h 82"/>
                <a:gd name="T2" fmla="*/ 15 w 83"/>
                <a:gd name="T3" fmla="*/ 48 h 82"/>
                <a:gd name="T4" fmla="*/ 83 w 83"/>
                <a:gd name="T5" fmla="*/ 48 h 82"/>
                <a:gd name="T6" fmla="*/ 83 w 83"/>
                <a:gd name="T7" fmla="*/ 41 h 82"/>
                <a:gd name="T8" fmla="*/ 42 w 83"/>
                <a:gd name="T9" fmla="*/ 0 h 82"/>
                <a:gd name="T10" fmla="*/ 0 w 83"/>
                <a:gd name="T11" fmla="*/ 41 h 82"/>
                <a:gd name="T12" fmla="*/ 42 w 83"/>
                <a:gd name="T13" fmla="*/ 82 h 82"/>
                <a:gd name="T14" fmla="*/ 78 w 83"/>
                <a:gd name="T15" fmla="*/ 60 h 82"/>
                <a:gd name="T16" fmla="*/ 62 w 83"/>
                <a:gd name="T17" fmla="*/ 60 h 82"/>
                <a:gd name="T18" fmla="*/ 42 w 83"/>
                <a:gd name="T19" fmla="*/ 69 h 82"/>
                <a:gd name="T20" fmla="*/ 42 w 83"/>
                <a:gd name="T21" fmla="*/ 13 h 82"/>
                <a:gd name="T22" fmla="*/ 69 w 83"/>
                <a:gd name="T23" fmla="*/ 34 h 82"/>
                <a:gd name="T24" fmla="*/ 15 w 83"/>
                <a:gd name="T25" fmla="*/ 34 h 82"/>
                <a:gd name="T26" fmla="*/ 42 w 83"/>
                <a:gd name="T27" fmla="*/ 1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" h="82">
                  <a:moveTo>
                    <a:pt x="42" y="69"/>
                  </a:moveTo>
                  <a:cubicBezTo>
                    <a:pt x="29" y="69"/>
                    <a:pt x="18" y="60"/>
                    <a:pt x="15" y="48"/>
                  </a:cubicBezTo>
                  <a:cubicBezTo>
                    <a:pt x="83" y="48"/>
                    <a:pt x="83" y="48"/>
                    <a:pt x="83" y="48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18"/>
                    <a:pt x="64" y="0"/>
                    <a:pt x="42" y="0"/>
                  </a:cubicBezTo>
                  <a:cubicBezTo>
                    <a:pt x="19" y="0"/>
                    <a:pt x="0" y="18"/>
                    <a:pt x="0" y="41"/>
                  </a:cubicBezTo>
                  <a:cubicBezTo>
                    <a:pt x="0" y="64"/>
                    <a:pt x="19" y="82"/>
                    <a:pt x="42" y="82"/>
                  </a:cubicBezTo>
                  <a:cubicBezTo>
                    <a:pt x="57" y="82"/>
                    <a:pt x="71" y="73"/>
                    <a:pt x="78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57" y="66"/>
                    <a:pt x="49" y="69"/>
                    <a:pt x="42" y="69"/>
                  </a:cubicBezTo>
                  <a:moveTo>
                    <a:pt x="42" y="13"/>
                  </a:moveTo>
                  <a:cubicBezTo>
                    <a:pt x="55" y="13"/>
                    <a:pt x="66" y="22"/>
                    <a:pt x="69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8" y="22"/>
                    <a:pt x="29" y="13"/>
                    <a:pt x="42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2332038" y="1768475"/>
              <a:ext cx="1071562" cy="1103313"/>
            </a:xfrm>
            <a:custGeom>
              <a:avLst/>
              <a:gdLst>
                <a:gd name="T0" fmla="*/ 0 w 675"/>
                <a:gd name="T1" fmla="*/ 0 h 695"/>
                <a:gd name="T2" fmla="*/ 114 w 675"/>
                <a:gd name="T3" fmla="*/ 0 h 695"/>
                <a:gd name="T4" fmla="*/ 341 w 675"/>
                <a:gd name="T5" fmla="*/ 451 h 695"/>
                <a:gd name="T6" fmla="*/ 561 w 675"/>
                <a:gd name="T7" fmla="*/ 0 h 695"/>
                <a:gd name="T8" fmla="*/ 675 w 675"/>
                <a:gd name="T9" fmla="*/ 0 h 695"/>
                <a:gd name="T10" fmla="*/ 341 w 675"/>
                <a:gd name="T11" fmla="*/ 695 h 695"/>
                <a:gd name="T12" fmla="*/ 0 w 675"/>
                <a:gd name="T13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695">
                  <a:moveTo>
                    <a:pt x="0" y="0"/>
                  </a:moveTo>
                  <a:lnTo>
                    <a:pt x="114" y="0"/>
                  </a:lnTo>
                  <a:lnTo>
                    <a:pt x="341" y="451"/>
                  </a:lnTo>
                  <a:lnTo>
                    <a:pt x="561" y="0"/>
                  </a:lnTo>
                  <a:lnTo>
                    <a:pt x="675" y="0"/>
                  </a:lnTo>
                  <a:lnTo>
                    <a:pt x="341" y="6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2625725" y="1768475"/>
              <a:ext cx="484187" cy="488950"/>
            </a:xfrm>
            <a:custGeom>
              <a:avLst/>
              <a:gdLst>
                <a:gd name="T0" fmla="*/ 0 w 43"/>
                <a:gd name="T1" fmla="*/ 0 h 43"/>
                <a:gd name="T2" fmla="*/ 21 w 43"/>
                <a:gd name="T3" fmla="*/ 43 h 43"/>
                <a:gd name="T4" fmla="*/ 43 w 43"/>
                <a:gd name="T5" fmla="*/ 0 h 43"/>
                <a:gd name="T6" fmla="*/ 0 w 43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43">
                  <a:moveTo>
                    <a:pt x="0" y="0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range Background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Kathy\Desktop\veeva background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381000" y="6321266"/>
            <a:ext cx="461134" cy="468852"/>
            <a:chOff x="3149600" y="1982788"/>
            <a:chExt cx="2844800" cy="2892425"/>
          </a:xfrm>
          <a:solidFill>
            <a:schemeClr val="bg1"/>
          </a:solidFill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3149600" y="1982788"/>
              <a:ext cx="2844800" cy="2892425"/>
            </a:xfrm>
            <a:custGeom>
              <a:avLst/>
              <a:gdLst>
                <a:gd name="T0" fmla="*/ 0 w 1792"/>
                <a:gd name="T1" fmla="*/ 0 h 1822"/>
                <a:gd name="T2" fmla="*/ 313 w 1792"/>
                <a:gd name="T3" fmla="*/ 0 h 1822"/>
                <a:gd name="T4" fmla="*/ 903 w 1792"/>
                <a:gd name="T5" fmla="*/ 1189 h 1822"/>
                <a:gd name="T6" fmla="*/ 1486 w 1792"/>
                <a:gd name="T7" fmla="*/ 0 h 1822"/>
                <a:gd name="T8" fmla="*/ 1792 w 1792"/>
                <a:gd name="T9" fmla="*/ 0 h 1822"/>
                <a:gd name="T10" fmla="*/ 896 w 1792"/>
                <a:gd name="T11" fmla="*/ 1822 h 1822"/>
                <a:gd name="T12" fmla="*/ 0 w 1792"/>
                <a:gd name="T13" fmla="*/ 0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2" h="1822">
                  <a:moveTo>
                    <a:pt x="0" y="0"/>
                  </a:moveTo>
                  <a:lnTo>
                    <a:pt x="313" y="0"/>
                  </a:lnTo>
                  <a:lnTo>
                    <a:pt x="903" y="1189"/>
                  </a:lnTo>
                  <a:lnTo>
                    <a:pt x="1486" y="0"/>
                  </a:lnTo>
                  <a:lnTo>
                    <a:pt x="1792" y="0"/>
                  </a:lnTo>
                  <a:lnTo>
                    <a:pt x="896" y="182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3929063" y="1993901"/>
              <a:ext cx="1285875" cy="1276350"/>
            </a:xfrm>
            <a:custGeom>
              <a:avLst/>
              <a:gdLst>
                <a:gd name="T0" fmla="*/ 0 w 114"/>
                <a:gd name="T1" fmla="*/ 0 h 113"/>
                <a:gd name="T2" fmla="*/ 57 w 114"/>
                <a:gd name="T3" fmla="*/ 113 h 113"/>
                <a:gd name="T4" fmla="*/ 114 w 114"/>
                <a:gd name="T5" fmla="*/ 0 h 113"/>
                <a:gd name="T6" fmla="*/ 0 w 114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13">
                  <a:moveTo>
                    <a:pt x="0" y="0"/>
                  </a:moveTo>
                  <a:cubicBezTo>
                    <a:pt x="57" y="113"/>
                    <a:pt x="57" y="113"/>
                    <a:pt x="57" y="113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937084" y="6451817"/>
            <a:ext cx="2229585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750" kern="600" dirty="0" smtClean="0">
                <a:solidFill>
                  <a:schemeClr val="bg1"/>
                </a:solidFill>
                <a:latin typeface="Arial" charset="0"/>
                <a:ea typeface="ＭＳ Ｐゴシック" charset="0"/>
              </a:rPr>
              <a:t>®2017 Veeva Systems – Company Confidential </a:t>
            </a:r>
            <a:endParaRPr lang="en-US" sz="750" kern="600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2831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A60DFD3-134D-4504-873E-5AE45B54A5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7765914" y="6501128"/>
            <a:ext cx="755335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750" b="1" kern="600" dirty="0" smtClean="0">
                <a:solidFill>
                  <a:schemeClr val="bg1"/>
                </a:solidFill>
                <a:latin typeface="Arial" charset="0"/>
                <a:ea typeface="ＭＳ Ｐゴシック" charset="0"/>
              </a:rPr>
              <a:t>veeva.com  |</a:t>
            </a:r>
            <a:endParaRPr lang="en-US" sz="750" b="1" kern="600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Kathy\Desktop\veeva background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pic>
        <p:nvPicPr>
          <p:cNvPr id="7" name="Picture 4"/>
          <p:cNvPicPr>
            <a:picLocks noChangeAspect="1"/>
          </p:cNvPicPr>
          <p:nvPr userDrawn="1"/>
        </p:nvPicPr>
        <p:blipFill>
          <a:blip r:embed="rId3" cstate="print">
            <a:alphaModFix amt="1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3162" b="20370"/>
          <a:stretch>
            <a:fillRect/>
          </a:stretch>
        </p:blipFill>
        <p:spPr bwMode="auto">
          <a:xfrm>
            <a:off x="4004466" y="2488711"/>
            <a:ext cx="6688137" cy="546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18823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2648" y="2743200"/>
            <a:ext cx="6169152" cy="704088"/>
          </a:xfrm>
        </p:spPr>
        <p:txBody>
          <a:bodyPr lIns="0" tIns="0" rIns="0" bIns="0" anchor="b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09600" y="3511296"/>
            <a:ext cx="5026152" cy="276999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White/Orange clou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Kathy\Desktop\veeva cloud orange.png"/>
          <p:cNvPicPr>
            <a:picLocks noChangeAspect="1" noChangeArrowheads="1"/>
          </p:cNvPicPr>
          <p:nvPr userDrawn="1"/>
        </p:nvPicPr>
        <p:blipFill>
          <a:blip r:embed="rId2" cstate="print"/>
          <a:srcRect l="24167"/>
          <a:stretch>
            <a:fillRect/>
          </a:stretch>
        </p:blipFill>
        <p:spPr bwMode="auto">
          <a:xfrm>
            <a:off x="2209800" y="0"/>
            <a:ext cx="69342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99E4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920885" y="6428317"/>
            <a:ext cx="1361872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909896" y="6507004"/>
            <a:ext cx="2229585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750" kern="60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®2017 Veeva Systems – Company Confidential </a:t>
            </a:r>
            <a:endParaRPr lang="en-US" sz="750" kern="600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767064" y="6507613"/>
            <a:ext cx="76123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750" b="1" kern="60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veeva.com</a:t>
            </a:r>
            <a:r>
              <a:rPr lang="en-US" sz="750" b="1" kern="6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  |</a:t>
            </a:r>
            <a:endParaRPr lang="en-US" sz="750" b="1" kern="600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/Orange clouds_with Cont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Kathy\Desktop\veeva cloud orange.png"/>
          <p:cNvPicPr>
            <a:picLocks noChangeAspect="1" noChangeArrowheads="1"/>
          </p:cNvPicPr>
          <p:nvPr userDrawn="1"/>
        </p:nvPicPr>
        <p:blipFill>
          <a:blip r:embed="rId2" cstate="print"/>
          <a:srcRect l="24167"/>
          <a:stretch>
            <a:fillRect/>
          </a:stretch>
        </p:blipFill>
        <p:spPr bwMode="auto">
          <a:xfrm>
            <a:off x="2209800" y="0"/>
            <a:ext cx="69342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>
            <a:lvl1pPr>
              <a:defRPr>
                <a:solidFill>
                  <a:srgbClr val="5A7E9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1371600"/>
            <a:ext cx="8229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20885" y="6428317"/>
            <a:ext cx="1361872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18363" y="6507004"/>
            <a:ext cx="2229585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750" kern="60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®2017 Veeva Systems – Company Confidential </a:t>
            </a:r>
            <a:endParaRPr lang="en-US" sz="750" kern="600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767064" y="6507613"/>
            <a:ext cx="76123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750" b="1" kern="60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veeva.com</a:t>
            </a:r>
            <a:r>
              <a:rPr lang="en-US" sz="750" b="1" kern="6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  |</a:t>
            </a:r>
            <a:endParaRPr lang="en-US" sz="750" b="1" kern="600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oran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>
            <a:lvl1pPr>
              <a:defRPr>
                <a:solidFill>
                  <a:srgbClr val="5A7E9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1371600"/>
            <a:ext cx="8229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 - oran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 anchor="b" anchorCtr="0"/>
          <a:lstStyle>
            <a:lvl1pPr>
              <a:defRPr>
                <a:solidFill>
                  <a:srgbClr val="5A7E9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066800"/>
            <a:ext cx="8229600" cy="304800"/>
          </a:xfrm>
        </p:spPr>
        <p:txBody>
          <a:bodyPr/>
          <a:lstStyle>
            <a:lvl1pPr>
              <a:buNone/>
              <a:defRPr b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oran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 anchor="b" anchorCtr="0"/>
          <a:lstStyle>
            <a:lvl1pPr>
              <a:defRPr>
                <a:solidFill>
                  <a:srgbClr val="5A7E9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kern="600" dirty="0" smtClean="0">
                <a:solidFill>
                  <a:srgbClr val="595959"/>
                </a:solidFill>
                <a:latin typeface="Arial" charset="0"/>
                <a:ea typeface="Arial"/>
                <a:cs typeface="Arial"/>
              </a:rPr>
              <a:t> </a:t>
            </a:r>
            <a:fld id="{4A60DFD3-134D-4504-873E-5AE45B54A5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s with Subhead - oran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379320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200" y="975696"/>
            <a:ext cx="8229600" cy="381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="0">
                <a:solidFill>
                  <a:srgbClr val="595959"/>
                </a:solidFill>
              </a:defRPr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292608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9"/>
          <p:cNvSpPr>
            <a:spLocks noGrp="1"/>
          </p:cNvSpPr>
          <p:nvPr>
            <p:ph sz="quarter" idx="10"/>
          </p:nvPr>
        </p:nvSpPr>
        <p:spPr>
          <a:xfrm>
            <a:off x="457200" y="1527048"/>
            <a:ext cx="38862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1"/>
          </p:nvPr>
        </p:nvSpPr>
        <p:spPr>
          <a:xfrm>
            <a:off x="4800600" y="1527048"/>
            <a:ext cx="38862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54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white footer">
    <p:bg>
      <p:bgPr>
        <a:blipFill dpi="0" rotWithShape="0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457200" y="1298448"/>
            <a:ext cx="8229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611213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Kathy\Desktop\veeva background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1924047" y="3036888"/>
            <a:ext cx="899348" cy="914400"/>
            <a:chOff x="3149600" y="1982788"/>
            <a:chExt cx="2844800" cy="2892425"/>
          </a:xfrm>
          <a:solidFill>
            <a:schemeClr val="bg1"/>
          </a:solidFill>
        </p:grpSpPr>
        <p:sp>
          <p:nvSpPr>
            <p:cNvPr id="9" name="Freeform 5"/>
            <p:cNvSpPr>
              <a:spLocks/>
            </p:cNvSpPr>
            <p:nvPr userDrawn="1"/>
          </p:nvSpPr>
          <p:spPr bwMode="auto">
            <a:xfrm>
              <a:off x="3149600" y="1982788"/>
              <a:ext cx="2844800" cy="2892425"/>
            </a:xfrm>
            <a:custGeom>
              <a:avLst/>
              <a:gdLst>
                <a:gd name="T0" fmla="*/ 0 w 1792"/>
                <a:gd name="T1" fmla="*/ 0 h 1822"/>
                <a:gd name="T2" fmla="*/ 313 w 1792"/>
                <a:gd name="T3" fmla="*/ 0 h 1822"/>
                <a:gd name="T4" fmla="*/ 903 w 1792"/>
                <a:gd name="T5" fmla="*/ 1189 h 1822"/>
                <a:gd name="T6" fmla="*/ 1486 w 1792"/>
                <a:gd name="T7" fmla="*/ 0 h 1822"/>
                <a:gd name="T8" fmla="*/ 1792 w 1792"/>
                <a:gd name="T9" fmla="*/ 0 h 1822"/>
                <a:gd name="T10" fmla="*/ 896 w 1792"/>
                <a:gd name="T11" fmla="*/ 1822 h 1822"/>
                <a:gd name="T12" fmla="*/ 0 w 1792"/>
                <a:gd name="T13" fmla="*/ 0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2" h="1822">
                  <a:moveTo>
                    <a:pt x="0" y="0"/>
                  </a:moveTo>
                  <a:lnTo>
                    <a:pt x="313" y="0"/>
                  </a:lnTo>
                  <a:lnTo>
                    <a:pt x="903" y="1189"/>
                  </a:lnTo>
                  <a:lnTo>
                    <a:pt x="1486" y="0"/>
                  </a:lnTo>
                  <a:lnTo>
                    <a:pt x="1792" y="0"/>
                  </a:lnTo>
                  <a:lnTo>
                    <a:pt x="896" y="182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3929063" y="1993901"/>
              <a:ext cx="1285875" cy="1276350"/>
            </a:xfrm>
            <a:custGeom>
              <a:avLst/>
              <a:gdLst>
                <a:gd name="T0" fmla="*/ 0 w 114"/>
                <a:gd name="T1" fmla="*/ 0 h 113"/>
                <a:gd name="T2" fmla="*/ 57 w 114"/>
                <a:gd name="T3" fmla="*/ 113 h 113"/>
                <a:gd name="T4" fmla="*/ 114 w 114"/>
                <a:gd name="T5" fmla="*/ 0 h 113"/>
                <a:gd name="T6" fmla="*/ 0 w 114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13">
                  <a:moveTo>
                    <a:pt x="0" y="0"/>
                  </a:moveTo>
                  <a:cubicBezTo>
                    <a:pt x="57" y="113"/>
                    <a:pt x="57" y="113"/>
                    <a:pt x="57" y="113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 userDrawn="1"/>
        </p:nvSpPr>
        <p:spPr>
          <a:xfrm>
            <a:off x="3962400" y="2875002"/>
            <a:ext cx="36976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Welcome</a:t>
            </a:r>
            <a:endParaRPr lang="en-US" sz="6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531936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Kathy\Desktop\veeva background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 userDrawn="1"/>
        </p:nvSpPr>
        <p:spPr>
          <a:xfrm>
            <a:off x="3888233" y="2875002"/>
            <a:ext cx="41889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en-US" sz="6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531936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1924047" y="3036888"/>
            <a:ext cx="899348" cy="914400"/>
            <a:chOff x="3149600" y="1982788"/>
            <a:chExt cx="2844800" cy="2892425"/>
          </a:xfrm>
          <a:solidFill>
            <a:schemeClr val="bg1"/>
          </a:solidFill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3149600" y="1982788"/>
              <a:ext cx="2844800" cy="2892425"/>
            </a:xfrm>
            <a:custGeom>
              <a:avLst/>
              <a:gdLst>
                <a:gd name="T0" fmla="*/ 0 w 1792"/>
                <a:gd name="T1" fmla="*/ 0 h 1822"/>
                <a:gd name="T2" fmla="*/ 313 w 1792"/>
                <a:gd name="T3" fmla="*/ 0 h 1822"/>
                <a:gd name="T4" fmla="*/ 903 w 1792"/>
                <a:gd name="T5" fmla="*/ 1189 h 1822"/>
                <a:gd name="T6" fmla="*/ 1486 w 1792"/>
                <a:gd name="T7" fmla="*/ 0 h 1822"/>
                <a:gd name="T8" fmla="*/ 1792 w 1792"/>
                <a:gd name="T9" fmla="*/ 0 h 1822"/>
                <a:gd name="T10" fmla="*/ 896 w 1792"/>
                <a:gd name="T11" fmla="*/ 1822 h 1822"/>
                <a:gd name="T12" fmla="*/ 0 w 1792"/>
                <a:gd name="T13" fmla="*/ 0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2" h="1822">
                  <a:moveTo>
                    <a:pt x="0" y="0"/>
                  </a:moveTo>
                  <a:lnTo>
                    <a:pt x="313" y="0"/>
                  </a:lnTo>
                  <a:lnTo>
                    <a:pt x="903" y="1189"/>
                  </a:lnTo>
                  <a:lnTo>
                    <a:pt x="1486" y="0"/>
                  </a:lnTo>
                  <a:lnTo>
                    <a:pt x="1792" y="0"/>
                  </a:lnTo>
                  <a:lnTo>
                    <a:pt x="896" y="182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3929063" y="1993901"/>
              <a:ext cx="1285875" cy="1276350"/>
            </a:xfrm>
            <a:custGeom>
              <a:avLst/>
              <a:gdLst>
                <a:gd name="T0" fmla="*/ 0 w 114"/>
                <a:gd name="T1" fmla="*/ 0 h 113"/>
                <a:gd name="T2" fmla="*/ 57 w 114"/>
                <a:gd name="T3" fmla="*/ 113 h 113"/>
                <a:gd name="T4" fmla="*/ 114 w 114"/>
                <a:gd name="T5" fmla="*/ 0 h 113"/>
                <a:gd name="T6" fmla="*/ 0 w 114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13">
                  <a:moveTo>
                    <a:pt x="0" y="0"/>
                  </a:moveTo>
                  <a:cubicBezTo>
                    <a:pt x="57" y="113"/>
                    <a:pt x="57" y="113"/>
                    <a:pt x="57" y="113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Kathy\Desktop\veeva background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 userDrawn="1"/>
        </p:nvSpPr>
        <p:spPr>
          <a:xfrm>
            <a:off x="3886200" y="2472666"/>
            <a:ext cx="41889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en-US" sz="6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531936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1924047" y="3036888"/>
            <a:ext cx="899348" cy="914400"/>
            <a:chOff x="3149600" y="1982788"/>
            <a:chExt cx="2844800" cy="2892425"/>
          </a:xfrm>
          <a:solidFill>
            <a:schemeClr val="bg1"/>
          </a:solidFill>
        </p:grpSpPr>
        <p:sp>
          <p:nvSpPr>
            <p:cNvPr id="9" name="Freeform 5"/>
            <p:cNvSpPr>
              <a:spLocks/>
            </p:cNvSpPr>
            <p:nvPr userDrawn="1"/>
          </p:nvSpPr>
          <p:spPr bwMode="auto">
            <a:xfrm>
              <a:off x="3149600" y="1982788"/>
              <a:ext cx="2844800" cy="2892425"/>
            </a:xfrm>
            <a:custGeom>
              <a:avLst/>
              <a:gdLst>
                <a:gd name="T0" fmla="*/ 0 w 1792"/>
                <a:gd name="T1" fmla="*/ 0 h 1822"/>
                <a:gd name="T2" fmla="*/ 313 w 1792"/>
                <a:gd name="T3" fmla="*/ 0 h 1822"/>
                <a:gd name="T4" fmla="*/ 903 w 1792"/>
                <a:gd name="T5" fmla="*/ 1189 h 1822"/>
                <a:gd name="T6" fmla="*/ 1486 w 1792"/>
                <a:gd name="T7" fmla="*/ 0 h 1822"/>
                <a:gd name="T8" fmla="*/ 1792 w 1792"/>
                <a:gd name="T9" fmla="*/ 0 h 1822"/>
                <a:gd name="T10" fmla="*/ 896 w 1792"/>
                <a:gd name="T11" fmla="*/ 1822 h 1822"/>
                <a:gd name="T12" fmla="*/ 0 w 1792"/>
                <a:gd name="T13" fmla="*/ 0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2" h="1822">
                  <a:moveTo>
                    <a:pt x="0" y="0"/>
                  </a:moveTo>
                  <a:lnTo>
                    <a:pt x="313" y="0"/>
                  </a:lnTo>
                  <a:lnTo>
                    <a:pt x="903" y="1189"/>
                  </a:lnTo>
                  <a:lnTo>
                    <a:pt x="1486" y="0"/>
                  </a:lnTo>
                  <a:lnTo>
                    <a:pt x="1792" y="0"/>
                  </a:lnTo>
                  <a:lnTo>
                    <a:pt x="896" y="182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3929063" y="1993901"/>
              <a:ext cx="1285875" cy="1276350"/>
            </a:xfrm>
            <a:custGeom>
              <a:avLst/>
              <a:gdLst>
                <a:gd name="T0" fmla="*/ 0 w 114"/>
                <a:gd name="T1" fmla="*/ 0 h 113"/>
                <a:gd name="T2" fmla="*/ 57 w 114"/>
                <a:gd name="T3" fmla="*/ 113 h 113"/>
                <a:gd name="T4" fmla="*/ 114 w 114"/>
                <a:gd name="T5" fmla="*/ 0 h 113"/>
                <a:gd name="T6" fmla="*/ 0 w 114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13">
                  <a:moveTo>
                    <a:pt x="0" y="0"/>
                  </a:moveTo>
                  <a:cubicBezTo>
                    <a:pt x="57" y="113"/>
                    <a:pt x="57" y="113"/>
                    <a:pt x="57" y="113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itle 8"/>
          <p:cNvSpPr>
            <a:spLocks noGrp="1"/>
          </p:cNvSpPr>
          <p:nvPr>
            <p:ph type="title" hasCustomPrompt="1"/>
          </p:nvPr>
        </p:nvSpPr>
        <p:spPr>
          <a:xfrm>
            <a:off x="3933412" y="3443901"/>
            <a:ext cx="4617720" cy="1298448"/>
          </a:xfrm>
        </p:spPr>
        <p:txBody>
          <a:bodyPr anchor="t">
            <a:normAutofit/>
          </a:bodyPr>
          <a:lstStyle>
            <a:lvl1pPr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First / Last Name</a:t>
            </a:r>
            <a:br>
              <a:rPr lang="en-US" dirty="0" smtClean="0"/>
            </a:br>
            <a:r>
              <a:rPr lang="en-US" dirty="0" smtClean="0"/>
              <a:t>Email: first.last@veeva.com</a:t>
            </a:r>
            <a:br>
              <a:rPr lang="en-US" dirty="0" smtClean="0"/>
            </a:br>
            <a:r>
              <a:rPr lang="en-US" dirty="0" smtClean="0"/>
              <a:t>Phone: 215 555 0188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057400" y="2322576"/>
            <a:ext cx="2501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89728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en-US" sz="3600" b="1" dirty="0">
              <a:solidFill>
                <a:srgbClr val="F89728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130552" y="3127248"/>
            <a:ext cx="5257800" cy="0"/>
          </a:xfrm>
          <a:prstGeom prst="line">
            <a:avLst/>
          </a:prstGeom>
          <a:ln w="19050">
            <a:solidFill>
              <a:srgbClr val="807F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8"/>
          <p:cNvSpPr>
            <a:spLocks noGrp="1"/>
          </p:cNvSpPr>
          <p:nvPr>
            <p:ph type="title" hasCustomPrompt="1"/>
          </p:nvPr>
        </p:nvSpPr>
        <p:spPr>
          <a:xfrm>
            <a:off x="2130552" y="3335874"/>
            <a:ext cx="4617720" cy="1298448"/>
          </a:xfrm>
        </p:spPr>
        <p:txBody>
          <a:bodyPr anchor="t">
            <a:normAutofit/>
          </a:bodyPr>
          <a:lstStyle>
            <a:lvl1pPr>
              <a:defRPr sz="200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First / Last Name</a:t>
            </a:r>
            <a:br>
              <a:rPr lang="en-US" dirty="0" smtClean="0"/>
            </a:br>
            <a:r>
              <a:rPr lang="en-US" dirty="0" smtClean="0"/>
              <a:t>Email: first.last@veeva.com</a:t>
            </a:r>
            <a:br>
              <a:rPr lang="en-US" dirty="0" smtClean="0"/>
            </a:br>
            <a:r>
              <a:rPr lang="en-US" dirty="0" smtClean="0"/>
              <a:t>Phone: 215 555 0188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Kathy\Desktop\veeva background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 userDrawn="1"/>
        </p:nvSpPr>
        <p:spPr>
          <a:xfrm>
            <a:off x="3810000" y="2875002"/>
            <a:ext cx="39982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Questions</a:t>
            </a:r>
            <a:endParaRPr lang="en-US" sz="6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531936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1924047" y="3036888"/>
            <a:ext cx="899348" cy="914400"/>
            <a:chOff x="3149600" y="1982788"/>
            <a:chExt cx="2844800" cy="2892425"/>
          </a:xfrm>
          <a:solidFill>
            <a:schemeClr val="bg1"/>
          </a:solidFill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3149600" y="1982788"/>
              <a:ext cx="2844800" cy="2892425"/>
            </a:xfrm>
            <a:custGeom>
              <a:avLst/>
              <a:gdLst>
                <a:gd name="T0" fmla="*/ 0 w 1792"/>
                <a:gd name="T1" fmla="*/ 0 h 1822"/>
                <a:gd name="T2" fmla="*/ 313 w 1792"/>
                <a:gd name="T3" fmla="*/ 0 h 1822"/>
                <a:gd name="T4" fmla="*/ 903 w 1792"/>
                <a:gd name="T5" fmla="*/ 1189 h 1822"/>
                <a:gd name="T6" fmla="*/ 1486 w 1792"/>
                <a:gd name="T7" fmla="*/ 0 h 1822"/>
                <a:gd name="T8" fmla="*/ 1792 w 1792"/>
                <a:gd name="T9" fmla="*/ 0 h 1822"/>
                <a:gd name="T10" fmla="*/ 896 w 1792"/>
                <a:gd name="T11" fmla="*/ 1822 h 1822"/>
                <a:gd name="T12" fmla="*/ 0 w 1792"/>
                <a:gd name="T13" fmla="*/ 0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2" h="1822">
                  <a:moveTo>
                    <a:pt x="0" y="0"/>
                  </a:moveTo>
                  <a:lnTo>
                    <a:pt x="313" y="0"/>
                  </a:lnTo>
                  <a:lnTo>
                    <a:pt x="903" y="1189"/>
                  </a:lnTo>
                  <a:lnTo>
                    <a:pt x="1486" y="0"/>
                  </a:lnTo>
                  <a:lnTo>
                    <a:pt x="1792" y="0"/>
                  </a:lnTo>
                  <a:lnTo>
                    <a:pt x="896" y="182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3929063" y="1993901"/>
              <a:ext cx="1285875" cy="1276350"/>
            </a:xfrm>
            <a:custGeom>
              <a:avLst/>
              <a:gdLst>
                <a:gd name="T0" fmla="*/ 0 w 114"/>
                <a:gd name="T1" fmla="*/ 0 h 113"/>
                <a:gd name="T2" fmla="*/ 57 w 114"/>
                <a:gd name="T3" fmla="*/ 113 h 113"/>
                <a:gd name="T4" fmla="*/ 114 w 114"/>
                <a:gd name="T5" fmla="*/ 0 h 113"/>
                <a:gd name="T6" fmla="*/ 0 w 114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13">
                  <a:moveTo>
                    <a:pt x="0" y="0"/>
                  </a:moveTo>
                  <a:cubicBezTo>
                    <a:pt x="57" y="113"/>
                    <a:pt x="57" y="113"/>
                    <a:pt x="57" y="113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Kathy\Desktop\veeva background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 userDrawn="1"/>
        </p:nvSpPr>
        <p:spPr>
          <a:xfrm>
            <a:off x="4114800" y="2875002"/>
            <a:ext cx="1847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6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041648" y="2788920"/>
            <a:ext cx="4617720" cy="129844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31936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1924047" y="3036888"/>
            <a:ext cx="899348" cy="914400"/>
            <a:chOff x="3149600" y="1982788"/>
            <a:chExt cx="2844800" cy="2892425"/>
          </a:xfrm>
          <a:solidFill>
            <a:schemeClr val="bg1"/>
          </a:solidFill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3149600" y="1982788"/>
              <a:ext cx="2844800" cy="2892425"/>
            </a:xfrm>
            <a:custGeom>
              <a:avLst/>
              <a:gdLst>
                <a:gd name="T0" fmla="*/ 0 w 1792"/>
                <a:gd name="T1" fmla="*/ 0 h 1822"/>
                <a:gd name="T2" fmla="*/ 313 w 1792"/>
                <a:gd name="T3" fmla="*/ 0 h 1822"/>
                <a:gd name="T4" fmla="*/ 903 w 1792"/>
                <a:gd name="T5" fmla="*/ 1189 h 1822"/>
                <a:gd name="T6" fmla="*/ 1486 w 1792"/>
                <a:gd name="T7" fmla="*/ 0 h 1822"/>
                <a:gd name="T8" fmla="*/ 1792 w 1792"/>
                <a:gd name="T9" fmla="*/ 0 h 1822"/>
                <a:gd name="T10" fmla="*/ 896 w 1792"/>
                <a:gd name="T11" fmla="*/ 1822 h 1822"/>
                <a:gd name="T12" fmla="*/ 0 w 1792"/>
                <a:gd name="T13" fmla="*/ 0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2" h="1822">
                  <a:moveTo>
                    <a:pt x="0" y="0"/>
                  </a:moveTo>
                  <a:lnTo>
                    <a:pt x="313" y="0"/>
                  </a:lnTo>
                  <a:lnTo>
                    <a:pt x="903" y="1189"/>
                  </a:lnTo>
                  <a:lnTo>
                    <a:pt x="1486" y="0"/>
                  </a:lnTo>
                  <a:lnTo>
                    <a:pt x="1792" y="0"/>
                  </a:lnTo>
                  <a:lnTo>
                    <a:pt x="896" y="182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3929063" y="1993901"/>
              <a:ext cx="1285875" cy="1276350"/>
            </a:xfrm>
            <a:custGeom>
              <a:avLst/>
              <a:gdLst>
                <a:gd name="T0" fmla="*/ 0 w 114"/>
                <a:gd name="T1" fmla="*/ 0 h 113"/>
                <a:gd name="T2" fmla="*/ 57 w 114"/>
                <a:gd name="T3" fmla="*/ 113 h 113"/>
                <a:gd name="T4" fmla="*/ 114 w 114"/>
                <a:gd name="T5" fmla="*/ 0 h 113"/>
                <a:gd name="T6" fmla="*/ 0 w 114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13">
                  <a:moveTo>
                    <a:pt x="0" y="0"/>
                  </a:moveTo>
                  <a:cubicBezTo>
                    <a:pt x="57" y="113"/>
                    <a:pt x="57" y="113"/>
                    <a:pt x="57" y="113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Kathy\Desktop\veeva background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grpSp>
        <p:nvGrpSpPr>
          <p:cNvPr id="11" name="Group 10"/>
          <p:cNvGrpSpPr>
            <a:grpSpLocks noChangeAspect="1"/>
          </p:cNvGrpSpPr>
          <p:nvPr userDrawn="1"/>
        </p:nvGrpSpPr>
        <p:grpSpPr>
          <a:xfrm>
            <a:off x="476251" y="3124200"/>
            <a:ext cx="2574017" cy="602540"/>
            <a:chOff x="2332038" y="1768475"/>
            <a:chExt cx="4713287" cy="1103313"/>
          </a:xfrm>
        </p:grpSpPr>
        <p:sp>
          <p:nvSpPr>
            <p:cNvPr id="12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2332038" y="1768475"/>
              <a:ext cx="4713287" cy="110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5207000" y="1916113"/>
              <a:ext cx="958850" cy="955675"/>
            </a:xfrm>
            <a:custGeom>
              <a:avLst/>
              <a:gdLst>
                <a:gd name="T0" fmla="*/ 85 w 85"/>
                <a:gd name="T1" fmla="*/ 0 h 84"/>
                <a:gd name="T2" fmla="*/ 69 w 85"/>
                <a:gd name="T3" fmla="*/ 0 h 84"/>
                <a:gd name="T4" fmla="*/ 42 w 85"/>
                <a:gd name="T5" fmla="*/ 53 h 84"/>
                <a:gd name="T6" fmla="*/ 16 w 85"/>
                <a:gd name="T7" fmla="*/ 0 h 84"/>
                <a:gd name="T8" fmla="*/ 0 w 85"/>
                <a:gd name="T9" fmla="*/ 0 h 84"/>
                <a:gd name="T10" fmla="*/ 42 w 85"/>
                <a:gd name="T11" fmla="*/ 84 h 84"/>
                <a:gd name="T12" fmla="*/ 85 w 85"/>
                <a:gd name="T1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84">
                  <a:moveTo>
                    <a:pt x="85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33"/>
                    <a:pt x="42" y="84"/>
                    <a:pt x="42" y="84"/>
                  </a:cubicBezTo>
                  <a:lnTo>
                    <a:pt x="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4327525" y="1905000"/>
              <a:ext cx="925512" cy="933450"/>
            </a:xfrm>
            <a:custGeom>
              <a:avLst/>
              <a:gdLst>
                <a:gd name="T0" fmla="*/ 41 w 82"/>
                <a:gd name="T1" fmla="*/ 69 h 82"/>
                <a:gd name="T2" fmla="*/ 14 w 82"/>
                <a:gd name="T3" fmla="*/ 48 h 82"/>
                <a:gd name="T4" fmla="*/ 82 w 82"/>
                <a:gd name="T5" fmla="*/ 48 h 82"/>
                <a:gd name="T6" fmla="*/ 82 w 82"/>
                <a:gd name="T7" fmla="*/ 41 h 82"/>
                <a:gd name="T8" fmla="*/ 41 w 82"/>
                <a:gd name="T9" fmla="*/ 0 h 82"/>
                <a:gd name="T10" fmla="*/ 0 w 82"/>
                <a:gd name="T11" fmla="*/ 41 h 82"/>
                <a:gd name="T12" fmla="*/ 41 w 82"/>
                <a:gd name="T13" fmla="*/ 82 h 82"/>
                <a:gd name="T14" fmla="*/ 77 w 82"/>
                <a:gd name="T15" fmla="*/ 60 h 82"/>
                <a:gd name="T16" fmla="*/ 61 w 82"/>
                <a:gd name="T17" fmla="*/ 60 h 82"/>
                <a:gd name="T18" fmla="*/ 41 w 82"/>
                <a:gd name="T19" fmla="*/ 69 h 82"/>
                <a:gd name="T20" fmla="*/ 41 w 82"/>
                <a:gd name="T21" fmla="*/ 13 h 82"/>
                <a:gd name="T22" fmla="*/ 68 w 82"/>
                <a:gd name="T23" fmla="*/ 34 h 82"/>
                <a:gd name="T24" fmla="*/ 14 w 82"/>
                <a:gd name="T25" fmla="*/ 34 h 82"/>
                <a:gd name="T26" fmla="*/ 41 w 82"/>
                <a:gd name="T27" fmla="*/ 1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82">
                  <a:moveTo>
                    <a:pt x="41" y="69"/>
                  </a:moveTo>
                  <a:cubicBezTo>
                    <a:pt x="28" y="69"/>
                    <a:pt x="17" y="60"/>
                    <a:pt x="1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18"/>
                    <a:pt x="64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64"/>
                    <a:pt x="18" y="82"/>
                    <a:pt x="41" y="82"/>
                  </a:cubicBezTo>
                  <a:cubicBezTo>
                    <a:pt x="56" y="82"/>
                    <a:pt x="70" y="73"/>
                    <a:pt x="77" y="60"/>
                  </a:cubicBezTo>
                  <a:cubicBezTo>
                    <a:pt x="61" y="60"/>
                    <a:pt x="61" y="60"/>
                    <a:pt x="61" y="60"/>
                  </a:cubicBezTo>
                  <a:cubicBezTo>
                    <a:pt x="56" y="66"/>
                    <a:pt x="49" y="69"/>
                    <a:pt x="41" y="69"/>
                  </a:cubicBezTo>
                  <a:moveTo>
                    <a:pt x="41" y="13"/>
                  </a:moveTo>
                  <a:cubicBezTo>
                    <a:pt x="54" y="13"/>
                    <a:pt x="65" y="22"/>
                    <a:pt x="68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7" y="22"/>
                    <a:pt x="28" y="13"/>
                    <a:pt x="41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 noEditPoints="1"/>
            </p:cNvSpPr>
            <p:nvPr userDrawn="1"/>
          </p:nvSpPr>
          <p:spPr bwMode="auto">
            <a:xfrm>
              <a:off x="6121400" y="1905000"/>
              <a:ext cx="923925" cy="933450"/>
            </a:xfrm>
            <a:custGeom>
              <a:avLst/>
              <a:gdLst>
                <a:gd name="T0" fmla="*/ 82 w 82"/>
                <a:gd name="T1" fmla="*/ 41 h 82"/>
                <a:gd name="T2" fmla="*/ 82 w 82"/>
                <a:gd name="T3" fmla="*/ 41 h 82"/>
                <a:gd name="T4" fmla="*/ 82 w 82"/>
                <a:gd name="T5" fmla="*/ 1 h 82"/>
                <a:gd name="T6" fmla="*/ 68 w 82"/>
                <a:gd name="T7" fmla="*/ 1 h 82"/>
                <a:gd name="T8" fmla="*/ 68 w 82"/>
                <a:gd name="T9" fmla="*/ 11 h 82"/>
                <a:gd name="T10" fmla="*/ 41 w 82"/>
                <a:gd name="T11" fmla="*/ 0 h 82"/>
                <a:gd name="T12" fmla="*/ 0 w 82"/>
                <a:gd name="T13" fmla="*/ 41 h 82"/>
                <a:gd name="T14" fmla="*/ 41 w 82"/>
                <a:gd name="T15" fmla="*/ 82 h 82"/>
                <a:gd name="T16" fmla="*/ 68 w 82"/>
                <a:gd name="T17" fmla="*/ 72 h 82"/>
                <a:gd name="T18" fmla="*/ 68 w 82"/>
                <a:gd name="T19" fmla="*/ 82 h 82"/>
                <a:gd name="T20" fmla="*/ 82 w 82"/>
                <a:gd name="T21" fmla="*/ 82 h 82"/>
                <a:gd name="T22" fmla="*/ 82 w 82"/>
                <a:gd name="T23" fmla="*/ 42 h 82"/>
                <a:gd name="T24" fmla="*/ 82 w 82"/>
                <a:gd name="T25" fmla="*/ 41 h 82"/>
                <a:gd name="T26" fmla="*/ 41 w 82"/>
                <a:gd name="T27" fmla="*/ 69 h 82"/>
                <a:gd name="T28" fmla="*/ 13 w 82"/>
                <a:gd name="T29" fmla="*/ 41 h 82"/>
                <a:gd name="T30" fmla="*/ 41 w 82"/>
                <a:gd name="T31" fmla="*/ 14 h 82"/>
                <a:gd name="T32" fmla="*/ 68 w 82"/>
                <a:gd name="T33" fmla="*/ 41 h 82"/>
                <a:gd name="T34" fmla="*/ 68 w 82"/>
                <a:gd name="T35" fmla="*/ 42 h 82"/>
                <a:gd name="T36" fmla="*/ 41 w 82"/>
                <a:gd name="T37" fmla="*/ 6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" h="82"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2" y="1"/>
                    <a:pt x="82" y="1"/>
                    <a:pt x="82" y="1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1" y="4"/>
                    <a:pt x="51" y="0"/>
                    <a:pt x="41" y="0"/>
                  </a:cubicBezTo>
                  <a:cubicBezTo>
                    <a:pt x="18" y="0"/>
                    <a:pt x="0" y="19"/>
                    <a:pt x="0" y="41"/>
                  </a:cubicBezTo>
                  <a:cubicBezTo>
                    <a:pt x="0" y="64"/>
                    <a:pt x="18" y="82"/>
                    <a:pt x="41" y="82"/>
                  </a:cubicBezTo>
                  <a:cubicBezTo>
                    <a:pt x="51" y="82"/>
                    <a:pt x="61" y="78"/>
                    <a:pt x="68" y="7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2" y="41"/>
                    <a:pt x="82" y="41"/>
                  </a:cubicBezTo>
                  <a:moveTo>
                    <a:pt x="41" y="69"/>
                  </a:moveTo>
                  <a:cubicBezTo>
                    <a:pt x="25" y="69"/>
                    <a:pt x="13" y="57"/>
                    <a:pt x="13" y="41"/>
                  </a:cubicBezTo>
                  <a:cubicBezTo>
                    <a:pt x="13" y="26"/>
                    <a:pt x="25" y="14"/>
                    <a:pt x="41" y="14"/>
                  </a:cubicBezTo>
                  <a:cubicBezTo>
                    <a:pt x="56" y="14"/>
                    <a:pt x="68" y="26"/>
                    <a:pt x="68" y="41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8" y="57"/>
                    <a:pt x="56" y="69"/>
                    <a:pt x="41" y="6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3290888" y="1905000"/>
              <a:ext cx="935037" cy="933450"/>
            </a:xfrm>
            <a:custGeom>
              <a:avLst/>
              <a:gdLst>
                <a:gd name="T0" fmla="*/ 42 w 83"/>
                <a:gd name="T1" fmla="*/ 69 h 82"/>
                <a:gd name="T2" fmla="*/ 15 w 83"/>
                <a:gd name="T3" fmla="*/ 48 h 82"/>
                <a:gd name="T4" fmla="*/ 83 w 83"/>
                <a:gd name="T5" fmla="*/ 48 h 82"/>
                <a:gd name="T6" fmla="*/ 83 w 83"/>
                <a:gd name="T7" fmla="*/ 41 h 82"/>
                <a:gd name="T8" fmla="*/ 42 w 83"/>
                <a:gd name="T9" fmla="*/ 0 h 82"/>
                <a:gd name="T10" fmla="*/ 0 w 83"/>
                <a:gd name="T11" fmla="*/ 41 h 82"/>
                <a:gd name="T12" fmla="*/ 42 w 83"/>
                <a:gd name="T13" fmla="*/ 82 h 82"/>
                <a:gd name="T14" fmla="*/ 78 w 83"/>
                <a:gd name="T15" fmla="*/ 60 h 82"/>
                <a:gd name="T16" fmla="*/ 62 w 83"/>
                <a:gd name="T17" fmla="*/ 60 h 82"/>
                <a:gd name="T18" fmla="*/ 42 w 83"/>
                <a:gd name="T19" fmla="*/ 69 h 82"/>
                <a:gd name="T20" fmla="*/ 42 w 83"/>
                <a:gd name="T21" fmla="*/ 13 h 82"/>
                <a:gd name="T22" fmla="*/ 69 w 83"/>
                <a:gd name="T23" fmla="*/ 34 h 82"/>
                <a:gd name="T24" fmla="*/ 15 w 83"/>
                <a:gd name="T25" fmla="*/ 34 h 82"/>
                <a:gd name="T26" fmla="*/ 42 w 83"/>
                <a:gd name="T27" fmla="*/ 1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" h="82">
                  <a:moveTo>
                    <a:pt x="42" y="69"/>
                  </a:moveTo>
                  <a:cubicBezTo>
                    <a:pt x="29" y="69"/>
                    <a:pt x="18" y="60"/>
                    <a:pt x="15" y="48"/>
                  </a:cubicBezTo>
                  <a:cubicBezTo>
                    <a:pt x="83" y="48"/>
                    <a:pt x="83" y="48"/>
                    <a:pt x="83" y="48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18"/>
                    <a:pt x="64" y="0"/>
                    <a:pt x="42" y="0"/>
                  </a:cubicBezTo>
                  <a:cubicBezTo>
                    <a:pt x="19" y="0"/>
                    <a:pt x="0" y="18"/>
                    <a:pt x="0" y="41"/>
                  </a:cubicBezTo>
                  <a:cubicBezTo>
                    <a:pt x="0" y="64"/>
                    <a:pt x="19" y="82"/>
                    <a:pt x="42" y="82"/>
                  </a:cubicBezTo>
                  <a:cubicBezTo>
                    <a:pt x="57" y="82"/>
                    <a:pt x="71" y="73"/>
                    <a:pt x="78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57" y="66"/>
                    <a:pt x="49" y="69"/>
                    <a:pt x="42" y="69"/>
                  </a:cubicBezTo>
                  <a:moveTo>
                    <a:pt x="42" y="13"/>
                  </a:moveTo>
                  <a:cubicBezTo>
                    <a:pt x="55" y="13"/>
                    <a:pt x="66" y="22"/>
                    <a:pt x="69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8" y="22"/>
                    <a:pt x="29" y="13"/>
                    <a:pt x="42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332038" y="1768475"/>
              <a:ext cx="1071562" cy="1103313"/>
            </a:xfrm>
            <a:custGeom>
              <a:avLst/>
              <a:gdLst>
                <a:gd name="T0" fmla="*/ 0 w 675"/>
                <a:gd name="T1" fmla="*/ 0 h 695"/>
                <a:gd name="T2" fmla="*/ 114 w 675"/>
                <a:gd name="T3" fmla="*/ 0 h 695"/>
                <a:gd name="T4" fmla="*/ 341 w 675"/>
                <a:gd name="T5" fmla="*/ 451 h 695"/>
                <a:gd name="T6" fmla="*/ 561 w 675"/>
                <a:gd name="T7" fmla="*/ 0 h 695"/>
                <a:gd name="T8" fmla="*/ 675 w 675"/>
                <a:gd name="T9" fmla="*/ 0 h 695"/>
                <a:gd name="T10" fmla="*/ 341 w 675"/>
                <a:gd name="T11" fmla="*/ 695 h 695"/>
                <a:gd name="T12" fmla="*/ 0 w 675"/>
                <a:gd name="T13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695">
                  <a:moveTo>
                    <a:pt x="0" y="0"/>
                  </a:moveTo>
                  <a:lnTo>
                    <a:pt x="114" y="0"/>
                  </a:lnTo>
                  <a:lnTo>
                    <a:pt x="341" y="451"/>
                  </a:lnTo>
                  <a:lnTo>
                    <a:pt x="561" y="0"/>
                  </a:lnTo>
                  <a:lnTo>
                    <a:pt x="675" y="0"/>
                  </a:lnTo>
                  <a:lnTo>
                    <a:pt x="341" y="6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2625725" y="1768475"/>
              <a:ext cx="484187" cy="488950"/>
            </a:xfrm>
            <a:custGeom>
              <a:avLst/>
              <a:gdLst>
                <a:gd name="T0" fmla="*/ 0 w 43"/>
                <a:gd name="T1" fmla="*/ 0 h 43"/>
                <a:gd name="T2" fmla="*/ 21 w 43"/>
                <a:gd name="T3" fmla="*/ 43 h 43"/>
                <a:gd name="T4" fmla="*/ 43 w 43"/>
                <a:gd name="T5" fmla="*/ 0 h 43"/>
                <a:gd name="T6" fmla="*/ 0 w 43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43">
                  <a:moveTo>
                    <a:pt x="0" y="0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041648" y="2743200"/>
            <a:ext cx="4645152" cy="704088"/>
          </a:xfrm>
        </p:spPr>
        <p:txBody>
          <a:bodyPr lIns="0" tIns="0" rIns="0" bIns="0" anchor="b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38600" y="3511296"/>
            <a:ext cx="4645152" cy="215444"/>
          </a:xfrm>
        </p:spPr>
        <p:txBody>
          <a:bodyPr lIns="0" tIns="0" rIns="0" bIns="0"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531936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Kathy\Desktop\veeva background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85800" y="3121223"/>
            <a:ext cx="7772400" cy="615553"/>
          </a:xfrm>
        </p:spPr>
        <p:txBody>
          <a:bodyPr lIns="0" tIns="0" rIns="0" bIns="0" anchor="ctr" anchorCtr="0">
            <a:sp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533400" y="5334000"/>
            <a:ext cx="5715000" cy="276999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573024" y="457200"/>
            <a:ext cx="7997952" cy="5943600"/>
            <a:chOff x="457200" y="457200"/>
            <a:chExt cx="7997952" cy="5943600"/>
          </a:xfrm>
        </p:grpSpPr>
        <p:sp>
          <p:nvSpPr>
            <p:cNvPr id="7" name="Freeform 550"/>
            <p:cNvSpPr>
              <a:spLocks noEditPoints="1"/>
            </p:cNvSpPr>
            <p:nvPr userDrawn="1"/>
          </p:nvSpPr>
          <p:spPr bwMode="auto">
            <a:xfrm>
              <a:off x="457200" y="457200"/>
              <a:ext cx="2130552" cy="1828800"/>
            </a:xfrm>
            <a:custGeom>
              <a:avLst/>
              <a:gdLst/>
              <a:ahLst/>
              <a:cxnLst>
                <a:cxn ang="0">
                  <a:pos x="156" y="308"/>
                </a:cxn>
                <a:cxn ang="0">
                  <a:pos x="0" y="308"/>
                </a:cxn>
                <a:cxn ang="0">
                  <a:pos x="0" y="192"/>
                </a:cxn>
                <a:cxn ang="0">
                  <a:pos x="98" y="0"/>
                </a:cxn>
                <a:cxn ang="0">
                  <a:pos x="132" y="39"/>
                </a:cxn>
                <a:cxn ang="0">
                  <a:pos x="88" y="139"/>
                </a:cxn>
                <a:cxn ang="0">
                  <a:pos x="156" y="139"/>
                </a:cxn>
                <a:cxn ang="0">
                  <a:pos x="156" y="308"/>
                </a:cxn>
                <a:cxn ang="0">
                  <a:pos x="331" y="308"/>
                </a:cxn>
                <a:cxn ang="0">
                  <a:pos x="176" y="308"/>
                </a:cxn>
                <a:cxn ang="0">
                  <a:pos x="176" y="192"/>
                </a:cxn>
                <a:cxn ang="0">
                  <a:pos x="273" y="0"/>
                </a:cxn>
                <a:cxn ang="0">
                  <a:pos x="308" y="39"/>
                </a:cxn>
                <a:cxn ang="0">
                  <a:pos x="264" y="139"/>
                </a:cxn>
                <a:cxn ang="0">
                  <a:pos x="331" y="139"/>
                </a:cxn>
                <a:cxn ang="0">
                  <a:pos x="331" y="308"/>
                </a:cxn>
              </a:cxnLst>
              <a:rect l="0" t="0" r="r" b="b"/>
              <a:pathLst>
                <a:path w="331" h="308">
                  <a:moveTo>
                    <a:pt x="156" y="308"/>
                  </a:moveTo>
                  <a:cubicBezTo>
                    <a:pt x="0" y="308"/>
                    <a:pt x="0" y="308"/>
                    <a:pt x="0" y="308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22"/>
                    <a:pt x="33" y="58"/>
                    <a:pt x="98" y="0"/>
                  </a:cubicBezTo>
                  <a:cubicBezTo>
                    <a:pt x="132" y="39"/>
                    <a:pt x="132" y="39"/>
                    <a:pt x="132" y="39"/>
                  </a:cubicBezTo>
                  <a:cubicBezTo>
                    <a:pt x="105" y="76"/>
                    <a:pt x="91" y="109"/>
                    <a:pt x="88" y="139"/>
                  </a:cubicBezTo>
                  <a:cubicBezTo>
                    <a:pt x="156" y="139"/>
                    <a:pt x="156" y="139"/>
                    <a:pt x="156" y="139"/>
                  </a:cubicBezTo>
                  <a:lnTo>
                    <a:pt x="156" y="308"/>
                  </a:lnTo>
                  <a:close/>
                  <a:moveTo>
                    <a:pt x="331" y="308"/>
                  </a:moveTo>
                  <a:cubicBezTo>
                    <a:pt x="176" y="308"/>
                    <a:pt x="176" y="308"/>
                    <a:pt x="176" y="308"/>
                  </a:cubicBezTo>
                  <a:cubicBezTo>
                    <a:pt x="176" y="192"/>
                    <a:pt x="176" y="192"/>
                    <a:pt x="176" y="192"/>
                  </a:cubicBezTo>
                  <a:cubicBezTo>
                    <a:pt x="176" y="122"/>
                    <a:pt x="208" y="58"/>
                    <a:pt x="273" y="0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281" y="76"/>
                    <a:pt x="266" y="109"/>
                    <a:pt x="264" y="139"/>
                  </a:cubicBezTo>
                  <a:cubicBezTo>
                    <a:pt x="331" y="139"/>
                    <a:pt x="331" y="139"/>
                    <a:pt x="331" y="139"/>
                  </a:cubicBezTo>
                  <a:lnTo>
                    <a:pt x="331" y="308"/>
                  </a:lnTo>
                  <a:close/>
                </a:path>
              </a:pathLst>
            </a:custGeom>
            <a:solidFill>
              <a:srgbClr val="F9C35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551"/>
            <p:cNvSpPr>
              <a:spLocks noEditPoints="1"/>
            </p:cNvSpPr>
            <p:nvPr userDrawn="1"/>
          </p:nvSpPr>
          <p:spPr bwMode="auto">
            <a:xfrm>
              <a:off x="6324600" y="4572000"/>
              <a:ext cx="2130552" cy="1828800"/>
            </a:xfrm>
            <a:custGeom>
              <a:avLst/>
              <a:gdLst/>
              <a:ahLst/>
              <a:cxnLst>
                <a:cxn ang="0">
                  <a:pos x="58" y="308"/>
                </a:cxn>
                <a:cxn ang="0">
                  <a:pos x="24" y="270"/>
                </a:cxn>
                <a:cxn ang="0">
                  <a:pos x="68" y="169"/>
                </a:cxn>
                <a:cxn ang="0">
                  <a:pos x="0" y="169"/>
                </a:cxn>
                <a:cxn ang="0">
                  <a:pos x="0" y="0"/>
                </a:cxn>
                <a:cxn ang="0">
                  <a:pos x="156" y="0"/>
                </a:cxn>
                <a:cxn ang="0">
                  <a:pos x="156" y="116"/>
                </a:cxn>
                <a:cxn ang="0">
                  <a:pos x="58" y="308"/>
                </a:cxn>
                <a:cxn ang="0">
                  <a:pos x="233" y="308"/>
                </a:cxn>
                <a:cxn ang="0">
                  <a:pos x="199" y="270"/>
                </a:cxn>
                <a:cxn ang="0">
                  <a:pos x="243" y="169"/>
                </a:cxn>
                <a:cxn ang="0">
                  <a:pos x="176" y="169"/>
                </a:cxn>
                <a:cxn ang="0">
                  <a:pos x="176" y="0"/>
                </a:cxn>
                <a:cxn ang="0">
                  <a:pos x="332" y="0"/>
                </a:cxn>
                <a:cxn ang="0">
                  <a:pos x="332" y="116"/>
                </a:cxn>
                <a:cxn ang="0">
                  <a:pos x="233" y="308"/>
                </a:cxn>
              </a:cxnLst>
              <a:rect l="0" t="0" r="r" b="b"/>
              <a:pathLst>
                <a:path w="332" h="308">
                  <a:moveTo>
                    <a:pt x="58" y="308"/>
                  </a:moveTo>
                  <a:cubicBezTo>
                    <a:pt x="24" y="270"/>
                    <a:pt x="24" y="270"/>
                    <a:pt x="24" y="270"/>
                  </a:cubicBezTo>
                  <a:cubicBezTo>
                    <a:pt x="51" y="233"/>
                    <a:pt x="65" y="199"/>
                    <a:pt x="68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116"/>
                    <a:pt x="156" y="116"/>
                    <a:pt x="156" y="116"/>
                  </a:cubicBezTo>
                  <a:cubicBezTo>
                    <a:pt x="156" y="188"/>
                    <a:pt x="123" y="252"/>
                    <a:pt x="58" y="308"/>
                  </a:cubicBezTo>
                  <a:close/>
                  <a:moveTo>
                    <a:pt x="233" y="308"/>
                  </a:moveTo>
                  <a:cubicBezTo>
                    <a:pt x="199" y="270"/>
                    <a:pt x="199" y="270"/>
                    <a:pt x="199" y="270"/>
                  </a:cubicBezTo>
                  <a:cubicBezTo>
                    <a:pt x="226" y="234"/>
                    <a:pt x="241" y="200"/>
                    <a:pt x="243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32" y="116"/>
                    <a:pt x="332" y="116"/>
                    <a:pt x="332" y="116"/>
                  </a:cubicBezTo>
                  <a:cubicBezTo>
                    <a:pt x="332" y="188"/>
                    <a:pt x="299" y="252"/>
                    <a:pt x="233" y="308"/>
                  </a:cubicBezTo>
                  <a:close/>
                </a:path>
              </a:pathLst>
            </a:custGeom>
            <a:solidFill>
              <a:srgbClr val="F99E4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athy\Desktop\veeva.png"/>
          <p:cNvPicPr>
            <a:picLocks noChangeAspect="1" noChangeArrowheads="1"/>
          </p:cNvPicPr>
          <p:nvPr userDrawn="1"/>
        </p:nvPicPr>
        <p:blipFill rotWithShape="1">
          <a:blip r:embed="rId21" cstate="print"/>
          <a:srcRect l="9078" t="66667"/>
          <a:stretch/>
        </p:blipFill>
        <p:spPr bwMode="auto">
          <a:xfrm>
            <a:off x="830094" y="4572000"/>
            <a:ext cx="8313906" cy="228600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844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2831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A60DFD3-134D-4504-873E-5AE45B54A53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>
            <a:grpSpLocks noChangeAspect="1"/>
          </p:cNvGrpSpPr>
          <p:nvPr userDrawn="1"/>
        </p:nvGrpSpPr>
        <p:grpSpPr>
          <a:xfrm>
            <a:off x="506487" y="6428317"/>
            <a:ext cx="365760" cy="371882"/>
            <a:chOff x="3149600" y="1982788"/>
            <a:chExt cx="2844800" cy="2892425"/>
          </a:xfrm>
        </p:grpSpPr>
        <p:sp>
          <p:nvSpPr>
            <p:cNvPr id="9" name="Freeform 5"/>
            <p:cNvSpPr>
              <a:spLocks/>
            </p:cNvSpPr>
            <p:nvPr userDrawn="1"/>
          </p:nvSpPr>
          <p:spPr bwMode="auto">
            <a:xfrm>
              <a:off x="3149600" y="1982788"/>
              <a:ext cx="2844800" cy="2892425"/>
            </a:xfrm>
            <a:custGeom>
              <a:avLst/>
              <a:gdLst>
                <a:gd name="T0" fmla="*/ 0 w 1792"/>
                <a:gd name="T1" fmla="*/ 0 h 1822"/>
                <a:gd name="T2" fmla="*/ 313 w 1792"/>
                <a:gd name="T3" fmla="*/ 0 h 1822"/>
                <a:gd name="T4" fmla="*/ 903 w 1792"/>
                <a:gd name="T5" fmla="*/ 1189 h 1822"/>
                <a:gd name="T6" fmla="*/ 1486 w 1792"/>
                <a:gd name="T7" fmla="*/ 0 h 1822"/>
                <a:gd name="T8" fmla="*/ 1792 w 1792"/>
                <a:gd name="T9" fmla="*/ 0 h 1822"/>
                <a:gd name="T10" fmla="*/ 896 w 1792"/>
                <a:gd name="T11" fmla="*/ 1822 h 1822"/>
                <a:gd name="T12" fmla="*/ 0 w 1792"/>
                <a:gd name="T13" fmla="*/ 0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2" h="1822">
                  <a:moveTo>
                    <a:pt x="0" y="0"/>
                  </a:moveTo>
                  <a:lnTo>
                    <a:pt x="313" y="0"/>
                  </a:lnTo>
                  <a:lnTo>
                    <a:pt x="903" y="1189"/>
                  </a:lnTo>
                  <a:lnTo>
                    <a:pt x="1486" y="0"/>
                  </a:lnTo>
                  <a:lnTo>
                    <a:pt x="1792" y="0"/>
                  </a:lnTo>
                  <a:lnTo>
                    <a:pt x="896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3929063" y="1993901"/>
              <a:ext cx="1285875" cy="1276350"/>
            </a:xfrm>
            <a:custGeom>
              <a:avLst/>
              <a:gdLst>
                <a:gd name="T0" fmla="*/ 0 w 114"/>
                <a:gd name="T1" fmla="*/ 0 h 113"/>
                <a:gd name="T2" fmla="*/ 57 w 114"/>
                <a:gd name="T3" fmla="*/ 113 h 113"/>
                <a:gd name="T4" fmla="*/ 114 w 114"/>
                <a:gd name="T5" fmla="*/ 0 h 113"/>
                <a:gd name="T6" fmla="*/ 0 w 114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13">
                  <a:moveTo>
                    <a:pt x="0" y="0"/>
                  </a:moveTo>
                  <a:cubicBezTo>
                    <a:pt x="57" y="113"/>
                    <a:pt x="57" y="113"/>
                    <a:pt x="57" y="113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914400" y="6507004"/>
            <a:ext cx="2229585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750" kern="600" dirty="0" smtClean="0">
                <a:solidFill>
                  <a:srgbClr val="595959"/>
                </a:solidFill>
                <a:latin typeface="Arial" charset="0"/>
                <a:ea typeface="ＭＳ Ｐゴシック" charset="0"/>
              </a:rPr>
              <a:t>®2017 Veeva Systems – Company Confidential </a:t>
            </a:r>
            <a:endParaRPr lang="en-US" sz="750" kern="600" dirty="0">
              <a:solidFill>
                <a:srgbClr val="59595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765914" y="6501128"/>
            <a:ext cx="755335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750" b="1" kern="600" dirty="0" smtClean="0">
                <a:solidFill>
                  <a:srgbClr val="595959"/>
                </a:solidFill>
                <a:latin typeface="Arial" charset="0"/>
                <a:ea typeface="ＭＳ Ｐゴシック" charset="0"/>
              </a:rPr>
              <a:t>veeva.com  |</a:t>
            </a:r>
            <a:endParaRPr lang="en-US" sz="750" b="1" kern="600" dirty="0">
              <a:solidFill>
                <a:srgbClr val="595959"/>
              </a:solidFill>
              <a:latin typeface="Arial" charset="0"/>
              <a:ea typeface="ＭＳ Ｐゴシック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0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55" r:id="rId17"/>
    <p:sldLayoutId id="2147483677" r:id="rId18"/>
    <p:sldLayoutId id="2147483678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5A7E96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F89728"/>
        </a:buClr>
        <a:buFont typeface="Wingdings" pitchFamily="2" charset="2"/>
        <a:buChar char="§"/>
        <a:defRPr sz="2000" b="1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1pPr>
      <a:lvl2pPr marL="685800" indent="-228600" algn="l" defTabSz="914400" rtl="0" eaLnBrk="1" latinLnBrk="0" hangingPunct="1">
        <a:spcBef>
          <a:spcPts val="1200"/>
        </a:spcBef>
        <a:buClr>
          <a:srgbClr val="A6A6A6"/>
        </a:buClr>
        <a:buFont typeface="Wingdings" pitchFamily="2" charset="2"/>
        <a:buChar char="§"/>
        <a:defRPr sz="16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ts val="1200"/>
        </a:spcBef>
        <a:buClr>
          <a:srgbClr val="A6A6A6"/>
        </a:buClr>
        <a:buFont typeface="Arial" pitchFamily="34" charset="0"/>
        <a:buChar char="•"/>
        <a:defRPr sz="16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ts val="1200"/>
        </a:spcBef>
        <a:buClr>
          <a:srgbClr val="A6A6A6"/>
        </a:buClr>
        <a:buFont typeface="Arial" pitchFamily="34" charset="0"/>
        <a:buChar char="–"/>
        <a:defRPr sz="14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89728"/>
        </a:buClr>
        <a:buFont typeface="Arial" pitchFamily="34" charset="0"/>
        <a:buChar char="»"/>
        <a:defRPr sz="20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 2.0 – Opening Event Access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March 2017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947855"/>
            <a:ext cx="36830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9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457200" y="1298448"/>
            <a:ext cx="8229600" cy="5029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Ability for the user to see all events where the HCP was an Attendee or Service Provider when selecting that HCP for an Event.</a:t>
            </a:r>
          </a:p>
          <a:p>
            <a:pPr lvl="1"/>
            <a:r>
              <a:rPr lang="en-US" dirty="0" smtClean="0"/>
              <a:t>Product Enhancement</a:t>
            </a:r>
          </a:p>
          <a:p>
            <a:r>
              <a:rPr lang="en-US" dirty="0" smtClean="0"/>
              <a:t>Revised requirements: </a:t>
            </a:r>
          </a:p>
          <a:p>
            <a:pPr lvl="1"/>
            <a:r>
              <a:rPr lang="en-US" dirty="0" smtClean="0"/>
              <a:t>Ability </a:t>
            </a:r>
            <a:r>
              <a:rPr lang="en-US" dirty="0"/>
              <a:t>for the user to see all events where the HCP was an </a:t>
            </a:r>
            <a:r>
              <a:rPr lang="en-US" dirty="0" smtClean="0"/>
              <a:t>Attendee </a:t>
            </a:r>
            <a:r>
              <a:rPr lang="en-US" dirty="0"/>
              <a:t>when selecting that </a:t>
            </a:r>
            <a:r>
              <a:rPr lang="en-US" dirty="0" smtClean="0"/>
              <a:t>HCP as an Attendee </a:t>
            </a:r>
            <a:r>
              <a:rPr lang="en-US" dirty="0"/>
              <a:t>for an Event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Ability for the user to see all events where the HCP was </a:t>
            </a:r>
            <a:r>
              <a:rPr lang="en-US" dirty="0" smtClean="0"/>
              <a:t>a Service Provider when </a:t>
            </a:r>
            <a:r>
              <a:rPr lang="en-US" dirty="0"/>
              <a:t>selecting that HCP as </a:t>
            </a:r>
            <a:r>
              <a:rPr lang="en-US" dirty="0" smtClean="0"/>
              <a:t>a Service Provider for </a:t>
            </a:r>
            <a:r>
              <a:rPr lang="en-US" dirty="0"/>
              <a:t>an Event.</a:t>
            </a:r>
          </a:p>
          <a:p>
            <a:pPr lvl="1"/>
            <a:r>
              <a:rPr lang="en-US" dirty="0" smtClean="0"/>
              <a:t>Ability for users to see all events where the HCP was an Attendee or Service Provider for an Event on the Customer Profile and timeline view (</a:t>
            </a:r>
            <a:r>
              <a:rPr lang="en-US" dirty="0" err="1" smtClean="0"/>
              <a:t>InterAct</a:t>
            </a:r>
            <a:r>
              <a:rPr lang="en-US" dirty="0" smtClean="0"/>
              <a:t> CR to update the Account page layout, not in scope for EM 2.0)</a:t>
            </a:r>
          </a:p>
          <a:p>
            <a:pPr lvl="1"/>
            <a:r>
              <a:rPr lang="en-US" dirty="0" smtClean="0"/>
              <a:t>The events for these 3 requirements should be limited to Events within the user’s Country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25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Veeva Recommendations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b="0" dirty="0" smtClean="0"/>
              <a:t>Product Enhancement for the original Requirement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b="0" dirty="0" smtClean="0"/>
              <a:t>Configuration option 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b="0" dirty="0" smtClean="0"/>
              <a:t>Sharing </a:t>
            </a:r>
            <a:r>
              <a:rPr lang="en-US" b="0" dirty="0"/>
              <a:t>rule to share out all Events </a:t>
            </a:r>
            <a:r>
              <a:rPr lang="en-US" b="0" dirty="0" smtClean="0"/>
              <a:t>within </a:t>
            </a:r>
            <a:r>
              <a:rPr lang="en-US" b="0" dirty="0"/>
              <a:t>the Company level of the </a:t>
            </a:r>
            <a:r>
              <a:rPr lang="en-US" b="0" dirty="0" smtClean="0"/>
              <a:t>country</a:t>
            </a:r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There are existing sharing rules (</a:t>
            </a:r>
            <a:r>
              <a:rPr lang="en-US" dirty="0" smtClean="0">
                <a:hlinkClick r:id="" action="ppaction://hlinkshowjump?jump=lastslide"/>
              </a:rPr>
              <a:t>see appendix</a:t>
            </a:r>
            <a:r>
              <a:rPr lang="en-US" dirty="0" smtClean="0"/>
              <a:t>) that we can leverage to minimize re-work for Wave 1</a:t>
            </a:r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en-US" b="0" dirty="0" smtClean="0"/>
              <a:t>A WF </a:t>
            </a:r>
            <a:r>
              <a:rPr lang="en-US" b="0" dirty="0"/>
              <a:t>or a Trigger to reuse </a:t>
            </a:r>
            <a:r>
              <a:rPr lang="en-US" b="0" dirty="0" smtClean="0"/>
              <a:t>these FFM </a:t>
            </a:r>
            <a:r>
              <a:rPr lang="en-US" b="0" dirty="0"/>
              <a:t>Sharing rules OR  Brand new set of sharing </a:t>
            </a:r>
            <a:r>
              <a:rPr lang="en-US" b="0" dirty="0" smtClean="0"/>
              <a:t>rules for countries that do not have existing sharing rules that meet this requirement</a:t>
            </a:r>
            <a:endParaRPr lang="en-US" dirty="0" smtClean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b="0" dirty="0" smtClean="0"/>
              <a:t>All non-team members (including Service Coordinators) will get the restricted access page layout</a:t>
            </a:r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Only Defined team members will see the full details of the Event based on if their role is Activity Owner, Editor, Read Only or Service Coordinator</a:t>
            </a:r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If a Service Coordinator is not added as a team member, but needs access to the Event, the </a:t>
            </a:r>
            <a:r>
              <a:rPr lang="en-US" dirty="0" smtClean="0"/>
              <a:t>new business </a:t>
            </a:r>
            <a:r>
              <a:rPr lang="en-US" dirty="0"/>
              <a:t>process should be that they reach out to the owner or SC and ask the owner to add the Service Coordinator to add </a:t>
            </a:r>
            <a:r>
              <a:rPr lang="en-US" dirty="0" smtClean="0"/>
              <a:t>them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b="0" dirty="0" smtClean="0"/>
              <a:t>Defined </a:t>
            </a:r>
            <a:r>
              <a:rPr lang="en-US" b="0" dirty="0"/>
              <a:t>Profiles may get extended view with more details; for </a:t>
            </a:r>
            <a:r>
              <a:rPr lang="en-US" b="0" dirty="0" err="1"/>
              <a:t>eg</a:t>
            </a:r>
            <a:r>
              <a:rPr lang="en-US" b="0" dirty="0"/>
              <a:t> Sys </a:t>
            </a:r>
            <a:r>
              <a:rPr lang="en-US" b="0" dirty="0" smtClean="0"/>
              <a:t>Admin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b="0" dirty="0" smtClean="0"/>
              <a:t>Requires </a:t>
            </a:r>
            <a:r>
              <a:rPr lang="en-US" b="0" dirty="0"/>
              <a:t>updates to current </a:t>
            </a:r>
            <a:r>
              <a:rPr lang="en-US" b="0" dirty="0" smtClean="0"/>
              <a:t>page layouts</a:t>
            </a:r>
            <a:r>
              <a:rPr lang="en-US" dirty="0" smtClean="0"/>
              <a:t>;</a:t>
            </a:r>
            <a:r>
              <a:rPr lang="en-US" b="0" dirty="0" smtClean="0"/>
              <a:t> documentation to the RS, Access Grid and FD; and </a:t>
            </a:r>
            <a:r>
              <a:rPr lang="en-US" b="0" dirty="0"/>
              <a:t>re-unit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27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Future Updates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There are ways to enhance this access in a future release, but in the effort to meet this requirement in the deadlines provided, these should be considered for future.</a:t>
            </a:r>
          </a:p>
          <a:p>
            <a:endParaRPr lang="en-US" dirty="0" smtClean="0"/>
          </a:p>
          <a:p>
            <a:r>
              <a:rPr lang="en-US" dirty="0" smtClean="0"/>
              <a:t>Re-open access to all Service Coordinators</a:t>
            </a:r>
          </a:p>
          <a:p>
            <a:pPr lvl="1"/>
            <a:r>
              <a:rPr lang="en-US" dirty="0" smtClean="0"/>
              <a:t>All Service Coordinators would need to be added to their own unique profile(s)</a:t>
            </a:r>
          </a:p>
          <a:p>
            <a:pPr lvl="1"/>
            <a:r>
              <a:rPr lang="en-US" dirty="0" smtClean="0"/>
              <a:t>If this is considered while FFM meetings are still in progress, a full analysis would need to be done to ensure existing Service Coordinators continue to have access to close out FFM Meetings</a:t>
            </a:r>
          </a:p>
          <a:p>
            <a:r>
              <a:rPr lang="en-US" dirty="0" smtClean="0"/>
              <a:t>Consider adding the Team Member and Tasks to the restricted page layout</a:t>
            </a:r>
          </a:p>
          <a:p>
            <a:pPr lvl="1"/>
            <a:r>
              <a:rPr lang="en-US" dirty="0" smtClean="0"/>
              <a:t>This would allow users to see who the team members are and send a task to that team member to grant access or obtain other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43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Change in 2.0 testing strategy to ensure:</a:t>
            </a:r>
          </a:p>
          <a:p>
            <a:pPr lvl="1"/>
            <a:r>
              <a:rPr lang="en-US" dirty="0" smtClean="0"/>
              <a:t>If two users within the same Country who share the same HCP in their territory can see all Events that HCPs attended within their country regardless of Role, BU, Sales, Medical, </a:t>
            </a:r>
            <a:r>
              <a:rPr lang="en-US" dirty="0" err="1" smtClean="0"/>
              <a:t>etc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Unless the user is a team member, they only see the restricted page layout</a:t>
            </a:r>
          </a:p>
          <a:p>
            <a:r>
              <a:rPr lang="en-US" dirty="0" smtClean="0"/>
              <a:t>Change in CRM &amp; EM 1.0 Regression Testing</a:t>
            </a:r>
          </a:p>
          <a:p>
            <a:pPr lvl="1"/>
            <a:r>
              <a:rPr lang="en-US" dirty="0" smtClean="0"/>
              <a:t>Ensure no impact to CRM FFM Meeting access</a:t>
            </a:r>
          </a:p>
          <a:p>
            <a:pPr lvl="1"/>
            <a:r>
              <a:rPr lang="en-US" dirty="0" smtClean="0"/>
              <a:t>Ensure no impact to EM 1.0 Event access in Germany</a:t>
            </a:r>
          </a:p>
        </p:txBody>
      </p:sp>
    </p:spTree>
    <p:extLst>
      <p:ext uri="{BB962C8B-B14F-4D97-AF65-F5344CB8AC3E}">
        <p14:creationId xmlns:p14="http://schemas.microsoft.com/office/powerpoint/2010/main" val="159879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Appendix: Existing Meeting Sharing Rules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DFD3-134D-4504-873E-5AE45B54A53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73044"/>
            <a:ext cx="8436271" cy="346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3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Veeva">
      <a:dk1>
        <a:srgbClr val="595959"/>
      </a:dk1>
      <a:lt1>
        <a:srgbClr val="FFFFFF"/>
      </a:lt1>
      <a:dk2>
        <a:srgbClr val="595959"/>
      </a:dk2>
      <a:lt2>
        <a:srgbClr val="FFFFFF"/>
      </a:lt2>
      <a:accent1>
        <a:srgbClr val="F89728"/>
      </a:accent1>
      <a:accent2>
        <a:srgbClr val="807F83"/>
      </a:accent2>
      <a:accent3>
        <a:srgbClr val="5A7E96"/>
      </a:accent3>
      <a:accent4>
        <a:srgbClr val="AACFE2"/>
      </a:accent4>
      <a:accent5>
        <a:srgbClr val="FFD451"/>
      </a:accent5>
      <a:accent6>
        <a:srgbClr val="B0B0B0"/>
      </a:accent6>
      <a:hlink>
        <a:srgbClr val="F89728"/>
      </a:hlink>
      <a:folHlink>
        <a:srgbClr val="5A7E96"/>
      </a:folHlink>
    </a:clrScheme>
    <a:fontScheme name="all ari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MS2017" id="{7354FBD9-9434-474C-9A31-5C404A7A69B6}" vid="{583CE6D0-A52F-8749-AC33-ECC52D9B35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BMS2017</Template>
  <TotalTime>11099</TotalTime>
  <Words>429</Words>
  <Application>Microsoft Macintosh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ＭＳ Ｐゴシック</vt:lpstr>
      <vt:lpstr>Wingdings</vt:lpstr>
      <vt:lpstr>Arial</vt:lpstr>
      <vt:lpstr>Office Theme</vt:lpstr>
      <vt:lpstr>EM 2.0 – Opening Event Access</vt:lpstr>
      <vt:lpstr>Requirement </vt:lpstr>
      <vt:lpstr>Veeva Recommendations</vt:lpstr>
      <vt:lpstr>Potential Future Updates</vt:lpstr>
      <vt:lpstr>Testing</vt:lpstr>
      <vt:lpstr>Appendix: Existing Meeting Sharing Rules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 2.0 – Opening Event Access</dc:title>
  <dc:creator>Sarah Young</dc:creator>
  <cp:lastModifiedBy>Murugesh Naidu</cp:lastModifiedBy>
  <cp:revision>8</cp:revision>
  <cp:lastPrinted>2016-01-05T18:03:07Z</cp:lastPrinted>
  <dcterms:created xsi:type="dcterms:W3CDTF">2017-03-27T19:37:07Z</dcterms:created>
  <dcterms:modified xsi:type="dcterms:W3CDTF">2017-04-04T13:11:13Z</dcterms:modified>
</cp:coreProperties>
</file>