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414" r:id="rId3"/>
    <p:sldId id="423" r:id="rId4"/>
    <p:sldId id="422" r:id="rId5"/>
    <p:sldId id="416" r:id="rId6"/>
    <p:sldId id="421" r:id="rId7"/>
    <p:sldId id="419" r:id="rId8"/>
    <p:sldId id="425" r:id="rId9"/>
    <p:sldId id="420" r:id="rId10"/>
    <p:sldId id="428" r:id="rId11"/>
    <p:sldId id="430" r:id="rId12"/>
    <p:sldId id="431" r:id="rId13"/>
    <p:sldId id="427" r:id="rId14"/>
    <p:sldId id="429" r:id="rId15"/>
    <p:sldId id="432" r:id="rId16"/>
    <p:sldId id="433" r:id="rId17"/>
    <p:sldId id="434" r:id="rId18"/>
    <p:sldId id="435" r:id="rId19"/>
    <p:sldId id="436" r:id="rId20"/>
    <p:sldId id="437"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 Closing Slides" id="{1771BD6B-BD55-4BDC-A7E8-FC2D108A3FAD}">
          <p14:sldIdLst>
            <p14:sldId id="257"/>
            <p14:sldId id="414"/>
            <p14:sldId id="423"/>
            <p14:sldId id="422"/>
            <p14:sldId id="416"/>
            <p14:sldId id="421"/>
            <p14:sldId id="419"/>
            <p14:sldId id="425"/>
            <p14:sldId id="420"/>
            <p14:sldId id="428"/>
            <p14:sldId id="430"/>
            <p14:sldId id="431"/>
            <p14:sldId id="427"/>
            <p14:sldId id="429"/>
            <p14:sldId id="432"/>
            <p14:sldId id="433"/>
            <p14:sldId id="434"/>
            <p14:sldId id="435"/>
            <p14:sldId id="436"/>
            <p14:sldId id="437"/>
          </p14:sldIdLst>
        </p14:section>
        <p14:section name="Untitled Section" id="{45359E09-9820-7445-9F94-960C31A406D5}">
          <p14:sldIdLst/>
        </p14:section>
        <p14:section name="Deck Style Guide" id="{A0A18F25-AED2-4A83-8326-42ECBDC33E5C}">
          <p14:sldIdLst/>
        </p14:section>
        <p14:section name="Chart Examples" id="{B0E884B4-DAC6-4D47-B7AB-273A7750B87C}">
          <p14:sldIdLst/>
        </p14:section>
        <p14:section name="Corporate Slide Examples" id="{4126B007-5BF0-467A-ADE7-AD5210557E13}">
          <p14:sldIdLst/>
        </p14:section>
        <p14:section name="Graphic Layout Example" id="{EF870FA1-0891-4F64-A088-6D2B3D2B967E}">
          <p14:sldIdLst/>
        </p14:section>
        <p14:section name="Device Image Archive" id="{E1CCFAF6-7BC4-47CE-84B3-8C88C67F509A}">
          <p14:sldIdLst/>
        </p14:section>
        <p14:section name="Logo Archive" id="{AD6298F7-2C7D-4DBF-8CF8-82FFD3AEC20C}">
          <p14:sldIdLst/>
        </p14:section>
        <p14:section name="Icon Archive" id="{6E87B637-9DA8-4C1C-B6C5-5B9651508F8A}">
          <p14:sldIdLst/>
        </p14:section>
      </p14:sectionLst>
    </p:ext>
    <p:ext uri="{EFAFB233-063F-42B5-8137-9DF3F51BA10A}">
      <p15:sldGuideLst xmlns:p15="http://schemas.microsoft.com/office/powerpoint/2012/main">
        <p15:guide id="1" orient="horz" pos="2184" userDrawn="1">
          <p15:clr>
            <a:srgbClr val="A4A3A4"/>
          </p15:clr>
        </p15:guide>
        <p15:guide id="2" pos="2208" userDrawn="1">
          <p15:clr>
            <a:srgbClr val="A4A3A4"/>
          </p15:clr>
        </p15:guide>
        <p15:guide id="3" orient="horz" pos="672" userDrawn="1">
          <p15:clr>
            <a:srgbClr val="A4A3A4"/>
          </p15:clr>
        </p15:guide>
        <p15:guide id="4" orient="horz" pos="36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cabe, Michele" initials="MM" lastIdx="1" clrIdx="0">
    <p:extLst/>
  </p:cmAuthor>
  <p:cmAuthor id="2" name="Murugesh Naidu" initials="M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91C"/>
    <a:srgbClr val="F89C27"/>
    <a:srgbClr val="D9D9D9"/>
    <a:srgbClr val="F89728"/>
    <a:srgbClr val="5A7E96"/>
    <a:srgbClr val="12899F"/>
    <a:srgbClr val="8A8A8D"/>
    <a:srgbClr val="FA9D27"/>
    <a:srgbClr val="9A9A9A"/>
    <a:srgbClr val="F9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5" autoAdjust="0"/>
    <p:restoredTop sz="93632" autoAdjust="0"/>
  </p:normalViewPr>
  <p:slideViewPr>
    <p:cSldViewPr snapToGrid="0">
      <p:cViewPr>
        <p:scale>
          <a:sx n="101" d="100"/>
          <a:sy n="101" d="100"/>
        </p:scale>
        <p:origin x="144" y="144"/>
      </p:cViewPr>
      <p:guideLst>
        <p:guide orient="horz" pos="2184"/>
        <p:guide pos="2208"/>
        <p:guide orient="horz" pos="672"/>
        <p:guide orient="horz" pos="36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10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commentAuthors" Target="commentAuthor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0-03T16:19:13.129" idx="1">
    <p:pos x="2531" y="890"/>
    <p:text>Lynn is proposing to remove approvals at the global level.  Approvals would have to be market specific.  Therefore, V27 would apply for market approvals, correct?</p:text>
    <p:extLst>
      <p:ext uri="{C676402C-5697-4E1C-873F-D02D1690AC5C}">
        <p15:threadingInfo xmlns:p15="http://schemas.microsoft.com/office/powerpoint/2012/main" timeZoneBias="240"/>
      </p:ext>
    </p:extLst>
  </p:cm>
  <p:cm authorId="2" dt="2016-10-09T09:56:33.709" idx="1">
    <p:pos x="2531" y="986"/>
    <p:text>Yes..that is correct..v27 adds in tools to do market specific approvals from previous releases</p:text>
    <p:extLst>
      <p:ext uri="{C676402C-5697-4E1C-873F-D02D1690AC5C}">
        <p15:threadingInfo xmlns:p15="http://schemas.microsoft.com/office/powerpoint/2012/main" timeZoneBias="-120">
          <p15:parentCm authorId="1"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7683D06F-6113-4898-B089-26C4FAF91A6F}" type="datetimeFigureOut">
              <a:rPr lang="en-US" smtClean="0"/>
              <a:t>11/21/16</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AE99C7F-DDAE-4D18-8290-929C04DD6560}" type="slidenum">
              <a:rPr lang="en-US" smtClean="0"/>
              <a:t>‹#›</a:t>
            </a:fld>
            <a:endParaRPr lang="en-US"/>
          </a:p>
        </p:txBody>
      </p:sp>
    </p:spTree>
    <p:extLst>
      <p:ext uri="{BB962C8B-B14F-4D97-AF65-F5344CB8AC3E}">
        <p14:creationId xmlns:p14="http://schemas.microsoft.com/office/powerpoint/2010/main" val="1222207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25A83FD-4FF1-49AA-B281-30D5AB4A3636}" type="datetimeFigureOut">
              <a:rPr lang="en-US" smtClean="0"/>
              <a:pPr/>
              <a:t>11/21/16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A7B0DA6-2245-4E70-A5D2-7EE159DB25F7}" type="slidenum">
              <a:rPr lang="en-US" smtClean="0"/>
              <a:pPr/>
              <a:t>‹#›</a:t>
            </a:fld>
            <a:endParaRPr lang="en-US"/>
          </a:p>
        </p:txBody>
      </p:sp>
    </p:spTree>
    <p:extLst>
      <p:ext uri="{BB962C8B-B14F-4D97-AF65-F5344CB8AC3E}">
        <p14:creationId xmlns:p14="http://schemas.microsoft.com/office/powerpoint/2010/main" val="1871263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7B0DA6-2245-4E70-A5D2-7EE159DB25F7}" type="slidenum">
              <a:rPr lang="en-US" smtClean="0"/>
              <a:pPr/>
              <a:t>1</a:t>
            </a:fld>
            <a:endParaRPr lang="en-US"/>
          </a:p>
        </p:txBody>
      </p:sp>
    </p:spTree>
    <p:extLst>
      <p:ext uri="{BB962C8B-B14F-4D97-AF65-F5344CB8AC3E}">
        <p14:creationId xmlns:p14="http://schemas.microsoft.com/office/powerpoint/2010/main" val="271665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Speaker Pool/Bureau</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0A7B0DA6-2245-4E70-A5D2-7EE159DB25F7}" type="slidenum">
              <a:rPr lang="en-US" smtClean="0"/>
              <a:pPr/>
              <a:t>6</a:t>
            </a:fld>
            <a:endParaRPr lang="en-US"/>
          </a:p>
        </p:txBody>
      </p:sp>
    </p:spTree>
    <p:extLst>
      <p:ext uri="{BB962C8B-B14F-4D97-AF65-F5344CB8AC3E}">
        <p14:creationId xmlns:p14="http://schemas.microsoft.com/office/powerpoint/2010/main" val="388056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7B0DA6-2245-4E70-A5D2-7EE159DB25F7}" type="slidenum">
              <a:rPr lang="en-US" smtClean="0"/>
              <a:pPr/>
              <a:t>9</a:t>
            </a:fld>
            <a:endParaRPr lang="en-US"/>
          </a:p>
        </p:txBody>
      </p:sp>
    </p:spTree>
    <p:extLst>
      <p:ext uri="{BB962C8B-B14F-4D97-AF65-F5344CB8AC3E}">
        <p14:creationId xmlns:p14="http://schemas.microsoft.com/office/powerpoint/2010/main" val="289296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7B0DA6-2245-4E70-A5D2-7EE159DB25F7}" type="slidenum">
              <a:rPr lang="en-US" smtClean="0"/>
              <a:pPr/>
              <a:t>17</a:t>
            </a:fld>
            <a:endParaRPr lang="en-US"/>
          </a:p>
        </p:txBody>
      </p:sp>
    </p:spTree>
    <p:extLst>
      <p:ext uri="{BB962C8B-B14F-4D97-AF65-F5344CB8AC3E}">
        <p14:creationId xmlns:p14="http://schemas.microsoft.com/office/powerpoint/2010/main" val="44942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close">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grpSp>
        <p:nvGrpSpPr>
          <p:cNvPr id="13" name="Group 12"/>
          <p:cNvGrpSpPr>
            <a:grpSpLocks noChangeAspect="1"/>
          </p:cNvGrpSpPr>
          <p:nvPr userDrawn="1"/>
        </p:nvGrpSpPr>
        <p:grpSpPr>
          <a:xfrm>
            <a:off x="2552065" y="2970213"/>
            <a:ext cx="4023360" cy="941810"/>
            <a:chOff x="2332038" y="1768475"/>
            <a:chExt cx="4713287" cy="1103313"/>
          </a:xfrm>
        </p:grpSpPr>
        <p:sp>
          <p:nvSpPr>
            <p:cNvPr id="4" name="AutoShape 3"/>
            <p:cNvSpPr>
              <a:spLocks noChangeAspect="1" noChangeArrowheads="1" noTextEdit="1"/>
            </p:cNvSpPr>
            <p:nvPr userDrawn="1"/>
          </p:nvSpPr>
          <p:spPr bwMode="auto">
            <a:xfrm>
              <a:off x="2332038" y="1768475"/>
              <a:ext cx="4713287" cy="110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5"/>
            <p:cNvSpPr>
              <a:spLocks/>
            </p:cNvSpPr>
            <p:nvPr userDrawn="1"/>
          </p:nvSpPr>
          <p:spPr bwMode="auto">
            <a:xfrm>
              <a:off x="5207000" y="1916113"/>
              <a:ext cx="958850" cy="955675"/>
            </a:xfrm>
            <a:custGeom>
              <a:avLst/>
              <a:gdLst>
                <a:gd name="T0" fmla="*/ 85 w 85"/>
                <a:gd name="T1" fmla="*/ 0 h 84"/>
                <a:gd name="T2" fmla="*/ 69 w 85"/>
                <a:gd name="T3" fmla="*/ 0 h 84"/>
                <a:gd name="T4" fmla="*/ 42 w 85"/>
                <a:gd name="T5" fmla="*/ 53 h 84"/>
                <a:gd name="T6" fmla="*/ 16 w 85"/>
                <a:gd name="T7" fmla="*/ 0 h 84"/>
                <a:gd name="T8" fmla="*/ 0 w 85"/>
                <a:gd name="T9" fmla="*/ 0 h 84"/>
                <a:gd name="T10" fmla="*/ 42 w 85"/>
                <a:gd name="T11" fmla="*/ 84 h 84"/>
                <a:gd name="T12" fmla="*/ 85 w 85"/>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85" h="84">
                  <a:moveTo>
                    <a:pt x="85" y="0"/>
                  </a:moveTo>
                  <a:cubicBezTo>
                    <a:pt x="69" y="0"/>
                    <a:pt x="69" y="0"/>
                    <a:pt x="69" y="0"/>
                  </a:cubicBezTo>
                  <a:cubicBezTo>
                    <a:pt x="42" y="53"/>
                    <a:pt x="42" y="53"/>
                    <a:pt x="42" y="53"/>
                  </a:cubicBezTo>
                  <a:cubicBezTo>
                    <a:pt x="16" y="0"/>
                    <a:pt x="16" y="0"/>
                    <a:pt x="16" y="0"/>
                  </a:cubicBezTo>
                  <a:cubicBezTo>
                    <a:pt x="0" y="0"/>
                    <a:pt x="0" y="0"/>
                    <a:pt x="0" y="0"/>
                  </a:cubicBezTo>
                  <a:cubicBezTo>
                    <a:pt x="17" y="33"/>
                    <a:pt x="42" y="84"/>
                    <a:pt x="42" y="84"/>
                  </a:cubicBezTo>
                  <a:lnTo>
                    <a:pt x="8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noEditPoints="1"/>
            </p:cNvSpPr>
            <p:nvPr userDrawn="1"/>
          </p:nvSpPr>
          <p:spPr bwMode="auto">
            <a:xfrm>
              <a:off x="4327525" y="1905000"/>
              <a:ext cx="925512" cy="933450"/>
            </a:xfrm>
            <a:custGeom>
              <a:avLst/>
              <a:gdLst>
                <a:gd name="T0" fmla="*/ 41 w 82"/>
                <a:gd name="T1" fmla="*/ 69 h 82"/>
                <a:gd name="T2" fmla="*/ 14 w 82"/>
                <a:gd name="T3" fmla="*/ 48 h 82"/>
                <a:gd name="T4" fmla="*/ 82 w 82"/>
                <a:gd name="T5" fmla="*/ 48 h 82"/>
                <a:gd name="T6" fmla="*/ 82 w 82"/>
                <a:gd name="T7" fmla="*/ 41 h 82"/>
                <a:gd name="T8" fmla="*/ 41 w 82"/>
                <a:gd name="T9" fmla="*/ 0 h 82"/>
                <a:gd name="T10" fmla="*/ 0 w 82"/>
                <a:gd name="T11" fmla="*/ 41 h 82"/>
                <a:gd name="T12" fmla="*/ 41 w 82"/>
                <a:gd name="T13" fmla="*/ 82 h 82"/>
                <a:gd name="T14" fmla="*/ 77 w 82"/>
                <a:gd name="T15" fmla="*/ 60 h 82"/>
                <a:gd name="T16" fmla="*/ 61 w 82"/>
                <a:gd name="T17" fmla="*/ 60 h 82"/>
                <a:gd name="T18" fmla="*/ 41 w 82"/>
                <a:gd name="T19" fmla="*/ 69 h 82"/>
                <a:gd name="T20" fmla="*/ 41 w 82"/>
                <a:gd name="T21" fmla="*/ 13 h 82"/>
                <a:gd name="T22" fmla="*/ 68 w 82"/>
                <a:gd name="T23" fmla="*/ 34 h 82"/>
                <a:gd name="T24" fmla="*/ 14 w 82"/>
                <a:gd name="T25" fmla="*/ 34 h 82"/>
                <a:gd name="T26" fmla="*/ 41 w 82"/>
                <a:gd name="T27"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82">
                  <a:moveTo>
                    <a:pt x="41" y="69"/>
                  </a:moveTo>
                  <a:cubicBezTo>
                    <a:pt x="28" y="69"/>
                    <a:pt x="17" y="60"/>
                    <a:pt x="14" y="48"/>
                  </a:cubicBezTo>
                  <a:cubicBezTo>
                    <a:pt x="82" y="48"/>
                    <a:pt x="82" y="48"/>
                    <a:pt x="82" y="48"/>
                  </a:cubicBezTo>
                  <a:cubicBezTo>
                    <a:pt x="82" y="41"/>
                    <a:pt x="82" y="41"/>
                    <a:pt x="82" y="41"/>
                  </a:cubicBezTo>
                  <a:cubicBezTo>
                    <a:pt x="82" y="18"/>
                    <a:pt x="64" y="0"/>
                    <a:pt x="41" y="0"/>
                  </a:cubicBezTo>
                  <a:cubicBezTo>
                    <a:pt x="18" y="0"/>
                    <a:pt x="0" y="18"/>
                    <a:pt x="0" y="41"/>
                  </a:cubicBezTo>
                  <a:cubicBezTo>
                    <a:pt x="0" y="64"/>
                    <a:pt x="18" y="82"/>
                    <a:pt x="41" y="82"/>
                  </a:cubicBezTo>
                  <a:cubicBezTo>
                    <a:pt x="56" y="82"/>
                    <a:pt x="70" y="73"/>
                    <a:pt x="77" y="60"/>
                  </a:cubicBezTo>
                  <a:cubicBezTo>
                    <a:pt x="61" y="60"/>
                    <a:pt x="61" y="60"/>
                    <a:pt x="61" y="60"/>
                  </a:cubicBezTo>
                  <a:cubicBezTo>
                    <a:pt x="56" y="66"/>
                    <a:pt x="49" y="69"/>
                    <a:pt x="41" y="69"/>
                  </a:cubicBezTo>
                  <a:moveTo>
                    <a:pt x="41" y="13"/>
                  </a:moveTo>
                  <a:cubicBezTo>
                    <a:pt x="54" y="13"/>
                    <a:pt x="65" y="22"/>
                    <a:pt x="68" y="34"/>
                  </a:cubicBezTo>
                  <a:cubicBezTo>
                    <a:pt x="14" y="34"/>
                    <a:pt x="14" y="34"/>
                    <a:pt x="14" y="34"/>
                  </a:cubicBezTo>
                  <a:cubicBezTo>
                    <a:pt x="17" y="22"/>
                    <a:pt x="28" y="13"/>
                    <a:pt x="41"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noEditPoints="1"/>
            </p:cNvSpPr>
            <p:nvPr userDrawn="1"/>
          </p:nvSpPr>
          <p:spPr bwMode="auto">
            <a:xfrm>
              <a:off x="6121400" y="1905000"/>
              <a:ext cx="923925" cy="933450"/>
            </a:xfrm>
            <a:custGeom>
              <a:avLst/>
              <a:gdLst>
                <a:gd name="T0" fmla="*/ 82 w 82"/>
                <a:gd name="T1" fmla="*/ 41 h 82"/>
                <a:gd name="T2" fmla="*/ 82 w 82"/>
                <a:gd name="T3" fmla="*/ 41 h 82"/>
                <a:gd name="T4" fmla="*/ 82 w 82"/>
                <a:gd name="T5" fmla="*/ 1 h 82"/>
                <a:gd name="T6" fmla="*/ 68 w 82"/>
                <a:gd name="T7" fmla="*/ 1 h 82"/>
                <a:gd name="T8" fmla="*/ 68 w 82"/>
                <a:gd name="T9" fmla="*/ 11 h 82"/>
                <a:gd name="T10" fmla="*/ 41 w 82"/>
                <a:gd name="T11" fmla="*/ 0 h 82"/>
                <a:gd name="T12" fmla="*/ 0 w 82"/>
                <a:gd name="T13" fmla="*/ 41 h 82"/>
                <a:gd name="T14" fmla="*/ 41 w 82"/>
                <a:gd name="T15" fmla="*/ 82 h 82"/>
                <a:gd name="T16" fmla="*/ 68 w 82"/>
                <a:gd name="T17" fmla="*/ 72 h 82"/>
                <a:gd name="T18" fmla="*/ 68 w 82"/>
                <a:gd name="T19" fmla="*/ 82 h 82"/>
                <a:gd name="T20" fmla="*/ 82 w 82"/>
                <a:gd name="T21" fmla="*/ 82 h 82"/>
                <a:gd name="T22" fmla="*/ 82 w 82"/>
                <a:gd name="T23" fmla="*/ 42 h 82"/>
                <a:gd name="T24" fmla="*/ 82 w 82"/>
                <a:gd name="T25" fmla="*/ 41 h 82"/>
                <a:gd name="T26" fmla="*/ 41 w 82"/>
                <a:gd name="T27" fmla="*/ 69 h 82"/>
                <a:gd name="T28" fmla="*/ 13 w 82"/>
                <a:gd name="T29" fmla="*/ 41 h 82"/>
                <a:gd name="T30" fmla="*/ 41 w 82"/>
                <a:gd name="T31" fmla="*/ 14 h 82"/>
                <a:gd name="T32" fmla="*/ 68 w 82"/>
                <a:gd name="T33" fmla="*/ 41 h 82"/>
                <a:gd name="T34" fmla="*/ 68 w 82"/>
                <a:gd name="T35" fmla="*/ 42 h 82"/>
                <a:gd name="T36" fmla="*/ 41 w 82"/>
                <a:gd name="T37" fmla="*/ 6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2">
                  <a:moveTo>
                    <a:pt x="82" y="41"/>
                  </a:moveTo>
                  <a:cubicBezTo>
                    <a:pt x="82" y="41"/>
                    <a:pt x="82" y="41"/>
                    <a:pt x="82" y="41"/>
                  </a:cubicBezTo>
                  <a:cubicBezTo>
                    <a:pt x="82" y="1"/>
                    <a:pt x="82" y="1"/>
                    <a:pt x="82" y="1"/>
                  </a:cubicBezTo>
                  <a:cubicBezTo>
                    <a:pt x="68" y="1"/>
                    <a:pt x="68" y="1"/>
                    <a:pt x="68" y="1"/>
                  </a:cubicBezTo>
                  <a:cubicBezTo>
                    <a:pt x="68" y="11"/>
                    <a:pt x="68" y="11"/>
                    <a:pt x="68" y="11"/>
                  </a:cubicBezTo>
                  <a:cubicBezTo>
                    <a:pt x="61" y="4"/>
                    <a:pt x="51" y="0"/>
                    <a:pt x="41" y="0"/>
                  </a:cubicBezTo>
                  <a:cubicBezTo>
                    <a:pt x="18" y="0"/>
                    <a:pt x="0" y="19"/>
                    <a:pt x="0" y="41"/>
                  </a:cubicBezTo>
                  <a:cubicBezTo>
                    <a:pt x="0" y="64"/>
                    <a:pt x="18" y="82"/>
                    <a:pt x="41" y="82"/>
                  </a:cubicBezTo>
                  <a:cubicBezTo>
                    <a:pt x="51" y="82"/>
                    <a:pt x="61" y="78"/>
                    <a:pt x="68" y="72"/>
                  </a:cubicBezTo>
                  <a:cubicBezTo>
                    <a:pt x="68" y="82"/>
                    <a:pt x="68" y="82"/>
                    <a:pt x="68" y="82"/>
                  </a:cubicBezTo>
                  <a:cubicBezTo>
                    <a:pt x="82" y="82"/>
                    <a:pt x="82" y="82"/>
                    <a:pt x="82" y="82"/>
                  </a:cubicBezTo>
                  <a:cubicBezTo>
                    <a:pt x="82" y="42"/>
                    <a:pt x="82" y="42"/>
                    <a:pt x="82" y="42"/>
                  </a:cubicBezTo>
                  <a:cubicBezTo>
                    <a:pt x="82" y="42"/>
                    <a:pt x="82" y="41"/>
                    <a:pt x="82" y="41"/>
                  </a:cubicBezTo>
                  <a:moveTo>
                    <a:pt x="41" y="69"/>
                  </a:moveTo>
                  <a:cubicBezTo>
                    <a:pt x="25" y="69"/>
                    <a:pt x="13" y="57"/>
                    <a:pt x="13" y="41"/>
                  </a:cubicBezTo>
                  <a:cubicBezTo>
                    <a:pt x="13" y="26"/>
                    <a:pt x="25" y="14"/>
                    <a:pt x="41" y="14"/>
                  </a:cubicBezTo>
                  <a:cubicBezTo>
                    <a:pt x="56" y="14"/>
                    <a:pt x="68" y="26"/>
                    <a:pt x="68" y="41"/>
                  </a:cubicBezTo>
                  <a:cubicBezTo>
                    <a:pt x="68" y="42"/>
                    <a:pt x="68" y="42"/>
                    <a:pt x="68" y="42"/>
                  </a:cubicBezTo>
                  <a:cubicBezTo>
                    <a:pt x="68" y="57"/>
                    <a:pt x="56" y="69"/>
                    <a:pt x="41" y="6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noEditPoints="1"/>
            </p:cNvSpPr>
            <p:nvPr userDrawn="1"/>
          </p:nvSpPr>
          <p:spPr bwMode="auto">
            <a:xfrm>
              <a:off x="3290888" y="1905000"/>
              <a:ext cx="935037" cy="933450"/>
            </a:xfrm>
            <a:custGeom>
              <a:avLst/>
              <a:gdLst>
                <a:gd name="T0" fmla="*/ 42 w 83"/>
                <a:gd name="T1" fmla="*/ 69 h 82"/>
                <a:gd name="T2" fmla="*/ 15 w 83"/>
                <a:gd name="T3" fmla="*/ 48 h 82"/>
                <a:gd name="T4" fmla="*/ 83 w 83"/>
                <a:gd name="T5" fmla="*/ 48 h 82"/>
                <a:gd name="T6" fmla="*/ 83 w 83"/>
                <a:gd name="T7" fmla="*/ 41 h 82"/>
                <a:gd name="T8" fmla="*/ 42 w 83"/>
                <a:gd name="T9" fmla="*/ 0 h 82"/>
                <a:gd name="T10" fmla="*/ 0 w 83"/>
                <a:gd name="T11" fmla="*/ 41 h 82"/>
                <a:gd name="T12" fmla="*/ 42 w 83"/>
                <a:gd name="T13" fmla="*/ 82 h 82"/>
                <a:gd name="T14" fmla="*/ 78 w 83"/>
                <a:gd name="T15" fmla="*/ 60 h 82"/>
                <a:gd name="T16" fmla="*/ 62 w 83"/>
                <a:gd name="T17" fmla="*/ 60 h 82"/>
                <a:gd name="T18" fmla="*/ 42 w 83"/>
                <a:gd name="T19" fmla="*/ 69 h 82"/>
                <a:gd name="T20" fmla="*/ 42 w 83"/>
                <a:gd name="T21" fmla="*/ 13 h 82"/>
                <a:gd name="T22" fmla="*/ 69 w 83"/>
                <a:gd name="T23" fmla="*/ 34 h 82"/>
                <a:gd name="T24" fmla="*/ 15 w 83"/>
                <a:gd name="T25" fmla="*/ 34 h 82"/>
                <a:gd name="T26" fmla="*/ 42 w 83"/>
                <a:gd name="T27"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82">
                  <a:moveTo>
                    <a:pt x="42" y="69"/>
                  </a:moveTo>
                  <a:cubicBezTo>
                    <a:pt x="29" y="69"/>
                    <a:pt x="18" y="60"/>
                    <a:pt x="15" y="48"/>
                  </a:cubicBezTo>
                  <a:cubicBezTo>
                    <a:pt x="83" y="48"/>
                    <a:pt x="83" y="48"/>
                    <a:pt x="83" y="48"/>
                  </a:cubicBezTo>
                  <a:cubicBezTo>
                    <a:pt x="83" y="41"/>
                    <a:pt x="83" y="41"/>
                    <a:pt x="83" y="41"/>
                  </a:cubicBezTo>
                  <a:cubicBezTo>
                    <a:pt x="83" y="18"/>
                    <a:pt x="64" y="0"/>
                    <a:pt x="42" y="0"/>
                  </a:cubicBezTo>
                  <a:cubicBezTo>
                    <a:pt x="19" y="0"/>
                    <a:pt x="0" y="18"/>
                    <a:pt x="0" y="41"/>
                  </a:cubicBezTo>
                  <a:cubicBezTo>
                    <a:pt x="0" y="64"/>
                    <a:pt x="19" y="82"/>
                    <a:pt x="42" y="82"/>
                  </a:cubicBezTo>
                  <a:cubicBezTo>
                    <a:pt x="57" y="82"/>
                    <a:pt x="71" y="73"/>
                    <a:pt x="78" y="60"/>
                  </a:cubicBezTo>
                  <a:cubicBezTo>
                    <a:pt x="62" y="60"/>
                    <a:pt x="62" y="60"/>
                    <a:pt x="62" y="60"/>
                  </a:cubicBezTo>
                  <a:cubicBezTo>
                    <a:pt x="57" y="66"/>
                    <a:pt x="49" y="69"/>
                    <a:pt x="42" y="69"/>
                  </a:cubicBezTo>
                  <a:moveTo>
                    <a:pt x="42" y="13"/>
                  </a:moveTo>
                  <a:cubicBezTo>
                    <a:pt x="55" y="13"/>
                    <a:pt x="66" y="22"/>
                    <a:pt x="69" y="34"/>
                  </a:cubicBezTo>
                  <a:cubicBezTo>
                    <a:pt x="15" y="34"/>
                    <a:pt x="15" y="34"/>
                    <a:pt x="15" y="34"/>
                  </a:cubicBezTo>
                  <a:cubicBezTo>
                    <a:pt x="18" y="22"/>
                    <a:pt x="29" y="13"/>
                    <a:pt x="42"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
            <p:cNvSpPr>
              <a:spLocks/>
            </p:cNvSpPr>
            <p:nvPr userDrawn="1"/>
          </p:nvSpPr>
          <p:spPr bwMode="auto">
            <a:xfrm>
              <a:off x="2332038" y="1768475"/>
              <a:ext cx="1071562" cy="1103313"/>
            </a:xfrm>
            <a:custGeom>
              <a:avLst/>
              <a:gdLst>
                <a:gd name="T0" fmla="*/ 0 w 675"/>
                <a:gd name="T1" fmla="*/ 0 h 695"/>
                <a:gd name="T2" fmla="*/ 114 w 675"/>
                <a:gd name="T3" fmla="*/ 0 h 695"/>
                <a:gd name="T4" fmla="*/ 341 w 675"/>
                <a:gd name="T5" fmla="*/ 451 h 695"/>
                <a:gd name="T6" fmla="*/ 561 w 675"/>
                <a:gd name="T7" fmla="*/ 0 h 695"/>
                <a:gd name="T8" fmla="*/ 675 w 675"/>
                <a:gd name="T9" fmla="*/ 0 h 695"/>
                <a:gd name="T10" fmla="*/ 341 w 675"/>
                <a:gd name="T11" fmla="*/ 695 h 695"/>
                <a:gd name="T12" fmla="*/ 0 w 675"/>
                <a:gd name="T13" fmla="*/ 0 h 695"/>
              </a:gdLst>
              <a:ahLst/>
              <a:cxnLst>
                <a:cxn ang="0">
                  <a:pos x="T0" y="T1"/>
                </a:cxn>
                <a:cxn ang="0">
                  <a:pos x="T2" y="T3"/>
                </a:cxn>
                <a:cxn ang="0">
                  <a:pos x="T4" y="T5"/>
                </a:cxn>
                <a:cxn ang="0">
                  <a:pos x="T6" y="T7"/>
                </a:cxn>
                <a:cxn ang="0">
                  <a:pos x="T8" y="T9"/>
                </a:cxn>
                <a:cxn ang="0">
                  <a:pos x="T10" y="T11"/>
                </a:cxn>
                <a:cxn ang="0">
                  <a:pos x="T12" y="T13"/>
                </a:cxn>
              </a:cxnLst>
              <a:rect l="0" t="0" r="r" b="b"/>
              <a:pathLst>
                <a:path w="675" h="695">
                  <a:moveTo>
                    <a:pt x="0" y="0"/>
                  </a:moveTo>
                  <a:lnTo>
                    <a:pt x="114" y="0"/>
                  </a:lnTo>
                  <a:lnTo>
                    <a:pt x="341" y="451"/>
                  </a:lnTo>
                  <a:lnTo>
                    <a:pt x="561" y="0"/>
                  </a:lnTo>
                  <a:lnTo>
                    <a:pt x="675" y="0"/>
                  </a:lnTo>
                  <a:lnTo>
                    <a:pt x="341" y="695"/>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userDrawn="1"/>
          </p:nvSpPr>
          <p:spPr bwMode="auto">
            <a:xfrm>
              <a:off x="2625725" y="1768475"/>
              <a:ext cx="484187" cy="488950"/>
            </a:xfrm>
            <a:custGeom>
              <a:avLst/>
              <a:gdLst>
                <a:gd name="T0" fmla="*/ 0 w 43"/>
                <a:gd name="T1" fmla="*/ 0 h 43"/>
                <a:gd name="T2" fmla="*/ 21 w 43"/>
                <a:gd name="T3" fmla="*/ 43 h 43"/>
                <a:gd name="T4" fmla="*/ 43 w 43"/>
                <a:gd name="T5" fmla="*/ 0 h 43"/>
                <a:gd name="T6" fmla="*/ 0 w 43"/>
                <a:gd name="T7" fmla="*/ 0 h 43"/>
              </a:gdLst>
              <a:ahLst/>
              <a:cxnLst>
                <a:cxn ang="0">
                  <a:pos x="T0" y="T1"/>
                </a:cxn>
                <a:cxn ang="0">
                  <a:pos x="T2" y="T3"/>
                </a:cxn>
                <a:cxn ang="0">
                  <a:pos x="T4" y="T5"/>
                </a:cxn>
                <a:cxn ang="0">
                  <a:pos x="T6" y="T7"/>
                </a:cxn>
              </a:cxnLst>
              <a:rect l="0" t="0" r="r" b="b"/>
              <a:pathLst>
                <a:path w="43" h="43">
                  <a:moveTo>
                    <a:pt x="0" y="0"/>
                  </a:moveTo>
                  <a:cubicBezTo>
                    <a:pt x="21" y="43"/>
                    <a:pt x="21" y="43"/>
                    <a:pt x="21" y="43"/>
                  </a:cubicBezTo>
                  <a:cubicBezTo>
                    <a:pt x="43" y="0"/>
                    <a:pt x="43" y="0"/>
                    <a:pt x="43" y="0"/>
                  </a:cubicBezTo>
                  <a:cubicBezTo>
                    <a:pt x="43" y="0"/>
                    <a:pt x="0" y="0"/>
                    <a:pt x="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Orange Background - Title only">
    <p:spTree>
      <p:nvGrpSpPr>
        <p:cNvPr id="1" name=""/>
        <p:cNvGrpSpPr/>
        <p:nvPr/>
      </p:nvGrpSpPr>
      <p:grpSpPr>
        <a:xfrm>
          <a:off x="0" y="0"/>
          <a:ext cx="0" cy="0"/>
          <a:chOff x="0" y="0"/>
          <a:chExt cx="0" cy="0"/>
        </a:xfrm>
      </p:grpSpPr>
      <p:pic>
        <p:nvPicPr>
          <p:cNvPr id="6"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grpSp>
        <p:nvGrpSpPr>
          <p:cNvPr id="9" name="Group 8"/>
          <p:cNvGrpSpPr>
            <a:grpSpLocks noChangeAspect="1"/>
          </p:cNvGrpSpPr>
          <p:nvPr userDrawn="1"/>
        </p:nvGrpSpPr>
        <p:grpSpPr>
          <a:xfrm>
            <a:off x="381000" y="6321266"/>
            <a:ext cx="461134" cy="468852"/>
            <a:chOff x="3149600" y="1982788"/>
            <a:chExt cx="2844800" cy="2892425"/>
          </a:xfrm>
          <a:solidFill>
            <a:schemeClr val="bg1"/>
          </a:solidFill>
        </p:grpSpPr>
        <p:sp>
          <p:nvSpPr>
            <p:cNvPr id="10" name="Freeform 5"/>
            <p:cNvSpPr>
              <a:spLocks/>
            </p:cNvSpPr>
            <p:nvPr userDrawn="1"/>
          </p:nvSpPr>
          <p:spPr bwMode="auto">
            <a:xfrm>
              <a:off x="3149600" y="1982788"/>
              <a:ext cx="2844800" cy="2892425"/>
            </a:xfrm>
            <a:custGeom>
              <a:avLst/>
              <a:gdLst>
                <a:gd name="T0" fmla="*/ 0 w 1792"/>
                <a:gd name="T1" fmla="*/ 0 h 1822"/>
                <a:gd name="T2" fmla="*/ 313 w 1792"/>
                <a:gd name="T3" fmla="*/ 0 h 1822"/>
                <a:gd name="T4" fmla="*/ 903 w 1792"/>
                <a:gd name="T5" fmla="*/ 1189 h 1822"/>
                <a:gd name="T6" fmla="*/ 1486 w 1792"/>
                <a:gd name="T7" fmla="*/ 0 h 1822"/>
                <a:gd name="T8" fmla="*/ 1792 w 1792"/>
                <a:gd name="T9" fmla="*/ 0 h 1822"/>
                <a:gd name="T10" fmla="*/ 896 w 1792"/>
                <a:gd name="T11" fmla="*/ 1822 h 1822"/>
                <a:gd name="T12" fmla="*/ 0 w 1792"/>
                <a:gd name="T13" fmla="*/ 0 h 1822"/>
              </a:gdLst>
              <a:ahLst/>
              <a:cxnLst>
                <a:cxn ang="0">
                  <a:pos x="T0" y="T1"/>
                </a:cxn>
                <a:cxn ang="0">
                  <a:pos x="T2" y="T3"/>
                </a:cxn>
                <a:cxn ang="0">
                  <a:pos x="T4" y="T5"/>
                </a:cxn>
                <a:cxn ang="0">
                  <a:pos x="T6" y="T7"/>
                </a:cxn>
                <a:cxn ang="0">
                  <a:pos x="T8" y="T9"/>
                </a:cxn>
                <a:cxn ang="0">
                  <a:pos x="T10" y="T11"/>
                </a:cxn>
                <a:cxn ang="0">
                  <a:pos x="T12" y="T13"/>
                </a:cxn>
              </a:cxnLst>
              <a:rect l="0" t="0" r="r" b="b"/>
              <a:pathLst>
                <a:path w="1792" h="1822">
                  <a:moveTo>
                    <a:pt x="0" y="0"/>
                  </a:moveTo>
                  <a:lnTo>
                    <a:pt x="313" y="0"/>
                  </a:lnTo>
                  <a:lnTo>
                    <a:pt x="903" y="1189"/>
                  </a:lnTo>
                  <a:lnTo>
                    <a:pt x="1486" y="0"/>
                  </a:lnTo>
                  <a:lnTo>
                    <a:pt x="1792" y="0"/>
                  </a:lnTo>
                  <a:lnTo>
                    <a:pt x="896" y="1822"/>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userDrawn="1"/>
          </p:nvSpPr>
          <p:spPr bwMode="auto">
            <a:xfrm>
              <a:off x="3929063" y="1993901"/>
              <a:ext cx="1285875" cy="1276350"/>
            </a:xfrm>
            <a:custGeom>
              <a:avLst/>
              <a:gdLst>
                <a:gd name="T0" fmla="*/ 0 w 114"/>
                <a:gd name="T1" fmla="*/ 0 h 113"/>
                <a:gd name="T2" fmla="*/ 57 w 114"/>
                <a:gd name="T3" fmla="*/ 113 h 113"/>
                <a:gd name="T4" fmla="*/ 114 w 114"/>
                <a:gd name="T5" fmla="*/ 0 h 113"/>
                <a:gd name="T6" fmla="*/ 0 w 114"/>
                <a:gd name="T7" fmla="*/ 0 h 113"/>
              </a:gdLst>
              <a:ahLst/>
              <a:cxnLst>
                <a:cxn ang="0">
                  <a:pos x="T0" y="T1"/>
                </a:cxn>
                <a:cxn ang="0">
                  <a:pos x="T2" y="T3"/>
                </a:cxn>
                <a:cxn ang="0">
                  <a:pos x="T4" y="T5"/>
                </a:cxn>
                <a:cxn ang="0">
                  <a:pos x="T6" y="T7"/>
                </a:cxn>
              </a:cxnLst>
              <a:rect l="0" t="0" r="r" b="b"/>
              <a:pathLst>
                <a:path w="114" h="113">
                  <a:moveTo>
                    <a:pt x="0" y="0"/>
                  </a:moveTo>
                  <a:cubicBezTo>
                    <a:pt x="57" y="113"/>
                    <a:pt x="57" y="113"/>
                    <a:pt x="57" y="113"/>
                  </a:cubicBezTo>
                  <a:cubicBezTo>
                    <a:pt x="114" y="0"/>
                    <a:pt x="114" y="0"/>
                    <a:pt x="114" y="0"/>
                  </a:cubicBezTo>
                  <a:cubicBezTo>
                    <a:pt x="114" y="0"/>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p:txBody>
          <a:bodyPr>
            <a:normAutofit/>
          </a:bodyPr>
          <a:lstStyle>
            <a:lvl1pPr>
              <a:defRPr sz="3600">
                <a:solidFill>
                  <a:schemeClr val="bg1"/>
                </a:solidFill>
              </a:defRPr>
            </a:lvl1pPr>
          </a:lstStyle>
          <a:p>
            <a:r>
              <a:rPr lang="en-US" smtClean="0"/>
              <a:t>Click to edit Master title style</a:t>
            </a:r>
            <a:endParaRPr lang="en-US" dirty="0"/>
          </a:p>
        </p:txBody>
      </p:sp>
      <p:sp>
        <p:nvSpPr>
          <p:cNvPr id="8" name="Slide Number Placeholder 5"/>
          <p:cNvSpPr>
            <a:spLocks noGrp="1"/>
          </p:cNvSpPr>
          <p:nvPr>
            <p:ph type="sldNum" sz="quarter" idx="4"/>
          </p:nvPr>
        </p:nvSpPr>
        <p:spPr>
          <a:xfrm>
            <a:off x="6553200" y="6345189"/>
            <a:ext cx="2133600" cy="365125"/>
          </a:xfrm>
          <a:prstGeom prst="rect">
            <a:avLst/>
          </a:prstGeom>
        </p:spPr>
        <p:txBody>
          <a:bodyPr vert="horz" lIns="91440" tIns="45720" rIns="91440" bIns="45720" rtlCol="0" anchor="ctr"/>
          <a:lstStyle>
            <a:lvl1pPr marL="0" marR="0" indent="0" algn="r" defTabSz="914400" rtl="0" eaLnBrk="1" fontAlgn="auto" latinLnBrk="0" hangingPunct="1">
              <a:lnSpc>
                <a:spcPct val="100000"/>
              </a:lnSpc>
              <a:spcBef>
                <a:spcPts val="0"/>
              </a:spcBef>
              <a:spcAft>
                <a:spcPts val="0"/>
              </a:spcAft>
              <a:buClrTx/>
              <a:buSzTx/>
              <a:buFontTx/>
              <a:buNone/>
              <a:tabLst/>
              <a:defRPr sz="750">
                <a:solidFill>
                  <a:schemeClr val="bg1"/>
                </a:solidFill>
                <a:latin typeface="Arial" pitchFamily="34" charset="0"/>
                <a:cs typeface="Arial" pitchFamily="34" charset="0"/>
              </a:defRPr>
            </a:lvl1pPr>
          </a:lstStyle>
          <a:p>
            <a:r>
              <a:rPr lang="en-US" b="1" kern="600" dirty="0" smtClean="0">
                <a:latin typeface="Arial" charset="0"/>
                <a:ea typeface="Arial"/>
                <a:cs typeface="Arial"/>
              </a:rPr>
              <a:t>‹#›</a:t>
            </a:r>
          </a:p>
        </p:txBody>
      </p:sp>
      <p:sp>
        <p:nvSpPr>
          <p:cNvPr id="13" name="TextBox 12"/>
          <p:cNvSpPr txBox="1"/>
          <p:nvPr userDrawn="1"/>
        </p:nvSpPr>
        <p:spPr>
          <a:xfrm>
            <a:off x="937084" y="6451817"/>
            <a:ext cx="2229585" cy="207749"/>
          </a:xfrm>
          <a:prstGeom prst="rect">
            <a:avLst/>
          </a:prstGeom>
          <a:noFill/>
        </p:spPr>
        <p:txBody>
          <a:bodyPr wrap="none" rtlCol="0">
            <a:spAutoFit/>
          </a:bodyPr>
          <a:lstStyle/>
          <a:p>
            <a:pPr>
              <a:defRPr/>
            </a:pPr>
            <a:r>
              <a:rPr lang="en-US" sz="750" kern="600" dirty="0" smtClean="0">
                <a:solidFill>
                  <a:schemeClr val="bg1"/>
                </a:solidFill>
                <a:latin typeface="Arial" charset="0"/>
                <a:ea typeface="ＭＳ Ｐゴシック" charset="0"/>
              </a:rPr>
              <a:t>®2016 </a:t>
            </a:r>
            <a:r>
              <a:rPr lang="en-US" sz="750" kern="600" dirty="0" err="1" smtClean="0">
                <a:solidFill>
                  <a:schemeClr val="bg1"/>
                </a:solidFill>
                <a:latin typeface="Arial" charset="0"/>
                <a:ea typeface="ＭＳ Ｐゴシック" charset="0"/>
              </a:rPr>
              <a:t>Veeva</a:t>
            </a:r>
            <a:r>
              <a:rPr lang="en-US" sz="750" kern="600" dirty="0" smtClean="0">
                <a:solidFill>
                  <a:schemeClr val="bg1"/>
                </a:solidFill>
                <a:latin typeface="Arial" charset="0"/>
                <a:ea typeface="ＭＳ Ｐゴシック" charset="0"/>
              </a:rPr>
              <a:t> Systems – Company Confidential </a:t>
            </a:r>
            <a:endParaRPr lang="en-US" sz="750" kern="600" dirty="0">
              <a:solidFill>
                <a:schemeClr val="bg1"/>
              </a:solidFill>
              <a:latin typeface="Arial" charset="0"/>
              <a:ea typeface="ＭＳ Ｐゴシック" charset="0"/>
            </a:endParaRPr>
          </a:p>
        </p:txBody>
      </p:sp>
      <p:sp>
        <p:nvSpPr>
          <p:cNvPr id="14" name="TextBox 13"/>
          <p:cNvSpPr txBox="1"/>
          <p:nvPr userDrawn="1"/>
        </p:nvSpPr>
        <p:spPr>
          <a:xfrm>
            <a:off x="7762943" y="6426513"/>
            <a:ext cx="755335" cy="207749"/>
          </a:xfrm>
          <a:prstGeom prst="rect">
            <a:avLst/>
          </a:prstGeom>
          <a:noFill/>
        </p:spPr>
        <p:txBody>
          <a:bodyPr wrap="none" rtlCol="0">
            <a:spAutoFit/>
          </a:bodyPr>
          <a:lstStyle/>
          <a:p>
            <a:pPr>
              <a:defRPr/>
            </a:pPr>
            <a:r>
              <a:rPr lang="en-US" sz="750" b="1" kern="600" dirty="0" smtClean="0">
                <a:solidFill>
                  <a:schemeClr val="bg1"/>
                </a:solidFill>
                <a:latin typeface="Arial" charset="0"/>
                <a:ea typeface="ＭＳ Ｐゴシック" charset="0"/>
              </a:rPr>
              <a:t>veeva.com  |</a:t>
            </a:r>
            <a:endParaRPr lang="en-US" sz="750" b="1" kern="600" dirty="0">
              <a:solidFill>
                <a:schemeClr val="bg1"/>
              </a:solidFill>
              <a:latin typeface="Arial" charset="0"/>
              <a:ea typeface="ＭＳ Ｐゴシック"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pic>
        <p:nvPicPr>
          <p:cNvPr id="7" name="Picture 4"/>
          <p:cNvPicPr>
            <a:picLocks noChangeAspect="1"/>
          </p:cNvPicPr>
          <p:nvPr userDrawn="1"/>
        </p:nvPicPr>
        <p:blipFill>
          <a:blip r:embed="rId3" cstate="print">
            <a:alphaModFix amt="19000"/>
            <a:extLst>
              <a:ext uri="{28A0092B-C50C-407E-A947-70E740481C1C}">
                <a14:useLocalDpi xmlns:a14="http://schemas.microsoft.com/office/drawing/2010/main"/>
              </a:ext>
            </a:extLst>
          </a:blip>
          <a:srcRect r="23162" b="20370"/>
          <a:stretch>
            <a:fillRect/>
          </a:stretch>
        </p:blipFill>
        <p:spPr bwMode="auto">
          <a:xfrm>
            <a:off x="4004466" y="2488711"/>
            <a:ext cx="6688137" cy="5461000"/>
          </a:xfrm>
          <a:prstGeom prst="rect">
            <a:avLst/>
          </a:prstGeom>
          <a:noFill/>
          <a:ln>
            <a:noFill/>
          </a:ln>
          <a:extLst>
            <a:ext uri="{909E8E84-426E-40dd-AFC4-6F175D3DCCD1}">
              <a14:hiddenFill xmlns="" xmlns:a14="http://schemas.microsoft.com/office/drawing/2010/main">
                <a:solidFill>
                  <a:srgbClr val="FFFFFF">
                    <a:alpha val="18823"/>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8"/>
          <p:cNvSpPr>
            <a:spLocks noGrp="1"/>
          </p:cNvSpPr>
          <p:nvPr>
            <p:ph type="title"/>
          </p:nvPr>
        </p:nvSpPr>
        <p:spPr>
          <a:xfrm>
            <a:off x="612648" y="2743200"/>
            <a:ext cx="6169152" cy="704088"/>
          </a:xfrm>
        </p:spPr>
        <p:txBody>
          <a:bodyPr lIns="0" tIns="0" rIns="0" bIns="0" anchor="b" anchorCtr="0">
            <a:noAutofit/>
          </a:bodyPr>
          <a:lstStyle>
            <a:lvl1pPr>
              <a:defRPr sz="4000">
                <a:solidFill>
                  <a:schemeClr val="bg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609600" y="3511296"/>
            <a:ext cx="5026152" cy="276999"/>
          </a:xfrm>
        </p:spPr>
        <p:txBody>
          <a:bodyPr wrap="square" lIns="0" tIns="0" rIns="0" bIns="0">
            <a:spAutoFit/>
          </a:bodyPr>
          <a:lstStyle>
            <a:lvl1pPr marL="0" indent="0" algn="l">
              <a:buNone/>
              <a:defRPr sz="18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White/Orange clouds">
    <p:spTree>
      <p:nvGrpSpPr>
        <p:cNvPr id="1" name=""/>
        <p:cNvGrpSpPr/>
        <p:nvPr/>
      </p:nvGrpSpPr>
      <p:grpSpPr>
        <a:xfrm>
          <a:off x="0" y="0"/>
          <a:ext cx="0" cy="0"/>
          <a:chOff x="0" y="0"/>
          <a:chExt cx="0" cy="0"/>
        </a:xfrm>
      </p:grpSpPr>
      <p:pic>
        <p:nvPicPr>
          <p:cNvPr id="3075" name="Picture 3" descr="C:\Users\Kathy\Desktop\veeva cloud orange.png"/>
          <p:cNvPicPr>
            <a:picLocks noChangeAspect="1" noChangeArrowheads="1"/>
          </p:cNvPicPr>
          <p:nvPr userDrawn="1"/>
        </p:nvPicPr>
        <p:blipFill>
          <a:blip r:embed="rId2" cstate="print"/>
          <a:srcRect l="24167"/>
          <a:stretch>
            <a:fillRect/>
          </a:stretch>
        </p:blipFill>
        <p:spPr bwMode="auto">
          <a:xfrm>
            <a:off x="2209800" y="0"/>
            <a:ext cx="6934200" cy="6858000"/>
          </a:xfrm>
          <a:prstGeom prst="rect">
            <a:avLst/>
          </a:prstGeom>
          <a:noFill/>
        </p:spPr>
      </p:pic>
      <p:sp>
        <p:nvSpPr>
          <p:cNvPr id="2" name="Title 1"/>
          <p:cNvSpPr>
            <a:spLocks noGrp="1"/>
          </p:cNvSpPr>
          <p:nvPr>
            <p:ph type="title"/>
          </p:nvPr>
        </p:nvSpPr>
        <p:spPr/>
        <p:txBody>
          <a:bodyPr/>
          <a:lstStyle>
            <a:lvl1pPr>
              <a:defRPr>
                <a:solidFill>
                  <a:srgbClr val="F99E47"/>
                </a:solidFill>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4A60DFD3-134D-4504-873E-5AE45B54A53C}" type="slidenum">
              <a:rPr lang="en-US" smtClean="0"/>
              <a:pPr/>
              <a:t>‹#›</a:t>
            </a:fld>
            <a:endParaRPr lang="en-US" dirty="0"/>
          </a:p>
        </p:txBody>
      </p:sp>
      <p:sp>
        <p:nvSpPr>
          <p:cNvPr id="3" name="Rectangle 2"/>
          <p:cNvSpPr/>
          <p:nvPr userDrawn="1"/>
        </p:nvSpPr>
        <p:spPr>
          <a:xfrm>
            <a:off x="920885" y="6428317"/>
            <a:ext cx="1361872"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909896" y="6507004"/>
            <a:ext cx="2229585" cy="207749"/>
          </a:xfrm>
          <a:prstGeom prst="rect">
            <a:avLst/>
          </a:prstGeom>
          <a:noFill/>
        </p:spPr>
        <p:txBody>
          <a:bodyPr wrap="none" rtlCol="0">
            <a:spAutoFit/>
          </a:bodyPr>
          <a:lstStyle/>
          <a:p>
            <a:pPr>
              <a:defRPr/>
            </a:pPr>
            <a:r>
              <a:rPr lang="en-US" sz="750" kern="600" dirty="0" smtClean="0">
                <a:solidFill>
                  <a:schemeClr val="tx1"/>
                </a:solidFill>
                <a:latin typeface="Arial" charset="0"/>
                <a:ea typeface="ＭＳ Ｐゴシック" charset="0"/>
              </a:rPr>
              <a:t>®2016 </a:t>
            </a:r>
            <a:r>
              <a:rPr lang="en-US" sz="750" kern="600" dirty="0" err="1" smtClean="0">
                <a:solidFill>
                  <a:schemeClr val="tx1"/>
                </a:solidFill>
                <a:latin typeface="Arial" charset="0"/>
                <a:ea typeface="ＭＳ Ｐゴシック" charset="0"/>
              </a:rPr>
              <a:t>Veeva</a:t>
            </a:r>
            <a:r>
              <a:rPr lang="en-US" sz="750" kern="600" dirty="0" smtClean="0">
                <a:solidFill>
                  <a:schemeClr val="tx1"/>
                </a:solidFill>
                <a:latin typeface="Arial" charset="0"/>
                <a:ea typeface="ＭＳ Ｐゴシック" charset="0"/>
              </a:rPr>
              <a:t> Systems – Company Confidential </a:t>
            </a:r>
            <a:endParaRPr lang="en-US" sz="750" kern="600" dirty="0">
              <a:solidFill>
                <a:schemeClr val="tx1"/>
              </a:solidFill>
              <a:latin typeface="Arial" charset="0"/>
              <a:ea typeface="ＭＳ Ｐゴシック" charset="0"/>
            </a:endParaRPr>
          </a:p>
        </p:txBody>
      </p:sp>
      <p:sp>
        <p:nvSpPr>
          <p:cNvPr id="8" name="TextBox 7"/>
          <p:cNvSpPr txBox="1"/>
          <p:nvPr userDrawn="1"/>
        </p:nvSpPr>
        <p:spPr>
          <a:xfrm>
            <a:off x="7767064" y="6507613"/>
            <a:ext cx="761234" cy="207749"/>
          </a:xfrm>
          <a:prstGeom prst="rect">
            <a:avLst/>
          </a:prstGeom>
          <a:noFill/>
        </p:spPr>
        <p:txBody>
          <a:bodyPr wrap="none" rtlCol="0">
            <a:spAutoFit/>
          </a:bodyPr>
          <a:lstStyle/>
          <a:p>
            <a:pPr>
              <a:defRPr/>
            </a:pPr>
            <a:r>
              <a:rPr lang="en-US" sz="750" b="1" kern="600" dirty="0" smtClean="0">
                <a:solidFill>
                  <a:schemeClr val="tx1"/>
                </a:solidFill>
                <a:latin typeface="Arial" charset="0"/>
                <a:ea typeface="ＭＳ Ｐゴシック" charset="0"/>
              </a:rPr>
              <a:t>veeva.com</a:t>
            </a:r>
            <a:r>
              <a:rPr lang="en-US" sz="750" b="1" kern="600" baseline="0" dirty="0" smtClean="0">
                <a:solidFill>
                  <a:schemeClr val="tx1"/>
                </a:solidFill>
                <a:latin typeface="Arial" charset="0"/>
                <a:ea typeface="ＭＳ Ｐゴシック" charset="0"/>
              </a:rPr>
              <a:t>  |</a:t>
            </a:r>
            <a:endParaRPr lang="en-US" sz="750" b="1" kern="600" dirty="0">
              <a:solidFill>
                <a:schemeClr val="tx1"/>
              </a:solidFill>
              <a:latin typeface="Arial" charset="0"/>
              <a:ea typeface="ＭＳ Ｐゴシック"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Orange clouds_with Contet">
    <p:spTree>
      <p:nvGrpSpPr>
        <p:cNvPr id="1" name=""/>
        <p:cNvGrpSpPr/>
        <p:nvPr/>
      </p:nvGrpSpPr>
      <p:grpSpPr>
        <a:xfrm>
          <a:off x="0" y="0"/>
          <a:ext cx="0" cy="0"/>
          <a:chOff x="0" y="0"/>
          <a:chExt cx="0" cy="0"/>
        </a:xfrm>
      </p:grpSpPr>
      <p:pic>
        <p:nvPicPr>
          <p:cNvPr id="3075" name="Picture 3" descr="C:\Users\Kathy\Desktop\veeva cloud orange.png"/>
          <p:cNvPicPr>
            <a:picLocks noChangeAspect="1" noChangeArrowheads="1"/>
          </p:cNvPicPr>
          <p:nvPr userDrawn="1"/>
        </p:nvPicPr>
        <p:blipFill>
          <a:blip r:embed="rId2" cstate="print"/>
          <a:srcRect l="24167"/>
          <a:stretch>
            <a:fillRect/>
          </a:stretch>
        </p:blipFill>
        <p:spPr bwMode="auto">
          <a:xfrm>
            <a:off x="2209800" y="0"/>
            <a:ext cx="6934200" cy="6858000"/>
          </a:xfrm>
          <a:prstGeom prst="rect">
            <a:avLst/>
          </a:prstGeom>
          <a:noFill/>
        </p:spPr>
      </p:pic>
      <p:sp>
        <p:nvSpPr>
          <p:cNvPr id="2" name="Title 1"/>
          <p:cNvSpPr>
            <a:spLocks noGrp="1"/>
          </p:cNvSpPr>
          <p:nvPr>
            <p:ph type="title"/>
          </p:nvPr>
        </p:nvSpPr>
        <p:spPr>
          <a:xfrm>
            <a:off x="457200" y="228600"/>
            <a:ext cx="8229600" cy="914400"/>
          </a:xfrm>
        </p:spPr>
        <p:txBody>
          <a:bodyPr/>
          <a:lstStyle>
            <a:lvl1pPr>
              <a:defRPr>
                <a:solidFill>
                  <a:srgbClr val="5A7E96"/>
                </a:solidFill>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4A60DFD3-134D-4504-873E-5AE45B54A53C}" type="slidenum">
              <a:rPr lang="en-US" smtClean="0"/>
              <a:pPr/>
              <a:t>‹#›</a:t>
            </a:fld>
            <a:endParaRPr lang="en-US" dirty="0"/>
          </a:p>
        </p:txBody>
      </p:sp>
      <p:sp>
        <p:nvSpPr>
          <p:cNvPr id="7" name="Text Placeholder 6"/>
          <p:cNvSpPr>
            <a:spLocks noGrp="1"/>
          </p:cNvSpPr>
          <p:nvPr>
            <p:ph type="body" sz="quarter" idx="13"/>
          </p:nvPr>
        </p:nvSpPr>
        <p:spPr>
          <a:xfrm>
            <a:off x="457200" y="1371600"/>
            <a:ext cx="8229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p:cNvSpPr/>
          <p:nvPr userDrawn="1"/>
        </p:nvSpPr>
        <p:spPr>
          <a:xfrm>
            <a:off x="920885" y="6428317"/>
            <a:ext cx="1361872"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918363" y="6507004"/>
            <a:ext cx="2229585" cy="207749"/>
          </a:xfrm>
          <a:prstGeom prst="rect">
            <a:avLst/>
          </a:prstGeom>
          <a:noFill/>
        </p:spPr>
        <p:txBody>
          <a:bodyPr wrap="none" rtlCol="0">
            <a:spAutoFit/>
          </a:bodyPr>
          <a:lstStyle/>
          <a:p>
            <a:pPr>
              <a:defRPr/>
            </a:pPr>
            <a:r>
              <a:rPr lang="en-US" sz="750" kern="600" dirty="0" smtClean="0">
                <a:solidFill>
                  <a:schemeClr val="tx1"/>
                </a:solidFill>
                <a:latin typeface="Arial" charset="0"/>
                <a:ea typeface="ＭＳ Ｐゴシック" charset="0"/>
              </a:rPr>
              <a:t>®2016 </a:t>
            </a:r>
            <a:r>
              <a:rPr lang="en-US" sz="750" kern="600" dirty="0" err="1" smtClean="0">
                <a:solidFill>
                  <a:schemeClr val="tx1"/>
                </a:solidFill>
                <a:latin typeface="Arial" charset="0"/>
                <a:ea typeface="ＭＳ Ｐゴシック" charset="0"/>
              </a:rPr>
              <a:t>Veeva</a:t>
            </a:r>
            <a:r>
              <a:rPr lang="en-US" sz="750" kern="600" dirty="0" smtClean="0">
                <a:solidFill>
                  <a:schemeClr val="tx1"/>
                </a:solidFill>
                <a:latin typeface="Arial" charset="0"/>
                <a:ea typeface="ＭＳ Ｐゴシック" charset="0"/>
              </a:rPr>
              <a:t> Systems – Company Confidential </a:t>
            </a:r>
            <a:endParaRPr lang="en-US" sz="750" kern="600" dirty="0">
              <a:solidFill>
                <a:schemeClr val="tx1"/>
              </a:solidFill>
              <a:latin typeface="Arial" charset="0"/>
              <a:ea typeface="ＭＳ Ｐゴシック" charset="0"/>
            </a:endParaRPr>
          </a:p>
        </p:txBody>
      </p:sp>
      <p:sp>
        <p:nvSpPr>
          <p:cNvPr id="10" name="TextBox 9"/>
          <p:cNvSpPr txBox="1"/>
          <p:nvPr userDrawn="1"/>
        </p:nvSpPr>
        <p:spPr>
          <a:xfrm>
            <a:off x="7767064" y="6507613"/>
            <a:ext cx="761234" cy="207749"/>
          </a:xfrm>
          <a:prstGeom prst="rect">
            <a:avLst/>
          </a:prstGeom>
          <a:noFill/>
        </p:spPr>
        <p:txBody>
          <a:bodyPr wrap="none" rtlCol="0">
            <a:spAutoFit/>
          </a:bodyPr>
          <a:lstStyle/>
          <a:p>
            <a:pPr>
              <a:defRPr/>
            </a:pPr>
            <a:r>
              <a:rPr lang="en-US" sz="750" b="1" kern="600" dirty="0" smtClean="0">
                <a:solidFill>
                  <a:schemeClr val="tx1"/>
                </a:solidFill>
                <a:latin typeface="Arial" charset="0"/>
                <a:ea typeface="ＭＳ Ｐゴシック" charset="0"/>
              </a:rPr>
              <a:t>veeva.com</a:t>
            </a:r>
            <a:r>
              <a:rPr lang="en-US" sz="750" b="1" kern="600" baseline="0" dirty="0" smtClean="0">
                <a:solidFill>
                  <a:schemeClr val="tx1"/>
                </a:solidFill>
                <a:latin typeface="Arial" charset="0"/>
                <a:ea typeface="ＭＳ Ｐゴシック" charset="0"/>
              </a:rPr>
              <a:t>  |</a:t>
            </a:r>
            <a:endParaRPr lang="en-US" sz="750" b="1" kern="600" dirty="0">
              <a:solidFill>
                <a:schemeClr val="tx1"/>
              </a:solidFill>
              <a:latin typeface="Arial" charset="0"/>
              <a:ea typeface="ＭＳ Ｐゴシック"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orange footer">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5A7E96"/>
                </a:solidFill>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4A60DFD3-134D-4504-873E-5AE45B54A53C}" type="slidenum">
              <a:rPr lang="en-US" smtClean="0"/>
              <a:pPr/>
              <a:t>‹#›</a:t>
            </a:fld>
            <a:endParaRPr lang="en-US" dirty="0"/>
          </a:p>
        </p:txBody>
      </p:sp>
      <p:sp>
        <p:nvSpPr>
          <p:cNvPr id="7" name="Text Placeholder 6"/>
          <p:cNvSpPr>
            <a:spLocks noGrp="1"/>
          </p:cNvSpPr>
          <p:nvPr>
            <p:ph type="body" sz="quarter" idx="13"/>
          </p:nvPr>
        </p:nvSpPr>
        <p:spPr>
          <a:xfrm>
            <a:off x="457200" y="1371600"/>
            <a:ext cx="82296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Subhead - orange footer">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chor="b" anchorCtr="0"/>
          <a:lstStyle>
            <a:lvl1pPr>
              <a:defRPr>
                <a:solidFill>
                  <a:srgbClr val="5A7E96"/>
                </a:solidFill>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4A60DFD3-134D-4504-873E-5AE45B54A53C}" type="slidenum">
              <a:rPr lang="en-US" smtClean="0"/>
              <a:pPr/>
              <a:t>‹#›</a:t>
            </a:fld>
            <a:endParaRPr lang="en-US" dirty="0"/>
          </a:p>
        </p:txBody>
      </p:sp>
      <p:sp>
        <p:nvSpPr>
          <p:cNvPr id="7" name="Text Placeholder 6"/>
          <p:cNvSpPr>
            <a:spLocks noGrp="1"/>
          </p:cNvSpPr>
          <p:nvPr>
            <p:ph type="body" sz="quarter" idx="13"/>
          </p:nvPr>
        </p:nvSpPr>
        <p:spPr>
          <a:xfrm>
            <a:off x="457200" y="1600200"/>
            <a:ext cx="8229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 Placeholder 7"/>
          <p:cNvSpPr>
            <a:spLocks noGrp="1"/>
          </p:cNvSpPr>
          <p:nvPr>
            <p:ph type="body" sz="quarter" idx="14"/>
          </p:nvPr>
        </p:nvSpPr>
        <p:spPr>
          <a:xfrm>
            <a:off x="457200" y="1066800"/>
            <a:ext cx="8229600" cy="304800"/>
          </a:xfrm>
        </p:spPr>
        <p:txBody>
          <a:bodyPr/>
          <a:lstStyle>
            <a:lvl1pPr>
              <a:buNone/>
              <a:defRPr b="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with orange footer">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nchor="b" anchorCtr="0"/>
          <a:lstStyle>
            <a:lvl1pPr>
              <a:defRPr>
                <a:solidFill>
                  <a:srgbClr val="5A7E96"/>
                </a:solidFill>
              </a:defRPr>
            </a:lvl1p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4A60DFD3-134D-4504-873E-5AE45B54A53C}"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kern="600" dirty="0" smtClean="0">
                <a:solidFill>
                  <a:srgbClr val="595959"/>
                </a:solidFill>
                <a:latin typeface="Arial" charset="0"/>
                <a:ea typeface="Arial"/>
                <a:cs typeface="Arial"/>
              </a:rPr>
              <a:t> </a:t>
            </a:r>
            <a:fld id="{4A60DFD3-134D-4504-873E-5AE45B54A53C}"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lumns with Subhead - orange footer">
    <p:spTree>
      <p:nvGrpSpPr>
        <p:cNvPr id="1" name=""/>
        <p:cNvGrpSpPr/>
        <p:nvPr/>
      </p:nvGrpSpPr>
      <p:grpSpPr>
        <a:xfrm>
          <a:off x="0" y="0"/>
          <a:ext cx="0" cy="0"/>
          <a:chOff x="0" y="0"/>
          <a:chExt cx="0" cy="0"/>
        </a:xfrm>
      </p:grpSpPr>
      <p:sp>
        <p:nvSpPr>
          <p:cNvPr id="3" name="Title 1"/>
          <p:cNvSpPr>
            <a:spLocks noGrp="1"/>
          </p:cNvSpPr>
          <p:nvPr>
            <p:ph type="title"/>
          </p:nvPr>
        </p:nvSpPr>
        <p:spPr>
          <a:xfrm>
            <a:off x="457200" y="379320"/>
            <a:ext cx="8229600" cy="609600"/>
          </a:xfrm>
        </p:spPr>
        <p:txBody>
          <a:bodyPr/>
          <a:lstStyle/>
          <a:p>
            <a:r>
              <a:rPr lang="en-US" dirty="0" smtClean="0"/>
              <a:t>Click to edit Master title style</a:t>
            </a:r>
            <a:endParaRPr lang="en-US" dirty="0"/>
          </a:p>
        </p:txBody>
      </p:sp>
      <p:sp>
        <p:nvSpPr>
          <p:cNvPr id="11" name="Text Placeholder 9"/>
          <p:cNvSpPr>
            <a:spLocks noGrp="1"/>
          </p:cNvSpPr>
          <p:nvPr>
            <p:ph type="body" sz="quarter" idx="14"/>
          </p:nvPr>
        </p:nvSpPr>
        <p:spPr>
          <a:xfrm>
            <a:off x="457200" y="975696"/>
            <a:ext cx="8229600" cy="381000"/>
          </a:xfrm>
          <a:prstGeom prst="rect">
            <a:avLst/>
          </a:prstGeom>
        </p:spPr>
        <p:txBody>
          <a:bodyPr/>
          <a:lstStyle>
            <a:lvl1pPr marL="0" indent="0">
              <a:buFontTx/>
              <a:buNone/>
              <a:defRPr sz="2000" b="0">
                <a:solidFill>
                  <a:srgbClr val="595959"/>
                </a:solidFill>
              </a:defRPr>
            </a:lvl1pPr>
            <a:lvl2pPr marL="0" indent="0">
              <a:buFontTx/>
              <a:buNone/>
              <a:defRPr sz="1600"/>
            </a:lvl2pPr>
            <a:lvl3pPr marL="0" indent="0">
              <a:buFontTx/>
              <a:buNone/>
              <a:defRPr sz="1600"/>
            </a:lvl3pPr>
            <a:lvl4pPr marL="292608" indent="0">
              <a:buFontTx/>
              <a:buNone/>
              <a:defRPr sz="1600"/>
            </a:lvl4pPr>
            <a:lvl5pPr marL="0" indent="0">
              <a:buFontTx/>
              <a:buNone/>
              <a:defRPr sz="1600"/>
            </a:lvl5pPr>
          </a:lstStyle>
          <a:p>
            <a:pPr lvl="0"/>
            <a:r>
              <a:rPr lang="en-US" dirty="0" smtClean="0"/>
              <a:t>Click to edit Master text styles</a:t>
            </a:r>
          </a:p>
        </p:txBody>
      </p:sp>
      <p:sp>
        <p:nvSpPr>
          <p:cNvPr id="6" name="Content Placeholder 9"/>
          <p:cNvSpPr>
            <a:spLocks noGrp="1"/>
          </p:cNvSpPr>
          <p:nvPr>
            <p:ph sz="quarter" idx="10"/>
          </p:nvPr>
        </p:nvSpPr>
        <p:spPr>
          <a:xfrm>
            <a:off x="457200" y="1527048"/>
            <a:ext cx="38862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7"/>
            <a:r>
              <a:rPr lang="en-US" dirty="0" smtClean="0"/>
              <a:t>Fifth level</a:t>
            </a:r>
          </a:p>
        </p:txBody>
      </p:sp>
      <p:sp>
        <p:nvSpPr>
          <p:cNvPr id="7" name="Content Placeholder 4"/>
          <p:cNvSpPr>
            <a:spLocks noGrp="1"/>
          </p:cNvSpPr>
          <p:nvPr>
            <p:ph sz="quarter" idx="11"/>
          </p:nvPr>
        </p:nvSpPr>
        <p:spPr>
          <a:xfrm>
            <a:off x="4800600" y="1527048"/>
            <a:ext cx="38862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25549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with white footer">
    <p:bg>
      <p:bgPr>
        <a:blipFill dpi="0" rotWithShape="0">
          <a:blip r:embed="rId2" cstate="print">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dirty="0" smtClean="0"/>
              <a:t>Click to edit Master title style</a:t>
            </a:r>
            <a:endParaRPr lang="en-US" dirty="0"/>
          </a:p>
        </p:txBody>
      </p:sp>
      <p:sp>
        <p:nvSpPr>
          <p:cNvPr id="10" name="Content Placeholder 9"/>
          <p:cNvSpPr>
            <a:spLocks noGrp="1"/>
          </p:cNvSpPr>
          <p:nvPr>
            <p:ph sz="quarter" idx="10"/>
          </p:nvPr>
        </p:nvSpPr>
        <p:spPr>
          <a:xfrm>
            <a:off x="457200" y="1298448"/>
            <a:ext cx="8229600" cy="5029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7"/>
            <a:r>
              <a:rPr lang="en-US" dirty="0" smtClean="0"/>
              <a:t>Fifth level</a:t>
            </a:r>
          </a:p>
        </p:txBody>
      </p:sp>
    </p:spTree>
    <p:extLst>
      <p:ext uri="{BB962C8B-B14F-4D97-AF65-F5344CB8AC3E}">
        <p14:creationId xmlns:p14="http://schemas.microsoft.com/office/powerpoint/2010/main" val="12461121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grpSp>
        <p:nvGrpSpPr>
          <p:cNvPr id="7" name="Group 6"/>
          <p:cNvGrpSpPr>
            <a:grpSpLocks noChangeAspect="1"/>
          </p:cNvGrpSpPr>
          <p:nvPr userDrawn="1"/>
        </p:nvGrpSpPr>
        <p:grpSpPr>
          <a:xfrm>
            <a:off x="1924047" y="3036888"/>
            <a:ext cx="899348" cy="914400"/>
            <a:chOff x="3149600" y="1982788"/>
            <a:chExt cx="2844800" cy="2892425"/>
          </a:xfrm>
          <a:solidFill>
            <a:schemeClr val="bg1"/>
          </a:solidFill>
        </p:grpSpPr>
        <p:sp>
          <p:nvSpPr>
            <p:cNvPr id="9" name="Freeform 5"/>
            <p:cNvSpPr>
              <a:spLocks/>
            </p:cNvSpPr>
            <p:nvPr userDrawn="1"/>
          </p:nvSpPr>
          <p:spPr bwMode="auto">
            <a:xfrm>
              <a:off x="3149600" y="1982788"/>
              <a:ext cx="2844800" cy="2892425"/>
            </a:xfrm>
            <a:custGeom>
              <a:avLst/>
              <a:gdLst>
                <a:gd name="T0" fmla="*/ 0 w 1792"/>
                <a:gd name="T1" fmla="*/ 0 h 1822"/>
                <a:gd name="T2" fmla="*/ 313 w 1792"/>
                <a:gd name="T3" fmla="*/ 0 h 1822"/>
                <a:gd name="T4" fmla="*/ 903 w 1792"/>
                <a:gd name="T5" fmla="*/ 1189 h 1822"/>
                <a:gd name="T6" fmla="*/ 1486 w 1792"/>
                <a:gd name="T7" fmla="*/ 0 h 1822"/>
                <a:gd name="T8" fmla="*/ 1792 w 1792"/>
                <a:gd name="T9" fmla="*/ 0 h 1822"/>
                <a:gd name="T10" fmla="*/ 896 w 1792"/>
                <a:gd name="T11" fmla="*/ 1822 h 1822"/>
                <a:gd name="T12" fmla="*/ 0 w 1792"/>
                <a:gd name="T13" fmla="*/ 0 h 1822"/>
              </a:gdLst>
              <a:ahLst/>
              <a:cxnLst>
                <a:cxn ang="0">
                  <a:pos x="T0" y="T1"/>
                </a:cxn>
                <a:cxn ang="0">
                  <a:pos x="T2" y="T3"/>
                </a:cxn>
                <a:cxn ang="0">
                  <a:pos x="T4" y="T5"/>
                </a:cxn>
                <a:cxn ang="0">
                  <a:pos x="T6" y="T7"/>
                </a:cxn>
                <a:cxn ang="0">
                  <a:pos x="T8" y="T9"/>
                </a:cxn>
                <a:cxn ang="0">
                  <a:pos x="T10" y="T11"/>
                </a:cxn>
                <a:cxn ang="0">
                  <a:pos x="T12" y="T13"/>
                </a:cxn>
              </a:cxnLst>
              <a:rect l="0" t="0" r="r" b="b"/>
              <a:pathLst>
                <a:path w="1792" h="1822">
                  <a:moveTo>
                    <a:pt x="0" y="0"/>
                  </a:moveTo>
                  <a:lnTo>
                    <a:pt x="313" y="0"/>
                  </a:lnTo>
                  <a:lnTo>
                    <a:pt x="903" y="1189"/>
                  </a:lnTo>
                  <a:lnTo>
                    <a:pt x="1486" y="0"/>
                  </a:lnTo>
                  <a:lnTo>
                    <a:pt x="1792" y="0"/>
                  </a:lnTo>
                  <a:lnTo>
                    <a:pt x="896" y="1822"/>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3929063" y="1993901"/>
              <a:ext cx="1285875" cy="1276350"/>
            </a:xfrm>
            <a:custGeom>
              <a:avLst/>
              <a:gdLst>
                <a:gd name="T0" fmla="*/ 0 w 114"/>
                <a:gd name="T1" fmla="*/ 0 h 113"/>
                <a:gd name="T2" fmla="*/ 57 w 114"/>
                <a:gd name="T3" fmla="*/ 113 h 113"/>
                <a:gd name="T4" fmla="*/ 114 w 114"/>
                <a:gd name="T5" fmla="*/ 0 h 113"/>
                <a:gd name="T6" fmla="*/ 0 w 114"/>
                <a:gd name="T7" fmla="*/ 0 h 113"/>
              </a:gdLst>
              <a:ahLst/>
              <a:cxnLst>
                <a:cxn ang="0">
                  <a:pos x="T0" y="T1"/>
                </a:cxn>
                <a:cxn ang="0">
                  <a:pos x="T2" y="T3"/>
                </a:cxn>
                <a:cxn ang="0">
                  <a:pos x="T4" y="T5"/>
                </a:cxn>
                <a:cxn ang="0">
                  <a:pos x="T6" y="T7"/>
                </a:cxn>
              </a:cxnLst>
              <a:rect l="0" t="0" r="r" b="b"/>
              <a:pathLst>
                <a:path w="114" h="113">
                  <a:moveTo>
                    <a:pt x="0" y="0"/>
                  </a:moveTo>
                  <a:cubicBezTo>
                    <a:pt x="57" y="113"/>
                    <a:pt x="57" y="113"/>
                    <a:pt x="57" y="113"/>
                  </a:cubicBezTo>
                  <a:cubicBezTo>
                    <a:pt x="114" y="0"/>
                    <a:pt x="114" y="0"/>
                    <a:pt x="114" y="0"/>
                  </a:cubicBezTo>
                  <a:cubicBezTo>
                    <a:pt x="114" y="0"/>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userDrawn="1"/>
        </p:nvSpPr>
        <p:spPr>
          <a:xfrm>
            <a:off x="3962400" y="2875002"/>
            <a:ext cx="3697615" cy="1107996"/>
          </a:xfrm>
          <a:prstGeom prst="rect">
            <a:avLst/>
          </a:prstGeom>
          <a:noFill/>
        </p:spPr>
        <p:txBody>
          <a:bodyPr wrap="none" rtlCol="0">
            <a:spAutoFit/>
          </a:bodyPr>
          <a:lstStyle/>
          <a:p>
            <a:r>
              <a:rPr lang="en-US" sz="6600" dirty="0" smtClean="0">
                <a:solidFill>
                  <a:schemeClr val="bg1"/>
                </a:solidFill>
                <a:latin typeface="Arial" pitchFamily="34" charset="0"/>
                <a:cs typeface="Arial" pitchFamily="34" charset="0"/>
              </a:rPr>
              <a:t>Welcome</a:t>
            </a:r>
            <a:endParaRPr lang="en-US" sz="6600" dirty="0">
              <a:solidFill>
                <a:schemeClr val="bg1"/>
              </a:solidFill>
              <a:latin typeface="Arial" pitchFamily="34" charset="0"/>
              <a:cs typeface="Arial" pitchFamily="34" charset="0"/>
            </a:endParaRPr>
          </a:p>
        </p:txBody>
      </p:sp>
      <p:cxnSp>
        <p:nvCxnSpPr>
          <p:cNvPr id="6" name="Straight Connector 5"/>
          <p:cNvCxnSpPr/>
          <p:nvPr userDrawn="1"/>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sp>
        <p:nvSpPr>
          <p:cNvPr id="6" name="TextBox 5"/>
          <p:cNvSpPr txBox="1"/>
          <p:nvPr userDrawn="1"/>
        </p:nvSpPr>
        <p:spPr>
          <a:xfrm>
            <a:off x="3888233" y="2875002"/>
            <a:ext cx="4188967" cy="1107996"/>
          </a:xfrm>
          <a:prstGeom prst="rect">
            <a:avLst/>
          </a:prstGeom>
          <a:noFill/>
        </p:spPr>
        <p:txBody>
          <a:bodyPr wrap="none" rtlCol="0">
            <a:spAutoFit/>
          </a:bodyPr>
          <a:lstStyle/>
          <a:p>
            <a:r>
              <a:rPr lang="en-US" sz="6600" dirty="0" smtClean="0">
                <a:solidFill>
                  <a:schemeClr val="bg1"/>
                </a:solidFill>
                <a:latin typeface="Arial" pitchFamily="34" charset="0"/>
                <a:cs typeface="Arial" pitchFamily="34" charset="0"/>
              </a:rPr>
              <a:t>Thank You</a:t>
            </a:r>
            <a:endParaRPr lang="en-US" sz="6600" dirty="0">
              <a:solidFill>
                <a:schemeClr val="bg1"/>
              </a:solidFill>
              <a:latin typeface="Arial" pitchFamily="34" charset="0"/>
              <a:cs typeface="Arial" pitchFamily="34" charset="0"/>
            </a:endParaRPr>
          </a:p>
        </p:txBody>
      </p:sp>
      <p:cxnSp>
        <p:nvCxnSpPr>
          <p:cNvPr id="8" name="Straight Connector 7"/>
          <p:cNvCxnSpPr/>
          <p:nvPr userDrawn="1"/>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grpSp>
        <p:nvGrpSpPr>
          <p:cNvPr id="9" name="Group 8"/>
          <p:cNvGrpSpPr>
            <a:grpSpLocks noChangeAspect="1"/>
          </p:cNvGrpSpPr>
          <p:nvPr userDrawn="1"/>
        </p:nvGrpSpPr>
        <p:grpSpPr>
          <a:xfrm>
            <a:off x="1924047" y="3036888"/>
            <a:ext cx="899348" cy="914400"/>
            <a:chOff x="3149600" y="1982788"/>
            <a:chExt cx="2844800" cy="2892425"/>
          </a:xfrm>
          <a:solidFill>
            <a:schemeClr val="bg1"/>
          </a:solidFill>
        </p:grpSpPr>
        <p:sp>
          <p:nvSpPr>
            <p:cNvPr id="10" name="Freeform 5"/>
            <p:cNvSpPr>
              <a:spLocks/>
            </p:cNvSpPr>
            <p:nvPr userDrawn="1"/>
          </p:nvSpPr>
          <p:spPr bwMode="auto">
            <a:xfrm>
              <a:off x="3149600" y="1982788"/>
              <a:ext cx="2844800" cy="2892425"/>
            </a:xfrm>
            <a:custGeom>
              <a:avLst/>
              <a:gdLst>
                <a:gd name="T0" fmla="*/ 0 w 1792"/>
                <a:gd name="T1" fmla="*/ 0 h 1822"/>
                <a:gd name="T2" fmla="*/ 313 w 1792"/>
                <a:gd name="T3" fmla="*/ 0 h 1822"/>
                <a:gd name="T4" fmla="*/ 903 w 1792"/>
                <a:gd name="T5" fmla="*/ 1189 h 1822"/>
                <a:gd name="T6" fmla="*/ 1486 w 1792"/>
                <a:gd name="T7" fmla="*/ 0 h 1822"/>
                <a:gd name="T8" fmla="*/ 1792 w 1792"/>
                <a:gd name="T9" fmla="*/ 0 h 1822"/>
                <a:gd name="T10" fmla="*/ 896 w 1792"/>
                <a:gd name="T11" fmla="*/ 1822 h 1822"/>
                <a:gd name="T12" fmla="*/ 0 w 1792"/>
                <a:gd name="T13" fmla="*/ 0 h 1822"/>
              </a:gdLst>
              <a:ahLst/>
              <a:cxnLst>
                <a:cxn ang="0">
                  <a:pos x="T0" y="T1"/>
                </a:cxn>
                <a:cxn ang="0">
                  <a:pos x="T2" y="T3"/>
                </a:cxn>
                <a:cxn ang="0">
                  <a:pos x="T4" y="T5"/>
                </a:cxn>
                <a:cxn ang="0">
                  <a:pos x="T6" y="T7"/>
                </a:cxn>
                <a:cxn ang="0">
                  <a:pos x="T8" y="T9"/>
                </a:cxn>
                <a:cxn ang="0">
                  <a:pos x="T10" y="T11"/>
                </a:cxn>
                <a:cxn ang="0">
                  <a:pos x="T12" y="T13"/>
                </a:cxn>
              </a:cxnLst>
              <a:rect l="0" t="0" r="r" b="b"/>
              <a:pathLst>
                <a:path w="1792" h="1822">
                  <a:moveTo>
                    <a:pt x="0" y="0"/>
                  </a:moveTo>
                  <a:lnTo>
                    <a:pt x="313" y="0"/>
                  </a:lnTo>
                  <a:lnTo>
                    <a:pt x="903" y="1189"/>
                  </a:lnTo>
                  <a:lnTo>
                    <a:pt x="1486" y="0"/>
                  </a:lnTo>
                  <a:lnTo>
                    <a:pt x="1792" y="0"/>
                  </a:lnTo>
                  <a:lnTo>
                    <a:pt x="896" y="1822"/>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userDrawn="1"/>
          </p:nvSpPr>
          <p:spPr bwMode="auto">
            <a:xfrm>
              <a:off x="3929063" y="1993901"/>
              <a:ext cx="1285875" cy="1276350"/>
            </a:xfrm>
            <a:custGeom>
              <a:avLst/>
              <a:gdLst>
                <a:gd name="T0" fmla="*/ 0 w 114"/>
                <a:gd name="T1" fmla="*/ 0 h 113"/>
                <a:gd name="T2" fmla="*/ 57 w 114"/>
                <a:gd name="T3" fmla="*/ 113 h 113"/>
                <a:gd name="T4" fmla="*/ 114 w 114"/>
                <a:gd name="T5" fmla="*/ 0 h 113"/>
                <a:gd name="T6" fmla="*/ 0 w 114"/>
                <a:gd name="T7" fmla="*/ 0 h 113"/>
              </a:gdLst>
              <a:ahLst/>
              <a:cxnLst>
                <a:cxn ang="0">
                  <a:pos x="T0" y="T1"/>
                </a:cxn>
                <a:cxn ang="0">
                  <a:pos x="T2" y="T3"/>
                </a:cxn>
                <a:cxn ang="0">
                  <a:pos x="T4" y="T5"/>
                </a:cxn>
                <a:cxn ang="0">
                  <a:pos x="T6" y="T7"/>
                </a:cxn>
              </a:cxnLst>
              <a:rect l="0" t="0" r="r" b="b"/>
              <a:pathLst>
                <a:path w="114" h="113">
                  <a:moveTo>
                    <a:pt x="0" y="0"/>
                  </a:moveTo>
                  <a:cubicBezTo>
                    <a:pt x="57" y="113"/>
                    <a:pt x="57" y="113"/>
                    <a:pt x="57" y="113"/>
                  </a:cubicBezTo>
                  <a:cubicBezTo>
                    <a:pt x="114" y="0"/>
                    <a:pt x="114" y="0"/>
                    <a:pt x="114" y="0"/>
                  </a:cubicBezTo>
                  <a:cubicBezTo>
                    <a:pt x="114" y="0"/>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with name">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sp>
        <p:nvSpPr>
          <p:cNvPr id="8" name="TextBox 7"/>
          <p:cNvSpPr txBox="1"/>
          <p:nvPr userDrawn="1"/>
        </p:nvSpPr>
        <p:spPr>
          <a:xfrm>
            <a:off x="3886200" y="2472666"/>
            <a:ext cx="4188967" cy="1107996"/>
          </a:xfrm>
          <a:prstGeom prst="rect">
            <a:avLst/>
          </a:prstGeom>
          <a:noFill/>
        </p:spPr>
        <p:txBody>
          <a:bodyPr wrap="none" rtlCol="0">
            <a:spAutoFit/>
          </a:bodyPr>
          <a:lstStyle/>
          <a:p>
            <a:r>
              <a:rPr lang="en-US" sz="6600" dirty="0" smtClean="0">
                <a:solidFill>
                  <a:schemeClr val="bg1"/>
                </a:solidFill>
                <a:latin typeface="Arial" pitchFamily="34" charset="0"/>
                <a:cs typeface="Arial" pitchFamily="34" charset="0"/>
              </a:rPr>
              <a:t>Thank You</a:t>
            </a:r>
            <a:endParaRPr lang="en-US" sz="6600" dirty="0">
              <a:solidFill>
                <a:schemeClr val="bg1"/>
              </a:solidFill>
              <a:latin typeface="Arial" pitchFamily="34" charset="0"/>
              <a:cs typeface="Arial" pitchFamily="34" charset="0"/>
            </a:endParaRPr>
          </a:p>
        </p:txBody>
      </p:sp>
      <p:cxnSp>
        <p:nvCxnSpPr>
          <p:cNvPr id="12" name="Straight Connector 11"/>
          <p:cNvCxnSpPr/>
          <p:nvPr userDrawn="1"/>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grpSp>
        <p:nvGrpSpPr>
          <p:cNvPr id="7" name="Group 6"/>
          <p:cNvGrpSpPr>
            <a:grpSpLocks noChangeAspect="1"/>
          </p:cNvGrpSpPr>
          <p:nvPr userDrawn="1"/>
        </p:nvGrpSpPr>
        <p:grpSpPr>
          <a:xfrm>
            <a:off x="1924047" y="3036888"/>
            <a:ext cx="899348" cy="914400"/>
            <a:chOff x="3149600" y="1982788"/>
            <a:chExt cx="2844800" cy="2892425"/>
          </a:xfrm>
          <a:solidFill>
            <a:schemeClr val="bg1"/>
          </a:solidFill>
        </p:grpSpPr>
        <p:sp>
          <p:nvSpPr>
            <p:cNvPr id="9" name="Freeform 5"/>
            <p:cNvSpPr>
              <a:spLocks/>
            </p:cNvSpPr>
            <p:nvPr userDrawn="1"/>
          </p:nvSpPr>
          <p:spPr bwMode="auto">
            <a:xfrm>
              <a:off x="3149600" y="1982788"/>
              <a:ext cx="2844800" cy="2892425"/>
            </a:xfrm>
            <a:custGeom>
              <a:avLst/>
              <a:gdLst>
                <a:gd name="T0" fmla="*/ 0 w 1792"/>
                <a:gd name="T1" fmla="*/ 0 h 1822"/>
                <a:gd name="T2" fmla="*/ 313 w 1792"/>
                <a:gd name="T3" fmla="*/ 0 h 1822"/>
                <a:gd name="T4" fmla="*/ 903 w 1792"/>
                <a:gd name="T5" fmla="*/ 1189 h 1822"/>
                <a:gd name="T6" fmla="*/ 1486 w 1792"/>
                <a:gd name="T7" fmla="*/ 0 h 1822"/>
                <a:gd name="T8" fmla="*/ 1792 w 1792"/>
                <a:gd name="T9" fmla="*/ 0 h 1822"/>
                <a:gd name="T10" fmla="*/ 896 w 1792"/>
                <a:gd name="T11" fmla="*/ 1822 h 1822"/>
                <a:gd name="T12" fmla="*/ 0 w 1792"/>
                <a:gd name="T13" fmla="*/ 0 h 1822"/>
              </a:gdLst>
              <a:ahLst/>
              <a:cxnLst>
                <a:cxn ang="0">
                  <a:pos x="T0" y="T1"/>
                </a:cxn>
                <a:cxn ang="0">
                  <a:pos x="T2" y="T3"/>
                </a:cxn>
                <a:cxn ang="0">
                  <a:pos x="T4" y="T5"/>
                </a:cxn>
                <a:cxn ang="0">
                  <a:pos x="T6" y="T7"/>
                </a:cxn>
                <a:cxn ang="0">
                  <a:pos x="T8" y="T9"/>
                </a:cxn>
                <a:cxn ang="0">
                  <a:pos x="T10" y="T11"/>
                </a:cxn>
                <a:cxn ang="0">
                  <a:pos x="T12" y="T13"/>
                </a:cxn>
              </a:cxnLst>
              <a:rect l="0" t="0" r="r" b="b"/>
              <a:pathLst>
                <a:path w="1792" h="1822">
                  <a:moveTo>
                    <a:pt x="0" y="0"/>
                  </a:moveTo>
                  <a:lnTo>
                    <a:pt x="313" y="0"/>
                  </a:lnTo>
                  <a:lnTo>
                    <a:pt x="903" y="1189"/>
                  </a:lnTo>
                  <a:lnTo>
                    <a:pt x="1486" y="0"/>
                  </a:lnTo>
                  <a:lnTo>
                    <a:pt x="1792" y="0"/>
                  </a:lnTo>
                  <a:lnTo>
                    <a:pt x="896" y="1822"/>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3929063" y="1993901"/>
              <a:ext cx="1285875" cy="1276350"/>
            </a:xfrm>
            <a:custGeom>
              <a:avLst/>
              <a:gdLst>
                <a:gd name="T0" fmla="*/ 0 w 114"/>
                <a:gd name="T1" fmla="*/ 0 h 113"/>
                <a:gd name="T2" fmla="*/ 57 w 114"/>
                <a:gd name="T3" fmla="*/ 113 h 113"/>
                <a:gd name="T4" fmla="*/ 114 w 114"/>
                <a:gd name="T5" fmla="*/ 0 h 113"/>
                <a:gd name="T6" fmla="*/ 0 w 114"/>
                <a:gd name="T7" fmla="*/ 0 h 113"/>
              </a:gdLst>
              <a:ahLst/>
              <a:cxnLst>
                <a:cxn ang="0">
                  <a:pos x="T0" y="T1"/>
                </a:cxn>
                <a:cxn ang="0">
                  <a:pos x="T2" y="T3"/>
                </a:cxn>
                <a:cxn ang="0">
                  <a:pos x="T4" y="T5"/>
                </a:cxn>
                <a:cxn ang="0">
                  <a:pos x="T6" y="T7"/>
                </a:cxn>
              </a:cxnLst>
              <a:rect l="0" t="0" r="r" b="b"/>
              <a:pathLst>
                <a:path w="114" h="113">
                  <a:moveTo>
                    <a:pt x="0" y="0"/>
                  </a:moveTo>
                  <a:cubicBezTo>
                    <a:pt x="57" y="113"/>
                    <a:pt x="57" y="113"/>
                    <a:pt x="57" y="113"/>
                  </a:cubicBezTo>
                  <a:cubicBezTo>
                    <a:pt x="114" y="0"/>
                    <a:pt x="114" y="0"/>
                    <a:pt x="114" y="0"/>
                  </a:cubicBezTo>
                  <a:cubicBezTo>
                    <a:pt x="114" y="0"/>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Title 8"/>
          <p:cNvSpPr>
            <a:spLocks noGrp="1"/>
          </p:cNvSpPr>
          <p:nvPr>
            <p:ph type="title" hasCustomPrompt="1"/>
          </p:nvPr>
        </p:nvSpPr>
        <p:spPr>
          <a:xfrm>
            <a:off x="3933412" y="3443901"/>
            <a:ext cx="4617720" cy="1298448"/>
          </a:xfrm>
        </p:spPr>
        <p:txBody>
          <a:bodyPr anchor="t">
            <a:normAutofit/>
          </a:bodyPr>
          <a:lstStyle>
            <a:lvl1pPr>
              <a:defRPr sz="2000" baseline="0">
                <a:solidFill>
                  <a:schemeClr val="bg1"/>
                </a:solidFill>
              </a:defRPr>
            </a:lvl1pPr>
          </a:lstStyle>
          <a:p>
            <a:r>
              <a:rPr lang="en-US" dirty="0" smtClean="0"/>
              <a:t>First / Last Name</a:t>
            </a:r>
            <a:br>
              <a:rPr lang="en-US" dirty="0" smtClean="0"/>
            </a:br>
            <a:r>
              <a:rPr lang="en-US" dirty="0" smtClean="0"/>
              <a:t>Email: first.last@veeva.com</a:t>
            </a:r>
            <a:br>
              <a:rPr lang="en-US" dirty="0" smtClean="0"/>
            </a:br>
            <a:r>
              <a:rPr lang="en-US" dirty="0" smtClean="0"/>
              <a:t>Phone: 215 555 0188</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ternate thank you">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A60DFD3-134D-4504-873E-5AE45B54A53C}" type="slidenum">
              <a:rPr lang="en-US" smtClean="0"/>
              <a:pPr/>
              <a:t>‹#›</a:t>
            </a:fld>
            <a:endParaRPr lang="en-US" dirty="0"/>
          </a:p>
        </p:txBody>
      </p:sp>
      <p:sp>
        <p:nvSpPr>
          <p:cNvPr id="8" name="TextBox 7"/>
          <p:cNvSpPr txBox="1"/>
          <p:nvPr userDrawn="1"/>
        </p:nvSpPr>
        <p:spPr>
          <a:xfrm>
            <a:off x="2057400" y="2322576"/>
            <a:ext cx="2501710" cy="646331"/>
          </a:xfrm>
          <a:prstGeom prst="rect">
            <a:avLst/>
          </a:prstGeom>
          <a:noFill/>
        </p:spPr>
        <p:txBody>
          <a:bodyPr wrap="none" rtlCol="0">
            <a:spAutoFit/>
          </a:bodyPr>
          <a:lstStyle/>
          <a:p>
            <a:r>
              <a:rPr lang="en-US" sz="3600" b="1" dirty="0" smtClean="0">
                <a:solidFill>
                  <a:srgbClr val="F89728"/>
                </a:solidFill>
                <a:latin typeface="Arial" pitchFamily="34" charset="0"/>
                <a:cs typeface="Arial" pitchFamily="34" charset="0"/>
              </a:rPr>
              <a:t>Thank You</a:t>
            </a:r>
            <a:endParaRPr lang="en-US" sz="3600" b="1" dirty="0">
              <a:solidFill>
                <a:srgbClr val="F89728"/>
              </a:solidFill>
              <a:latin typeface="Arial" pitchFamily="34" charset="0"/>
              <a:cs typeface="Arial" pitchFamily="34" charset="0"/>
            </a:endParaRPr>
          </a:p>
        </p:txBody>
      </p:sp>
      <p:cxnSp>
        <p:nvCxnSpPr>
          <p:cNvPr id="11" name="Straight Connector 10"/>
          <p:cNvCxnSpPr/>
          <p:nvPr userDrawn="1"/>
        </p:nvCxnSpPr>
        <p:spPr>
          <a:xfrm>
            <a:off x="2130552" y="3127248"/>
            <a:ext cx="5257800" cy="0"/>
          </a:xfrm>
          <a:prstGeom prst="line">
            <a:avLst/>
          </a:prstGeom>
          <a:ln w="19050">
            <a:solidFill>
              <a:srgbClr val="807F83"/>
            </a:solidFill>
          </a:ln>
        </p:spPr>
        <p:style>
          <a:lnRef idx="1">
            <a:schemeClr val="accent1"/>
          </a:lnRef>
          <a:fillRef idx="0">
            <a:schemeClr val="accent1"/>
          </a:fillRef>
          <a:effectRef idx="0">
            <a:schemeClr val="accent1"/>
          </a:effectRef>
          <a:fontRef idx="minor">
            <a:schemeClr val="tx1"/>
          </a:fontRef>
        </p:style>
      </p:cxnSp>
      <p:sp>
        <p:nvSpPr>
          <p:cNvPr id="7" name="Title 8"/>
          <p:cNvSpPr>
            <a:spLocks noGrp="1"/>
          </p:cNvSpPr>
          <p:nvPr>
            <p:ph type="title" hasCustomPrompt="1"/>
          </p:nvPr>
        </p:nvSpPr>
        <p:spPr>
          <a:xfrm>
            <a:off x="2130552" y="3335874"/>
            <a:ext cx="4617720" cy="1298448"/>
          </a:xfrm>
        </p:spPr>
        <p:txBody>
          <a:bodyPr anchor="t">
            <a:normAutofit/>
          </a:bodyPr>
          <a:lstStyle>
            <a:lvl1pPr>
              <a:defRPr sz="2000" baseline="0">
                <a:solidFill>
                  <a:schemeClr val="accent1"/>
                </a:solidFill>
              </a:defRPr>
            </a:lvl1pPr>
          </a:lstStyle>
          <a:p>
            <a:r>
              <a:rPr lang="en-US" dirty="0" smtClean="0"/>
              <a:t>First / Last Name</a:t>
            </a:r>
            <a:br>
              <a:rPr lang="en-US" dirty="0" smtClean="0"/>
            </a:br>
            <a:r>
              <a:rPr lang="en-US" dirty="0" smtClean="0"/>
              <a:t>Email: first.last@veeva.com</a:t>
            </a:r>
            <a:br>
              <a:rPr lang="en-US" dirty="0" smtClean="0"/>
            </a:br>
            <a:r>
              <a:rPr lang="en-US" dirty="0" smtClean="0"/>
              <a:t>Phone: 215 555 0188</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sp>
        <p:nvSpPr>
          <p:cNvPr id="6" name="TextBox 5"/>
          <p:cNvSpPr txBox="1"/>
          <p:nvPr userDrawn="1"/>
        </p:nvSpPr>
        <p:spPr>
          <a:xfrm>
            <a:off x="3810000" y="2875002"/>
            <a:ext cx="3998210" cy="1107996"/>
          </a:xfrm>
          <a:prstGeom prst="rect">
            <a:avLst/>
          </a:prstGeom>
          <a:noFill/>
        </p:spPr>
        <p:txBody>
          <a:bodyPr wrap="none" rtlCol="0">
            <a:spAutoFit/>
          </a:bodyPr>
          <a:lstStyle/>
          <a:p>
            <a:r>
              <a:rPr lang="en-US" sz="6600" dirty="0" smtClean="0">
                <a:solidFill>
                  <a:schemeClr val="bg1"/>
                </a:solidFill>
                <a:latin typeface="Arial" pitchFamily="34" charset="0"/>
                <a:cs typeface="Arial" pitchFamily="34" charset="0"/>
              </a:rPr>
              <a:t>Questions</a:t>
            </a:r>
            <a:endParaRPr lang="en-US" sz="6600" dirty="0">
              <a:solidFill>
                <a:schemeClr val="bg1"/>
              </a:solidFill>
              <a:latin typeface="Arial" pitchFamily="34" charset="0"/>
              <a:cs typeface="Arial" pitchFamily="34" charset="0"/>
            </a:endParaRPr>
          </a:p>
        </p:txBody>
      </p:sp>
      <p:cxnSp>
        <p:nvCxnSpPr>
          <p:cNvPr id="8" name="Straight Connector 7"/>
          <p:cNvCxnSpPr/>
          <p:nvPr userDrawn="1"/>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grpSp>
        <p:nvGrpSpPr>
          <p:cNvPr id="9" name="Group 8"/>
          <p:cNvGrpSpPr>
            <a:grpSpLocks noChangeAspect="1"/>
          </p:cNvGrpSpPr>
          <p:nvPr userDrawn="1"/>
        </p:nvGrpSpPr>
        <p:grpSpPr>
          <a:xfrm>
            <a:off x="1924047" y="3036888"/>
            <a:ext cx="899348" cy="914400"/>
            <a:chOff x="3149600" y="1982788"/>
            <a:chExt cx="2844800" cy="2892425"/>
          </a:xfrm>
          <a:solidFill>
            <a:schemeClr val="bg1"/>
          </a:solidFill>
        </p:grpSpPr>
        <p:sp>
          <p:nvSpPr>
            <p:cNvPr id="10" name="Freeform 5"/>
            <p:cNvSpPr>
              <a:spLocks/>
            </p:cNvSpPr>
            <p:nvPr userDrawn="1"/>
          </p:nvSpPr>
          <p:spPr bwMode="auto">
            <a:xfrm>
              <a:off x="3149600" y="1982788"/>
              <a:ext cx="2844800" cy="2892425"/>
            </a:xfrm>
            <a:custGeom>
              <a:avLst/>
              <a:gdLst>
                <a:gd name="T0" fmla="*/ 0 w 1792"/>
                <a:gd name="T1" fmla="*/ 0 h 1822"/>
                <a:gd name="T2" fmla="*/ 313 w 1792"/>
                <a:gd name="T3" fmla="*/ 0 h 1822"/>
                <a:gd name="T4" fmla="*/ 903 w 1792"/>
                <a:gd name="T5" fmla="*/ 1189 h 1822"/>
                <a:gd name="T6" fmla="*/ 1486 w 1792"/>
                <a:gd name="T7" fmla="*/ 0 h 1822"/>
                <a:gd name="T8" fmla="*/ 1792 w 1792"/>
                <a:gd name="T9" fmla="*/ 0 h 1822"/>
                <a:gd name="T10" fmla="*/ 896 w 1792"/>
                <a:gd name="T11" fmla="*/ 1822 h 1822"/>
                <a:gd name="T12" fmla="*/ 0 w 1792"/>
                <a:gd name="T13" fmla="*/ 0 h 1822"/>
              </a:gdLst>
              <a:ahLst/>
              <a:cxnLst>
                <a:cxn ang="0">
                  <a:pos x="T0" y="T1"/>
                </a:cxn>
                <a:cxn ang="0">
                  <a:pos x="T2" y="T3"/>
                </a:cxn>
                <a:cxn ang="0">
                  <a:pos x="T4" y="T5"/>
                </a:cxn>
                <a:cxn ang="0">
                  <a:pos x="T6" y="T7"/>
                </a:cxn>
                <a:cxn ang="0">
                  <a:pos x="T8" y="T9"/>
                </a:cxn>
                <a:cxn ang="0">
                  <a:pos x="T10" y="T11"/>
                </a:cxn>
                <a:cxn ang="0">
                  <a:pos x="T12" y="T13"/>
                </a:cxn>
              </a:cxnLst>
              <a:rect l="0" t="0" r="r" b="b"/>
              <a:pathLst>
                <a:path w="1792" h="1822">
                  <a:moveTo>
                    <a:pt x="0" y="0"/>
                  </a:moveTo>
                  <a:lnTo>
                    <a:pt x="313" y="0"/>
                  </a:lnTo>
                  <a:lnTo>
                    <a:pt x="903" y="1189"/>
                  </a:lnTo>
                  <a:lnTo>
                    <a:pt x="1486" y="0"/>
                  </a:lnTo>
                  <a:lnTo>
                    <a:pt x="1792" y="0"/>
                  </a:lnTo>
                  <a:lnTo>
                    <a:pt x="896" y="1822"/>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userDrawn="1"/>
          </p:nvSpPr>
          <p:spPr bwMode="auto">
            <a:xfrm>
              <a:off x="3929063" y="1993901"/>
              <a:ext cx="1285875" cy="1276350"/>
            </a:xfrm>
            <a:custGeom>
              <a:avLst/>
              <a:gdLst>
                <a:gd name="T0" fmla="*/ 0 w 114"/>
                <a:gd name="T1" fmla="*/ 0 h 113"/>
                <a:gd name="T2" fmla="*/ 57 w 114"/>
                <a:gd name="T3" fmla="*/ 113 h 113"/>
                <a:gd name="T4" fmla="*/ 114 w 114"/>
                <a:gd name="T5" fmla="*/ 0 h 113"/>
                <a:gd name="T6" fmla="*/ 0 w 114"/>
                <a:gd name="T7" fmla="*/ 0 h 113"/>
              </a:gdLst>
              <a:ahLst/>
              <a:cxnLst>
                <a:cxn ang="0">
                  <a:pos x="T0" y="T1"/>
                </a:cxn>
                <a:cxn ang="0">
                  <a:pos x="T2" y="T3"/>
                </a:cxn>
                <a:cxn ang="0">
                  <a:pos x="T4" y="T5"/>
                </a:cxn>
                <a:cxn ang="0">
                  <a:pos x="T6" y="T7"/>
                </a:cxn>
              </a:cxnLst>
              <a:rect l="0" t="0" r="r" b="b"/>
              <a:pathLst>
                <a:path w="114" h="113">
                  <a:moveTo>
                    <a:pt x="0" y="0"/>
                  </a:moveTo>
                  <a:cubicBezTo>
                    <a:pt x="57" y="113"/>
                    <a:pt x="57" y="113"/>
                    <a:pt x="57" y="113"/>
                  </a:cubicBezTo>
                  <a:cubicBezTo>
                    <a:pt x="114" y="0"/>
                    <a:pt x="114" y="0"/>
                    <a:pt x="114" y="0"/>
                  </a:cubicBezTo>
                  <a:cubicBezTo>
                    <a:pt x="114" y="0"/>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sp>
        <p:nvSpPr>
          <p:cNvPr id="6" name="TextBox 5"/>
          <p:cNvSpPr txBox="1"/>
          <p:nvPr userDrawn="1"/>
        </p:nvSpPr>
        <p:spPr>
          <a:xfrm>
            <a:off x="4114800" y="2875002"/>
            <a:ext cx="184731" cy="1107996"/>
          </a:xfrm>
          <a:prstGeom prst="rect">
            <a:avLst/>
          </a:prstGeom>
          <a:noFill/>
        </p:spPr>
        <p:txBody>
          <a:bodyPr wrap="none" rtlCol="0">
            <a:spAutoFit/>
          </a:bodyPr>
          <a:lstStyle/>
          <a:p>
            <a:endParaRPr lang="en-US" sz="6600" dirty="0">
              <a:solidFill>
                <a:schemeClr val="bg1"/>
              </a:solidFill>
              <a:latin typeface="Arial" pitchFamily="34" charset="0"/>
              <a:cs typeface="Arial" pitchFamily="34" charset="0"/>
            </a:endParaRPr>
          </a:p>
        </p:txBody>
      </p:sp>
      <p:sp>
        <p:nvSpPr>
          <p:cNvPr id="9" name="Title 8"/>
          <p:cNvSpPr>
            <a:spLocks noGrp="1"/>
          </p:cNvSpPr>
          <p:nvPr>
            <p:ph type="title"/>
          </p:nvPr>
        </p:nvSpPr>
        <p:spPr>
          <a:xfrm>
            <a:off x="4041648" y="2788920"/>
            <a:ext cx="4617720" cy="1298448"/>
          </a:xfrm>
        </p:spPr>
        <p:txBody>
          <a:bodyPr>
            <a:normAutofit/>
          </a:bodyPr>
          <a:lstStyle>
            <a:lvl1pPr>
              <a:defRPr sz="3200">
                <a:solidFill>
                  <a:schemeClr val="bg1"/>
                </a:solidFill>
              </a:defRPr>
            </a:lvl1pPr>
          </a:lstStyle>
          <a:p>
            <a:r>
              <a:rPr lang="en-US" smtClean="0"/>
              <a:t>Click to edit Master title style</a:t>
            </a:r>
            <a:endParaRPr lang="en-US" dirty="0"/>
          </a:p>
        </p:txBody>
      </p:sp>
      <p:cxnSp>
        <p:nvCxnSpPr>
          <p:cNvPr id="11" name="Straight Connector 10"/>
          <p:cNvCxnSpPr/>
          <p:nvPr userDrawn="1"/>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grpSp>
        <p:nvGrpSpPr>
          <p:cNvPr id="7" name="Group 6"/>
          <p:cNvGrpSpPr>
            <a:grpSpLocks noChangeAspect="1"/>
          </p:cNvGrpSpPr>
          <p:nvPr userDrawn="1"/>
        </p:nvGrpSpPr>
        <p:grpSpPr>
          <a:xfrm>
            <a:off x="1924047" y="3036888"/>
            <a:ext cx="899348" cy="914400"/>
            <a:chOff x="3149600" y="1982788"/>
            <a:chExt cx="2844800" cy="2892425"/>
          </a:xfrm>
          <a:solidFill>
            <a:schemeClr val="bg1"/>
          </a:solidFill>
        </p:grpSpPr>
        <p:sp>
          <p:nvSpPr>
            <p:cNvPr id="10" name="Freeform 5"/>
            <p:cNvSpPr>
              <a:spLocks/>
            </p:cNvSpPr>
            <p:nvPr userDrawn="1"/>
          </p:nvSpPr>
          <p:spPr bwMode="auto">
            <a:xfrm>
              <a:off x="3149600" y="1982788"/>
              <a:ext cx="2844800" cy="2892425"/>
            </a:xfrm>
            <a:custGeom>
              <a:avLst/>
              <a:gdLst>
                <a:gd name="T0" fmla="*/ 0 w 1792"/>
                <a:gd name="T1" fmla="*/ 0 h 1822"/>
                <a:gd name="T2" fmla="*/ 313 w 1792"/>
                <a:gd name="T3" fmla="*/ 0 h 1822"/>
                <a:gd name="T4" fmla="*/ 903 w 1792"/>
                <a:gd name="T5" fmla="*/ 1189 h 1822"/>
                <a:gd name="T6" fmla="*/ 1486 w 1792"/>
                <a:gd name="T7" fmla="*/ 0 h 1822"/>
                <a:gd name="T8" fmla="*/ 1792 w 1792"/>
                <a:gd name="T9" fmla="*/ 0 h 1822"/>
                <a:gd name="T10" fmla="*/ 896 w 1792"/>
                <a:gd name="T11" fmla="*/ 1822 h 1822"/>
                <a:gd name="T12" fmla="*/ 0 w 1792"/>
                <a:gd name="T13" fmla="*/ 0 h 1822"/>
              </a:gdLst>
              <a:ahLst/>
              <a:cxnLst>
                <a:cxn ang="0">
                  <a:pos x="T0" y="T1"/>
                </a:cxn>
                <a:cxn ang="0">
                  <a:pos x="T2" y="T3"/>
                </a:cxn>
                <a:cxn ang="0">
                  <a:pos x="T4" y="T5"/>
                </a:cxn>
                <a:cxn ang="0">
                  <a:pos x="T6" y="T7"/>
                </a:cxn>
                <a:cxn ang="0">
                  <a:pos x="T8" y="T9"/>
                </a:cxn>
                <a:cxn ang="0">
                  <a:pos x="T10" y="T11"/>
                </a:cxn>
                <a:cxn ang="0">
                  <a:pos x="T12" y="T13"/>
                </a:cxn>
              </a:cxnLst>
              <a:rect l="0" t="0" r="r" b="b"/>
              <a:pathLst>
                <a:path w="1792" h="1822">
                  <a:moveTo>
                    <a:pt x="0" y="0"/>
                  </a:moveTo>
                  <a:lnTo>
                    <a:pt x="313" y="0"/>
                  </a:lnTo>
                  <a:lnTo>
                    <a:pt x="903" y="1189"/>
                  </a:lnTo>
                  <a:lnTo>
                    <a:pt x="1486" y="0"/>
                  </a:lnTo>
                  <a:lnTo>
                    <a:pt x="1792" y="0"/>
                  </a:lnTo>
                  <a:lnTo>
                    <a:pt x="896" y="1822"/>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p:cNvSpPr>
              <a:spLocks/>
            </p:cNvSpPr>
            <p:nvPr userDrawn="1"/>
          </p:nvSpPr>
          <p:spPr bwMode="auto">
            <a:xfrm>
              <a:off x="3929063" y="1993901"/>
              <a:ext cx="1285875" cy="1276350"/>
            </a:xfrm>
            <a:custGeom>
              <a:avLst/>
              <a:gdLst>
                <a:gd name="T0" fmla="*/ 0 w 114"/>
                <a:gd name="T1" fmla="*/ 0 h 113"/>
                <a:gd name="T2" fmla="*/ 57 w 114"/>
                <a:gd name="T3" fmla="*/ 113 h 113"/>
                <a:gd name="T4" fmla="*/ 114 w 114"/>
                <a:gd name="T5" fmla="*/ 0 h 113"/>
                <a:gd name="T6" fmla="*/ 0 w 114"/>
                <a:gd name="T7" fmla="*/ 0 h 113"/>
              </a:gdLst>
              <a:ahLst/>
              <a:cxnLst>
                <a:cxn ang="0">
                  <a:pos x="T0" y="T1"/>
                </a:cxn>
                <a:cxn ang="0">
                  <a:pos x="T2" y="T3"/>
                </a:cxn>
                <a:cxn ang="0">
                  <a:pos x="T4" y="T5"/>
                </a:cxn>
                <a:cxn ang="0">
                  <a:pos x="T6" y="T7"/>
                </a:cxn>
              </a:cxnLst>
              <a:rect l="0" t="0" r="r" b="b"/>
              <a:pathLst>
                <a:path w="114" h="113">
                  <a:moveTo>
                    <a:pt x="0" y="0"/>
                  </a:moveTo>
                  <a:cubicBezTo>
                    <a:pt x="57" y="113"/>
                    <a:pt x="57" y="113"/>
                    <a:pt x="57" y="113"/>
                  </a:cubicBezTo>
                  <a:cubicBezTo>
                    <a:pt x="114" y="0"/>
                    <a:pt x="114" y="0"/>
                    <a:pt x="114" y="0"/>
                  </a:cubicBezTo>
                  <a:cubicBezTo>
                    <a:pt x="114" y="0"/>
                    <a:pt x="0" y="0"/>
                    <a:pt x="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Subhead">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grpSp>
        <p:nvGrpSpPr>
          <p:cNvPr id="11" name="Group 10"/>
          <p:cNvGrpSpPr>
            <a:grpSpLocks noChangeAspect="1"/>
          </p:cNvGrpSpPr>
          <p:nvPr userDrawn="1"/>
        </p:nvGrpSpPr>
        <p:grpSpPr>
          <a:xfrm>
            <a:off x="476251" y="3124200"/>
            <a:ext cx="2574017" cy="602540"/>
            <a:chOff x="2332038" y="1768475"/>
            <a:chExt cx="4713287" cy="1103313"/>
          </a:xfrm>
        </p:grpSpPr>
        <p:sp>
          <p:nvSpPr>
            <p:cNvPr id="12" name="AutoShape 3"/>
            <p:cNvSpPr>
              <a:spLocks noChangeAspect="1" noChangeArrowheads="1" noTextEdit="1"/>
            </p:cNvSpPr>
            <p:nvPr userDrawn="1"/>
          </p:nvSpPr>
          <p:spPr bwMode="auto">
            <a:xfrm>
              <a:off x="2332038" y="1768475"/>
              <a:ext cx="4713287" cy="110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5207000" y="1916113"/>
              <a:ext cx="958850" cy="955675"/>
            </a:xfrm>
            <a:custGeom>
              <a:avLst/>
              <a:gdLst>
                <a:gd name="T0" fmla="*/ 85 w 85"/>
                <a:gd name="T1" fmla="*/ 0 h 84"/>
                <a:gd name="T2" fmla="*/ 69 w 85"/>
                <a:gd name="T3" fmla="*/ 0 h 84"/>
                <a:gd name="T4" fmla="*/ 42 w 85"/>
                <a:gd name="T5" fmla="*/ 53 h 84"/>
                <a:gd name="T6" fmla="*/ 16 w 85"/>
                <a:gd name="T7" fmla="*/ 0 h 84"/>
                <a:gd name="T8" fmla="*/ 0 w 85"/>
                <a:gd name="T9" fmla="*/ 0 h 84"/>
                <a:gd name="T10" fmla="*/ 42 w 85"/>
                <a:gd name="T11" fmla="*/ 84 h 84"/>
                <a:gd name="T12" fmla="*/ 85 w 85"/>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85" h="84">
                  <a:moveTo>
                    <a:pt x="85" y="0"/>
                  </a:moveTo>
                  <a:cubicBezTo>
                    <a:pt x="69" y="0"/>
                    <a:pt x="69" y="0"/>
                    <a:pt x="69" y="0"/>
                  </a:cubicBezTo>
                  <a:cubicBezTo>
                    <a:pt x="42" y="53"/>
                    <a:pt x="42" y="53"/>
                    <a:pt x="42" y="53"/>
                  </a:cubicBezTo>
                  <a:cubicBezTo>
                    <a:pt x="16" y="0"/>
                    <a:pt x="16" y="0"/>
                    <a:pt x="16" y="0"/>
                  </a:cubicBezTo>
                  <a:cubicBezTo>
                    <a:pt x="0" y="0"/>
                    <a:pt x="0" y="0"/>
                    <a:pt x="0" y="0"/>
                  </a:cubicBezTo>
                  <a:cubicBezTo>
                    <a:pt x="17" y="33"/>
                    <a:pt x="42" y="84"/>
                    <a:pt x="42" y="84"/>
                  </a:cubicBezTo>
                  <a:lnTo>
                    <a:pt x="85"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userDrawn="1"/>
          </p:nvSpPr>
          <p:spPr bwMode="auto">
            <a:xfrm>
              <a:off x="4327525" y="1905000"/>
              <a:ext cx="925512" cy="933450"/>
            </a:xfrm>
            <a:custGeom>
              <a:avLst/>
              <a:gdLst>
                <a:gd name="T0" fmla="*/ 41 w 82"/>
                <a:gd name="T1" fmla="*/ 69 h 82"/>
                <a:gd name="T2" fmla="*/ 14 w 82"/>
                <a:gd name="T3" fmla="*/ 48 h 82"/>
                <a:gd name="T4" fmla="*/ 82 w 82"/>
                <a:gd name="T5" fmla="*/ 48 h 82"/>
                <a:gd name="T6" fmla="*/ 82 w 82"/>
                <a:gd name="T7" fmla="*/ 41 h 82"/>
                <a:gd name="T8" fmla="*/ 41 w 82"/>
                <a:gd name="T9" fmla="*/ 0 h 82"/>
                <a:gd name="T10" fmla="*/ 0 w 82"/>
                <a:gd name="T11" fmla="*/ 41 h 82"/>
                <a:gd name="T12" fmla="*/ 41 w 82"/>
                <a:gd name="T13" fmla="*/ 82 h 82"/>
                <a:gd name="T14" fmla="*/ 77 w 82"/>
                <a:gd name="T15" fmla="*/ 60 h 82"/>
                <a:gd name="T16" fmla="*/ 61 w 82"/>
                <a:gd name="T17" fmla="*/ 60 h 82"/>
                <a:gd name="T18" fmla="*/ 41 w 82"/>
                <a:gd name="T19" fmla="*/ 69 h 82"/>
                <a:gd name="T20" fmla="*/ 41 w 82"/>
                <a:gd name="T21" fmla="*/ 13 h 82"/>
                <a:gd name="T22" fmla="*/ 68 w 82"/>
                <a:gd name="T23" fmla="*/ 34 h 82"/>
                <a:gd name="T24" fmla="*/ 14 w 82"/>
                <a:gd name="T25" fmla="*/ 34 h 82"/>
                <a:gd name="T26" fmla="*/ 41 w 82"/>
                <a:gd name="T27"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82">
                  <a:moveTo>
                    <a:pt x="41" y="69"/>
                  </a:moveTo>
                  <a:cubicBezTo>
                    <a:pt x="28" y="69"/>
                    <a:pt x="17" y="60"/>
                    <a:pt x="14" y="48"/>
                  </a:cubicBezTo>
                  <a:cubicBezTo>
                    <a:pt x="82" y="48"/>
                    <a:pt x="82" y="48"/>
                    <a:pt x="82" y="48"/>
                  </a:cubicBezTo>
                  <a:cubicBezTo>
                    <a:pt x="82" y="41"/>
                    <a:pt x="82" y="41"/>
                    <a:pt x="82" y="41"/>
                  </a:cubicBezTo>
                  <a:cubicBezTo>
                    <a:pt x="82" y="18"/>
                    <a:pt x="64" y="0"/>
                    <a:pt x="41" y="0"/>
                  </a:cubicBezTo>
                  <a:cubicBezTo>
                    <a:pt x="18" y="0"/>
                    <a:pt x="0" y="18"/>
                    <a:pt x="0" y="41"/>
                  </a:cubicBezTo>
                  <a:cubicBezTo>
                    <a:pt x="0" y="64"/>
                    <a:pt x="18" y="82"/>
                    <a:pt x="41" y="82"/>
                  </a:cubicBezTo>
                  <a:cubicBezTo>
                    <a:pt x="56" y="82"/>
                    <a:pt x="70" y="73"/>
                    <a:pt x="77" y="60"/>
                  </a:cubicBezTo>
                  <a:cubicBezTo>
                    <a:pt x="61" y="60"/>
                    <a:pt x="61" y="60"/>
                    <a:pt x="61" y="60"/>
                  </a:cubicBezTo>
                  <a:cubicBezTo>
                    <a:pt x="56" y="66"/>
                    <a:pt x="49" y="69"/>
                    <a:pt x="41" y="69"/>
                  </a:cubicBezTo>
                  <a:moveTo>
                    <a:pt x="41" y="13"/>
                  </a:moveTo>
                  <a:cubicBezTo>
                    <a:pt x="54" y="13"/>
                    <a:pt x="65" y="22"/>
                    <a:pt x="68" y="34"/>
                  </a:cubicBezTo>
                  <a:cubicBezTo>
                    <a:pt x="14" y="34"/>
                    <a:pt x="14" y="34"/>
                    <a:pt x="14" y="34"/>
                  </a:cubicBezTo>
                  <a:cubicBezTo>
                    <a:pt x="17" y="22"/>
                    <a:pt x="28" y="13"/>
                    <a:pt x="41"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noEditPoints="1"/>
            </p:cNvSpPr>
            <p:nvPr userDrawn="1"/>
          </p:nvSpPr>
          <p:spPr bwMode="auto">
            <a:xfrm>
              <a:off x="6121400" y="1905000"/>
              <a:ext cx="923925" cy="933450"/>
            </a:xfrm>
            <a:custGeom>
              <a:avLst/>
              <a:gdLst>
                <a:gd name="T0" fmla="*/ 82 w 82"/>
                <a:gd name="T1" fmla="*/ 41 h 82"/>
                <a:gd name="T2" fmla="*/ 82 w 82"/>
                <a:gd name="T3" fmla="*/ 41 h 82"/>
                <a:gd name="T4" fmla="*/ 82 w 82"/>
                <a:gd name="T5" fmla="*/ 1 h 82"/>
                <a:gd name="T6" fmla="*/ 68 w 82"/>
                <a:gd name="T7" fmla="*/ 1 h 82"/>
                <a:gd name="T8" fmla="*/ 68 w 82"/>
                <a:gd name="T9" fmla="*/ 11 h 82"/>
                <a:gd name="T10" fmla="*/ 41 w 82"/>
                <a:gd name="T11" fmla="*/ 0 h 82"/>
                <a:gd name="T12" fmla="*/ 0 w 82"/>
                <a:gd name="T13" fmla="*/ 41 h 82"/>
                <a:gd name="T14" fmla="*/ 41 w 82"/>
                <a:gd name="T15" fmla="*/ 82 h 82"/>
                <a:gd name="T16" fmla="*/ 68 w 82"/>
                <a:gd name="T17" fmla="*/ 72 h 82"/>
                <a:gd name="T18" fmla="*/ 68 w 82"/>
                <a:gd name="T19" fmla="*/ 82 h 82"/>
                <a:gd name="T20" fmla="*/ 82 w 82"/>
                <a:gd name="T21" fmla="*/ 82 h 82"/>
                <a:gd name="T22" fmla="*/ 82 w 82"/>
                <a:gd name="T23" fmla="*/ 42 h 82"/>
                <a:gd name="T24" fmla="*/ 82 w 82"/>
                <a:gd name="T25" fmla="*/ 41 h 82"/>
                <a:gd name="T26" fmla="*/ 41 w 82"/>
                <a:gd name="T27" fmla="*/ 69 h 82"/>
                <a:gd name="T28" fmla="*/ 13 w 82"/>
                <a:gd name="T29" fmla="*/ 41 h 82"/>
                <a:gd name="T30" fmla="*/ 41 w 82"/>
                <a:gd name="T31" fmla="*/ 14 h 82"/>
                <a:gd name="T32" fmla="*/ 68 w 82"/>
                <a:gd name="T33" fmla="*/ 41 h 82"/>
                <a:gd name="T34" fmla="*/ 68 w 82"/>
                <a:gd name="T35" fmla="*/ 42 h 82"/>
                <a:gd name="T36" fmla="*/ 41 w 82"/>
                <a:gd name="T37" fmla="*/ 6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2" h="82">
                  <a:moveTo>
                    <a:pt x="82" y="41"/>
                  </a:moveTo>
                  <a:cubicBezTo>
                    <a:pt x="82" y="41"/>
                    <a:pt x="82" y="41"/>
                    <a:pt x="82" y="41"/>
                  </a:cubicBezTo>
                  <a:cubicBezTo>
                    <a:pt x="82" y="1"/>
                    <a:pt x="82" y="1"/>
                    <a:pt x="82" y="1"/>
                  </a:cubicBezTo>
                  <a:cubicBezTo>
                    <a:pt x="68" y="1"/>
                    <a:pt x="68" y="1"/>
                    <a:pt x="68" y="1"/>
                  </a:cubicBezTo>
                  <a:cubicBezTo>
                    <a:pt x="68" y="11"/>
                    <a:pt x="68" y="11"/>
                    <a:pt x="68" y="11"/>
                  </a:cubicBezTo>
                  <a:cubicBezTo>
                    <a:pt x="61" y="4"/>
                    <a:pt x="51" y="0"/>
                    <a:pt x="41" y="0"/>
                  </a:cubicBezTo>
                  <a:cubicBezTo>
                    <a:pt x="18" y="0"/>
                    <a:pt x="0" y="19"/>
                    <a:pt x="0" y="41"/>
                  </a:cubicBezTo>
                  <a:cubicBezTo>
                    <a:pt x="0" y="64"/>
                    <a:pt x="18" y="82"/>
                    <a:pt x="41" y="82"/>
                  </a:cubicBezTo>
                  <a:cubicBezTo>
                    <a:pt x="51" y="82"/>
                    <a:pt x="61" y="78"/>
                    <a:pt x="68" y="72"/>
                  </a:cubicBezTo>
                  <a:cubicBezTo>
                    <a:pt x="68" y="82"/>
                    <a:pt x="68" y="82"/>
                    <a:pt x="68" y="82"/>
                  </a:cubicBezTo>
                  <a:cubicBezTo>
                    <a:pt x="82" y="82"/>
                    <a:pt x="82" y="82"/>
                    <a:pt x="82" y="82"/>
                  </a:cubicBezTo>
                  <a:cubicBezTo>
                    <a:pt x="82" y="42"/>
                    <a:pt x="82" y="42"/>
                    <a:pt x="82" y="42"/>
                  </a:cubicBezTo>
                  <a:cubicBezTo>
                    <a:pt x="82" y="42"/>
                    <a:pt x="82" y="41"/>
                    <a:pt x="82" y="41"/>
                  </a:cubicBezTo>
                  <a:moveTo>
                    <a:pt x="41" y="69"/>
                  </a:moveTo>
                  <a:cubicBezTo>
                    <a:pt x="25" y="69"/>
                    <a:pt x="13" y="57"/>
                    <a:pt x="13" y="41"/>
                  </a:cubicBezTo>
                  <a:cubicBezTo>
                    <a:pt x="13" y="26"/>
                    <a:pt x="25" y="14"/>
                    <a:pt x="41" y="14"/>
                  </a:cubicBezTo>
                  <a:cubicBezTo>
                    <a:pt x="56" y="14"/>
                    <a:pt x="68" y="26"/>
                    <a:pt x="68" y="41"/>
                  </a:cubicBezTo>
                  <a:cubicBezTo>
                    <a:pt x="68" y="42"/>
                    <a:pt x="68" y="42"/>
                    <a:pt x="68" y="42"/>
                  </a:cubicBezTo>
                  <a:cubicBezTo>
                    <a:pt x="68" y="57"/>
                    <a:pt x="56" y="69"/>
                    <a:pt x="41" y="69"/>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5"/>
            <p:cNvSpPr>
              <a:spLocks noEditPoints="1"/>
            </p:cNvSpPr>
            <p:nvPr userDrawn="1"/>
          </p:nvSpPr>
          <p:spPr bwMode="auto">
            <a:xfrm>
              <a:off x="3290888" y="1905000"/>
              <a:ext cx="935037" cy="933450"/>
            </a:xfrm>
            <a:custGeom>
              <a:avLst/>
              <a:gdLst>
                <a:gd name="T0" fmla="*/ 42 w 83"/>
                <a:gd name="T1" fmla="*/ 69 h 82"/>
                <a:gd name="T2" fmla="*/ 15 w 83"/>
                <a:gd name="T3" fmla="*/ 48 h 82"/>
                <a:gd name="T4" fmla="*/ 83 w 83"/>
                <a:gd name="T5" fmla="*/ 48 h 82"/>
                <a:gd name="T6" fmla="*/ 83 w 83"/>
                <a:gd name="T7" fmla="*/ 41 h 82"/>
                <a:gd name="T8" fmla="*/ 42 w 83"/>
                <a:gd name="T9" fmla="*/ 0 h 82"/>
                <a:gd name="T10" fmla="*/ 0 w 83"/>
                <a:gd name="T11" fmla="*/ 41 h 82"/>
                <a:gd name="T12" fmla="*/ 42 w 83"/>
                <a:gd name="T13" fmla="*/ 82 h 82"/>
                <a:gd name="T14" fmla="*/ 78 w 83"/>
                <a:gd name="T15" fmla="*/ 60 h 82"/>
                <a:gd name="T16" fmla="*/ 62 w 83"/>
                <a:gd name="T17" fmla="*/ 60 h 82"/>
                <a:gd name="T18" fmla="*/ 42 w 83"/>
                <a:gd name="T19" fmla="*/ 69 h 82"/>
                <a:gd name="T20" fmla="*/ 42 w 83"/>
                <a:gd name="T21" fmla="*/ 13 h 82"/>
                <a:gd name="T22" fmla="*/ 69 w 83"/>
                <a:gd name="T23" fmla="*/ 34 h 82"/>
                <a:gd name="T24" fmla="*/ 15 w 83"/>
                <a:gd name="T25" fmla="*/ 34 h 82"/>
                <a:gd name="T26" fmla="*/ 42 w 83"/>
                <a:gd name="T27"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3" h="82">
                  <a:moveTo>
                    <a:pt x="42" y="69"/>
                  </a:moveTo>
                  <a:cubicBezTo>
                    <a:pt x="29" y="69"/>
                    <a:pt x="18" y="60"/>
                    <a:pt x="15" y="48"/>
                  </a:cubicBezTo>
                  <a:cubicBezTo>
                    <a:pt x="83" y="48"/>
                    <a:pt x="83" y="48"/>
                    <a:pt x="83" y="48"/>
                  </a:cubicBezTo>
                  <a:cubicBezTo>
                    <a:pt x="83" y="41"/>
                    <a:pt x="83" y="41"/>
                    <a:pt x="83" y="41"/>
                  </a:cubicBezTo>
                  <a:cubicBezTo>
                    <a:pt x="83" y="18"/>
                    <a:pt x="64" y="0"/>
                    <a:pt x="42" y="0"/>
                  </a:cubicBezTo>
                  <a:cubicBezTo>
                    <a:pt x="19" y="0"/>
                    <a:pt x="0" y="18"/>
                    <a:pt x="0" y="41"/>
                  </a:cubicBezTo>
                  <a:cubicBezTo>
                    <a:pt x="0" y="64"/>
                    <a:pt x="19" y="82"/>
                    <a:pt x="42" y="82"/>
                  </a:cubicBezTo>
                  <a:cubicBezTo>
                    <a:pt x="57" y="82"/>
                    <a:pt x="71" y="73"/>
                    <a:pt x="78" y="60"/>
                  </a:cubicBezTo>
                  <a:cubicBezTo>
                    <a:pt x="62" y="60"/>
                    <a:pt x="62" y="60"/>
                    <a:pt x="62" y="60"/>
                  </a:cubicBezTo>
                  <a:cubicBezTo>
                    <a:pt x="57" y="66"/>
                    <a:pt x="49" y="69"/>
                    <a:pt x="42" y="69"/>
                  </a:cubicBezTo>
                  <a:moveTo>
                    <a:pt x="42" y="13"/>
                  </a:moveTo>
                  <a:cubicBezTo>
                    <a:pt x="55" y="13"/>
                    <a:pt x="66" y="22"/>
                    <a:pt x="69" y="34"/>
                  </a:cubicBezTo>
                  <a:cubicBezTo>
                    <a:pt x="15" y="34"/>
                    <a:pt x="15" y="34"/>
                    <a:pt x="15" y="34"/>
                  </a:cubicBezTo>
                  <a:cubicBezTo>
                    <a:pt x="18" y="22"/>
                    <a:pt x="29" y="13"/>
                    <a:pt x="42" y="13"/>
                  </a:cubicBezTo>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
            <p:cNvSpPr>
              <a:spLocks/>
            </p:cNvSpPr>
            <p:nvPr userDrawn="1"/>
          </p:nvSpPr>
          <p:spPr bwMode="auto">
            <a:xfrm>
              <a:off x="2332038" y="1768475"/>
              <a:ext cx="1071562" cy="1103313"/>
            </a:xfrm>
            <a:custGeom>
              <a:avLst/>
              <a:gdLst>
                <a:gd name="T0" fmla="*/ 0 w 675"/>
                <a:gd name="T1" fmla="*/ 0 h 695"/>
                <a:gd name="T2" fmla="*/ 114 w 675"/>
                <a:gd name="T3" fmla="*/ 0 h 695"/>
                <a:gd name="T4" fmla="*/ 341 w 675"/>
                <a:gd name="T5" fmla="*/ 451 h 695"/>
                <a:gd name="T6" fmla="*/ 561 w 675"/>
                <a:gd name="T7" fmla="*/ 0 h 695"/>
                <a:gd name="T8" fmla="*/ 675 w 675"/>
                <a:gd name="T9" fmla="*/ 0 h 695"/>
                <a:gd name="T10" fmla="*/ 341 w 675"/>
                <a:gd name="T11" fmla="*/ 695 h 695"/>
                <a:gd name="T12" fmla="*/ 0 w 675"/>
                <a:gd name="T13" fmla="*/ 0 h 695"/>
              </a:gdLst>
              <a:ahLst/>
              <a:cxnLst>
                <a:cxn ang="0">
                  <a:pos x="T0" y="T1"/>
                </a:cxn>
                <a:cxn ang="0">
                  <a:pos x="T2" y="T3"/>
                </a:cxn>
                <a:cxn ang="0">
                  <a:pos x="T4" y="T5"/>
                </a:cxn>
                <a:cxn ang="0">
                  <a:pos x="T6" y="T7"/>
                </a:cxn>
                <a:cxn ang="0">
                  <a:pos x="T8" y="T9"/>
                </a:cxn>
                <a:cxn ang="0">
                  <a:pos x="T10" y="T11"/>
                </a:cxn>
                <a:cxn ang="0">
                  <a:pos x="T12" y="T13"/>
                </a:cxn>
              </a:cxnLst>
              <a:rect l="0" t="0" r="r" b="b"/>
              <a:pathLst>
                <a:path w="675" h="695">
                  <a:moveTo>
                    <a:pt x="0" y="0"/>
                  </a:moveTo>
                  <a:lnTo>
                    <a:pt x="114" y="0"/>
                  </a:lnTo>
                  <a:lnTo>
                    <a:pt x="341" y="451"/>
                  </a:lnTo>
                  <a:lnTo>
                    <a:pt x="561" y="0"/>
                  </a:lnTo>
                  <a:lnTo>
                    <a:pt x="675" y="0"/>
                  </a:lnTo>
                  <a:lnTo>
                    <a:pt x="341" y="695"/>
                  </a:lnTo>
                  <a:lnTo>
                    <a:pt x="0"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7"/>
            <p:cNvSpPr>
              <a:spLocks/>
            </p:cNvSpPr>
            <p:nvPr userDrawn="1"/>
          </p:nvSpPr>
          <p:spPr bwMode="auto">
            <a:xfrm>
              <a:off x="2625725" y="1768475"/>
              <a:ext cx="484187" cy="488950"/>
            </a:xfrm>
            <a:custGeom>
              <a:avLst/>
              <a:gdLst>
                <a:gd name="T0" fmla="*/ 0 w 43"/>
                <a:gd name="T1" fmla="*/ 0 h 43"/>
                <a:gd name="T2" fmla="*/ 21 w 43"/>
                <a:gd name="T3" fmla="*/ 43 h 43"/>
                <a:gd name="T4" fmla="*/ 43 w 43"/>
                <a:gd name="T5" fmla="*/ 0 h 43"/>
                <a:gd name="T6" fmla="*/ 0 w 43"/>
                <a:gd name="T7" fmla="*/ 0 h 43"/>
              </a:gdLst>
              <a:ahLst/>
              <a:cxnLst>
                <a:cxn ang="0">
                  <a:pos x="T0" y="T1"/>
                </a:cxn>
                <a:cxn ang="0">
                  <a:pos x="T2" y="T3"/>
                </a:cxn>
                <a:cxn ang="0">
                  <a:pos x="T4" y="T5"/>
                </a:cxn>
                <a:cxn ang="0">
                  <a:pos x="T6" y="T7"/>
                </a:cxn>
              </a:cxnLst>
              <a:rect l="0" t="0" r="r" b="b"/>
              <a:pathLst>
                <a:path w="43" h="43">
                  <a:moveTo>
                    <a:pt x="0" y="0"/>
                  </a:moveTo>
                  <a:cubicBezTo>
                    <a:pt x="21" y="43"/>
                    <a:pt x="21" y="43"/>
                    <a:pt x="21" y="43"/>
                  </a:cubicBezTo>
                  <a:cubicBezTo>
                    <a:pt x="43" y="0"/>
                    <a:pt x="43" y="0"/>
                    <a:pt x="43" y="0"/>
                  </a:cubicBezTo>
                  <a:cubicBezTo>
                    <a:pt x="43" y="0"/>
                    <a:pt x="0" y="0"/>
                    <a:pt x="0"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 name="Title 8"/>
          <p:cNvSpPr>
            <a:spLocks noGrp="1"/>
          </p:cNvSpPr>
          <p:nvPr>
            <p:ph type="title"/>
          </p:nvPr>
        </p:nvSpPr>
        <p:spPr>
          <a:xfrm>
            <a:off x="4041648" y="2743200"/>
            <a:ext cx="4645152" cy="704088"/>
          </a:xfrm>
        </p:spPr>
        <p:txBody>
          <a:bodyPr lIns="0" tIns="0" rIns="0" bIns="0" anchor="b" anchorCtr="0">
            <a:normAutofit/>
          </a:bodyPr>
          <a:lstStyle>
            <a:lvl1pPr>
              <a:defRPr sz="3200">
                <a:solidFill>
                  <a:schemeClr val="bg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4038600" y="3511296"/>
            <a:ext cx="4645152" cy="215444"/>
          </a:xfrm>
        </p:spPr>
        <p:txBody>
          <a:bodyPr lIns="0" tIns="0" rIns="0" bIns="0">
            <a:spAutoFit/>
          </a:bodyPr>
          <a:lstStyle>
            <a:lvl1pPr marL="0" indent="0" algn="l">
              <a:buNone/>
              <a:defRPr sz="1400">
                <a:solidFill>
                  <a:schemeClr val="bg1"/>
                </a:solidFill>
              </a:defRPr>
            </a:lvl1pPr>
          </a:lstStyle>
          <a:p>
            <a:pPr lvl="0"/>
            <a:r>
              <a:rPr lang="en-US" smtClean="0"/>
              <a:t>Click to edit Master text styles</a:t>
            </a:r>
          </a:p>
        </p:txBody>
      </p:sp>
      <p:cxnSp>
        <p:nvCxnSpPr>
          <p:cNvPr id="10" name="Straight Connector 9"/>
          <p:cNvCxnSpPr/>
          <p:nvPr userDrawn="1"/>
        </p:nvCxnSpPr>
        <p:spPr>
          <a:xfrm>
            <a:off x="3531936" y="2514600"/>
            <a:ext cx="0" cy="1828800"/>
          </a:xfrm>
          <a:prstGeom prst="line">
            <a:avLst/>
          </a:prstGeom>
          <a:ln w="19050" cmpd="sng">
            <a:solidFill>
              <a:srgbClr val="FFFFFF"/>
            </a:solidFill>
            <a:prstDash val="dot"/>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2052" name="Picture 4" descr="C:\Users\Kathy\Desktop\veeva background.png"/>
          <p:cNvPicPr>
            <a:picLocks noChangeAspect="1" noChangeArrowheads="1"/>
          </p:cNvPicPr>
          <p:nvPr userDrawn="1"/>
        </p:nvPicPr>
        <p:blipFill>
          <a:blip r:embed="rId2" cstate="print"/>
          <a:srcRect/>
          <a:stretch>
            <a:fillRect/>
          </a:stretch>
        </p:blipFill>
        <p:spPr bwMode="auto">
          <a:xfrm>
            <a:off x="-1" y="0"/>
            <a:ext cx="9144001" cy="6858000"/>
          </a:xfrm>
          <a:prstGeom prst="rect">
            <a:avLst/>
          </a:prstGeom>
          <a:noFill/>
        </p:spPr>
      </p:pic>
      <p:sp>
        <p:nvSpPr>
          <p:cNvPr id="9" name="Title 8"/>
          <p:cNvSpPr>
            <a:spLocks noGrp="1"/>
          </p:cNvSpPr>
          <p:nvPr>
            <p:ph type="title"/>
          </p:nvPr>
        </p:nvSpPr>
        <p:spPr>
          <a:xfrm>
            <a:off x="685800" y="3121223"/>
            <a:ext cx="7772400" cy="615553"/>
          </a:xfrm>
        </p:spPr>
        <p:txBody>
          <a:bodyPr lIns="0" tIns="0" rIns="0" bIns="0" anchor="ctr" anchorCtr="0">
            <a:spAutoFit/>
          </a:bodyPr>
          <a:lstStyle>
            <a:lvl1pPr algn="ctr">
              <a:defRPr sz="4000">
                <a:solidFill>
                  <a:schemeClr val="bg1"/>
                </a:solidFill>
              </a:defRPr>
            </a:lvl1pPr>
          </a:lstStyle>
          <a:p>
            <a:r>
              <a:rPr lang="en-US" smtClean="0"/>
              <a:t>Click to edit Master title style</a:t>
            </a:r>
            <a:endParaRPr lang="en-US" dirty="0"/>
          </a:p>
        </p:txBody>
      </p:sp>
      <p:sp>
        <p:nvSpPr>
          <p:cNvPr id="8" name="Text Placeholder 7"/>
          <p:cNvSpPr>
            <a:spLocks noGrp="1"/>
          </p:cNvSpPr>
          <p:nvPr>
            <p:ph type="body" sz="quarter" idx="10"/>
          </p:nvPr>
        </p:nvSpPr>
        <p:spPr>
          <a:xfrm>
            <a:off x="533400" y="5334000"/>
            <a:ext cx="5715000" cy="276999"/>
          </a:xfrm>
        </p:spPr>
        <p:txBody>
          <a:bodyPr wrap="square" lIns="0" tIns="0" rIns="0" bIns="0">
            <a:spAutoFit/>
          </a:bodyPr>
          <a:lstStyle>
            <a:lvl1pPr marL="0" indent="0" algn="l">
              <a:buNone/>
              <a:defRPr sz="1800">
                <a:solidFill>
                  <a:schemeClr val="bg1"/>
                </a:solidFill>
              </a:defRPr>
            </a:lvl1pPr>
          </a:lstStyle>
          <a:p>
            <a:pPr lvl="0"/>
            <a:r>
              <a:rPr lang="en-US" smtClean="0"/>
              <a:t>Click to edit Master text styles</a:t>
            </a:r>
          </a:p>
        </p:txBody>
      </p:sp>
      <p:grpSp>
        <p:nvGrpSpPr>
          <p:cNvPr id="12" name="Group 11"/>
          <p:cNvGrpSpPr/>
          <p:nvPr userDrawn="1"/>
        </p:nvGrpSpPr>
        <p:grpSpPr>
          <a:xfrm>
            <a:off x="573024" y="457200"/>
            <a:ext cx="7997952" cy="5943600"/>
            <a:chOff x="457200" y="457200"/>
            <a:chExt cx="7997952" cy="5943600"/>
          </a:xfrm>
        </p:grpSpPr>
        <p:sp>
          <p:nvSpPr>
            <p:cNvPr id="7" name="Freeform 550"/>
            <p:cNvSpPr>
              <a:spLocks noEditPoints="1"/>
            </p:cNvSpPr>
            <p:nvPr userDrawn="1"/>
          </p:nvSpPr>
          <p:spPr bwMode="auto">
            <a:xfrm>
              <a:off x="457200" y="457200"/>
              <a:ext cx="2130552" cy="1828800"/>
            </a:xfrm>
            <a:custGeom>
              <a:avLst/>
              <a:gdLst/>
              <a:ahLst/>
              <a:cxnLst>
                <a:cxn ang="0">
                  <a:pos x="156" y="308"/>
                </a:cxn>
                <a:cxn ang="0">
                  <a:pos x="0" y="308"/>
                </a:cxn>
                <a:cxn ang="0">
                  <a:pos x="0" y="192"/>
                </a:cxn>
                <a:cxn ang="0">
                  <a:pos x="98" y="0"/>
                </a:cxn>
                <a:cxn ang="0">
                  <a:pos x="132" y="39"/>
                </a:cxn>
                <a:cxn ang="0">
                  <a:pos x="88" y="139"/>
                </a:cxn>
                <a:cxn ang="0">
                  <a:pos x="156" y="139"/>
                </a:cxn>
                <a:cxn ang="0">
                  <a:pos x="156" y="308"/>
                </a:cxn>
                <a:cxn ang="0">
                  <a:pos x="331" y="308"/>
                </a:cxn>
                <a:cxn ang="0">
                  <a:pos x="176" y="308"/>
                </a:cxn>
                <a:cxn ang="0">
                  <a:pos x="176" y="192"/>
                </a:cxn>
                <a:cxn ang="0">
                  <a:pos x="273" y="0"/>
                </a:cxn>
                <a:cxn ang="0">
                  <a:pos x="308" y="39"/>
                </a:cxn>
                <a:cxn ang="0">
                  <a:pos x="264" y="139"/>
                </a:cxn>
                <a:cxn ang="0">
                  <a:pos x="331" y="139"/>
                </a:cxn>
                <a:cxn ang="0">
                  <a:pos x="331" y="308"/>
                </a:cxn>
              </a:cxnLst>
              <a:rect l="0" t="0" r="r" b="b"/>
              <a:pathLst>
                <a:path w="331" h="308">
                  <a:moveTo>
                    <a:pt x="156" y="308"/>
                  </a:moveTo>
                  <a:cubicBezTo>
                    <a:pt x="0" y="308"/>
                    <a:pt x="0" y="308"/>
                    <a:pt x="0" y="308"/>
                  </a:cubicBezTo>
                  <a:cubicBezTo>
                    <a:pt x="0" y="192"/>
                    <a:pt x="0" y="192"/>
                    <a:pt x="0" y="192"/>
                  </a:cubicBezTo>
                  <a:cubicBezTo>
                    <a:pt x="0" y="122"/>
                    <a:pt x="33" y="58"/>
                    <a:pt x="98" y="0"/>
                  </a:cubicBezTo>
                  <a:cubicBezTo>
                    <a:pt x="132" y="39"/>
                    <a:pt x="132" y="39"/>
                    <a:pt x="132" y="39"/>
                  </a:cubicBezTo>
                  <a:cubicBezTo>
                    <a:pt x="105" y="76"/>
                    <a:pt x="91" y="109"/>
                    <a:pt x="88" y="139"/>
                  </a:cubicBezTo>
                  <a:cubicBezTo>
                    <a:pt x="156" y="139"/>
                    <a:pt x="156" y="139"/>
                    <a:pt x="156" y="139"/>
                  </a:cubicBezTo>
                  <a:lnTo>
                    <a:pt x="156" y="308"/>
                  </a:lnTo>
                  <a:close/>
                  <a:moveTo>
                    <a:pt x="331" y="308"/>
                  </a:moveTo>
                  <a:cubicBezTo>
                    <a:pt x="176" y="308"/>
                    <a:pt x="176" y="308"/>
                    <a:pt x="176" y="308"/>
                  </a:cubicBezTo>
                  <a:cubicBezTo>
                    <a:pt x="176" y="192"/>
                    <a:pt x="176" y="192"/>
                    <a:pt x="176" y="192"/>
                  </a:cubicBezTo>
                  <a:cubicBezTo>
                    <a:pt x="176" y="122"/>
                    <a:pt x="208" y="58"/>
                    <a:pt x="273" y="0"/>
                  </a:cubicBezTo>
                  <a:cubicBezTo>
                    <a:pt x="308" y="39"/>
                    <a:pt x="308" y="39"/>
                    <a:pt x="308" y="39"/>
                  </a:cubicBezTo>
                  <a:cubicBezTo>
                    <a:pt x="281" y="76"/>
                    <a:pt x="266" y="109"/>
                    <a:pt x="264" y="139"/>
                  </a:cubicBezTo>
                  <a:cubicBezTo>
                    <a:pt x="331" y="139"/>
                    <a:pt x="331" y="139"/>
                    <a:pt x="331" y="139"/>
                  </a:cubicBezTo>
                  <a:lnTo>
                    <a:pt x="331" y="308"/>
                  </a:lnTo>
                  <a:close/>
                </a:path>
              </a:pathLst>
            </a:custGeom>
            <a:solidFill>
              <a:srgbClr val="F9C355"/>
            </a:solidFill>
            <a:ln w="9525">
              <a:noFill/>
              <a:round/>
              <a:headEnd/>
              <a:tailEnd/>
            </a:ln>
          </p:spPr>
          <p:txBody>
            <a:bodyPr/>
            <a:lstStyle/>
            <a:p>
              <a:endParaRPr lang="en-US"/>
            </a:p>
          </p:txBody>
        </p:sp>
        <p:sp>
          <p:nvSpPr>
            <p:cNvPr id="11" name="Freeform 551"/>
            <p:cNvSpPr>
              <a:spLocks noEditPoints="1"/>
            </p:cNvSpPr>
            <p:nvPr userDrawn="1"/>
          </p:nvSpPr>
          <p:spPr bwMode="auto">
            <a:xfrm>
              <a:off x="6324600" y="4572000"/>
              <a:ext cx="2130552" cy="1828800"/>
            </a:xfrm>
            <a:custGeom>
              <a:avLst/>
              <a:gdLst/>
              <a:ahLst/>
              <a:cxnLst>
                <a:cxn ang="0">
                  <a:pos x="58" y="308"/>
                </a:cxn>
                <a:cxn ang="0">
                  <a:pos x="24" y="270"/>
                </a:cxn>
                <a:cxn ang="0">
                  <a:pos x="68" y="169"/>
                </a:cxn>
                <a:cxn ang="0">
                  <a:pos x="0" y="169"/>
                </a:cxn>
                <a:cxn ang="0">
                  <a:pos x="0" y="0"/>
                </a:cxn>
                <a:cxn ang="0">
                  <a:pos x="156" y="0"/>
                </a:cxn>
                <a:cxn ang="0">
                  <a:pos x="156" y="116"/>
                </a:cxn>
                <a:cxn ang="0">
                  <a:pos x="58" y="308"/>
                </a:cxn>
                <a:cxn ang="0">
                  <a:pos x="233" y="308"/>
                </a:cxn>
                <a:cxn ang="0">
                  <a:pos x="199" y="270"/>
                </a:cxn>
                <a:cxn ang="0">
                  <a:pos x="243" y="169"/>
                </a:cxn>
                <a:cxn ang="0">
                  <a:pos x="176" y="169"/>
                </a:cxn>
                <a:cxn ang="0">
                  <a:pos x="176" y="0"/>
                </a:cxn>
                <a:cxn ang="0">
                  <a:pos x="332" y="0"/>
                </a:cxn>
                <a:cxn ang="0">
                  <a:pos x="332" y="116"/>
                </a:cxn>
                <a:cxn ang="0">
                  <a:pos x="233" y="308"/>
                </a:cxn>
              </a:cxnLst>
              <a:rect l="0" t="0" r="r" b="b"/>
              <a:pathLst>
                <a:path w="332" h="308">
                  <a:moveTo>
                    <a:pt x="58" y="308"/>
                  </a:moveTo>
                  <a:cubicBezTo>
                    <a:pt x="24" y="270"/>
                    <a:pt x="24" y="270"/>
                    <a:pt x="24" y="270"/>
                  </a:cubicBezTo>
                  <a:cubicBezTo>
                    <a:pt x="51" y="233"/>
                    <a:pt x="65" y="199"/>
                    <a:pt x="68" y="169"/>
                  </a:cubicBezTo>
                  <a:cubicBezTo>
                    <a:pt x="0" y="169"/>
                    <a:pt x="0" y="169"/>
                    <a:pt x="0" y="169"/>
                  </a:cubicBezTo>
                  <a:cubicBezTo>
                    <a:pt x="0" y="0"/>
                    <a:pt x="0" y="0"/>
                    <a:pt x="0" y="0"/>
                  </a:cubicBezTo>
                  <a:cubicBezTo>
                    <a:pt x="156" y="0"/>
                    <a:pt x="156" y="0"/>
                    <a:pt x="156" y="0"/>
                  </a:cubicBezTo>
                  <a:cubicBezTo>
                    <a:pt x="156" y="116"/>
                    <a:pt x="156" y="116"/>
                    <a:pt x="156" y="116"/>
                  </a:cubicBezTo>
                  <a:cubicBezTo>
                    <a:pt x="156" y="188"/>
                    <a:pt x="123" y="252"/>
                    <a:pt x="58" y="308"/>
                  </a:cubicBezTo>
                  <a:close/>
                  <a:moveTo>
                    <a:pt x="233" y="308"/>
                  </a:moveTo>
                  <a:cubicBezTo>
                    <a:pt x="199" y="270"/>
                    <a:pt x="199" y="270"/>
                    <a:pt x="199" y="270"/>
                  </a:cubicBezTo>
                  <a:cubicBezTo>
                    <a:pt x="226" y="234"/>
                    <a:pt x="241" y="200"/>
                    <a:pt x="243" y="169"/>
                  </a:cubicBezTo>
                  <a:cubicBezTo>
                    <a:pt x="176" y="169"/>
                    <a:pt x="176" y="169"/>
                    <a:pt x="176" y="169"/>
                  </a:cubicBezTo>
                  <a:cubicBezTo>
                    <a:pt x="176" y="0"/>
                    <a:pt x="176" y="0"/>
                    <a:pt x="176" y="0"/>
                  </a:cubicBezTo>
                  <a:cubicBezTo>
                    <a:pt x="332" y="0"/>
                    <a:pt x="332" y="0"/>
                    <a:pt x="332" y="0"/>
                  </a:cubicBezTo>
                  <a:cubicBezTo>
                    <a:pt x="332" y="116"/>
                    <a:pt x="332" y="116"/>
                    <a:pt x="332" y="116"/>
                  </a:cubicBezTo>
                  <a:cubicBezTo>
                    <a:pt x="332" y="188"/>
                    <a:pt x="299" y="252"/>
                    <a:pt x="233" y="308"/>
                  </a:cubicBezTo>
                  <a:close/>
                </a:path>
              </a:pathLst>
            </a:custGeom>
            <a:solidFill>
              <a:srgbClr val="F99E47"/>
            </a:solidFill>
            <a:ln w="9525">
              <a:noFill/>
              <a:round/>
              <a:headEnd/>
              <a:tailEnd/>
            </a:ln>
          </p:spPr>
          <p:txBody>
            <a:bodyPr/>
            <a:lstStyle/>
            <a:p>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C:\Users\Kathy\Desktop\veeva.png"/>
          <p:cNvPicPr>
            <a:picLocks noChangeAspect="1" noChangeArrowheads="1"/>
          </p:cNvPicPr>
          <p:nvPr userDrawn="1"/>
        </p:nvPicPr>
        <p:blipFill rotWithShape="1">
          <a:blip r:embed="rId21" cstate="print"/>
          <a:srcRect l="9078" t="66667"/>
          <a:stretch/>
        </p:blipFill>
        <p:spPr bwMode="auto">
          <a:xfrm>
            <a:off x="830094" y="4572000"/>
            <a:ext cx="8313906" cy="2286000"/>
          </a:xfrm>
          <a:prstGeom prst="rect">
            <a:avLst/>
          </a:prstGeom>
          <a:noFill/>
        </p:spPr>
      </p:pic>
      <p:sp>
        <p:nvSpPr>
          <p:cNvPr id="2" name="Title Placeholder 1"/>
          <p:cNvSpPr>
            <a:spLocks noGrp="1"/>
          </p:cNvSpPr>
          <p:nvPr>
            <p:ph type="title"/>
          </p:nvPr>
        </p:nvSpPr>
        <p:spPr>
          <a:xfrm>
            <a:off x="457200" y="228600"/>
            <a:ext cx="8229600" cy="914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98448"/>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6" name="Slide Number Placeholder 5"/>
          <p:cNvSpPr>
            <a:spLocks noGrp="1"/>
          </p:cNvSpPr>
          <p:nvPr>
            <p:ph type="sldNum" sz="quarter" idx="4"/>
          </p:nvPr>
        </p:nvSpPr>
        <p:spPr>
          <a:xfrm>
            <a:off x="6553200" y="6428317"/>
            <a:ext cx="2133600" cy="365125"/>
          </a:xfrm>
          <a:prstGeom prst="rect">
            <a:avLst/>
          </a:prstGeom>
        </p:spPr>
        <p:txBody>
          <a:bodyPr vert="horz" lIns="91440" tIns="45720" rIns="91440" bIns="45720" rtlCol="0" anchor="ctr"/>
          <a:lstStyle>
            <a:lvl1pPr algn="r">
              <a:defRPr sz="750">
                <a:solidFill>
                  <a:schemeClr val="tx1">
                    <a:tint val="75000"/>
                  </a:schemeClr>
                </a:solidFill>
                <a:latin typeface="Arial" pitchFamily="34" charset="0"/>
                <a:cs typeface="Arial" pitchFamily="34" charset="0"/>
              </a:defRPr>
            </a:lvl1pPr>
          </a:lstStyle>
          <a:p>
            <a:fld id="{4A60DFD3-134D-4504-873E-5AE45B54A53C}" type="slidenum">
              <a:rPr lang="en-US" smtClean="0"/>
              <a:pPr/>
              <a:t>‹#›</a:t>
            </a:fld>
            <a:endParaRPr lang="en-US" dirty="0"/>
          </a:p>
        </p:txBody>
      </p:sp>
      <p:grpSp>
        <p:nvGrpSpPr>
          <p:cNvPr id="11" name="Group 10"/>
          <p:cNvGrpSpPr>
            <a:grpSpLocks noChangeAspect="1"/>
          </p:cNvGrpSpPr>
          <p:nvPr userDrawn="1"/>
        </p:nvGrpSpPr>
        <p:grpSpPr>
          <a:xfrm>
            <a:off x="506487" y="6428317"/>
            <a:ext cx="365760" cy="371882"/>
            <a:chOff x="3149600" y="1982788"/>
            <a:chExt cx="2844800" cy="2892425"/>
          </a:xfrm>
        </p:grpSpPr>
        <p:sp>
          <p:nvSpPr>
            <p:cNvPr id="9" name="Freeform 5"/>
            <p:cNvSpPr>
              <a:spLocks/>
            </p:cNvSpPr>
            <p:nvPr userDrawn="1"/>
          </p:nvSpPr>
          <p:spPr bwMode="auto">
            <a:xfrm>
              <a:off x="3149600" y="1982788"/>
              <a:ext cx="2844800" cy="2892425"/>
            </a:xfrm>
            <a:custGeom>
              <a:avLst/>
              <a:gdLst>
                <a:gd name="T0" fmla="*/ 0 w 1792"/>
                <a:gd name="T1" fmla="*/ 0 h 1822"/>
                <a:gd name="T2" fmla="*/ 313 w 1792"/>
                <a:gd name="T3" fmla="*/ 0 h 1822"/>
                <a:gd name="T4" fmla="*/ 903 w 1792"/>
                <a:gd name="T5" fmla="*/ 1189 h 1822"/>
                <a:gd name="T6" fmla="*/ 1486 w 1792"/>
                <a:gd name="T7" fmla="*/ 0 h 1822"/>
                <a:gd name="T8" fmla="*/ 1792 w 1792"/>
                <a:gd name="T9" fmla="*/ 0 h 1822"/>
                <a:gd name="T10" fmla="*/ 896 w 1792"/>
                <a:gd name="T11" fmla="*/ 1822 h 1822"/>
                <a:gd name="T12" fmla="*/ 0 w 1792"/>
                <a:gd name="T13" fmla="*/ 0 h 1822"/>
              </a:gdLst>
              <a:ahLst/>
              <a:cxnLst>
                <a:cxn ang="0">
                  <a:pos x="T0" y="T1"/>
                </a:cxn>
                <a:cxn ang="0">
                  <a:pos x="T2" y="T3"/>
                </a:cxn>
                <a:cxn ang="0">
                  <a:pos x="T4" y="T5"/>
                </a:cxn>
                <a:cxn ang="0">
                  <a:pos x="T6" y="T7"/>
                </a:cxn>
                <a:cxn ang="0">
                  <a:pos x="T8" y="T9"/>
                </a:cxn>
                <a:cxn ang="0">
                  <a:pos x="T10" y="T11"/>
                </a:cxn>
                <a:cxn ang="0">
                  <a:pos x="T12" y="T13"/>
                </a:cxn>
              </a:cxnLst>
              <a:rect l="0" t="0" r="r" b="b"/>
              <a:pathLst>
                <a:path w="1792" h="1822">
                  <a:moveTo>
                    <a:pt x="0" y="0"/>
                  </a:moveTo>
                  <a:lnTo>
                    <a:pt x="313" y="0"/>
                  </a:lnTo>
                  <a:lnTo>
                    <a:pt x="903" y="1189"/>
                  </a:lnTo>
                  <a:lnTo>
                    <a:pt x="1486" y="0"/>
                  </a:lnTo>
                  <a:lnTo>
                    <a:pt x="1792" y="0"/>
                  </a:lnTo>
                  <a:lnTo>
                    <a:pt x="896" y="182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3929063" y="1993901"/>
              <a:ext cx="1285875" cy="1276350"/>
            </a:xfrm>
            <a:custGeom>
              <a:avLst/>
              <a:gdLst>
                <a:gd name="T0" fmla="*/ 0 w 114"/>
                <a:gd name="T1" fmla="*/ 0 h 113"/>
                <a:gd name="T2" fmla="*/ 57 w 114"/>
                <a:gd name="T3" fmla="*/ 113 h 113"/>
                <a:gd name="T4" fmla="*/ 114 w 114"/>
                <a:gd name="T5" fmla="*/ 0 h 113"/>
                <a:gd name="T6" fmla="*/ 0 w 114"/>
                <a:gd name="T7" fmla="*/ 0 h 113"/>
              </a:gdLst>
              <a:ahLst/>
              <a:cxnLst>
                <a:cxn ang="0">
                  <a:pos x="T0" y="T1"/>
                </a:cxn>
                <a:cxn ang="0">
                  <a:pos x="T2" y="T3"/>
                </a:cxn>
                <a:cxn ang="0">
                  <a:pos x="T4" y="T5"/>
                </a:cxn>
                <a:cxn ang="0">
                  <a:pos x="T6" y="T7"/>
                </a:cxn>
              </a:cxnLst>
              <a:rect l="0" t="0" r="r" b="b"/>
              <a:pathLst>
                <a:path w="114" h="113">
                  <a:moveTo>
                    <a:pt x="0" y="0"/>
                  </a:moveTo>
                  <a:cubicBezTo>
                    <a:pt x="57" y="113"/>
                    <a:pt x="57" y="113"/>
                    <a:pt x="57" y="113"/>
                  </a:cubicBezTo>
                  <a:cubicBezTo>
                    <a:pt x="114" y="0"/>
                    <a:pt x="114" y="0"/>
                    <a:pt x="114" y="0"/>
                  </a:cubicBezTo>
                  <a:cubicBezTo>
                    <a:pt x="114" y="0"/>
                    <a:pt x="0" y="0"/>
                    <a:pt x="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TextBox 12"/>
          <p:cNvSpPr txBox="1"/>
          <p:nvPr userDrawn="1"/>
        </p:nvSpPr>
        <p:spPr>
          <a:xfrm>
            <a:off x="914400" y="6507004"/>
            <a:ext cx="2229585" cy="207749"/>
          </a:xfrm>
          <a:prstGeom prst="rect">
            <a:avLst/>
          </a:prstGeom>
          <a:noFill/>
        </p:spPr>
        <p:txBody>
          <a:bodyPr wrap="none" rtlCol="0">
            <a:spAutoFit/>
          </a:bodyPr>
          <a:lstStyle/>
          <a:p>
            <a:pPr>
              <a:defRPr/>
            </a:pPr>
            <a:r>
              <a:rPr lang="en-US" sz="750" kern="600" dirty="0" smtClean="0">
                <a:solidFill>
                  <a:srgbClr val="595959"/>
                </a:solidFill>
                <a:latin typeface="Arial" charset="0"/>
                <a:ea typeface="ＭＳ Ｐゴシック" charset="0"/>
              </a:rPr>
              <a:t>®2016 </a:t>
            </a:r>
            <a:r>
              <a:rPr lang="en-US" sz="750" kern="600" dirty="0" err="1" smtClean="0">
                <a:solidFill>
                  <a:srgbClr val="595959"/>
                </a:solidFill>
                <a:latin typeface="Arial" charset="0"/>
                <a:ea typeface="ＭＳ Ｐゴシック" charset="0"/>
              </a:rPr>
              <a:t>Veeva</a:t>
            </a:r>
            <a:r>
              <a:rPr lang="en-US" sz="750" kern="600" dirty="0" smtClean="0">
                <a:solidFill>
                  <a:srgbClr val="595959"/>
                </a:solidFill>
                <a:latin typeface="Arial" charset="0"/>
                <a:ea typeface="ＭＳ Ｐゴシック" charset="0"/>
              </a:rPr>
              <a:t> Systems – Company Confidential </a:t>
            </a:r>
            <a:endParaRPr lang="en-US" sz="750" kern="600" dirty="0">
              <a:solidFill>
                <a:srgbClr val="595959"/>
              </a:solidFill>
              <a:latin typeface="Arial" charset="0"/>
              <a:ea typeface="ＭＳ Ｐゴシック" charset="0"/>
            </a:endParaRPr>
          </a:p>
        </p:txBody>
      </p:sp>
      <p:sp>
        <p:nvSpPr>
          <p:cNvPr id="15" name="TextBox 14"/>
          <p:cNvSpPr txBox="1"/>
          <p:nvPr userDrawn="1"/>
        </p:nvSpPr>
        <p:spPr>
          <a:xfrm>
            <a:off x="7765914" y="6501128"/>
            <a:ext cx="755335" cy="207749"/>
          </a:xfrm>
          <a:prstGeom prst="rect">
            <a:avLst/>
          </a:prstGeom>
          <a:noFill/>
        </p:spPr>
        <p:txBody>
          <a:bodyPr wrap="none" rtlCol="0">
            <a:spAutoFit/>
          </a:bodyPr>
          <a:lstStyle/>
          <a:p>
            <a:pPr>
              <a:defRPr/>
            </a:pPr>
            <a:r>
              <a:rPr lang="en-US" sz="750" b="1" kern="600" dirty="0" smtClean="0">
                <a:solidFill>
                  <a:srgbClr val="595959"/>
                </a:solidFill>
                <a:latin typeface="Arial" charset="0"/>
                <a:ea typeface="ＭＳ Ｐゴシック" charset="0"/>
              </a:rPr>
              <a:t>veeva.com  |</a:t>
            </a:r>
            <a:endParaRPr lang="en-US" sz="750" b="1" kern="600" dirty="0">
              <a:solidFill>
                <a:srgbClr val="595959"/>
              </a:solidFill>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55" r:id="rId17"/>
    <p:sldLayoutId id="2147483677" r:id="rId18"/>
    <p:sldLayoutId id="214748367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5A7E96"/>
          </a:solidFill>
          <a:latin typeface="Arial" pitchFamily="34" charset="0"/>
          <a:ea typeface="+mj-ea"/>
          <a:cs typeface="Arial" pitchFamily="34" charset="0"/>
        </a:defRPr>
      </a:lvl1pPr>
    </p:titleStyle>
    <p:bodyStyle>
      <a:lvl1pPr marL="228600" indent="-228600" algn="l" defTabSz="914400" rtl="0" eaLnBrk="1" latinLnBrk="0" hangingPunct="1">
        <a:spcBef>
          <a:spcPct val="20000"/>
        </a:spcBef>
        <a:buClr>
          <a:srgbClr val="F89728"/>
        </a:buClr>
        <a:buFont typeface="Wingdings" pitchFamily="2" charset="2"/>
        <a:buChar char="§"/>
        <a:defRPr sz="2000" b="1" kern="1200">
          <a:solidFill>
            <a:srgbClr val="595959"/>
          </a:solidFill>
          <a:latin typeface="Arial" pitchFamily="34" charset="0"/>
          <a:ea typeface="+mn-ea"/>
          <a:cs typeface="Arial" pitchFamily="34" charset="0"/>
        </a:defRPr>
      </a:lvl1pPr>
      <a:lvl2pPr marL="685800" indent="-228600" algn="l" defTabSz="914400" rtl="0" eaLnBrk="1" latinLnBrk="0" hangingPunct="1">
        <a:spcBef>
          <a:spcPts val="1200"/>
        </a:spcBef>
        <a:buClr>
          <a:srgbClr val="A6A6A6"/>
        </a:buClr>
        <a:buFont typeface="Wingdings" pitchFamily="2" charset="2"/>
        <a:buChar char="§"/>
        <a:defRPr sz="1600" kern="1200">
          <a:solidFill>
            <a:srgbClr val="595959"/>
          </a:solidFill>
          <a:latin typeface="Arial" pitchFamily="34" charset="0"/>
          <a:ea typeface="+mn-ea"/>
          <a:cs typeface="Arial" pitchFamily="34" charset="0"/>
        </a:defRPr>
      </a:lvl2pPr>
      <a:lvl3pPr marL="1143000" indent="-228600" algn="l" defTabSz="914400" rtl="0" eaLnBrk="1" latinLnBrk="0" hangingPunct="1">
        <a:spcBef>
          <a:spcPts val="1200"/>
        </a:spcBef>
        <a:buClr>
          <a:srgbClr val="A6A6A6"/>
        </a:buClr>
        <a:buFont typeface="Arial" pitchFamily="34" charset="0"/>
        <a:buChar char="•"/>
        <a:defRPr sz="1600" kern="1200">
          <a:solidFill>
            <a:srgbClr val="595959"/>
          </a:solidFill>
          <a:latin typeface="Arial" pitchFamily="34" charset="0"/>
          <a:ea typeface="+mn-ea"/>
          <a:cs typeface="Arial" pitchFamily="34" charset="0"/>
        </a:defRPr>
      </a:lvl3pPr>
      <a:lvl4pPr marL="1600200" indent="-228600" algn="l" defTabSz="914400" rtl="0" eaLnBrk="1" latinLnBrk="0" hangingPunct="1">
        <a:spcBef>
          <a:spcPts val="1200"/>
        </a:spcBef>
        <a:buClr>
          <a:srgbClr val="A6A6A6"/>
        </a:buClr>
        <a:buFont typeface="Arial" pitchFamily="34" charset="0"/>
        <a:buChar char="–"/>
        <a:defRPr sz="1400" kern="1200">
          <a:solidFill>
            <a:srgbClr val="595959"/>
          </a:solidFill>
          <a:latin typeface="Arial" pitchFamily="34" charset="0"/>
          <a:ea typeface="+mn-ea"/>
          <a:cs typeface="Arial" pitchFamily="34" charset="0"/>
        </a:defRPr>
      </a:lvl4pPr>
      <a:lvl5pPr marL="2057400" indent="-228600" algn="l" defTabSz="914400" rtl="0" eaLnBrk="1" latinLnBrk="0" hangingPunct="1">
        <a:spcBef>
          <a:spcPct val="20000"/>
        </a:spcBef>
        <a:buClr>
          <a:srgbClr val="F89728"/>
        </a:buClr>
        <a:buFont typeface="Arial" pitchFamily="34" charset="0"/>
        <a:buChar char="»"/>
        <a:defRPr sz="2000" kern="1200">
          <a:solidFill>
            <a:srgbClr val="5959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3"/>
          <p:cNvSpPr>
            <a:spLocks noGrp="1"/>
          </p:cNvSpPr>
          <p:nvPr>
            <p:ph type="ctrTitle"/>
          </p:nvPr>
        </p:nvSpPr>
        <p:spPr>
          <a:xfrm>
            <a:off x="4041648" y="2592729"/>
            <a:ext cx="4645152" cy="854559"/>
          </a:xfrm>
        </p:spPr>
        <p:txBody>
          <a:bodyPr>
            <a:normAutofit fontScale="90000"/>
          </a:bodyPr>
          <a:lstStyle/>
          <a:p>
            <a:r>
              <a:rPr lang="en-US" dirty="0" smtClean="0"/>
              <a:t>EM Simplification Recommendations</a:t>
            </a:r>
            <a:endParaRPr lang="en-US" dirty="0"/>
          </a:p>
        </p:txBody>
      </p:sp>
      <p:pic>
        <p:nvPicPr>
          <p:cNvPr id="4" name="Picture 3" descr="bristol-myers-squibb-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699" y="1761523"/>
            <a:ext cx="1551007" cy="1163256"/>
          </a:xfrm>
          <a:prstGeom prst="rect">
            <a:avLst/>
          </a:prstGeom>
        </p:spPr>
      </p:pic>
      <p:sp>
        <p:nvSpPr>
          <p:cNvPr id="2" name="Text Placeholder 1"/>
          <p:cNvSpPr>
            <a:spLocks noGrp="1"/>
          </p:cNvSpPr>
          <p:nvPr>
            <p:ph type="body" sz="quarter" idx="10"/>
          </p:nvPr>
        </p:nvSpPr>
        <p:spPr/>
        <p:txBody>
          <a:bodyPr/>
          <a:lstStyle/>
          <a:p>
            <a:r>
              <a:rPr lang="en-US" dirty="0" smtClean="0"/>
              <a:t>October 3, 2016</a:t>
            </a:r>
            <a:endParaRPr lang="en-US" dirty="0"/>
          </a:p>
        </p:txBody>
      </p:sp>
    </p:spTree>
    <p:extLst>
      <p:ext uri="{BB962C8B-B14F-4D97-AF65-F5344CB8AC3E}">
        <p14:creationId xmlns:p14="http://schemas.microsoft.com/office/powerpoint/2010/main" val="396849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Tree>
    <p:extLst>
      <p:ext uri="{BB962C8B-B14F-4D97-AF65-F5344CB8AC3E}">
        <p14:creationId xmlns:p14="http://schemas.microsoft.com/office/powerpoint/2010/main" val="260310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Recommendation – Hybrid Approach </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11</a:t>
            </a:fld>
            <a:endParaRPr lang="en-US" dirty="0"/>
          </a:p>
        </p:txBody>
      </p:sp>
      <p:sp>
        <p:nvSpPr>
          <p:cNvPr id="4" name="Text Placeholder 3"/>
          <p:cNvSpPr>
            <a:spLocks noGrp="1"/>
          </p:cNvSpPr>
          <p:nvPr>
            <p:ph type="body" sz="quarter" idx="13"/>
          </p:nvPr>
        </p:nvSpPr>
        <p:spPr/>
        <p:txBody>
          <a:bodyPr/>
          <a:lstStyle/>
          <a:p>
            <a:r>
              <a:rPr lang="en-US" dirty="0" smtClean="0"/>
              <a:t>Take the Germany/Brazil Framework and simplify certain areas</a:t>
            </a:r>
          </a:p>
          <a:p>
            <a:pPr lvl="1"/>
            <a:r>
              <a:rPr lang="en-US" dirty="0" smtClean="0"/>
              <a:t>Ex: contracting – but has dependence on HCP contracts being available in </a:t>
            </a:r>
            <a:r>
              <a:rPr lang="en-US" dirty="0" err="1" smtClean="0"/>
              <a:t>Ariba</a:t>
            </a:r>
            <a:r>
              <a:rPr lang="en-US" dirty="0" smtClean="0"/>
              <a:t>, reduction in number of need types, etc.</a:t>
            </a:r>
          </a:p>
          <a:p>
            <a:r>
              <a:rPr lang="en-US" dirty="0" smtClean="0"/>
              <a:t>Pros</a:t>
            </a:r>
          </a:p>
          <a:p>
            <a:pPr lvl="1"/>
            <a:r>
              <a:rPr lang="en-US" dirty="0" smtClean="0"/>
              <a:t>Reduces system complexity, training and legal involvement</a:t>
            </a:r>
          </a:p>
          <a:p>
            <a:pPr lvl="1"/>
            <a:r>
              <a:rPr lang="en-US" dirty="0" smtClean="0"/>
              <a:t>Implementation time by market is dramatically reduced</a:t>
            </a:r>
          </a:p>
          <a:p>
            <a:pPr lvl="1"/>
            <a:endParaRPr lang="en-US" dirty="0" smtClean="0"/>
          </a:p>
          <a:p>
            <a:r>
              <a:rPr lang="en-US" dirty="0" smtClean="0"/>
              <a:t>Cons</a:t>
            </a:r>
          </a:p>
          <a:p>
            <a:pPr lvl="1"/>
            <a:r>
              <a:rPr lang="en-US" dirty="0" smtClean="0"/>
              <a:t>Manual ICF &amp; Contracting – how do they do it today?</a:t>
            </a:r>
          </a:p>
          <a:p>
            <a:pPr lvl="1"/>
            <a:r>
              <a:rPr lang="en-US" dirty="0" smtClean="0"/>
              <a:t>Some up-front work required, but should be offset by reduced implementation times within markets</a:t>
            </a:r>
          </a:p>
        </p:txBody>
      </p:sp>
    </p:spTree>
    <p:extLst>
      <p:ext uri="{BB962C8B-B14F-4D97-AF65-F5344CB8AC3E}">
        <p14:creationId xmlns:p14="http://schemas.microsoft.com/office/powerpoint/2010/main" val="406179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Tree>
    <p:extLst>
      <p:ext uri="{BB962C8B-B14F-4D97-AF65-F5344CB8AC3E}">
        <p14:creationId xmlns:p14="http://schemas.microsoft.com/office/powerpoint/2010/main" val="343364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A – Current EM Solution</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13</a:t>
            </a:fld>
            <a:endParaRPr lang="en-US" dirty="0"/>
          </a:p>
        </p:txBody>
      </p:sp>
      <p:sp>
        <p:nvSpPr>
          <p:cNvPr id="4" name="Text Placeholder 3"/>
          <p:cNvSpPr>
            <a:spLocks noGrp="1"/>
          </p:cNvSpPr>
          <p:nvPr>
            <p:ph type="body" sz="quarter" idx="13"/>
          </p:nvPr>
        </p:nvSpPr>
        <p:spPr/>
        <p:txBody>
          <a:bodyPr/>
          <a:lstStyle/>
          <a:p>
            <a:r>
              <a:rPr lang="en-US" dirty="0" smtClean="0"/>
              <a:t>Continue rolling out with what Germany &amp; Brazil have</a:t>
            </a:r>
          </a:p>
          <a:p>
            <a:endParaRPr lang="en-US" dirty="0" smtClean="0"/>
          </a:p>
          <a:p>
            <a:r>
              <a:rPr lang="en-US" dirty="0" smtClean="0"/>
              <a:t>Pros</a:t>
            </a:r>
          </a:p>
          <a:p>
            <a:pPr lvl="1"/>
            <a:r>
              <a:rPr lang="en-US" dirty="0" smtClean="0"/>
              <a:t>End to End Event Management solution in one system</a:t>
            </a:r>
          </a:p>
          <a:p>
            <a:pPr lvl="1"/>
            <a:r>
              <a:rPr lang="en-US" dirty="0" smtClean="0"/>
              <a:t>Process definition, deployment strategy, change management and communication have been defined &amp; implemented. We know what to expect.</a:t>
            </a:r>
          </a:p>
          <a:p>
            <a:pPr lvl="1"/>
            <a:r>
              <a:rPr lang="en-US" dirty="0" smtClean="0"/>
              <a:t>Ability to gain live end-user feedback for future enhancements</a:t>
            </a:r>
          </a:p>
          <a:p>
            <a:pPr lvl="1"/>
            <a:r>
              <a:rPr lang="en-US" dirty="0" smtClean="0"/>
              <a:t>Quicker rollouts now that the Core build is in </a:t>
            </a:r>
            <a:r>
              <a:rPr lang="en-US" dirty="0" err="1" smtClean="0"/>
              <a:t>LatAm</a:t>
            </a:r>
            <a:r>
              <a:rPr lang="en-US" dirty="0" smtClean="0"/>
              <a:t> and EU Orgs</a:t>
            </a:r>
          </a:p>
          <a:p>
            <a:pPr lvl="1"/>
            <a:endParaRPr lang="en-US" dirty="0"/>
          </a:p>
          <a:p>
            <a:r>
              <a:rPr lang="en-US" dirty="0" smtClean="0"/>
              <a:t>Cons</a:t>
            </a:r>
          </a:p>
          <a:p>
            <a:pPr lvl="1"/>
            <a:r>
              <a:rPr lang="en-US" dirty="0" smtClean="0"/>
              <a:t>Complexity due to Contracts, </a:t>
            </a:r>
            <a:r>
              <a:rPr lang="en-US" dirty="0" err="1" smtClean="0"/>
              <a:t>Echosign</a:t>
            </a:r>
            <a:r>
              <a:rPr lang="en-US" dirty="0" smtClean="0"/>
              <a:t> and other market-specific templates has proven timely. </a:t>
            </a:r>
            <a:endParaRPr lang="en-US" dirty="0"/>
          </a:p>
        </p:txBody>
      </p:sp>
    </p:spTree>
    <p:extLst>
      <p:ext uri="{BB962C8B-B14F-4D97-AF65-F5344CB8AC3E}">
        <p14:creationId xmlns:p14="http://schemas.microsoft.com/office/powerpoint/2010/main" val="208303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B – Complete Simplification</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14</a:t>
            </a:fld>
            <a:endParaRPr lang="en-US" dirty="0"/>
          </a:p>
        </p:txBody>
      </p:sp>
      <p:sp>
        <p:nvSpPr>
          <p:cNvPr id="4" name="Text Placeholder 3"/>
          <p:cNvSpPr>
            <a:spLocks noGrp="1"/>
          </p:cNvSpPr>
          <p:nvPr>
            <p:ph type="body" sz="quarter" idx="13"/>
          </p:nvPr>
        </p:nvSpPr>
        <p:spPr/>
        <p:txBody>
          <a:bodyPr>
            <a:normAutofit lnSpcReduction="10000"/>
          </a:bodyPr>
          <a:lstStyle/>
          <a:p>
            <a:r>
              <a:rPr lang="en-US" dirty="0" smtClean="0"/>
              <a:t>Simplify the system &amp; process</a:t>
            </a:r>
          </a:p>
          <a:p>
            <a:pPr lvl="1"/>
            <a:r>
              <a:rPr lang="en-US" dirty="0" err="1" smtClean="0"/>
              <a:t>Ie</a:t>
            </a:r>
            <a:r>
              <a:rPr lang="en-US" dirty="0" smtClean="0"/>
              <a:t>, Completely take out contracting, ICF; removing approvals where possible, reduce statuses, leveraging speaker bureau &amp; qualifications</a:t>
            </a:r>
            <a:r>
              <a:rPr lang="is-IS" dirty="0" smtClean="0"/>
              <a:t>…</a:t>
            </a:r>
            <a:endParaRPr lang="en-US" dirty="0" smtClean="0"/>
          </a:p>
          <a:p>
            <a:endParaRPr lang="en-US" dirty="0" smtClean="0"/>
          </a:p>
          <a:p>
            <a:r>
              <a:rPr lang="en-US" dirty="0" smtClean="0"/>
              <a:t>Pros</a:t>
            </a:r>
          </a:p>
          <a:p>
            <a:pPr lvl="1"/>
            <a:r>
              <a:rPr lang="en-US" dirty="0" smtClean="0"/>
              <a:t>Reduces system complexity &amp; maintenance</a:t>
            </a:r>
          </a:p>
          <a:p>
            <a:pPr lvl="1"/>
            <a:r>
              <a:rPr lang="en-US" dirty="0" smtClean="0"/>
              <a:t>Once system &amp; process are re-defined, rollouts should be very quick </a:t>
            </a:r>
            <a:endParaRPr lang="en-US" dirty="0"/>
          </a:p>
          <a:p>
            <a:r>
              <a:rPr lang="en-US" dirty="0" smtClean="0"/>
              <a:t>Cons</a:t>
            </a:r>
          </a:p>
          <a:p>
            <a:pPr lvl="1"/>
            <a:r>
              <a:rPr lang="en-US" dirty="0" smtClean="0"/>
              <a:t>Will this require process re-engineering?</a:t>
            </a:r>
          </a:p>
          <a:p>
            <a:pPr lvl="1"/>
            <a:r>
              <a:rPr lang="en-US" dirty="0" smtClean="0"/>
              <a:t>Some system re-design will be required along with another big deployment</a:t>
            </a:r>
          </a:p>
          <a:p>
            <a:pPr lvl="1"/>
            <a:r>
              <a:rPr lang="en-US" dirty="0" smtClean="0"/>
              <a:t>Will you build out </a:t>
            </a:r>
            <a:r>
              <a:rPr lang="en-US" dirty="0" err="1" smtClean="0"/>
              <a:t>Ariba</a:t>
            </a:r>
            <a:r>
              <a:rPr lang="en-US" dirty="0" smtClean="0"/>
              <a:t> for ICF &amp; Contracting?</a:t>
            </a:r>
          </a:p>
          <a:p>
            <a:pPr lvl="1"/>
            <a:r>
              <a:rPr lang="en-US" dirty="0" smtClean="0"/>
              <a:t>How to handle Germany &amp; Brazil?</a:t>
            </a:r>
          </a:p>
          <a:p>
            <a:pPr lvl="2"/>
            <a:r>
              <a:rPr lang="en-US" dirty="0" smtClean="0"/>
              <a:t>*Note the system supports parallel solutions</a:t>
            </a:r>
          </a:p>
        </p:txBody>
      </p:sp>
    </p:spTree>
    <p:extLst>
      <p:ext uri="{BB962C8B-B14F-4D97-AF65-F5344CB8AC3E}">
        <p14:creationId xmlns:p14="http://schemas.microsoft.com/office/powerpoint/2010/main" val="32057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on Speaker Bureau Simplification</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15</a:t>
            </a:fld>
            <a:endParaRPr lang="en-US" dirty="0"/>
          </a:p>
        </p:txBody>
      </p:sp>
      <p:sp>
        <p:nvSpPr>
          <p:cNvPr id="4" name="Text Placeholder 3"/>
          <p:cNvSpPr>
            <a:spLocks noGrp="1"/>
          </p:cNvSpPr>
          <p:nvPr>
            <p:ph type="body" sz="quarter" idx="13"/>
          </p:nvPr>
        </p:nvSpPr>
        <p:spPr/>
        <p:txBody>
          <a:bodyPr/>
          <a:lstStyle/>
          <a:p>
            <a:r>
              <a:rPr lang="en-US" b="0" dirty="0" smtClean="0"/>
              <a:t>Speakers will be vetted and contracted to be made Eligible for addition to Activities prior to or separate from creating an activity</a:t>
            </a:r>
          </a:p>
          <a:p>
            <a:r>
              <a:rPr lang="en-US" b="0" dirty="0" smtClean="0"/>
              <a:t>Although Contracting will be external to Veeva, Contract information can be stored in the Out of the box Veeva Contract objects (that we leverage today) </a:t>
            </a:r>
          </a:p>
          <a:p>
            <a:pPr lvl="1"/>
            <a:r>
              <a:rPr lang="en-US" dirty="0" smtClean="0"/>
              <a:t>This can be leveraged in an Product supported manner where the transition occurs from Contracted services to Speaker Qualification records on Contract activation completely out of the box</a:t>
            </a:r>
          </a:p>
          <a:p>
            <a:pPr lvl="1"/>
            <a:r>
              <a:rPr lang="en-US" dirty="0" smtClean="0"/>
              <a:t>May require moving away from a strictly Event originated Contracting to Contracting process linked directly to the Speaker/Service Provider</a:t>
            </a:r>
          </a:p>
          <a:p>
            <a:pPr lvl="1"/>
            <a:r>
              <a:rPr lang="en-US" b="0" dirty="0" smtClean="0"/>
              <a:t>Thi</a:t>
            </a:r>
            <a:r>
              <a:rPr lang="en-US" dirty="0" smtClean="0"/>
              <a:t>s could mean we simply move what we built now to be used </a:t>
            </a:r>
            <a:r>
              <a:rPr lang="en-US" dirty="0" err="1" smtClean="0"/>
              <a:t>direclty</a:t>
            </a:r>
            <a:r>
              <a:rPr lang="en-US" dirty="0" smtClean="0"/>
              <a:t> to the Speaker/Service Provider which will need somewhat of a process and system redesign</a:t>
            </a:r>
            <a:endParaRPr lang="en-US" b="0" dirty="0"/>
          </a:p>
        </p:txBody>
      </p:sp>
    </p:spTree>
    <p:extLst>
      <p:ext uri="{BB962C8B-B14F-4D97-AF65-F5344CB8AC3E}">
        <p14:creationId xmlns:p14="http://schemas.microsoft.com/office/powerpoint/2010/main" val="161869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phase</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16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1342644"/>
            <a:ext cx="6376416" cy="4782312"/>
          </a:xfrm>
          <a:prstGeom prst="rect">
            <a:avLst/>
          </a:prstGeom>
        </p:spPr>
      </p:pic>
    </p:spTree>
    <p:extLst>
      <p:ext uri="{BB962C8B-B14F-4D97-AF65-F5344CB8AC3E}">
        <p14:creationId xmlns:p14="http://schemas.microsoft.com/office/powerpoint/2010/main" val="79608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phase – Stand alone</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9704993"/>
              </p:ext>
            </p:extLst>
          </p:nvPr>
        </p:nvGraphicFramePr>
        <p:xfrm>
          <a:off x="1226332" y="1014992"/>
          <a:ext cx="6934257" cy="4297680"/>
        </p:xfrm>
        <a:graphic>
          <a:graphicData uri="http://schemas.openxmlformats.org/drawingml/2006/table">
            <a:tbl>
              <a:tblPr firstRow="1" bandRow="1">
                <a:tableStyleId>{5C22544A-7EE6-4342-B048-85BDC9FD1C3A}</a:tableStyleId>
              </a:tblPr>
              <a:tblGrid>
                <a:gridCol w="2311419"/>
                <a:gridCol w="3465110"/>
                <a:gridCol w="1157728"/>
              </a:tblGrid>
              <a:tr h="0">
                <a:tc>
                  <a:txBody>
                    <a:bodyPr/>
                    <a:lstStyle/>
                    <a:p>
                      <a:pPr algn="ctr"/>
                      <a:r>
                        <a:rPr lang="en-US" sz="1050" dirty="0" smtClean="0"/>
                        <a:t>Activity</a:t>
                      </a:r>
                      <a:endParaRPr lang="en-US" sz="1050" dirty="0"/>
                    </a:p>
                  </a:txBody>
                  <a:tcPr/>
                </a:tc>
                <a:tc>
                  <a:txBody>
                    <a:bodyPr/>
                    <a:lstStyle/>
                    <a:p>
                      <a:pPr algn="ctr"/>
                      <a:r>
                        <a:rPr lang="en-US" sz="1050" dirty="0" smtClean="0"/>
                        <a:t>Responsible Team/Owner</a:t>
                      </a:r>
                      <a:endParaRPr lang="en-US" sz="1050" dirty="0"/>
                    </a:p>
                  </a:txBody>
                  <a:tcPr/>
                </a:tc>
                <a:tc>
                  <a:txBody>
                    <a:bodyPr/>
                    <a:lstStyle/>
                    <a:p>
                      <a:pPr algn="ctr"/>
                      <a:r>
                        <a:rPr lang="en-US" sz="1050" dirty="0" smtClean="0"/>
                        <a:t>Sequence</a:t>
                      </a:r>
                      <a:endParaRPr lang="en-US" sz="1050" dirty="0"/>
                    </a:p>
                  </a:txBody>
                  <a:tcPr/>
                </a:tc>
              </a:tr>
              <a:tr h="0">
                <a:tc>
                  <a:txBody>
                    <a:bodyPr/>
                    <a:lstStyle/>
                    <a:p>
                      <a:r>
                        <a:rPr lang="en-US" sz="1050" dirty="0" smtClean="0"/>
                        <a:t>Budget Funding – WBS/CC</a:t>
                      </a:r>
                      <a:endParaRPr lang="en-US" sz="1050" dirty="0"/>
                    </a:p>
                  </a:txBody>
                  <a:tcPr/>
                </a:tc>
                <a:tc>
                  <a:txBody>
                    <a:bodyPr/>
                    <a:lstStyle/>
                    <a:p>
                      <a:r>
                        <a:rPr lang="en-US" sz="1050" dirty="0" smtClean="0"/>
                        <a:t>Approved outside</a:t>
                      </a:r>
                      <a:r>
                        <a:rPr lang="en-US" sz="1050" baseline="0" dirty="0" smtClean="0"/>
                        <a:t> Veeva</a:t>
                      </a:r>
                      <a:endParaRPr lang="en-US" sz="1050" dirty="0"/>
                    </a:p>
                  </a:txBody>
                  <a:tcPr/>
                </a:tc>
                <a:tc>
                  <a:txBody>
                    <a:bodyPr/>
                    <a:lstStyle/>
                    <a:p>
                      <a:r>
                        <a:rPr lang="en-US" sz="1050" dirty="0" smtClean="0"/>
                        <a:t>1</a:t>
                      </a:r>
                      <a:endParaRPr lang="en-US" sz="1050" dirty="0"/>
                    </a:p>
                  </a:txBody>
                  <a:tcPr/>
                </a:tc>
              </a:tr>
              <a:tr h="0">
                <a:tc>
                  <a:txBody>
                    <a:bodyPr/>
                    <a:lstStyle/>
                    <a:p>
                      <a:r>
                        <a:rPr lang="en-US" sz="1050" dirty="0" smtClean="0"/>
                        <a:t>WBS/CC gets used at an Activity</a:t>
                      </a:r>
                      <a:endParaRPr lang="en-US" sz="1050" dirty="0"/>
                    </a:p>
                  </a:txBody>
                  <a:tcPr/>
                </a:tc>
                <a:tc>
                  <a:txBody>
                    <a:bodyPr/>
                    <a:lstStyle/>
                    <a:p>
                      <a:r>
                        <a:rPr lang="en-US" sz="1050" dirty="0" smtClean="0"/>
                        <a:t>Project owner</a:t>
                      </a:r>
                      <a:endParaRPr lang="en-US" sz="1050" dirty="0"/>
                    </a:p>
                  </a:txBody>
                  <a:tcPr/>
                </a:tc>
                <a:tc>
                  <a:txBody>
                    <a:bodyPr/>
                    <a:lstStyle/>
                    <a:p>
                      <a:endParaRPr lang="en-US" sz="1050" dirty="0"/>
                    </a:p>
                  </a:txBody>
                  <a:tcPr/>
                </a:tc>
              </a:tr>
              <a:tr h="0">
                <a:tc>
                  <a:txBody>
                    <a:bodyPr/>
                    <a:lstStyle/>
                    <a:p>
                      <a:endParaRPr lang="en-US" sz="1050" dirty="0"/>
                    </a:p>
                  </a:txBody>
                  <a:tcPr/>
                </a:tc>
                <a:tc>
                  <a:txBody>
                    <a:bodyPr/>
                    <a:lstStyle/>
                    <a:p>
                      <a:endParaRPr lang="en-US" sz="1050" dirty="0"/>
                    </a:p>
                  </a:txBody>
                  <a:tcPr/>
                </a:tc>
                <a:tc>
                  <a:txBody>
                    <a:bodyPr/>
                    <a:lstStyle/>
                    <a:p>
                      <a:endParaRPr lang="en-US" sz="1050" dirty="0"/>
                    </a:p>
                  </a:txBody>
                  <a:tcPr/>
                </a:tc>
              </a:tr>
              <a:tr h="0">
                <a:tc>
                  <a:txBody>
                    <a:bodyPr/>
                    <a:lstStyle/>
                    <a:p>
                      <a:endParaRPr lang="en-US" sz="1050" dirty="0"/>
                    </a:p>
                  </a:txBody>
                  <a:tcPr/>
                </a:tc>
                <a:tc>
                  <a:txBody>
                    <a:bodyPr/>
                    <a:lstStyle/>
                    <a:p>
                      <a:endParaRPr lang="en-US" sz="1050" dirty="0"/>
                    </a:p>
                  </a:txBody>
                  <a:tcPr/>
                </a:tc>
                <a:tc>
                  <a:txBody>
                    <a:bodyPr/>
                    <a:lstStyle/>
                    <a:p>
                      <a:r>
                        <a:rPr lang="en-US" sz="1050" dirty="0" smtClean="0"/>
                        <a:t>1</a:t>
                      </a:r>
                      <a:endParaRPr lang="en-US" sz="1050" dirty="0"/>
                    </a:p>
                  </a:txBody>
                  <a:tcPr/>
                </a:tc>
              </a:tr>
              <a:tr h="0">
                <a:tc>
                  <a:txBody>
                    <a:bodyPr/>
                    <a:lstStyle/>
                    <a:p>
                      <a:r>
                        <a:rPr lang="en-US" sz="1050" dirty="0" smtClean="0"/>
                        <a:t>Speaker</a:t>
                      </a:r>
                      <a:r>
                        <a:rPr lang="en-US" sz="1050" baseline="0" dirty="0" smtClean="0"/>
                        <a:t> Pool creation – Speakers, </a:t>
                      </a:r>
                      <a:r>
                        <a:rPr lang="en-US" sz="1050" u="sng" baseline="0" dirty="0" smtClean="0"/>
                        <a:t>Contracting</a:t>
                      </a:r>
                      <a:r>
                        <a:rPr lang="en-US" sz="1050" baseline="0" dirty="0" smtClean="0"/>
                        <a:t>, Make ready for use at an Activity. This could be by FY/CY, Specifically by large Congresses, Ad-hoc additions to Speaker Pool</a:t>
                      </a:r>
                      <a:endParaRPr lang="en-US" sz="1050" dirty="0"/>
                    </a:p>
                  </a:txBody>
                  <a:tcPr/>
                </a:tc>
                <a:tc>
                  <a:txBody>
                    <a:bodyPr/>
                    <a:lstStyle/>
                    <a:p>
                      <a:r>
                        <a:rPr lang="en-US" sz="1050" dirty="0" smtClean="0"/>
                        <a:t>Who does this?? Service Coordinators in coordination</a:t>
                      </a:r>
                      <a:r>
                        <a:rPr lang="en-US" sz="1050" baseline="0" dirty="0" smtClean="0"/>
                        <a:t> with Project Owners based on available Budgets/Guidance from Central Leadership</a:t>
                      </a:r>
                      <a:r>
                        <a:rPr lang="en-US" sz="1050" dirty="0" smtClean="0"/>
                        <a:t>?</a:t>
                      </a:r>
                      <a:endParaRPr lang="en-US" sz="1050" dirty="0"/>
                    </a:p>
                  </a:txBody>
                  <a:tcPr/>
                </a:tc>
                <a:tc>
                  <a:txBody>
                    <a:bodyPr/>
                    <a:lstStyle/>
                    <a:p>
                      <a:r>
                        <a:rPr lang="en-US" sz="1050" dirty="0" smtClean="0"/>
                        <a:t>2</a:t>
                      </a:r>
                      <a:endParaRPr lang="en-US" sz="1050" dirty="0"/>
                    </a:p>
                  </a:txBody>
                  <a:tcPr/>
                </a:tc>
              </a:tr>
              <a:tr h="0">
                <a:tc>
                  <a:txBody>
                    <a:bodyPr/>
                    <a:lstStyle/>
                    <a:p>
                      <a:r>
                        <a:rPr lang="en-US" sz="1050" dirty="0" smtClean="0"/>
                        <a:t>Meeting Logistics Planning/Venue/Agenda/Materials</a:t>
                      </a:r>
                      <a:endParaRPr lang="en-US" sz="1050" dirty="0"/>
                    </a:p>
                  </a:txBody>
                  <a:tcPr/>
                </a:tc>
                <a:tc>
                  <a:txBody>
                    <a:bodyPr/>
                    <a:lstStyle/>
                    <a:p>
                      <a:r>
                        <a:rPr lang="en-US" sz="1050" dirty="0" smtClean="0"/>
                        <a:t>Project Owner?</a:t>
                      </a:r>
                      <a:endParaRPr lang="en-US" sz="1050" dirty="0"/>
                    </a:p>
                  </a:txBody>
                  <a:tcPr/>
                </a:tc>
                <a:tc>
                  <a:txBody>
                    <a:bodyPr/>
                    <a:lstStyle/>
                    <a:p>
                      <a:r>
                        <a:rPr lang="en-US" sz="1050" dirty="0" smtClean="0"/>
                        <a:t>3 (2?)</a:t>
                      </a:r>
                      <a:endParaRPr lang="en-US" sz="1050" dirty="0"/>
                    </a:p>
                  </a:txBody>
                  <a:tcPr/>
                </a:tc>
              </a:tr>
              <a:tr h="0">
                <a:tc>
                  <a:txBody>
                    <a:bodyPr/>
                    <a:lstStyle/>
                    <a:p>
                      <a:r>
                        <a:rPr lang="en-US" sz="1050" dirty="0" smtClean="0"/>
                        <a:t>Meeting Speaker/Advisor Nominations</a:t>
                      </a:r>
                      <a:endParaRPr lang="en-US" sz="1050" dirty="0"/>
                    </a:p>
                  </a:txBody>
                  <a:tcPr/>
                </a:tc>
                <a:tc>
                  <a:txBody>
                    <a:bodyPr/>
                    <a:lstStyle/>
                    <a:p>
                      <a:r>
                        <a:rPr lang="en-US" sz="1050" dirty="0" smtClean="0"/>
                        <a:t>Project Owner?</a:t>
                      </a:r>
                      <a:endParaRPr lang="en-US" sz="1050" dirty="0"/>
                    </a:p>
                  </a:txBody>
                  <a:tcPr/>
                </a:tc>
                <a:tc>
                  <a:txBody>
                    <a:bodyPr/>
                    <a:lstStyle/>
                    <a:p>
                      <a:r>
                        <a:rPr lang="en-US" sz="1050" dirty="0" smtClean="0"/>
                        <a:t>3</a:t>
                      </a:r>
                      <a:endParaRPr lang="en-US" sz="1050" dirty="0"/>
                    </a:p>
                  </a:txBody>
                  <a:tcPr/>
                </a:tc>
              </a:tr>
              <a:tr h="0">
                <a:tc>
                  <a:txBody>
                    <a:bodyPr/>
                    <a:lstStyle/>
                    <a:p>
                      <a:r>
                        <a:rPr lang="en-US" sz="1050" dirty="0" smtClean="0"/>
                        <a:t>Meeting Expense Estimate Planning/Confirmations</a:t>
                      </a:r>
                      <a:endParaRPr lang="en-US" sz="1050" dirty="0"/>
                    </a:p>
                  </a:txBody>
                  <a:tcPr/>
                </a:tc>
                <a:tc>
                  <a:txBody>
                    <a:bodyPr/>
                    <a:lstStyle/>
                    <a:p>
                      <a:r>
                        <a:rPr lang="en-US" sz="1050" dirty="0" smtClean="0"/>
                        <a:t>Project Owner?</a:t>
                      </a:r>
                      <a:endParaRPr lang="en-US" sz="1050" dirty="0"/>
                    </a:p>
                  </a:txBody>
                  <a:tcPr/>
                </a:tc>
                <a:tc>
                  <a:txBody>
                    <a:bodyPr/>
                    <a:lstStyle/>
                    <a:p>
                      <a:r>
                        <a:rPr lang="en-US" sz="1050" dirty="0" smtClean="0"/>
                        <a:t>3/4</a:t>
                      </a:r>
                      <a:endParaRPr lang="en-US" sz="1050" dirty="0"/>
                    </a:p>
                  </a:txBody>
                  <a:tcPr/>
                </a:tc>
              </a:tr>
              <a:tr h="0">
                <a:tc>
                  <a:txBody>
                    <a:bodyPr/>
                    <a:lstStyle/>
                    <a:p>
                      <a:r>
                        <a:rPr lang="en-US" sz="1050" dirty="0" smtClean="0"/>
                        <a:t>Meeting Speaker Confirmations</a:t>
                      </a:r>
                      <a:endParaRPr lang="en-US" sz="1050" dirty="0"/>
                    </a:p>
                  </a:txBody>
                  <a:tcPr/>
                </a:tc>
                <a:tc>
                  <a:txBody>
                    <a:bodyPr/>
                    <a:lstStyle/>
                    <a:p>
                      <a:r>
                        <a:rPr lang="en-US" sz="1050" dirty="0" smtClean="0"/>
                        <a:t>Project Owner/Amex/</a:t>
                      </a:r>
                      <a:r>
                        <a:rPr lang="en-US" sz="1050" dirty="0" err="1" smtClean="0"/>
                        <a:t>Starcite</a:t>
                      </a:r>
                      <a:r>
                        <a:rPr lang="en-US" sz="1050" dirty="0" smtClean="0"/>
                        <a:t>?</a:t>
                      </a:r>
                      <a:endParaRPr lang="en-US" sz="1050" dirty="0"/>
                    </a:p>
                  </a:txBody>
                  <a:tcPr/>
                </a:tc>
                <a:tc>
                  <a:txBody>
                    <a:bodyPr/>
                    <a:lstStyle/>
                    <a:p>
                      <a:r>
                        <a:rPr lang="en-US" sz="1050" dirty="0" smtClean="0"/>
                        <a:t>5</a:t>
                      </a:r>
                      <a:endParaRPr lang="en-US" sz="1050" dirty="0"/>
                    </a:p>
                  </a:txBody>
                  <a:tcPr/>
                </a:tc>
              </a:tr>
              <a:tr h="0">
                <a:tc>
                  <a:txBody>
                    <a:bodyPr/>
                    <a:lstStyle/>
                    <a:p>
                      <a:r>
                        <a:rPr lang="en-US" sz="1050" dirty="0" smtClean="0"/>
                        <a:t>Meeting Approvals?</a:t>
                      </a:r>
                      <a:endParaRPr lang="en-US" sz="1050" dirty="0"/>
                    </a:p>
                  </a:txBody>
                  <a:tcPr/>
                </a:tc>
                <a:tc>
                  <a:txBody>
                    <a:bodyPr/>
                    <a:lstStyle/>
                    <a:p>
                      <a:r>
                        <a:rPr lang="en-US" sz="1050" dirty="0" smtClean="0"/>
                        <a:t>Approver</a:t>
                      </a:r>
                      <a:endParaRPr lang="en-US" sz="1050" dirty="0"/>
                    </a:p>
                  </a:txBody>
                  <a:tcPr/>
                </a:tc>
                <a:tc>
                  <a:txBody>
                    <a:bodyPr/>
                    <a:lstStyle/>
                    <a:p>
                      <a:r>
                        <a:rPr lang="en-US" sz="1050" dirty="0" smtClean="0"/>
                        <a:t>4? 6?</a:t>
                      </a:r>
                      <a:endParaRPr lang="en-US" sz="1050" dirty="0"/>
                    </a:p>
                  </a:txBody>
                  <a:tcPr/>
                </a:tc>
              </a:tr>
              <a:tr h="0">
                <a:tc>
                  <a:txBody>
                    <a:bodyPr/>
                    <a:lstStyle/>
                    <a:p>
                      <a:r>
                        <a:rPr lang="en-US" sz="1050" dirty="0" smtClean="0"/>
                        <a:t>Confirm Services with Confirmed</a:t>
                      </a:r>
                      <a:r>
                        <a:rPr lang="en-US" sz="1050" baseline="0" dirty="0" smtClean="0"/>
                        <a:t> Speakers/Advisors?</a:t>
                      </a:r>
                      <a:endParaRPr lang="en-US" sz="1050" dirty="0"/>
                    </a:p>
                  </a:txBody>
                  <a:tcPr/>
                </a:tc>
                <a:tc>
                  <a:txBody>
                    <a:bodyPr/>
                    <a:lstStyle/>
                    <a:p>
                      <a:r>
                        <a:rPr lang="en-US" sz="1050" dirty="0" smtClean="0"/>
                        <a:t>?</a:t>
                      </a:r>
                      <a:endParaRPr lang="en-US" sz="1050" dirty="0"/>
                    </a:p>
                  </a:txBody>
                  <a:tcPr/>
                </a:tc>
                <a:tc>
                  <a:txBody>
                    <a:bodyPr/>
                    <a:lstStyle/>
                    <a:p>
                      <a:r>
                        <a:rPr lang="en-US" sz="1050" dirty="0" smtClean="0"/>
                        <a:t>?</a:t>
                      </a:r>
                      <a:endParaRPr lang="en-US" sz="1050" dirty="0"/>
                    </a:p>
                  </a:txBody>
                  <a:tcPr/>
                </a:tc>
              </a:tr>
            </a:tbl>
          </a:graphicData>
        </a:graphic>
      </p:graphicFrame>
    </p:spTree>
    <p:extLst>
      <p:ext uri="{BB962C8B-B14F-4D97-AF65-F5344CB8AC3E}">
        <p14:creationId xmlns:p14="http://schemas.microsoft.com/office/powerpoint/2010/main" val="4131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Execution</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18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967" y="1143000"/>
            <a:ext cx="7014411" cy="5260808"/>
          </a:xfrm>
          <a:prstGeom prst="rect">
            <a:avLst/>
          </a:prstGeom>
        </p:spPr>
      </p:pic>
    </p:spTree>
    <p:extLst>
      <p:ext uri="{BB962C8B-B14F-4D97-AF65-F5344CB8AC3E}">
        <p14:creationId xmlns:p14="http://schemas.microsoft.com/office/powerpoint/2010/main" val="52855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Execution</a:t>
            </a:r>
          </a:p>
        </p:txBody>
      </p:sp>
      <p:sp>
        <p:nvSpPr>
          <p:cNvPr id="3" name="Slide Number Placeholder 2"/>
          <p:cNvSpPr>
            <a:spLocks noGrp="1"/>
          </p:cNvSpPr>
          <p:nvPr>
            <p:ph type="sldNum" sz="quarter" idx="12"/>
          </p:nvPr>
        </p:nvSpPr>
        <p:spPr/>
        <p:txBody>
          <a:bodyPr/>
          <a:lstStyle/>
          <a:p>
            <a:fld id="{4A60DFD3-134D-4504-873E-5AE45B54A53C}" type="slidenum">
              <a:rPr lang="en-US" smtClean="0"/>
              <a:pPr/>
              <a:t>19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2072700"/>
              </p:ext>
            </p:extLst>
          </p:nvPr>
        </p:nvGraphicFramePr>
        <p:xfrm>
          <a:off x="973669" y="1475318"/>
          <a:ext cx="6934257" cy="2834640"/>
        </p:xfrm>
        <a:graphic>
          <a:graphicData uri="http://schemas.openxmlformats.org/drawingml/2006/table">
            <a:tbl>
              <a:tblPr firstRow="1" bandRow="1">
                <a:tableStyleId>{5C22544A-7EE6-4342-B048-85BDC9FD1C3A}</a:tableStyleId>
              </a:tblPr>
              <a:tblGrid>
                <a:gridCol w="2311419"/>
                <a:gridCol w="3465110"/>
                <a:gridCol w="1157728"/>
              </a:tblGrid>
              <a:tr h="0">
                <a:tc>
                  <a:txBody>
                    <a:bodyPr/>
                    <a:lstStyle/>
                    <a:p>
                      <a:pPr algn="ctr"/>
                      <a:r>
                        <a:rPr lang="en-US" sz="1050" dirty="0" smtClean="0"/>
                        <a:t>Activity</a:t>
                      </a:r>
                      <a:endParaRPr lang="en-US" sz="1050" dirty="0"/>
                    </a:p>
                  </a:txBody>
                  <a:tcPr/>
                </a:tc>
                <a:tc>
                  <a:txBody>
                    <a:bodyPr/>
                    <a:lstStyle/>
                    <a:p>
                      <a:pPr algn="ctr"/>
                      <a:r>
                        <a:rPr lang="en-US" sz="1050" dirty="0" smtClean="0"/>
                        <a:t>Responsible Team/Owner</a:t>
                      </a:r>
                      <a:endParaRPr lang="en-US" sz="1050" dirty="0"/>
                    </a:p>
                  </a:txBody>
                  <a:tcPr/>
                </a:tc>
                <a:tc>
                  <a:txBody>
                    <a:bodyPr/>
                    <a:lstStyle/>
                    <a:p>
                      <a:pPr algn="ctr"/>
                      <a:r>
                        <a:rPr lang="en-US" sz="1050" dirty="0" smtClean="0"/>
                        <a:t>Sequence</a:t>
                      </a:r>
                      <a:endParaRPr lang="en-US" sz="1050" dirty="0"/>
                    </a:p>
                  </a:txBody>
                  <a:tcPr/>
                </a:tc>
              </a:tr>
              <a:tr h="0">
                <a:tc>
                  <a:txBody>
                    <a:bodyPr/>
                    <a:lstStyle/>
                    <a:p>
                      <a:r>
                        <a:rPr lang="en-US" sz="1050" dirty="0" smtClean="0"/>
                        <a:t>Add Team members</a:t>
                      </a:r>
                      <a:endParaRPr lang="en-US" sz="1050" dirty="0"/>
                    </a:p>
                  </a:txBody>
                  <a:tcPr/>
                </a:tc>
                <a:tc>
                  <a:txBody>
                    <a:bodyPr/>
                    <a:lstStyle/>
                    <a:p>
                      <a:r>
                        <a:rPr lang="en-US" sz="1050" dirty="0" smtClean="0"/>
                        <a:t>Project Owner</a:t>
                      </a:r>
                      <a:endParaRPr lang="en-US" sz="1050" dirty="0"/>
                    </a:p>
                  </a:txBody>
                  <a:tcPr/>
                </a:tc>
                <a:tc>
                  <a:txBody>
                    <a:bodyPr/>
                    <a:lstStyle/>
                    <a:p>
                      <a:r>
                        <a:rPr lang="en-US" sz="1050" dirty="0" smtClean="0"/>
                        <a:t>-</a:t>
                      </a:r>
                      <a:endParaRPr lang="en-US" sz="1050" dirty="0"/>
                    </a:p>
                  </a:txBody>
                  <a:tcPr/>
                </a:tc>
              </a:tr>
              <a:tr h="0">
                <a:tc>
                  <a:txBody>
                    <a:bodyPr/>
                    <a:lstStyle/>
                    <a:p>
                      <a:r>
                        <a:rPr lang="en-US" sz="1050" dirty="0" smtClean="0"/>
                        <a:t>Add Audience members/Reconcile Walk-ins</a:t>
                      </a:r>
                      <a:endParaRPr lang="en-US" sz="1050" dirty="0"/>
                    </a:p>
                  </a:txBody>
                  <a:tcPr/>
                </a:tc>
                <a:tc>
                  <a:txBody>
                    <a:bodyPr/>
                    <a:lstStyle/>
                    <a:p>
                      <a:r>
                        <a:rPr lang="en-US" sz="1050" dirty="0" smtClean="0"/>
                        <a:t>Project Owner/Team</a:t>
                      </a:r>
                      <a:r>
                        <a:rPr lang="en-US" sz="1050" baseline="0" dirty="0" smtClean="0"/>
                        <a:t> Members</a:t>
                      </a:r>
                      <a:endParaRPr lang="en-US" sz="1050" dirty="0"/>
                    </a:p>
                  </a:txBody>
                  <a:tcPr/>
                </a:tc>
                <a:tc>
                  <a:txBody>
                    <a:bodyPr/>
                    <a:lstStyle/>
                    <a:p>
                      <a:r>
                        <a:rPr lang="en-US" sz="1050" dirty="0" smtClean="0"/>
                        <a:t>-</a:t>
                      </a:r>
                      <a:endParaRPr lang="en-US" sz="1050" dirty="0"/>
                    </a:p>
                  </a:txBody>
                  <a:tcPr/>
                </a:tc>
              </a:tr>
              <a:tr h="0">
                <a:tc>
                  <a:txBody>
                    <a:bodyPr/>
                    <a:lstStyle/>
                    <a:p>
                      <a:r>
                        <a:rPr lang="en-US" sz="1050" dirty="0" smtClean="0"/>
                        <a:t>Collect</a:t>
                      </a:r>
                      <a:r>
                        <a:rPr lang="en-US" sz="1050" baseline="0" dirty="0" smtClean="0"/>
                        <a:t> Digital Signatures on </a:t>
                      </a:r>
                      <a:r>
                        <a:rPr lang="en-US" sz="1050" baseline="0" dirty="0" err="1" smtClean="0"/>
                        <a:t>IRep</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Project Owner/Team</a:t>
                      </a:r>
                      <a:r>
                        <a:rPr lang="en-US" sz="1050" baseline="0" dirty="0" smtClean="0"/>
                        <a:t> Members</a:t>
                      </a:r>
                      <a:endParaRPr lang="en-US" sz="1050" dirty="0" smtClean="0"/>
                    </a:p>
                  </a:txBody>
                  <a:tcPr/>
                </a:tc>
                <a:tc>
                  <a:txBody>
                    <a:bodyPr/>
                    <a:lstStyle/>
                    <a:p>
                      <a:r>
                        <a:rPr lang="en-US" sz="1050" dirty="0" smtClean="0"/>
                        <a:t>-</a:t>
                      </a:r>
                      <a:endParaRPr lang="en-US" sz="1050" dirty="0"/>
                    </a:p>
                  </a:txBody>
                  <a:tcPr/>
                </a:tc>
              </a:tr>
              <a:tr h="0">
                <a:tc>
                  <a:txBody>
                    <a:bodyPr/>
                    <a:lstStyle/>
                    <a:p>
                      <a:r>
                        <a:rPr lang="en-US" sz="1050" dirty="0" smtClean="0"/>
                        <a:t>Collect Paper Signatures/Sign-in</a:t>
                      </a:r>
                      <a:r>
                        <a:rPr lang="en-US" sz="1050" baseline="0" dirty="0" smtClean="0"/>
                        <a:t> sheet</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Project Owner/Team</a:t>
                      </a:r>
                      <a:r>
                        <a:rPr lang="en-US" sz="1050" baseline="0" dirty="0" smtClean="0"/>
                        <a:t> Members</a:t>
                      </a:r>
                      <a:endParaRPr lang="en-US" sz="1050" dirty="0" smtClean="0"/>
                    </a:p>
                  </a:txBody>
                  <a:tcPr/>
                </a:tc>
                <a:tc>
                  <a:txBody>
                    <a:bodyPr/>
                    <a:lstStyle/>
                    <a:p>
                      <a:r>
                        <a:rPr lang="en-US" sz="1050" dirty="0" smtClean="0"/>
                        <a:t>-</a:t>
                      </a:r>
                      <a:endParaRPr lang="en-US" sz="1050" dirty="0"/>
                    </a:p>
                  </a:txBody>
                  <a:tcPr/>
                </a:tc>
              </a:tr>
              <a:tr h="0">
                <a:tc>
                  <a:txBody>
                    <a:bodyPr/>
                    <a:lstStyle/>
                    <a:p>
                      <a:r>
                        <a:rPr lang="en-US" sz="1050" dirty="0" smtClean="0"/>
                        <a:t>Collect</a:t>
                      </a:r>
                      <a:r>
                        <a:rPr lang="en-US" sz="1050" baseline="0" dirty="0" smtClean="0"/>
                        <a:t> Materials/Slide-decks</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Project Owner/Team</a:t>
                      </a:r>
                      <a:r>
                        <a:rPr lang="en-US" sz="1050" baseline="0" dirty="0" smtClean="0"/>
                        <a:t> Members</a:t>
                      </a:r>
                      <a:endParaRPr lang="en-US" sz="1050" dirty="0" smtClean="0"/>
                    </a:p>
                  </a:txBody>
                  <a:tcPr/>
                </a:tc>
                <a:tc>
                  <a:txBody>
                    <a:bodyPr/>
                    <a:lstStyle/>
                    <a:p>
                      <a:r>
                        <a:rPr lang="en-US" sz="1050" dirty="0" smtClean="0"/>
                        <a:t>-</a:t>
                      </a:r>
                      <a:endParaRPr lang="en-US" sz="1050" dirty="0"/>
                    </a:p>
                  </a:txBody>
                  <a:tcPr/>
                </a:tc>
              </a:tr>
              <a:tr h="0">
                <a:tc>
                  <a:txBody>
                    <a:bodyPr/>
                    <a:lstStyle/>
                    <a:p>
                      <a:r>
                        <a:rPr lang="en-US" sz="1050" dirty="0" smtClean="0"/>
                        <a:t>Enter</a:t>
                      </a:r>
                      <a:r>
                        <a:rPr lang="en-US" sz="1050" baseline="0" dirty="0" smtClean="0"/>
                        <a:t>/capture spend</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Project Owner/Team</a:t>
                      </a:r>
                      <a:r>
                        <a:rPr lang="en-US" sz="1050" baseline="0" dirty="0" smtClean="0"/>
                        <a:t> Members</a:t>
                      </a:r>
                      <a:endParaRPr lang="en-US" sz="1050" dirty="0" smtClean="0"/>
                    </a:p>
                  </a:txBody>
                  <a:tcPr/>
                </a:tc>
                <a:tc>
                  <a:txBody>
                    <a:bodyPr/>
                    <a:lstStyle/>
                    <a:p>
                      <a:r>
                        <a:rPr lang="en-US" sz="1050" dirty="0" smtClean="0"/>
                        <a:t>-</a:t>
                      </a:r>
                      <a:endParaRPr lang="en-US" sz="1050" dirty="0"/>
                    </a:p>
                  </a:txBody>
                  <a:tcPr/>
                </a:tc>
              </a:tr>
              <a:tr h="0">
                <a:tc>
                  <a:txBody>
                    <a:bodyPr/>
                    <a:lstStyle/>
                    <a:p>
                      <a:r>
                        <a:rPr lang="en-US" sz="1050" dirty="0" smtClean="0"/>
                        <a:t>Ready for Closeout</a:t>
                      </a:r>
                      <a:endParaRPr lang="en-US" sz="1050" dirty="0"/>
                    </a:p>
                  </a:txBody>
                  <a:tcPr/>
                </a:tc>
                <a:tc>
                  <a:txBody>
                    <a:bodyPr/>
                    <a:lstStyle/>
                    <a:p>
                      <a:r>
                        <a:rPr lang="en-US" sz="1050" dirty="0" smtClean="0"/>
                        <a:t>Project Owner/Amex/</a:t>
                      </a:r>
                      <a:r>
                        <a:rPr lang="en-US" sz="1050" dirty="0" err="1" smtClean="0"/>
                        <a:t>Starcite</a:t>
                      </a:r>
                      <a:r>
                        <a:rPr lang="en-US" sz="1050" dirty="0" smtClean="0"/>
                        <a:t>?</a:t>
                      </a:r>
                      <a:endParaRPr lang="en-US" sz="1050" dirty="0"/>
                    </a:p>
                  </a:txBody>
                  <a:tcPr/>
                </a:tc>
                <a:tc>
                  <a:txBody>
                    <a:bodyPr/>
                    <a:lstStyle/>
                    <a:p>
                      <a:r>
                        <a:rPr lang="en-US" sz="1050" dirty="0" smtClean="0"/>
                        <a:t>-</a:t>
                      </a:r>
                      <a:endParaRPr lang="en-US" sz="1050" dirty="0"/>
                    </a:p>
                  </a:txBody>
                  <a:tcPr/>
                </a:tc>
              </a:tr>
              <a:tr h="0">
                <a:tc>
                  <a:txBody>
                    <a:bodyPr/>
                    <a:lstStyle/>
                    <a:p>
                      <a:endParaRPr lang="en-US" sz="1050" dirty="0"/>
                    </a:p>
                  </a:txBody>
                  <a:tcPr/>
                </a:tc>
                <a:tc>
                  <a:txBody>
                    <a:bodyPr/>
                    <a:lstStyle/>
                    <a:p>
                      <a:endParaRPr lang="en-US" sz="1050" dirty="0"/>
                    </a:p>
                  </a:txBody>
                  <a:tcPr/>
                </a:tc>
                <a:tc>
                  <a:txBody>
                    <a:bodyPr/>
                    <a:lstStyle/>
                    <a:p>
                      <a:endParaRPr lang="en-US" sz="1050" dirty="0"/>
                    </a:p>
                  </a:txBody>
                  <a:tcPr/>
                </a:tc>
              </a:tr>
              <a:tr h="0">
                <a:tc>
                  <a:txBody>
                    <a:bodyPr/>
                    <a:lstStyle/>
                    <a:p>
                      <a:endParaRPr lang="en-US" sz="1050" dirty="0"/>
                    </a:p>
                  </a:txBody>
                  <a:tcPr/>
                </a:tc>
                <a:tc>
                  <a:txBody>
                    <a:bodyPr/>
                    <a:lstStyle/>
                    <a:p>
                      <a:endParaRPr lang="en-US" sz="1050" dirty="0"/>
                    </a:p>
                  </a:txBody>
                  <a:tcPr/>
                </a:tc>
                <a:tc>
                  <a:txBody>
                    <a:bodyPr/>
                    <a:lstStyle/>
                    <a:p>
                      <a:endParaRPr lang="en-US" sz="1050" dirty="0"/>
                    </a:p>
                  </a:txBody>
                  <a:tcPr/>
                </a:tc>
              </a:tr>
            </a:tbl>
          </a:graphicData>
        </a:graphic>
      </p:graphicFrame>
    </p:spTree>
    <p:extLst>
      <p:ext uri="{BB962C8B-B14F-4D97-AF65-F5344CB8AC3E}">
        <p14:creationId xmlns:p14="http://schemas.microsoft.com/office/powerpoint/2010/main" val="1989059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you simplify?</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2</a:t>
            </a:fld>
            <a:endParaRPr lang="en-US" dirty="0"/>
          </a:p>
        </p:txBody>
      </p:sp>
      <p:sp>
        <p:nvSpPr>
          <p:cNvPr id="4" name="Text Placeholder 3"/>
          <p:cNvSpPr>
            <a:spLocks noGrp="1"/>
          </p:cNvSpPr>
          <p:nvPr>
            <p:ph type="body" sz="quarter" idx="13"/>
          </p:nvPr>
        </p:nvSpPr>
        <p:spPr/>
        <p:txBody>
          <a:bodyPr>
            <a:normAutofit fontScale="92500" lnSpcReduction="20000"/>
          </a:bodyPr>
          <a:lstStyle/>
          <a:p>
            <a:r>
              <a:rPr lang="en-US" dirty="0" smtClean="0"/>
              <a:t>Business Process Simplification</a:t>
            </a:r>
          </a:p>
          <a:p>
            <a:pPr lvl="1"/>
            <a:r>
              <a:rPr lang="en-US" dirty="0" smtClean="0"/>
              <a:t>Have </a:t>
            </a:r>
            <a:r>
              <a:rPr lang="en-US" dirty="0"/>
              <a:t>a local business lead driving the review and requirements instead of a middle layer</a:t>
            </a:r>
          </a:p>
          <a:p>
            <a:pPr lvl="1"/>
            <a:r>
              <a:rPr lang="en-US" dirty="0" smtClean="0"/>
              <a:t>Are there processes that could be streamlined if there were compliance and/or SOP updates?</a:t>
            </a:r>
          </a:p>
          <a:p>
            <a:pPr lvl="1"/>
            <a:r>
              <a:rPr lang="en-US" dirty="0" smtClean="0"/>
              <a:t>Review pain points of handoffs between meeting execution team members</a:t>
            </a:r>
          </a:p>
          <a:p>
            <a:pPr lvl="1"/>
            <a:endParaRPr lang="en-US" dirty="0" smtClean="0"/>
          </a:p>
          <a:p>
            <a:r>
              <a:rPr lang="en-US" dirty="0" smtClean="0"/>
              <a:t>Technical System Simplification</a:t>
            </a:r>
          </a:p>
          <a:p>
            <a:pPr lvl="1"/>
            <a:r>
              <a:rPr lang="en-US" dirty="0" smtClean="0"/>
              <a:t>Getting back to ‘core’ vs. custom wherever possible</a:t>
            </a:r>
          </a:p>
          <a:p>
            <a:pPr lvl="1"/>
            <a:r>
              <a:rPr lang="en-US" dirty="0" smtClean="0"/>
              <a:t>Flexibility to support legal/regulatory needs of individual markets while adhering to global core standard</a:t>
            </a:r>
          </a:p>
          <a:p>
            <a:pPr lvl="1"/>
            <a:r>
              <a:rPr lang="en-US" dirty="0" smtClean="0"/>
              <a:t>Can we improve the method of Requirements gathering to make market rollouts more efficient? </a:t>
            </a:r>
          </a:p>
          <a:p>
            <a:pPr lvl="2"/>
            <a:r>
              <a:rPr lang="en-US" dirty="0" smtClean="0"/>
              <a:t>Understand the legal/compliance requirements </a:t>
            </a:r>
            <a:r>
              <a:rPr lang="en-US" u="sng" dirty="0" smtClean="0"/>
              <a:t>before</a:t>
            </a:r>
            <a:r>
              <a:rPr lang="en-US" dirty="0" smtClean="0"/>
              <a:t> going in to ensure Global and Local Business process are aligned, thus minimizing new requirements</a:t>
            </a:r>
          </a:p>
          <a:p>
            <a:pPr lvl="2"/>
            <a:r>
              <a:rPr lang="en-US" dirty="0" smtClean="0"/>
              <a:t>Market completion of a ‘configuration checklist’ ahead of time</a:t>
            </a:r>
          </a:p>
          <a:p>
            <a:pPr marL="457200" lvl="1" indent="0">
              <a:buNone/>
            </a:pPr>
            <a:endParaRPr lang="en-US" dirty="0"/>
          </a:p>
        </p:txBody>
      </p:sp>
    </p:spTree>
    <p:extLst>
      <p:ext uri="{BB962C8B-B14F-4D97-AF65-F5344CB8AC3E}">
        <p14:creationId xmlns:p14="http://schemas.microsoft.com/office/powerpoint/2010/main" val="187870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a:t>
            </a:r>
            <a:r>
              <a:rPr lang="en-US" dirty="0" smtClean="0"/>
              <a:t>Closeout</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20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0279877"/>
              </p:ext>
            </p:extLst>
          </p:nvPr>
        </p:nvGraphicFramePr>
        <p:xfrm>
          <a:off x="973669" y="1475318"/>
          <a:ext cx="6934257" cy="2674620"/>
        </p:xfrm>
        <a:graphic>
          <a:graphicData uri="http://schemas.openxmlformats.org/drawingml/2006/table">
            <a:tbl>
              <a:tblPr firstRow="1" bandRow="1">
                <a:tableStyleId>{5C22544A-7EE6-4342-B048-85BDC9FD1C3A}</a:tableStyleId>
              </a:tblPr>
              <a:tblGrid>
                <a:gridCol w="2311419"/>
                <a:gridCol w="3465110"/>
                <a:gridCol w="1157728"/>
              </a:tblGrid>
              <a:tr h="0">
                <a:tc>
                  <a:txBody>
                    <a:bodyPr/>
                    <a:lstStyle/>
                    <a:p>
                      <a:pPr algn="ctr"/>
                      <a:r>
                        <a:rPr lang="en-US" sz="1050" dirty="0" smtClean="0"/>
                        <a:t>Activity</a:t>
                      </a:r>
                      <a:endParaRPr lang="en-US" sz="1050" dirty="0"/>
                    </a:p>
                  </a:txBody>
                  <a:tcPr/>
                </a:tc>
                <a:tc>
                  <a:txBody>
                    <a:bodyPr/>
                    <a:lstStyle/>
                    <a:p>
                      <a:pPr algn="ctr"/>
                      <a:r>
                        <a:rPr lang="en-US" sz="1050" dirty="0" smtClean="0"/>
                        <a:t>Responsible Team/Owner</a:t>
                      </a:r>
                      <a:endParaRPr lang="en-US" sz="1050" dirty="0"/>
                    </a:p>
                  </a:txBody>
                  <a:tcPr/>
                </a:tc>
                <a:tc>
                  <a:txBody>
                    <a:bodyPr/>
                    <a:lstStyle/>
                    <a:p>
                      <a:pPr algn="ctr"/>
                      <a:r>
                        <a:rPr lang="en-US" sz="1050" dirty="0" smtClean="0"/>
                        <a:t>Sequence</a:t>
                      </a:r>
                      <a:endParaRPr lang="en-US" sz="1050" dirty="0"/>
                    </a:p>
                  </a:txBody>
                  <a:tcPr/>
                </a:tc>
              </a:tr>
              <a:tr h="0">
                <a:tc>
                  <a:txBody>
                    <a:bodyPr/>
                    <a:lstStyle/>
                    <a:p>
                      <a:r>
                        <a:rPr lang="en-US" sz="1050" dirty="0" smtClean="0"/>
                        <a:t>Enter Expense</a:t>
                      </a:r>
                      <a:r>
                        <a:rPr lang="en-US" sz="1050" baseline="0" dirty="0" smtClean="0"/>
                        <a:t> reports in Concur</a:t>
                      </a:r>
                      <a:endParaRPr lang="en-US" sz="1050" dirty="0"/>
                    </a:p>
                  </a:txBody>
                  <a:tcPr/>
                </a:tc>
                <a:tc>
                  <a:txBody>
                    <a:bodyPr/>
                    <a:lstStyle/>
                    <a:p>
                      <a:r>
                        <a:rPr lang="en-US" sz="1050" dirty="0" smtClean="0"/>
                        <a:t>Project Owner/Team</a:t>
                      </a:r>
                      <a:r>
                        <a:rPr lang="en-US" sz="1050" baseline="0" dirty="0" smtClean="0"/>
                        <a:t> Members</a:t>
                      </a:r>
                      <a:endParaRPr lang="en-US" sz="1050" dirty="0"/>
                    </a:p>
                  </a:txBody>
                  <a:tcPr/>
                </a:tc>
                <a:tc>
                  <a:txBody>
                    <a:bodyPr/>
                    <a:lstStyle/>
                    <a:p>
                      <a:r>
                        <a:rPr lang="en-US" sz="1050" dirty="0" smtClean="0"/>
                        <a:t>-</a:t>
                      </a:r>
                      <a:endParaRPr lang="en-US" sz="1050" dirty="0"/>
                    </a:p>
                  </a:txBody>
                  <a:tcPr/>
                </a:tc>
              </a:tr>
              <a:tr h="0">
                <a:tc>
                  <a:txBody>
                    <a:bodyPr/>
                    <a:lstStyle/>
                    <a:p>
                      <a:r>
                        <a:rPr lang="en-US" sz="1050" dirty="0" smtClean="0"/>
                        <a:t>Enter Invoices in Veeva</a:t>
                      </a:r>
                      <a:r>
                        <a:rPr lang="en-US" sz="1050" baseline="0" dirty="0" smtClean="0"/>
                        <a:t> </a:t>
                      </a:r>
                      <a:r>
                        <a:rPr lang="en-US" sz="1050" baseline="0" dirty="0" smtClean="0">
                          <a:sym typeface="Wingdings"/>
                        </a:rPr>
                        <a:t> </a:t>
                      </a:r>
                      <a:r>
                        <a:rPr lang="en-US" sz="1050" baseline="0" dirty="0" err="1" smtClean="0">
                          <a:sym typeface="Wingdings"/>
                        </a:rPr>
                        <a:t>Ariba</a:t>
                      </a:r>
                      <a:endParaRPr lang="en-US" sz="1050" dirty="0"/>
                    </a:p>
                  </a:txBody>
                  <a:tcPr/>
                </a:tc>
                <a:tc>
                  <a:txBody>
                    <a:bodyPr/>
                    <a:lstStyle/>
                    <a:p>
                      <a:r>
                        <a:rPr lang="en-US" sz="1050" dirty="0" smtClean="0"/>
                        <a:t>Project Owner/Team</a:t>
                      </a:r>
                      <a:r>
                        <a:rPr lang="en-US" sz="1050" baseline="0" dirty="0" smtClean="0"/>
                        <a:t> Members</a:t>
                      </a:r>
                      <a:endParaRPr lang="en-US" sz="1050" dirty="0"/>
                    </a:p>
                  </a:txBody>
                  <a:tcPr/>
                </a:tc>
                <a:tc>
                  <a:txBody>
                    <a:bodyPr/>
                    <a:lstStyle/>
                    <a:p>
                      <a:r>
                        <a:rPr lang="en-US" sz="1050" dirty="0" smtClean="0"/>
                        <a:t>-</a:t>
                      </a:r>
                      <a:endParaRPr lang="en-US" sz="1050" dirty="0"/>
                    </a:p>
                  </a:txBody>
                  <a:tcPr/>
                </a:tc>
              </a:tr>
              <a:tr h="0">
                <a:tc>
                  <a:txBody>
                    <a:bodyPr/>
                    <a:lstStyle/>
                    <a:p>
                      <a:r>
                        <a:rPr lang="en-US" sz="1050" dirty="0" smtClean="0"/>
                        <a:t>Wait for Expenses and Invoices to flow</a:t>
                      </a:r>
                      <a:r>
                        <a:rPr lang="en-US" sz="1050" baseline="0" dirty="0" smtClean="0"/>
                        <a:t> back into Veeva</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Project Owner/Team</a:t>
                      </a:r>
                      <a:r>
                        <a:rPr lang="en-US" sz="1050" baseline="0" dirty="0" smtClean="0"/>
                        <a:t> Members</a:t>
                      </a:r>
                      <a:endParaRPr lang="en-US" sz="1050" dirty="0" smtClean="0"/>
                    </a:p>
                  </a:txBody>
                  <a:tcPr/>
                </a:tc>
                <a:tc>
                  <a:txBody>
                    <a:bodyPr/>
                    <a:lstStyle/>
                    <a:p>
                      <a:r>
                        <a:rPr lang="en-US" sz="1050" dirty="0" smtClean="0"/>
                        <a:t>-</a:t>
                      </a:r>
                      <a:endParaRPr lang="en-US" sz="1050" dirty="0"/>
                    </a:p>
                  </a:txBody>
                  <a:tcPr/>
                </a:tc>
              </a:tr>
              <a:tr h="0">
                <a:tc>
                  <a:txBody>
                    <a:bodyPr/>
                    <a:lstStyle/>
                    <a:p>
                      <a:r>
                        <a:rPr lang="en-US" sz="1050" dirty="0" smtClean="0"/>
                        <a:t>Close the Event</a:t>
                      </a:r>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smtClean="0"/>
                        <a:t>PO/Service Coordinator?</a:t>
                      </a:r>
                    </a:p>
                  </a:txBody>
                  <a:tcPr/>
                </a:tc>
                <a:tc>
                  <a:txBody>
                    <a:bodyPr/>
                    <a:lstStyle/>
                    <a:p>
                      <a:r>
                        <a:rPr lang="en-US" sz="1050" dirty="0" smtClean="0"/>
                        <a:t>-</a:t>
                      </a:r>
                      <a:endParaRPr lang="en-US" sz="1050" dirty="0"/>
                    </a:p>
                  </a:txBody>
                  <a:tcPr/>
                </a:tc>
              </a:tr>
              <a:tr h="0">
                <a:tc>
                  <a:txBody>
                    <a:bodyPr/>
                    <a:lstStyle/>
                    <a:p>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tc>
                <a:tc>
                  <a:txBody>
                    <a:bodyPr/>
                    <a:lstStyle/>
                    <a:p>
                      <a:endParaRPr lang="en-US" sz="1050" dirty="0"/>
                    </a:p>
                  </a:txBody>
                  <a:tcPr/>
                </a:tc>
              </a:tr>
              <a:tr h="0">
                <a:tc>
                  <a:txBody>
                    <a:bodyPr/>
                    <a:lstStyle/>
                    <a:p>
                      <a:endParaRPr lang="en-US" sz="105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tc>
                <a:tc>
                  <a:txBody>
                    <a:bodyPr/>
                    <a:lstStyle/>
                    <a:p>
                      <a:r>
                        <a:rPr lang="en-US" sz="1050" dirty="0" smtClean="0"/>
                        <a:t>-</a:t>
                      </a:r>
                      <a:endParaRPr lang="en-US" sz="1050" dirty="0"/>
                    </a:p>
                  </a:txBody>
                  <a:tcPr/>
                </a:tc>
              </a:tr>
              <a:tr h="0">
                <a:tc>
                  <a:txBody>
                    <a:bodyPr/>
                    <a:lstStyle/>
                    <a:p>
                      <a:endParaRPr lang="en-US" sz="1050" dirty="0"/>
                    </a:p>
                  </a:txBody>
                  <a:tcPr/>
                </a:tc>
                <a:tc>
                  <a:txBody>
                    <a:bodyPr/>
                    <a:lstStyle/>
                    <a:p>
                      <a:endParaRPr lang="en-US" sz="1050" dirty="0"/>
                    </a:p>
                  </a:txBody>
                  <a:tcPr/>
                </a:tc>
                <a:tc>
                  <a:txBody>
                    <a:bodyPr/>
                    <a:lstStyle/>
                    <a:p>
                      <a:r>
                        <a:rPr lang="en-US" sz="1050" dirty="0" smtClean="0"/>
                        <a:t>-</a:t>
                      </a:r>
                      <a:endParaRPr lang="en-US" sz="1050" dirty="0"/>
                    </a:p>
                  </a:txBody>
                  <a:tcPr/>
                </a:tc>
              </a:tr>
              <a:tr h="0">
                <a:tc>
                  <a:txBody>
                    <a:bodyPr/>
                    <a:lstStyle/>
                    <a:p>
                      <a:endParaRPr lang="en-US" sz="1050" dirty="0"/>
                    </a:p>
                  </a:txBody>
                  <a:tcPr/>
                </a:tc>
                <a:tc>
                  <a:txBody>
                    <a:bodyPr/>
                    <a:lstStyle/>
                    <a:p>
                      <a:endParaRPr lang="en-US" sz="1050" dirty="0"/>
                    </a:p>
                  </a:txBody>
                  <a:tcPr/>
                </a:tc>
                <a:tc>
                  <a:txBody>
                    <a:bodyPr/>
                    <a:lstStyle/>
                    <a:p>
                      <a:endParaRPr lang="en-US" sz="1050" dirty="0"/>
                    </a:p>
                  </a:txBody>
                  <a:tcPr/>
                </a:tc>
              </a:tr>
              <a:tr h="0">
                <a:tc>
                  <a:txBody>
                    <a:bodyPr/>
                    <a:lstStyle/>
                    <a:p>
                      <a:endParaRPr lang="en-US" sz="1050" dirty="0"/>
                    </a:p>
                  </a:txBody>
                  <a:tcPr/>
                </a:tc>
                <a:tc>
                  <a:txBody>
                    <a:bodyPr/>
                    <a:lstStyle/>
                    <a:p>
                      <a:endParaRPr lang="en-US" sz="1050" dirty="0"/>
                    </a:p>
                  </a:txBody>
                  <a:tcPr/>
                </a:tc>
                <a:tc>
                  <a:txBody>
                    <a:bodyPr/>
                    <a:lstStyle/>
                    <a:p>
                      <a:endParaRPr lang="en-US" sz="1050" dirty="0"/>
                    </a:p>
                  </a:txBody>
                  <a:tcPr/>
                </a:tc>
              </a:tr>
            </a:tbl>
          </a:graphicData>
        </a:graphic>
      </p:graphicFrame>
    </p:spTree>
    <p:extLst>
      <p:ext uri="{BB962C8B-B14F-4D97-AF65-F5344CB8AC3E}">
        <p14:creationId xmlns:p14="http://schemas.microsoft.com/office/powerpoint/2010/main" val="9329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Simplification Specifics</a:t>
            </a:r>
            <a:endParaRPr lang="en-US" dirty="0"/>
          </a:p>
        </p:txBody>
      </p:sp>
    </p:spTree>
    <p:extLst>
      <p:ext uri="{BB962C8B-B14F-4D97-AF65-F5344CB8AC3E}">
        <p14:creationId xmlns:p14="http://schemas.microsoft.com/office/powerpoint/2010/main" val="31325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4</a:t>
            </a:fld>
            <a:endParaRPr lang="en-US" dirty="0"/>
          </a:p>
        </p:txBody>
      </p:sp>
      <p:sp>
        <p:nvSpPr>
          <p:cNvPr id="4" name="Text Placeholder 3"/>
          <p:cNvSpPr>
            <a:spLocks noGrp="1"/>
          </p:cNvSpPr>
          <p:nvPr>
            <p:ph type="body" sz="quarter" idx="13"/>
          </p:nvPr>
        </p:nvSpPr>
        <p:spPr/>
        <p:txBody>
          <a:bodyPr>
            <a:normAutofit fontScale="92500" lnSpcReduction="20000"/>
          </a:bodyPr>
          <a:lstStyle/>
          <a:p>
            <a:r>
              <a:rPr lang="en-US" b="0" dirty="0" smtClean="0"/>
              <a:t>Systematically, the Need is low-maintenance – built off an existing </a:t>
            </a:r>
            <a:r>
              <a:rPr lang="en-US" b="0" dirty="0" err="1" smtClean="0"/>
              <a:t>Veeva</a:t>
            </a:r>
            <a:r>
              <a:rPr lang="en-US" b="0" dirty="0" smtClean="0"/>
              <a:t> OOTB object (Budget) – Recommend to leave</a:t>
            </a:r>
          </a:p>
          <a:p>
            <a:pPr lvl="1"/>
            <a:r>
              <a:rPr lang="en-US" dirty="0" smtClean="0"/>
              <a:t>Customization in this area relates to need inheritance</a:t>
            </a:r>
            <a:endParaRPr lang="en-US" b="0" dirty="0" smtClean="0"/>
          </a:p>
          <a:p>
            <a:pPr marL="0" indent="0">
              <a:buNone/>
            </a:pPr>
            <a:endParaRPr lang="en-US" b="0" dirty="0" smtClean="0"/>
          </a:p>
          <a:p>
            <a:r>
              <a:rPr lang="en-US" b="0" dirty="0" smtClean="0"/>
              <a:t>Training/Alpha/UFT experience: It has proven to be a smooth transition and understanding.</a:t>
            </a:r>
          </a:p>
          <a:p>
            <a:endParaRPr lang="en-US" b="0" dirty="0"/>
          </a:p>
          <a:p>
            <a:r>
              <a:rPr lang="en-US" b="0" dirty="0" smtClean="0"/>
              <a:t>Recommended enhancements:</a:t>
            </a:r>
          </a:p>
          <a:p>
            <a:pPr lvl="1"/>
            <a:r>
              <a:rPr lang="en-US" dirty="0" smtClean="0"/>
              <a:t>Reduce Need to 1 record type to eliminate confusion and simplify (currently 3)</a:t>
            </a:r>
          </a:p>
          <a:p>
            <a:pPr lvl="1"/>
            <a:r>
              <a:rPr lang="en-US" dirty="0" smtClean="0"/>
              <a:t>Remove the inheritance piece or ONLY have the inheritance piece</a:t>
            </a:r>
          </a:p>
          <a:p>
            <a:pPr lvl="1"/>
            <a:r>
              <a:rPr lang="en-US" dirty="0" smtClean="0"/>
              <a:t>Remove the approval process if it’s already approved in RPM. </a:t>
            </a:r>
          </a:p>
          <a:p>
            <a:pPr lvl="1"/>
            <a:r>
              <a:rPr lang="en-US" dirty="0" smtClean="0"/>
              <a:t>Automatically Share- Business would have to define Sharing Rules. </a:t>
            </a:r>
          </a:p>
          <a:p>
            <a:endParaRPr lang="en-US" b="0" dirty="0"/>
          </a:p>
          <a:p>
            <a:r>
              <a:rPr lang="en-US" b="0" dirty="0" smtClean="0"/>
              <a:t>Benefit of the “Need”: leverages the Veeva OOTB Budget object where the Rollups are calculated by Product. </a:t>
            </a:r>
            <a:endParaRPr lang="en-US" b="0" dirty="0"/>
          </a:p>
          <a:p>
            <a:endParaRPr lang="en-US" b="0" dirty="0" smtClean="0"/>
          </a:p>
        </p:txBody>
      </p:sp>
    </p:spTree>
    <p:extLst>
      <p:ext uri="{BB962C8B-B14F-4D97-AF65-F5344CB8AC3E}">
        <p14:creationId xmlns:p14="http://schemas.microsoft.com/office/powerpoint/2010/main" val="1841186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5</a:t>
            </a:fld>
            <a:endParaRPr lang="en-US" dirty="0"/>
          </a:p>
        </p:txBody>
      </p:sp>
      <p:sp>
        <p:nvSpPr>
          <p:cNvPr id="4" name="Text Placeholder 3"/>
          <p:cNvSpPr>
            <a:spLocks noGrp="1"/>
          </p:cNvSpPr>
          <p:nvPr>
            <p:ph type="body" sz="quarter" idx="13"/>
          </p:nvPr>
        </p:nvSpPr>
        <p:spPr>
          <a:xfrm>
            <a:off x="457200" y="1156856"/>
            <a:ext cx="8229600" cy="5285316"/>
          </a:xfrm>
        </p:spPr>
        <p:txBody>
          <a:bodyPr>
            <a:normAutofit fontScale="77500" lnSpcReduction="20000"/>
          </a:bodyPr>
          <a:lstStyle/>
          <a:p>
            <a:r>
              <a:rPr lang="en-US" sz="2300" dirty="0" smtClean="0"/>
              <a:t>Activity Simplifications</a:t>
            </a:r>
          </a:p>
          <a:p>
            <a:pPr lvl="1"/>
            <a:r>
              <a:rPr lang="en-US" dirty="0" smtClean="0"/>
              <a:t>Potential for activity flows to be modeled on team member hand-offs – UFT feedback indicated current flow is confusing.</a:t>
            </a:r>
          </a:p>
          <a:p>
            <a:pPr lvl="1"/>
            <a:r>
              <a:rPr lang="en-US" dirty="0" smtClean="0"/>
              <a:t>Have users specifically click a button to get the Activity into “In SC Review” – one of the feedback during UFT from the field was that just adding an SC moves the activity to In SC Review and they may not have meant to hand off to SC yet</a:t>
            </a:r>
          </a:p>
          <a:p>
            <a:pPr lvl="1"/>
            <a:r>
              <a:rPr lang="en-US" dirty="0" smtClean="0"/>
              <a:t>Decrease Status Transitions (3-4 statuses only)</a:t>
            </a:r>
          </a:p>
          <a:p>
            <a:pPr lvl="2"/>
            <a:r>
              <a:rPr lang="en-US" dirty="0" smtClean="0"/>
              <a:t>In Draft – PO does whatever they need to do before involving a SC</a:t>
            </a:r>
          </a:p>
          <a:p>
            <a:pPr lvl="2"/>
            <a:r>
              <a:rPr lang="en-US" dirty="0" smtClean="0"/>
              <a:t>In SC Review – SC does whatever they need to do including communicating back and forth with SC</a:t>
            </a:r>
          </a:p>
          <a:p>
            <a:pPr lvl="2"/>
            <a:r>
              <a:rPr lang="en-US" dirty="0" smtClean="0"/>
              <a:t>Pending Approval – SC or PO submits for Approval</a:t>
            </a:r>
          </a:p>
          <a:p>
            <a:pPr lvl="2"/>
            <a:r>
              <a:rPr lang="en-US" dirty="0" smtClean="0"/>
              <a:t>Approved/In Planning – </a:t>
            </a:r>
          </a:p>
          <a:p>
            <a:pPr lvl="3"/>
            <a:r>
              <a:rPr lang="en-US" dirty="0" smtClean="0"/>
              <a:t>Post approval activities can be performed by SC and/or PO</a:t>
            </a:r>
          </a:p>
          <a:p>
            <a:pPr lvl="3"/>
            <a:r>
              <a:rPr lang="en-US" dirty="0" smtClean="0"/>
              <a:t>Attaches the materials that are required prior to Closeout</a:t>
            </a:r>
          </a:p>
          <a:p>
            <a:pPr lvl="3"/>
            <a:r>
              <a:rPr lang="en-US" dirty="0" smtClean="0"/>
              <a:t>Can have an additional field to indicate the Stage instead of full Status transitions if required</a:t>
            </a:r>
          </a:p>
          <a:p>
            <a:pPr lvl="2"/>
            <a:r>
              <a:rPr lang="en-US" dirty="0" smtClean="0"/>
              <a:t>In Closeout</a:t>
            </a:r>
          </a:p>
          <a:p>
            <a:pPr lvl="2"/>
            <a:r>
              <a:rPr lang="en-US" dirty="0" smtClean="0"/>
              <a:t>Archived</a:t>
            </a:r>
          </a:p>
          <a:p>
            <a:pPr lvl="2"/>
            <a:r>
              <a:rPr lang="en-US" dirty="0" smtClean="0"/>
              <a:t>Do we really need In Execution, In Post Execution?</a:t>
            </a:r>
          </a:p>
          <a:p>
            <a:pPr lvl="1"/>
            <a:r>
              <a:rPr lang="en-US" b="1" dirty="0" smtClean="0"/>
              <a:t>Not only does a reduction in statuses reduce confusion/complexity, but also reduces the number of global page layouts.  This would simplify future rollouts and application maintenance.</a:t>
            </a:r>
          </a:p>
          <a:p>
            <a:endParaRPr lang="en-US" dirty="0"/>
          </a:p>
        </p:txBody>
      </p:sp>
    </p:spTree>
    <p:extLst>
      <p:ext uri="{BB962C8B-B14F-4D97-AF65-F5344CB8AC3E}">
        <p14:creationId xmlns:p14="http://schemas.microsoft.com/office/powerpoint/2010/main" val="146105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a:t>
            </a:r>
            <a:r>
              <a:rPr lang="en-US" dirty="0" err="1" smtClean="0"/>
              <a:t>Con’t</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6</a:t>
            </a:fld>
            <a:endParaRPr lang="en-US" dirty="0"/>
          </a:p>
        </p:txBody>
      </p:sp>
      <p:sp>
        <p:nvSpPr>
          <p:cNvPr id="4" name="Text Placeholder 3"/>
          <p:cNvSpPr>
            <a:spLocks noGrp="1"/>
          </p:cNvSpPr>
          <p:nvPr>
            <p:ph type="body" sz="quarter" idx="13"/>
          </p:nvPr>
        </p:nvSpPr>
        <p:spPr/>
        <p:txBody>
          <a:bodyPr>
            <a:normAutofit/>
          </a:bodyPr>
          <a:lstStyle/>
          <a:p>
            <a:r>
              <a:rPr lang="en-US" sz="1800" b="0" dirty="0" smtClean="0"/>
              <a:t>Leverage V27 Approval updates. Specific examples:</a:t>
            </a:r>
          </a:p>
          <a:p>
            <a:pPr lvl="1"/>
            <a:r>
              <a:rPr lang="en-US" sz="1400" dirty="0" smtClean="0"/>
              <a:t>Criteria</a:t>
            </a:r>
            <a:r>
              <a:rPr lang="en-US" sz="1400" dirty="0"/>
              <a:t>-based entry to Approval Workflows (e.g. if estimated costs exceed $2,000, approval from finance is required. Otherwise, the event can be auto-approved.)</a:t>
            </a:r>
          </a:p>
          <a:p>
            <a:pPr lvl="1"/>
            <a:r>
              <a:rPr lang="en-US" sz="1400" dirty="0" smtClean="0"/>
              <a:t>Automated </a:t>
            </a:r>
            <a:r>
              <a:rPr lang="en-US" sz="1400" dirty="0"/>
              <a:t>routing to a particular user for approval</a:t>
            </a:r>
          </a:p>
          <a:p>
            <a:pPr lvl="1"/>
            <a:r>
              <a:rPr lang="en-US" sz="1400" dirty="0" smtClean="0"/>
              <a:t>Automated </a:t>
            </a:r>
            <a:r>
              <a:rPr lang="en-US" sz="1400" dirty="0"/>
              <a:t>routing to a particular group for approval</a:t>
            </a:r>
          </a:p>
          <a:p>
            <a:pPr lvl="1"/>
            <a:r>
              <a:rPr lang="en-US" sz="1400" dirty="0" smtClean="0"/>
              <a:t>Automated </a:t>
            </a:r>
            <a:r>
              <a:rPr lang="en-US" sz="1400" dirty="0"/>
              <a:t>field updates, task creation, email alerts, and outbound messages to other systems as approval steps are entered or completed</a:t>
            </a:r>
          </a:p>
          <a:p>
            <a:r>
              <a:rPr lang="en-US" sz="1800" b="0" dirty="0" smtClean="0"/>
              <a:t>In Service Coordinator Review: </a:t>
            </a:r>
          </a:p>
          <a:p>
            <a:pPr lvl="1"/>
            <a:r>
              <a:rPr lang="en-US" sz="1400" dirty="0" smtClean="0"/>
              <a:t>Is it simply a review? Are they ever actually updating the record? If not, let it be part of the approval process.</a:t>
            </a:r>
          </a:p>
          <a:p>
            <a:r>
              <a:rPr lang="en-US" sz="1800" b="0" dirty="0" smtClean="0"/>
              <a:t>To get the Activity into Review/Approval, the only function the PO can’t do on the </a:t>
            </a:r>
            <a:r>
              <a:rPr lang="en-US" sz="1800" b="0" dirty="0" err="1" smtClean="0"/>
              <a:t>iPad</a:t>
            </a:r>
            <a:r>
              <a:rPr lang="en-US" sz="1800" b="0" dirty="0" smtClean="0"/>
              <a:t> is Setup Contracts and ICF (*Participants note on next slide). How can we eliminate this step to make full use of the user-friendly </a:t>
            </a:r>
            <a:r>
              <a:rPr lang="en-US" sz="1800" b="0" dirty="0" err="1" smtClean="0"/>
              <a:t>iPad</a:t>
            </a:r>
            <a:r>
              <a:rPr lang="en-US" sz="1800" b="0" dirty="0" smtClean="0"/>
              <a:t> UI?</a:t>
            </a:r>
          </a:p>
          <a:p>
            <a:pPr lvl="1"/>
            <a:endParaRPr lang="en-US" dirty="0" smtClean="0"/>
          </a:p>
          <a:p>
            <a:endParaRPr lang="en-US" b="0" dirty="0"/>
          </a:p>
        </p:txBody>
      </p:sp>
    </p:spTree>
    <p:extLst>
      <p:ext uri="{BB962C8B-B14F-4D97-AF65-F5344CB8AC3E}">
        <p14:creationId xmlns:p14="http://schemas.microsoft.com/office/powerpoint/2010/main" val="67706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err="1" smtClean="0"/>
              <a:t>Con’t</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7</a:t>
            </a:fld>
            <a:endParaRPr lang="en-US" dirty="0"/>
          </a:p>
        </p:txBody>
      </p:sp>
      <p:sp>
        <p:nvSpPr>
          <p:cNvPr id="4" name="Text Placeholder 3"/>
          <p:cNvSpPr>
            <a:spLocks noGrp="1"/>
          </p:cNvSpPr>
          <p:nvPr>
            <p:ph type="body" sz="quarter" idx="13"/>
          </p:nvPr>
        </p:nvSpPr>
        <p:spPr>
          <a:xfrm>
            <a:off x="457200" y="1143000"/>
            <a:ext cx="8229600" cy="4953000"/>
          </a:xfrm>
        </p:spPr>
        <p:txBody>
          <a:bodyPr>
            <a:noAutofit/>
          </a:bodyPr>
          <a:lstStyle/>
          <a:p>
            <a:r>
              <a:rPr lang="en-US" sz="1800" b="0" dirty="0" smtClean="0"/>
              <a:t>Strive to have Global Page layouts (which is the case now) – </a:t>
            </a:r>
          </a:p>
          <a:p>
            <a:pPr lvl="1"/>
            <a:r>
              <a:rPr lang="en-US" sz="1400" dirty="0" smtClean="0"/>
              <a:t>Market-specific layouts are do-able if required </a:t>
            </a:r>
          </a:p>
          <a:p>
            <a:r>
              <a:rPr lang="en-US" sz="1800" b="0" dirty="0" smtClean="0"/>
              <a:t>Reduce to Activity types to Services, Sponsorship/Preceptorship &amp; EBD. </a:t>
            </a:r>
          </a:p>
          <a:p>
            <a:pPr lvl="1"/>
            <a:r>
              <a:rPr lang="en-US" sz="1400" b="0" dirty="0" smtClean="0"/>
              <a:t>This would reduce the associated number of page layouts from ~90 to ~30.</a:t>
            </a:r>
          </a:p>
          <a:p>
            <a:r>
              <a:rPr lang="en-US" sz="1800" b="0" dirty="0" smtClean="0"/>
              <a:t>*Remove the use of Participants object especially from the Activity – exists at the Need</a:t>
            </a:r>
          </a:p>
          <a:p>
            <a:pPr lvl="1"/>
            <a:r>
              <a:rPr lang="en-US" sz="1400" dirty="0" smtClean="0"/>
              <a:t>Custom object that does not sit well with </a:t>
            </a:r>
            <a:r>
              <a:rPr lang="en-US" sz="1400" dirty="0" err="1" smtClean="0"/>
              <a:t>iRep</a:t>
            </a:r>
            <a:r>
              <a:rPr lang="en-US" sz="1400" dirty="0" smtClean="0"/>
              <a:t> model</a:t>
            </a:r>
          </a:p>
          <a:p>
            <a:pPr lvl="1"/>
            <a:r>
              <a:rPr lang="en-US" sz="1400" b="0" dirty="0" smtClean="0"/>
              <a:t>Move this to a flat structure or just refer to the Need to look at what kind of Participants are supposed to invited/added to the Activity</a:t>
            </a:r>
          </a:p>
          <a:p>
            <a:r>
              <a:rPr lang="en-US" sz="1800" b="0" dirty="0" smtClean="0"/>
              <a:t>Remember that Product supports market-specific Activity flows</a:t>
            </a:r>
          </a:p>
          <a:p>
            <a:endParaRPr lang="en-US" sz="1800" dirty="0"/>
          </a:p>
        </p:txBody>
      </p:sp>
    </p:spTree>
    <p:extLst>
      <p:ext uri="{BB962C8B-B14F-4D97-AF65-F5344CB8AC3E}">
        <p14:creationId xmlns:p14="http://schemas.microsoft.com/office/powerpoint/2010/main" val="211073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ICF/Contracting</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8</a:t>
            </a:fld>
            <a:endParaRPr lang="en-US" dirty="0"/>
          </a:p>
        </p:txBody>
      </p:sp>
      <p:sp>
        <p:nvSpPr>
          <p:cNvPr id="4" name="Text Placeholder 3"/>
          <p:cNvSpPr>
            <a:spLocks noGrp="1"/>
          </p:cNvSpPr>
          <p:nvPr>
            <p:ph type="body" sz="quarter" idx="13"/>
          </p:nvPr>
        </p:nvSpPr>
        <p:spPr/>
        <p:txBody>
          <a:bodyPr>
            <a:normAutofit lnSpcReduction="10000"/>
          </a:bodyPr>
          <a:lstStyle/>
          <a:p>
            <a:r>
              <a:rPr lang="en-US" dirty="0" smtClean="0"/>
              <a:t>In general, the most customized </a:t>
            </a:r>
          </a:p>
          <a:p>
            <a:r>
              <a:rPr lang="en-US" dirty="0" smtClean="0"/>
              <a:t>Recommend HCP Contracting, ICF, and Vendor Setup (VMF,VMT) occur external to </a:t>
            </a:r>
            <a:r>
              <a:rPr lang="en-US" dirty="0" err="1" smtClean="0"/>
              <a:t>Veeva</a:t>
            </a:r>
            <a:r>
              <a:rPr lang="en-US" dirty="0" smtClean="0"/>
              <a:t> EM (</a:t>
            </a:r>
            <a:r>
              <a:rPr lang="en-US" dirty="0" err="1" smtClean="0"/>
              <a:t>Ariba</a:t>
            </a:r>
            <a:r>
              <a:rPr lang="en-US" dirty="0" smtClean="0"/>
              <a:t>)</a:t>
            </a:r>
          </a:p>
          <a:p>
            <a:pPr lvl="1"/>
            <a:r>
              <a:rPr lang="en-US" dirty="0" smtClean="0"/>
              <a:t>Brings product closer to OOTB</a:t>
            </a:r>
          </a:p>
          <a:p>
            <a:pPr lvl="1"/>
            <a:r>
              <a:rPr lang="en-US" dirty="0" smtClean="0"/>
              <a:t>Simpler market implementations for EM – no contract template setups by market, translations, simpler training</a:t>
            </a:r>
          </a:p>
          <a:p>
            <a:pPr lvl="2"/>
            <a:r>
              <a:rPr lang="en-US" dirty="0" smtClean="0"/>
              <a:t>Contract templates, translations time consuming </a:t>
            </a:r>
          </a:p>
          <a:p>
            <a:pPr lvl="2"/>
            <a:r>
              <a:rPr lang="en-US" dirty="0" smtClean="0"/>
              <a:t>Turn off dependence on Conga – elimination of Conga licensing</a:t>
            </a:r>
          </a:p>
          <a:p>
            <a:pPr lvl="2"/>
            <a:r>
              <a:rPr lang="en-US" dirty="0" smtClean="0"/>
              <a:t>Less testing required; no legal input on templates required</a:t>
            </a:r>
          </a:p>
          <a:p>
            <a:pPr lvl="1"/>
            <a:r>
              <a:rPr lang="en-US" dirty="0" smtClean="0"/>
              <a:t>Reduces PII exposure; eliminates PII encryption and encryption license costs</a:t>
            </a:r>
          </a:p>
          <a:p>
            <a:pPr lvl="1"/>
            <a:r>
              <a:rPr lang="en-US" dirty="0" smtClean="0"/>
              <a:t>Process Contract Party is confusing to users</a:t>
            </a:r>
          </a:p>
          <a:p>
            <a:pPr lvl="1"/>
            <a:r>
              <a:rPr lang="en-US" dirty="0" smtClean="0"/>
              <a:t>Can simply manually upload &amp; activate signed contract</a:t>
            </a:r>
          </a:p>
          <a:p>
            <a:pPr lvl="1"/>
            <a:r>
              <a:rPr lang="en-US" dirty="0" smtClean="0"/>
              <a:t>No contract specialist knowledge required</a:t>
            </a:r>
          </a:p>
          <a:p>
            <a:pPr marL="457200" lvl="1" indent="0">
              <a:buNone/>
            </a:pPr>
            <a:endParaRPr lang="en-US" dirty="0" smtClean="0"/>
          </a:p>
          <a:p>
            <a:pPr marL="457200" lvl="1" indent="0">
              <a:buNone/>
            </a:pPr>
            <a:endParaRPr lang="en-US" dirty="0" smtClean="0"/>
          </a:p>
        </p:txBody>
      </p:sp>
    </p:spTree>
    <p:extLst>
      <p:ext uri="{BB962C8B-B14F-4D97-AF65-F5344CB8AC3E}">
        <p14:creationId xmlns:p14="http://schemas.microsoft.com/office/powerpoint/2010/main" val="109326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Invoicing/Payments</a:t>
            </a:r>
            <a:endParaRPr lang="en-US" dirty="0"/>
          </a:p>
        </p:txBody>
      </p:sp>
      <p:sp>
        <p:nvSpPr>
          <p:cNvPr id="3" name="Slide Number Placeholder 2"/>
          <p:cNvSpPr>
            <a:spLocks noGrp="1"/>
          </p:cNvSpPr>
          <p:nvPr>
            <p:ph type="sldNum" sz="quarter" idx="12"/>
          </p:nvPr>
        </p:nvSpPr>
        <p:spPr/>
        <p:txBody>
          <a:bodyPr/>
          <a:lstStyle/>
          <a:p>
            <a:fld id="{4A60DFD3-134D-4504-873E-5AE45B54A53C}" type="slidenum">
              <a:rPr lang="en-US" smtClean="0"/>
              <a:pPr/>
              <a:t>9</a:t>
            </a:fld>
            <a:endParaRPr lang="en-US" dirty="0"/>
          </a:p>
        </p:txBody>
      </p:sp>
      <p:sp>
        <p:nvSpPr>
          <p:cNvPr id="4" name="Text Placeholder 3"/>
          <p:cNvSpPr>
            <a:spLocks noGrp="1"/>
          </p:cNvSpPr>
          <p:nvPr>
            <p:ph type="body" sz="quarter" idx="13"/>
          </p:nvPr>
        </p:nvSpPr>
        <p:spPr/>
        <p:txBody>
          <a:bodyPr/>
          <a:lstStyle/>
          <a:p>
            <a:r>
              <a:rPr lang="en-US" dirty="0" smtClean="0"/>
              <a:t>Remove/turn-off dependence on Conga for Invoices</a:t>
            </a:r>
          </a:p>
          <a:p>
            <a:pPr lvl="1"/>
            <a:r>
              <a:rPr lang="en-US" dirty="0" smtClean="0"/>
              <a:t>Pass on an Invoice template as a Material that users can use to do their invoicing paper based and then attach it back into the system</a:t>
            </a:r>
          </a:p>
          <a:p>
            <a:r>
              <a:rPr lang="en-US" dirty="0" smtClean="0"/>
              <a:t>Users can create PO or Check request – system can be configured for users to choose one or the other or a combination of the two</a:t>
            </a:r>
          </a:p>
          <a:p>
            <a:pPr marL="685800" lvl="2">
              <a:spcBef>
                <a:spcPct val="20000"/>
              </a:spcBef>
              <a:buClr>
                <a:srgbClr val="F89728"/>
              </a:buClr>
            </a:pPr>
            <a:r>
              <a:rPr lang="en-US" b="1" dirty="0"/>
              <a:t>This just means configuration of a new Expense Header </a:t>
            </a:r>
            <a:r>
              <a:rPr lang="en-US" b="1" dirty="0" err="1"/>
              <a:t>recordtype</a:t>
            </a:r>
            <a:r>
              <a:rPr lang="en-US" b="1" dirty="0"/>
              <a:t> and/or reusing existing model for Check request with Check request fields</a:t>
            </a:r>
          </a:p>
          <a:p>
            <a:endParaRPr lang="en-US" dirty="0" smtClean="0"/>
          </a:p>
          <a:p>
            <a:endParaRPr lang="en-US" dirty="0"/>
          </a:p>
        </p:txBody>
      </p:sp>
    </p:spTree>
    <p:extLst>
      <p:ext uri="{BB962C8B-B14F-4D97-AF65-F5344CB8AC3E}">
        <p14:creationId xmlns:p14="http://schemas.microsoft.com/office/powerpoint/2010/main" val="162266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Veeva">
      <a:dk1>
        <a:srgbClr val="595959"/>
      </a:dk1>
      <a:lt1>
        <a:srgbClr val="FFFFFF"/>
      </a:lt1>
      <a:dk2>
        <a:srgbClr val="595959"/>
      </a:dk2>
      <a:lt2>
        <a:srgbClr val="FFFFFF"/>
      </a:lt2>
      <a:accent1>
        <a:srgbClr val="F89728"/>
      </a:accent1>
      <a:accent2>
        <a:srgbClr val="807F83"/>
      </a:accent2>
      <a:accent3>
        <a:srgbClr val="5A7E96"/>
      </a:accent3>
      <a:accent4>
        <a:srgbClr val="AACFE2"/>
      </a:accent4>
      <a:accent5>
        <a:srgbClr val="FFD451"/>
      </a:accent5>
      <a:accent6>
        <a:srgbClr val="B0B0B0"/>
      </a:accent6>
      <a:hlink>
        <a:srgbClr val="F89728"/>
      </a:hlink>
      <a:folHlink>
        <a:srgbClr val="5A7E96"/>
      </a:folHlink>
    </a:clrScheme>
    <a:fontScheme name="all ari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eeva corporate powerpoint template_core base template_20150820" id="{46AA0F68-C1D6-4714-A34A-DC55553BEE44}" vid="{939FD517-5D28-4DD8-BBE7-7AD3FEFBBA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Veeva corporate powerpoint template_core base template_20150820</Template>
  <TotalTime>17654</TotalTime>
  <Words>1546</Words>
  <Application>Microsoft Macintosh PowerPoint</Application>
  <PresentationFormat>On-screen Show (4:3)</PresentationFormat>
  <Paragraphs>218</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ＭＳ Ｐゴシック</vt:lpstr>
      <vt:lpstr>Wingdings</vt:lpstr>
      <vt:lpstr>Arial</vt:lpstr>
      <vt:lpstr>Office Theme</vt:lpstr>
      <vt:lpstr>EM Simplification Recommendations</vt:lpstr>
      <vt:lpstr>What can you simplify?</vt:lpstr>
      <vt:lpstr>System Simplification Specifics</vt:lpstr>
      <vt:lpstr>Need</vt:lpstr>
      <vt:lpstr>Activity</vt:lpstr>
      <vt:lpstr>Activity Con’t</vt:lpstr>
      <vt:lpstr>Activity Con’t</vt:lpstr>
      <vt:lpstr>ICF/Contracting</vt:lpstr>
      <vt:lpstr>Invoicing/Payments</vt:lpstr>
      <vt:lpstr>Recommendation</vt:lpstr>
      <vt:lpstr>IT Recommendation – Hybrid Approach </vt:lpstr>
      <vt:lpstr>Backup Slides</vt:lpstr>
      <vt:lpstr>Option A – Current EM Solution</vt:lpstr>
      <vt:lpstr>Option B – Complete Simplification</vt:lpstr>
      <vt:lpstr>Note on Speaker Bureau Simplification</vt:lpstr>
      <vt:lpstr>Planning phase</vt:lpstr>
      <vt:lpstr>Planning phase – Stand alone</vt:lpstr>
      <vt:lpstr>Event Execution</vt:lpstr>
      <vt:lpstr>Event Execution</vt:lpstr>
      <vt:lpstr>Event Closeout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Niina Rodrigues</dc:creator>
  <cp:lastModifiedBy>Murugesh Naidu</cp:lastModifiedBy>
  <cp:revision>391</cp:revision>
  <cp:lastPrinted>2016-01-05T18:03:07Z</cp:lastPrinted>
  <dcterms:created xsi:type="dcterms:W3CDTF">2015-09-17T19:40:26Z</dcterms:created>
  <dcterms:modified xsi:type="dcterms:W3CDTF">2016-11-21T21:56:10Z</dcterms:modified>
</cp:coreProperties>
</file>