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bp_logo_colo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4581525"/>
            <a:ext cx="1708150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9200" y="2176272"/>
            <a:ext cx="4114800" cy="14356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900" b="1" cap="all">
                <a:solidFill>
                  <a:srgbClr val="787878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62062" y="6302772"/>
            <a:ext cx="1426230" cy="3735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8033" y="6350314"/>
            <a:ext cx="2329508" cy="3260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292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5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44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 b="1">
                <a:solidFill>
                  <a:srgbClr val="7878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324711"/>
            <a:ext cx="779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787878"/>
                </a:solidFill>
              </a:defRPr>
            </a:lvl1pPr>
          </a:lstStyle>
          <a:p>
            <a:fld id="{D68537A3-408F-400D-B33B-7A874940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9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324711"/>
            <a:ext cx="779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787878"/>
                </a:solidFill>
              </a:defRPr>
            </a:lvl1pPr>
          </a:lstStyle>
          <a:p>
            <a:fld id="{D68537A3-408F-400D-B33B-7A874940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58"/>
            <a:ext cx="9144000" cy="1234440"/>
          </a:xfrm>
          <a:prstGeom prst="rect">
            <a:avLst/>
          </a:prstGeom>
        </p:spPr>
        <p:txBody>
          <a:bodyPr/>
          <a:lstStyle>
            <a:lvl1pPr>
              <a:defRPr sz="2800" b="1" u="none">
                <a:solidFill>
                  <a:srgbClr val="787878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39001"/>
            <a:ext cx="8001000" cy="45259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spcAft>
                <a:spcPts val="0"/>
              </a:spcAft>
              <a:buClr>
                <a:srgbClr val="787878"/>
              </a:buClr>
              <a:buFont typeface="Arial"/>
              <a:buNone/>
              <a:defRPr sz="1600">
                <a:solidFill>
                  <a:srgbClr val="787878"/>
                </a:solidFill>
                <a:latin typeface="Verdana"/>
                <a:cs typeface="Verdana"/>
              </a:defRPr>
            </a:lvl1pPr>
            <a:lvl2pPr marL="731520" indent="-182880">
              <a:buClr>
                <a:srgbClr val="787878"/>
              </a:buClr>
              <a:buSzPct val="100000"/>
              <a:buFont typeface="Arial"/>
              <a:buChar char="•"/>
              <a:defRPr sz="1400">
                <a:solidFill>
                  <a:srgbClr val="787878"/>
                </a:solidFill>
                <a:latin typeface="Verdana"/>
                <a:cs typeface="Verdana"/>
              </a:defRPr>
            </a:lvl2pPr>
            <a:lvl3pPr marL="1097280" indent="-182880">
              <a:buClr>
                <a:srgbClr val="787878"/>
              </a:buClr>
              <a:buSzPct val="100000"/>
              <a:buFont typeface="Arial"/>
              <a:buChar char="•"/>
              <a:defRPr sz="1200">
                <a:solidFill>
                  <a:srgbClr val="787878"/>
                </a:solidFill>
                <a:latin typeface="Verdana"/>
                <a:cs typeface="Verdana"/>
              </a:defRPr>
            </a:lvl3pPr>
            <a:lvl4pPr marL="1463040" indent="-182880">
              <a:buClr>
                <a:srgbClr val="787878"/>
              </a:buClr>
              <a:buSzPct val="100000"/>
              <a:buFont typeface="Arial"/>
              <a:buChar char="•"/>
              <a:defRPr sz="1000">
                <a:solidFill>
                  <a:srgbClr val="787878"/>
                </a:solidFill>
                <a:latin typeface="Verdana"/>
                <a:cs typeface="Verdana"/>
              </a:defRPr>
            </a:lvl4pPr>
            <a:lvl5pPr marL="1828800" indent="-182880">
              <a:buClr>
                <a:srgbClr val="787878"/>
              </a:buClr>
              <a:buSzPct val="100000"/>
              <a:buFont typeface="Arial"/>
              <a:buChar char="•"/>
              <a:defRPr sz="1000" baseline="0">
                <a:solidFill>
                  <a:srgbClr val="787878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324711"/>
            <a:ext cx="779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787878"/>
                </a:solidFill>
              </a:defRPr>
            </a:lvl1pPr>
          </a:lstStyle>
          <a:p>
            <a:fld id="{D68537A3-408F-400D-B33B-7A874940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3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87E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76272"/>
            <a:ext cx="9144000" cy="1883664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6400" b="1" cap="all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0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76272"/>
            <a:ext cx="9144000" cy="1883664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6400" b="1" cap="all">
                <a:solidFill>
                  <a:srgbClr val="687E18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3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7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76272"/>
            <a:ext cx="9144000" cy="1883664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6400" b="1" cap="all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2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76272"/>
            <a:ext cx="9144000" cy="1883664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6400" b="1" cap="all">
                <a:solidFill>
                  <a:srgbClr val="0087AA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0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E5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76272"/>
            <a:ext cx="9144000" cy="1883664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6400" b="1" cap="all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5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6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76272"/>
            <a:ext cx="9144000" cy="1883664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6400" b="1" cap="all">
                <a:solidFill>
                  <a:srgbClr val="FF6600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0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44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 b="1">
                <a:solidFill>
                  <a:srgbClr val="7878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312" y="1234440"/>
            <a:ext cx="3886200" cy="4525963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600">
                <a:solidFill>
                  <a:srgbClr val="787878"/>
                </a:solidFill>
              </a:defRPr>
            </a:lvl1pPr>
            <a:lvl2pPr marL="731520" indent="-182880">
              <a:buFont typeface="Arial"/>
              <a:buChar char="•"/>
              <a:defRPr sz="1400">
                <a:solidFill>
                  <a:srgbClr val="787878"/>
                </a:solidFill>
              </a:defRPr>
            </a:lvl2pPr>
            <a:lvl3pPr marL="1097280" indent="-182880">
              <a:buFont typeface="Arial"/>
              <a:buChar char="•"/>
              <a:defRPr sz="1200">
                <a:solidFill>
                  <a:srgbClr val="787878"/>
                </a:solidFill>
              </a:defRPr>
            </a:lvl3pPr>
            <a:lvl4pPr marL="1463040" indent="-182880">
              <a:buFont typeface="Arial"/>
              <a:buChar char="•"/>
              <a:defRPr sz="1000">
                <a:solidFill>
                  <a:srgbClr val="787878"/>
                </a:solidFill>
              </a:defRPr>
            </a:lvl4pPr>
            <a:lvl5pPr marL="1828800" indent="-182880">
              <a:buFont typeface="Arial"/>
              <a:buChar char="•"/>
              <a:defRPr sz="1000">
                <a:solidFill>
                  <a:srgbClr val="78787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34440"/>
            <a:ext cx="3886200" cy="4525963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600">
                <a:solidFill>
                  <a:srgbClr val="787878"/>
                </a:solidFill>
              </a:defRPr>
            </a:lvl1pPr>
            <a:lvl2pPr marL="731520" indent="-182880">
              <a:buFont typeface="Arial"/>
              <a:buChar char="•"/>
              <a:defRPr sz="1400">
                <a:solidFill>
                  <a:srgbClr val="787878"/>
                </a:solidFill>
              </a:defRPr>
            </a:lvl2pPr>
            <a:lvl3pPr marL="1097280" indent="-182880">
              <a:buFont typeface="Arial"/>
              <a:buChar char="•"/>
              <a:defRPr sz="1200">
                <a:solidFill>
                  <a:srgbClr val="787878"/>
                </a:solidFill>
              </a:defRPr>
            </a:lvl3pPr>
            <a:lvl4pPr marL="1463040" indent="-182880">
              <a:buFont typeface="Arial"/>
              <a:buChar char="•"/>
              <a:defRPr sz="1000">
                <a:solidFill>
                  <a:srgbClr val="787878"/>
                </a:solidFill>
              </a:defRPr>
            </a:lvl4pPr>
            <a:lvl5pPr marL="1828800" indent="-182880">
              <a:buFont typeface="Arial"/>
              <a:buChar char="•"/>
              <a:defRPr sz="1000">
                <a:solidFill>
                  <a:srgbClr val="78787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324711"/>
            <a:ext cx="779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787878"/>
                </a:solidFill>
              </a:defRPr>
            </a:lvl1pPr>
          </a:lstStyle>
          <a:p>
            <a:fld id="{D68537A3-408F-400D-B33B-7A874940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9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12350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85800" y="6364288"/>
            <a:ext cx="2806700" cy="31115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600" kern="1200">
                <a:solidFill>
                  <a:srgbClr val="696969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87878"/>
                </a:solidFill>
              </a:rPr>
              <a:t>© 2016 Brierley+Partners, Inc. All Rights Reserved.</a:t>
            </a:r>
            <a:endParaRPr lang="en-US" dirty="0">
              <a:solidFill>
                <a:srgbClr val="787878"/>
              </a:solidFill>
            </a:endParaRPr>
          </a:p>
        </p:txBody>
      </p:sp>
      <p:pic>
        <p:nvPicPr>
          <p:cNvPr id="5" name="Picture 4" descr="bp_Logotype_K120_RGB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124" y="6418343"/>
            <a:ext cx="1307804" cy="18942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324711"/>
            <a:ext cx="779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787878"/>
                </a:solidFill>
                <a:latin typeface="Verdana"/>
                <a:cs typeface="Verdana"/>
              </a:defRPr>
            </a:lvl1pPr>
          </a:lstStyle>
          <a:p>
            <a:fld id="{D68537A3-408F-400D-B33B-7A874940BA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2800" b="1" kern="1200" cap="all">
          <a:solidFill>
            <a:srgbClr val="787878"/>
          </a:solidFill>
          <a:latin typeface="Verdana"/>
          <a:ea typeface="ＭＳ Ｐゴシック" charset="0"/>
          <a:cs typeface="Verdana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96969"/>
          </a:solidFill>
          <a:latin typeface="Verdana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96969"/>
          </a:solidFill>
          <a:latin typeface="Verdana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96969"/>
          </a:solidFill>
          <a:latin typeface="Verdana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696969"/>
          </a:solidFill>
          <a:latin typeface="Verdana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696969"/>
          </a:solidFill>
          <a:latin typeface="Verdana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696969"/>
          </a:solidFill>
          <a:latin typeface="Verdana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696969"/>
          </a:solidFill>
          <a:latin typeface="Verdana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696969"/>
          </a:solidFill>
          <a:latin typeface="Verdana" charset="0"/>
          <a:ea typeface="ＭＳ Ｐゴシック" charset="0"/>
        </a:defRPr>
      </a:lvl9pPr>
    </p:titleStyle>
    <p:bodyStyle>
      <a:lvl1pPr marL="0" indent="0" algn="l" defTabSz="457200" rtl="0" eaLnBrk="1" fontAlgn="base" hangingPunct="1">
        <a:lnSpc>
          <a:spcPct val="100000"/>
        </a:lnSpc>
        <a:spcBef>
          <a:spcPts val="1400"/>
        </a:spcBef>
        <a:spcAft>
          <a:spcPts val="0"/>
        </a:spcAft>
        <a:buClr>
          <a:srgbClr val="787878"/>
        </a:buClr>
        <a:buSzPct val="100000"/>
        <a:buFont typeface="Arial"/>
        <a:buNone/>
        <a:defRPr sz="1600" kern="1200">
          <a:solidFill>
            <a:srgbClr val="787878"/>
          </a:solidFill>
          <a:latin typeface="Verdana"/>
          <a:ea typeface="ＭＳ Ｐゴシック" charset="0"/>
          <a:cs typeface="Verdana"/>
        </a:defRPr>
      </a:lvl1pPr>
      <a:lvl2pPr marL="731520" indent="-182880" algn="l" defTabSz="457200" rtl="0" eaLnBrk="1" fontAlgn="base" hangingPunct="1">
        <a:lnSpc>
          <a:spcPct val="100000"/>
        </a:lnSpc>
        <a:spcBef>
          <a:spcPts val="500"/>
        </a:spcBef>
        <a:spcAft>
          <a:spcPts val="0"/>
        </a:spcAft>
        <a:buClr>
          <a:srgbClr val="787878"/>
        </a:buClr>
        <a:buSzPct val="100000"/>
        <a:buFont typeface="Arial"/>
        <a:buChar char="•"/>
        <a:defRPr sz="1400" kern="1200">
          <a:solidFill>
            <a:srgbClr val="787878"/>
          </a:solidFill>
          <a:latin typeface="Verdana"/>
          <a:ea typeface="ＭＳ Ｐゴシック" charset="0"/>
          <a:cs typeface="Verdana"/>
        </a:defRPr>
      </a:lvl2pPr>
      <a:lvl3pPr marL="1097280" indent="-182880" algn="l" defTabSz="457200" rtl="0" eaLnBrk="1" fontAlgn="base" hangingPunct="1">
        <a:lnSpc>
          <a:spcPct val="100000"/>
        </a:lnSpc>
        <a:spcBef>
          <a:spcPts val="500"/>
        </a:spcBef>
        <a:spcAft>
          <a:spcPts val="0"/>
        </a:spcAft>
        <a:buClr>
          <a:srgbClr val="787878"/>
        </a:buClr>
        <a:buSzPct val="100000"/>
        <a:buFont typeface="Arial"/>
        <a:buChar char="•"/>
        <a:defRPr sz="1200" kern="1200">
          <a:solidFill>
            <a:srgbClr val="787878"/>
          </a:solidFill>
          <a:latin typeface="Verdana"/>
          <a:ea typeface="ＭＳ Ｐゴシック" charset="0"/>
          <a:cs typeface="Verdana"/>
        </a:defRPr>
      </a:lvl3pPr>
      <a:lvl4pPr marL="1463040" indent="-182880" algn="l" defTabSz="457200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787878"/>
        </a:buClr>
        <a:buSzPct val="100000"/>
        <a:buFont typeface="Arial"/>
        <a:buChar char="•"/>
        <a:defRPr sz="1000" kern="1200">
          <a:solidFill>
            <a:srgbClr val="787878"/>
          </a:solidFill>
          <a:latin typeface="Verdana"/>
          <a:ea typeface="ＭＳ Ｐゴシック" charset="0"/>
          <a:cs typeface="Verdana"/>
        </a:defRPr>
      </a:lvl4pPr>
      <a:lvl5pPr marL="1828800" indent="-182880" algn="l" defTabSz="457200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787878"/>
        </a:buClr>
        <a:buSzPct val="100000"/>
        <a:buFont typeface="Arial"/>
        <a:buChar char="•"/>
        <a:defRPr sz="1000" kern="1200">
          <a:solidFill>
            <a:srgbClr val="787878"/>
          </a:solidFill>
          <a:latin typeface="Verdana"/>
          <a:ea typeface="ＭＳ Ｐゴシック" charset="0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4858"/>
            <a:ext cx="9144000" cy="680942"/>
          </a:xfrm>
        </p:spPr>
        <p:txBody>
          <a:bodyPr/>
          <a:lstStyle/>
          <a:p>
            <a:r>
              <a:rPr lang="en-US" dirty="0" smtClean="0"/>
              <a:t>python training Schedule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19891"/>
              </p:ext>
            </p:extLst>
          </p:nvPr>
        </p:nvGraphicFramePr>
        <p:xfrm>
          <a:off x="320040" y="1981200"/>
          <a:ext cx="8503920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4640"/>
                <a:gridCol w="2834640"/>
                <a:gridCol w="2834640"/>
              </a:tblGrid>
              <a:tr h="384463"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Python Training is scheduled for </a:t>
                      </a:r>
                      <a:r>
                        <a:rPr lang="en-US" sz="1800" b="1" u="sng" dirty="0" smtClean="0">
                          <a:solidFill>
                            <a:schemeClr val="bg1"/>
                          </a:solidFill>
                        </a:rPr>
                        <a:t>September 18</a:t>
                      </a:r>
                      <a:r>
                        <a:rPr lang="en-US" sz="1800" b="1" u="sng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800" b="1" u="sng" dirty="0" smtClean="0">
                          <a:solidFill>
                            <a:schemeClr val="bg1"/>
                          </a:solidFill>
                        </a:rPr>
                        <a:t>, 20</a:t>
                      </a:r>
                      <a:r>
                        <a:rPr lang="en-US" sz="1800" b="1" u="sng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800" b="1" u="sng" dirty="0" smtClean="0">
                          <a:solidFill>
                            <a:schemeClr val="bg1"/>
                          </a:solidFill>
                        </a:rPr>
                        <a:t>, and 22</a:t>
                      </a:r>
                      <a:r>
                        <a:rPr lang="en-US" sz="1800" b="1" u="sng" baseline="30000" dirty="0" smtClean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 in the </a:t>
                      </a:r>
                      <a:r>
                        <a:rPr lang="en-US" sz="1800" b="1" u="sng" dirty="0" smtClean="0">
                          <a:solidFill>
                            <a:schemeClr val="bg1"/>
                          </a:solidFill>
                        </a:rPr>
                        <a:t>Board Room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. Lunch will be provided!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endParaRPr lang="en-US" sz="1200" b="1" kern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46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Day 1: Intro to Python</a:t>
                      </a:r>
                      <a:endParaRPr lang="en-US" sz="11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Day 2: Python for Analytics</a:t>
                      </a:r>
                      <a:endParaRPr lang="en-US" sz="11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Day 3:</a:t>
                      </a:r>
                      <a:r>
                        <a:rPr lang="en-US" sz="1100" b="1" kern="12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APIs, Review, Live Coding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817"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Course Roadmap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Explore the </a:t>
                      </a: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Spyder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IDE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Python Fundamentals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Syntax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Variable Assignment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Viewing Variables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Data Structures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Intro to Object Oriented Programming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Functions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Classes, Attributes, Methods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Errors, Exceptions, and Debugging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Common errors/exceptions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Debugging approaches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Example Scripts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Control Flow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Try/Except/Finally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If/</a:t>
                      </a: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elif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/then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Loops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 Python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odules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Package Review: </a:t>
                      </a: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Numpy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Ndarray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Array-based computations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Package Review: Pandas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Series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DataFrames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DataFrame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Operations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Package Review: </a:t>
                      </a: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SciKit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Learn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Machine Learning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Review website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Example Scripts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Popular Python APIs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Helpful Python Modules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Look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at r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esources for exploring what’s available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Review Days 1 + 2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Quick overview followed by time for Q &amp; A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Live Coding Exercise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Attendees given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the task of programming a small workflow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Practice/reinforce the concepts learned, foster discussion and P2P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help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Example Scripts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(if time permits)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AutoShape 2" descr="Image result fo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Image result for pyth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pyth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14400"/>
            <a:ext cx="2419350" cy="81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6"/>
          <p:cNvSpPr txBox="1">
            <a:spLocks/>
          </p:cNvSpPr>
          <p:nvPr/>
        </p:nvSpPr>
        <p:spPr bwMode="auto">
          <a:xfrm>
            <a:off x="459581" y="609600"/>
            <a:ext cx="822483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87878"/>
              </a:buClr>
              <a:buSzPct val="100000"/>
              <a:buFont typeface="Arial"/>
              <a:buNone/>
              <a:defRPr sz="1600" kern="1200">
                <a:solidFill>
                  <a:srgbClr val="787878"/>
                </a:solidFill>
                <a:latin typeface="Verdana"/>
                <a:ea typeface="ＭＳ Ｐゴシック" charset="0"/>
                <a:cs typeface="Verdana"/>
              </a:defRPr>
            </a:lvl1pPr>
            <a:lvl2pPr marL="731520" indent="-182880" algn="l" defTabSz="457200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87878"/>
              </a:buClr>
              <a:buSzPct val="100000"/>
              <a:buFont typeface="Arial"/>
              <a:buChar char="•"/>
              <a:defRPr sz="1400" kern="1200">
                <a:solidFill>
                  <a:srgbClr val="787878"/>
                </a:solidFill>
                <a:latin typeface="Verdana"/>
                <a:ea typeface="ＭＳ Ｐゴシック" charset="0"/>
                <a:cs typeface="Verdana"/>
              </a:defRPr>
            </a:lvl2pPr>
            <a:lvl3pPr marL="1097280" indent="-182880" algn="l" defTabSz="457200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87878"/>
              </a:buClr>
              <a:buSzPct val="100000"/>
              <a:buFont typeface="Arial"/>
              <a:buChar char="•"/>
              <a:defRPr sz="1200" kern="1200">
                <a:solidFill>
                  <a:srgbClr val="787878"/>
                </a:solidFill>
                <a:latin typeface="Verdana"/>
                <a:ea typeface="ＭＳ Ｐゴシック" charset="0"/>
                <a:cs typeface="Verdana"/>
              </a:defRPr>
            </a:lvl3pPr>
            <a:lvl4pPr marL="1463040" indent="-18288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87878"/>
              </a:buClr>
              <a:buSzPct val="100000"/>
              <a:buFont typeface="Arial"/>
              <a:buChar char="•"/>
              <a:defRPr sz="1000" kern="1200">
                <a:solidFill>
                  <a:srgbClr val="787878"/>
                </a:solidFill>
                <a:latin typeface="Verdana"/>
                <a:ea typeface="ＭＳ Ｐゴシック" charset="0"/>
                <a:cs typeface="Verdana"/>
              </a:defRPr>
            </a:lvl4pPr>
            <a:lvl5pPr marL="1828800" indent="-18288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87878"/>
              </a:buClr>
              <a:buSzPct val="100000"/>
              <a:buFont typeface="Arial"/>
              <a:buChar char="•"/>
              <a:defRPr sz="1000" kern="1200" baseline="0">
                <a:solidFill>
                  <a:srgbClr val="787878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Have you…</a:t>
            </a:r>
          </a:p>
          <a:p>
            <a:pPr marL="576263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Heard about Python and want to see what all the talk is about?</a:t>
            </a:r>
          </a:p>
          <a:p>
            <a:pPr marL="576263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Explored Python previously and want a refresher?</a:t>
            </a:r>
          </a:p>
          <a:p>
            <a:pPr marL="576263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Ever thought “I bet this could be automated”?</a:t>
            </a:r>
          </a:p>
          <a:p>
            <a:pPr marL="576263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Spent too much time working with dirty data?</a:t>
            </a:r>
          </a:p>
          <a:p>
            <a:pPr marL="576263" lvl="1" indent="-285750">
              <a:buFont typeface="Arial" panose="020B0604020202020204" pitchFamily="34" charset="0"/>
              <a:buChar char="•"/>
            </a:pPr>
            <a:endParaRPr lang="en-US" sz="1200" dirty="0" smtClean="0"/>
          </a:p>
        </p:txBody>
      </p:sp>
      <p:sp>
        <p:nvSpPr>
          <p:cNvPr id="14" name="Content Placeholder 6"/>
          <p:cNvSpPr txBox="1">
            <a:spLocks/>
          </p:cNvSpPr>
          <p:nvPr/>
        </p:nvSpPr>
        <p:spPr bwMode="auto">
          <a:xfrm>
            <a:off x="458788" y="6070600"/>
            <a:ext cx="822642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87878"/>
              </a:buClr>
              <a:buSzPct val="100000"/>
              <a:buFont typeface="Arial"/>
              <a:buNone/>
              <a:defRPr sz="1600" kern="1200">
                <a:solidFill>
                  <a:srgbClr val="787878"/>
                </a:solidFill>
                <a:latin typeface="Verdana"/>
                <a:ea typeface="ＭＳ Ｐゴシック" charset="0"/>
                <a:cs typeface="Verdana"/>
              </a:defRPr>
            </a:lvl1pPr>
            <a:lvl2pPr marL="731520" indent="-182880" algn="l" defTabSz="457200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87878"/>
              </a:buClr>
              <a:buSzPct val="100000"/>
              <a:buFont typeface="Arial"/>
              <a:buChar char="•"/>
              <a:defRPr sz="1400" kern="1200">
                <a:solidFill>
                  <a:srgbClr val="787878"/>
                </a:solidFill>
                <a:latin typeface="Verdana"/>
                <a:ea typeface="ＭＳ Ｐゴシック" charset="0"/>
                <a:cs typeface="Verdana"/>
              </a:defRPr>
            </a:lvl2pPr>
            <a:lvl3pPr marL="1097280" indent="-182880" algn="l" defTabSz="457200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87878"/>
              </a:buClr>
              <a:buSzPct val="100000"/>
              <a:buFont typeface="Arial"/>
              <a:buChar char="•"/>
              <a:defRPr sz="1200" kern="1200">
                <a:solidFill>
                  <a:srgbClr val="787878"/>
                </a:solidFill>
                <a:latin typeface="Verdana"/>
                <a:ea typeface="ＭＳ Ｐゴシック" charset="0"/>
                <a:cs typeface="Verdana"/>
              </a:defRPr>
            </a:lvl3pPr>
            <a:lvl4pPr marL="1463040" indent="-18288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87878"/>
              </a:buClr>
              <a:buSzPct val="100000"/>
              <a:buFont typeface="Arial"/>
              <a:buChar char="•"/>
              <a:defRPr sz="1000" kern="1200">
                <a:solidFill>
                  <a:srgbClr val="787878"/>
                </a:solidFill>
                <a:latin typeface="Verdana"/>
                <a:ea typeface="ＭＳ Ｐゴシック" charset="0"/>
                <a:cs typeface="Verdana"/>
              </a:defRPr>
            </a:lvl4pPr>
            <a:lvl5pPr marL="1828800" indent="-18288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87878"/>
              </a:buClr>
              <a:buSzPct val="100000"/>
              <a:buFont typeface="Arial"/>
              <a:buChar char="•"/>
              <a:defRPr sz="1000" kern="1200" baseline="0">
                <a:solidFill>
                  <a:srgbClr val="787878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smtClean="0"/>
              <a:t>Calendar invitations, RSVP confirmation, and dietary restrictions (for lunch orders) to follow </a:t>
            </a:r>
            <a:endParaRPr 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4151122336"/>
      </p:ext>
    </p:extLst>
  </p:cSld>
  <p:clrMapOvr>
    <a:masterClrMapping/>
  </p:clrMapOvr>
</p:sld>
</file>

<file path=ppt/theme/theme1.xml><?xml version="1.0" encoding="utf-8"?>
<a:theme xmlns:a="http://schemas.openxmlformats.org/drawingml/2006/main" name="BP_MASTER_TEMPLATE_032216">
  <a:themeElements>
    <a:clrScheme name="Custom 1">
      <a:dk1>
        <a:srgbClr val="696969"/>
      </a:dk1>
      <a:lt1>
        <a:sysClr val="window" lastClr="FFFFFF"/>
      </a:lt1>
      <a:dk2>
        <a:srgbClr val="687E18"/>
      </a:dk2>
      <a:lt2>
        <a:srgbClr val="0087AA"/>
      </a:lt2>
      <a:accent1>
        <a:srgbClr val="FE5500"/>
      </a:accent1>
      <a:accent2>
        <a:srgbClr val="8EAC1D"/>
      </a:accent2>
      <a:accent3>
        <a:srgbClr val="00B5CD"/>
      </a:accent3>
      <a:accent4>
        <a:srgbClr val="F7970E"/>
      </a:accent4>
      <a:accent5>
        <a:srgbClr val="526510"/>
      </a:accent5>
      <a:accent6>
        <a:srgbClr val="006984"/>
      </a:accent6>
      <a:hlink>
        <a:srgbClr val="D63A0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87E18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0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BP_MASTER_TEMPLATE_102716</Template>
  <TotalTime>148</TotalTime>
  <Words>234</Words>
  <Application>Microsoft Office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BP_MASTER_TEMPLATE_032216</vt:lpstr>
      <vt:lpstr>python training 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Landry, Graham</dc:creator>
  <cp:lastModifiedBy>Landry, Graham</cp:lastModifiedBy>
  <cp:revision>16</cp:revision>
  <dcterms:created xsi:type="dcterms:W3CDTF">2017-08-23T15:42:00Z</dcterms:created>
  <dcterms:modified xsi:type="dcterms:W3CDTF">2017-09-08T14:33:11Z</dcterms:modified>
</cp:coreProperties>
</file>