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68" r:id="rId9"/>
    <p:sldId id="265" r:id="rId10"/>
    <p:sldId id="271" r:id="rId11"/>
    <p:sldId id="272" r:id="rId12"/>
    <p:sldId id="273" r:id="rId13"/>
    <p:sldId id="266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62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removed the column for Master’s degree awarded since it is not in our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to covert NaN to ‘0’: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df.fillna(value=0)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41C6A91-3988-41E8-A5B9-531D4663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57" y="941289"/>
            <a:ext cx="3731567" cy="2487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3BB14-CDCB-4A98-A3D7-FBA8E3BA4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56" y="1011310"/>
            <a:ext cx="3731567" cy="2347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0B9B8-9566-4E3D-9D7B-DDED255C0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40" y="3429000"/>
            <a:ext cx="3591549" cy="2394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F7AF9-E817-4E93-B4B3-D108A664A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57" y="3358979"/>
            <a:ext cx="3731566" cy="2487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D5888-1E1E-4C24-B911-50ECB52C5AE7}"/>
              </a:ext>
            </a:extLst>
          </p:cNvPr>
          <p:cNvSpPr txBox="1"/>
          <p:nvPr/>
        </p:nvSpPr>
        <p:spPr>
          <a:xfrm>
            <a:off x="3917081" y="560289"/>
            <a:ext cx="3028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Trend in Degrees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1C9D1-3FC3-4F1B-BC89-1CC7AD233D66}"/>
              </a:ext>
            </a:extLst>
          </p:cNvPr>
          <p:cNvSpPr txBox="1"/>
          <p:nvPr/>
        </p:nvSpPr>
        <p:spPr>
          <a:xfrm>
            <a:off x="9248848" y="2481816"/>
            <a:ext cx="1787920" cy="1323439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Increase in short term degrees with increase in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101255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DFBB3-910A-4627-97A3-F1C787CD3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75" y="1028285"/>
            <a:ext cx="3439150" cy="2292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A61835-5BEC-481A-8833-B12781F2F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53" y="942560"/>
            <a:ext cx="3439150" cy="2292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F6C04-1D2B-4868-8511-34941CC99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11" y="3641930"/>
            <a:ext cx="3281678" cy="2187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B4730-A882-4500-9E70-6E7D3E2426EB}"/>
              </a:ext>
            </a:extLst>
          </p:cNvPr>
          <p:cNvSpPr txBox="1"/>
          <p:nvPr/>
        </p:nvSpPr>
        <p:spPr>
          <a:xfrm>
            <a:off x="5572125" y="3622674"/>
            <a:ext cx="2952750" cy="206210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*Deleting empty cells with .dropna function in a multicolumn data frame causes mis-representation of data.</a:t>
            </a:r>
          </a:p>
          <a:p>
            <a:r>
              <a:rPr lang="en-US" sz="1600" dirty="0">
                <a:latin typeface="Cambria" panose="02040503050406030204" pitchFamily="18" charset="0"/>
              </a:rPr>
              <a:t>*With .dropna, deleted ~11,000 rows!</a:t>
            </a:r>
          </a:p>
          <a:p>
            <a:r>
              <a:rPr lang="en-US" sz="1600" dirty="0">
                <a:latin typeface="Cambria" panose="02040503050406030204" pitchFamily="18" charset="0"/>
              </a:rPr>
              <a:t>*Convert NaN to ‘0’ value instead.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3BCD9-0111-4916-BDD3-FFC9E2BBB2D8}"/>
              </a:ext>
            </a:extLst>
          </p:cNvPr>
          <p:cNvSpPr txBox="1"/>
          <p:nvPr/>
        </p:nvSpPr>
        <p:spPr>
          <a:xfrm>
            <a:off x="2495550" y="371475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.dropna function to delete empty cells</a:t>
            </a:r>
          </a:p>
        </p:txBody>
      </p:sp>
    </p:spTree>
    <p:extLst>
      <p:ext uri="{BB962C8B-B14F-4D97-AF65-F5344CB8AC3E}">
        <p14:creationId xmlns:p14="http://schemas.microsoft.com/office/powerpoint/2010/main" val="340114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8015-6C12-4645-A753-41ABF446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31E26-1F82-473A-9ED1-7182E26AD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38" y="1971259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33835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83535-D72F-48EF-87DE-CD682D3C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237957"/>
            <a:ext cx="5487650" cy="365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93238-0630-4085-8B20-F2A420756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05" y="123795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AF7B9-49C9-4F4E-B108-B4D430E37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75" y="246117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Answers: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We were able to visualize a correlation between enrollment and unemployment rates over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Similarly, we’re able to see a relationship between enrollment and completion rates.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would need more data than what is available to determine cause-and-effect relationship and/or a predictive trend.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8D683-71FC-4406-9162-5D8D14F14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0" t="8869" r="59500" b="84017"/>
          <a:stretch/>
        </p:blipFill>
        <p:spPr>
          <a:xfrm>
            <a:off x="6096000" y="4068417"/>
            <a:ext cx="3901440" cy="48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F483-110F-4039-9778-9A6575CB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4" t="10416" r="53614" b="81759"/>
          <a:stretch/>
        </p:blipFill>
        <p:spPr>
          <a:xfrm>
            <a:off x="6096000" y="4676186"/>
            <a:ext cx="4780569" cy="5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different ways to pinpoint your data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site, when you know exactly what you need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enrollment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completion (a.k.a., degrees awarded) files per 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(2001-2017 for enrollment, 2005-2017 for completions)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D6B7-D3C0-4BFE-BDBD-19401CA1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3" t="60160" r="3198" b="7576"/>
          <a:stretch/>
        </p:blipFill>
        <p:spPr>
          <a:xfrm>
            <a:off x="6096000" y="1845734"/>
            <a:ext cx="5259572" cy="22115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A1FE-1032-4314-AABF-7BB3F47C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63" t="15818" r="8398" b="64452"/>
          <a:stretch/>
        </p:blipFill>
        <p:spPr>
          <a:xfrm>
            <a:off x="6096000" y="4286970"/>
            <a:ext cx="5259572" cy="13524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9C1F8-0E05-4ED2-BF3F-4DAEE4449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40" y="0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AAAB6-053C-4635-8192-BE43E3728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650" cy="3658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B9865B-D38E-4243-A2AE-F62A13CD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3513039"/>
            <a:ext cx="5060305" cy="33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1CD7-229E-485E-8E5B-F4DC0D5D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Degree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7223-6C09-4C88-898E-7D659E0A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Degree Completion data contains data for FOUR Degree Types from 2,544 institution (2005-2017):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 One year certification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Two year certification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Associates Degree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Bachelor’s Degree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F80A0-AEDC-4231-8B34-201CD864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35" y="221066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7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D2EB-58B2-4C16-84A3-5C82C89F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Data Frame was processed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E07C-CDA9-44D1-A3CB-5AC16453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Remove unwanted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Rename, re-arrange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</a:rPr>
              <a:t>Convert empty cells to ‘0’; do not delete!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Add up sum of degrees per year with .groupby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Created summary table with total degree per year per Degree type with Pandas dictionary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CompletionPerYear = pd.DataFrame({"Shorter Certificates":df5,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"Longer Certificates": df6,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"Associates Degree": df7,</a:t>
            </a:r>
          </a:p>
          <a:p>
            <a:pPr marL="292608" lvl="1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"Bachelors Degree" : df8})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Total degree awarded per year = Add all 4 degrees awarded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Plotting</a:t>
            </a:r>
          </a:p>
        </p:txBody>
      </p:sp>
    </p:spTree>
    <p:extLst>
      <p:ext uri="{BB962C8B-B14F-4D97-AF65-F5344CB8AC3E}">
        <p14:creationId xmlns:p14="http://schemas.microsoft.com/office/powerpoint/2010/main" val="24293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C9485-DC76-44B0-B47A-FD78BE34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3317568"/>
            <a:ext cx="10963275" cy="2638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74714-9846-465D-82AE-DDECA023A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1110474"/>
            <a:ext cx="3657600" cy="2290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AD3480-8496-4F21-A5B5-07A4F252B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1" y="1193801"/>
            <a:ext cx="3352798" cy="2235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BB558-2007-41FD-B5AC-120BFDAB2F67}"/>
              </a:ext>
            </a:extLst>
          </p:cNvPr>
          <p:cNvSpPr txBox="1"/>
          <p:nvPr/>
        </p:nvSpPr>
        <p:spPr>
          <a:xfrm>
            <a:off x="4214811" y="438150"/>
            <a:ext cx="34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Summary of Degrees Awarded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2FADB-63D2-4022-A04C-F539EFD8230D}"/>
              </a:ext>
            </a:extLst>
          </p:cNvPr>
          <p:cNvSpPr txBox="1"/>
          <p:nvPr/>
        </p:nvSpPr>
        <p:spPr>
          <a:xfrm>
            <a:off x="9048749" y="1992968"/>
            <a:ext cx="1400176" cy="116955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On average ~87% of total graduates had Bachelor's Degree</a:t>
            </a:r>
          </a:p>
        </p:txBody>
      </p:sp>
    </p:spTree>
    <p:extLst>
      <p:ext uri="{BB962C8B-B14F-4D97-AF65-F5344CB8AC3E}">
        <p14:creationId xmlns:p14="http://schemas.microsoft.com/office/powerpoint/2010/main" val="3132460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693</TotalTime>
  <Words>576</Words>
  <Application>Microsoft Office PowerPoint</Application>
  <PresentationFormat>Widescreen</PresentationFormat>
  <Paragraphs>81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Wingdings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Analysis</vt:lpstr>
      <vt:lpstr>PowerPoint Presentation</vt:lpstr>
      <vt:lpstr>Degree Completion</vt:lpstr>
      <vt:lpstr>Data Frame was processed with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Aparna Paul</cp:lastModifiedBy>
  <cp:revision>55</cp:revision>
  <dcterms:created xsi:type="dcterms:W3CDTF">2018-08-11T16:27:34Z</dcterms:created>
  <dcterms:modified xsi:type="dcterms:W3CDTF">2018-08-18T19:01:43Z</dcterms:modified>
</cp:coreProperties>
</file>