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4" r:id="rId6"/>
    <p:sldId id="260" r:id="rId7"/>
    <p:sldId id="264" r:id="rId8"/>
    <p:sldId id="266" r:id="rId9"/>
    <p:sldId id="271" r:id="rId10"/>
    <p:sldId id="265" r:id="rId11"/>
    <p:sldId id="261" r:id="rId12"/>
    <p:sldId id="262" r:id="rId13"/>
    <p:sldId id="27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2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coPC\Desktop\BOOTCAMP\Project1\Enrollment-Completions-Unemploymen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Enrollment,</a:t>
            </a:r>
            <a:r>
              <a:rPr lang="en-US" baseline="0"/>
              <a:t> Completions, and Unemployment Rates of Change </a:t>
            </a:r>
          </a:p>
          <a:p>
            <a:pPr>
              <a:defRPr/>
            </a:pPr>
            <a:r>
              <a:rPr lang="en-US" baseline="0"/>
              <a:t>2006-2017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14334790224656"/>
          <c:y val="0.15061928934010152"/>
          <c:w val="0.80964418972466456"/>
          <c:h val="0.75517454734401857"/>
        </c:manualLayout>
      </c:layout>
      <c:lineChart>
        <c:grouping val="standard"/>
        <c:varyColors val="0"/>
        <c:ser>
          <c:idx val="1"/>
          <c:order val="0"/>
          <c:tx>
            <c:strRef>
              <c:f>enrollmentByYear_for_CombinedPl!$B$1</c:f>
              <c:strCache>
                <c:ptCount val="1"/>
                <c:pt idx="0">
                  <c:v>Enrollment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enrollmentByYear_for_CombinedPl!$B$2:$B$14</c:f>
            </c:numRef>
          </c:val>
          <c:smooth val="0"/>
          <c:extLst>
            <c:ext xmlns:c16="http://schemas.microsoft.com/office/drawing/2014/chart" uri="{C3380CC4-5D6E-409C-BE32-E72D297353CC}">
              <c16:uniqueId val="{00000000-CE9A-485A-BA6C-361EEEE53B81}"/>
            </c:ext>
          </c:extLst>
        </c:ser>
        <c:ser>
          <c:idx val="2"/>
          <c:order val="1"/>
          <c:tx>
            <c:strRef>
              <c:f>enrollmentByYear_for_CombinedPl!$C$1</c:f>
              <c:strCache>
                <c:ptCount val="1"/>
                <c:pt idx="0">
                  <c:v>Shorter Certificates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enrollmentByYear_for_CombinedPl!$C$2:$C$14</c:f>
            </c:numRef>
          </c:val>
          <c:smooth val="0"/>
          <c:extLst>
            <c:ext xmlns:c16="http://schemas.microsoft.com/office/drawing/2014/chart" uri="{C3380CC4-5D6E-409C-BE32-E72D297353CC}">
              <c16:uniqueId val="{00000001-CE9A-485A-BA6C-361EEEE53B81}"/>
            </c:ext>
          </c:extLst>
        </c:ser>
        <c:ser>
          <c:idx val="3"/>
          <c:order val="2"/>
          <c:tx>
            <c:strRef>
              <c:f>enrollmentByYear_for_CombinedPl!$D$1</c:f>
              <c:strCache>
                <c:ptCount val="1"/>
                <c:pt idx="0">
                  <c:v>Longer Certificates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enrollmentByYear_for_CombinedPl!$D$2:$D$14</c:f>
            </c:numRef>
          </c:val>
          <c:smooth val="0"/>
          <c:extLst>
            <c:ext xmlns:c16="http://schemas.microsoft.com/office/drawing/2014/chart" uri="{C3380CC4-5D6E-409C-BE32-E72D297353CC}">
              <c16:uniqueId val="{00000002-CE9A-485A-BA6C-361EEEE53B81}"/>
            </c:ext>
          </c:extLst>
        </c:ser>
        <c:ser>
          <c:idx val="4"/>
          <c:order val="3"/>
          <c:tx>
            <c:strRef>
              <c:f>enrollmentByYear_for_CombinedPl!$E$1</c:f>
              <c:strCache>
                <c:ptCount val="1"/>
                <c:pt idx="0">
                  <c:v>Associates Degree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enrollmentByYear_for_CombinedPl!$E$2:$E$14</c:f>
            </c:numRef>
          </c:val>
          <c:smooth val="0"/>
          <c:extLst>
            <c:ext xmlns:c16="http://schemas.microsoft.com/office/drawing/2014/chart" uri="{C3380CC4-5D6E-409C-BE32-E72D297353CC}">
              <c16:uniqueId val="{00000003-CE9A-485A-BA6C-361EEEE53B81}"/>
            </c:ext>
          </c:extLst>
        </c:ser>
        <c:ser>
          <c:idx val="5"/>
          <c:order val="4"/>
          <c:tx>
            <c:strRef>
              <c:f>enrollmentByYear_for_CombinedPl!$F$1</c:f>
              <c:strCache>
                <c:ptCount val="1"/>
                <c:pt idx="0">
                  <c:v>Bachelors Degree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enrollmentByYear_for_CombinedPl!$F$2:$F$14</c:f>
            </c:numRef>
          </c:val>
          <c:smooth val="0"/>
          <c:extLst>
            <c:ext xmlns:c16="http://schemas.microsoft.com/office/drawing/2014/chart" uri="{C3380CC4-5D6E-409C-BE32-E72D297353CC}">
              <c16:uniqueId val="{00000004-CE9A-485A-BA6C-361EEEE53B81}"/>
            </c:ext>
          </c:extLst>
        </c:ser>
        <c:ser>
          <c:idx val="6"/>
          <c:order val="5"/>
          <c:tx>
            <c:strRef>
              <c:f>enrollmentByYear_for_CombinedPl!$G$1</c:f>
              <c:strCache>
                <c:ptCount val="1"/>
                <c:pt idx="0">
                  <c:v>Total_Degree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enrollmentByYear_for_CombinedPl!$G$2:$G$14</c:f>
            </c:numRef>
          </c:val>
          <c:smooth val="0"/>
          <c:extLst>
            <c:ext xmlns:c16="http://schemas.microsoft.com/office/drawing/2014/chart" uri="{C3380CC4-5D6E-409C-BE32-E72D297353CC}">
              <c16:uniqueId val="{00000005-CE9A-485A-BA6C-361EEEE53B81}"/>
            </c:ext>
          </c:extLst>
        </c:ser>
        <c:ser>
          <c:idx val="7"/>
          <c:order val="6"/>
          <c:tx>
            <c:strRef>
              <c:f>enrollmentByYear_for_CombinedPl!$H$1</c:f>
              <c:strCache>
                <c:ptCount val="1"/>
                <c:pt idx="0">
                  <c:v>Initial Jobless Claims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enrollmentByYear_for_CombinedPl!$H$2:$H$14</c:f>
            </c:numRef>
          </c:val>
          <c:smooth val="0"/>
          <c:extLst>
            <c:ext xmlns:c16="http://schemas.microsoft.com/office/drawing/2014/chart" uri="{C3380CC4-5D6E-409C-BE32-E72D297353CC}">
              <c16:uniqueId val="{00000006-CE9A-485A-BA6C-361EEEE53B81}"/>
            </c:ext>
          </c:extLst>
        </c:ser>
        <c:ser>
          <c:idx val="8"/>
          <c:order val="7"/>
          <c:tx>
            <c:strRef>
              <c:f>enrollmentByYear_for_CombinedPl!$I$1</c:f>
              <c:strCache>
                <c:ptCount val="1"/>
                <c:pt idx="0">
                  <c:v>Unemployment Rate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enrollmentByYear_for_CombinedPl!$I$2:$I$14</c:f>
            </c:numRef>
          </c:val>
          <c:smooth val="0"/>
          <c:extLst>
            <c:ext xmlns:c16="http://schemas.microsoft.com/office/drawing/2014/chart" uri="{C3380CC4-5D6E-409C-BE32-E72D297353CC}">
              <c16:uniqueId val="{00000007-CE9A-485A-BA6C-361EEEE53B81}"/>
            </c:ext>
          </c:extLst>
        </c:ser>
        <c:ser>
          <c:idx val="9"/>
          <c:order val="8"/>
          <c:tx>
            <c:strRef>
              <c:f>enrollmentByYear_for_CombinedPl!$J$1</c:f>
              <c:strCache>
                <c:ptCount val="1"/>
                <c:pt idx="0">
                  <c:v>Labor Force Participation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enrollmentByYear_for_CombinedPl!$J$2:$J$14</c:f>
            </c:numRef>
          </c:val>
          <c:smooth val="0"/>
          <c:extLst>
            <c:ext xmlns:c16="http://schemas.microsoft.com/office/drawing/2014/chart" uri="{C3380CC4-5D6E-409C-BE32-E72D297353CC}">
              <c16:uniqueId val="{00000008-CE9A-485A-BA6C-361EEEE53B81}"/>
            </c:ext>
          </c:extLst>
        </c:ser>
        <c:ser>
          <c:idx val="10"/>
          <c:order val="9"/>
          <c:tx>
            <c:strRef>
              <c:f>enrollmentByYear_for_CombinedPl!$K$1</c:f>
              <c:strCache>
                <c:ptCount val="1"/>
                <c:pt idx="0">
                  <c:v>Enrollment Rate of change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enrollmentByYear_for_CombinedPl!$K$2:$K$14</c:f>
              <c:numCache>
                <c:formatCode>0.00%</c:formatCode>
                <c:ptCount val="12"/>
                <c:pt idx="0">
                  <c:v>8.3266313464631647E-3</c:v>
                </c:pt>
                <c:pt idx="1">
                  <c:v>1.4175312229361525E-2</c:v>
                </c:pt>
                <c:pt idx="2">
                  <c:v>2.3416891024645059E-2</c:v>
                </c:pt>
                <c:pt idx="3">
                  <c:v>5.7879158241936457E-2</c:v>
                </c:pt>
                <c:pt idx="4">
                  <c:v>5.6689791194729722E-2</c:v>
                </c:pt>
                <c:pt idx="5">
                  <c:v>2.6382979384981464E-2</c:v>
                </c:pt>
                <c:pt idx="6">
                  <c:v>2.50353355879529E-5</c:v>
                </c:pt>
                <c:pt idx="7">
                  <c:v>-1.3916479078157185E-2</c:v>
                </c:pt>
                <c:pt idx="8">
                  <c:v>3.0969971731826806E-3</c:v>
                </c:pt>
                <c:pt idx="9">
                  <c:v>-8.2065752990195806E-3</c:v>
                </c:pt>
                <c:pt idx="10">
                  <c:v>-7.1577320288447321E-3</c:v>
                </c:pt>
                <c:pt idx="11">
                  <c:v>-1.0045048999059003E-2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E9A-485A-BA6C-361EEEE5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849791"/>
        <c:axId val="2077050143"/>
      </c:lineChart>
      <c:lineChart>
        <c:grouping val="standard"/>
        <c:varyColors val="0"/>
        <c:ser>
          <c:idx val="11"/>
          <c:order val="10"/>
          <c:tx>
            <c:strRef>
              <c:f>enrollmentByYear_for_CombinedPl!$L$1</c:f>
              <c:strCache>
                <c:ptCount val="1"/>
                <c:pt idx="0">
                  <c:v>Total Degrees Granted Rate of Change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enrollmentByYear_for_CombinedPl!$L$2:$L$14</c:f>
              <c:numCache>
                <c:formatCode>0.00%</c:formatCode>
                <c:ptCount val="12"/>
                <c:pt idx="0">
                  <c:v>-4.0025729343901695E-2</c:v>
                </c:pt>
                <c:pt idx="1">
                  <c:v>-5.2696422781800534E-2</c:v>
                </c:pt>
                <c:pt idx="2">
                  <c:v>-1.5834987564743219E-2</c:v>
                </c:pt>
                <c:pt idx="3">
                  <c:v>0.1486564811165465</c:v>
                </c:pt>
                <c:pt idx="4">
                  <c:v>0.23130487435664548</c:v>
                </c:pt>
                <c:pt idx="5">
                  <c:v>-0.22327678059175482</c:v>
                </c:pt>
                <c:pt idx="6">
                  <c:v>-3.904271484045263E-3</c:v>
                </c:pt>
                <c:pt idx="7">
                  <c:v>-0.16341447912032037</c:v>
                </c:pt>
                <c:pt idx="8">
                  <c:v>-2.3020817504938451E-2</c:v>
                </c:pt>
                <c:pt idx="9">
                  <c:v>-3.6368820799958512E-2</c:v>
                </c:pt>
                <c:pt idx="10">
                  <c:v>3.8279442621186766E-2</c:v>
                </c:pt>
                <c:pt idx="11">
                  <c:v>2.5338756898204418E-2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E9A-485A-BA6C-361EEEE53B81}"/>
            </c:ext>
          </c:extLst>
        </c:ser>
        <c:ser>
          <c:idx val="12"/>
          <c:order val="11"/>
          <c:tx>
            <c:strRef>
              <c:f>enrollmentByYear_for_CombinedPl!$M$1</c:f>
              <c:strCache>
                <c:ptCount val="1"/>
                <c:pt idx="0">
                  <c:v>Unemployment Annual Rate of Change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enrollmentByYear_for_CombinedPl!$A$2:$A$14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enrollmentByYear_for_CombinedPl!$M$2:$M$14</c:f>
              <c:numCache>
                <c:formatCode>0%</c:formatCode>
                <c:ptCount val="12"/>
                <c:pt idx="0">
                  <c:v>-9.8039215686274495E-2</c:v>
                </c:pt>
                <c:pt idx="1">
                  <c:v>0</c:v>
                </c:pt>
                <c:pt idx="2">
                  <c:v>0.26086956521739102</c:v>
                </c:pt>
                <c:pt idx="3">
                  <c:v>0.60344827586206895</c:v>
                </c:pt>
                <c:pt idx="4">
                  <c:v>3.2258064516128997E-2</c:v>
                </c:pt>
                <c:pt idx="5">
                  <c:v>-7.2916666666666602E-2</c:v>
                </c:pt>
                <c:pt idx="6">
                  <c:v>-8.9887640449438297E-2</c:v>
                </c:pt>
                <c:pt idx="7">
                  <c:v>-8.6419753086419693E-2</c:v>
                </c:pt>
                <c:pt idx="8">
                  <c:v>-0.162162162162162</c:v>
                </c:pt>
                <c:pt idx="9">
                  <c:v>-0.14516129032257999</c:v>
                </c:pt>
                <c:pt idx="10">
                  <c:v>-7.5471698113207392E-2</c:v>
                </c:pt>
                <c:pt idx="11">
                  <c:v>-0.10204081632653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E9A-485A-BA6C-361EEEE5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55615"/>
        <c:axId val="58373903"/>
      </c:lineChart>
      <c:catAx>
        <c:axId val="213684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50143"/>
        <c:crosses val="autoZero"/>
        <c:auto val="1"/>
        <c:lblAlgn val="ctr"/>
        <c:lblOffset val="100"/>
        <c:noMultiLvlLbl val="0"/>
      </c:catAx>
      <c:valAx>
        <c:axId val="207705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Enrollment</a:t>
                </a:r>
                <a:r>
                  <a:rPr lang="en-US" baseline="0"/>
                  <a:t> and Completion Rates of Change (YoY, 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849791"/>
        <c:crosses val="autoZero"/>
        <c:crossBetween val="between"/>
      </c:valAx>
      <c:valAx>
        <c:axId val="5837390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Unemployment Rate of Change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55615"/>
        <c:crosses val="max"/>
        <c:crossBetween val="between"/>
      </c:valAx>
      <c:catAx>
        <c:axId val="576556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3739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896588051998323"/>
          <c:y val="0.17700734745187469"/>
          <c:w val="0.31702400837527828"/>
          <c:h val="0.211989116097684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Brandi,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73E5E-9C40-463E-8A37-81FECF4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06" y="963404"/>
            <a:ext cx="7396787" cy="49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B79BFD-7B11-4F30-970D-214265C2D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335172"/>
              </p:ext>
            </p:extLst>
          </p:nvPr>
        </p:nvGraphicFramePr>
        <p:xfrm>
          <a:off x="1097280" y="1845734"/>
          <a:ext cx="9266426" cy="43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8" y="286603"/>
            <a:ext cx="10501312" cy="1450757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68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Difficulties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CA" sz="2100" dirty="0"/>
              <a:t>Limited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 Dangers of using </a:t>
            </a:r>
            <a:r>
              <a:rPr lang="en-US" sz="2100" dirty="0" err="1"/>
              <a:t>dropna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	With .</a:t>
            </a:r>
            <a:r>
              <a:rPr lang="en-US" sz="2100" dirty="0" err="1"/>
              <a:t>dropna</a:t>
            </a:r>
            <a:r>
              <a:rPr lang="en-US" sz="2100" dirty="0"/>
              <a:t>, deleted ~11,000 rows!</a:t>
            </a:r>
          </a:p>
          <a:p>
            <a:pPr marL="0" indent="0">
              <a:buNone/>
            </a:pPr>
            <a:r>
              <a:rPr lang="en-US" sz="2100" dirty="0"/>
              <a:t>	Convert </a:t>
            </a:r>
            <a:r>
              <a:rPr lang="en-US" sz="2100" dirty="0" err="1"/>
              <a:t>NaN</a:t>
            </a:r>
            <a:r>
              <a:rPr lang="en-US" sz="2100" dirty="0"/>
              <a:t> to ‘0’ value instead.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/>
              <a:t>  Snags with visualizing the data </a:t>
            </a:r>
          </a:p>
          <a:p>
            <a:br>
              <a:rPr lang="en-US" b="1" dirty="0"/>
            </a:br>
            <a:r>
              <a:rPr lang="en-US" b="1" dirty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How the number of degrees awarded effect the economy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Compare textbook sales to enrollment rates and total institution counts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C3770-9CE8-4274-8FE5-102470E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68" y="2357437"/>
            <a:ext cx="6000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F35FAF-A5FC-42B5-8B9A-83C2F1CF7356}"/>
              </a:ext>
            </a:extLst>
          </p:cNvPr>
          <p:cNvSpPr/>
          <p:nvPr/>
        </p:nvSpPr>
        <p:spPr>
          <a:xfrm>
            <a:off x="590550" y="219101"/>
            <a:ext cx="108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Troubles Visualizing the Data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BDC281E-364F-46EA-B8B8-A792DBB8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50" y="1101458"/>
            <a:ext cx="4274168" cy="2849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785F8-B19E-4875-A8CB-B0688BDCC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002262"/>
            <a:ext cx="10135668" cy="25339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5AC15-776C-49BA-8CF4-F2C3CDC1C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152818"/>
            <a:ext cx="4274168" cy="2849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191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27688" cy="4023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Findings: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We were able to visualize a correlation between enrollment and unemployment rates over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Similarly, we’re able to see a relationship between enrollment and completion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need more data than what is available to determine cause-and-effect relationship and/or a predictive trend.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Custom data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files, per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2001-2017 for enrollment, 2005-2017 for completions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096000" y="1845734"/>
            <a:ext cx="5259572" cy="22115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096000" y="4286970"/>
            <a:ext cx="5259572" cy="13524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FRED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FRED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Economic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&gt;500k data series</a:t>
            </a:r>
          </a:p>
          <a:p>
            <a:pPr marL="0" indent="0">
              <a:buNone/>
            </a:pPr>
            <a:r>
              <a:rPr lang="en-CA" b="1" dirty="0"/>
              <a:t>FRED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Monthly unemployment (2000-2018)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Monthly labor force participation (2000-2018)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Weekly unemployment claims (2000-2018)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Averaged data annually to match NCES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Different frequency of observations than NCES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02432B-616D-4CD6-B96C-83FFFF217B28}"/>
              </a:ext>
            </a:extLst>
          </p:cNvPr>
          <p:cNvGrpSpPr/>
          <p:nvPr/>
        </p:nvGrpSpPr>
        <p:grpSpPr>
          <a:xfrm>
            <a:off x="4887402" y="1896178"/>
            <a:ext cx="7165929" cy="3224463"/>
            <a:chOff x="4887402" y="1896178"/>
            <a:chExt cx="7165929" cy="32244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C5A5F7-5BDA-48BF-AF6E-7F3B84B0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7402" y="1896178"/>
              <a:ext cx="7165929" cy="322446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E1CF56-E7F1-403F-8E85-28B001037279}"/>
                </a:ext>
              </a:extLst>
            </p:cNvPr>
            <p:cNvSpPr/>
            <p:nvPr/>
          </p:nvSpPr>
          <p:spPr>
            <a:xfrm>
              <a:off x="11360313" y="1934678"/>
              <a:ext cx="673768" cy="30800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8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A532A-C622-428E-84E9-35370C78A2B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Group data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Calculated the average Rate of Change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Visualized the data via </a:t>
            </a:r>
            <a:r>
              <a:rPr lang="en-CA" dirty="0" err="1"/>
              <a:t>MatPlotLib</a:t>
            </a:r>
            <a:r>
              <a:rPr lang="en-CA" dirty="0"/>
              <a:t> line, bar, and pie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Layered the visuals to look for correlations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Used excel to look for regression values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430E1-CD46-45E2-BB40-F1AE6BD1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0" y="1428333"/>
            <a:ext cx="5487650" cy="36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94BFB-E091-468C-BD79-6C06B472A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8332"/>
            <a:ext cx="5487650" cy="365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DA540-93AB-4648-94D7-E71A934C986B}"/>
              </a:ext>
            </a:extLst>
          </p:cNvPr>
          <p:cNvSpPr txBox="1"/>
          <p:nvPr/>
        </p:nvSpPr>
        <p:spPr>
          <a:xfrm>
            <a:off x="100013" y="560289"/>
            <a:ext cx="119372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ambria" panose="02040503050406030204" pitchFamily="18" charset="0"/>
              </a:rPr>
              <a:t>Unemployment </a:t>
            </a:r>
            <a:r>
              <a:rPr lang="en-US" b="1" dirty="0">
                <a:latin typeface="Cambria" panose="020405030504060302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F68BD-4309-4056-9E24-7CA3B46B34B7}"/>
              </a:ext>
            </a:extLst>
          </p:cNvPr>
          <p:cNvSpPr txBox="1"/>
          <p:nvPr/>
        </p:nvSpPr>
        <p:spPr>
          <a:xfrm>
            <a:off x="100013" y="560289"/>
            <a:ext cx="119372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 Enrollment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66AE4-4E6A-4456-8FAA-F2B18D9FD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25" y="1683726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5BB97B-C664-4086-A36A-32EA8E97B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5" y="168372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41C6A91-3988-41E8-A5B9-531D4663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7" y="808411"/>
            <a:ext cx="3731567" cy="248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3BB14-CDCB-4A98-A3D7-FBA8E3BA4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15" y="939216"/>
            <a:ext cx="3731567" cy="234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0B9B8-9566-4E3D-9D7B-DDED255C0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30" y="901756"/>
            <a:ext cx="3591549" cy="2394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D5888-1E1E-4C24-B911-50ECB52C5AE7}"/>
              </a:ext>
            </a:extLst>
          </p:cNvPr>
          <p:cNvSpPr txBox="1"/>
          <p:nvPr/>
        </p:nvSpPr>
        <p:spPr>
          <a:xfrm>
            <a:off x="0" y="210704"/>
            <a:ext cx="121919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Trend in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1C9D1-3FC3-4F1B-BC89-1CC7AD233D66}"/>
              </a:ext>
            </a:extLst>
          </p:cNvPr>
          <p:cNvSpPr txBox="1"/>
          <p:nvPr/>
        </p:nvSpPr>
        <p:spPr>
          <a:xfrm>
            <a:off x="225271" y="5850225"/>
            <a:ext cx="11741458" cy="342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Increase in short term degrees appear to correlate with increase in unemployment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7016F-9C4E-4799-9C8F-CA609F854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42" y="3531699"/>
            <a:ext cx="3657600" cy="2290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437459-8BD1-4167-B054-02B78EB06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4" y="3615026"/>
            <a:ext cx="3352798" cy="2235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A4C19D-AB0D-4E8C-883D-DA847AC2F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91" y="3381850"/>
            <a:ext cx="3657600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56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900</TotalTime>
  <Words>416</Words>
  <Application>Microsoft Office PowerPoint</Application>
  <PresentationFormat>Widescreen</PresentationFormat>
  <Paragraphs>79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Cleanup &amp; Exploration - FRED</vt:lpstr>
      <vt:lpstr>Data Analysis</vt:lpstr>
      <vt:lpstr>PowerPoint Presentation</vt:lpstr>
      <vt:lpstr>PowerPoint Presentation</vt:lpstr>
      <vt:lpstr>PowerPoint Presentation</vt:lpstr>
      <vt:lpstr>PowerPoint Presentation</vt:lpstr>
      <vt:lpstr>Findings</vt:lpstr>
      <vt:lpstr>Post Mortem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HicoPC</cp:lastModifiedBy>
  <cp:revision>72</cp:revision>
  <dcterms:created xsi:type="dcterms:W3CDTF">2018-08-11T16:27:34Z</dcterms:created>
  <dcterms:modified xsi:type="dcterms:W3CDTF">2018-08-20T19:17:51Z</dcterms:modified>
</cp:coreProperties>
</file>