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4" r:id="rId7"/>
    <p:sldId id="270" r:id="rId8"/>
    <p:sldId id="268" r:id="rId9"/>
    <p:sldId id="265" r:id="rId10"/>
    <p:sldId id="271" r:id="rId11"/>
    <p:sldId id="272" r:id="rId12"/>
    <p:sldId id="273" r:id="rId13"/>
    <p:sldId id="266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coPC" initials="H" lastIdx="1" clrIdx="0">
    <p:extLst>
      <p:ext uri="{19B8F6BF-5375-455C-9EA6-DF929625EA0E}">
        <p15:presenceInfo xmlns:p15="http://schemas.microsoft.com/office/powerpoint/2012/main" userId="Hico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662" autoAdjust="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9B6C9-9DF1-4394-BC16-4F555A4B3822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9B289-E7DD-4037-A7F5-74A65164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9B289-E7DD-4037-A7F5-74A65164D4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74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9B289-E7DD-4037-A7F5-74A65164D4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67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9B289-E7DD-4037-A7F5-74A65164D4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27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removed the column for Master’s degree awarded since it is not in our scope.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9B289-E7DD-4037-A7F5-74A65164D4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05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to covert NaN to ‘0’: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df.fillna(value=0)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9B289-E7DD-4037-A7F5-74A65164D4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21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5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2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3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9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3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1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4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0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E1E479D-5F8C-4919-ACB4-332E378273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4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1E479D-5F8C-4919-ACB4-332E378273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04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" TargetMode="External"/><Relationship Id="rId2" Type="http://schemas.openxmlformats.org/officeDocument/2006/relationships/hyperlink" Target="https://nces.ed.gov/ipeds/datacenter/DataFiles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785C-C1EE-4396-AD18-A0E1624AA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40098"/>
            <a:ext cx="10058400" cy="3566160"/>
          </a:xfrm>
        </p:spPr>
        <p:txBody>
          <a:bodyPr/>
          <a:lstStyle/>
          <a:p>
            <a:r>
              <a:rPr lang="en-US" dirty="0"/>
              <a:t>College Enrollment, Graduation, &amp; Employment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20014-4670-47B7-B159-6400CB225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Aparna, Brandi and Carter</a:t>
            </a:r>
          </a:p>
        </p:txBody>
      </p:sp>
    </p:spTree>
    <p:extLst>
      <p:ext uri="{BB962C8B-B14F-4D97-AF65-F5344CB8AC3E}">
        <p14:creationId xmlns:p14="http://schemas.microsoft.com/office/powerpoint/2010/main" val="1513743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841C6A91-3988-41E8-A5B9-531D46631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57" y="941289"/>
            <a:ext cx="3731567" cy="24877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43BB14-CDCB-4A98-A3D7-FBA8E3BA4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56" y="1011310"/>
            <a:ext cx="3731567" cy="2347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A0B9B8-9566-4E3D-9D7B-DDED255C0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40" y="3429000"/>
            <a:ext cx="3591549" cy="23943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3F7AF9-E817-4E93-B4B3-D108A664A6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57" y="3358979"/>
            <a:ext cx="3731566" cy="24877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4D5888-1E1E-4C24-B911-50ECB52C5AE7}"/>
              </a:ext>
            </a:extLst>
          </p:cNvPr>
          <p:cNvSpPr txBox="1"/>
          <p:nvPr/>
        </p:nvSpPr>
        <p:spPr>
          <a:xfrm>
            <a:off x="3917081" y="560289"/>
            <a:ext cx="30289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Trend in Degrees Awarded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E1C9D1-3FC3-4F1B-BC89-1CC7AD233D66}"/>
              </a:ext>
            </a:extLst>
          </p:cNvPr>
          <p:cNvSpPr txBox="1"/>
          <p:nvPr/>
        </p:nvSpPr>
        <p:spPr>
          <a:xfrm>
            <a:off x="9248848" y="2481816"/>
            <a:ext cx="1787920" cy="1323439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Increase in short term degrees with increase in unemployment rate</a:t>
            </a:r>
          </a:p>
        </p:txBody>
      </p:sp>
    </p:spTree>
    <p:extLst>
      <p:ext uri="{BB962C8B-B14F-4D97-AF65-F5344CB8AC3E}">
        <p14:creationId xmlns:p14="http://schemas.microsoft.com/office/powerpoint/2010/main" val="1012556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4DFBB3-910A-4627-97A3-F1C787CD3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75" y="1028285"/>
            <a:ext cx="3439150" cy="22927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A61835-5BEC-481A-8833-B12781F2F7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453" y="942560"/>
            <a:ext cx="3439150" cy="22927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0F6C04-1D2B-4868-8511-34941CC990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311" y="3641930"/>
            <a:ext cx="3281678" cy="21877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3B4730-A882-4500-9E70-6E7D3E2426EB}"/>
              </a:ext>
            </a:extLst>
          </p:cNvPr>
          <p:cNvSpPr txBox="1"/>
          <p:nvPr/>
        </p:nvSpPr>
        <p:spPr>
          <a:xfrm>
            <a:off x="5572125" y="3622674"/>
            <a:ext cx="2952750" cy="2062103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*Deleting empty cells with .dropna function in a multicolumn data frame causes mis-representation of data.</a:t>
            </a:r>
          </a:p>
          <a:p>
            <a:r>
              <a:rPr lang="en-US" sz="1600" dirty="0">
                <a:latin typeface="Cambria" panose="02040503050406030204" pitchFamily="18" charset="0"/>
              </a:rPr>
              <a:t>*With .dropna, deleted ~11,000 rows!</a:t>
            </a:r>
          </a:p>
          <a:p>
            <a:r>
              <a:rPr lang="en-US" sz="1600" dirty="0">
                <a:latin typeface="Cambria" panose="02040503050406030204" pitchFamily="18" charset="0"/>
              </a:rPr>
              <a:t>*Convert NaN to ‘0’ value instead.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93BCD9-0111-4916-BDD3-FFC9E2BBB2D8}"/>
              </a:ext>
            </a:extLst>
          </p:cNvPr>
          <p:cNvSpPr txBox="1"/>
          <p:nvPr/>
        </p:nvSpPr>
        <p:spPr>
          <a:xfrm>
            <a:off x="2495550" y="371475"/>
            <a:ext cx="479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.dropna function to delete empty cells</a:t>
            </a:r>
          </a:p>
        </p:txBody>
      </p:sp>
    </p:spTree>
    <p:extLst>
      <p:ext uri="{BB962C8B-B14F-4D97-AF65-F5344CB8AC3E}">
        <p14:creationId xmlns:p14="http://schemas.microsoft.com/office/powerpoint/2010/main" val="3401144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8015-6C12-4645-A753-41ABF446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831E26-1F82-473A-9ED1-7182E26AD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538" y="1971259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333835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B93238-0630-4085-8B20-F2A420756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605" y="1237957"/>
            <a:ext cx="5487650" cy="36584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5F68BD-4309-4056-9E24-7CA3B46B34B7}"/>
              </a:ext>
            </a:extLst>
          </p:cNvPr>
          <p:cNvSpPr txBox="1"/>
          <p:nvPr/>
        </p:nvSpPr>
        <p:spPr>
          <a:xfrm>
            <a:off x="100013" y="560289"/>
            <a:ext cx="1193724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Cambria" panose="02040503050406030204" pitchFamily="18" charset="0"/>
              </a:rPr>
              <a:t>I</a:t>
            </a:r>
            <a:r>
              <a:rPr lang="en-US" b="1" dirty="0">
                <a:latin typeface="Cambria" panose="02040503050406030204" pitchFamily="18" charset="0"/>
              </a:rPr>
              <a:t>PEDS Enrollment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3ADB0A-9ED1-45F2-8BED-45233C153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75" y="1237957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6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* Discuss your findings. Did you find what you expected to find? If not, why not? What inferences or general conclusions can you draw from your analysis?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EAF7B9-49C9-4F4E-B108-B4D430E37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575" y="2461174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68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  * Discuss any difficulties that arose, and how you dealt with them</a:t>
            </a:r>
            <a:br>
              <a:rPr lang="en-US" dirty="0"/>
            </a:br>
            <a:r>
              <a:rPr lang="en-US" dirty="0"/>
              <a:t>  * Discuss any additional questions that came up, but which you didn't have time to answer: What would you research next, if you had two more weeks?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38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* Open-floor Q&amp;A with the audience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9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627688" cy="402336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b="1" dirty="0"/>
              <a:t>Goal: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Our project goal is to compare enrollment and completion rates to employment in the US over time.</a:t>
            </a:r>
          </a:p>
          <a:p>
            <a:pPr marL="0" indent="0">
              <a:buNone/>
            </a:pPr>
            <a:r>
              <a:rPr lang="en-CA" b="1" dirty="0"/>
              <a:t>Key Questions: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Is there a relation between unemployment rate and enrollment or completion rates?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 employment rates decrease, do enrollment rates increase in response? 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we predict enrollment rates based on current economic trends?</a:t>
            </a:r>
          </a:p>
          <a:p>
            <a:pPr marL="0" indent="0">
              <a:buNone/>
            </a:pPr>
            <a:r>
              <a:rPr lang="en-CA" b="1" dirty="0"/>
              <a:t>Answers: 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US" dirty="0"/>
              <a:t>We were able to visualize a correlation between enrollment and unemployment rates over time.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Similarly, we’re able to see a relationship between enrollment and completion rates.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would need more data than what is available to determine cause-and-effect relationship and/or a predictive trend.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C7FD1-B247-48CA-BD19-8A3B264CB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2484" y="1537935"/>
            <a:ext cx="56388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0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CA" b="1" dirty="0"/>
          </a:p>
          <a:p>
            <a:pPr marL="0" indent="0">
              <a:buNone/>
            </a:pPr>
            <a:r>
              <a:rPr lang="en-CA" b="1" dirty="0"/>
              <a:t>Based on our questions, what types of data do we need to locate?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Economic data, including unemployment rates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Educational data, including enrollment and completion trends</a:t>
            </a:r>
          </a:p>
          <a:p>
            <a:r>
              <a:rPr lang="en-CA" b="1" dirty="0"/>
              <a:t>  </a:t>
            </a:r>
          </a:p>
          <a:p>
            <a:pPr marL="0" indent="0">
              <a:buNone/>
            </a:pPr>
            <a:r>
              <a:rPr lang="en-CA" b="1" dirty="0"/>
              <a:t>Data Sources: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  </a:t>
            </a:r>
            <a:r>
              <a:rPr lang="en-CA" dirty="0">
                <a:hlinkClick r:id="rId2"/>
              </a:rPr>
              <a:t>National Center for Educational Statistics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  </a:t>
            </a:r>
            <a:r>
              <a:rPr lang="en-CA" dirty="0">
                <a:hlinkClick r:id="rId3"/>
              </a:rPr>
              <a:t>Federal Reserve Economic Data</a:t>
            </a:r>
            <a:br>
              <a:rPr lang="en-CA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8D683-71FC-4406-9162-5D8D14F149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00" t="8869" r="59500" b="84017"/>
          <a:stretch/>
        </p:blipFill>
        <p:spPr>
          <a:xfrm>
            <a:off x="6096000" y="4068417"/>
            <a:ext cx="3901440" cy="487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9DF483-110F-4039-9778-9A6575CBAC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74" t="10416" r="53614" b="81759"/>
          <a:stretch/>
        </p:blipFill>
        <p:spPr>
          <a:xfrm>
            <a:off x="6096000" y="4676186"/>
            <a:ext cx="4780569" cy="53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0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Cleanup &amp; Exploration - 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21642" cy="402336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NCES Exploration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Many different ways to pinpoint your data needs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User-friendly site, when you know exactly what you need</a:t>
            </a:r>
          </a:p>
          <a:p>
            <a:pPr marL="0" indent="0">
              <a:buNone/>
            </a:pPr>
            <a:r>
              <a:rPr lang="en-CA" b="1" dirty="0"/>
              <a:t>NCES Data Files Obtained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Separate enrollment files per year (2001-2017)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Separate completion (a.k.a., degrees awarded) files per year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(2001-2017 for enrollment, 2005-2017 for completions)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Merged using “copy*</a:t>
            </a:r>
            <a:r>
              <a:rPr lang="en-US" dirty="0"/>
              <a:t>combine.csv” command line</a:t>
            </a:r>
          </a:p>
          <a:p>
            <a:pPr marL="0" indent="0">
              <a:buNone/>
            </a:pPr>
            <a:r>
              <a:rPr lang="en-CA" b="1" dirty="0"/>
              <a:t>Cleanup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Removed extraneous columns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Removed rows with missing data</a:t>
            </a:r>
          </a:p>
          <a:p>
            <a:pPr marL="0" indent="0">
              <a:buNone/>
            </a:pPr>
            <a:r>
              <a:rPr lang="en-CA" b="1" dirty="0"/>
              <a:t>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Many holes in the completion data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3D6B7-D3C0-4BFE-BDBD-19401CA1C6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63" t="60160" r="3198" b="7576"/>
          <a:stretch/>
        </p:blipFill>
        <p:spPr>
          <a:xfrm>
            <a:off x="6096000" y="1845734"/>
            <a:ext cx="5259572" cy="22115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54A1FE-1032-4314-AABF-7BB3F47C7A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463" t="15818" r="8398" b="64452"/>
          <a:stretch/>
        </p:blipFill>
        <p:spPr>
          <a:xfrm>
            <a:off x="6096000" y="4286970"/>
            <a:ext cx="5259572" cy="135245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4339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4A532A-C622-428E-84E9-35370C78A2BB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Group data by 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Calculated the average Rate of Change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Visualized the data via </a:t>
            </a:r>
            <a:r>
              <a:rPr lang="en-CA" dirty="0" err="1"/>
              <a:t>MatPlotLib</a:t>
            </a:r>
            <a:r>
              <a:rPr lang="en-CA" dirty="0"/>
              <a:t> line, bar, and pie charts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Layered the visuals to look for correlations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Used excel to look for regression values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2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C9C1F8-0E05-4ED2-BF3F-4DAEE4449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540" y="0"/>
            <a:ext cx="5487650" cy="36584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2AAAB6-053C-4635-8192-BE43E3728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7650" cy="36584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FB9865B-D38E-4243-A2AE-F62A13CDF4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3513039"/>
            <a:ext cx="5060305" cy="337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83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1CD7-229E-485E-8E5B-F4DC0D5D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Degree Completion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D7223-6C09-4C88-898E-7D659E0A2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Degree Completion data contains data for FOUR Degree Types from 2,544 institution (2005-2017):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 One year certification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Two year certification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Associates Degree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Bachelor’s Degree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F80A0-AEDC-4231-8B34-201CD8644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435" y="2210661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75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CD2EB-58B2-4C16-84A3-5C82C89FA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Data Frame was processed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2E07C-CDA9-44D1-A3CB-5AC16453E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 Remove unwanted columns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Rename, re-arrange columns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</a:rPr>
              <a:t>Convert empty cells to ‘0’; do not delete!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Add up sum of degrees per year with .groupby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Created summary table with total degree per year per Degree type with Pandas dictionary</a:t>
            </a:r>
          </a:p>
          <a:p>
            <a:pPr marL="292608" lvl="1" indent="0">
              <a:buNone/>
            </a:pPr>
            <a:r>
              <a:rPr lang="en-US" dirty="0">
                <a:latin typeface="Cambria" panose="02040503050406030204" pitchFamily="18" charset="0"/>
              </a:rPr>
              <a:t>CompletionPerYear = pd.DataFrame({"Shorter Certificates":df5,</a:t>
            </a:r>
          </a:p>
          <a:p>
            <a:pPr marL="292608" lvl="1" indent="0">
              <a:buNone/>
            </a:pPr>
            <a:r>
              <a:rPr lang="en-US" dirty="0">
                <a:latin typeface="Cambria" panose="02040503050406030204" pitchFamily="18" charset="0"/>
              </a:rPr>
              <a:t>                     "Longer Certificates": df6,</a:t>
            </a:r>
          </a:p>
          <a:p>
            <a:pPr marL="292608" lvl="1" indent="0">
              <a:buNone/>
            </a:pPr>
            <a:r>
              <a:rPr lang="en-US" dirty="0">
                <a:latin typeface="Cambria" panose="02040503050406030204" pitchFamily="18" charset="0"/>
              </a:rPr>
              <a:t>                     "Associates Degree": df7,</a:t>
            </a:r>
          </a:p>
          <a:p>
            <a:pPr marL="292608" lvl="1" indent="0">
              <a:buNone/>
            </a:pPr>
            <a:r>
              <a:rPr lang="en-US" dirty="0">
                <a:latin typeface="Cambria" panose="02040503050406030204" pitchFamily="18" charset="0"/>
              </a:rPr>
              <a:t>                     "Bachelors Degree" : df8})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Total degree awarded per year = Add all 4 degrees awarded 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 Plotting</a:t>
            </a:r>
          </a:p>
        </p:txBody>
      </p:sp>
    </p:spTree>
    <p:extLst>
      <p:ext uri="{BB962C8B-B14F-4D97-AF65-F5344CB8AC3E}">
        <p14:creationId xmlns:p14="http://schemas.microsoft.com/office/powerpoint/2010/main" val="242938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3C9485-DC76-44B0-B47A-FD78BE34D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2" y="3317568"/>
            <a:ext cx="10963275" cy="2638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374714-9846-465D-82AE-DDECA023A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1110474"/>
            <a:ext cx="3657600" cy="2290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AD3480-8496-4F21-A5B5-07A4F252B3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1" y="1193801"/>
            <a:ext cx="3352798" cy="22351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0BB558-2007-41FD-B5AC-120BFDAB2F67}"/>
              </a:ext>
            </a:extLst>
          </p:cNvPr>
          <p:cNvSpPr txBox="1"/>
          <p:nvPr/>
        </p:nvSpPr>
        <p:spPr>
          <a:xfrm>
            <a:off x="4214811" y="438150"/>
            <a:ext cx="343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Summary of Degrees Awarded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02FADB-63D2-4022-A04C-F539EFD8230D}"/>
              </a:ext>
            </a:extLst>
          </p:cNvPr>
          <p:cNvSpPr txBox="1"/>
          <p:nvPr/>
        </p:nvSpPr>
        <p:spPr>
          <a:xfrm>
            <a:off x="9048749" y="1992968"/>
            <a:ext cx="1400176" cy="1169551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</a:rPr>
              <a:t>On average ~87% of total graduates had Bachelor's Degree</a:t>
            </a:r>
          </a:p>
        </p:txBody>
      </p:sp>
    </p:spTree>
    <p:extLst>
      <p:ext uri="{BB962C8B-B14F-4D97-AF65-F5344CB8AC3E}">
        <p14:creationId xmlns:p14="http://schemas.microsoft.com/office/powerpoint/2010/main" val="31324602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709</TotalTime>
  <Words>602</Words>
  <Application>Microsoft Office PowerPoint</Application>
  <PresentationFormat>Widescreen</PresentationFormat>
  <Paragraphs>84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Wingdings</vt:lpstr>
      <vt:lpstr>Retrospect</vt:lpstr>
      <vt:lpstr>College Enrollment, Graduation, &amp; Employment</vt:lpstr>
      <vt:lpstr>Motivation and Summary</vt:lpstr>
      <vt:lpstr>Questions &amp; Data</vt:lpstr>
      <vt:lpstr>Data Cleanup &amp; Exploration - NCES</vt:lpstr>
      <vt:lpstr>Data Analysis</vt:lpstr>
      <vt:lpstr>PowerPoint Presentation</vt:lpstr>
      <vt:lpstr>Degree Completion</vt:lpstr>
      <vt:lpstr>Data Frame was processed with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and money</dc:title>
  <dc:creator>Carter</dc:creator>
  <cp:lastModifiedBy>HicoPC</cp:lastModifiedBy>
  <cp:revision>57</cp:revision>
  <dcterms:created xsi:type="dcterms:W3CDTF">2018-08-11T16:27:34Z</dcterms:created>
  <dcterms:modified xsi:type="dcterms:W3CDTF">2018-08-18T19:42:45Z</dcterms:modified>
</cp:coreProperties>
</file>