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3" r:id="rId6"/>
    <p:sldId id="261" r:id="rId7"/>
    <p:sldId id="264" r:id="rId8"/>
    <p:sldId id="268" r:id="rId9"/>
    <p:sldId id="269" r:id="rId10"/>
    <p:sldId id="270" r:id="rId11"/>
    <p:sldId id="267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6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4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9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266C01-A482-4BA2-9A83-4C4F098E7AB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8F3C8-E43D-8A0C-0378-FDA1F028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D1738-8F81-802E-0586-3F80CC870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944EFF-E294-AF55-F386-DDBA1FA4B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117A61-CA9A-80D7-8512-DD8766B97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451158-205C-7748-DF4F-E2FE584F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8418AB-5E79-4C93-C381-534F68D88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D0B06C-A80E-3A44-6EF0-E57EEA0B7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4BB374-A3CC-4948-55AD-DDE7C404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C4EE5-3BA9-072B-F388-4EE4DF22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94DC79-4E52-15B5-A2E8-D6D9CFCE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C105C-2CEC-4666-4D04-D58644D9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1EE652-4295-021E-7C87-A30088E1A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516EB3-994F-DD96-7BAB-B8B9BA74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063D4D9-6BF3-83FD-9F29-4DCA612E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Bacchus Winery</a:t>
            </a:r>
            <a:br>
              <a:rPr lang="en-US" sz="5400" dirty="0"/>
            </a:br>
            <a:r>
              <a:rPr lang="en-US" sz="5400" dirty="0"/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3AEAD-41F2-3304-ADD7-07DACBC0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CSD310 11.2 Assignment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D35BF2-BFF5-F562-74AC-9C6B2D1A5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33F1-39BA-B51D-5CEC-57FC8F47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Work Hours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CF08B-9511-3F89-A9F6-085D28D1D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Columns Used: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</a:t>
            </a:r>
            <a:r>
              <a:rPr lang="en-US" dirty="0" err="1"/>
              <a:t>hours_worked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Assumptions Made: Real Hours Worked</a:t>
            </a:r>
          </a:p>
          <a:p>
            <a:endParaRPr lang="en-US" dirty="0"/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E37296-029D-083F-417A-DB4B9A5070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350" t="16887" r="52620"/>
          <a:stretch>
            <a:fillRect/>
          </a:stretch>
        </p:blipFill>
        <p:spPr>
          <a:xfrm>
            <a:off x="1298575" y="2702025"/>
            <a:ext cx="4718050" cy="30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5C89E-C279-2A9D-C51A-B7426564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Assumptions Pt.1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4FDE8-CF2B-537D-47A4-086AB875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winery only produces and sells four wine varieties: Merlot, Cabernet, Chablis, and Chardonnay.</a:t>
            </a:r>
          </a:p>
          <a:p>
            <a:r>
              <a:rPr lang="en-US" dirty="0"/>
              <a:t>No outside grapes are used; all wine is produced using grapes grown on-site.</a:t>
            </a:r>
          </a:p>
          <a:p>
            <a:r>
              <a:rPr lang="en-US" dirty="0"/>
              <a:t>Each supply item is sourced from a single supplier.</a:t>
            </a:r>
          </a:p>
          <a:p>
            <a:r>
              <a:rPr lang="en-US" dirty="0"/>
              <a:t>Monthly delivery performance reports are not currently in place but are required to help management identify late shipments.</a:t>
            </a:r>
          </a:p>
          <a:p>
            <a:r>
              <a:rPr lang="en-US" dirty="0"/>
              <a:t>The system will track both expected and actual delivery dates to support delivery performance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CA8-475C-2D4C-66BB-8C28BB69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Assumptions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CF3-4489-9E6C-0FDE-EFE29BE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Employee work hours are not currently tracked in a formal system, but the company wants to begin recording and reviewing hours worked by each employee on a quarterly basis.</a:t>
            </a:r>
          </a:p>
          <a:p>
            <a:r>
              <a:rPr lang="en-US" dirty="0"/>
              <a:t>The company does not currently have an online ordering or shipment tracking system for distributors, but this is a desired feature the new system will support.</a:t>
            </a:r>
          </a:p>
          <a:p>
            <a:r>
              <a:rPr lang="en-US" dirty="0"/>
              <a:t>Each employee works in only one department, and departments are: Finance, Marketing, Production, and Distribution.</a:t>
            </a:r>
          </a:p>
          <a:p>
            <a:r>
              <a:rPr lang="en-US" dirty="0"/>
              <a:t>Distributors can place one order that includes multiple wine types.</a:t>
            </a:r>
          </a:p>
          <a:p>
            <a:r>
              <a:rPr lang="en-US" dirty="0"/>
              <a:t>Orders are placed by distributors and include an order date and shipping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CC195-7A54-99F7-E804-405253379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66732-46BA-4BF6-16BF-AC7275E8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DABF34-D487-0256-C745-F50B5678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4562E3-EC5D-C35D-88C3-960A82F5D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01AA86-DD14-9BC3-21C4-7E03BDCCD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995791-EE92-1469-1BA5-45930548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D990D0-C8A6-447C-B347-C690DD04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942D9C-5107-6B21-CE52-F19E4AED4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752C2F-9921-164E-0850-CAC4858FD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C16A2E-AFEE-B912-5D48-495843990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EC8A77-32AA-8DD9-08E6-79148249C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DF8B29-AFAB-276A-AA34-F353B068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5C86DDA-D4A8-6DE9-1A6C-CBCC05D7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6969080-EBC5-1515-E5E4-4CB3B4B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997FB4-6344-8C03-46C5-2F5E8B4F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7F3C1-FE26-4330-A8FD-54D9B09CD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6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C3721-C36C-D79C-BB33-D732542D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39841A-0EB9-0C8E-F6A8-5AC907E9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Wonderful Team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Daniel Graham</a:t>
            </a:r>
          </a:p>
          <a:p>
            <a:r>
              <a:rPr lang="en-US" dirty="0"/>
              <a:t>Stephanie Ramos</a:t>
            </a:r>
          </a:p>
          <a:p>
            <a:r>
              <a:rPr lang="en-US" dirty="0"/>
              <a:t>Aidan Jacoby</a:t>
            </a:r>
          </a:p>
        </p:txBody>
      </p:sp>
    </p:spTree>
    <p:extLst>
      <p:ext uri="{BB962C8B-B14F-4D97-AF65-F5344CB8AC3E}">
        <p14:creationId xmlns:p14="http://schemas.microsoft.com/office/powerpoint/2010/main" val="12280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E64481A-830D-54EF-9559-77462CC2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Case Study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B2C57-C567-F624-6196-A388F977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4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95CF0-B5CD-AD85-D3F5-5A2A841AD9D3}"/>
              </a:ext>
            </a:extLst>
          </p:cNvPr>
          <p:cNvSpPr txBox="1"/>
          <p:nvPr/>
        </p:nvSpPr>
        <p:spPr>
          <a:xfrm>
            <a:off x="646545" y="655782"/>
            <a:ext cx="1087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1DA146-15F0-B78E-7A85-1200686C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– Business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1CC25-2793-6900-E835-938C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Stan and Davis Bacchus inherited winery from their Father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Eager to update business practices and transition away from manual bookkeeping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Owners wanted to maintain original staffing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Create a report that shows a yearly production snapshot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43EAE-FF73-B0DF-9B77-7F5C2CCA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B9CE2-CAC7-AA64-C461-1C5984C1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6ACAFC-6CE9-8560-377F-EFDBAF05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F4051-2D23-C8BD-EFAC-C1776A71E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990875-F315-0E83-C7E7-07DFB9399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2C4153-6CDC-FC68-16D2-66B119797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3A73E-5F22-27B7-9130-2F243C5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D46E49-AF89-6C71-3CDE-239E86786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B91D59-4BA2-1292-1CEA-4C18E398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C87817-90D9-CB85-47F7-0FE2CDE0B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CFB6D0-E59A-8A71-21D2-0CF090C45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53E3846-B4CA-2896-3DF9-4F8E1E8FE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491578-F39E-46C3-3AD8-55E6A74EA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D701B71-C3C7-B2CD-58A1-8BB235B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SQL</a:t>
            </a:r>
            <a:br>
              <a:rPr lang="en-US" sz="5400" dirty="0"/>
            </a:br>
            <a:r>
              <a:rPr lang="en-US" sz="5400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A00879-36A7-1DC3-B5CE-FF221061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1FC661-EC17-9B82-5AA2-5C10DD5BC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DF2-882E-1993-52FC-B0A941B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– Finalized ERD</a:t>
            </a:r>
          </a:p>
        </p:txBody>
      </p:sp>
      <p:pic>
        <p:nvPicPr>
          <p:cNvPr id="9" name="Content Placeholder 8" descr="A group of white squares with black text&#10;&#10;AI-generated content may be incorrect.">
            <a:extLst>
              <a:ext uri="{FF2B5EF4-FFF2-40B4-BE49-F238E27FC236}">
                <a16:creationId xmlns:a16="http://schemas.microsoft.com/office/drawing/2014/main" id="{3F6164E2-D1E8-49F4-C302-B8C30E6E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64958"/>
            <a:ext cx="9601200" cy="2702885"/>
          </a:xfrm>
        </p:spPr>
      </p:pic>
    </p:spTree>
    <p:extLst>
      <p:ext uri="{BB962C8B-B14F-4D97-AF65-F5344CB8AC3E}">
        <p14:creationId xmlns:p14="http://schemas.microsoft.com/office/powerpoint/2010/main" val="205825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963-5787-FB51-C993-923ECD5C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C3B8-42DC-9998-7865-63F205C2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Supplier Delivery Wrap-Up – Are all suppliers delivering on time?</a:t>
            </a:r>
          </a:p>
          <a:p>
            <a:pPr lvl="1"/>
            <a:r>
              <a:rPr lang="en-US" sz="1600" dirty="0"/>
              <a:t>Month-By-Month Report</a:t>
            </a:r>
            <a:endParaRPr lang="en-US" sz="1400" dirty="0"/>
          </a:p>
          <a:p>
            <a:r>
              <a:rPr lang="en-US" sz="3200" dirty="0"/>
              <a:t>Wine Distribution Report – Are all wines selling?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Employee Work Report – How long is our team working?</a:t>
            </a:r>
          </a:p>
          <a:p>
            <a:pPr lvl="1"/>
            <a:r>
              <a:rPr lang="en-US" sz="1600" dirty="0"/>
              <a:t>Annual Report</a:t>
            </a:r>
          </a:p>
        </p:txBody>
      </p:sp>
    </p:spTree>
    <p:extLst>
      <p:ext uri="{BB962C8B-B14F-4D97-AF65-F5344CB8AC3E}">
        <p14:creationId xmlns:p14="http://schemas.microsoft.com/office/powerpoint/2010/main" val="7791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6787B0-1114-5ED5-2020-A71FA630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Delivery Performance Report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28FA9E-FD8D-8318-6416-05F73992A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Columns Used: </a:t>
            </a:r>
            <a:r>
              <a:rPr lang="en-US" dirty="0" err="1"/>
              <a:t>supply_name</a:t>
            </a:r>
            <a:r>
              <a:rPr lang="en-US" dirty="0"/>
              <a:t>, </a:t>
            </a:r>
            <a:r>
              <a:rPr lang="en-US" dirty="0" err="1"/>
              <a:t>supplier_name</a:t>
            </a:r>
            <a:r>
              <a:rPr lang="en-US" dirty="0"/>
              <a:t>, </a:t>
            </a:r>
            <a:r>
              <a:rPr lang="en-US" dirty="0" err="1"/>
              <a:t>expected_delivery</a:t>
            </a:r>
            <a:r>
              <a:rPr lang="en-US" dirty="0"/>
              <a:t>, </a:t>
            </a:r>
            <a:r>
              <a:rPr lang="en-US" dirty="0" err="1"/>
              <a:t>actual_delivery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Assumptions Made: Company Names, Dates Used</a:t>
            </a:r>
          </a:p>
          <a:p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2E6A440-3779-2C47-CE6A-2EE5325DCE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726071"/>
            <a:ext cx="4718050" cy="297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93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12E9-380F-7593-02D2-2421E17E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Sales &amp; Distribution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457EF-26F1-BBC9-2192-7A0E65983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Columns Used: </a:t>
            </a:r>
            <a:r>
              <a:rPr lang="en-US" dirty="0" err="1"/>
              <a:t>wine_name</a:t>
            </a:r>
            <a:r>
              <a:rPr lang="en-US" dirty="0"/>
              <a:t>, </a:t>
            </a:r>
            <a:r>
              <a:rPr lang="en-US" dirty="0" err="1"/>
              <a:t>distributor_name</a:t>
            </a:r>
            <a:r>
              <a:rPr lang="en-US" dirty="0"/>
              <a:t>, quantity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 Assumptions Made: Actual Wine Quantities, Distributor Names</a:t>
            </a:r>
          </a:p>
          <a:p>
            <a:endParaRPr lang="en-US" dirty="0"/>
          </a:p>
        </p:txBody>
      </p:sp>
      <p:pic>
        <p:nvPicPr>
          <p:cNvPr id="9" name="Content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51268F-9714-793A-54C1-922F5BB479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57013"/>
          <a:stretch>
            <a:fillRect/>
          </a:stretch>
        </p:blipFill>
        <p:spPr>
          <a:xfrm>
            <a:off x="1934020" y="2560638"/>
            <a:ext cx="3447159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404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Bacchus Winery Case Study</vt:lpstr>
      <vt:lpstr>Group Introduction</vt:lpstr>
      <vt:lpstr>Case Study Overview</vt:lpstr>
      <vt:lpstr>Bacchus Winery – Business Plan</vt:lpstr>
      <vt:lpstr>SQL Overview</vt:lpstr>
      <vt:lpstr>Bacchus Winery – Finalized ERD</vt:lpstr>
      <vt:lpstr>Primary Reports</vt:lpstr>
      <vt:lpstr>Supplier Delivery Performance Report</vt:lpstr>
      <vt:lpstr>Wine Sales &amp; Distribution Overview</vt:lpstr>
      <vt:lpstr>Employee Work Hours Summary</vt:lpstr>
      <vt:lpstr>Design Assumptions Pt.1</vt:lpstr>
      <vt:lpstr>Design Assumptions Pt.2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Jacoby</dc:creator>
  <cp:lastModifiedBy>Aidan Jacoby</cp:lastModifiedBy>
  <cp:revision>3</cp:revision>
  <dcterms:created xsi:type="dcterms:W3CDTF">2025-07-20T17:01:13Z</dcterms:created>
  <dcterms:modified xsi:type="dcterms:W3CDTF">2025-07-27T15:30:36Z</dcterms:modified>
</cp:coreProperties>
</file>