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59" r:id="rId4"/>
    <p:sldId id="261" r:id="rId5"/>
    <p:sldId id="264" r:id="rId6"/>
    <p:sldId id="268" r:id="rId7"/>
    <p:sldId id="269" r:id="rId8"/>
    <p:sldId id="270"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DB43F-6BF7-47DE-BC13-25A44CB0B675}" v="33" dt="2025-07-27T08:12:07.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143" d="100"/>
          <a:sy n="143" d="100"/>
        </p:scale>
        <p:origin x="9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67A01D-0B72-486B-95B2-C98322FCA7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B25976-381B-4E52-BAB2-D2869CD7479E}">
      <dgm:prSet/>
      <dgm:spPr/>
      <dgm:t>
        <a:bodyPr/>
        <a:lstStyle/>
        <a:p>
          <a:r>
            <a:rPr lang="en-US" b="1" dirty="0"/>
            <a:t>Supplier Delivery Report </a:t>
          </a:r>
          <a:r>
            <a:rPr lang="en-US" dirty="0"/>
            <a:t>– Are all suppliers delivering on time?</a:t>
          </a:r>
        </a:p>
      </dgm:t>
    </dgm:pt>
    <dgm:pt modelId="{768297F1-E921-4ADC-8B07-DF576E64864C}" type="parTrans" cxnId="{7F753DE2-EE13-4EAC-9B80-AFECF7721AAD}">
      <dgm:prSet/>
      <dgm:spPr/>
      <dgm:t>
        <a:bodyPr/>
        <a:lstStyle/>
        <a:p>
          <a:endParaRPr lang="en-US"/>
        </a:p>
      </dgm:t>
    </dgm:pt>
    <dgm:pt modelId="{27C8808F-23A6-4D3E-8BEA-8E86AA3A4610}" type="sibTrans" cxnId="{7F753DE2-EE13-4EAC-9B80-AFECF7721AAD}">
      <dgm:prSet/>
      <dgm:spPr/>
      <dgm:t>
        <a:bodyPr/>
        <a:lstStyle/>
        <a:p>
          <a:endParaRPr lang="en-US"/>
        </a:p>
      </dgm:t>
    </dgm:pt>
    <dgm:pt modelId="{A2179EC7-3A39-4DBC-B75F-9F9EA35ED1B6}">
      <dgm:prSet/>
      <dgm:spPr/>
      <dgm:t>
        <a:bodyPr/>
        <a:lstStyle/>
        <a:p>
          <a:r>
            <a:rPr lang="en-US" b="1" dirty="0"/>
            <a:t>Wine Distribution Report </a:t>
          </a:r>
          <a:r>
            <a:rPr lang="en-US" dirty="0"/>
            <a:t>– Are all wines selling?</a:t>
          </a:r>
        </a:p>
      </dgm:t>
    </dgm:pt>
    <dgm:pt modelId="{4D5985CF-826E-4157-B800-2DC462557168}" type="parTrans" cxnId="{8A6BAFBC-6127-490D-B06E-F1D968166C9E}">
      <dgm:prSet/>
      <dgm:spPr/>
      <dgm:t>
        <a:bodyPr/>
        <a:lstStyle/>
        <a:p>
          <a:endParaRPr lang="en-US"/>
        </a:p>
      </dgm:t>
    </dgm:pt>
    <dgm:pt modelId="{C7096794-DCA2-4C80-A5A2-A9534DA2C07A}" type="sibTrans" cxnId="{8A6BAFBC-6127-490D-B06E-F1D968166C9E}">
      <dgm:prSet/>
      <dgm:spPr/>
      <dgm:t>
        <a:bodyPr/>
        <a:lstStyle/>
        <a:p>
          <a:endParaRPr lang="en-US"/>
        </a:p>
      </dgm:t>
    </dgm:pt>
    <dgm:pt modelId="{32AFA577-E222-439F-A83F-E555F5B58235}">
      <dgm:prSet/>
      <dgm:spPr/>
      <dgm:t>
        <a:bodyPr/>
        <a:lstStyle/>
        <a:p>
          <a:r>
            <a:rPr lang="en-US" b="1" dirty="0"/>
            <a:t>Employee Work Report </a:t>
          </a:r>
          <a:r>
            <a:rPr lang="en-US" dirty="0"/>
            <a:t>– How long is our team working?</a:t>
          </a:r>
        </a:p>
      </dgm:t>
    </dgm:pt>
    <dgm:pt modelId="{55424D4E-88E7-4B8B-8E36-739A71ED9C32}" type="parTrans" cxnId="{70782F81-4472-4673-B087-C678F68090A4}">
      <dgm:prSet/>
      <dgm:spPr/>
      <dgm:t>
        <a:bodyPr/>
        <a:lstStyle/>
        <a:p>
          <a:endParaRPr lang="en-US"/>
        </a:p>
      </dgm:t>
    </dgm:pt>
    <dgm:pt modelId="{F966A660-5845-4A1D-80F0-6B6D98157727}" type="sibTrans" cxnId="{70782F81-4472-4673-B087-C678F68090A4}">
      <dgm:prSet/>
      <dgm:spPr/>
      <dgm:t>
        <a:bodyPr/>
        <a:lstStyle/>
        <a:p>
          <a:endParaRPr lang="en-US"/>
        </a:p>
      </dgm:t>
    </dgm:pt>
    <dgm:pt modelId="{DD8156B2-3779-4E7E-8695-D23A16D0F973}" type="pres">
      <dgm:prSet presAssocID="{8567A01D-0B72-486B-95B2-C98322FCA7F0}" presName="root" presStyleCnt="0">
        <dgm:presLayoutVars>
          <dgm:dir/>
          <dgm:resizeHandles val="exact"/>
        </dgm:presLayoutVars>
      </dgm:prSet>
      <dgm:spPr/>
    </dgm:pt>
    <dgm:pt modelId="{D88DE6DC-2B27-4BBE-A954-79498DEF6008}" type="pres">
      <dgm:prSet presAssocID="{30B25976-381B-4E52-BAB2-D2869CD7479E}" presName="compNode" presStyleCnt="0"/>
      <dgm:spPr/>
    </dgm:pt>
    <dgm:pt modelId="{F4B73388-061D-48E4-90EC-8B858A3F8A1B}" type="pres">
      <dgm:prSet presAssocID="{30B25976-381B-4E52-BAB2-D2869CD7479E}" presName="bgRect" presStyleLbl="bgShp" presStyleIdx="0" presStyleCnt="3"/>
      <dgm:spPr/>
    </dgm:pt>
    <dgm:pt modelId="{8A12F103-C9F9-4344-B8C0-F46F1CC0AF23}" type="pres">
      <dgm:prSet presAssocID="{30B25976-381B-4E52-BAB2-D2869CD747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4498FFCE-BC55-4DF0-B3E0-39D5BFEA363B}" type="pres">
      <dgm:prSet presAssocID="{30B25976-381B-4E52-BAB2-D2869CD7479E}" presName="spaceRect" presStyleCnt="0"/>
      <dgm:spPr/>
    </dgm:pt>
    <dgm:pt modelId="{CE40E2C0-5F03-49BB-A403-08789BECBABB}" type="pres">
      <dgm:prSet presAssocID="{30B25976-381B-4E52-BAB2-D2869CD7479E}" presName="parTx" presStyleLbl="revTx" presStyleIdx="0" presStyleCnt="3">
        <dgm:presLayoutVars>
          <dgm:chMax val="0"/>
          <dgm:chPref val="0"/>
        </dgm:presLayoutVars>
      </dgm:prSet>
      <dgm:spPr/>
    </dgm:pt>
    <dgm:pt modelId="{76DE8979-4955-44E4-B700-A858641F154D}" type="pres">
      <dgm:prSet presAssocID="{27C8808F-23A6-4D3E-8BEA-8E86AA3A4610}" presName="sibTrans" presStyleCnt="0"/>
      <dgm:spPr/>
    </dgm:pt>
    <dgm:pt modelId="{F5FFE6A5-826F-4F2E-8154-3C50ADECDA20}" type="pres">
      <dgm:prSet presAssocID="{A2179EC7-3A39-4DBC-B75F-9F9EA35ED1B6}" presName="compNode" presStyleCnt="0"/>
      <dgm:spPr/>
    </dgm:pt>
    <dgm:pt modelId="{C1BC925C-49C0-440A-B5B6-70E2BC7F2E3A}" type="pres">
      <dgm:prSet presAssocID="{A2179EC7-3A39-4DBC-B75F-9F9EA35ED1B6}" presName="bgRect" presStyleLbl="bgShp" presStyleIdx="1" presStyleCnt="3" custLinFactNeighborX="7674" custLinFactNeighborY="0"/>
      <dgm:spPr/>
    </dgm:pt>
    <dgm:pt modelId="{65D0A8A6-52A8-4FFA-9040-105F2890A864}" type="pres">
      <dgm:prSet presAssocID="{A2179EC7-3A39-4DBC-B75F-9F9EA35ED1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apes"/>
        </a:ext>
      </dgm:extLst>
    </dgm:pt>
    <dgm:pt modelId="{4D0B99FC-B4BC-4D94-B984-6369BB0EE73D}" type="pres">
      <dgm:prSet presAssocID="{A2179EC7-3A39-4DBC-B75F-9F9EA35ED1B6}" presName="spaceRect" presStyleCnt="0"/>
      <dgm:spPr/>
    </dgm:pt>
    <dgm:pt modelId="{E3A573A0-510D-458F-90E3-8DC565705269}" type="pres">
      <dgm:prSet presAssocID="{A2179EC7-3A39-4DBC-B75F-9F9EA35ED1B6}" presName="parTx" presStyleLbl="revTx" presStyleIdx="1" presStyleCnt="3">
        <dgm:presLayoutVars>
          <dgm:chMax val="0"/>
          <dgm:chPref val="0"/>
        </dgm:presLayoutVars>
      </dgm:prSet>
      <dgm:spPr/>
    </dgm:pt>
    <dgm:pt modelId="{8070576B-B80C-4E5A-A14C-CF12990C9EC2}" type="pres">
      <dgm:prSet presAssocID="{C7096794-DCA2-4C80-A5A2-A9534DA2C07A}" presName="sibTrans" presStyleCnt="0"/>
      <dgm:spPr/>
    </dgm:pt>
    <dgm:pt modelId="{7CBA64BA-0397-45FE-B9D3-337B6281BFAD}" type="pres">
      <dgm:prSet presAssocID="{32AFA577-E222-439F-A83F-E555F5B58235}" presName="compNode" presStyleCnt="0"/>
      <dgm:spPr/>
    </dgm:pt>
    <dgm:pt modelId="{335E6BB6-85ED-4376-A13B-F45AE240AEE7}" type="pres">
      <dgm:prSet presAssocID="{32AFA577-E222-439F-A83F-E555F5B58235}" presName="bgRect" presStyleLbl="bgShp" presStyleIdx="2" presStyleCnt="3"/>
      <dgm:spPr/>
    </dgm:pt>
    <dgm:pt modelId="{AA8C0E0B-2A75-40CB-9A3A-1F0C44F05C5C}" type="pres">
      <dgm:prSet presAssocID="{32AFA577-E222-439F-A83F-E555F5B582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B6A0772E-55B4-43D2-8075-D01D7BF32CAD}" type="pres">
      <dgm:prSet presAssocID="{32AFA577-E222-439F-A83F-E555F5B58235}" presName="spaceRect" presStyleCnt="0"/>
      <dgm:spPr/>
    </dgm:pt>
    <dgm:pt modelId="{080F2C84-335B-4E71-85CD-26FE6AA8C1DC}" type="pres">
      <dgm:prSet presAssocID="{32AFA577-E222-439F-A83F-E555F5B58235}" presName="parTx" presStyleLbl="revTx" presStyleIdx="2" presStyleCnt="3">
        <dgm:presLayoutVars>
          <dgm:chMax val="0"/>
          <dgm:chPref val="0"/>
        </dgm:presLayoutVars>
      </dgm:prSet>
      <dgm:spPr/>
    </dgm:pt>
  </dgm:ptLst>
  <dgm:cxnLst>
    <dgm:cxn modelId="{70782F81-4472-4673-B087-C678F68090A4}" srcId="{8567A01D-0B72-486B-95B2-C98322FCA7F0}" destId="{32AFA577-E222-439F-A83F-E555F5B58235}" srcOrd="2" destOrd="0" parTransId="{55424D4E-88E7-4B8B-8E36-739A71ED9C32}" sibTransId="{F966A660-5845-4A1D-80F0-6B6D98157727}"/>
    <dgm:cxn modelId="{2D541983-70E9-4A36-98FC-0598F7BDEC36}" type="presOf" srcId="{30B25976-381B-4E52-BAB2-D2869CD7479E}" destId="{CE40E2C0-5F03-49BB-A403-08789BECBABB}" srcOrd="0" destOrd="0" presId="urn:microsoft.com/office/officeart/2018/2/layout/IconVerticalSolidList"/>
    <dgm:cxn modelId="{6DEB188B-AAA5-413C-8016-015B2F21561D}" type="presOf" srcId="{A2179EC7-3A39-4DBC-B75F-9F9EA35ED1B6}" destId="{E3A573A0-510D-458F-90E3-8DC565705269}" srcOrd="0" destOrd="0" presId="urn:microsoft.com/office/officeart/2018/2/layout/IconVerticalSolidList"/>
    <dgm:cxn modelId="{472C3E90-B8FB-4B9F-B7D9-C5ACEBEF9D64}" type="presOf" srcId="{32AFA577-E222-439F-A83F-E555F5B58235}" destId="{080F2C84-335B-4E71-85CD-26FE6AA8C1DC}" srcOrd="0" destOrd="0" presId="urn:microsoft.com/office/officeart/2018/2/layout/IconVerticalSolidList"/>
    <dgm:cxn modelId="{8A6BAFBC-6127-490D-B06E-F1D968166C9E}" srcId="{8567A01D-0B72-486B-95B2-C98322FCA7F0}" destId="{A2179EC7-3A39-4DBC-B75F-9F9EA35ED1B6}" srcOrd="1" destOrd="0" parTransId="{4D5985CF-826E-4157-B800-2DC462557168}" sibTransId="{C7096794-DCA2-4C80-A5A2-A9534DA2C07A}"/>
    <dgm:cxn modelId="{85A69BCE-DF0A-49A3-A1E3-455C465765B5}" type="presOf" srcId="{8567A01D-0B72-486B-95B2-C98322FCA7F0}" destId="{DD8156B2-3779-4E7E-8695-D23A16D0F973}" srcOrd="0" destOrd="0" presId="urn:microsoft.com/office/officeart/2018/2/layout/IconVerticalSolidList"/>
    <dgm:cxn modelId="{7F753DE2-EE13-4EAC-9B80-AFECF7721AAD}" srcId="{8567A01D-0B72-486B-95B2-C98322FCA7F0}" destId="{30B25976-381B-4E52-BAB2-D2869CD7479E}" srcOrd="0" destOrd="0" parTransId="{768297F1-E921-4ADC-8B07-DF576E64864C}" sibTransId="{27C8808F-23A6-4D3E-8BEA-8E86AA3A4610}"/>
    <dgm:cxn modelId="{9001A881-C674-4100-A34E-A57299CE1E93}" type="presParOf" srcId="{DD8156B2-3779-4E7E-8695-D23A16D0F973}" destId="{D88DE6DC-2B27-4BBE-A954-79498DEF6008}" srcOrd="0" destOrd="0" presId="urn:microsoft.com/office/officeart/2018/2/layout/IconVerticalSolidList"/>
    <dgm:cxn modelId="{0D3D4D93-D4B7-4C9E-A481-FCDDC9857568}" type="presParOf" srcId="{D88DE6DC-2B27-4BBE-A954-79498DEF6008}" destId="{F4B73388-061D-48E4-90EC-8B858A3F8A1B}" srcOrd="0" destOrd="0" presId="urn:microsoft.com/office/officeart/2018/2/layout/IconVerticalSolidList"/>
    <dgm:cxn modelId="{5AED19BD-6F5A-4E72-B9BC-1DA3F1CC7580}" type="presParOf" srcId="{D88DE6DC-2B27-4BBE-A954-79498DEF6008}" destId="{8A12F103-C9F9-4344-B8C0-F46F1CC0AF23}" srcOrd="1" destOrd="0" presId="urn:microsoft.com/office/officeart/2018/2/layout/IconVerticalSolidList"/>
    <dgm:cxn modelId="{32864C5E-70F0-415A-BAAF-30FB5A0D9AD0}" type="presParOf" srcId="{D88DE6DC-2B27-4BBE-A954-79498DEF6008}" destId="{4498FFCE-BC55-4DF0-B3E0-39D5BFEA363B}" srcOrd="2" destOrd="0" presId="urn:microsoft.com/office/officeart/2018/2/layout/IconVerticalSolidList"/>
    <dgm:cxn modelId="{EBBCBD9E-0324-45CA-8ECB-A08A9791D29E}" type="presParOf" srcId="{D88DE6DC-2B27-4BBE-A954-79498DEF6008}" destId="{CE40E2C0-5F03-49BB-A403-08789BECBABB}" srcOrd="3" destOrd="0" presId="urn:microsoft.com/office/officeart/2018/2/layout/IconVerticalSolidList"/>
    <dgm:cxn modelId="{2DA990C6-92A5-4E8F-A809-7470B3243A02}" type="presParOf" srcId="{DD8156B2-3779-4E7E-8695-D23A16D0F973}" destId="{76DE8979-4955-44E4-B700-A858641F154D}" srcOrd="1" destOrd="0" presId="urn:microsoft.com/office/officeart/2018/2/layout/IconVerticalSolidList"/>
    <dgm:cxn modelId="{FC4EE0D3-B1C8-4282-8B3B-DBFFF5C79933}" type="presParOf" srcId="{DD8156B2-3779-4E7E-8695-D23A16D0F973}" destId="{F5FFE6A5-826F-4F2E-8154-3C50ADECDA20}" srcOrd="2" destOrd="0" presId="urn:microsoft.com/office/officeart/2018/2/layout/IconVerticalSolidList"/>
    <dgm:cxn modelId="{B42F4476-C707-4D4F-853F-AFE2DE94677A}" type="presParOf" srcId="{F5FFE6A5-826F-4F2E-8154-3C50ADECDA20}" destId="{C1BC925C-49C0-440A-B5B6-70E2BC7F2E3A}" srcOrd="0" destOrd="0" presId="urn:microsoft.com/office/officeart/2018/2/layout/IconVerticalSolidList"/>
    <dgm:cxn modelId="{9B8A422E-1335-4AFB-8B72-7A7B7CA996FB}" type="presParOf" srcId="{F5FFE6A5-826F-4F2E-8154-3C50ADECDA20}" destId="{65D0A8A6-52A8-4FFA-9040-105F2890A864}" srcOrd="1" destOrd="0" presId="urn:microsoft.com/office/officeart/2018/2/layout/IconVerticalSolidList"/>
    <dgm:cxn modelId="{7740C8D8-7AC5-45C8-A072-E8584B115D34}" type="presParOf" srcId="{F5FFE6A5-826F-4F2E-8154-3C50ADECDA20}" destId="{4D0B99FC-B4BC-4D94-B984-6369BB0EE73D}" srcOrd="2" destOrd="0" presId="urn:microsoft.com/office/officeart/2018/2/layout/IconVerticalSolidList"/>
    <dgm:cxn modelId="{96A0390D-53BD-4145-84E6-CB0C380FB874}" type="presParOf" srcId="{F5FFE6A5-826F-4F2E-8154-3C50ADECDA20}" destId="{E3A573A0-510D-458F-90E3-8DC565705269}" srcOrd="3" destOrd="0" presId="urn:microsoft.com/office/officeart/2018/2/layout/IconVerticalSolidList"/>
    <dgm:cxn modelId="{367CD0EC-69A8-4CA0-8B13-EF4C723B53B3}" type="presParOf" srcId="{DD8156B2-3779-4E7E-8695-D23A16D0F973}" destId="{8070576B-B80C-4E5A-A14C-CF12990C9EC2}" srcOrd="3" destOrd="0" presId="urn:microsoft.com/office/officeart/2018/2/layout/IconVerticalSolidList"/>
    <dgm:cxn modelId="{308D77E6-7D54-4EEA-9BAA-B99A5B2E9E09}" type="presParOf" srcId="{DD8156B2-3779-4E7E-8695-D23A16D0F973}" destId="{7CBA64BA-0397-45FE-B9D3-337B6281BFAD}" srcOrd="4" destOrd="0" presId="urn:microsoft.com/office/officeart/2018/2/layout/IconVerticalSolidList"/>
    <dgm:cxn modelId="{DC4C114E-2E51-4CC1-A035-48D458CC4FB3}" type="presParOf" srcId="{7CBA64BA-0397-45FE-B9D3-337B6281BFAD}" destId="{335E6BB6-85ED-4376-A13B-F45AE240AEE7}" srcOrd="0" destOrd="0" presId="urn:microsoft.com/office/officeart/2018/2/layout/IconVerticalSolidList"/>
    <dgm:cxn modelId="{4F49B2D9-A217-4662-B101-DC1239002AB9}" type="presParOf" srcId="{7CBA64BA-0397-45FE-B9D3-337B6281BFAD}" destId="{AA8C0E0B-2A75-40CB-9A3A-1F0C44F05C5C}" srcOrd="1" destOrd="0" presId="urn:microsoft.com/office/officeart/2018/2/layout/IconVerticalSolidList"/>
    <dgm:cxn modelId="{FBF13265-3B10-48B3-A28C-6B845742FBC3}" type="presParOf" srcId="{7CBA64BA-0397-45FE-B9D3-337B6281BFAD}" destId="{B6A0772E-55B4-43D2-8075-D01D7BF32CAD}" srcOrd="2" destOrd="0" presId="urn:microsoft.com/office/officeart/2018/2/layout/IconVerticalSolidList"/>
    <dgm:cxn modelId="{2801DA54-ED5F-402C-B835-104737554ADF}" type="presParOf" srcId="{7CBA64BA-0397-45FE-B9D3-337B6281BFAD}" destId="{080F2C84-335B-4E71-85CD-26FE6AA8C1D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73388-061D-48E4-90EC-8B858A3F8A1B}">
      <dsp:nvSpPr>
        <dsp:cNvPr id="0" name=""/>
        <dsp:cNvSpPr/>
      </dsp:nvSpPr>
      <dsp:spPr>
        <a:xfrm>
          <a:off x="0" y="640"/>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2F103-C9F9-4344-B8C0-F46F1CC0AF23}">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40E2C0-5F03-49BB-A403-08789BECBABB}">
      <dsp:nvSpPr>
        <dsp:cNvPr id="0" name=""/>
        <dsp:cNvSpPr/>
      </dsp:nvSpPr>
      <dsp:spPr>
        <a:xfrm>
          <a:off x="1731633" y="640"/>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111250">
            <a:lnSpc>
              <a:spcPct val="90000"/>
            </a:lnSpc>
            <a:spcBef>
              <a:spcPct val="0"/>
            </a:spcBef>
            <a:spcAft>
              <a:spcPct val="35000"/>
            </a:spcAft>
            <a:buNone/>
          </a:pPr>
          <a:r>
            <a:rPr lang="en-US" sz="2500" b="1" kern="1200" dirty="0"/>
            <a:t>Supplier Delivery Report </a:t>
          </a:r>
          <a:r>
            <a:rPr lang="en-US" sz="2500" kern="1200" dirty="0"/>
            <a:t>– Are all suppliers delivering on time?</a:t>
          </a:r>
        </a:p>
      </dsp:txBody>
      <dsp:txXfrm>
        <a:off x="1731633" y="640"/>
        <a:ext cx="4182575" cy="1499250"/>
      </dsp:txXfrm>
    </dsp:sp>
    <dsp:sp modelId="{C1BC925C-49C0-440A-B5B6-70E2BC7F2E3A}">
      <dsp:nvSpPr>
        <dsp:cNvPr id="0" name=""/>
        <dsp:cNvSpPr/>
      </dsp:nvSpPr>
      <dsp:spPr>
        <a:xfrm>
          <a:off x="0" y="1874703"/>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0A8A6-52A8-4FFA-9040-105F2890A864}">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A573A0-510D-458F-90E3-8DC565705269}">
      <dsp:nvSpPr>
        <dsp:cNvPr id="0" name=""/>
        <dsp:cNvSpPr/>
      </dsp:nvSpPr>
      <dsp:spPr>
        <a:xfrm>
          <a:off x="1731633" y="1874703"/>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111250">
            <a:lnSpc>
              <a:spcPct val="90000"/>
            </a:lnSpc>
            <a:spcBef>
              <a:spcPct val="0"/>
            </a:spcBef>
            <a:spcAft>
              <a:spcPct val="35000"/>
            </a:spcAft>
            <a:buNone/>
          </a:pPr>
          <a:r>
            <a:rPr lang="en-US" sz="2500" b="1" kern="1200" dirty="0"/>
            <a:t>Wine Distribution Report </a:t>
          </a:r>
          <a:r>
            <a:rPr lang="en-US" sz="2500" kern="1200" dirty="0"/>
            <a:t>– Are all wines selling?</a:t>
          </a:r>
        </a:p>
      </dsp:txBody>
      <dsp:txXfrm>
        <a:off x="1731633" y="1874703"/>
        <a:ext cx="4182575" cy="1499250"/>
      </dsp:txXfrm>
    </dsp:sp>
    <dsp:sp modelId="{335E6BB6-85ED-4376-A13B-F45AE240AEE7}">
      <dsp:nvSpPr>
        <dsp:cNvPr id="0" name=""/>
        <dsp:cNvSpPr/>
      </dsp:nvSpPr>
      <dsp:spPr>
        <a:xfrm>
          <a:off x="0" y="3748766"/>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C0E0B-2A75-40CB-9A3A-1F0C44F05C5C}">
      <dsp:nvSpPr>
        <dsp:cNvPr id="0" name=""/>
        <dsp:cNvSpPr/>
      </dsp:nvSpPr>
      <dsp:spPr>
        <a:xfrm>
          <a:off x="453523" y="4086097"/>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0F2C84-335B-4E71-85CD-26FE6AA8C1DC}">
      <dsp:nvSpPr>
        <dsp:cNvPr id="0" name=""/>
        <dsp:cNvSpPr/>
      </dsp:nvSpPr>
      <dsp:spPr>
        <a:xfrm>
          <a:off x="1731633" y="3748766"/>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1111250">
            <a:lnSpc>
              <a:spcPct val="90000"/>
            </a:lnSpc>
            <a:spcBef>
              <a:spcPct val="0"/>
            </a:spcBef>
            <a:spcAft>
              <a:spcPct val="35000"/>
            </a:spcAft>
            <a:buNone/>
          </a:pPr>
          <a:r>
            <a:rPr lang="en-US" sz="2500" b="1" kern="1200" dirty="0"/>
            <a:t>Employee Work Report </a:t>
          </a:r>
          <a:r>
            <a:rPr lang="en-US" sz="2500" kern="1200" dirty="0"/>
            <a:t>– How long is our team working?</a:t>
          </a:r>
        </a:p>
      </dsp:txBody>
      <dsp:txXfrm>
        <a:off x="1731633" y="3748766"/>
        <a:ext cx="4182575" cy="14992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2FD892D-F48C-4C34-8FCC-9611713AEDE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08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66C01-A482-4BA2-9A83-4C4F098E7ABA}"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D892D-F48C-4C34-8FCC-9611713AEDEB}" type="slidenum">
              <a:rPr lang="en-US" smtClean="0"/>
              <a:t>‹#›</a:t>
            </a:fld>
            <a:endParaRPr lang="en-US"/>
          </a:p>
        </p:txBody>
      </p:sp>
    </p:spTree>
    <p:extLst>
      <p:ext uri="{BB962C8B-B14F-4D97-AF65-F5344CB8AC3E}">
        <p14:creationId xmlns:p14="http://schemas.microsoft.com/office/powerpoint/2010/main" val="346863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892D-F48C-4C34-8FCC-9611713AEDE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966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892D-F48C-4C34-8FCC-9611713AEDE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76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892D-F48C-4C34-8FCC-9611713AEDEB}" type="slidenum">
              <a:rPr lang="en-US" smtClean="0"/>
              <a:t>‹#›</a:t>
            </a:fld>
            <a:endParaRPr lang="en-US"/>
          </a:p>
        </p:txBody>
      </p:sp>
    </p:spTree>
    <p:extLst>
      <p:ext uri="{BB962C8B-B14F-4D97-AF65-F5344CB8AC3E}">
        <p14:creationId xmlns:p14="http://schemas.microsoft.com/office/powerpoint/2010/main" val="2486036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892D-F48C-4C34-8FCC-9611713AEDE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9077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892D-F48C-4C34-8FCC-9611713AEDE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3341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892D-F48C-4C34-8FCC-9611713AEDE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7697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892D-F48C-4C34-8FCC-9611713AEDE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577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892D-F48C-4C34-8FCC-9611713AEDEB}" type="slidenum">
              <a:rPr lang="en-US" smtClean="0"/>
              <a:t>‹#›</a:t>
            </a:fld>
            <a:endParaRPr lang="en-US"/>
          </a:p>
        </p:txBody>
      </p:sp>
    </p:spTree>
    <p:extLst>
      <p:ext uri="{BB962C8B-B14F-4D97-AF65-F5344CB8AC3E}">
        <p14:creationId xmlns:p14="http://schemas.microsoft.com/office/powerpoint/2010/main" val="394571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66C01-A482-4BA2-9A83-4C4F098E7ABA}"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D892D-F48C-4C34-8FCC-9611713AEDE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40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266C01-A482-4BA2-9A83-4C4F098E7ABA}"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D892D-F48C-4C34-8FCC-9611713AEDEB}" type="slidenum">
              <a:rPr lang="en-US" smtClean="0"/>
              <a:t>‹#›</a:t>
            </a:fld>
            <a:endParaRPr lang="en-US"/>
          </a:p>
        </p:txBody>
      </p:sp>
    </p:spTree>
    <p:extLst>
      <p:ext uri="{BB962C8B-B14F-4D97-AF65-F5344CB8AC3E}">
        <p14:creationId xmlns:p14="http://schemas.microsoft.com/office/powerpoint/2010/main" val="405706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266C01-A482-4BA2-9A83-4C4F098E7ABA}" type="datetimeFigureOut">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D892D-F48C-4C34-8FCC-9611713AEDE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9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266C01-A482-4BA2-9A83-4C4F098E7ABA}" type="datetimeFigureOut">
              <a:rPr lang="en-US" smtClean="0"/>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D892D-F48C-4C34-8FCC-9611713AEDE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63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66C01-A482-4BA2-9A83-4C4F098E7ABA}" type="datetimeFigureOut">
              <a:rPr lang="en-US" smtClean="0"/>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D892D-F48C-4C34-8FCC-9611713AEDEB}" type="slidenum">
              <a:rPr lang="en-US" smtClean="0"/>
              <a:t>‹#›</a:t>
            </a:fld>
            <a:endParaRPr lang="en-US"/>
          </a:p>
        </p:txBody>
      </p:sp>
    </p:spTree>
    <p:extLst>
      <p:ext uri="{BB962C8B-B14F-4D97-AF65-F5344CB8AC3E}">
        <p14:creationId xmlns:p14="http://schemas.microsoft.com/office/powerpoint/2010/main" val="126063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66C01-A482-4BA2-9A83-4C4F098E7ABA}"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D892D-F48C-4C34-8FCC-9611713AEDE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89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66C01-A482-4BA2-9A83-4C4F098E7ABA}"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D892D-F48C-4C34-8FCC-9611713AEDEB}" type="slidenum">
              <a:rPr lang="en-US" smtClean="0"/>
              <a:t>‹#›</a:t>
            </a:fld>
            <a:endParaRPr lang="en-US"/>
          </a:p>
        </p:txBody>
      </p:sp>
    </p:spTree>
    <p:extLst>
      <p:ext uri="{BB962C8B-B14F-4D97-AF65-F5344CB8AC3E}">
        <p14:creationId xmlns:p14="http://schemas.microsoft.com/office/powerpoint/2010/main" val="283946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266C01-A482-4BA2-9A83-4C4F098E7ABA}" type="datetimeFigureOut">
              <a:rPr lang="en-US" smtClean="0"/>
              <a:t>7/27/2025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FD892D-F48C-4C34-8FCC-9611713AEDEB}" type="slidenum">
              <a:rPr lang="en-US" smtClean="0"/>
              <a:t>‹#›</a:t>
            </a:fld>
            <a:endParaRPr lang="en-US"/>
          </a:p>
        </p:txBody>
      </p:sp>
    </p:spTree>
    <p:extLst>
      <p:ext uri="{BB962C8B-B14F-4D97-AF65-F5344CB8AC3E}">
        <p14:creationId xmlns:p14="http://schemas.microsoft.com/office/powerpoint/2010/main" val="240097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18.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21.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FA68F3C8-E43D-8A0C-0378-FDA1F028354B}"/>
            </a:ext>
          </a:extLst>
        </p:cNvPr>
        <p:cNvGrpSpPr/>
        <p:nvPr/>
      </p:nvGrpSpPr>
      <p:grpSpPr>
        <a:xfrm>
          <a:off x="0" y="0"/>
          <a:ext cx="0" cy="0"/>
          <a:chOff x="0" y="0"/>
          <a:chExt cx="0" cy="0"/>
        </a:xfrm>
      </p:grpSpPr>
      <p:grpSp>
        <p:nvGrpSpPr>
          <p:cNvPr id="34" name="Group 33">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5" name="Picture 34">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7" name="Picture 36">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8" name="Picture 37">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0" name="Straight Connector 39">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45" name="Picture 44">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6" name="Rectangle 45">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8" name="Picture 47">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5" name="Title 4">
            <a:extLst>
              <a:ext uri="{FF2B5EF4-FFF2-40B4-BE49-F238E27FC236}">
                <a16:creationId xmlns:a16="http://schemas.microsoft.com/office/drawing/2014/main" id="{4063D4D9-6BF3-83FD-9F29-4DCA612EF929}"/>
              </a:ext>
            </a:extLst>
          </p:cNvPr>
          <p:cNvSpPr>
            <a:spLocks noGrp="1"/>
          </p:cNvSpPr>
          <p:nvPr>
            <p:ph type="title"/>
          </p:nvPr>
        </p:nvSpPr>
        <p:spPr>
          <a:xfrm>
            <a:off x="997528" y="982132"/>
            <a:ext cx="4094017" cy="4682862"/>
          </a:xfrm>
        </p:spPr>
        <p:txBody>
          <a:bodyPr vert="horz" lIns="91440" tIns="45720" rIns="91440" bIns="45720" rtlCol="0" anchor="ctr">
            <a:normAutofit/>
          </a:bodyPr>
          <a:lstStyle/>
          <a:p>
            <a:r>
              <a:rPr lang="en-US" sz="4800" dirty="0">
                <a:solidFill>
                  <a:srgbClr val="262626"/>
                </a:solidFill>
              </a:rPr>
              <a:t>Bacchus Winery</a:t>
            </a:r>
            <a:br>
              <a:rPr lang="en-US" sz="4800" dirty="0">
                <a:solidFill>
                  <a:srgbClr val="262626"/>
                </a:solidFill>
              </a:rPr>
            </a:br>
            <a:r>
              <a:rPr lang="en-US" sz="4800" dirty="0">
                <a:solidFill>
                  <a:srgbClr val="262626"/>
                </a:solidFill>
              </a:rPr>
              <a:t>Case Study</a:t>
            </a:r>
          </a:p>
        </p:txBody>
      </p:sp>
      <p:pic>
        <p:nvPicPr>
          <p:cNvPr id="7" name="Picture 6" descr="A wine bottle and glass on a table in a vineyard&#10;&#10;AI-generated content may be incorrect.">
            <a:extLst>
              <a:ext uri="{FF2B5EF4-FFF2-40B4-BE49-F238E27FC236}">
                <a16:creationId xmlns:a16="http://schemas.microsoft.com/office/drawing/2014/main" id="{08C50C6C-304A-B7BF-3799-48612A2227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8107" y="1675066"/>
            <a:ext cx="5261801" cy="3507868"/>
          </a:xfrm>
          <a:prstGeom prst="rect">
            <a:avLst/>
          </a:prstGeom>
        </p:spPr>
      </p:pic>
    </p:spTree>
    <p:extLst>
      <p:ext uri="{BB962C8B-B14F-4D97-AF65-F5344CB8AC3E}">
        <p14:creationId xmlns:p14="http://schemas.microsoft.com/office/powerpoint/2010/main" val="3120085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3" name="Picture 32">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6" name="Picture 35">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0" name="Straight Connector 29">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landscape with rows of trees and hills&#10;&#10;AI-generated content may be incorrect.">
            <a:extLst>
              <a:ext uri="{FF2B5EF4-FFF2-40B4-BE49-F238E27FC236}">
                <a16:creationId xmlns:a16="http://schemas.microsoft.com/office/drawing/2014/main" id="{82A0033E-3723-87AE-CB2C-1348BEA42FD3}"/>
              </a:ext>
            </a:extLst>
          </p:cNvPr>
          <p:cNvPicPr>
            <a:picLocks noChangeAspect="1"/>
          </p:cNvPicPr>
          <p:nvPr/>
        </p:nvPicPr>
        <p:blipFill>
          <a:blip r:embed="rId5">
            <a:extLst>
              <a:ext uri="{28A0092B-C50C-407E-A947-70E740481C1C}">
                <a14:useLocalDpi xmlns:a14="http://schemas.microsoft.com/office/drawing/2010/main" val="0"/>
              </a:ext>
            </a:extLst>
          </a:blip>
          <a:srcRect l="444"/>
          <a:stretch>
            <a:fillRect/>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6">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44" name="Group 43">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5"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3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5" name="Title 4">
            <a:extLst>
              <a:ext uri="{FF2B5EF4-FFF2-40B4-BE49-F238E27FC236}">
                <a16:creationId xmlns:a16="http://schemas.microsoft.com/office/drawing/2014/main" id="{6E64481A-830D-54EF-9559-77462CC25064}"/>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t>Alpha Team</a:t>
            </a:r>
            <a:endParaRPr lang="en-US" sz="5400" dirty="0"/>
          </a:p>
        </p:txBody>
      </p:sp>
      <p:sp>
        <p:nvSpPr>
          <p:cNvPr id="6" name="Text Placeholder 5">
            <a:extLst>
              <a:ext uri="{FF2B5EF4-FFF2-40B4-BE49-F238E27FC236}">
                <a16:creationId xmlns:a16="http://schemas.microsoft.com/office/drawing/2014/main" id="{C2EB2C57-C567-F624-6196-A388F9776798}"/>
              </a:ext>
            </a:extLst>
          </p:cNvPr>
          <p:cNvSpPr>
            <a:spLocks noGrp="1"/>
          </p:cNvSpPr>
          <p:nvPr>
            <p:ph type="body" idx="1"/>
          </p:nvPr>
        </p:nvSpPr>
        <p:spPr>
          <a:xfrm>
            <a:off x="2692398" y="3657597"/>
            <a:ext cx="6815669" cy="1320802"/>
          </a:xfrm>
        </p:spPr>
        <p:txBody>
          <a:bodyPr vert="horz" lIns="91440" tIns="45720" rIns="91440" bIns="45720" rtlCol="0" anchor="t">
            <a:normAutofit/>
          </a:bodyPr>
          <a:lstStyle/>
          <a:p>
            <a:pPr>
              <a:lnSpc>
                <a:spcPct val="90000"/>
              </a:lnSpc>
            </a:pPr>
            <a:r>
              <a:rPr lang="en-US" sz="2100"/>
              <a:t>Daniel Graham</a:t>
            </a:r>
          </a:p>
          <a:p>
            <a:pPr>
              <a:lnSpc>
                <a:spcPct val="90000"/>
              </a:lnSpc>
            </a:pPr>
            <a:r>
              <a:rPr lang="en-US" sz="2100"/>
              <a:t>Aidan Jacoby</a:t>
            </a:r>
          </a:p>
          <a:p>
            <a:pPr>
              <a:lnSpc>
                <a:spcPct val="90000"/>
              </a:lnSpc>
            </a:pPr>
            <a:r>
              <a:rPr lang="en-US" sz="2100"/>
              <a:t>Stephanie Ramos</a:t>
            </a:r>
          </a:p>
        </p:txBody>
      </p:sp>
      <p:cxnSp>
        <p:nvCxnSpPr>
          <p:cNvPr id="50" name="Straight Connector 49">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84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E95CF0-B5CD-AD85-D3F5-5A2A841AD9D3}"/>
              </a:ext>
            </a:extLst>
          </p:cNvPr>
          <p:cNvSpPr txBox="1"/>
          <p:nvPr/>
        </p:nvSpPr>
        <p:spPr>
          <a:xfrm>
            <a:off x="646545" y="655782"/>
            <a:ext cx="10871200" cy="646331"/>
          </a:xfrm>
          <a:prstGeom prst="rect">
            <a:avLst/>
          </a:prstGeom>
          <a:noFill/>
        </p:spPr>
        <p:txBody>
          <a:bodyPr wrap="square" rtlCol="0">
            <a:spAutoFit/>
          </a:bodyPr>
          <a:lstStyle/>
          <a:p>
            <a:br>
              <a:rPr lang="en-US" dirty="0"/>
            </a:br>
            <a:endParaRPr lang="en-US" dirty="0"/>
          </a:p>
        </p:txBody>
      </p:sp>
      <p:sp>
        <p:nvSpPr>
          <p:cNvPr id="6" name="Title 5">
            <a:extLst>
              <a:ext uri="{FF2B5EF4-FFF2-40B4-BE49-F238E27FC236}">
                <a16:creationId xmlns:a16="http://schemas.microsoft.com/office/drawing/2014/main" id="{661DA146-15F0-B78E-7A85-1200686CBA21}"/>
              </a:ext>
            </a:extLst>
          </p:cNvPr>
          <p:cNvSpPr>
            <a:spLocks noGrp="1"/>
          </p:cNvSpPr>
          <p:nvPr>
            <p:ph type="title"/>
          </p:nvPr>
        </p:nvSpPr>
        <p:spPr/>
        <p:txBody>
          <a:bodyPr/>
          <a:lstStyle/>
          <a:p>
            <a:r>
              <a:rPr lang="en-US" dirty="0"/>
              <a:t>Bacchus Winery Case Study Overview</a:t>
            </a:r>
          </a:p>
        </p:txBody>
      </p:sp>
      <p:sp>
        <p:nvSpPr>
          <p:cNvPr id="7" name="Content Placeholder 6">
            <a:extLst>
              <a:ext uri="{FF2B5EF4-FFF2-40B4-BE49-F238E27FC236}">
                <a16:creationId xmlns:a16="http://schemas.microsoft.com/office/drawing/2014/main" id="{6B71CC25-2793-6900-E835-938C6732D511}"/>
              </a:ext>
            </a:extLst>
          </p:cNvPr>
          <p:cNvSpPr>
            <a:spLocks noGrp="1"/>
          </p:cNvSpPr>
          <p:nvPr>
            <p:ph idx="1"/>
          </p:nvPr>
        </p:nvSpPr>
        <p:spPr/>
        <p:txBody>
          <a:bodyPr>
            <a:normAutofit fontScale="70000" lnSpcReduction="20000"/>
          </a:bodyPr>
          <a:lstStyle/>
          <a:p>
            <a:r>
              <a:rPr lang="en-US" dirty="0"/>
              <a:t>Bacchus Winery is a family-owned business, recently inherited by Stan and Davis Bacchus from their father, George.</a:t>
            </a:r>
          </a:p>
          <a:p>
            <a:r>
              <a:rPr lang="en-US" dirty="0"/>
              <a:t>The brothers aim to modernize operations while keeping the current staff in place.</a:t>
            </a:r>
          </a:p>
          <a:p>
            <a:r>
              <a:rPr lang="en-US" dirty="0"/>
              <a:t>The winery produces four types of wine: Merlot, Cabernet, Chablis, and Chardonnay.</a:t>
            </a:r>
          </a:p>
          <a:p>
            <a:r>
              <a:rPr lang="en-US" dirty="0"/>
              <a:t>Materials are sourced from multiple suppliers.</a:t>
            </a:r>
          </a:p>
          <a:p>
            <a:r>
              <a:rPr lang="en-US" dirty="0"/>
              <a:t>Key challenges include:</a:t>
            </a:r>
          </a:p>
          <a:p>
            <a:pPr lvl="1"/>
            <a:r>
              <a:rPr lang="en-US" dirty="0"/>
              <a:t>Tracking supplier delivery performance</a:t>
            </a:r>
          </a:p>
          <a:p>
            <a:pPr lvl="1"/>
            <a:r>
              <a:rPr lang="en-US" dirty="0"/>
              <a:t>Improving inventory management</a:t>
            </a:r>
          </a:p>
          <a:p>
            <a:pPr lvl="1"/>
            <a:r>
              <a:rPr lang="en-US" dirty="0"/>
              <a:t>Enabling online ordering and shipment tracking for distributors</a:t>
            </a:r>
          </a:p>
          <a:p>
            <a:pPr lvl="1"/>
            <a:r>
              <a:rPr lang="en-US" dirty="0"/>
              <a:t>Evaluating employee work hours</a:t>
            </a:r>
          </a:p>
          <a:p>
            <a:pPr lvl="1"/>
            <a:r>
              <a:rPr lang="en-US" dirty="0"/>
              <a:t>Analyzing sales performance by wine type and distributor</a:t>
            </a:r>
          </a:p>
        </p:txBody>
      </p:sp>
    </p:spTree>
    <p:extLst>
      <p:ext uri="{BB962C8B-B14F-4D97-AF65-F5344CB8AC3E}">
        <p14:creationId xmlns:p14="http://schemas.microsoft.com/office/powerpoint/2010/main" val="352935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DF2-882E-1993-52FC-B0A941B7E907}"/>
              </a:ext>
            </a:extLst>
          </p:cNvPr>
          <p:cNvSpPr>
            <a:spLocks noGrp="1"/>
          </p:cNvSpPr>
          <p:nvPr>
            <p:ph type="title"/>
          </p:nvPr>
        </p:nvSpPr>
        <p:spPr/>
        <p:txBody>
          <a:bodyPr/>
          <a:lstStyle/>
          <a:p>
            <a:r>
              <a:rPr lang="en-US" dirty="0"/>
              <a:t>Finalized ERD</a:t>
            </a:r>
          </a:p>
        </p:txBody>
      </p:sp>
      <p:pic>
        <p:nvPicPr>
          <p:cNvPr id="9" name="Content Placeholder 8" descr="A group of white squares with black text&#10;&#10;AI-generated content may be incorrect.">
            <a:extLst>
              <a:ext uri="{FF2B5EF4-FFF2-40B4-BE49-F238E27FC236}">
                <a16:creationId xmlns:a16="http://schemas.microsoft.com/office/drawing/2014/main" id="{3F6164E2-D1E8-49F4-C302-B8C30E6E2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864958"/>
            <a:ext cx="9601200" cy="2702885"/>
          </a:xfrm>
        </p:spPr>
      </p:pic>
    </p:spTree>
    <p:extLst>
      <p:ext uri="{BB962C8B-B14F-4D97-AF65-F5344CB8AC3E}">
        <p14:creationId xmlns:p14="http://schemas.microsoft.com/office/powerpoint/2010/main" val="205825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2B40963-5787-FB51-C993-923ECD5C077F}"/>
              </a:ext>
            </a:extLst>
          </p:cNvPr>
          <p:cNvSpPr>
            <a:spLocks noGrp="1"/>
          </p:cNvSpPr>
          <p:nvPr>
            <p:ph type="title"/>
          </p:nvPr>
        </p:nvSpPr>
        <p:spPr>
          <a:xfrm>
            <a:off x="1055599" y="1055077"/>
            <a:ext cx="2532909" cy="4794578"/>
          </a:xfrm>
        </p:spPr>
        <p:txBody>
          <a:bodyPr>
            <a:normAutofit/>
          </a:bodyPr>
          <a:lstStyle/>
          <a:p>
            <a:r>
              <a:rPr lang="en-US" dirty="0">
                <a:solidFill>
                  <a:srgbClr val="262626"/>
                </a:solidFill>
              </a:rPr>
              <a:t>Report Objectives</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33FFA80-8010-99B0-1EEC-59F2DF1F4E5C}"/>
              </a:ext>
            </a:extLst>
          </p:cNvPr>
          <p:cNvGraphicFramePr>
            <a:graphicFrameLocks noGrp="1"/>
          </p:cNvGraphicFramePr>
          <p:nvPr>
            <p:ph idx="1"/>
            <p:extLst>
              <p:ext uri="{D42A27DB-BD31-4B8C-83A1-F6EECF244321}">
                <p14:modId xmlns:p14="http://schemas.microsoft.com/office/powerpoint/2010/main" val="1233646658"/>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917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8" name="Picture 57">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9" name="Rectangle 58">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0" name="Picture 59">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1" name="Picture 60">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5" name="Straight Connector 54">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6" name="Rectangle 55">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8" name="Picture 67">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9" name="Rectangle 68">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0" name="Picture 69">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1" name="Picture 70">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B6BB9CC3-99F7-A9BA-0C08-D78E2443D569}"/>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dirty="0">
                <a:solidFill>
                  <a:srgbClr val="262626"/>
                </a:solidFill>
              </a:rPr>
              <a:t>Supplier Delivery Report</a:t>
            </a:r>
          </a:p>
        </p:txBody>
      </p:sp>
      <p:cxnSp>
        <p:nvCxnSpPr>
          <p:cNvPr id="64" name="Straight Connector 63">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BBEA5378-A093-3A3E-DE95-C25C35FB9946}"/>
              </a:ext>
            </a:extLst>
          </p:cNvPr>
          <p:cNvSpPr>
            <a:spLocks noGrp="1"/>
          </p:cNvSpPr>
          <p:nvPr>
            <p:ph type="body" sz="half" idx="2"/>
          </p:nvPr>
        </p:nvSpPr>
        <p:spPr>
          <a:xfrm>
            <a:off x="1295401" y="2493774"/>
            <a:ext cx="3660057" cy="3382094"/>
          </a:xfrm>
        </p:spPr>
        <p:txBody>
          <a:bodyPr vert="horz" lIns="91440" tIns="45720" rIns="91440" bIns="45720" rtlCol="0" anchor="t">
            <a:noAutofit/>
          </a:bodyPr>
          <a:lstStyle/>
          <a:p>
            <a:pPr algn="l">
              <a:lnSpc>
                <a:spcPct val="90000"/>
              </a:lnSpc>
            </a:pPr>
            <a:r>
              <a:rPr lang="en-US" sz="1300" b="1" i="1" dirty="0">
                <a:solidFill>
                  <a:srgbClr val="262626"/>
                </a:solidFill>
              </a:rPr>
              <a:t>Description:</a:t>
            </a:r>
          </a:p>
          <a:p>
            <a:pPr algn="l">
              <a:lnSpc>
                <a:spcPct val="90000"/>
              </a:lnSpc>
            </a:pPr>
            <a:r>
              <a:rPr lang="en-US" sz="1300" dirty="0">
                <a:solidFill>
                  <a:srgbClr val="262626"/>
                </a:solidFill>
              </a:rPr>
              <a:t>This report evaluates whether each supplier is delivering their supplies on time. It shows expected vs. actual delivery dates for each item shipped monthly and calculates how many days late the deliveries were. This helps identify consistent delays and potential supply chain issues.</a:t>
            </a:r>
          </a:p>
          <a:p>
            <a:pPr algn="l">
              <a:lnSpc>
                <a:spcPct val="90000"/>
              </a:lnSpc>
            </a:pPr>
            <a:r>
              <a:rPr lang="en-US" sz="1300" b="1" i="1" dirty="0">
                <a:solidFill>
                  <a:srgbClr val="262626"/>
                </a:solidFill>
              </a:rPr>
              <a:t>Assumptions:</a:t>
            </a:r>
          </a:p>
          <a:p>
            <a:pPr marL="285750" indent="-285750" algn="l">
              <a:lnSpc>
                <a:spcPct val="90000"/>
              </a:lnSpc>
              <a:buFont typeface="Arial"/>
              <a:buChar char="•"/>
            </a:pPr>
            <a:r>
              <a:rPr lang="en-US" sz="1300" dirty="0">
                <a:solidFill>
                  <a:srgbClr val="262626"/>
                </a:solidFill>
              </a:rPr>
              <a:t>Each supplier delivers all their items once per month.</a:t>
            </a:r>
          </a:p>
          <a:p>
            <a:pPr marL="285750" indent="-285750" algn="l">
              <a:lnSpc>
                <a:spcPct val="90000"/>
              </a:lnSpc>
              <a:buFont typeface="Arial"/>
              <a:buChar char="•"/>
            </a:pPr>
            <a:r>
              <a:rPr lang="en-US" sz="1300" dirty="0">
                <a:solidFill>
                  <a:srgbClr val="262626"/>
                </a:solidFill>
              </a:rPr>
              <a:t>All supplies from a supplier are shipped together each month. </a:t>
            </a:r>
          </a:p>
          <a:p>
            <a:pPr algn="l">
              <a:lnSpc>
                <a:spcPct val="90000"/>
              </a:lnSpc>
            </a:pPr>
            <a:endParaRPr lang="en-US" sz="1300" dirty="0">
              <a:solidFill>
                <a:srgbClr val="262626"/>
              </a:solidFill>
            </a:endParaRPr>
          </a:p>
        </p:txBody>
      </p:sp>
      <p:pic>
        <p:nvPicPr>
          <p:cNvPr id="8" name="Content Placeholder 7" descr="A screenshot of a computer&#10;&#10;AI-generated content may be incorrect.">
            <a:extLst>
              <a:ext uri="{FF2B5EF4-FFF2-40B4-BE49-F238E27FC236}">
                <a16:creationId xmlns:a16="http://schemas.microsoft.com/office/drawing/2014/main" id="{4B464647-09A9-2C48-F65D-DF44B7F219F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18668" y="1357438"/>
            <a:ext cx="5469466" cy="4143120"/>
          </a:xfrm>
          <a:prstGeom prst="rect">
            <a:avLst/>
          </a:prstGeom>
          <a:ln w="57150" cmpd="thickThin">
            <a:solidFill>
              <a:srgbClr val="7F7F7F"/>
            </a:solidFill>
            <a:miter lim="800000"/>
          </a:ln>
        </p:spPr>
      </p:pic>
    </p:spTree>
    <p:extLst>
      <p:ext uri="{BB962C8B-B14F-4D97-AF65-F5344CB8AC3E}">
        <p14:creationId xmlns:p14="http://schemas.microsoft.com/office/powerpoint/2010/main" val="44812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3" name="Picture 42">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4" name="Rectangle 43">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5" name="Picture 44">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6" name="Picture 45">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8" name="Straight Connector 47">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0" name="Rectangle 49">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3" name="Picture 52">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4" name="Rectangle 53">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5" name="Picture 54">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6" name="Picture 55">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3C33E48-D973-69B9-9104-51AE71568539}"/>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dirty="0">
                <a:solidFill>
                  <a:srgbClr val="262626"/>
                </a:solidFill>
              </a:rPr>
              <a:t>Wine Sales &amp; Distribution Report</a:t>
            </a:r>
          </a:p>
        </p:txBody>
      </p:sp>
      <p:cxnSp>
        <p:nvCxnSpPr>
          <p:cNvPr id="58" name="Straight Connector 57">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D6A4FD61-ACD3-8CE9-5596-E5EA7FEEF8B5}"/>
              </a:ext>
            </a:extLst>
          </p:cNvPr>
          <p:cNvSpPr>
            <a:spLocks noGrp="1"/>
          </p:cNvSpPr>
          <p:nvPr>
            <p:ph type="body" sz="half" idx="2"/>
          </p:nvPr>
        </p:nvSpPr>
        <p:spPr>
          <a:xfrm>
            <a:off x="1295401" y="2493774"/>
            <a:ext cx="3660057" cy="3382094"/>
          </a:xfrm>
        </p:spPr>
        <p:txBody>
          <a:bodyPr vert="horz" lIns="91440" tIns="45720" rIns="91440" bIns="45720" rtlCol="0" anchor="t">
            <a:normAutofit/>
          </a:bodyPr>
          <a:lstStyle/>
          <a:p>
            <a:pPr algn="l">
              <a:lnSpc>
                <a:spcPct val="90000"/>
              </a:lnSpc>
            </a:pPr>
            <a:r>
              <a:rPr lang="en-US" sz="1500" b="1" i="1" dirty="0">
                <a:solidFill>
                  <a:srgbClr val="262626"/>
                </a:solidFill>
              </a:rPr>
              <a:t>Description:</a:t>
            </a:r>
          </a:p>
          <a:p>
            <a:pPr algn="l">
              <a:lnSpc>
                <a:spcPct val="90000"/>
              </a:lnSpc>
            </a:pPr>
            <a:r>
              <a:rPr lang="en-US" sz="1500" dirty="0">
                <a:solidFill>
                  <a:srgbClr val="262626"/>
                </a:solidFill>
              </a:rPr>
              <a:t>This report tracks the quantity of wine sold each month, by wine type and distributor. It helps determine which wines are most popular and which distributors are selling the most, supporting future marketing and production decisions. </a:t>
            </a:r>
          </a:p>
          <a:p>
            <a:pPr algn="l">
              <a:lnSpc>
                <a:spcPct val="90000"/>
              </a:lnSpc>
            </a:pPr>
            <a:r>
              <a:rPr lang="en-US" sz="1500" b="1" i="1" dirty="0">
                <a:solidFill>
                  <a:srgbClr val="262626"/>
                </a:solidFill>
              </a:rPr>
              <a:t>Assumption:</a:t>
            </a:r>
          </a:p>
          <a:p>
            <a:pPr marL="285750" indent="-285750" algn="l">
              <a:lnSpc>
                <a:spcPct val="90000"/>
              </a:lnSpc>
              <a:buFont typeface="Arial"/>
              <a:buChar char="•"/>
            </a:pPr>
            <a:r>
              <a:rPr lang="en-US" sz="1400" dirty="0"/>
              <a:t>Each wine has at least one distributor; some may have more than one.</a:t>
            </a:r>
          </a:p>
          <a:p>
            <a:pPr marL="285750" indent="-285750" algn="l">
              <a:lnSpc>
                <a:spcPct val="90000"/>
              </a:lnSpc>
              <a:buFont typeface="Arial"/>
              <a:buChar char="•"/>
            </a:pPr>
            <a:r>
              <a:rPr lang="en-US" sz="1400" dirty="0"/>
              <a:t>Distributors sell all or only some of the available </a:t>
            </a:r>
            <a:r>
              <a:rPr lang="en-US" sz="1400"/>
              <a:t>wine types</a:t>
            </a:r>
            <a:endParaRPr lang="en-US" sz="1400" dirty="0"/>
          </a:p>
        </p:txBody>
      </p:sp>
      <p:pic>
        <p:nvPicPr>
          <p:cNvPr id="5" name="Content Placeholder 4" descr="A screenshot of a computer program&#10;&#10;AI-generated content may be incorrect.">
            <a:extLst>
              <a:ext uri="{FF2B5EF4-FFF2-40B4-BE49-F238E27FC236}">
                <a16:creationId xmlns:a16="http://schemas.microsoft.com/office/drawing/2014/main" id="{2A184645-5E86-8FA6-AEF5-495F9094E34C}"/>
              </a:ext>
            </a:extLst>
          </p:cNvPr>
          <p:cNvPicPr>
            <a:picLocks noGrp="1" noChangeAspect="1"/>
          </p:cNvPicPr>
          <p:nvPr>
            <p:ph idx="1"/>
          </p:nvPr>
        </p:nvPicPr>
        <p:blipFill>
          <a:blip r:embed="rId5"/>
          <a:srcRect t="9807" r="43571" b="2"/>
          <a:stretch>
            <a:fillRect/>
          </a:stretch>
        </p:blipFill>
        <p:spPr>
          <a:xfrm>
            <a:off x="5418668" y="1822026"/>
            <a:ext cx="5469466" cy="3606039"/>
          </a:xfrm>
          <a:prstGeom prst="rect">
            <a:avLst/>
          </a:prstGeom>
          <a:ln w="57150" cmpd="thickThin">
            <a:solidFill>
              <a:srgbClr val="7F7F7F"/>
            </a:solidFill>
            <a:miter lim="800000"/>
          </a:ln>
        </p:spPr>
      </p:pic>
    </p:spTree>
    <p:extLst>
      <p:ext uri="{BB962C8B-B14F-4D97-AF65-F5344CB8AC3E}">
        <p14:creationId xmlns:p14="http://schemas.microsoft.com/office/powerpoint/2010/main" val="45191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Rectangle 7">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9" name="Straight Connector 8">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E2C2FB6-ED59-75B0-9B97-E5879150165B}"/>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dirty="0"/>
              <a:t>Employee Work Hours Report</a:t>
            </a:r>
          </a:p>
        </p:txBody>
      </p:sp>
      <p:cxnSp>
        <p:nvCxnSpPr>
          <p:cNvPr id="19" name="Straight Connector 18">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0743F9E8-F429-36DB-2E6D-5C8CF7CD8DF2}"/>
              </a:ext>
            </a:extLst>
          </p:cNvPr>
          <p:cNvSpPr>
            <a:spLocks noGrp="1"/>
          </p:cNvSpPr>
          <p:nvPr>
            <p:ph type="body" sz="half" idx="2"/>
          </p:nvPr>
        </p:nvSpPr>
        <p:spPr>
          <a:xfrm>
            <a:off x="1295401" y="2493774"/>
            <a:ext cx="3660057" cy="3382094"/>
          </a:xfrm>
        </p:spPr>
        <p:txBody>
          <a:bodyPr vert="horz" lIns="91440" tIns="45720" rIns="91440" bIns="45720" rtlCol="0" anchor="t">
            <a:normAutofit lnSpcReduction="10000"/>
          </a:bodyPr>
          <a:lstStyle/>
          <a:p>
            <a:pPr algn="l">
              <a:lnSpc>
                <a:spcPct val="90000"/>
              </a:lnSpc>
            </a:pPr>
            <a:r>
              <a:rPr lang="en-US" sz="1500" b="1" i="1" dirty="0"/>
              <a:t>Description:</a:t>
            </a:r>
          </a:p>
          <a:p>
            <a:pPr algn="l">
              <a:lnSpc>
                <a:spcPct val="90000"/>
              </a:lnSpc>
            </a:pPr>
            <a:r>
              <a:rPr lang="en-US" sz="1500" dirty="0"/>
              <a:t>This report shows hours worked by each employee, grouped by department. It helps management monitor labor distribution across departments and prepare quarterly workforce reports.</a:t>
            </a:r>
          </a:p>
          <a:p>
            <a:pPr algn="l">
              <a:lnSpc>
                <a:spcPct val="90000"/>
              </a:lnSpc>
            </a:pPr>
            <a:r>
              <a:rPr lang="en-US" sz="1500" b="1" i="1" dirty="0"/>
              <a:t>Assumptions:</a:t>
            </a:r>
          </a:p>
          <a:p>
            <a:pPr marL="285750" indent="-285750" algn="l">
              <a:lnSpc>
                <a:spcPct val="90000"/>
              </a:lnSpc>
              <a:buFont typeface="Arial"/>
              <a:buChar char="•"/>
            </a:pPr>
            <a:r>
              <a:rPr lang="en-US" sz="1500" dirty="0"/>
              <a:t>Employees are full-time and work is tracked weekly.</a:t>
            </a:r>
          </a:p>
          <a:p>
            <a:pPr marL="285750" indent="-285750" algn="l">
              <a:lnSpc>
                <a:spcPct val="90000"/>
              </a:lnSpc>
              <a:buFont typeface="Arial"/>
              <a:buChar char="•"/>
            </a:pPr>
            <a:r>
              <a:rPr lang="en-US" sz="1500" dirty="0"/>
              <a:t>Each employee is assigned to one department.</a:t>
            </a:r>
          </a:p>
          <a:p>
            <a:pPr marL="285750" indent="-285750" algn="l">
              <a:lnSpc>
                <a:spcPct val="90000"/>
              </a:lnSpc>
              <a:buFont typeface="Arial"/>
              <a:buChar char="•"/>
            </a:pPr>
            <a:r>
              <a:rPr lang="en-US" sz="1400" dirty="0"/>
              <a:t>Existing employees remained employed and were added to the system with assigned employee IDs.</a:t>
            </a:r>
            <a:endParaRPr lang="en-US" sz="1500" dirty="0"/>
          </a:p>
        </p:txBody>
      </p:sp>
      <p:pic>
        <p:nvPicPr>
          <p:cNvPr id="5" name="Content Placeholder 4" descr="A screenshot of a computer&#10;&#10;AI-generated content may be incorrect.">
            <a:extLst>
              <a:ext uri="{FF2B5EF4-FFF2-40B4-BE49-F238E27FC236}">
                <a16:creationId xmlns:a16="http://schemas.microsoft.com/office/drawing/2014/main" id="{90DFF6B2-7521-D2BD-ADA8-5E925FFBD549}"/>
              </a:ext>
            </a:extLst>
          </p:cNvPr>
          <p:cNvPicPr>
            <a:picLocks noGrp="1" noChangeAspect="1"/>
          </p:cNvPicPr>
          <p:nvPr>
            <p:ph idx="1"/>
          </p:nvPr>
        </p:nvPicPr>
        <p:blipFill>
          <a:blip r:embed="rId5"/>
          <a:srcRect l="3479" t="24454" r="51679" b="4601"/>
          <a:stretch>
            <a:fillRect/>
          </a:stretch>
        </p:blipFill>
        <p:spPr>
          <a:xfrm>
            <a:off x="5111328" y="1721116"/>
            <a:ext cx="6125783" cy="3295172"/>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00735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CFFCC195-7A54-99F7-E804-405253379D09}"/>
            </a:ext>
          </a:extLst>
        </p:cNvPr>
        <p:cNvGrpSpPr/>
        <p:nvPr/>
      </p:nvGrpSpPr>
      <p:grpSpPr>
        <a:xfrm>
          <a:off x="0" y="0"/>
          <a:ext cx="0" cy="0"/>
          <a:chOff x="0" y="0"/>
          <a:chExt cx="0" cy="0"/>
        </a:xfrm>
      </p:grpSpPr>
      <p:grpSp>
        <p:nvGrpSpPr>
          <p:cNvPr id="32" name="Group 31">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3" name="Picture 32">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6" name="Picture 35">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8" name="Straight Connector 37">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A landscape with a farm and mountains&#10;&#10;AI-generated content may be incorrect.">
            <a:extLst>
              <a:ext uri="{FF2B5EF4-FFF2-40B4-BE49-F238E27FC236}">
                <a16:creationId xmlns:a16="http://schemas.microsoft.com/office/drawing/2014/main" id="{9B3B103D-EEC3-3007-6B77-F68B86856A9D}"/>
              </a:ext>
            </a:extLst>
          </p:cNvPr>
          <p:cNvPicPr>
            <a:picLocks noChangeAspect="1"/>
          </p:cNvPicPr>
          <p:nvPr/>
        </p:nvPicPr>
        <p:blipFill>
          <a:blip r:embed="rId5">
            <a:extLst>
              <a:ext uri="{28A0092B-C50C-407E-A947-70E740481C1C}">
                <a14:useLocalDpi xmlns:a14="http://schemas.microsoft.com/office/drawing/2010/main" val="0"/>
              </a:ext>
            </a:extLst>
          </a:blip>
          <a:srcRect t="15730"/>
          <a:stretch>
            <a:fillRect/>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6">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44" name="Group 43">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5"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7"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5" name="Title 4">
            <a:extLst>
              <a:ext uri="{FF2B5EF4-FFF2-40B4-BE49-F238E27FC236}">
                <a16:creationId xmlns:a16="http://schemas.microsoft.com/office/drawing/2014/main" id="{E6969080-EBC5-1515-E5E4-4CB3B4BBEA97}"/>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dirty="0"/>
              <a:t>Thank You</a:t>
            </a:r>
          </a:p>
        </p:txBody>
      </p:sp>
      <p:sp>
        <p:nvSpPr>
          <p:cNvPr id="6" name="Text Placeholder 5">
            <a:extLst>
              <a:ext uri="{FF2B5EF4-FFF2-40B4-BE49-F238E27FC236}">
                <a16:creationId xmlns:a16="http://schemas.microsoft.com/office/drawing/2014/main" id="{D6997FB4-6344-8C03-46C5-2F5E8B4F976D}"/>
              </a:ext>
            </a:extLst>
          </p:cNvPr>
          <p:cNvSpPr>
            <a:spLocks noGrp="1"/>
          </p:cNvSpPr>
          <p:nvPr>
            <p:ph type="body" idx="1"/>
          </p:nvPr>
        </p:nvSpPr>
        <p:spPr>
          <a:xfrm>
            <a:off x="2692398" y="3657597"/>
            <a:ext cx="6815669" cy="1320802"/>
          </a:xfrm>
        </p:spPr>
        <p:txBody>
          <a:bodyPr vert="horz" lIns="91440" tIns="45720" rIns="91440" bIns="45720" rtlCol="0" anchor="t">
            <a:normAutofit/>
          </a:bodyPr>
          <a:lstStyle/>
          <a:p>
            <a:r>
              <a:rPr lang="en-US" sz="2100" dirty="0"/>
              <a:t>Bacchus Winery</a:t>
            </a:r>
          </a:p>
        </p:txBody>
      </p:sp>
      <p:cxnSp>
        <p:nvCxnSpPr>
          <p:cNvPr id="50" name="Straight Connector 49">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95633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171</TotalTime>
  <Words>364</Words>
  <Application>Microsoft Office PowerPoint</Application>
  <PresentationFormat>Widescreen</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Organic</vt:lpstr>
      <vt:lpstr>Bacchus Winery Case Study</vt:lpstr>
      <vt:lpstr>Alpha Team</vt:lpstr>
      <vt:lpstr>Bacchus Winery Case Study Overview</vt:lpstr>
      <vt:lpstr>Finalized ERD</vt:lpstr>
      <vt:lpstr>Report Objectives</vt:lpstr>
      <vt:lpstr>Supplier Delivery Report</vt:lpstr>
      <vt:lpstr>Wine Sales &amp; Distribution Report</vt:lpstr>
      <vt:lpstr>Employee Work Hours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Aidan Jacoby</dc:creator>
  <cp:lastModifiedBy>Stephanie Ramos</cp:lastModifiedBy>
  <cp:revision>5</cp:revision>
  <dcterms:created xsi:type="dcterms:W3CDTF">2025-07-20T17:01:13Z</dcterms:created>
  <dcterms:modified xsi:type="dcterms:W3CDTF">2025-07-27T15:58:51Z</dcterms:modified>
</cp:coreProperties>
</file>