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3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ham Davies" initials="GD" lastIdx="1" clrIdx="0">
    <p:extLst>
      <p:ext uri="{19B8F6BF-5375-455C-9EA6-DF929625EA0E}">
        <p15:presenceInfo xmlns:p15="http://schemas.microsoft.com/office/powerpoint/2012/main" userId="S::dvsgra012@myuct.ac.za::54886bc1-b6b0-4c2a-9a5d-92c7366d26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65ECF-99B5-164C-AEAB-9CC64BE6781C}" v="1693" dt="2021-07-08T11:14:55.955"/>
    <p1510:client id="{5F533E98-4C0E-456C-9252-3E1BC31A9171}" v="1763" vWet="1764" dt="2021-07-08T11:14:03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70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6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99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13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9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49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82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8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83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08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9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CE8E-AA7E-3044-8E34-F22138CEBB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313E3E-8101-A94D-9D17-8EAAE720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2D5C-09FD-B744-88B0-4CFC921C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4" y="1538580"/>
            <a:ext cx="8637073" cy="2618554"/>
          </a:xfrm>
        </p:spPr>
        <p:txBody>
          <a:bodyPr>
            <a:normAutofit fontScale="90000"/>
          </a:bodyPr>
          <a:lstStyle/>
          <a:p>
            <a:r>
              <a:rPr lang="en-US"/>
              <a:t>Generating Phases of Play in Rugby Union using 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6846E-EB51-6C47-A412-2ED6597BF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4248325"/>
            <a:ext cx="8637072" cy="1779942"/>
          </a:xfrm>
        </p:spPr>
        <p:txBody>
          <a:bodyPr>
            <a:normAutofit lnSpcReduction="10000"/>
          </a:bodyPr>
          <a:lstStyle/>
          <a:p>
            <a:r>
              <a:rPr lang="en-US"/>
              <a:t>Thomas </a:t>
            </a:r>
            <a:r>
              <a:rPr lang="en-US" err="1"/>
              <a:t>Edley</a:t>
            </a:r>
            <a:endParaRPr lang="en-US"/>
          </a:p>
          <a:p>
            <a:r>
              <a:rPr lang="en-US"/>
              <a:t>Graham Davies</a:t>
            </a:r>
          </a:p>
          <a:p>
            <a:endParaRPr lang="en-US"/>
          </a:p>
          <a:p>
            <a:r>
              <a:rPr lang="en-US"/>
              <a:t>Supervised by Neil Watson</a:t>
            </a: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B542CAB-5EA7-8A40-AD2A-3E96A277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" y="6163834"/>
            <a:ext cx="2103967" cy="694166"/>
          </a:xfrm>
          <a:prstGeom prst="rect">
            <a:avLst/>
          </a:prstGeom>
        </p:spPr>
      </p:pic>
      <p:pic>
        <p:nvPicPr>
          <p:cNvPr id="1030" name="Picture 6" descr="Rugby League Clipart | Free Images at Clker.com - vector clip art online,  royalty free &amp;amp; public domain">
            <a:extLst>
              <a:ext uri="{FF2B5EF4-FFF2-40B4-BE49-F238E27FC236}">
                <a16:creationId xmlns:a16="http://schemas.microsoft.com/office/drawing/2014/main" id="{343E2F3A-5CDA-BB42-8E77-456AA4996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9867" y="2839391"/>
            <a:ext cx="3149600" cy="31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udio Recording 08 Jul 2021 at 16:31:45" descr="Audio Recording 08 Jul 2021 at 16:31:45">
            <a:hlinkClick r:id="" action="ppaction://media"/>
            <a:extLst>
              <a:ext uri="{FF2B5EF4-FFF2-40B4-BE49-F238E27FC236}">
                <a16:creationId xmlns:a16="http://schemas.microsoft.com/office/drawing/2014/main" id="{53AE76E6-7686-7747-9414-68B3FD09DB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15876" y="4157134"/>
            <a:ext cx="812800" cy="812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947D36-6764-FE42-A3DB-D352E84A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10" y="6144405"/>
            <a:ext cx="682692" cy="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CF9B-01EA-444E-9FBE-A7EC4F71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8CDD9FA-6E7D-C44B-9579-5CEAD490F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286" y="6163834"/>
            <a:ext cx="2103967" cy="69416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6C15A-967D-3549-A120-576489C2A748}"/>
              </a:ext>
            </a:extLst>
          </p:cNvPr>
          <p:cNvSpPr txBox="1">
            <a:spLocks/>
          </p:cNvSpPr>
          <p:nvPr/>
        </p:nvSpPr>
        <p:spPr>
          <a:xfrm>
            <a:off x="1130270" y="2171769"/>
            <a:ext cx="9603275" cy="3720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Rugby Union is based on sequences of play called phases.</a:t>
            </a:r>
          </a:p>
          <a:p>
            <a:r>
              <a:rPr lang="en-US"/>
              <a:t>Recurrent Neural Networks (RNNs) are capable of modelling and predicting outcomes of sequences.</a:t>
            </a:r>
          </a:p>
          <a:p>
            <a:r>
              <a:rPr lang="en-US"/>
              <a:t>Common Uses: Natural language processing and image recognition</a:t>
            </a:r>
          </a:p>
          <a:p>
            <a:r>
              <a:rPr lang="en-US">
                <a:ea typeface="+mn-lt"/>
                <a:cs typeface="+mn-lt"/>
              </a:rPr>
              <a:t>RNNs have been found to be effective in sport analysis.</a:t>
            </a:r>
          </a:p>
          <a:p>
            <a:r>
              <a:rPr lang="en-US">
                <a:ea typeface="+mn-lt"/>
                <a:cs typeface="+mn-lt"/>
              </a:rPr>
              <a:t>Sequential nature of sport is often overlooked.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Audio Recording 08 Jul 2021 at 16:38:25" descr="Audio Recording 08 Jul 2021 at 16:38:25">
            <a:hlinkClick r:id="" action="ppaction://media"/>
            <a:extLst>
              <a:ext uri="{FF2B5EF4-FFF2-40B4-BE49-F238E27FC236}">
                <a16:creationId xmlns:a16="http://schemas.microsoft.com/office/drawing/2014/main" id="{FDCA3D95-F957-C34C-8560-908C1983FD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90088" y="1274364"/>
            <a:ext cx="812800" cy="8128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3261EB1-337B-8245-871F-69D0C9A94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10" y="6144405"/>
            <a:ext cx="682692" cy="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D3C2-1A93-4F20-8CD6-216827FC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Networks in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777-AD44-482A-ABA0-3696A319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 Sure Bet: Predicting Outcomes of Football Matches (</a:t>
            </a:r>
            <a:r>
              <a:rPr lang="en-US" err="1">
                <a:ea typeface="+mn-lt"/>
                <a:cs typeface="+mn-lt"/>
              </a:rPr>
              <a:t>Goddijn</a:t>
            </a:r>
            <a:r>
              <a:rPr lang="en-US">
                <a:ea typeface="+mn-lt"/>
                <a:cs typeface="+mn-lt"/>
              </a:rPr>
              <a:t> et al., 2018).</a:t>
            </a:r>
          </a:p>
          <a:p>
            <a:r>
              <a:rPr lang="en-US">
                <a:ea typeface="+mn-lt"/>
                <a:cs typeface="+mn-lt"/>
              </a:rPr>
              <a:t>Predicting the winner of NFL-games using Machine and Deep Learning (Bosch and Bhulai, 2018).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Integrating machine learning and decision support in tactical decision-making in rugby union (Watson et al., 2020).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B8FFD5B4-5C05-437D-BADF-ABC86A8F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" y="6163834"/>
            <a:ext cx="2103967" cy="694166"/>
          </a:xfrm>
          <a:prstGeom prst="rect">
            <a:avLst/>
          </a:prstGeom>
        </p:spPr>
      </p:pic>
      <p:pic>
        <p:nvPicPr>
          <p:cNvPr id="4" name="Audio Recording 08 Jul 2021 at 16:43:06" descr="Audio Recording 08 Jul 2021 at 16:43:06">
            <a:hlinkClick r:id="" action="ppaction://media"/>
            <a:extLst>
              <a:ext uri="{FF2B5EF4-FFF2-40B4-BE49-F238E27FC236}">
                <a16:creationId xmlns:a16="http://schemas.microsoft.com/office/drawing/2014/main" id="{484E5DB9-7A07-C74A-9CA5-BA24342EA3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44545" y="1067880"/>
            <a:ext cx="812800" cy="8128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8B087BB-991C-2842-A619-A0BE61D4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10" y="6144405"/>
            <a:ext cx="682692" cy="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2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82E9-9F99-1342-9038-D65D8B6F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BB66-047C-E14E-B560-BA86A9FA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Objective: </a:t>
            </a:r>
            <a:r>
              <a:rPr lang="en-US" dirty="0"/>
              <a:t>Determine whether one can use RNN’s to simulate a game of rugby union.</a:t>
            </a:r>
          </a:p>
          <a:p>
            <a:r>
              <a:rPr lang="en-US" b="1" dirty="0"/>
              <a:t>Secondary Objective:</a:t>
            </a:r>
            <a:r>
              <a:rPr lang="en-US" dirty="0"/>
              <a:t> Test for significant different in the phases of play between winning and losing teams.</a:t>
            </a:r>
            <a:endParaRPr lang="en-US" b="1" dirty="0"/>
          </a:p>
        </p:txBody>
      </p:sp>
      <p:pic>
        <p:nvPicPr>
          <p:cNvPr id="4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4BE123C-427B-3241-AA76-44CF0F353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" y="6163834"/>
            <a:ext cx="2103967" cy="694166"/>
          </a:xfrm>
          <a:prstGeom prst="rect">
            <a:avLst/>
          </a:prstGeom>
        </p:spPr>
      </p:pic>
      <p:pic>
        <p:nvPicPr>
          <p:cNvPr id="5" name="Audio Recording 08 Jul 2021 at 16:52:31" descr="Audio Recording 08 Jul 2021 at 16:52:31">
            <a:hlinkClick r:id="" action="ppaction://media"/>
            <a:extLst>
              <a:ext uri="{FF2B5EF4-FFF2-40B4-BE49-F238E27FC236}">
                <a16:creationId xmlns:a16="http://schemas.microsoft.com/office/drawing/2014/main" id="{9DFA4BBB-2783-AF46-BECB-970032D8A4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04350" y="985255"/>
            <a:ext cx="812800" cy="8128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13D59DA-24BD-2E4D-ABF3-15047788E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10" y="6144405"/>
            <a:ext cx="682692" cy="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8EFB-EE06-4E32-B8AE-237AE46E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23C1-85E1-49BC-9AEE-A7485239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model sequential data.</a:t>
            </a:r>
          </a:p>
          <a:p>
            <a:r>
              <a:rPr lang="en-US">
                <a:ea typeface="+mn-lt"/>
                <a:cs typeface="+mn-lt"/>
              </a:rPr>
              <a:t>Similar to standard feed-forward neural networks.</a:t>
            </a:r>
          </a:p>
          <a:p>
            <a:r>
              <a:rPr lang="en-US"/>
              <a:t>Output influenced internal memory.</a:t>
            </a:r>
          </a:p>
          <a:p>
            <a:r>
              <a:rPr lang="en-US"/>
              <a:t>Standard RNNs do not have a long memory.</a:t>
            </a:r>
          </a:p>
        </p:txBody>
      </p:sp>
      <p:pic>
        <p:nvPicPr>
          <p:cNvPr id="4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70E642D-D273-C248-A01C-B9B3CA778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" y="6163834"/>
            <a:ext cx="2103967" cy="694166"/>
          </a:xfrm>
          <a:prstGeom prst="rect">
            <a:avLst/>
          </a:prstGeom>
        </p:spPr>
      </p:pic>
      <p:pic>
        <p:nvPicPr>
          <p:cNvPr id="6" name="Audio Recording 08 Jul 2021 at 17:00:47" descr="Audio Recording 08 Jul 2021 at 17:00:47">
            <a:hlinkClick r:id="" action="ppaction://media"/>
            <a:extLst>
              <a:ext uri="{FF2B5EF4-FFF2-40B4-BE49-F238E27FC236}">
                <a16:creationId xmlns:a16="http://schemas.microsoft.com/office/drawing/2014/main" id="{DDCFAD61-752E-484B-AC68-D189594737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32837" y="1274364"/>
            <a:ext cx="812800" cy="8128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4B6ADA4-587C-584A-AAB1-9BD07C86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10" y="6144405"/>
            <a:ext cx="682692" cy="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3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451D-D33D-0042-85F2-5772D99D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Short-Term Memory Networks</a:t>
            </a:r>
          </a:p>
        </p:txBody>
      </p:sp>
      <p:pic>
        <p:nvPicPr>
          <p:cNvPr id="4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98122E0-21A5-5E4B-BFE8-D075C172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" y="6163834"/>
            <a:ext cx="2103967" cy="6941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621587-0C55-2D45-81BA-744DBFE9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869210"/>
            <a:ext cx="4610130" cy="3294576"/>
          </a:xfrm>
        </p:spPr>
        <p:txBody>
          <a:bodyPr/>
          <a:lstStyle/>
          <a:p>
            <a:r>
              <a:rPr lang="en-US"/>
              <a:t>Long short-term memory networks (LSTM) have a longer memory than standard RNNs.</a:t>
            </a:r>
          </a:p>
          <a:p>
            <a:r>
              <a:rPr lang="en-US"/>
              <a:t>Input(</a:t>
            </a:r>
            <a:r>
              <a:rPr lang="en-US" i="1"/>
              <a:t>i</a:t>
            </a:r>
            <a:r>
              <a:rPr lang="en-US"/>
              <a:t>)</a:t>
            </a:r>
            <a:r>
              <a:rPr lang="en-US" i="1"/>
              <a:t>,</a:t>
            </a:r>
            <a:r>
              <a:rPr lang="en-US"/>
              <a:t> output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i="1">
                <a:ea typeface="+mn-lt"/>
                <a:cs typeface="+mn-lt"/>
              </a:rPr>
              <a:t>o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/>
              <a:t> and forget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i="1">
                <a:ea typeface="+mn-lt"/>
                <a:cs typeface="+mn-lt"/>
              </a:rPr>
              <a:t>f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/>
              <a:t> gate.</a:t>
            </a:r>
          </a:p>
          <a:p>
            <a:r>
              <a:rPr lang="en-US"/>
              <a:t>Cell state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i="1">
                <a:ea typeface="+mn-lt"/>
                <a:cs typeface="+mn-lt"/>
              </a:rPr>
              <a:t>c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/>
              <a:t> has information added to it by various operations of the cell.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AB4B4AB-F559-2847-8325-F53F8E8BB9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2641" y="1293760"/>
            <a:ext cx="6340662" cy="42760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B32D7-8506-5948-83E3-9251B06E6575}"/>
              </a:ext>
            </a:extLst>
          </p:cNvPr>
          <p:cNvSpPr txBox="1"/>
          <p:nvPr/>
        </p:nvSpPr>
        <p:spPr>
          <a:xfrm>
            <a:off x="7228346" y="5490213"/>
            <a:ext cx="3640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LSTM Cell from Graves, 2014</a:t>
            </a:r>
          </a:p>
        </p:txBody>
      </p:sp>
      <p:pic>
        <p:nvPicPr>
          <p:cNvPr id="6" name="Audio Recording 08 Jul 2021 at 17:03:55" descr="Audio Recording 08 Jul 2021 at 17:03:55">
            <a:hlinkClick r:id="" action="ppaction://media"/>
            <a:extLst>
              <a:ext uri="{FF2B5EF4-FFF2-40B4-BE49-F238E27FC236}">
                <a16:creationId xmlns:a16="http://schemas.microsoft.com/office/drawing/2014/main" id="{2CED811F-FF23-F743-B59F-A6E9BCAC8B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85932" y="546924"/>
            <a:ext cx="812800" cy="8128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93E0C5E-1A9D-9B40-B52C-2387E7B85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10" y="6144405"/>
            <a:ext cx="682692" cy="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99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375C-3FF6-4748-964B-A73AC70E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pic>
        <p:nvPicPr>
          <p:cNvPr id="4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87983B8-B82D-244A-9266-9E234E640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" y="6163834"/>
            <a:ext cx="2103967" cy="694166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889C621-2970-FA4D-853C-3CBDD566E91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8664" y="1418536"/>
            <a:ext cx="7095069" cy="372107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379DF0F-3D7D-A54A-B563-F9AA1875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641730"/>
            <a:ext cx="2662796" cy="3685845"/>
          </a:xfrm>
        </p:spPr>
        <p:txBody>
          <a:bodyPr>
            <a:normAutofit/>
          </a:bodyPr>
          <a:lstStyle/>
          <a:p>
            <a:r>
              <a:rPr lang="en-US"/>
              <a:t>Data sheets for five competitions between 2013 -2015</a:t>
            </a:r>
          </a:p>
          <a:p>
            <a:r>
              <a:rPr lang="en-US"/>
              <a:t>Extensive</a:t>
            </a:r>
          </a:p>
          <a:p>
            <a:r>
              <a:rPr lang="en-US"/>
              <a:t>Spatiotemporal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Audio Recording 08 Jul 2021 at 16:40:45" descr="Audio Recording 08 Jul 2021 at 16:40:45">
            <a:hlinkClick r:id="" action="ppaction://media"/>
            <a:extLst>
              <a:ext uri="{FF2B5EF4-FFF2-40B4-BE49-F238E27FC236}">
                <a16:creationId xmlns:a16="http://schemas.microsoft.com/office/drawing/2014/main" id="{BA2CF658-65C8-D141-B261-4B76FC59D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75853" y="4526504"/>
            <a:ext cx="812800" cy="8128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99EC4AF-B348-8040-8A32-AD68A7D4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10" y="6144405"/>
            <a:ext cx="682692" cy="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E347-DD58-274A-8CE6-2190AE7B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08F9-AD54-EB49-9D85-B2F48BB0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Underexplored element of Rugby Statistics</a:t>
            </a:r>
          </a:p>
          <a:p>
            <a:r>
              <a:rPr lang="en-US"/>
              <a:t>Primary objective is to generate phases of play</a:t>
            </a:r>
          </a:p>
          <a:p>
            <a:r>
              <a:rPr lang="en-US"/>
              <a:t>Potential for secondary objectives.</a:t>
            </a:r>
          </a:p>
          <a:p>
            <a:r>
              <a:rPr lang="en-US"/>
              <a:t>LSTMs are the best RNNs to perform the task due to the storage of long-term memory.</a:t>
            </a:r>
          </a:p>
          <a:p>
            <a:r>
              <a:rPr lang="en-US"/>
              <a:t>Data is suitable for our project</a:t>
            </a:r>
          </a:p>
          <a:p>
            <a:endParaRPr lang="en-US"/>
          </a:p>
        </p:txBody>
      </p:sp>
      <p:pic>
        <p:nvPicPr>
          <p:cNvPr id="4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84707CC-6B94-7A4C-B81B-A3BAA5B08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" y="6163834"/>
            <a:ext cx="2103967" cy="694166"/>
          </a:xfrm>
          <a:prstGeom prst="rect">
            <a:avLst/>
          </a:prstGeom>
        </p:spPr>
      </p:pic>
      <p:pic>
        <p:nvPicPr>
          <p:cNvPr id="6" name="Audio Recording 08 Jul 2021 at 17:15:16" descr="Audio Recording 08 Jul 2021 at 17:15:16">
            <a:hlinkClick r:id="" action="ppaction://media"/>
            <a:extLst>
              <a:ext uri="{FF2B5EF4-FFF2-40B4-BE49-F238E27FC236}">
                <a16:creationId xmlns:a16="http://schemas.microsoft.com/office/drawing/2014/main" id="{A0736F5A-A430-DB49-9C6E-19D934545D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04350" y="1358969"/>
            <a:ext cx="812800" cy="8128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36756C9-C7AB-804C-A91D-0C40343B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10" y="6144405"/>
            <a:ext cx="682692" cy="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{C8432E5E-8650-E547-A376-69248DB11A72}tf10001119</Template>
  <TotalTime>48</TotalTime>
  <Words>311</Words>
  <Application>Microsoft Macintosh PowerPoint</Application>
  <PresentationFormat>Widescreen</PresentationFormat>
  <Paragraphs>40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Generating Phases of Play in Rugby Union using Recurrent Neural Networks</vt:lpstr>
      <vt:lpstr>Background</vt:lpstr>
      <vt:lpstr>Recurrent Neural Networks in Sport</vt:lpstr>
      <vt:lpstr>Aim:</vt:lpstr>
      <vt:lpstr>Recurrent Neural Networks</vt:lpstr>
      <vt:lpstr>Long Short-Term Memory Networks</vt:lpstr>
      <vt:lpstr>Data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Davies</dc:creator>
  <cp:lastModifiedBy>David Edley</cp:lastModifiedBy>
  <cp:revision>8</cp:revision>
  <dcterms:created xsi:type="dcterms:W3CDTF">2021-07-08T08:25:38Z</dcterms:created>
  <dcterms:modified xsi:type="dcterms:W3CDTF">2021-07-08T15:18:08Z</dcterms:modified>
</cp:coreProperties>
</file>