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D7C3-6570-49FD-A4A4-EAE166B998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6CF939-0946-4304-9FB1-EA3E81B46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53A5AD-72A7-40AE-BB57-27E2CC489905}"/>
              </a:ext>
            </a:extLst>
          </p:cNvPr>
          <p:cNvSpPr>
            <a:spLocks noGrp="1"/>
          </p:cNvSpPr>
          <p:nvPr>
            <p:ph type="dt" sz="half" idx="10"/>
          </p:nvPr>
        </p:nvSpPr>
        <p:spPr/>
        <p:txBody>
          <a:bodyPr/>
          <a:lstStyle/>
          <a:p>
            <a:fld id="{8D8133F1-DA93-4061-8336-63A2801D618A}" type="datetimeFigureOut">
              <a:rPr lang="en-US" smtClean="0"/>
              <a:t>11/10/2020</a:t>
            </a:fld>
            <a:endParaRPr lang="en-US"/>
          </a:p>
        </p:txBody>
      </p:sp>
      <p:sp>
        <p:nvSpPr>
          <p:cNvPr id="5" name="Footer Placeholder 4">
            <a:extLst>
              <a:ext uri="{FF2B5EF4-FFF2-40B4-BE49-F238E27FC236}">
                <a16:creationId xmlns:a16="http://schemas.microsoft.com/office/drawing/2014/main" id="{D0D91768-6FDB-4ADF-AF5A-BAFF614DB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8137C9-FCDD-4CFB-91CA-0C39DBA53F3E}"/>
              </a:ext>
            </a:extLst>
          </p:cNvPr>
          <p:cNvSpPr>
            <a:spLocks noGrp="1"/>
          </p:cNvSpPr>
          <p:nvPr>
            <p:ph type="sldNum" sz="quarter" idx="12"/>
          </p:nvPr>
        </p:nvSpPr>
        <p:spPr/>
        <p:txBody>
          <a:bodyPr/>
          <a:lstStyle/>
          <a:p>
            <a:fld id="{4D63A464-C87F-4CD9-A72F-A15E49C28BFC}" type="slidenum">
              <a:rPr lang="en-US" smtClean="0"/>
              <a:t>‹#›</a:t>
            </a:fld>
            <a:endParaRPr lang="en-US"/>
          </a:p>
        </p:txBody>
      </p:sp>
    </p:spTree>
    <p:extLst>
      <p:ext uri="{BB962C8B-B14F-4D97-AF65-F5344CB8AC3E}">
        <p14:creationId xmlns:p14="http://schemas.microsoft.com/office/powerpoint/2010/main" val="356793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F935-DB9B-469C-AC2A-506E8B83E3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6C9A7F-0AD3-4A72-A78F-B8B0C1029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834AB-2597-444C-B9A4-BA5E0772D159}"/>
              </a:ext>
            </a:extLst>
          </p:cNvPr>
          <p:cNvSpPr>
            <a:spLocks noGrp="1"/>
          </p:cNvSpPr>
          <p:nvPr>
            <p:ph type="dt" sz="half" idx="10"/>
          </p:nvPr>
        </p:nvSpPr>
        <p:spPr/>
        <p:txBody>
          <a:bodyPr/>
          <a:lstStyle/>
          <a:p>
            <a:fld id="{8D8133F1-DA93-4061-8336-63A2801D618A}" type="datetimeFigureOut">
              <a:rPr lang="en-US" smtClean="0"/>
              <a:t>11/10/2020</a:t>
            </a:fld>
            <a:endParaRPr lang="en-US"/>
          </a:p>
        </p:txBody>
      </p:sp>
      <p:sp>
        <p:nvSpPr>
          <p:cNvPr id="5" name="Footer Placeholder 4">
            <a:extLst>
              <a:ext uri="{FF2B5EF4-FFF2-40B4-BE49-F238E27FC236}">
                <a16:creationId xmlns:a16="http://schemas.microsoft.com/office/drawing/2014/main" id="{226065EB-86AA-4D0F-B6B7-DBBDFE02E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2AB4D-3A73-44B2-A1F9-9D21DB143A48}"/>
              </a:ext>
            </a:extLst>
          </p:cNvPr>
          <p:cNvSpPr>
            <a:spLocks noGrp="1"/>
          </p:cNvSpPr>
          <p:nvPr>
            <p:ph type="sldNum" sz="quarter" idx="12"/>
          </p:nvPr>
        </p:nvSpPr>
        <p:spPr/>
        <p:txBody>
          <a:bodyPr/>
          <a:lstStyle/>
          <a:p>
            <a:fld id="{4D63A464-C87F-4CD9-A72F-A15E49C28BFC}" type="slidenum">
              <a:rPr lang="en-US" smtClean="0"/>
              <a:t>‹#›</a:t>
            </a:fld>
            <a:endParaRPr lang="en-US"/>
          </a:p>
        </p:txBody>
      </p:sp>
    </p:spTree>
    <p:extLst>
      <p:ext uri="{BB962C8B-B14F-4D97-AF65-F5344CB8AC3E}">
        <p14:creationId xmlns:p14="http://schemas.microsoft.com/office/powerpoint/2010/main" val="359515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4DC8B9-F5B6-4FB4-858F-4A7EDA1542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D23FE2-4539-498E-A5E9-D91AB32F69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500AC-136C-4C6B-996E-052B913B2595}"/>
              </a:ext>
            </a:extLst>
          </p:cNvPr>
          <p:cNvSpPr>
            <a:spLocks noGrp="1"/>
          </p:cNvSpPr>
          <p:nvPr>
            <p:ph type="dt" sz="half" idx="10"/>
          </p:nvPr>
        </p:nvSpPr>
        <p:spPr/>
        <p:txBody>
          <a:bodyPr/>
          <a:lstStyle/>
          <a:p>
            <a:fld id="{8D8133F1-DA93-4061-8336-63A2801D618A}" type="datetimeFigureOut">
              <a:rPr lang="en-US" smtClean="0"/>
              <a:t>11/10/2020</a:t>
            </a:fld>
            <a:endParaRPr lang="en-US"/>
          </a:p>
        </p:txBody>
      </p:sp>
      <p:sp>
        <p:nvSpPr>
          <p:cNvPr id="5" name="Footer Placeholder 4">
            <a:extLst>
              <a:ext uri="{FF2B5EF4-FFF2-40B4-BE49-F238E27FC236}">
                <a16:creationId xmlns:a16="http://schemas.microsoft.com/office/drawing/2014/main" id="{0987A9FE-5D15-4CE1-876A-E20B588E6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20609-3E7D-42A0-B19A-226CCC9FBA6B}"/>
              </a:ext>
            </a:extLst>
          </p:cNvPr>
          <p:cNvSpPr>
            <a:spLocks noGrp="1"/>
          </p:cNvSpPr>
          <p:nvPr>
            <p:ph type="sldNum" sz="quarter" idx="12"/>
          </p:nvPr>
        </p:nvSpPr>
        <p:spPr/>
        <p:txBody>
          <a:bodyPr/>
          <a:lstStyle/>
          <a:p>
            <a:fld id="{4D63A464-C87F-4CD9-A72F-A15E49C28BFC}" type="slidenum">
              <a:rPr lang="en-US" smtClean="0"/>
              <a:t>‹#›</a:t>
            </a:fld>
            <a:endParaRPr lang="en-US"/>
          </a:p>
        </p:txBody>
      </p:sp>
    </p:spTree>
    <p:extLst>
      <p:ext uri="{BB962C8B-B14F-4D97-AF65-F5344CB8AC3E}">
        <p14:creationId xmlns:p14="http://schemas.microsoft.com/office/powerpoint/2010/main" val="84395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5B85-B7F3-47C8-8FC3-D29EB8CA8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49A702-0BD3-48C3-AB17-30E87C3EE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5CDCF-E05F-42D0-8BE8-50D4D77DCA63}"/>
              </a:ext>
            </a:extLst>
          </p:cNvPr>
          <p:cNvSpPr>
            <a:spLocks noGrp="1"/>
          </p:cNvSpPr>
          <p:nvPr>
            <p:ph type="dt" sz="half" idx="10"/>
          </p:nvPr>
        </p:nvSpPr>
        <p:spPr/>
        <p:txBody>
          <a:bodyPr/>
          <a:lstStyle/>
          <a:p>
            <a:fld id="{8D8133F1-DA93-4061-8336-63A2801D618A}" type="datetimeFigureOut">
              <a:rPr lang="en-US" smtClean="0"/>
              <a:t>11/10/2020</a:t>
            </a:fld>
            <a:endParaRPr lang="en-US"/>
          </a:p>
        </p:txBody>
      </p:sp>
      <p:sp>
        <p:nvSpPr>
          <p:cNvPr id="5" name="Footer Placeholder 4">
            <a:extLst>
              <a:ext uri="{FF2B5EF4-FFF2-40B4-BE49-F238E27FC236}">
                <a16:creationId xmlns:a16="http://schemas.microsoft.com/office/drawing/2014/main" id="{3200D25E-A0FF-46EB-9AD9-015E253A0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16D79-18F6-42A1-A6C1-1EE17E14919A}"/>
              </a:ext>
            </a:extLst>
          </p:cNvPr>
          <p:cNvSpPr>
            <a:spLocks noGrp="1"/>
          </p:cNvSpPr>
          <p:nvPr>
            <p:ph type="sldNum" sz="quarter" idx="12"/>
          </p:nvPr>
        </p:nvSpPr>
        <p:spPr/>
        <p:txBody>
          <a:bodyPr/>
          <a:lstStyle/>
          <a:p>
            <a:fld id="{4D63A464-C87F-4CD9-A72F-A15E49C28BFC}" type="slidenum">
              <a:rPr lang="en-US" smtClean="0"/>
              <a:t>‹#›</a:t>
            </a:fld>
            <a:endParaRPr lang="en-US"/>
          </a:p>
        </p:txBody>
      </p:sp>
    </p:spTree>
    <p:extLst>
      <p:ext uri="{BB962C8B-B14F-4D97-AF65-F5344CB8AC3E}">
        <p14:creationId xmlns:p14="http://schemas.microsoft.com/office/powerpoint/2010/main" val="182841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A234-D86B-4B1A-9DA7-3D4A5BFEAA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9115BE-3156-4206-8B23-8D2CDDC6D5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C7C788-3FC4-4F54-B958-3EB3A51215FF}"/>
              </a:ext>
            </a:extLst>
          </p:cNvPr>
          <p:cNvSpPr>
            <a:spLocks noGrp="1"/>
          </p:cNvSpPr>
          <p:nvPr>
            <p:ph type="dt" sz="half" idx="10"/>
          </p:nvPr>
        </p:nvSpPr>
        <p:spPr/>
        <p:txBody>
          <a:bodyPr/>
          <a:lstStyle/>
          <a:p>
            <a:fld id="{8D8133F1-DA93-4061-8336-63A2801D618A}" type="datetimeFigureOut">
              <a:rPr lang="en-US" smtClean="0"/>
              <a:t>11/10/2020</a:t>
            </a:fld>
            <a:endParaRPr lang="en-US"/>
          </a:p>
        </p:txBody>
      </p:sp>
      <p:sp>
        <p:nvSpPr>
          <p:cNvPr id="5" name="Footer Placeholder 4">
            <a:extLst>
              <a:ext uri="{FF2B5EF4-FFF2-40B4-BE49-F238E27FC236}">
                <a16:creationId xmlns:a16="http://schemas.microsoft.com/office/drawing/2014/main" id="{79D97AAE-7245-4D93-96C4-69FDEEC2E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58213-0EBC-457A-B26B-D26879B5E26C}"/>
              </a:ext>
            </a:extLst>
          </p:cNvPr>
          <p:cNvSpPr>
            <a:spLocks noGrp="1"/>
          </p:cNvSpPr>
          <p:nvPr>
            <p:ph type="sldNum" sz="quarter" idx="12"/>
          </p:nvPr>
        </p:nvSpPr>
        <p:spPr/>
        <p:txBody>
          <a:bodyPr/>
          <a:lstStyle/>
          <a:p>
            <a:fld id="{4D63A464-C87F-4CD9-A72F-A15E49C28BFC}" type="slidenum">
              <a:rPr lang="en-US" smtClean="0"/>
              <a:t>‹#›</a:t>
            </a:fld>
            <a:endParaRPr lang="en-US"/>
          </a:p>
        </p:txBody>
      </p:sp>
    </p:spTree>
    <p:extLst>
      <p:ext uri="{BB962C8B-B14F-4D97-AF65-F5344CB8AC3E}">
        <p14:creationId xmlns:p14="http://schemas.microsoft.com/office/powerpoint/2010/main" val="54776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9EB5-99FD-49F6-B055-E19771ADEB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27687E-841C-431D-AD57-4FFE66BB4E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1C9A5E-BC68-4926-9886-47DCD7A71E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39327D-93C4-4C13-BB71-D0EB184FE9CB}"/>
              </a:ext>
            </a:extLst>
          </p:cNvPr>
          <p:cNvSpPr>
            <a:spLocks noGrp="1"/>
          </p:cNvSpPr>
          <p:nvPr>
            <p:ph type="dt" sz="half" idx="10"/>
          </p:nvPr>
        </p:nvSpPr>
        <p:spPr/>
        <p:txBody>
          <a:bodyPr/>
          <a:lstStyle/>
          <a:p>
            <a:fld id="{8D8133F1-DA93-4061-8336-63A2801D618A}" type="datetimeFigureOut">
              <a:rPr lang="en-US" smtClean="0"/>
              <a:t>11/10/2020</a:t>
            </a:fld>
            <a:endParaRPr lang="en-US"/>
          </a:p>
        </p:txBody>
      </p:sp>
      <p:sp>
        <p:nvSpPr>
          <p:cNvPr id="6" name="Footer Placeholder 5">
            <a:extLst>
              <a:ext uri="{FF2B5EF4-FFF2-40B4-BE49-F238E27FC236}">
                <a16:creationId xmlns:a16="http://schemas.microsoft.com/office/drawing/2014/main" id="{9B51ACF8-A0A0-421A-8DE1-4285269FD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352B6F-B855-42B3-8C1C-127F06B02201}"/>
              </a:ext>
            </a:extLst>
          </p:cNvPr>
          <p:cNvSpPr>
            <a:spLocks noGrp="1"/>
          </p:cNvSpPr>
          <p:nvPr>
            <p:ph type="sldNum" sz="quarter" idx="12"/>
          </p:nvPr>
        </p:nvSpPr>
        <p:spPr/>
        <p:txBody>
          <a:bodyPr/>
          <a:lstStyle/>
          <a:p>
            <a:fld id="{4D63A464-C87F-4CD9-A72F-A15E49C28BFC}" type="slidenum">
              <a:rPr lang="en-US" smtClean="0"/>
              <a:t>‹#›</a:t>
            </a:fld>
            <a:endParaRPr lang="en-US"/>
          </a:p>
        </p:txBody>
      </p:sp>
    </p:spTree>
    <p:extLst>
      <p:ext uri="{BB962C8B-B14F-4D97-AF65-F5344CB8AC3E}">
        <p14:creationId xmlns:p14="http://schemas.microsoft.com/office/powerpoint/2010/main" val="75870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CE5B-3718-42F7-B2C6-53706EDF17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0552A4-C6CA-4174-A974-8A68D5D20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E3AF6-FD4A-407A-899B-9CDF6C586D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489E39-0512-40F0-80E3-19E7D87F98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E5E353-B82B-4F3B-BB41-AA79C38BA1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BBAB4D-0CFC-4A04-8A8C-69DA1F7BFBA1}"/>
              </a:ext>
            </a:extLst>
          </p:cNvPr>
          <p:cNvSpPr>
            <a:spLocks noGrp="1"/>
          </p:cNvSpPr>
          <p:nvPr>
            <p:ph type="dt" sz="half" idx="10"/>
          </p:nvPr>
        </p:nvSpPr>
        <p:spPr/>
        <p:txBody>
          <a:bodyPr/>
          <a:lstStyle/>
          <a:p>
            <a:fld id="{8D8133F1-DA93-4061-8336-63A2801D618A}" type="datetimeFigureOut">
              <a:rPr lang="en-US" smtClean="0"/>
              <a:t>11/10/2020</a:t>
            </a:fld>
            <a:endParaRPr lang="en-US"/>
          </a:p>
        </p:txBody>
      </p:sp>
      <p:sp>
        <p:nvSpPr>
          <p:cNvPr id="8" name="Footer Placeholder 7">
            <a:extLst>
              <a:ext uri="{FF2B5EF4-FFF2-40B4-BE49-F238E27FC236}">
                <a16:creationId xmlns:a16="http://schemas.microsoft.com/office/drawing/2014/main" id="{92E80443-3555-479D-AA61-A21A90874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D4FD2E-20EC-40B2-8561-C7472343C4A5}"/>
              </a:ext>
            </a:extLst>
          </p:cNvPr>
          <p:cNvSpPr>
            <a:spLocks noGrp="1"/>
          </p:cNvSpPr>
          <p:nvPr>
            <p:ph type="sldNum" sz="quarter" idx="12"/>
          </p:nvPr>
        </p:nvSpPr>
        <p:spPr/>
        <p:txBody>
          <a:bodyPr/>
          <a:lstStyle/>
          <a:p>
            <a:fld id="{4D63A464-C87F-4CD9-A72F-A15E49C28BFC}" type="slidenum">
              <a:rPr lang="en-US" smtClean="0"/>
              <a:t>‹#›</a:t>
            </a:fld>
            <a:endParaRPr lang="en-US"/>
          </a:p>
        </p:txBody>
      </p:sp>
    </p:spTree>
    <p:extLst>
      <p:ext uri="{BB962C8B-B14F-4D97-AF65-F5344CB8AC3E}">
        <p14:creationId xmlns:p14="http://schemas.microsoft.com/office/powerpoint/2010/main" val="273253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42DE-5348-4884-92C2-6CA4E009EF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116F7F-062E-4388-839A-1BD64549D1B8}"/>
              </a:ext>
            </a:extLst>
          </p:cNvPr>
          <p:cNvSpPr>
            <a:spLocks noGrp="1"/>
          </p:cNvSpPr>
          <p:nvPr>
            <p:ph type="dt" sz="half" idx="10"/>
          </p:nvPr>
        </p:nvSpPr>
        <p:spPr/>
        <p:txBody>
          <a:bodyPr/>
          <a:lstStyle/>
          <a:p>
            <a:fld id="{8D8133F1-DA93-4061-8336-63A2801D618A}" type="datetimeFigureOut">
              <a:rPr lang="en-US" smtClean="0"/>
              <a:t>11/10/2020</a:t>
            </a:fld>
            <a:endParaRPr lang="en-US"/>
          </a:p>
        </p:txBody>
      </p:sp>
      <p:sp>
        <p:nvSpPr>
          <p:cNvPr id="4" name="Footer Placeholder 3">
            <a:extLst>
              <a:ext uri="{FF2B5EF4-FFF2-40B4-BE49-F238E27FC236}">
                <a16:creationId xmlns:a16="http://schemas.microsoft.com/office/drawing/2014/main" id="{56896244-3083-4BA1-87E0-6B09B8B849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A4E2DD-38EF-4C1D-9C3B-423FE9F7F8A7}"/>
              </a:ext>
            </a:extLst>
          </p:cNvPr>
          <p:cNvSpPr>
            <a:spLocks noGrp="1"/>
          </p:cNvSpPr>
          <p:nvPr>
            <p:ph type="sldNum" sz="quarter" idx="12"/>
          </p:nvPr>
        </p:nvSpPr>
        <p:spPr/>
        <p:txBody>
          <a:bodyPr/>
          <a:lstStyle/>
          <a:p>
            <a:fld id="{4D63A464-C87F-4CD9-A72F-A15E49C28BFC}" type="slidenum">
              <a:rPr lang="en-US" smtClean="0"/>
              <a:t>‹#›</a:t>
            </a:fld>
            <a:endParaRPr lang="en-US"/>
          </a:p>
        </p:txBody>
      </p:sp>
    </p:spTree>
    <p:extLst>
      <p:ext uri="{BB962C8B-B14F-4D97-AF65-F5344CB8AC3E}">
        <p14:creationId xmlns:p14="http://schemas.microsoft.com/office/powerpoint/2010/main" val="200721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8BEB18-8AB6-4BB4-82EC-AAE178368B81}"/>
              </a:ext>
            </a:extLst>
          </p:cNvPr>
          <p:cNvSpPr>
            <a:spLocks noGrp="1"/>
          </p:cNvSpPr>
          <p:nvPr>
            <p:ph type="dt" sz="half" idx="10"/>
          </p:nvPr>
        </p:nvSpPr>
        <p:spPr/>
        <p:txBody>
          <a:bodyPr/>
          <a:lstStyle/>
          <a:p>
            <a:fld id="{8D8133F1-DA93-4061-8336-63A2801D618A}" type="datetimeFigureOut">
              <a:rPr lang="en-US" smtClean="0"/>
              <a:t>11/10/2020</a:t>
            </a:fld>
            <a:endParaRPr lang="en-US"/>
          </a:p>
        </p:txBody>
      </p:sp>
      <p:sp>
        <p:nvSpPr>
          <p:cNvPr id="3" name="Footer Placeholder 2">
            <a:extLst>
              <a:ext uri="{FF2B5EF4-FFF2-40B4-BE49-F238E27FC236}">
                <a16:creationId xmlns:a16="http://schemas.microsoft.com/office/drawing/2014/main" id="{44BD2BD5-57AB-4303-932D-C07FF10CA3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788A4A-4B3D-4E1B-97FE-1A3CD06B898B}"/>
              </a:ext>
            </a:extLst>
          </p:cNvPr>
          <p:cNvSpPr>
            <a:spLocks noGrp="1"/>
          </p:cNvSpPr>
          <p:nvPr>
            <p:ph type="sldNum" sz="quarter" idx="12"/>
          </p:nvPr>
        </p:nvSpPr>
        <p:spPr/>
        <p:txBody>
          <a:bodyPr/>
          <a:lstStyle/>
          <a:p>
            <a:fld id="{4D63A464-C87F-4CD9-A72F-A15E49C28BFC}" type="slidenum">
              <a:rPr lang="en-US" smtClean="0"/>
              <a:t>‹#›</a:t>
            </a:fld>
            <a:endParaRPr lang="en-US"/>
          </a:p>
        </p:txBody>
      </p:sp>
    </p:spTree>
    <p:extLst>
      <p:ext uri="{BB962C8B-B14F-4D97-AF65-F5344CB8AC3E}">
        <p14:creationId xmlns:p14="http://schemas.microsoft.com/office/powerpoint/2010/main" val="271670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A54D-B1F2-4D73-A041-1F3201E69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5007EA-78B6-4179-82B1-08DC140399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60FB59-8A22-4F0D-A491-3FF61E432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9957D-D7DB-4A79-B8EF-D5631C7617C6}"/>
              </a:ext>
            </a:extLst>
          </p:cNvPr>
          <p:cNvSpPr>
            <a:spLocks noGrp="1"/>
          </p:cNvSpPr>
          <p:nvPr>
            <p:ph type="dt" sz="half" idx="10"/>
          </p:nvPr>
        </p:nvSpPr>
        <p:spPr/>
        <p:txBody>
          <a:bodyPr/>
          <a:lstStyle/>
          <a:p>
            <a:fld id="{8D8133F1-DA93-4061-8336-63A2801D618A}" type="datetimeFigureOut">
              <a:rPr lang="en-US" smtClean="0"/>
              <a:t>11/10/2020</a:t>
            </a:fld>
            <a:endParaRPr lang="en-US"/>
          </a:p>
        </p:txBody>
      </p:sp>
      <p:sp>
        <p:nvSpPr>
          <p:cNvPr id="6" name="Footer Placeholder 5">
            <a:extLst>
              <a:ext uri="{FF2B5EF4-FFF2-40B4-BE49-F238E27FC236}">
                <a16:creationId xmlns:a16="http://schemas.microsoft.com/office/drawing/2014/main" id="{6C323C45-5C04-4EEA-93A0-FDC1AD680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11263-227C-4B29-913A-9735620833CC}"/>
              </a:ext>
            </a:extLst>
          </p:cNvPr>
          <p:cNvSpPr>
            <a:spLocks noGrp="1"/>
          </p:cNvSpPr>
          <p:nvPr>
            <p:ph type="sldNum" sz="quarter" idx="12"/>
          </p:nvPr>
        </p:nvSpPr>
        <p:spPr/>
        <p:txBody>
          <a:bodyPr/>
          <a:lstStyle/>
          <a:p>
            <a:fld id="{4D63A464-C87F-4CD9-A72F-A15E49C28BFC}" type="slidenum">
              <a:rPr lang="en-US" smtClean="0"/>
              <a:t>‹#›</a:t>
            </a:fld>
            <a:endParaRPr lang="en-US"/>
          </a:p>
        </p:txBody>
      </p:sp>
    </p:spTree>
    <p:extLst>
      <p:ext uri="{BB962C8B-B14F-4D97-AF65-F5344CB8AC3E}">
        <p14:creationId xmlns:p14="http://schemas.microsoft.com/office/powerpoint/2010/main" val="258165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A8B2-A647-4BE2-A8E8-378E5D2AB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1B2FA9-9E92-4D86-994A-996630594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C1A00C-B311-4C56-8ECD-3864369EE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F9132-DC9C-49B8-B475-563141E5BE8B}"/>
              </a:ext>
            </a:extLst>
          </p:cNvPr>
          <p:cNvSpPr>
            <a:spLocks noGrp="1"/>
          </p:cNvSpPr>
          <p:nvPr>
            <p:ph type="dt" sz="half" idx="10"/>
          </p:nvPr>
        </p:nvSpPr>
        <p:spPr/>
        <p:txBody>
          <a:bodyPr/>
          <a:lstStyle/>
          <a:p>
            <a:fld id="{8D8133F1-DA93-4061-8336-63A2801D618A}" type="datetimeFigureOut">
              <a:rPr lang="en-US" smtClean="0"/>
              <a:t>11/10/2020</a:t>
            </a:fld>
            <a:endParaRPr lang="en-US"/>
          </a:p>
        </p:txBody>
      </p:sp>
      <p:sp>
        <p:nvSpPr>
          <p:cNvPr id="6" name="Footer Placeholder 5">
            <a:extLst>
              <a:ext uri="{FF2B5EF4-FFF2-40B4-BE49-F238E27FC236}">
                <a16:creationId xmlns:a16="http://schemas.microsoft.com/office/drawing/2014/main" id="{B55A913D-C917-4015-B8A1-DF61BBB9E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E8426-D64E-4743-843D-DF7FBA90676C}"/>
              </a:ext>
            </a:extLst>
          </p:cNvPr>
          <p:cNvSpPr>
            <a:spLocks noGrp="1"/>
          </p:cNvSpPr>
          <p:nvPr>
            <p:ph type="sldNum" sz="quarter" idx="12"/>
          </p:nvPr>
        </p:nvSpPr>
        <p:spPr/>
        <p:txBody>
          <a:bodyPr/>
          <a:lstStyle/>
          <a:p>
            <a:fld id="{4D63A464-C87F-4CD9-A72F-A15E49C28BFC}" type="slidenum">
              <a:rPr lang="en-US" smtClean="0"/>
              <a:t>‹#›</a:t>
            </a:fld>
            <a:endParaRPr lang="en-US"/>
          </a:p>
        </p:txBody>
      </p:sp>
    </p:spTree>
    <p:extLst>
      <p:ext uri="{BB962C8B-B14F-4D97-AF65-F5344CB8AC3E}">
        <p14:creationId xmlns:p14="http://schemas.microsoft.com/office/powerpoint/2010/main" val="376502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B428CD-95CC-476F-8461-D52A7D450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E181C7-6CC7-41F6-A9B3-A86C6B35D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7D664-B88C-4C61-AD2A-4A8AB18C22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133F1-DA93-4061-8336-63A2801D618A}" type="datetimeFigureOut">
              <a:rPr lang="en-US" smtClean="0"/>
              <a:t>11/10/2020</a:t>
            </a:fld>
            <a:endParaRPr lang="en-US"/>
          </a:p>
        </p:txBody>
      </p:sp>
      <p:sp>
        <p:nvSpPr>
          <p:cNvPr id="5" name="Footer Placeholder 4">
            <a:extLst>
              <a:ext uri="{FF2B5EF4-FFF2-40B4-BE49-F238E27FC236}">
                <a16:creationId xmlns:a16="http://schemas.microsoft.com/office/drawing/2014/main" id="{DA4063BB-2BCF-4FCD-ADAF-323299DD2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FC55B9-39FF-4468-98D1-52C3F157F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3A464-C87F-4CD9-A72F-A15E49C28BFC}" type="slidenum">
              <a:rPr lang="en-US" smtClean="0"/>
              <a:t>‹#›</a:t>
            </a:fld>
            <a:endParaRPr lang="en-US"/>
          </a:p>
        </p:txBody>
      </p:sp>
    </p:spTree>
    <p:extLst>
      <p:ext uri="{BB962C8B-B14F-4D97-AF65-F5344CB8AC3E}">
        <p14:creationId xmlns:p14="http://schemas.microsoft.com/office/powerpoint/2010/main" val="79598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hyperlink" Target="https://grahamh39.github.io/" TargetMode="External"/><Relationship Id="rId2" Type="http://schemas.openxmlformats.org/officeDocument/2006/relationships/hyperlink" Target="https://github.com/grahamh39/DATS6103-Project-2-Graham-Hulsey-" TargetMode="External"/><Relationship Id="rId1" Type="http://schemas.openxmlformats.org/officeDocument/2006/relationships/slideLayout" Target="../slideLayouts/slideLayout2.xml"/><Relationship Id="rId4" Type="http://schemas.openxmlformats.org/officeDocument/2006/relationships/hyperlink" Target="https://zenodo.org/record/426652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CED3-EA10-440D-B580-3C49B8B6B1DD}"/>
              </a:ext>
            </a:extLst>
          </p:cNvPr>
          <p:cNvSpPr>
            <a:spLocks noGrp="1"/>
          </p:cNvSpPr>
          <p:nvPr>
            <p:ph type="ctrTitle"/>
          </p:nvPr>
        </p:nvSpPr>
        <p:spPr/>
        <p:txBody>
          <a:bodyPr>
            <a:normAutofit fontScale="90000"/>
          </a:bodyPr>
          <a:lstStyle/>
          <a:p>
            <a:r>
              <a:rPr lang="en-US" dirty="0"/>
              <a:t>Web Scraping News Headlines:</a:t>
            </a:r>
            <a:br>
              <a:rPr lang="en-US" dirty="0"/>
            </a:br>
            <a:r>
              <a:rPr lang="en-US" dirty="0"/>
              <a:t>DATS 6103 Project 2</a:t>
            </a:r>
          </a:p>
        </p:txBody>
      </p:sp>
      <p:sp>
        <p:nvSpPr>
          <p:cNvPr id="3" name="Subtitle 2">
            <a:extLst>
              <a:ext uri="{FF2B5EF4-FFF2-40B4-BE49-F238E27FC236}">
                <a16:creationId xmlns:a16="http://schemas.microsoft.com/office/drawing/2014/main" id="{8937A49A-0321-4606-8432-108E7E405EAC}"/>
              </a:ext>
            </a:extLst>
          </p:cNvPr>
          <p:cNvSpPr>
            <a:spLocks noGrp="1"/>
          </p:cNvSpPr>
          <p:nvPr>
            <p:ph type="subTitle" idx="1"/>
          </p:nvPr>
        </p:nvSpPr>
        <p:spPr/>
        <p:txBody>
          <a:bodyPr/>
          <a:lstStyle/>
          <a:p>
            <a:r>
              <a:rPr lang="en-US" dirty="0"/>
              <a:t>Graham Hulsey</a:t>
            </a:r>
          </a:p>
          <a:p>
            <a:r>
              <a:rPr lang="en-US" dirty="0"/>
              <a:t>November 10, 2020</a:t>
            </a:r>
          </a:p>
        </p:txBody>
      </p:sp>
    </p:spTree>
    <p:extLst>
      <p:ext uri="{BB962C8B-B14F-4D97-AF65-F5344CB8AC3E}">
        <p14:creationId xmlns:p14="http://schemas.microsoft.com/office/powerpoint/2010/main" val="1112219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4975-ACE3-4CDC-A8F4-3A55F67A469B}"/>
              </a:ext>
            </a:extLst>
          </p:cNvPr>
          <p:cNvSpPr>
            <a:spLocks noGrp="1"/>
          </p:cNvSpPr>
          <p:nvPr>
            <p:ph type="title"/>
          </p:nvPr>
        </p:nvSpPr>
        <p:spPr/>
        <p:txBody>
          <a:bodyPr/>
          <a:lstStyle/>
          <a:p>
            <a:r>
              <a:rPr lang="en-US" dirty="0"/>
              <a:t>News Coverage of Trump and Biden</a:t>
            </a:r>
          </a:p>
        </p:txBody>
      </p:sp>
      <p:pic>
        <p:nvPicPr>
          <p:cNvPr id="5" name="Content Placeholder 4">
            <a:extLst>
              <a:ext uri="{FF2B5EF4-FFF2-40B4-BE49-F238E27FC236}">
                <a16:creationId xmlns:a16="http://schemas.microsoft.com/office/drawing/2014/main" id="{BA06D25A-5292-470D-AEA9-4B7E66A2F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39" y="1530350"/>
            <a:ext cx="7046309" cy="3194050"/>
          </a:xfrm>
        </p:spPr>
      </p:pic>
      <p:pic>
        <p:nvPicPr>
          <p:cNvPr id="7" name="Picture 6">
            <a:extLst>
              <a:ext uri="{FF2B5EF4-FFF2-40B4-BE49-F238E27FC236}">
                <a16:creationId xmlns:a16="http://schemas.microsoft.com/office/drawing/2014/main" id="{23FE3118-8CFF-434B-A581-7A9775EC9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1530349"/>
            <a:ext cx="7046308" cy="3194049"/>
          </a:xfrm>
          <a:prstGeom prst="rect">
            <a:avLst/>
          </a:prstGeom>
        </p:spPr>
      </p:pic>
      <p:sp>
        <p:nvSpPr>
          <p:cNvPr id="12" name="TextBox 11">
            <a:extLst>
              <a:ext uri="{FF2B5EF4-FFF2-40B4-BE49-F238E27FC236}">
                <a16:creationId xmlns:a16="http://schemas.microsoft.com/office/drawing/2014/main" id="{56C57E93-96E1-4CBE-8D1C-6DA276A9F4F2}"/>
              </a:ext>
            </a:extLst>
          </p:cNvPr>
          <p:cNvSpPr txBox="1"/>
          <p:nvPr/>
        </p:nvSpPr>
        <p:spPr>
          <a:xfrm>
            <a:off x="676275" y="4873959"/>
            <a:ext cx="105156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Coverage of Trump was largely consistent across time and Fox News covered Trump more than any other outlet, while coverage of Biden was generally lower and spiked after Biden was announced as the winner</a:t>
            </a:r>
          </a:p>
          <a:p>
            <a:pPr marL="342900" indent="-342900">
              <a:buFont typeface="Arial" panose="020B0604020202020204" pitchFamily="34" charset="0"/>
              <a:buChar char="•"/>
            </a:pPr>
            <a:r>
              <a:rPr lang="en-US" sz="2000" dirty="0"/>
              <a:t>Biden-related stories were less important, until he was announced as the winner</a:t>
            </a:r>
          </a:p>
        </p:txBody>
      </p:sp>
    </p:spTree>
    <p:extLst>
      <p:ext uri="{BB962C8B-B14F-4D97-AF65-F5344CB8AC3E}">
        <p14:creationId xmlns:p14="http://schemas.microsoft.com/office/powerpoint/2010/main" val="130017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1E59-3882-459F-A6BA-3A8BA84F8AFB}"/>
              </a:ext>
            </a:extLst>
          </p:cNvPr>
          <p:cNvSpPr>
            <a:spLocks noGrp="1"/>
          </p:cNvSpPr>
          <p:nvPr>
            <p:ph type="title"/>
          </p:nvPr>
        </p:nvSpPr>
        <p:spPr/>
        <p:txBody>
          <a:bodyPr/>
          <a:lstStyle/>
          <a:p>
            <a:r>
              <a:rPr lang="en-US" dirty="0"/>
              <a:t>News Coverage of Election Stories</a:t>
            </a:r>
          </a:p>
        </p:txBody>
      </p:sp>
      <p:pic>
        <p:nvPicPr>
          <p:cNvPr id="5" name="Content Placeholder 4">
            <a:extLst>
              <a:ext uri="{FF2B5EF4-FFF2-40B4-BE49-F238E27FC236}">
                <a16:creationId xmlns:a16="http://schemas.microsoft.com/office/drawing/2014/main" id="{5FFF8E9F-6FCB-4323-8525-F715B8E508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893" y="1420554"/>
            <a:ext cx="6519913" cy="2932371"/>
          </a:xfrm>
        </p:spPr>
      </p:pic>
      <p:pic>
        <p:nvPicPr>
          <p:cNvPr id="7" name="Picture 6">
            <a:extLst>
              <a:ext uri="{FF2B5EF4-FFF2-40B4-BE49-F238E27FC236}">
                <a16:creationId xmlns:a16="http://schemas.microsoft.com/office/drawing/2014/main" id="{03154F7C-7B89-44D9-9870-7DEE70D42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752" y="1420553"/>
            <a:ext cx="6715444" cy="3008571"/>
          </a:xfrm>
          <a:prstGeom prst="rect">
            <a:avLst/>
          </a:prstGeom>
        </p:spPr>
      </p:pic>
      <p:sp>
        <p:nvSpPr>
          <p:cNvPr id="10" name="TextBox 9">
            <a:extLst>
              <a:ext uri="{FF2B5EF4-FFF2-40B4-BE49-F238E27FC236}">
                <a16:creationId xmlns:a16="http://schemas.microsoft.com/office/drawing/2014/main" id="{4AD9CA89-8E26-4FE7-848B-4EF6E7E7D28E}"/>
              </a:ext>
            </a:extLst>
          </p:cNvPr>
          <p:cNvSpPr txBox="1"/>
          <p:nvPr/>
        </p:nvSpPr>
        <p:spPr>
          <a:xfrm>
            <a:off x="1247775" y="4762022"/>
            <a:ext cx="10637421"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Coverage of the election itself peaked on election night and has steadily declined since</a:t>
            </a:r>
          </a:p>
          <a:p>
            <a:pPr marL="285750" indent="-285750">
              <a:buFont typeface="Arial" panose="020B0604020202020204" pitchFamily="34" charset="0"/>
              <a:buChar char="•"/>
            </a:pPr>
            <a:r>
              <a:rPr lang="en-US" sz="2000" dirty="0"/>
              <a:t>Although not much of a story prior to the election, the integrity and legitimacy of the election became a story after the election, with Fox News covering this issue the most. </a:t>
            </a:r>
          </a:p>
        </p:txBody>
      </p:sp>
    </p:spTree>
    <p:extLst>
      <p:ext uri="{BB962C8B-B14F-4D97-AF65-F5344CB8AC3E}">
        <p14:creationId xmlns:p14="http://schemas.microsoft.com/office/powerpoint/2010/main" val="214307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C217-9F8A-434C-A4FD-D3F97D2E175E}"/>
              </a:ext>
            </a:extLst>
          </p:cNvPr>
          <p:cNvSpPr>
            <a:spLocks noGrp="1"/>
          </p:cNvSpPr>
          <p:nvPr>
            <p:ph type="title"/>
          </p:nvPr>
        </p:nvSpPr>
        <p:spPr/>
        <p:txBody>
          <a:bodyPr/>
          <a:lstStyle/>
          <a:p>
            <a:r>
              <a:rPr lang="en-US" dirty="0"/>
              <a:t>News Coverage of Electoral Violence</a:t>
            </a:r>
          </a:p>
        </p:txBody>
      </p:sp>
      <p:pic>
        <p:nvPicPr>
          <p:cNvPr id="6" name="Content Placeholder 5">
            <a:extLst>
              <a:ext uri="{FF2B5EF4-FFF2-40B4-BE49-F238E27FC236}">
                <a16:creationId xmlns:a16="http://schemas.microsoft.com/office/drawing/2014/main" id="{0CA9D726-25B5-4B72-95E5-D768DA156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375" y="1531938"/>
            <a:ext cx="7143626" cy="3200400"/>
          </a:xfrm>
        </p:spPr>
      </p:pic>
      <p:sp>
        <p:nvSpPr>
          <p:cNvPr id="7" name="TextBox 6">
            <a:extLst>
              <a:ext uri="{FF2B5EF4-FFF2-40B4-BE49-F238E27FC236}">
                <a16:creationId xmlns:a16="http://schemas.microsoft.com/office/drawing/2014/main" id="{970B7A4B-E18C-4C78-96C6-0F9F8288C038}"/>
              </a:ext>
            </a:extLst>
          </p:cNvPr>
          <p:cNvSpPr txBox="1"/>
          <p:nvPr/>
        </p:nvSpPr>
        <p:spPr>
          <a:xfrm>
            <a:off x="1085850" y="4929742"/>
            <a:ext cx="10067925"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One story leading up to the election was the prospect for protests and violence on election day or after. Most news outlets had little or no coverage of this issue, but two covered the issue more frequently: Fox News and </a:t>
            </a:r>
            <a:r>
              <a:rPr lang="en-US" sz="2000" dirty="0" err="1"/>
              <a:t>Mehr</a:t>
            </a:r>
            <a:r>
              <a:rPr lang="en-US" sz="2000" dirty="0"/>
              <a:t> News (an English-language Iranian news outlet).  </a:t>
            </a:r>
          </a:p>
        </p:txBody>
      </p:sp>
    </p:spTree>
    <p:extLst>
      <p:ext uri="{BB962C8B-B14F-4D97-AF65-F5344CB8AC3E}">
        <p14:creationId xmlns:p14="http://schemas.microsoft.com/office/powerpoint/2010/main" val="125379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B93-51C7-4E94-BB5D-7C7418A495AE}"/>
              </a:ext>
            </a:extLst>
          </p:cNvPr>
          <p:cNvSpPr>
            <a:spLocks noGrp="1"/>
          </p:cNvSpPr>
          <p:nvPr>
            <p:ph type="title"/>
          </p:nvPr>
        </p:nvSpPr>
        <p:spPr>
          <a:xfrm>
            <a:off x="838200" y="76947"/>
            <a:ext cx="10515600" cy="1325563"/>
          </a:xfrm>
        </p:spPr>
        <p:txBody>
          <a:bodyPr/>
          <a:lstStyle/>
          <a:p>
            <a:r>
              <a:rPr lang="en-US" dirty="0"/>
              <a:t>News Coverage of Non-Election Stories</a:t>
            </a:r>
          </a:p>
        </p:txBody>
      </p:sp>
      <p:pic>
        <p:nvPicPr>
          <p:cNvPr id="5" name="Content Placeholder 4">
            <a:extLst>
              <a:ext uri="{FF2B5EF4-FFF2-40B4-BE49-F238E27FC236}">
                <a16:creationId xmlns:a16="http://schemas.microsoft.com/office/drawing/2014/main" id="{CFB99F75-7CF1-40A0-AF33-F9AC6DF11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87439"/>
            <a:ext cx="5589202" cy="2551111"/>
          </a:xfrm>
        </p:spPr>
      </p:pic>
      <p:pic>
        <p:nvPicPr>
          <p:cNvPr id="7" name="Picture 6">
            <a:extLst>
              <a:ext uri="{FF2B5EF4-FFF2-40B4-BE49-F238E27FC236}">
                <a16:creationId xmlns:a16="http://schemas.microsoft.com/office/drawing/2014/main" id="{87466822-93DD-4E39-8B09-1FF148283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087439"/>
            <a:ext cx="5601055" cy="2536431"/>
          </a:xfrm>
          <a:prstGeom prst="rect">
            <a:avLst/>
          </a:prstGeom>
        </p:spPr>
      </p:pic>
      <p:pic>
        <p:nvPicPr>
          <p:cNvPr id="9" name="Picture 8">
            <a:extLst>
              <a:ext uri="{FF2B5EF4-FFF2-40B4-BE49-F238E27FC236}">
                <a16:creationId xmlns:a16="http://schemas.microsoft.com/office/drawing/2014/main" id="{31BC1367-CFF6-434F-A904-55122F86AC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23870"/>
            <a:ext cx="5627939" cy="2551111"/>
          </a:xfrm>
          <a:prstGeom prst="rect">
            <a:avLst/>
          </a:prstGeom>
        </p:spPr>
      </p:pic>
      <p:pic>
        <p:nvPicPr>
          <p:cNvPr id="11" name="Picture 10">
            <a:extLst>
              <a:ext uri="{FF2B5EF4-FFF2-40B4-BE49-F238E27FC236}">
                <a16:creationId xmlns:a16="http://schemas.microsoft.com/office/drawing/2014/main" id="{07CB1A80-9662-4814-8A6C-B8085884B2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0976" y="3605746"/>
            <a:ext cx="5627938" cy="2548605"/>
          </a:xfrm>
          <a:prstGeom prst="rect">
            <a:avLst/>
          </a:prstGeom>
        </p:spPr>
      </p:pic>
      <p:sp>
        <p:nvSpPr>
          <p:cNvPr id="12" name="TextBox 11">
            <a:extLst>
              <a:ext uri="{FF2B5EF4-FFF2-40B4-BE49-F238E27FC236}">
                <a16:creationId xmlns:a16="http://schemas.microsoft.com/office/drawing/2014/main" id="{9B655999-1D31-4639-B0C6-F7E7571E493B}"/>
              </a:ext>
            </a:extLst>
          </p:cNvPr>
          <p:cNvSpPr txBox="1"/>
          <p:nvPr/>
        </p:nvSpPr>
        <p:spPr>
          <a:xfrm>
            <a:off x="9685590" y="2031803"/>
            <a:ext cx="21621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Coverage of non-election stories was mostly constant, and some issues like the economy got more coverage from outlets like CNBC. Climate change did not receive any coverage.</a:t>
            </a:r>
          </a:p>
        </p:txBody>
      </p:sp>
    </p:spTree>
    <p:extLst>
      <p:ext uri="{BB962C8B-B14F-4D97-AF65-F5344CB8AC3E}">
        <p14:creationId xmlns:p14="http://schemas.microsoft.com/office/powerpoint/2010/main" val="259797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D77D-2DC3-43F2-8A36-BCEEC2F959CB}"/>
              </a:ext>
            </a:extLst>
          </p:cNvPr>
          <p:cNvSpPr>
            <a:spLocks noGrp="1"/>
          </p:cNvSpPr>
          <p:nvPr>
            <p:ph type="title"/>
          </p:nvPr>
        </p:nvSpPr>
        <p:spPr>
          <a:xfrm>
            <a:off x="365797" y="0"/>
            <a:ext cx="10515600" cy="1325563"/>
          </a:xfrm>
        </p:spPr>
        <p:txBody>
          <a:bodyPr/>
          <a:lstStyle/>
          <a:p>
            <a:r>
              <a:rPr lang="en-US" dirty="0"/>
              <a:t>News Coverage of Swing States</a:t>
            </a:r>
          </a:p>
        </p:txBody>
      </p:sp>
      <p:pic>
        <p:nvPicPr>
          <p:cNvPr id="5" name="Content Placeholder 4">
            <a:extLst>
              <a:ext uri="{FF2B5EF4-FFF2-40B4-BE49-F238E27FC236}">
                <a16:creationId xmlns:a16="http://schemas.microsoft.com/office/drawing/2014/main" id="{98385D0E-5D0E-400F-B48B-019BC63636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42303"/>
            <a:ext cx="4713047" cy="2134297"/>
          </a:xfrm>
        </p:spPr>
      </p:pic>
      <p:pic>
        <p:nvPicPr>
          <p:cNvPr id="7" name="Picture 6">
            <a:extLst>
              <a:ext uri="{FF2B5EF4-FFF2-40B4-BE49-F238E27FC236}">
                <a16:creationId xmlns:a16="http://schemas.microsoft.com/office/drawing/2014/main" id="{66A9EF0A-0CAE-4F99-A8D9-2995CF915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935" y="1142301"/>
            <a:ext cx="4713047" cy="2134297"/>
          </a:xfrm>
          <a:prstGeom prst="rect">
            <a:avLst/>
          </a:prstGeom>
        </p:spPr>
      </p:pic>
      <p:pic>
        <p:nvPicPr>
          <p:cNvPr id="9" name="Picture 8">
            <a:extLst>
              <a:ext uri="{FF2B5EF4-FFF2-40B4-BE49-F238E27FC236}">
                <a16:creationId xmlns:a16="http://schemas.microsoft.com/office/drawing/2014/main" id="{0BF7220F-0881-40C8-A95C-DA1CDE37A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870" y="1138809"/>
            <a:ext cx="4713047" cy="2136396"/>
          </a:xfrm>
          <a:prstGeom prst="rect">
            <a:avLst/>
          </a:prstGeom>
        </p:spPr>
      </p:pic>
      <p:pic>
        <p:nvPicPr>
          <p:cNvPr id="11" name="Picture 10">
            <a:extLst>
              <a:ext uri="{FF2B5EF4-FFF2-40B4-BE49-F238E27FC236}">
                <a16:creationId xmlns:a16="http://schemas.microsoft.com/office/drawing/2014/main" id="{B337863E-F2F1-4A94-8F35-18FC3936D4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3241771"/>
            <a:ext cx="4713047" cy="2134297"/>
          </a:xfrm>
          <a:prstGeom prst="rect">
            <a:avLst/>
          </a:prstGeom>
        </p:spPr>
      </p:pic>
      <p:pic>
        <p:nvPicPr>
          <p:cNvPr id="13" name="Picture 12">
            <a:extLst>
              <a:ext uri="{FF2B5EF4-FFF2-40B4-BE49-F238E27FC236}">
                <a16:creationId xmlns:a16="http://schemas.microsoft.com/office/drawing/2014/main" id="{6BBE9DA9-69FC-49D1-B75D-3C08E17AF2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0935" y="3275205"/>
            <a:ext cx="4505325" cy="2040231"/>
          </a:xfrm>
          <a:prstGeom prst="rect">
            <a:avLst/>
          </a:prstGeom>
        </p:spPr>
      </p:pic>
      <p:pic>
        <p:nvPicPr>
          <p:cNvPr id="15" name="Picture 14">
            <a:extLst>
              <a:ext uri="{FF2B5EF4-FFF2-40B4-BE49-F238E27FC236}">
                <a16:creationId xmlns:a16="http://schemas.microsoft.com/office/drawing/2014/main" id="{216E890F-3A52-4849-88BB-CA1EB3ED77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400" y="3275204"/>
            <a:ext cx="4500902" cy="2040231"/>
          </a:xfrm>
          <a:prstGeom prst="rect">
            <a:avLst/>
          </a:prstGeom>
        </p:spPr>
      </p:pic>
      <p:sp>
        <p:nvSpPr>
          <p:cNvPr id="16" name="TextBox 15">
            <a:extLst>
              <a:ext uri="{FF2B5EF4-FFF2-40B4-BE49-F238E27FC236}">
                <a16:creationId xmlns:a16="http://schemas.microsoft.com/office/drawing/2014/main" id="{C974714F-A78B-4967-84FF-363D6F2600C4}"/>
              </a:ext>
            </a:extLst>
          </p:cNvPr>
          <p:cNvSpPr txBox="1"/>
          <p:nvPr/>
        </p:nvSpPr>
        <p:spPr>
          <a:xfrm>
            <a:off x="720242" y="5534025"/>
            <a:ext cx="107346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Coverage of several swing states tends to peak when that state was called. For example, coverage of Florida peaked on election night when it became clear Trump would win even though Biden was ahead in the polls. Fox News also covered Florida more than any other outlet and any other state. </a:t>
            </a:r>
          </a:p>
        </p:txBody>
      </p:sp>
    </p:spTree>
    <p:extLst>
      <p:ext uri="{BB962C8B-B14F-4D97-AF65-F5344CB8AC3E}">
        <p14:creationId xmlns:p14="http://schemas.microsoft.com/office/powerpoint/2010/main" val="101419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0459-6DDE-4B51-A194-41482B2CF7B6}"/>
              </a:ext>
            </a:extLst>
          </p:cNvPr>
          <p:cNvSpPr>
            <a:spLocks noGrp="1"/>
          </p:cNvSpPr>
          <p:nvPr>
            <p:ph type="title"/>
          </p:nvPr>
        </p:nvSpPr>
        <p:spPr>
          <a:xfrm>
            <a:off x="676275" y="155575"/>
            <a:ext cx="10677525" cy="1325563"/>
          </a:xfrm>
        </p:spPr>
        <p:txBody>
          <a:bodyPr/>
          <a:lstStyle/>
          <a:p>
            <a:r>
              <a:rPr lang="en-US" dirty="0"/>
              <a:t>Issue Coverage Among Domestic News Outlets</a:t>
            </a:r>
          </a:p>
        </p:txBody>
      </p:sp>
      <p:pic>
        <p:nvPicPr>
          <p:cNvPr id="5" name="Content Placeholder 4">
            <a:extLst>
              <a:ext uri="{FF2B5EF4-FFF2-40B4-BE49-F238E27FC236}">
                <a16:creationId xmlns:a16="http://schemas.microsoft.com/office/drawing/2014/main" id="{55B33D2B-B0EF-443B-9B97-295AC4D875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5581" b="7870"/>
          <a:stretch/>
        </p:blipFill>
        <p:spPr>
          <a:xfrm>
            <a:off x="1" y="1103869"/>
            <a:ext cx="3067050" cy="1721131"/>
          </a:xfrm>
        </p:spPr>
      </p:pic>
      <p:pic>
        <p:nvPicPr>
          <p:cNvPr id="7" name="Picture 6">
            <a:extLst>
              <a:ext uri="{FF2B5EF4-FFF2-40B4-BE49-F238E27FC236}">
                <a16:creationId xmlns:a16="http://schemas.microsoft.com/office/drawing/2014/main" id="{1B51F978-A8B9-4B0D-A0BE-6F3E981239EC}"/>
              </a:ext>
            </a:extLst>
          </p:cNvPr>
          <p:cNvPicPr>
            <a:picLocks noChangeAspect="1"/>
          </p:cNvPicPr>
          <p:nvPr/>
        </p:nvPicPr>
        <p:blipFill rotWithShape="1">
          <a:blip r:embed="rId3">
            <a:extLst>
              <a:ext uri="{28A0092B-C50C-407E-A947-70E740481C1C}">
                <a14:useLocalDpi xmlns:a14="http://schemas.microsoft.com/office/drawing/2010/main" val="0"/>
              </a:ext>
            </a:extLst>
          </a:blip>
          <a:srcRect r="27117" b="4763"/>
          <a:stretch/>
        </p:blipFill>
        <p:spPr>
          <a:xfrm>
            <a:off x="2926945" y="1070532"/>
            <a:ext cx="3169055" cy="1877116"/>
          </a:xfrm>
          <a:prstGeom prst="rect">
            <a:avLst/>
          </a:prstGeom>
        </p:spPr>
      </p:pic>
      <p:pic>
        <p:nvPicPr>
          <p:cNvPr id="9" name="Picture 8">
            <a:extLst>
              <a:ext uri="{FF2B5EF4-FFF2-40B4-BE49-F238E27FC236}">
                <a16:creationId xmlns:a16="http://schemas.microsoft.com/office/drawing/2014/main" id="{5219CD76-DF2C-47D7-A1D8-B174DAFA05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995" y="1103869"/>
            <a:ext cx="4161014" cy="1884310"/>
          </a:xfrm>
          <a:prstGeom prst="rect">
            <a:avLst/>
          </a:prstGeom>
        </p:spPr>
      </p:pic>
      <p:pic>
        <p:nvPicPr>
          <p:cNvPr id="11" name="Picture 10">
            <a:extLst>
              <a:ext uri="{FF2B5EF4-FFF2-40B4-BE49-F238E27FC236}">
                <a16:creationId xmlns:a16="http://schemas.microsoft.com/office/drawing/2014/main" id="{2AB964FC-2060-4B0B-8E8C-1BA1F8D62DEB}"/>
              </a:ext>
            </a:extLst>
          </p:cNvPr>
          <p:cNvPicPr>
            <a:picLocks noChangeAspect="1"/>
          </p:cNvPicPr>
          <p:nvPr/>
        </p:nvPicPr>
        <p:blipFill rotWithShape="1">
          <a:blip r:embed="rId5">
            <a:extLst>
              <a:ext uri="{28A0092B-C50C-407E-A947-70E740481C1C}">
                <a14:useLocalDpi xmlns:a14="http://schemas.microsoft.com/office/drawing/2010/main" val="0"/>
              </a:ext>
            </a:extLst>
          </a:blip>
          <a:srcRect t="1" r="27246" b="3178"/>
          <a:stretch/>
        </p:blipFill>
        <p:spPr>
          <a:xfrm>
            <a:off x="-35133" y="2817940"/>
            <a:ext cx="2962078" cy="1772921"/>
          </a:xfrm>
          <a:prstGeom prst="rect">
            <a:avLst/>
          </a:prstGeom>
        </p:spPr>
      </p:pic>
      <p:pic>
        <p:nvPicPr>
          <p:cNvPr id="13" name="Picture 12">
            <a:extLst>
              <a:ext uri="{FF2B5EF4-FFF2-40B4-BE49-F238E27FC236}">
                <a16:creationId xmlns:a16="http://schemas.microsoft.com/office/drawing/2014/main" id="{224C8AEB-AC9B-4760-8B82-D7E1A073F0D4}"/>
              </a:ext>
            </a:extLst>
          </p:cNvPr>
          <p:cNvPicPr>
            <a:picLocks noChangeAspect="1"/>
          </p:cNvPicPr>
          <p:nvPr/>
        </p:nvPicPr>
        <p:blipFill rotWithShape="1">
          <a:blip r:embed="rId6">
            <a:extLst>
              <a:ext uri="{28A0092B-C50C-407E-A947-70E740481C1C}">
                <a14:useLocalDpi xmlns:a14="http://schemas.microsoft.com/office/drawing/2010/main" val="0"/>
              </a:ext>
            </a:extLst>
          </a:blip>
          <a:srcRect r="26767" b="4452"/>
          <a:stretch/>
        </p:blipFill>
        <p:spPr>
          <a:xfrm>
            <a:off x="2860286" y="2825000"/>
            <a:ext cx="2997732" cy="1772921"/>
          </a:xfrm>
          <a:prstGeom prst="rect">
            <a:avLst/>
          </a:prstGeom>
        </p:spPr>
      </p:pic>
      <p:pic>
        <p:nvPicPr>
          <p:cNvPr id="15" name="Picture 14">
            <a:extLst>
              <a:ext uri="{FF2B5EF4-FFF2-40B4-BE49-F238E27FC236}">
                <a16:creationId xmlns:a16="http://schemas.microsoft.com/office/drawing/2014/main" id="{0649D9CB-AB38-4598-8123-22C0719381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7210" y="2821533"/>
            <a:ext cx="4161014" cy="1886163"/>
          </a:xfrm>
          <a:prstGeom prst="rect">
            <a:avLst/>
          </a:prstGeom>
        </p:spPr>
      </p:pic>
      <p:pic>
        <p:nvPicPr>
          <p:cNvPr id="17" name="Picture 16">
            <a:extLst>
              <a:ext uri="{FF2B5EF4-FFF2-40B4-BE49-F238E27FC236}">
                <a16:creationId xmlns:a16="http://schemas.microsoft.com/office/drawing/2014/main" id="{110F80EC-AD03-42A7-874D-2A4A10B469E1}"/>
              </a:ext>
            </a:extLst>
          </p:cNvPr>
          <p:cNvPicPr>
            <a:picLocks noChangeAspect="1"/>
          </p:cNvPicPr>
          <p:nvPr/>
        </p:nvPicPr>
        <p:blipFill rotWithShape="1">
          <a:blip r:embed="rId8">
            <a:extLst>
              <a:ext uri="{28A0092B-C50C-407E-A947-70E740481C1C}">
                <a14:useLocalDpi xmlns:a14="http://schemas.microsoft.com/office/drawing/2010/main" val="0"/>
              </a:ext>
            </a:extLst>
          </a:blip>
          <a:srcRect r="25315" b="5977"/>
          <a:stretch/>
        </p:blipFill>
        <p:spPr>
          <a:xfrm>
            <a:off x="0" y="4604982"/>
            <a:ext cx="3305173" cy="1886163"/>
          </a:xfrm>
          <a:prstGeom prst="rect">
            <a:avLst/>
          </a:prstGeom>
        </p:spPr>
      </p:pic>
      <p:pic>
        <p:nvPicPr>
          <p:cNvPr id="19" name="Picture 18">
            <a:extLst>
              <a:ext uri="{FF2B5EF4-FFF2-40B4-BE49-F238E27FC236}">
                <a16:creationId xmlns:a16="http://schemas.microsoft.com/office/drawing/2014/main" id="{71F7321F-1A9D-482E-9D14-633CDFA257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4004" y="4583676"/>
            <a:ext cx="4674117" cy="2118749"/>
          </a:xfrm>
          <a:prstGeom prst="rect">
            <a:avLst/>
          </a:prstGeom>
        </p:spPr>
      </p:pic>
      <p:sp>
        <p:nvSpPr>
          <p:cNvPr id="20" name="TextBox 19">
            <a:extLst>
              <a:ext uri="{FF2B5EF4-FFF2-40B4-BE49-F238E27FC236}">
                <a16:creationId xmlns:a16="http://schemas.microsoft.com/office/drawing/2014/main" id="{2E11BB9F-4998-4E33-A42F-A600D65A90A0}"/>
              </a:ext>
            </a:extLst>
          </p:cNvPr>
          <p:cNvSpPr txBox="1"/>
          <p:nvPr/>
        </p:nvSpPr>
        <p:spPr>
          <a:xfrm>
            <a:off x="7997108" y="4707696"/>
            <a:ext cx="405201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All US news outlets cover the same 4 stories most frequently: the election, Trump, Biden, and Coronavirus. However, each outlet makes different decisions as to which of those 4 stories to give the most attention to</a:t>
            </a:r>
          </a:p>
        </p:txBody>
      </p:sp>
    </p:spTree>
    <p:extLst>
      <p:ext uri="{BB962C8B-B14F-4D97-AF65-F5344CB8AC3E}">
        <p14:creationId xmlns:p14="http://schemas.microsoft.com/office/powerpoint/2010/main" val="212514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7F1-03C0-4B65-B1CF-3445EF70DBAE}"/>
              </a:ext>
            </a:extLst>
          </p:cNvPr>
          <p:cNvSpPr>
            <a:spLocks noGrp="1"/>
          </p:cNvSpPr>
          <p:nvPr>
            <p:ph type="title"/>
          </p:nvPr>
        </p:nvSpPr>
        <p:spPr>
          <a:xfrm>
            <a:off x="142875" y="80406"/>
            <a:ext cx="10515600" cy="1325563"/>
          </a:xfrm>
        </p:spPr>
        <p:txBody>
          <a:bodyPr/>
          <a:lstStyle/>
          <a:p>
            <a:r>
              <a:rPr lang="en-US" dirty="0"/>
              <a:t>Issue Coverage Among Foreign News Outlets</a:t>
            </a:r>
          </a:p>
        </p:txBody>
      </p:sp>
      <p:pic>
        <p:nvPicPr>
          <p:cNvPr id="7" name="Picture 6">
            <a:extLst>
              <a:ext uri="{FF2B5EF4-FFF2-40B4-BE49-F238E27FC236}">
                <a16:creationId xmlns:a16="http://schemas.microsoft.com/office/drawing/2014/main" id="{F3C4C850-ED54-41E5-9310-77FE3AD95921}"/>
              </a:ext>
            </a:extLst>
          </p:cNvPr>
          <p:cNvPicPr>
            <a:picLocks noChangeAspect="1"/>
          </p:cNvPicPr>
          <p:nvPr/>
        </p:nvPicPr>
        <p:blipFill rotWithShape="1">
          <a:blip r:embed="rId2">
            <a:extLst>
              <a:ext uri="{28A0092B-C50C-407E-A947-70E740481C1C}">
                <a14:useLocalDpi xmlns:a14="http://schemas.microsoft.com/office/drawing/2010/main" val="0"/>
              </a:ext>
            </a:extLst>
          </a:blip>
          <a:srcRect r="27423" b="5226"/>
          <a:stretch/>
        </p:blipFill>
        <p:spPr>
          <a:xfrm>
            <a:off x="-28575" y="3943350"/>
            <a:ext cx="4055068" cy="2400300"/>
          </a:xfrm>
          <a:prstGeom prst="rect">
            <a:avLst/>
          </a:prstGeom>
        </p:spPr>
      </p:pic>
      <p:pic>
        <p:nvPicPr>
          <p:cNvPr id="9" name="Picture 8">
            <a:extLst>
              <a:ext uri="{FF2B5EF4-FFF2-40B4-BE49-F238E27FC236}">
                <a16:creationId xmlns:a16="http://schemas.microsoft.com/office/drawing/2014/main" id="{781085FD-FB1D-4FCA-8A48-B9C55DC71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718" y="3943350"/>
            <a:ext cx="5791200" cy="2625116"/>
          </a:xfrm>
          <a:prstGeom prst="rect">
            <a:avLst/>
          </a:prstGeom>
        </p:spPr>
      </p:pic>
      <p:pic>
        <p:nvPicPr>
          <p:cNvPr id="13" name="Content Placeholder 12">
            <a:extLst>
              <a:ext uri="{FF2B5EF4-FFF2-40B4-BE49-F238E27FC236}">
                <a16:creationId xmlns:a16="http://schemas.microsoft.com/office/drawing/2014/main" id="{D6261043-D9EE-46D1-B098-2F2CA455F6AB}"/>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26850" b="4479"/>
          <a:stretch/>
        </p:blipFill>
        <p:spPr>
          <a:xfrm>
            <a:off x="-28575" y="1362102"/>
            <a:ext cx="4055068" cy="2400300"/>
          </a:xfrm>
        </p:spPr>
      </p:pic>
      <p:pic>
        <p:nvPicPr>
          <p:cNvPr id="15" name="Picture 14">
            <a:extLst>
              <a:ext uri="{FF2B5EF4-FFF2-40B4-BE49-F238E27FC236}">
                <a16:creationId xmlns:a16="http://schemas.microsoft.com/office/drawing/2014/main" id="{E01F789C-1F35-457D-AA52-326875B42F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6493" y="1361606"/>
            <a:ext cx="5495925" cy="2491270"/>
          </a:xfrm>
          <a:prstGeom prst="rect">
            <a:avLst/>
          </a:prstGeom>
        </p:spPr>
      </p:pic>
      <p:sp>
        <p:nvSpPr>
          <p:cNvPr id="16" name="TextBox 15">
            <a:extLst>
              <a:ext uri="{FF2B5EF4-FFF2-40B4-BE49-F238E27FC236}">
                <a16:creationId xmlns:a16="http://schemas.microsoft.com/office/drawing/2014/main" id="{B6E1AD0C-C3DF-4063-A226-8CA9E2D6B510}"/>
              </a:ext>
            </a:extLst>
          </p:cNvPr>
          <p:cNvSpPr txBox="1"/>
          <p:nvPr/>
        </p:nvSpPr>
        <p:spPr>
          <a:xfrm>
            <a:off x="9617668" y="1638743"/>
            <a:ext cx="2260007"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Among foreign news outlets, there is more variation in which stories are covered and trends over time. </a:t>
            </a:r>
          </a:p>
          <a:p>
            <a:pPr marL="285750" indent="-285750">
              <a:buFont typeface="Arial" panose="020B0604020202020204" pitchFamily="34" charset="0"/>
              <a:buChar char="•"/>
            </a:pPr>
            <a:r>
              <a:rPr lang="en-US" dirty="0"/>
              <a:t>Coronavirus receives coverage and many outlets cover the election at least somewhat, although some chose not to cover the candidates</a:t>
            </a:r>
          </a:p>
        </p:txBody>
      </p:sp>
    </p:spTree>
    <p:extLst>
      <p:ext uri="{BB962C8B-B14F-4D97-AF65-F5344CB8AC3E}">
        <p14:creationId xmlns:p14="http://schemas.microsoft.com/office/powerpoint/2010/main" val="229105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67D0-175A-41F0-848F-85BAFDA6F3CE}"/>
              </a:ext>
            </a:extLst>
          </p:cNvPr>
          <p:cNvSpPr>
            <a:spLocks noGrp="1"/>
          </p:cNvSpPr>
          <p:nvPr>
            <p:ph type="title"/>
          </p:nvPr>
        </p:nvSpPr>
        <p:spPr>
          <a:xfrm>
            <a:off x="723900" y="365125"/>
            <a:ext cx="10515600" cy="1325563"/>
          </a:xfrm>
        </p:spPr>
        <p:txBody>
          <a:bodyPr/>
          <a:lstStyle/>
          <a:p>
            <a:r>
              <a:rPr lang="en-US" dirty="0"/>
              <a:t>Conclusion	</a:t>
            </a:r>
          </a:p>
        </p:txBody>
      </p:sp>
      <p:sp>
        <p:nvSpPr>
          <p:cNvPr id="3" name="Content Placeholder 2">
            <a:extLst>
              <a:ext uri="{FF2B5EF4-FFF2-40B4-BE49-F238E27FC236}">
                <a16:creationId xmlns:a16="http://schemas.microsoft.com/office/drawing/2014/main" id="{2AF926AA-7B55-430B-8453-BDD5EA47DF60}"/>
              </a:ext>
            </a:extLst>
          </p:cNvPr>
          <p:cNvSpPr>
            <a:spLocks noGrp="1"/>
          </p:cNvSpPr>
          <p:nvPr>
            <p:ph idx="1"/>
          </p:nvPr>
        </p:nvSpPr>
        <p:spPr/>
        <p:txBody>
          <a:bodyPr/>
          <a:lstStyle/>
          <a:p>
            <a:r>
              <a:rPr lang="en-US" dirty="0"/>
              <a:t>Studying news headlines can reveal which stories are important to which outlets, and how that changes over time in response to events</a:t>
            </a:r>
          </a:p>
          <a:p>
            <a:r>
              <a:rPr lang="en-US" dirty="0"/>
              <a:t>There are only minor differences within domestic news outlets, but larger differences between domestic and foreign news outlets. </a:t>
            </a:r>
          </a:p>
          <a:p>
            <a:r>
              <a:rPr lang="en-US" dirty="0"/>
              <a:t>Major events can change how frequently that issue is covered, but typically does not take space away from other important stories</a:t>
            </a:r>
          </a:p>
          <a:p>
            <a:r>
              <a:rPr lang="en-US" dirty="0"/>
              <a:t>Data mining and web scraping is an efficient and effective way to conduct this analysis</a:t>
            </a:r>
          </a:p>
          <a:p>
            <a:r>
              <a:rPr lang="en-US" dirty="0"/>
              <a:t>Project available at </a:t>
            </a:r>
            <a:r>
              <a:rPr lang="en-US" dirty="0" err="1">
                <a:hlinkClick r:id="rId2"/>
              </a:rPr>
              <a:t>Github</a:t>
            </a:r>
            <a:r>
              <a:rPr lang="en-US" dirty="0"/>
              <a:t>, </a:t>
            </a:r>
            <a:r>
              <a:rPr lang="en-US" dirty="0">
                <a:hlinkClick r:id="rId3"/>
              </a:rPr>
              <a:t>github.io</a:t>
            </a:r>
            <a:r>
              <a:rPr lang="en-US" dirty="0"/>
              <a:t>, and </a:t>
            </a:r>
            <a:r>
              <a:rPr lang="en-US" dirty="0" err="1">
                <a:hlinkClick r:id="rId4"/>
              </a:rPr>
              <a:t>Zenodo</a:t>
            </a:r>
            <a:endParaRPr lang="en-US" dirty="0"/>
          </a:p>
        </p:txBody>
      </p:sp>
    </p:spTree>
    <p:extLst>
      <p:ext uri="{BB962C8B-B14F-4D97-AF65-F5344CB8AC3E}">
        <p14:creationId xmlns:p14="http://schemas.microsoft.com/office/powerpoint/2010/main" val="807442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462</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Web Scraping News Headlines: DATS 6103 Project 2</vt:lpstr>
      <vt:lpstr>News Coverage of Trump and Biden</vt:lpstr>
      <vt:lpstr>News Coverage of Election Stories</vt:lpstr>
      <vt:lpstr>News Coverage of Electoral Violence</vt:lpstr>
      <vt:lpstr>News Coverage of Non-Election Stories</vt:lpstr>
      <vt:lpstr>News Coverage of Swing States</vt:lpstr>
      <vt:lpstr>Issue Coverage Among Domestic News Outlets</vt:lpstr>
      <vt:lpstr>Issue Coverage Among Foreign News Outlets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Hulsey, Graham N CIV (USA)</dc:creator>
  <cp:lastModifiedBy>Hulsey, Graham N CIV (USA)</cp:lastModifiedBy>
  <cp:revision>11</cp:revision>
  <dcterms:created xsi:type="dcterms:W3CDTF">2020-11-10T14:20:12Z</dcterms:created>
  <dcterms:modified xsi:type="dcterms:W3CDTF">2020-11-10T15:30:52Z</dcterms:modified>
</cp:coreProperties>
</file>