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9750" y="3492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10" dirty="0">
                <a:latin typeface="Times New Roman"/>
                <a:cs typeface="Times New Roman"/>
              </a:rPr>
              <a:t>TOP:</a:t>
            </a:r>
            <a:endParaRPr sz="1000" dirty="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9750" y="806450"/>
            <a:ext cx="8001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000" spc="-30" dirty="0">
                <a:latin typeface="Times New Roman"/>
                <a:cs typeface="Times New Roman"/>
              </a:rPr>
              <a:t>IWAIT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0" y="92075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0"/>
                </a:moveTo>
                <a:lnTo>
                  <a:pt x="1257300" y="0"/>
                </a:lnTo>
                <a:lnTo>
                  <a:pt x="12573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600" y="910914"/>
            <a:ext cx="11169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RRMOVL: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Cond(cc,ifun)  valA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</a:t>
            </a:r>
            <a:endParaRPr sz="100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 valA  Cnd ? 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850" y="20637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023120"/>
            <a:ext cx="463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PUSHL: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00" y="2168154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valA := 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valA  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5050" y="33210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9500" y="3280420"/>
            <a:ext cx="392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CALL: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500" y="3425454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+ 5  valC :=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550" y="457835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0" y="0"/>
                </a:moveTo>
                <a:lnTo>
                  <a:pt x="1371600" y="0"/>
                </a:lnTo>
                <a:lnTo>
                  <a:pt x="13716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1000" y="4553117"/>
            <a:ext cx="73914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RMMOVL: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1000" y="5133253"/>
            <a:ext cx="1177925" cy="4679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5115" y="3579526"/>
            <a:ext cx="13716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140"/>
              </a:spcBef>
            </a:pPr>
            <a:r>
              <a:rPr sz="1000" dirty="0">
                <a:latin typeface="Times New Roman"/>
                <a:cs typeface="Times New Roman"/>
              </a:rPr>
              <a:t>JXX:</a:t>
            </a:r>
            <a:endParaRPr sz="1000">
              <a:latin typeface="Times New Roman"/>
              <a:cs typeface="Times New Roman"/>
            </a:endParaRPr>
          </a:p>
          <a:p>
            <a:pPr marL="57150" marR="183515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 Cond(cc,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ifun)  valC 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085"/>
              </a:lnSpc>
            </a:pPr>
            <a:r>
              <a:rPr sz="1000" dirty="0">
                <a:latin typeface="Times New Roman"/>
                <a:cs typeface="Times New Roman"/>
              </a:rPr>
              <a:t>Cnd 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Not-Cnd </a:t>
            </a:r>
            <a:r>
              <a:rPr sz="1000" dirty="0">
                <a:latin typeface="Times New Roman"/>
                <a:cs typeface="Times New Roman"/>
              </a:rPr>
              <a:t>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5450" y="4921250"/>
            <a:ext cx="1257300" cy="1028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070"/>
              </a:lnSpc>
            </a:pPr>
            <a:r>
              <a:rPr sz="1000" dirty="0">
                <a:latin typeface="Times New Roman"/>
                <a:cs typeface="Times New Roman"/>
              </a:rPr>
              <a:t>OPL:</a:t>
            </a:r>
            <a:endParaRPr sz="1000">
              <a:latin typeface="Times New Roman"/>
              <a:cs typeface="Times New Roman"/>
            </a:endParaRP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  <a:p>
            <a:pPr marL="57150" marR="8128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valE := valB </a:t>
            </a:r>
            <a:r>
              <a:rPr sz="1000" spc="-5" dirty="0">
                <a:latin typeface="Times New Roman"/>
                <a:cs typeface="Times New Roman"/>
              </a:rPr>
              <a:t>OP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update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cc</a:t>
            </a:r>
            <a:endParaRPr sz="1000">
              <a:latin typeface="Times New Roman"/>
              <a:cs typeface="Times New Roman"/>
            </a:endParaRPr>
          </a:p>
          <a:p>
            <a:pPr marL="57150" marR="492759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64150" y="412115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0"/>
                </a:lnTo>
                <a:lnTo>
                  <a:pt x="1143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8600" y="4142109"/>
            <a:ext cx="1001394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IRMOVL:</a:t>
            </a: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</a:t>
            </a:r>
          </a:p>
          <a:p>
            <a:pPr marL="12700" marR="28067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5607050" y="297815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lnTo>
                  <a:pt x="13716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1500" y="2926562"/>
            <a:ext cx="11779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MRMOVL: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0" y="297815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37400" y="2952917"/>
            <a:ext cx="880744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POPL: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valA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3150" y="2978150"/>
            <a:ext cx="1028700" cy="914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20"/>
              </a:spcBef>
            </a:pPr>
            <a:r>
              <a:rPr sz="1000" spc="-15" dirty="0">
                <a:latin typeface="Times New Roman"/>
                <a:cs typeface="Times New Roman"/>
              </a:rPr>
              <a:t>RET:</a:t>
            </a:r>
            <a:endParaRPr sz="1000">
              <a:latin typeface="Times New Roman"/>
              <a:cs typeface="Times New Roman"/>
            </a:endParaRPr>
          </a:p>
          <a:p>
            <a:pPr marL="57150" marR="108585" algn="just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93050" y="13779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3050" y="19494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37500" y="2016602"/>
            <a:ext cx="381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HA</a:t>
            </a:r>
            <a:r>
              <a:rPr sz="1000" spc="-95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50" y="61785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MEMWRITE: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15" dirty="0">
                <a:latin typeface="Times New Roman"/>
                <a:cs typeface="Times New Roman"/>
              </a:rPr>
              <a:t>Write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150" y="6750050"/>
            <a:ext cx="6858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1450" y="43497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MEMREAD1: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0250" y="44640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MEMREAD2: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5750" y="5035550"/>
            <a:ext cx="6858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5750" y="57213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MEMREG: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R[rA] :=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50250" y="60642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MEMPC: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49800" y="69850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0750" y="725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8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30750" y="725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5100" y="1270954"/>
            <a:ext cx="263525" cy="3232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spc="-5" dirty="0">
                <a:latin typeface="Times New Roman"/>
                <a:cs typeface="Times New Roman"/>
              </a:rPr>
              <a:t>to 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3704" y="1421549"/>
            <a:ext cx="122555" cy="8890"/>
          </a:xfrm>
          <a:custGeom>
            <a:avLst/>
            <a:gdLst/>
            <a:ahLst/>
            <a:cxnLst/>
            <a:rect l="l" t="t" r="r" b="b"/>
            <a:pathLst>
              <a:path w="122554" h="8890">
                <a:moveTo>
                  <a:pt x="122110" y="0"/>
                </a:moveTo>
                <a:lnTo>
                  <a:pt x="0" y="8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3022" y="1410934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49377" y="0"/>
                </a:moveTo>
                <a:lnTo>
                  <a:pt x="0" y="22478"/>
                </a:lnTo>
                <a:lnTo>
                  <a:pt x="51981" y="37998"/>
                </a:lnTo>
                <a:lnTo>
                  <a:pt x="49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3022" y="1410921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0" y="22491"/>
                </a:moveTo>
                <a:lnTo>
                  <a:pt x="51981" y="38011"/>
                </a:lnTo>
                <a:lnTo>
                  <a:pt x="49377" y="0"/>
                </a:lnTo>
                <a:lnTo>
                  <a:pt x="0" y="224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53865" y="4618228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22800" y="61885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51500" y="50455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80200" y="63282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66200" y="65568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99478" y="1583264"/>
            <a:ext cx="262255" cy="22225"/>
          </a:xfrm>
          <a:custGeom>
            <a:avLst/>
            <a:gdLst/>
            <a:ahLst/>
            <a:cxnLst/>
            <a:rect l="l" t="t" r="r" b="b"/>
            <a:pathLst>
              <a:path w="262254" h="22225">
                <a:moveTo>
                  <a:pt x="0" y="0"/>
                </a:moveTo>
                <a:lnTo>
                  <a:pt x="261899" y="2183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9794" y="1586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3162" y="0"/>
                </a:moveTo>
                <a:lnTo>
                  <a:pt x="0" y="37972"/>
                </a:lnTo>
                <a:lnTo>
                  <a:pt x="52209" y="23202"/>
                </a:lnTo>
                <a:lnTo>
                  <a:pt x="3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9794" y="1586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52209" y="23202"/>
                </a:moveTo>
                <a:lnTo>
                  <a:pt x="3162" y="0"/>
                </a:lnTo>
                <a:lnTo>
                  <a:pt x="0" y="37972"/>
                </a:lnTo>
                <a:lnTo>
                  <a:pt x="52209" y="23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536700" y="67600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0900" y="7026752"/>
            <a:ext cx="50101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80300" y="50455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23100" y="5388452"/>
            <a:ext cx="272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09100" y="51852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458200" y="5143500"/>
          <a:ext cx="685800" cy="83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DWAIT2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3421252" y="4379096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5535" y="5956293"/>
            <a:ext cx="5715" cy="122555"/>
          </a:xfrm>
          <a:custGeom>
            <a:avLst/>
            <a:gdLst/>
            <a:ahLst/>
            <a:cxnLst/>
            <a:rect l="l" t="t" r="r" b="b"/>
            <a:pathLst>
              <a:path w="5714" h="122554">
                <a:moveTo>
                  <a:pt x="5422" y="0"/>
                </a:moveTo>
                <a:lnTo>
                  <a:pt x="0" y="1219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16502" y="6077444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0" y="0"/>
                </a:moveTo>
                <a:lnTo>
                  <a:pt x="16776" y="51600"/>
                </a:lnTo>
                <a:lnTo>
                  <a:pt x="38061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16502" y="6077444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16776" y="51600"/>
                </a:moveTo>
                <a:lnTo>
                  <a:pt x="38061" y="1689"/>
                </a:lnTo>
                <a:lnTo>
                  <a:pt x="0" y="0"/>
                </a:lnTo>
                <a:lnTo>
                  <a:pt x="16776" y="5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5351" y="4813297"/>
            <a:ext cx="3810" cy="122555"/>
          </a:xfrm>
          <a:custGeom>
            <a:avLst/>
            <a:gdLst/>
            <a:ahLst/>
            <a:cxnLst/>
            <a:rect l="l" t="t" r="r" b="b"/>
            <a:pathLst>
              <a:path w="3810" h="122554">
                <a:moveTo>
                  <a:pt x="0" y="0"/>
                </a:moveTo>
                <a:lnTo>
                  <a:pt x="3390" y="121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29689" y="493472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9689" y="493472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1634" y="7099296"/>
            <a:ext cx="5080" cy="122555"/>
          </a:xfrm>
          <a:custGeom>
            <a:avLst/>
            <a:gdLst/>
            <a:ahLst/>
            <a:cxnLst/>
            <a:rect l="l" t="t" r="r" b="b"/>
            <a:pathLst>
              <a:path w="5080" h="122554">
                <a:moveTo>
                  <a:pt x="0" y="0"/>
                </a:moveTo>
                <a:lnTo>
                  <a:pt x="4521" y="1219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27116" y="7220563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38074" y="0"/>
                </a:moveTo>
                <a:lnTo>
                  <a:pt x="0" y="1409"/>
                </a:lnTo>
                <a:lnTo>
                  <a:pt x="20916" y="5147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116" y="7220563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20916" y="51473"/>
                </a:moveTo>
                <a:lnTo>
                  <a:pt x="38074" y="0"/>
                </a:lnTo>
                <a:lnTo>
                  <a:pt x="0" y="1409"/>
                </a:lnTo>
                <a:lnTo>
                  <a:pt x="20916" y="514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40019" y="6063819"/>
            <a:ext cx="90420" cy="212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51078" y="6405636"/>
            <a:ext cx="90190" cy="103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2150" y="3206750"/>
            <a:ext cx="421005" cy="2891790"/>
          </a:xfrm>
          <a:custGeom>
            <a:avLst/>
            <a:gdLst/>
            <a:ahLst/>
            <a:cxnLst/>
            <a:rect l="l" t="t" r="r" b="b"/>
            <a:pathLst>
              <a:path w="421005" h="2891790">
                <a:moveTo>
                  <a:pt x="0" y="0"/>
                </a:moveTo>
                <a:lnTo>
                  <a:pt x="420560" y="289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3862" y="6095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706" y="0"/>
                </a:moveTo>
                <a:lnTo>
                  <a:pt x="0" y="5486"/>
                </a:lnTo>
                <a:lnTo>
                  <a:pt x="26162" y="53009"/>
                </a:lnTo>
                <a:lnTo>
                  <a:pt x="37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3862" y="6095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6162" y="53009"/>
                </a:moveTo>
                <a:lnTo>
                  <a:pt x="37706" y="0"/>
                </a:lnTo>
                <a:lnTo>
                  <a:pt x="0" y="5486"/>
                </a:lnTo>
                <a:lnTo>
                  <a:pt x="26162" y="530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6117" y="4470293"/>
            <a:ext cx="303530" cy="1628775"/>
          </a:xfrm>
          <a:custGeom>
            <a:avLst/>
            <a:gdLst/>
            <a:ahLst/>
            <a:cxnLst/>
            <a:rect l="l" t="t" r="r" b="b"/>
            <a:pathLst>
              <a:path w="303530" h="1628775">
                <a:moveTo>
                  <a:pt x="302945" y="0"/>
                </a:moveTo>
                <a:lnTo>
                  <a:pt x="0" y="16283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77386" y="6095155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9436" y="53428"/>
                </a:lnTo>
                <a:lnTo>
                  <a:pt x="37452" y="6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77386" y="6095155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9436" y="53428"/>
                </a:moveTo>
                <a:lnTo>
                  <a:pt x="37452" y="6972"/>
                </a:lnTo>
                <a:lnTo>
                  <a:pt x="0" y="0"/>
                </a:lnTo>
                <a:lnTo>
                  <a:pt x="9436" y="534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2735" y="5607050"/>
            <a:ext cx="472440" cy="511809"/>
          </a:xfrm>
          <a:custGeom>
            <a:avLst/>
            <a:gdLst/>
            <a:ahLst/>
            <a:cxnLst/>
            <a:rect l="l" t="t" r="r" b="b"/>
            <a:pathLst>
              <a:path w="472439" h="511810">
                <a:moveTo>
                  <a:pt x="472414" y="0"/>
                </a:moveTo>
                <a:lnTo>
                  <a:pt x="0" y="51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28285" y="6105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0459" y="0"/>
                </a:moveTo>
                <a:lnTo>
                  <a:pt x="0" y="50253"/>
                </a:lnTo>
                <a:lnTo>
                  <a:pt x="48450" y="25844"/>
                </a:lnTo>
                <a:lnTo>
                  <a:pt x="2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28285" y="6105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253"/>
                </a:moveTo>
                <a:lnTo>
                  <a:pt x="48450" y="25844"/>
                </a:lnTo>
                <a:lnTo>
                  <a:pt x="20459" y="0"/>
                </a:lnTo>
                <a:lnTo>
                  <a:pt x="0" y="502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85277" y="6527676"/>
            <a:ext cx="28575" cy="142875"/>
          </a:xfrm>
          <a:custGeom>
            <a:avLst/>
            <a:gdLst/>
            <a:ahLst/>
            <a:cxnLst/>
            <a:rect l="l" t="t" r="r" b="b"/>
            <a:pathLst>
              <a:path w="28575" h="142875">
                <a:moveTo>
                  <a:pt x="28536" y="0"/>
                </a:moveTo>
                <a:lnTo>
                  <a:pt x="0" y="1426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6605" y="6666618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8712" y="53543"/>
                </a:lnTo>
                <a:lnTo>
                  <a:pt x="37350" y="74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6605" y="6666618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8712" y="53543"/>
                </a:moveTo>
                <a:lnTo>
                  <a:pt x="37350" y="7467"/>
                </a:lnTo>
                <a:lnTo>
                  <a:pt x="0" y="0"/>
                </a:lnTo>
                <a:lnTo>
                  <a:pt x="8712" y="535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91942" y="3669463"/>
            <a:ext cx="348615" cy="610235"/>
          </a:xfrm>
          <a:custGeom>
            <a:avLst/>
            <a:gdLst/>
            <a:ahLst/>
            <a:cxnLst/>
            <a:rect l="l" t="t" r="r" b="b"/>
            <a:pathLst>
              <a:path w="348615" h="610235">
                <a:moveTo>
                  <a:pt x="0" y="0"/>
                </a:moveTo>
                <a:lnTo>
                  <a:pt x="348411" y="6097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3811" y="4269729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33083" y="0"/>
                </a:moveTo>
                <a:lnTo>
                  <a:pt x="0" y="18897"/>
                </a:lnTo>
                <a:lnTo>
                  <a:pt x="41744" y="53555"/>
                </a:lnTo>
                <a:lnTo>
                  <a:pt x="33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3811" y="4269729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41744" y="53555"/>
                </a:moveTo>
                <a:lnTo>
                  <a:pt x="33083" y="0"/>
                </a:lnTo>
                <a:lnTo>
                  <a:pt x="0" y="18897"/>
                </a:lnTo>
                <a:lnTo>
                  <a:pt x="41744" y="5355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25808" y="4012267"/>
            <a:ext cx="164465" cy="268605"/>
          </a:xfrm>
          <a:custGeom>
            <a:avLst/>
            <a:gdLst/>
            <a:ahLst/>
            <a:cxnLst/>
            <a:rect l="l" t="t" r="r" b="b"/>
            <a:pathLst>
              <a:path w="164465" h="268604">
                <a:moveTo>
                  <a:pt x="163855" y="0"/>
                </a:moveTo>
                <a:lnTo>
                  <a:pt x="0" y="2681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99319" y="4270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10236" y="0"/>
                </a:moveTo>
                <a:lnTo>
                  <a:pt x="0" y="53276"/>
                </a:lnTo>
                <a:lnTo>
                  <a:pt x="42748" y="19862"/>
                </a:lnTo>
                <a:lnTo>
                  <a:pt x="10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99319" y="4270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0" y="53276"/>
                </a:moveTo>
                <a:lnTo>
                  <a:pt x="42748" y="19862"/>
                </a:lnTo>
                <a:lnTo>
                  <a:pt x="10236" y="0"/>
                </a:lnTo>
                <a:lnTo>
                  <a:pt x="0" y="53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78650" y="4692650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9600" y="4954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9600" y="4954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8269" y="5384713"/>
            <a:ext cx="43180" cy="256540"/>
          </a:xfrm>
          <a:custGeom>
            <a:avLst/>
            <a:gdLst/>
            <a:ahLst/>
            <a:cxnLst/>
            <a:rect l="l" t="t" r="r" b="b"/>
            <a:pathLst>
              <a:path w="43179" h="256539">
                <a:moveTo>
                  <a:pt x="0" y="0"/>
                </a:moveTo>
                <a:lnTo>
                  <a:pt x="42748" y="2564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2223" y="5638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579" y="0"/>
                </a:moveTo>
                <a:lnTo>
                  <a:pt x="0" y="6261"/>
                </a:lnTo>
                <a:lnTo>
                  <a:pt x="27139" y="53238"/>
                </a:lnTo>
                <a:lnTo>
                  <a:pt x="3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2223" y="5638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7139" y="53238"/>
                </a:moveTo>
                <a:lnTo>
                  <a:pt x="37579" y="0"/>
                </a:lnTo>
                <a:lnTo>
                  <a:pt x="0" y="6261"/>
                </a:lnTo>
                <a:lnTo>
                  <a:pt x="27139" y="532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90303" y="3898573"/>
            <a:ext cx="163195" cy="488950"/>
          </a:xfrm>
          <a:custGeom>
            <a:avLst/>
            <a:gdLst/>
            <a:ahLst/>
            <a:cxnLst/>
            <a:rect l="l" t="t" r="r" b="b"/>
            <a:pathLst>
              <a:path w="163195" h="488950">
                <a:moveTo>
                  <a:pt x="162788" y="0"/>
                </a:moveTo>
                <a:lnTo>
                  <a:pt x="0" y="4883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72231" y="4380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0" y="0"/>
                </a:moveTo>
                <a:lnTo>
                  <a:pt x="2006" y="54216"/>
                </a:lnTo>
                <a:lnTo>
                  <a:pt x="36144" y="120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72231" y="4380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2006" y="54216"/>
                </a:moveTo>
                <a:lnTo>
                  <a:pt x="36144" y="12052"/>
                </a:lnTo>
                <a:lnTo>
                  <a:pt x="0" y="0"/>
                </a:lnTo>
                <a:lnTo>
                  <a:pt x="2006" y="542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07450" y="48133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88400" y="5068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88400" y="5068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88400" y="5982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88400" y="5982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77903" y="6835607"/>
            <a:ext cx="134197" cy="155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21502" y="5121107"/>
            <a:ext cx="134197" cy="155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50302" y="5260807"/>
            <a:ext cx="134197" cy="155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43502" y="892007"/>
            <a:ext cx="134197" cy="15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308600" y="8418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030329" y="1075687"/>
            <a:ext cx="2313305" cy="231775"/>
          </a:xfrm>
          <a:custGeom>
            <a:avLst/>
            <a:gdLst/>
            <a:ahLst/>
            <a:cxnLst/>
            <a:rect l="l" t="t" r="r" b="b"/>
            <a:pathLst>
              <a:path w="2313304" h="231775">
                <a:moveTo>
                  <a:pt x="2313101" y="0"/>
                </a:moveTo>
                <a:lnTo>
                  <a:pt x="0" y="231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79778" y="1288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48653" y="0"/>
                </a:moveTo>
                <a:lnTo>
                  <a:pt x="0" y="24015"/>
                </a:lnTo>
                <a:lnTo>
                  <a:pt x="52438" y="37922"/>
                </a:lnTo>
                <a:lnTo>
                  <a:pt x="48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79778" y="1288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0" y="24015"/>
                </a:moveTo>
                <a:lnTo>
                  <a:pt x="52438" y="37909"/>
                </a:lnTo>
                <a:lnTo>
                  <a:pt x="48653" y="0"/>
                </a:lnTo>
                <a:lnTo>
                  <a:pt x="0" y="240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88778" y="1223916"/>
            <a:ext cx="2555240" cy="1189355"/>
          </a:xfrm>
          <a:custGeom>
            <a:avLst/>
            <a:gdLst/>
            <a:ahLst/>
            <a:cxnLst/>
            <a:rect l="l" t="t" r="r" b="b"/>
            <a:pathLst>
              <a:path w="2555240" h="1189355">
                <a:moveTo>
                  <a:pt x="2555214" y="0"/>
                </a:moveTo>
                <a:lnTo>
                  <a:pt x="0" y="11892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2726" y="2395858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38011" y="0"/>
                </a:moveTo>
                <a:lnTo>
                  <a:pt x="0" y="38709"/>
                </a:lnTo>
                <a:lnTo>
                  <a:pt x="54089" y="34544"/>
                </a:lnTo>
                <a:lnTo>
                  <a:pt x="38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42726" y="2395858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0" y="38709"/>
                </a:moveTo>
                <a:lnTo>
                  <a:pt x="54089" y="34544"/>
                </a:lnTo>
                <a:lnTo>
                  <a:pt x="38011" y="0"/>
                </a:lnTo>
                <a:lnTo>
                  <a:pt x="0" y="387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38197" y="1267921"/>
            <a:ext cx="2255520" cy="2050414"/>
          </a:xfrm>
          <a:custGeom>
            <a:avLst/>
            <a:gdLst/>
            <a:ahLst/>
            <a:cxnLst/>
            <a:rect l="l" t="t" r="r" b="b"/>
            <a:pathLst>
              <a:path w="2255520" h="2050414">
                <a:moveTo>
                  <a:pt x="2255443" y="0"/>
                </a:moveTo>
                <a:lnTo>
                  <a:pt x="0" y="20504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0603" y="3304228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24777" y="0"/>
                </a:moveTo>
                <a:lnTo>
                  <a:pt x="0" y="48272"/>
                </a:lnTo>
                <a:lnTo>
                  <a:pt x="50406" y="28193"/>
                </a:lnTo>
                <a:lnTo>
                  <a:pt x="2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00603" y="3304228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0" y="48272"/>
                </a:moveTo>
                <a:lnTo>
                  <a:pt x="50406" y="28193"/>
                </a:lnTo>
                <a:lnTo>
                  <a:pt x="24777" y="0"/>
                </a:lnTo>
                <a:lnTo>
                  <a:pt x="0" y="48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27900" y="1269759"/>
            <a:ext cx="655955" cy="2316480"/>
          </a:xfrm>
          <a:custGeom>
            <a:avLst/>
            <a:gdLst/>
            <a:ahLst/>
            <a:cxnLst/>
            <a:rect l="l" t="t" r="r" b="b"/>
            <a:pathLst>
              <a:path w="655954" h="2316479">
                <a:moveTo>
                  <a:pt x="655472" y="0"/>
                </a:moveTo>
                <a:lnTo>
                  <a:pt x="0" y="2315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97941" y="3496133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0" y="0"/>
                </a:moveTo>
                <a:lnTo>
                  <a:pt x="4495" y="54063"/>
                </a:lnTo>
                <a:lnTo>
                  <a:pt x="36664" y="10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97941" y="3496133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4495" y="54063"/>
                </a:moveTo>
                <a:lnTo>
                  <a:pt x="36664" y="10375"/>
                </a:lnTo>
                <a:lnTo>
                  <a:pt x="0" y="0"/>
                </a:lnTo>
                <a:lnTo>
                  <a:pt x="4495" y="5406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55902" y="1269997"/>
            <a:ext cx="93345" cy="3570604"/>
          </a:xfrm>
          <a:custGeom>
            <a:avLst/>
            <a:gdLst/>
            <a:ahLst/>
            <a:cxnLst/>
            <a:rect l="l" t="t" r="r" b="b"/>
            <a:pathLst>
              <a:path w="93345" h="3570604">
                <a:moveTo>
                  <a:pt x="0" y="0"/>
                </a:moveTo>
                <a:lnTo>
                  <a:pt x="92722" y="35699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29590" y="4839497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990"/>
                </a:lnTo>
                <a:lnTo>
                  <a:pt x="20358" y="51282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29590" y="4839497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358" y="51282"/>
                </a:moveTo>
                <a:lnTo>
                  <a:pt x="38087" y="0"/>
                </a:lnTo>
                <a:lnTo>
                  <a:pt x="0" y="990"/>
                </a:lnTo>
                <a:lnTo>
                  <a:pt x="20358" y="512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4106" y="1269704"/>
            <a:ext cx="878840" cy="2774315"/>
          </a:xfrm>
          <a:custGeom>
            <a:avLst/>
            <a:gdLst/>
            <a:ahLst/>
            <a:cxnLst/>
            <a:rect l="l" t="t" r="r" b="b"/>
            <a:pathLst>
              <a:path w="878839" h="2774315">
                <a:moveTo>
                  <a:pt x="0" y="0"/>
                </a:moveTo>
                <a:lnTo>
                  <a:pt x="878420" y="2773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84361" y="4037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6321" y="0"/>
                </a:moveTo>
                <a:lnTo>
                  <a:pt x="0" y="11493"/>
                </a:lnTo>
                <a:lnTo>
                  <a:pt x="33502" y="54178"/>
                </a:lnTo>
                <a:lnTo>
                  <a:pt x="36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84361" y="4037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3502" y="54178"/>
                </a:moveTo>
                <a:lnTo>
                  <a:pt x="36321" y="0"/>
                </a:lnTo>
                <a:lnTo>
                  <a:pt x="0" y="11493"/>
                </a:lnTo>
                <a:lnTo>
                  <a:pt x="33502" y="5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07657" y="1268912"/>
            <a:ext cx="1108710" cy="1642110"/>
          </a:xfrm>
          <a:custGeom>
            <a:avLst/>
            <a:gdLst/>
            <a:ahLst/>
            <a:cxnLst/>
            <a:rect l="l" t="t" r="r" b="b"/>
            <a:pathLst>
              <a:path w="1108710" h="1642110">
                <a:moveTo>
                  <a:pt x="0" y="0"/>
                </a:moveTo>
                <a:lnTo>
                  <a:pt x="1108265" y="1641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00131" y="2900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31572" y="0"/>
                </a:moveTo>
                <a:lnTo>
                  <a:pt x="0" y="21323"/>
                </a:lnTo>
                <a:lnTo>
                  <a:pt x="44208" y="52768"/>
                </a:lnTo>
                <a:lnTo>
                  <a:pt x="31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00131" y="2900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44208" y="52768"/>
                </a:moveTo>
                <a:lnTo>
                  <a:pt x="31572" y="0"/>
                </a:lnTo>
                <a:lnTo>
                  <a:pt x="0" y="21323"/>
                </a:lnTo>
                <a:lnTo>
                  <a:pt x="44208" y="52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0428" y="1267790"/>
            <a:ext cx="2011045" cy="1729739"/>
          </a:xfrm>
          <a:custGeom>
            <a:avLst/>
            <a:gdLst/>
            <a:ahLst/>
            <a:cxnLst/>
            <a:rect l="l" t="t" r="r" b="b"/>
            <a:pathLst>
              <a:path w="2011045" h="1729739">
                <a:moveTo>
                  <a:pt x="0" y="0"/>
                </a:moveTo>
                <a:lnTo>
                  <a:pt x="2010892" y="17293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18901" y="2982723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24841" y="0"/>
                </a:moveTo>
                <a:lnTo>
                  <a:pt x="0" y="28879"/>
                </a:lnTo>
                <a:lnTo>
                  <a:pt x="50939" y="47561"/>
                </a:lnTo>
                <a:lnTo>
                  <a:pt x="24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18901" y="2982723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50939" y="47561"/>
                </a:moveTo>
                <a:lnTo>
                  <a:pt x="24841" y="0"/>
                </a:lnTo>
                <a:lnTo>
                  <a:pt x="0" y="28879"/>
                </a:lnTo>
                <a:lnTo>
                  <a:pt x="50939" y="475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55440" y="1253472"/>
            <a:ext cx="3466465" cy="1866900"/>
          </a:xfrm>
          <a:custGeom>
            <a:avLst/>
            <a:gdLst/>
            <a:ahLst/>
            <a:cxnLst/>
            <a:rect l="l" t="t" r="r" b="b"/>
            <a:pathLst>
              <a:path w="3466465" h="1866900">
                <a:moveTo>
                  <a:pt x="0" y="0"/>
                </a:moveTo>
                <a:lnTo>
                  <a:pt x="3466147" y="18663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12554" y="3103086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18059" y="0"/>
                </a:moveTo>
                <a:lnTo>
                  <a:pt x="0" y="33540"/>
                </a:lnTo>
                <a:lnTo>
                  <a:pt x="53759" y="40855"/>
                </a:lnTo>
                <a:lnTo>
                  <a:pt x="18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12554" y="3103086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53759" y="40855"/>
                </a:moveTo>
                <a:lnTo>
                  <a:pt x="18059" y="0"/>
                </a:lnTo>
                <a:lnTo>
                  <a:pt x="0" y="33540"/>
                </a:lnTo>
                <a:lnTo>
                  <a:pt x="53759" y="408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55921" y="1159506"/>
            <a:ext cx="2660015" cy="815340"/>
          </a:xfrm>
          <a:custGeom>
            <a:avLst/>
            <a:gdLst/>
            <a:ahLst/>
            <a:cxnLst/>
            <a:rect l="l" t="t" r="r" b="b"/>
            <a:pathLst>
              <a:path w="2660015" h="815339">
                <a:moveTo>
                  <a:pt x="0" y="0"/>
                </a:moveTo>
                <a:lnTo>
                  <a:pt x="2659418" y="814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09754" y="1956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11163" y="0"/>
                </a:moveTo>
                <a:lnTo>
                  <a:pt x="0" y="36423"/>
                </a:lnTo>
                <a:lnTo>
                  <a:pt x="54152" y="33096"/>
                </a:lnTo>
                <a:lnTo>
                  <a:pt x="1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09754" y="1956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54152" y="33096"/>
                </a:moveTo>
                <a:lnTo>
                  <a:pt x="11163" y="0"/>
                </a:lnTo>
                <a:lnTo>
                  <a:pt x="0" y="36423"/>
                </a:lnTo>
                <a:lnTo>
                  <a:pt x="54152" y="33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56134" y="1094033"/>
            <a:ext cx="2656840" cy="386080"/>
          </a:xfrm>
          <a:custGeom>
            <a:avLst/>
            <a:gdLst/>
            <a:ahLst/>
            <a:cxnLst/>
            <a:rect l="l" t="t" r="r" b="b"/>
            <a:pathLst>
              <a:path w="2656840" h="386080">
                <a:moveTo>
                  <a:pt x="0" y="0"/>
                </a:moveTo>
                <a:lnTo>
                  <a:pt x="2656484" y="3856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09876" y="1460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473" y="0"/>
                </a:moveTo>
                <a:lnTo>
                  <a:pt x="0" y="37706"/>
                </a:lnTo>
                <a:lnTo>
                  <a:pt x="53009" y="26149"/>
                </a:lnTo>
                <a:lnTo>
                  <a:pt x="5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09876" y="1460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3009" y="26149"/>
                </a:moveTo>
                <a:lnTo>
                  <a:pt x="5473" y="0"/>
                </a:lnTo>
                <a:lnTo>
                  <a:pt x="0" y="37706"/>
                </a:lnTo>
                <a:lnTo>
                  <a:pt x="53009" y="26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45963" y="1269081"/>
            <a:ext cx="1962150" cy="3239770"/>
          </a:xfrm>
          <a:custGeom>
            <a:avLst/>
            <a:gdLst/>
            <a:ahLst/>
            <a:cxnLst/>
            <a:rect l="l" t="t" r="r" b="b"/>
            <a:pathLst>
              <a:path w="1962150" h="3239770">
                <a:moveTo>
                  <a:pt x="1962099" y="0"/>
                </a:moveTo>
                <a:lnTo>
                  <a:pt x="0" y="3239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19648" y="4498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10020" y="0"/>
                </a:moveTo>
                <a:lnTo>
                  <a:pt x="0" y="53327"/>
                </a:lnTo>
                <a:lnTo>
                  <a:pt x="42608" y="19748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19648" y="4498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0" y="53327"/>
                </a:moveTo>
                <a:lnTo>
                  <a:pt x="42608" y="19748"/>
                </a:lnTo>
                <a:lnTo>
                  <a:pt x="10020" y="0"/>
                </a:lnTo>
                <a:lnTo>
                  <a:pt x="0" y="533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 rot="21300000">
            <a:off x="2769009" y="1006050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icode=x2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 rot="20160000">
            <a:off x="2628173" y="1650745"/>
            <a:ext cx="81764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icode=xA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 rot="19080000">
            <a:off x="2768531" y="2244551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 rot="18120000">
            <a:off x="3148273" y="2719109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icode=x4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 rot="17160000">
            <a:off x="3856593" y="2266205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 rot="5280000">
            <a:off x="4521866" y="2982501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 rot="4320000">
            <a:off x="4969190" y="2530676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icode=x3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 rot="3300000">
            <a:off x="5352510" y="2243630"/>
            <a:ext cx="8038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30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 rot="2400000">
            <a:off x="5710094" y="1988912"/>
            <a:ext cx="81701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157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680000">
            <a:off x="6527929" y="2007392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480000">
            <a:off x="6206521" y="1123418"/>
            <a:ext cx="8653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 </a:t>
            </a:r>
            <a:r>
              <a:rPr sz="1000" i="1" dirty="0">
                <a:latin typeface="Times New Roman"/>
                <a:cs typeface="Times New Roman"/>
              </a:rPr>
              <a:t>icode =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 rot="1020000">
            <a:off x="6554980" y="1520889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208743" y="124901"/>
            <a:ext cx="275399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(Labelling </a:t>
            </a:r>
            <a:r>
              <a:rPr sz="1100" b="1" i="1" spc="-10" dirty="0">
                <a:latin typeface="Times-BoldItalic"/>
                <a:cs typeface="Times-BoldItalic"/>
              </a:rPr>
              <a:t>TOP </a:t>
            </a:r>
            <a:r>
              <a:rPr sz="1100" b="1" i="1" dirty="0">
                <a:latin typeface="Times-BoldItalic"/>
                <a:cs typeface="Times-BoldItalic"/>
              </a:rPr>
              <a:t>with 000000 make it</a:t>
            </a:r>
            <a:r>
              <a:rPr sz="1100" b="1" i="1" spc="-7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easier</a:t>
            </a:r>
            <a:endParaRPr sz="1100">
              <a:latin typeface="Times-BoldItalic"/>
              <a:cs typeface="Times-BoldItalic"/>
            </a:endParaRPr>
          </a:p>
          <a:p>
            <a:pPr marL="12700" marR="5080">
              <a:lnSpc>
                <a:spcPts val="1300"/>
              </a:lnSpc>
              <a:spcBef>
                <a:spcPts val="50"/>
              </a:spcBef>
            </a:pPr>
            <a:r>
              <a:rPr sz="1100" b="1" i="1" dirty="0">
                <a:latin typeface="Times-BoldItalic"/>
                <a:cs typeface="Times-BoldItalic"/>
              </a:rPr>
              <a:t>to </a:t>
            </a:r>
            <a:r>
              <a:rPr sz="1100" b="1" i="1" spc="-5" dirty="0">
                <a:latin typeface="Times-BoldItalic"/>
                <a:cs typeface="Times-BoldItalic"/>
              </a:rPr>
              <a:t>start </a:t>
            </a:r>
            <a:r>
              <a:rPr sz="1100" b="1" i="1" dirty="0">
                <a:latin typeface="Times-BoldItalic"/>
                <a:cs typeface="Times-BoldItalic"/>
              </a:rPr>
              <a:t>there on </a:t>
            </a:r>
            <a:r>
              <a:rPr sz="1100" b="1" i="1" spc="-5" dirty="0">
                <a:latin typeface="Times-BoldItalic"/>
                <a:cs typeface="Times-BoldItalic"/>
              </a:rPr>
              <a:t>reset; </a:t>
            </a:r>
            <a:r>
              <a:rPr sz="1100" b="1" i="1" dirty="0">
                <a:latin typeface="Times-BoldItalic"/>
                <a:cs typeface="Times-BoldItalic"/>
              </a:rPr>
              <a:t>labelling the </a:t>
            </a:r>
            <a:r>
              <a:rPr sz="1100" b="1" i="1" spc="-20" dirty="0">
                <a:latin typeface="Times-BoldItalic"/>
                <a:cs typeface="Times-BoldItalic"/>
              </a:rPr>
              <a:t>first </a:t>
            </a:r>
            <a:r>
              <a:rPr sz="1100" b="1" i="1" spc="-5" dirty="0">
                <a:latin typeface="Times-BoldItalic"/>
                <a:cs typeface="Times-BoldItalic"/>
              </a:rPr>
              <a:t>state </a:t>
            </a:r>
            <a:r>
              <a:rPr sz="1100" b="1" i="1" dirty="0">
                <a:latin typeface="Times-BoldItalic"/>
                <a:cs typeface="Times-BoldItalic"/>
              </a:rPr>
              <a:t>in  each instruction with 1-1-icode </a:t>
            </a:r>
            <a:r>
              <a:rPr sz="1100" b="1" i="1" spc="-5" dirty="0">
                <a:latin typeface="Times-BoldItalic"/>
                <a:cs typeface="Times-BoldItalic"/>
              </a:rPr>
              <a:t>helps </a:t>
            </a:r>
            <a:r>
              <a:rPr sz="1100" b="1" i="1" dirty="0">
                <a:latin typeface="Times-BoldItalic"/>
                <a:cs typeface="Times-BoldItalic"/>
              </a:rPr>
              <a:t>the  </a:t>
            </a:r>
            <a:r>
              <a:rPr sz="1100" b="1" i="1" spc="-5" dirty="0">
                <a:latin typeface="Times-BoldItalic"/>
                <a:cs typeface="Times-BoldItalic"/>
              </a:rPr>
              <a:t>microsequencer.</a:t>
            </a:r>
            <a:endParaRPr sz="1100">
              <a:latin typeface="Times-BoldItalic"/>
              <a:cs typeface="Times-BoldIt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371600" y="57150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155649" y="1854250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621383" y="3124200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400300" y="440695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848148" y="3226161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110111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872532" y="4741468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778398" y="3750868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42482" y="2607868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319314" y="2616403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111011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08743" y="939222"/>
            <a:ext cx="2263140" cy="766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"X </a:t>
            </a:r>
            <a:r>
              <a:rPr sz="1100" b="1" i="1" dirty="0">
                <a:latin typeface="Times-BoldItalic"/>
                <a:cs typeface="Times-BoldItalic"/>
              </a:rPr>
              <a:t>? Y" means </a:t>
            </a:r>
            <a:r>
              <a:rPr sz="1100" b="1" i="1" spc="-5" dirty="0">
                <a:latin typeface="Times-BoldItalic"/>
                <a:cs typeface="Times-BoldItalic"/>
              </a:rPr>
              <a:t>"if </a:t>
            </a:r>
            <a:r>
              <a:rPr sz="1100" b="1" i="1" dirty="0">
                <a:latin typeface="Times-BoldItalic"/>
                <a:cs typeface="Times-BoldItalic"/>
              </a:rPr>
              <a:t>X then do</a:t>
            </a:r>
            <a:r>
              <a:rPr sz="1100" b="1" i="1" spc="-8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Y")</a:t>
            </a:r>
            <a:endParaRPr sz="1100">
              <a:latin typeface="Times-BoldItalic"/>
              <a:cs typeface="Times-BoldItalic"/>
            </a:endParaRPr>
          </a:p>
          <a:p>
            <a:pPr marL="253365" algn="ctr">
              <a:lnSpc>
                <a:spcPct val="100000"/>
              </a:lnSpc>
              <a:spcBef>
                <a:spcPts val="95"/>
              </a:spcBef>
            </a:pPr>
            <a:r>
              <a:rPr sz="1200" b="1" i="1" spc="-35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110011</a:t>
            </a:r>
            <a:endParaRPr sz="1200">
              <a:latin typeface="Helvetica-BoldOblique"/>
              <a:cs typeface="Helvetica-BoldOblique"/>
            </a:endParaRPr>
          </a:p>
          <a:p>
            <a:pPr marL="741045">
              <a:lnSpc>
                <a:spcPct val="100000"/>
              </a:lnSpc>
              <a:spcBef>
                <a:spcPts val="465"/>
              </a:spcBef>
            </a:pPr>
            <a:r>
              <a:rPr sz="1000" dirty="0">
                <a:latin typeface="Times New Roman"/>
                <a:cs typeface="Times New Roman"/>
              </a:rPr>
              <a:t>NOP:</a:t>
            </a:r>
            <a:endParaRPr sz="10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0"/>
              </a:spcBef>
              <a:tabLst>
                <a:tab pos="1884045" algn="l"/>
              </a:tabLst>
            </a:pPr>
            <a:r>
              <a:rPr sz="1500" spc="-7" baseline="5555" dirty="0">
                <a:latin typeface="Times New Roman"/>
                <a:cs typeface="Times New Roman"/>
              </a:rPr>
              <a:t>PC </a:t>
            </a:r>
            <a:r>
              <a:rPr sz="1500" baseline="5555" dirty="0">
                <a:latin typeface="Times New Roman"/>
                <a:cs typeface="Times New Roman"/>
              </a:rPr>
              <a:t>+= 1	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148980" y="170627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741664" y="2574035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194096" y="178003"/>
            <a:ext cx="534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000000</a:t>
            </a:r>
            <a:endParaRPr sz="1200">
              <a:latin typeface="Helvetica-BoldOblique"/>
              <a:cs typeface="Helvetica-BoldOblique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7F8F45-5D57-4768-8CA5-9713F0075E7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081370" y="1263650"/>
            <a:ext cx="668430" cy="43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bject 143">
            <a:extLst>
              <a:ext uri="{FF2B5EF4-FFF2-40B4-BE49-F238E27FC236}">
                <a16:creationId xmlns:a16="http://schemas.microsoft.com/office/drawing/2014/main" id="{CFA5E81E-3E04-4C0B-8264-ADF6D3D45DAB}"/>
              </a:ext>
            </a:extLst>
          </p:cNvPr>
          <p:cNvSpPr txBox="1"/>
          <p:nvPr/>
        </p:nvSpPr>
        <p:spPr>
          <a:xfrm rot="16711220">
            <a:off x="4072054" y="2756722"/>
            <a:ext cx="87443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i="1" dirty="0">
                <a:latin typeface="Times New Roman"/>
                <a:cs typeface="Times New Roman"/>
              </a:rPr>
              <a:t>Done, </a:t>
            </a:r>
            <a:r>
              <a:rPr lang="en-US" sz="1000" i="1" dirty="0" err="1">
                <a:latin typeface="Times New Roman"/>
                <a:cs typeface="Times New Roman"/>
              </a:rPr>
              <a:t>icode</a:t>
            </a:r>
            <a:r>
              <a:rPr lang="en-US" sz="1000" i="1" dirty="0">
                <a:latin typeface="Times New Roman"/>
                <a:cs typeface="Times New Roman"/>
              </a:rPr>
              <a:t>=</a:t>
            </a:r>
            <a:r>
              <a:rPr lang="en-US" sz="1000" i="1" dirty="0" err="1">
                <a:latin typeface="Times New Roman"/>
                <a:cs typeface="Times New Roman"/>
              </a:rPr>
              <a:t>xC</a:t>
            </a:r>
            <a:endParaRPr lang="en-US" sz="1000" i="1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70" name="object 160">
            <a:extLst>
              <a:ext uri="{FF2B5EF4-FFF2-40B4-BE49-F238E27FC236}">
                <a16:creationId xmlns:a16="http://schemas.microsoft.com/office/drawing/2014/main" id="{6781BB5D-8332-4533-AEA4-7C241D42A699}"/>
              </a:ext>
            </a:extLst>
          </p:cNvPr>
          <p:cNvSpPr txBox="1"/>
          <p:nvPr/>
        </p:nvSpPr>
        <p:spPr>
          <a:xfrm>
            <a:off x="3389331" y="5538517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lang="en-US"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1100</a:t>
            </a:r>
          </a:p>
        </p:txBody>
      </p:sp>
      <p:sp>
        <p:nvSpPr>
          <p:cNvPr id="171" name="object 17">
            <a:extLst>
              <a:ext uri="{FF2B5EF4-FFF2-40B4-BE49-F238E27FC236}">
                <a16:creationId xmlns:a16="http://schemas.microsoft.com/office/drawing/2014/main" id="{C421150E-4CFB-4413-B465-0CD809F384CA}"/>
              </a:ext>
            </a:extLst>
          </p:cNvPr>
          <p:cNvSpPr/>
          <p:nvPr/>
        </p:nvSpPr>
        <p:spPr>
          <a:xfrm>
            <a:off x="3059134" y="5759570"/>
            <a:ext cx="1183053" cy="1178282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0"/>
                </a:lnTo>
                <a:lnTo>
                  <a:pt x="1143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8">
            <a:extLst>
              <a:ext uri="{FF2B5EF4-FFF2-40B4-BE49-F238E27FC236}">
                <a16:creationId xmlns:a16="http://schemas.microsoft.com/office/drawing/2014/main" id="{AEEC9B22-A7A9-436C-83EC-AE09208FA247}"/>
              </a:ext>
            </a:extLst>
          </p:cNvPr>
          <p:cNvSpPr txBox="1"/>
          <p:nvPr/>
        </p:nvSpPr>
        <p:spPr>
          <a:xfrm>
            <a:off x="3103585" y="5780529"/>
            <a:ext cx="1138602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OPLI</a:t>
            </a:r>
            <a:r>
              <a:rPr sz="100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ts val="1140"/>
              </a:lnSpc>
            </a:pPr>
            <a:r>
              <a:rPr lang="en-US" sz="1000" dirty="0" err="1">
                <a:latin typeface="Times New Roman"/>
                <a:cs typeface="Times New Roman"/>
              </a:rPr>
              <a:t>valA</a:t>
            </a:r>
            <a:r>
              <a:rPr lang="en-US" sz="1000" dirty="0">
                <a:latin typeface="Times New Roman"/>
                <a:cs typeface="Times New Roman"/>
              </a:rPr>
              <a:t> := IR[2:5]</a:t>
            </a:r>
          </a:p>
          <a:p>
            <a:pPr marL="12700">
              <a:lnSpc>
                <a:spcPts val="1140"/>
              </a:lnSpc>
            </a:pP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:= R[</a:t>
            </a:r>
            <a:r>
              <a:rPr lang="en-US" sz="1000" dirty="0" err="1">
                <a:latin typeface="Times New Roman"/>
                <a:cs typeface="Times New Roman"/>
              </a:rPr>
              <a:t>rB</a:t>
            </a:r>
            <a:r>
              <a:rPr lang="en-US" sz="1000" dirty="0">
                <a:latin typeface="Times New Roman"/>
                <a:cs typeface="Times New Roman"/>
              </a:rPr>
              <a:t>]</a:t>
            </a:r>
          </a:p>
          <a:p>
            <a:pPr marL="12700">
              <a:lnSpc>
                <a:spcPts val="1140"/>
              </a:lnSpc>
            </a:pP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:= </a:t>
            </a: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OP </a:t>
            </a:r>
            <a:r>
              <a:rPr lang="en-US" sz="1000" dirty="0" err="1">
                <a:latin typeface="Times New Roman"/>
                <a:cs typeface="Times New Roman"/>
              </a:rPr>
              <a:t>valA</a:t>
            </a:r>
            <a:endParaRPr lang="en-US" sz="1000" dirty="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Update cc</a:t>
            </a:r>
          </a:p>
          <a:p>
            <a:pPr marL="12700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R[</a:t>
            </a:r>
            <a:r>
              <a:rPr lang="en-US" sz="1000" dirty="0" err="1">
                <a:latin typeface="Times New Roman"/>
                <a:cs typeface="Times New Roman"/>
              </a:rPr>
              <a:t>rB</a:t>
            </a:r>
            <a:r>
              <a:rPr lang="en-US" sz="1000" dirty="0">
                <a:latin typeface="Times New Roman"/>
                <a:cs typeface="Times New Roman"/>
              </a:rPr>
              <a:t>] =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endParaRPr lang="en-US" sz="1000" dirty="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280670">
              <a:lnSpc>
                <a:spcPts val="114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73" name="object 43">
            <a:extLst>
              <a:ext uri="{FF2B5EF4-FFF2-40B4-BE49-F238E27FC236}">
                <a16:creationId xmlns:a16="http://schemas.microsoft.com/office/drawing/2014/main" id="{43CD9ECB-FB25-4245-9056-159E60D86B50}"/>
              </a:ext>
            </a:extLst>
          </p:cNvPr>
          <p:cNvSpPr txBox="1"/>
          <p:nvPr/>
        </p:nvSpPr>
        <p:spPr>
          <a:xfrm>
            <a:off x="3414312" y="7232409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4" name="object 59">
            <a:extLst>
              <a:ext uri="{FF2B5EF4-FFF2-40B4-BE49-F238E27FC236}">
                <a16:creationId xmlns:a16="http://schemas.microsoft.com/office/drawing/2014/main" id="{BE17CAE9-48EC-41D9-8B91-08D1C866CEBE}"/>
              </a:ext>
            </a:extLst>
          </p:cNvPr>
          <p:cNvSpPr/>
          <p:nvPr/>
        </p:nvSpPr>
        <p:spPr>
          <a:xfrm>
            <a:off x="3608163" y="7000154"/>
            <a:ext cx="3810" cy="122555"/>
          </a:xfrm>
          <a:custGeom>
            <a:avLst/>
            <a:gdLst/>
            <a:ahLst/>
            <a:cxnLst/>
            <a:rect l="l" t="t" r="r" b="b"/>
            <a:pathLst>
              <a:path w="3810" h="122554">
                <a:moveTo>
                  <a:pt x="0" y="0"/>
                </a:moveTo>
                <a:lnTo>
                  <a:pt x="3390" y="121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60">
            <a:extLst>
              <a:ext uri="{FF2B5EF4-FFF2-40B4-BE49-F238E27FC236}">
                <a16:creationId xmlns:a16="http://schemas.microsoft.com/office/drawing/2014/main" id="{7822356A-AEEC-4263-9E8E-A2A4A2456EAE}"/>
              </a:ext>
            </a:extLst>
          </p:cNvPr>
          <p:cNvSpPr/>
          <p:nvPr/>
        </p:nvSpPr>
        <p:spPr>
          <a:xfrm>
            <a:off x="3592501" y="7121577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61">
            <a:extLst>
              <a:ext uri="{FF2B5EF4-FFF2-40B4-BE49-F238E27FC236}">
                <a16:creationId xmlns:a16="http://schemas.microsoft.com/office/drawing/2014/main" id="{DB7145E0-5C8E-485A-AA0F-2831B4245625}"/>
              </a:ext>
            </a:extLst>
          </p:cNvPr>
          <p:cNvSpPr/>
          <p:nvPr/>
        </p:nvSpPr>
        <p:spPr>
          <a:xfrm>
            <a:off x="3592501" y="7121577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508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Helvetica-BoldOblique</vt:lpstr>
      <vt:lpstr>Times New Roman</vt:lpstr>
      <vt:lpstr>Times-BoldItalic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Graham Hazlett</cp:lastModifiedBy>
  <cp:revision>9</cp:revision>
  <dcterms:created xsi:type="dcterms:W3CDTF">2018-02-23T20:42:35Z</dcterms:created>
  <dcterms:modified xsi:type="dcterms:W3CDTF">2018-02-26T06:38:45Z</dcterms:modified>
</cp:coreProperties>
</file>