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</p:sldMasterIdLst>
  <p:notesMasterIdLst>
    <p:notesMasterId r:id="rId11"/>
  </p:notesMasterIdLst>
  <p:sldIdLst>
    <p:sldId id="256" r:id="rId3"/>
    <p:sldId id="261" r:id="rId4"/>
    <p:sldId id="284" r:id="rId5"/>
    <p:sldId id="265" r:id="rId6"/>
    <p:sldId id="262" r:id="rId7"/>
    <p:sldId id="286" r:id="rId8"/>
    <p:sldId id="266" r:id="rId9"/>
    <p:sldId id="29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760" autoAdjust="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B84D5-0EFB-4320-94F6-EF3A76F74F2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A851B-641E-48E5-9FA7-CE50AE31C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acd47ddcca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acd47ddcca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Precision: 99% of posts the model classified as "</a:t>
            </a:r>
            <a:r>
              <a:rPr lang="en-US" dirty="0" err="1"/>
              <a:t>WallStreetBets</a:t>
            </a:r>
            <a:r>
              <a:rPr lang="en-US" dirty="0"/>
              <a:t>" are actually "</a:t>
            </a:r>
            <a:r>
              <a:rPr lang="en-US" dirty="0" err="1"/>
              <a:t>WallStreetBets</a:t>
            </a:r>
            <a:r>
              <a:rPr lang="en-US" dirty="0"/>
              <a:t>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Sensitivity: 99% of actual "Stocks" posts were correctly identified by the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Precision: The proportion of correctly predicted instances for a class among all instances predicted to be in that class.  True Pos/(True Pos + False Pos)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Recall: The proportion of correctly predicted instances for a class among all true instances of that class. True Pos/(True Pos + False Neg)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A851B-641E-48E5-9FA7-CE50AE31CA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4867" y="2521467"/>
            <a:ext cx="8790000" cy="25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4867" y="5206051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" y="-294234"/>
            <a:ext cx="12286317" cy="7636716"/>
            <a:chOff x="2" y="-220676"/>
            <a:chExt cx="9214738" cy="572753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395312" y="92016"/>
              <a:ext cx="2819427" cy="5414846"/>
              <a:chOff x="6832610" y="858696"/>
              <a:chExt cx="2372456" cy="4556417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7294670" y="3546352"/>
                <a:ext cx="1849320" cy="1868760"/>
                <a:chOff x="7294670" y="3274728"/>
                <a:chExt cx="1849320" cy="186876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10800000">
                  <a:off x="775727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10800000">
                  <a:off x="821951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rot="10800000">
                  <a:off x="8681750" y="327472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 rot="10800000">
                  <a:off x="7294670" y="4075368"/>
                  <a:ext cx="46260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25" extrusionOk="0">
                      <a:moveTo>
                        <a:pt x="1285" y="1483"/>
                      </a:moveTo>
                      <a:lnTo>
                        <a:pt x="0" y="2225"/>
                      </a:lnTo>
                      <a:lnTo>
                        <a:pt x="0" y="741"/>
                      </a:lnTo>
                      <a:lnTo>
                        <a:pt x="1285" y="0"/>
                      </a:lnTo>
                      <a:lnTo>
                        <a:pt x="1285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 rot="10800000">
                  <a:off x="7294670" y="3541848"/>
                  <a:ext cx="46260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 rot="10800000">
                  <a:off x="821951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 rot="10800000">
                  <a:off x="868175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10800000">
                  <a:off x="868175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0" y="742"/>
                      </a:moveTo>
                      <a:lnTo>
                        <a:pt x="1284" y="1484"/>
                      </a:lnTo>
                      <a:lnTo>
                        <a:pt x="1284" y="0"/>
                      </a:lnTo>
                      <a:lnTo>
                        <a:pt x="0" y="74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10800000">
                  <a:off x="821951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10800000">
                  <a:off x="8681750" y="3808608"/>
                  <a:ext cx="46224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3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219506" y="3356853"/>
                  <a:ext cx="196757" cy="36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1009" extrusionOk="0">
                      <a:moveTo>
                        <a:pt x="582" y="0"/>
                      </a:moveTo>
                      <a:lnTo>
                        <a:pt x="0" y="336"/>
                      </a:lnTo>
                      <a:lnTo>
                        <a:pt x="0" y="1009"/>
                      </a:lnTo>
                      <a:lnTo>
                        <a:pt x="582" y="673"/>
                      </a:lnTo>
                      <a:lnTo>
                        <a:pt x="58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6832610" y="858696"/>
                <a:ext cx="2372456" cy="4556398"/>
                <a:chOff x="6832610" y="926596"/>
                <a:chExt cx="2372456" cy="4556398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3600004">
                  <a:off x="8219324" y="2944362"/>
                  <a:ext cx="462241" cy="80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1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81750" y="241615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832610" y="467190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3599992">
                  <a:off x="8626942" y="1588942"/>
                  <a:ext cx="462598" cy="533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81750" y="2944443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3600004">
                  <a:off x="8395539" y="993438"/>
                  <a:ext cx="462601" cy="533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0" y="741"/>
                      </a:moveTo>
                      <a:lnTo>
                        <a:pt x="1285" y="1483"/>
                      </a:lnTo>
                      <a:lnTo>
                        <a:pt x="1285" y="0"/>
                      </a:lnTo>
                      <a:lnTo>
                        <a:pt x="0" y="74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 rot="-3600004">
                  <a:off x="7410040" y="4882541"/>
                  <a:ext cx="462601" cy="533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2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2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511425" y="1785133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" name="Google Shape;34;p2"/>
            <p:cNvGrpSpPr/>
            <p:nvPr/>
          </p:nvGrpSpPr>
          <p:grpSpPr>
            <a:xfrm>
              <a:off x="2" y="-220676"/>
              <a:ext cx="2754719" cy="2546184"/>
              <a:chOff x="-10" y="5"/>
              <a:chExt cx="2311200" cy="213624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710" y="133560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24110" y="26712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1870" y="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0" y="26712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5830" y="1333445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6"/>
                    </a:lnTo>
                    <a:lnTo>
                      <a:pt x="0" y="1009"/>
                    </a:lnTo>
                    <a:lnTo>
                      <a:pt x="582" y="673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62230" y="26712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2230" y="80136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8671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0" y="742"/>
                    </a:moveTo>
                    <a:lnTo>
                      <a:pt x="1284" y="1483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84895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25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80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8367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3" hasCustomPrompt="1"/>
          </p:nvPr>
        </p:nvSpPr>
        <p:spPr>
          <a:xfrm>
            <a:off x="1238367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4" hasCustomPrompt="1"/>
          </p:nvPr>
        </p:nvSpPr>
        <p:spPr>
          <a:xfrm>
            <a:off x="4837395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5" hasCustomPrompt="1"/>
          </p:nvPr>
        </p:nvSpPr>
        <p:spPr>
          <a:xfrm>
            <a:off x="4837395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6" hasCustomPrompt="1"/>
          </p:nvPr>
        </p:nvSpPr>
        <p:spPr>
          <a:xfrm>
            <a:off x="8436433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7" hasCustomPrompt="1"/>
          </p:nvPr>
        </p:nvSpPr>
        <p:spPr>
          <a:xfrm>
            <a:off x="8436433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238367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4837400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9"/>
          </p:nvPr>
        </p:nvSpPr>
        <p:spPr>
          <a:xfrm>
            <a:off x="8436433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3"/>
          </p:nvPr>
        </p:nvSpPr>
        <p:spPr>
          <a:xfrm>
            <a:off x="1238367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4"/>
          </p:nvPr>
        </p:nvSpPr>
        <p:spPr>
          <a:xfrm>
            <a:off x="4837400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5"/>
          </p:nvPr>
        </p:nvSpPr>
        <p:spPr>
          <a:xfrm>
            <a:off x="8436433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0" y="-3"/>
            <a:ext cx="12192000" cy="6850500"/>
            <a:chOff x="0" y="-3"/>
            <a:chExt cx="9144000" cy="5137875"/>
          </a:xfrm>
        </p:grpSpPr>
        <p:grpSp>
          <p:nvGrpSpPr>
            <p:cNvPr id="186" name="Google Shape;186;p13"/>
            <p:cNvGrpSpPr/>
            <p:nvPr/>
          </p:nvGrpSpPr>
          <p:grpSpPr>
            <a:xfrm>
              <a:off x="7809120" y="-3"/>
              <a:ext cx="1334880" cy="924480"/>
              <a:chOff x="7809120" y="-3"/>
              <a:chExt cx="1334880" cy="924480"/>
            </a:xfrm>
          </p:grpSpPr>
          <p:sp>
            <p:nvSpPr>
              <p:cNvPr id="187" name="Google Shape;187;p13"/>
              <p:cNvSpPr/>
              <p:nvPr/>
            </p:nvSpPr>
            <p:spPr>
              <a:xfrm rot="-5400000">
                <a:off x="8512560" y="-169202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5400000">
                <a:off x="8512560" y="29303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5400000">
                <a:off x="7845120" y="-36002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3"/>
            <p:cNvGrpSpPr/>
            <p:nvPr/>
          </p:nvGrpSpPr>
          <p:grpSpPr>
            <a:xfrm>
              <a:off x="0" y="3268938"/>
              <a:ext cx="1387440" cy="1868935"/>
              <a:chOff x="0" y="3268938"/>
              <a:chExt cx="1387440" cy="1868935"/>
            </a:xfrm>
          </p:grpSpPr>
          <p:sp>
            <p:nvSpPr>
              <p:cNvPr id="191" name="Google Shape;191;p13"/>
              <p:cNvSpPr/>
              <p:nvPr/>
            </p:nvSpPr>
            <p:spPr>
              <a:xfrm>
                <a:off x="0" y="326893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62240" y="46039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0" y="380281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0" y="433705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924840" y="4604175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183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5412767" y="5256267"/>
            <a:ext cx="5828400" cy="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4453700" y="2592200"/>
            <a:ext cx="6787200" cy="2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9" name="Google Shape;199;p14"/>
          <p:cNvGrpSpPr/>
          <p:nvPr/>
        </p:nvGrpSpPr>
        <p:grpSpPr>
          <a:xfrm>
            <a:off x="0" y="1"/>
            <a:ext cx="4261096" cy="2494844"/>
            <a:chOff x="0" y="0"/>
            <a:chExt cx="3195822" cy="1871133"/>
          </a:xfrm>
        </p:grpSpPr>
        <p:sp>
          <p:nvSpPr>
            <p:cNvPr id="200" name="Google Shape;200;p14"/>
            <p:cNvSpPr/>
            <p:nvPr/>
          </p:nvSpPr>
          <p:spPr>
            <a:xfrm rot="-5400000">
              <a:off x="2083651" y="279755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-5400000">
              <a:off x="2593219" y="280081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2083651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-5400000">
              <a:off x="2592893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-5400000">
              <a:off x="1180398" y="386499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-5400000">
              <a:off x="925451" y="-55169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-5400000">
              <a:off x="161914" y="385846"/>
              <a:ext cx="440689" cy="764517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0" y="1171"/>
                  </a:moveTo>
                  <a:lnTo>
                    <a:pt x="675" y="780"/>
                  </a:lnTo>
                  <a:lnTo>
                    <a:pt x="675" y="0"/>
                  </a:lnTo>
                  <a:lnTo>
                    <a:pt x="0" y="390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-5400000">
              <a:off x="1701719" y="-34277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-5400000">
              <a:off x="543519" y="1395514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-5400000">
              <a:off x="1701719" y="407065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137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2" name="Google Shape;212;p15"/>
          <p:cNvGrpSpPr/>
          <p:nvPr/>
        </p:nvGrpSpPr>
        <p:grpSpPr>
          <a:xfrm>
            <a:off x="9594187" y="5148626"/>
            <a:ext cx="2597796" cy="1709364"/>
            <a:chOff x="7036550" y="3756788"/>
            <a:chExt cx="2107460" cy="1386720"/>
          </a:xfrm>
        </p:grpSpPr>
        <p:sp>
          <p:nvSpPr>
            <p:cNvPr id="213" name="Google Shape;213;p15"/>
            <p:cNvSpPr/>
            <p:nvPr/>
          </p:nvSpPr>
          <p:spPr>
            <a:xfrm rot="5400000" flipH="1">
              <a:off x="7443910" y="45111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 rot="5400000" flipH="1">
              <a:off x="8512390" y="35877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 rot="5400000" flipH="1">
              <a:off x="8512390" y="45118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 rot="5400000" flipH="1">
              <a:off x="7113410" y="4604413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 rot="5400000" flipH="1">
              <a:off x="8645770" y="418302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 rot="5400000" flipH="1">
              <a:off x="8111890" y="4183388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13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0" y="-1"/>
            <a:ext cx="12228667" cy="6857999"/>
            <a:chOff x="0" y="-1"/>
            <a:chExt cx="9171500" cy="5143499"/>
          </a:xfrm>
        </p:grpSpPr>
        <p:grpSp>
          <p:nvGrpSpPr>
            <p:cNvPr id="222" name="Google Shape;222;p16"/>
            <p:cNvGrpSpPr/>
            <p:nvPr/>
          </p:nvGrpSpPr>
          <p:grpSpPr>
            <a:xfrm>
              <a:off x="7838086" y="-1"/>
              <a:ext cx="1333414" cy="1105463"/>
              <a:chOff x="7838086" y="-1"/>
              <a:chExt cx="1333414" cy="1105463"/>
            </a:xfrm>
          </p:grpSpPr>
          <p:sp>
            <p:nvSpPr>
              <p:cNvPr id="223" name="Google Shape;223;p16"/>
              <p:cNvSpPr/>
              <p:nvPr/>
            </p:nvSpPr>
            <p:spPr>
              <a:xfrm>
                <a:off x="8788262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8405025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0"/>
                    </a:lnTo>
                    <a:lnTo>
                      <a:pt x="0" y="117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7838086" y="123565"/>
                <a:ext cx="183682" cy="3186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562" extrusionOk="0">
                    <a:moveTo>
                      <a:pt x="324" y="187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324" y="562"/>
                    </a:lnTo>
                    <a:lnTo>
                      <a:pt x="324" y="18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8405025" y="442184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8021787" y="221092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8788262" y="442184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6"/>
            <p:cNvGrpSpPr/>
            <p:nvPr/>
          </p:nvGrpSpPr>
          <p:grpSpPr>
            <a:xfrm>
              <a:off x="0" y="4258561"/>
              <a:ext cx="766475" cy="884938"/>
              <a:chOff x="8405025" y="1005686"/>
              <a:chExt cx="766475" cy="884938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8405025" y="1226778"/>
                <a:ext cx="383238" cy="66384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8405025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8788262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6790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960000" y="1833633"/>
            <a:ext cx="4562000" cy="21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1"/>
          </p:nvPr>
        </p:nvSpPr>
        <p:spPr>
          <a:xfrm>
            <a:off x="960000" y="3988833"/>
            <a:ext cx="45620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17"/>
          <p:cNvSpPr>
            <a:spLocks noGrp="1"/>
          </p:cNvSpPr>
          <p:nvPr>
            <p:ph type="pic" idx="2"/>
          </p:nvPr>
        </p:nvSpPr>
        <p:spPr>
          <a:xfrm>
            <a:off x="5806633" y="711833"/>
            <a:ext cx="5434400" cy="54344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7" name="Google Shape;237;p17"/>
          <p:cNvGrpSpPr/>
          <p:nvPr/>
        </p:nvGrpSpPr>
        <p:grpSpPr>
          <a:xfrm>
            <a:off x="-13" y="7"/>
            <a:ext cx="3081600" cy="3153391"/>
            <a:chOff x="-10" y="5"/>
            <a:chExt cx="2311200" cy="2365043"/>
          </a:xfrm>
        </p:grpSpPr>
        <p:sp>
          <p:nvSpPr>
            <p:cNvPr id="238" name="Google Shape;238;p17"/>
            <p:cNvSpPr/>
            <p:nvPr/>
          </p:nvSpPr>
          <p:spPr>
            <a:xfrm>
              <a:off x="710" y="133560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924110" y="26712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61870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-10" y="267125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52355" y="2001808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62230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62230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38671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84895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019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960000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1"/>
          </p:nvPr>
        </p:nvSpPr>
        <p:spPr>
          <a:xfrm>
            <a:off x="960000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4550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7214184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7214375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6365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●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641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■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00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1" name="Google Shape;61;p4"/>
          <p:cNvGrpSpPr/>
          <p:nvPr/>
        </p:nvGrpSpPr>
        <p:grpSpPr>
          <a:xfrm rot="10800000">
            <a:off x="10082067" y="3504467"/>
            <a:ext cx="2109928" cy="3353548"/>
            <a:chOff x="255300" y="601525"/>
            <a:chExt cx="1582446" cy="2515161"/>
          </a:xfrm>
        </p:grpSpPr>
        <p:sp>
          <p:nvSpPr>
            <p:cNvPr id="62" name="Google Shape;62;p4"/>
            <p:cNvSpPr/>
            <p:nvPr/>
          </p:nvSpPr>
          <p:spPr>
            <a:xfrm flipH="1">
              <a:off x="255983" y="2061722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rot="-5400000" flipH="1">
              <a:off x="422456" y="890940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rot="-5400000" flipH="1">
              <a:off x="950276" y="434031"/>
              <a:ext cx="456572" cy="79156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781"/>
                  </a:moveTo>
                  <a:lnTo>
                    <a:pt x="0" y="1172"/>
                  </a:lnTo>
                  <a:lnTo>
                    <a:pt x="0" y="391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-5400000" flipH="1">
              <a:off x="423132" y="434369"/>
              <a:ext cx="456572" cy="79088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781"/>
                  </a:moveTo>
                  <a:lnTo>
                    <a:pt x="0" y="1171"/>
                  </a:lnTo>
                  <a:lnTo>
                    <a:pt x="0" y="390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 flipH="1">
              <a:off x="255983" y="2589205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rot="-5400000" flipH="1">
              <a:off x="1345719" y="566070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-5400000" flipH="1">
              <a:off x="598398" y="1635568"/>
              <a:ext cx="265433" cy="305953"/>
            </a:xfrm>
            <a:custGeom>
              <a:avLst/>
              <a:gdLst/>
              <a:ahLst/>
              <a:cxnLst/>
              <a:rect l="l" t="t" r="r" b="b"/>
              <a:pathLst>
                <a:path w="393" h="453" extrusionOk="0">
                  <a:moveTo>
                    <a:pt x="393" y="227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393" y="2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409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1"/>
          </p:nvPr>
        </p:nvSpPr>
        <p:spPr>
          <a:xfrm>
            <a:off x="6701956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2"/>
          </p:nvPr>
        </p:nvSpPr>
        <p:spPr>
          <a:xfrm>
            <a:off x="2105217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3"/>
          </p:nvPr>
        </p:nvSpPr>
        <p:spPr>
          <a:xfrm>
            <a:off x="2105217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4"/>
          </p:nvPr>
        </p:nvSpPr>
        <p:spPr>
          <a:xfrm>
            <a:off x="6701989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>
            <a:off x="10965331" y="14"/>
            <a:ext cx="1377976" cy="2980969"/>
            <a:chOff x="8123573" y="10"/>
            <a:chExt cx="1033482" cy="2235727"/>
          </a:xfrm>
        </p:grpSpPr>
        <p:sp>
          <p:nvSpPr>
            <p:cNvPr id="266" name="Google Shape;266;p22"/>
            <p:cNvSpPr/>
            <p:nvPr/>
          </p:nvSpPr>
          <p:spPr>
            <a:xfrm rot="5400000" flipH="1">
              <a:off x="8546026" y="73015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 rot="5400000" flipH="1">
              <a:off x="8546026" y="117743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5400000" flipH="1">
              <a:off x="8546026" y="283536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 rot="5400000" flipH="1">
              <a:off x="8287324" y="-16374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 rot="5400000" flipH="1">
              <a:off x="8417006" y="1753728"/>
              <a:ext cx="447277" cy="516741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 rot="5400000" flipH="1">
              <a:off x="8158635" y="859503"/>
              <a:ext cx="447277" cy="51607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680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1"/>
          </p:nvPr>
        </p:nvSpPr>
        <p:spPr>
          <a:xfrm>
            <a:off x="6546465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subTitle" idx="2"/>
          </p:nvPr>
        </p:nvSpPr>
        <p:spPr>
          <a:xfrm>
            <a:off x="1998749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-324044" y="4131717"/>
            <a:ext cx="1898939" cy="2726267"/>
            <a:chOff x="-243033" y="3098788"/>
            <a:chExt cx="1424204" cy="2044700"/>
          </a:xfrm>
        </p:grpSpPr>
        <p:sp>
          <p:nvSpPr>
            <p:cNvPr id="277" name="Google Shape;277;p23"/>
            <p:cNvSpPr/>
            <p:nvPr/>
          </p:nvSpPr>
          <p:spPr>
            <a:xfrm rot="5400000">
              <a:off x="622345" y="4584663"/>
              <a:ext cx="409061" cy="70859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-243033" y="3098788"/>
              <a:ext cx="1180578" cy="1635639"/>
              <a:chOff x="-9233" y="2559288"/>
              <a:chExt cx="1180578" cy="1635639"/>
            </a:xfrm>
          </p:grpSpPr>
          <p:sp>
            <p:nvSpPr>
              <p:cNvPr id="279" name="Google Shape;279;p23"/>
              <p:cNvSpPr/>
              <p:nvPr/>
            </p:nvSpPr>
            <p:spPr>
              <a:xfrm rot="5400000">
                <a:off x="612520" y="3227646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rot="5400000">
                <a:off x="612520" y="2818584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rot="5400000">
                <a:off x="612520" y="3636102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rot="5400000">
                <a:off x="140229" y="2818887"/>
                <a:ext cx="409061" cy="70798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rot="5400000">
                <a:off x="494523" y="2527521"/>
                <a:ext cx="409061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391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rot="5400000">
                <a:off x="258226" y="3345946"/>
                <a:ext cx="409061" cy="4719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p23"/>
            <p:cNvSpPr/>
            <p:nvPr/>
          </p:nvSpPr>
          <p:spPr>
            <a:xfrm rot="5400000">
              <a:off x="31453" y="4293902"/>
              <a:ext cx="409061" cy="471990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63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1"/>
          </p:nvPr>
        </p:nvSpPr>
        <p:spPr>
          <a:xfrm>
            <a:off x="74309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2"/>
          </p:nvPr>
        </p:nvSpPr>
        <p:spPr>
          <a:xfrm>
            <a:off x="23431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3"/>
          </p:nvPr>
        </p:nvSpPr>
        <p:spPr>
          <a:xfrm>
            <a:off x="2343067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4"/>
          </p:nvPr>
        </p:nvSpPr>
        <p:spPr>
          <a:xfrm>
            <a:off x="7430905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47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"/>
          </p:nvPr>
        </p:nvSpPr>
        <p:spPr>
          <a:xfrm>
            <a:off x="1100533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2"/>
          </p:nvPr>
        </p:nvSpPr>
        <p:spPr>
          <a:xfrm>
            <a:off x="4600995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3"/>
          </p:nvPr>
        </p:nvSpPr>
        <p:spPr>
          <a:xfrm>
            <a:off x="8101464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4"/>
          </p:nvPr>
        </p:nvSpPr>
        <p:spPr>
          <a:xfrm>
            <a:off x="1100533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5"/>
          </p:nvPr>
        </p:nvSpPr>
        <p:spPr>
          <a:xfrm>
            <a:off x="4601000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6"/>
          </p:nvPr>
        </p:nvSpPr>
        <p:spPr>
          <a:xfrm>
            <a:off x="8101465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0" name="Google Shape;300;p25"/>
          <p:cNvGrpSpPr/>
          <p:nvPr/>
        </p:nvGrpSpPr>
        <p:grpSpPr>
          <a:xfrm>
            <a:off x="0" y="4478277"/>
            <a:ext cx="1965699" cy="2379689"/>
            <a:chOff x="4" y="3285154"/>
            <a:chExt cx="1535063" cy="1858357"/>
          </a:xfrm>
        </p:grpSpPr>
        <p:sp>
          <p:nvSpPr>
            <p:cNvPr id="301" name="Google Shape;301;p25"/>
            <p:cNvSpPr/>
            <p:nvPr/>
          </p:nvSpPr>
          <p:spPr>
            <a:xfrm rot="-5400000">
              <a:off x="680455" y="4543649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0" y="781"/>
                  </a:moveTo>
                  <a:lnTo>
                    <a:pt x="676" y="1172"/>
                  </a:lnTo>
                  <a:lnTo>
                    <a:pt x="676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 rot="-5400000">
              <a:off x="170304" y="4109475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6" y="78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 rot="-5400000">
              <a:off x="425385" y="3674979"/>
              <a:ext cx="434817" cy="76555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677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7" y="78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 rot="-5400000">
              <a:off x="822400" y="4296866"/>
              <a:ext cx="227364" cy="399758"/>
            </a:xfrm>
            <a:custGeom>
              <a:avLst/>
              <a:gdLst/>
              <a:ahLst/>
              <a:cxnLst/>
              <a:rect l="l" t="t" r="r" b="b"/>
              <a:pathLst>
                <a:path w="354" h="612" extrusionOk="0">
                  <a:moveTo>
                    <a:pt x="354" y="0"/>
                  </a:moveTo>
                  <a:lnTo>
                    <a:pt x="0" y="204"/>
                  </a:lnTo>
                  <a:lnTo>
                    <a:pt x="0" y="612"/>
                  </a:lnTo>
                  <a:lnTo>
                    <a:pt x="354" y="40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 rot="-5400000">
              <a:off x="1062905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 rot="-5400000">
              <a:off x="298006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 rot="-5400000">
              <a:off x="163756" y="312140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473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1"/>
          </p:nvPr>
        </p:nvSpPr>
        <p:spPr>
          <a:xfrm>
            <a:off x="1670967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2"/>
          </p:nvPr>
        </p:nvSpPr>
        <p:spPr>
          <a:xfrm>
            <a:off x="6773031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3"/>
          </p:nvPr>
        </p:nvSpPr>
        <p:spPr>
          <a:xfrm>
            <a:off x="1670967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4"/>
          </p:nvPr>
        </p:nvSpPr>
        <p:spPr>
          <a:xfrm>
            <a:off x="6773031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5"/>
          </p:nvPr>
        </p:nvSpPr>
        <p:spPr>
          <a:xfrm>
            <a:off x="1670968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6"/>
          </p:nvPr>
        </p:nvSpPr>
        <p:spPr>
          <a:xfrm>
            <a:off x="1670968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7"/>
          </p:nvPr>
        </p:nvSpPr>
        <p:spPr>
          <a:xfrm>
            <a:off x="6773000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8"/>
          </p:nvPr>
        </p:nvSpPr>
        <p:spPr>
          <a:xfrm>
            <a:off x="6773000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 rot="10800000" flipH="1">
            <a:off x="11067321" y="1658417"/>
            <a:ext cx="1138112" cy="4170917"/>
            <a:chOff x="8300491" y="1243813"/>
            <a:chExt cx="853584" cy="3128188"/>
          </a:xfrm>
        </p:grpSpPr>
        <p:sp>
          <p:nvSpPr>
            <p:cNvPr id="319" name="Google Shape;319;p26"/>
            <p:cNvSpPr/>
            <p:nvPr/>
          </p:nvSpPr>
          <p:spPr>
            <a:xfrm>
              <a:off x="8727283" y="3140248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8300491" y="3633327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8407189" y="3279775"/>
              <a:ext cx="222867" cy="385752"/>
            </a:xfrm>
            <a:custGeom>
              <a:avLst/>
              <a:gdLst/>
              <a:ahLst/>
              <a:cxnLst/>
              <a:rect l="l" t="t" r="r" b="b"/>
              <a:pathLst>
                <a:path w="353" h="611" extrusionOk="0">
                  <a:moveTo>
                    <a:pt x="0" y="611"/>
                  </a:moveTo>
                  <a:lnTo>
                    <a:pt x="353" y="408"/>
                  </a:lnTo>
                  <a:lnTo>
                    <a:pt x="353" y="0"/>
                  </a:lnTo>
                  <a:lnTo>
                    <a:pt x="0" y="204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27283" y="2894024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8727283" y="3633327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8727283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8300491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8300491" y="1983116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8300491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781"/>
                  </a:moveTo>
                  <a:lnTo>
                    <a:pt x="676" y="0"/>
                  </a:lnTo>
                  <a:lnTo>
                    <a:pt x="0" y="391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8727283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8727283" y="1243813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27283" y="1983116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568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subTitle" idx="1"/>
          </p:nvPr>
        </p:nvSpPr>
        <p:spPr>
          <a:xfrm>
            <a:off x="960000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subTitle" idx="2"/>
          </p:nvPr>
        </p:nvSpPr>
        <p:spPr>
          <a:xfrm>
            <a:off x="4433367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3"/>
          </p:nvPr>
        </p:nvSpPr>
        <p:spPr>
          <a:xfrm>
            <a:off x="960000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subTitle" idx="4"/>
          </p:nvPr>
        </p:nvSpPr>
        <p:spPr>
          <a:xfrm>
            <a:off x="4433239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subTitle" idx="5"/>
          </p:nvPr>
        </p:nvSpPr>
        <p:spPr>
          <a:xfrm>
            <a:off x="960001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ubTitle" idx="6"/>
          </p:nvPr>
        </p:nvSpPr>
        <p:spPr>
          <a:xfrm>
            <a:off x="960001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subTitle" idx="7"/>
          </p:nvPr>
        </p:nvSpPr>
        <p:spPr>
          <a:xfrm>
            <a:off x="4433336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8"/>
          </p:nvPr>
        </p:nvSpPr>
        <p:spPr>
          <a:xfrm>
            <a:off x="4433208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9"/>
          </p:nvPr>
        </p:nvSpPr>
        <p:spPr>
          <a:xfrm>
            <a:off x="7906631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13"/>
          </p:nvPr>
        </p:nvSpPr>
        <p:spPr>
          <a:xfrm>
            <a:off x="7906600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3509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"/>
          </p:nvPr>
        </p:nvSpPr>
        <p:spPr>
          <a:xfrm>
            <a:off x="960000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2"/>
          </p:nvPr>
        </p:nvSpPr>
        <p:spPr>
          <a:xfrm>
            <a:off x="4573201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ubTitle" idx="3"/>
          </p:nvPr>
        </p:nvSpPr>
        <p:spPr>
          <a:xfrm>
            <a:off x="960000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4"/>
          </p:nvPr>
        </p:nvSpPr>
        <p:spPr>
          <a:xfrm>
            <a:off x="45731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ubTitle" idx="5"/>
          </p:nvPr>
        </p:nvSpPr>
        <p:spPr>
          <a:xfrm>
            <a:off x="8186399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6"/>
          </p:nvPr>
        </p:nvSpPr>
        <p:spPr>
          <a:xfrm>
            <a:off x="81863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subTitle" idx="7"/>
          </p:nvPr>
        </p:nvSpPr>
        <p:spPr>
          <a:xfrm>
            <a:off x="960000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8"/>
          <p:cNvSpPr txBox="1">
            <a:spLocks noGrp="1"/>
          </p:cNvSpPr>
          <p:nvPr>
            <p:ph type="subTitle" idx="8"/>
          </p:nvPr>
        </p:nvSpPr>
        <p:spPr>
          <a:xfrm>
            <a:off x="4573201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subTitle" idx="9"/>
          </p:nvPr>
        </p:nvSpPr>
        <p:spPr>
          <a:xfrm>
            <a:off x="8186399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13"/>
          </p:nvPr>
        </p:nvSpPr>
        <p:spPr>
          <a:xfrm>
            <a:off x="960000" y="39602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subTitle" idx="14"/>
          </p:nvPr>
        </p:nvSpPr>
        <p:spPr>
          <a:xfrm>
            <a:off x="4573184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subTitle" idx="15"/>
          </p:nvPr>
        </p:nvSpPr>
        <p:spPr>
          <a:xfrm>
            <a:off x="8186391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9707081" y="13"/>
            <a:ext cx="2484913" cy="2465760"/>
            <a:chOff x="7280310" y="10"/>
            <a:chExt cx="1863685" cy="1849320"/>
          </a:xfrm>
        </p:grpSpPr>
        <p:sp>
          <p:nvSpPr>
            <p:cNvPr id="358" name="Google Shape;358;p28"/>
            <p:cNvSpPr/>
            <p:nvPr/>
          </p:nvSpPr>
          <p:spPr>
            <a:xfrm rot="5400000">
              <a:off x="7449330" y="-168832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rot="5400000">
              <a:off x="8414635" y="19549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rot="5400000">
              <a:off x="8378635" y="-3563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rot="5400000">
              <a:off x="7844755" y="-3527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rot="5400000">
              <a:off x="8645935" y="88903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rot="5400000">
              <a:off x="8645935" y="13512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274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 hasCustomPrompt="1"/>
          </p:nvPr>
        </p:nvSpPr>
        <p:spPr>
          <a:xfrm>
            <a:off x="4978633" y="71934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1"/>
          </p:nvPr>
        </p:nvSpPr>
        <p:spPr>
          <a:xfrm>
            <a:off x="4978633" y="1642933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title" idx="2" hasCustomPrompt="1"/>
          </p:nvPr>
        </p:nvSpPr>
        <p:spPr>
          <a:xfrm>
            <a:off x="4978633" y="264999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3"/>
          </p:nvPr>
        </p:nvSpPr>
        <p:spPr>
          <a:xfrm>
            <a:off x="4978633" y="3573600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title" idx="4" hasCustomPrompt="1"/>
          </p:nvPr>
        </p:nvSpPr>
        <p:spPr>
          <a:xfrm>
            <a:off x="4978633" y="4580665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9"/>
          <p:cNvSpPr txBox="1">
            <a:spLocks noGrp="1"/>
          </p:cNvSpPr>
          <p:nvPr>
            <p:ph type="subTitle" idx="5"/>
          </p:nvPr>
        </p:nvSpPr>
        <p:spPr>
          <a:xfrm>
            <a:off x="4978633" y="5504267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71" name="Google Shape;371;p29"/>
          <p:cNvGrpSpPr/>
          <p:nvPr/>
        </p:nvGrpSpPr>
        <p:grpSpPr>
          <a:xfrm>
            <a:off x="-1" y="3476820"/>
            <a:ext cx="3305468" cy="3381179"/>
            <a:chOff x="-1" y="2607615"/>
            <a:chExt cx="2479101" cy="2535884"/>
          </a:xfrm>
        </p:grpSpPr>
        <p:sp>
          <p:nvSpPr>
            <p:cNvPr id="372" name="Google Shape;372;p29"/>
            <p:cNvSpPr/>
            <p:nvPr/>
          </p:nvSpPr>
          <p:spPr>
            <a:xfrm flipH="1">
              <a:off x="2062522" y="4420814"/>
              <a:ext cx="416578" cy="722686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675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5" y="1171"/>
                  </a:lnTo>
                  <a:lnTo>
                    <a:pt x="675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 flipH="1">
              <a:off x="417194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 flipH="1">
              <a:off x="1351563" y="4184444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 flipH="1">
              <a:off x="417194" y="4184444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 flipH="1">
              <a:off x="-1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 flipH="1">
              <a:off x="-1" y="418382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 flipH="1">
              <a:off x="517790" y="2848922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 flipH="1">
              <a:off x="100595" y="2607615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 flipH="1">
              <a:off x="-1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 flipH="1">
              <a:off x="992997" y="4285657"/>
              <a:ext cx="241924" cy="279570"/>
            </a:xfrm>
            <a:custGeom>
              <a:avLst/>
              <a:gdLst/>
              <a:ahLst/>
              <a:cxnLst/>
              <a:rect l="l" t="t" r="r" b="b"/>
              <a:pathLst>
                <a:path w="392" h="453" extrusionOk="0">
                  <a:moveTo>
                    <a:pt x="0" y="227"/>
                  </a:moveTo>
                  <a:lnTo>
                    <a:pt x="392" y="453"/>
                  </a:lnTo>
                  <a:lnTo>
                    <a:pt x="392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417194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328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>
            <a:spLocks noGrp="1"/>
          </p:cNvSpPr>
          <p:nvPr>
            <p:ph type="title"/>
          </p:nvPr>
        </p:nvSpPr>
        <p:spPr>
          <a:xfrm>
            <a:off x="6335605" y="855933"/>
            <a:ext cx="49056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1"/>
          </p:nvPr>
        </p:nvSpPr>
        <p:spPr>
          <a:xfrm>
            <a:off x="6335564" y="2267533"/>
            <a:ext cx="4905600" cy="1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>
            <a:off x="6335433" y="4815933"/>
            <a:ext cx="4905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CREDITS: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</a:t>
            </a:r>
            <a:endParaRPr sz="1333" b="1" u="sng">
              <a:solidFill>
                <a:schemeClr val="dk1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grpSp>
        <p:nvGrpSpPr>
          <p:cNvPr id="387" name="Google Shape;387;p30"/>
          <p:cNvGrpSpPr/>
          <p:nvPr/>
        </p:nvGrpSpPr>
        <p:grpSpPr>
          <a:xfrm rot="-5400000">
            <a:off x="12960" y="-12974"/>
            <a:ext cx="2465760" cy="2491691"/>
            <a:chOff x="7294670" y="3274720"/>
            <a:chExt cx="1849320" cy="1868768"/>
          </a:xfrm>
        </p:grpSpPr>
        <p:sp>
          <p:nvSpPr>
            <p:cNvPr id="388" name="Google Shape;388;p30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0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8215480" y="327472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30"/>
          <p:cNvGrpSpPr/>
          <p:nvPr/>
        </p:nvGrpSpPr>
        <p:grpSpPr>
          <a:xfrm rot="5400000">
            <a:off x="-35509" y="3000599"/>
            <a:ext cx="1173933" cy="1102727"/>
            <a:chOff x="-2815" y="1333270"/>
            <a:chExt cx="854640" cy="802800"/>
          </a:xfrm>
        </p:grpSpPr>
        <p:sp>
          <p:nvSpPr>
            <p:cNvPr id="399" name="Google Shape;399;p30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344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1"/>
          <p:cNvGrpSpPr/>
          <p:nvPr/>
        </p:nvGrpSpPr>
        <p:grpSpPr>
          <a:xfrm>
            <a:off x="0" y="1"/>
            <a:ext cx="12192000" cy="6858001"/>
            <a:chOff x="0" y="0"/>
            <a:chExt cx="9144000" cy="5143501"/>
          </a:xfrm>
        </p:grpSpPr>
        <p:grpSp>
          <p:nvGrpSpPr>
            <p:cNvPr id="403" name="Google Shape;403;p31"/>
            <p:cNvGrpSpPr/>
            <p:nvPr/>
          </p:nvGrpSpPr>
          <p:grpSpPr>
            <a:xfrm>
              <a:off x="8271025" y="3378838"/>
              <a:ext cx="872975" cy="1764663"/>
              <a:chOff x="8271025" y="3378838"/>
              <a:chExt cx="872975" cy="1764663"/>
            </a:xfrm>
          </p:grpSpPr>
          <p:sp>
            <p:nvSpPr>
              <p:cNvPr id="404" name="Google Shape;404;p31"/>
              <p:cNvSpPr/>
              <p:nvPr/>
            </p:nvSpPr>
            <p:spPr>
              <a:xfrm>
                <a:off x="8707512" y="3883765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8271025" y="4388047"/>
                <a:ext cx="436488" cy="75545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8380147" y="4026462"/>
                <a:ext cx="227929" cy="39451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611" extrusionOk="0">
                    <a:moveTo>
                      <a:pt x="0" y="611"/>
                    </a:moveTo>
                    <a:lnTo>
                      <a:pt x="353" y="408"/>
                    </a:lnTo>
                    <a:lnTo>
                      <a:pt x="353" y="0"/>
                    </a:lnTo>
                    <a:lnTo>
                      <a:pt x="0" y="204"/>
                    </a:lnTo>
                    <a:lnTo>
                      <a:pt x="0" y="6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8707512" y="3631947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390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ECE8E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8707512" y="4388047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8271025" y="3378838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1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8707512" y="3378838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32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31"/>
            <p:cNvGrpSpPr/>
            <p:nvPr/>
          </p:nvGrpSpPr>
          <p:grpSpPr>
            <a:xfrm>
              <a:off x="0" y="0"/>
              <a:ext cx="872975" cy="1511554"/>
              <a:chOff x="0" y="0"/>
              <a:chExt cx="872975" cy="1511554"/>
            </a:xfrm>
          </p:grpSpPr>
          <p:sp>
            <p:nvSpPr>
              <p:cNvPr id="412" name="Google Shape;412;p31"/>
              <p:cNvSpPr/>
              <p:nvPr/>
            </p:nvSpPr>
            <p:spPr>
              <a:xfrm>
                <a:off x="436487" y="251817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0" y="251817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0" y="756099"/>
                <a:ext cx="436488" cy="75545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436487" y="0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436487" y="756099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542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4256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960300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44256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9600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5"/>
          </p:nvPr>
        </p:nvSpPr>
        <p:spPr>
          <a:xfrm>
            <a:off x="78909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6"/>
          </p:nvPr>
        </p:nvSpPr>
        <p:spPr>
          <a:xfrm>
            <a:off x="78909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1020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2"/>
          <p:cNvGrpSpPr/>
          <p:nvPr/>
        </p:nvGrpSpPr>
        <p:grpSpPr>
          <a:xfrm>
            <a:off x="-1" y="3658640"/>
            <a:ext cx="2571300" cy="3180229"/>
            <a:chOff x="-1" y="2743980"/>
            <a:chExt cx="1928475" cy="2385172"/>
          </a:xfrm>
        </p:grpSpPr>
        <p:grpSp>
          <p:nvGrpSpPr>
            <p:cNvPr id="419" name="Google Shape;419;p32"/>
            <p:cNvGrpSpPr/>
            <p:nvPr/>
          </p:nvGrpSpPr>
          <p:grpSpPr>
            <a:xfrm>
              <a:off x="-1" y="4078851"/>
              <a:ext cx="1928475" cy="1050300"/>
              <a:chOff x="-1" y="4078851"/>
              <a:chExt cx="1928475" cy="1050300"/>
            </a:xfrm>
          </p:grpSpPr>
          <p:sp>
            <p:nvSpPr>
              <p:cNvPr id="420" name="Google Shape;420;p32"/>
              <p:cNvSpPr/>
              <p:nvPr/>
            </p:nvSpPr>
            <p:spPr>
              <a:xfrm flipH="1">
                <a:off x="-1" y="4078851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 flipH="1">
                <a:off x="1018702" y="4341076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 flipH="1">
                <a:off x="1473924" y="4341749"/>
                <a:ext cx="454549" cy="78738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781"/>
                    </a:moveTo>
                    <a:lnTo>
                      <a:pt x="0" y="1171"/>
                    </a:lnTo>
                    <a:lnTo>
                      <a:pt x="0" y="390"/>
                    </a:lnTo>
                    <a:lnTo>
                      <a:pt x="676" y="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 flipH="1">
                <a:off x="-1" y="4604001"/>
                <a:ext cx="454549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 flipH="1">
                <a:off x="454549" y="4604001"/>
                <a:ext cx="455222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81" extrusionOk="0">
                    <a:moveTo>
                      <a:pt x="677" y="781"/>
                    </a:moveTo>
                    <a:lnTo>
                      <a:pt x="677" y="0"/>
                    </a:lnTo>
                    <a:lnTo>
                      <a:pt x="0" y="390"/>
                    </a:lnTo>
                    <a:lnTo>
                      <a:pt x="677" y="7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 flipH="1">
                <a:off x="614582" y="4400262"/>
                <a:ext cx="264257" cy="30460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53" extrusionOk="0">
                    <a:moveTo>
                      <a:pt x="393" y="227"/>
                    </a:moveTo>
                    <a:lnTo>
                      <a:pt x="0" y="0"/>
                    </a:lnTo>
                    <a:lnTo>
                      <a:pt x="0" y="453"/>
                    </a:lnTo>
                    <a:lnTo>
                      <a:pt x="393" y="2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32"/>
            <p:cNvSpPr/>
            <p:nvPr/>
          </p:nvSpPr>
          <p:spPr>
            <a:xfrm>
              <a:off x="0" y="274398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0" y="3278220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2"/>
                  </a:moveTo>
                  <a:lnTo>
                    <a:pt x="1284" y="2224"/>
                  </a:lnTo>
                  <a:lnTo>
                    <a:pt x="1284" y="740"/>
                  </a:lnTo>
                  <a:lnTo>
                    <a:pt x="0" y="0"/>
                  </a:lnTo>
                  <a:lnTo>
                    <a:pt x="0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462240" y="3011100"/>
              <a:ext cx="462600" cy="533520"/>
            </a:xfrm>
            <a:custGeom>
              <a:avLst/>
              <a:gdLst/>
              <a:ahLst/>
              <a:cxnLst/>
              <a:rect l="l" t="t" r="r" b="b"/>
              <a:pathLst>
                <a:path w="1285" h="1482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4792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7461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42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9" name="Google Shape;79;p6"/>
          <p:cNvGrpSpPr/>
          <p:nvPr/>
        </p:nvGrpSpPr>
        <p:grpSpPr>
          <a:xfrm>
            <a:off x="1" y="0"/>
            <a:ext cx="2192060" cy="1582277"/>
            <a:chOff x="-5" y="5"/>
            <a:chExt cx="1849320" cy="1334880"/>
          </a:xfrm>
        </p:grpSpPr>
        <p:sp>
          <p:nvSpPr>
            <p:cNvPr id="80" name="Google Shape;80;p6"/>
            <p:cNvSpPr/>
            <p:nvPr/>
          </p:nvSpPr>
          <p:spPr>
            <a:xfrm>
              <a:off x="-5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5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55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92483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38707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0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950967" y="2350167"/>
            <a:ext cx="5726400" cy="33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>
            <a:off x="9110387" y="4009673"/>
            <a:ext cx="3081600" cy="2848320"/>
            <a:chOff x="-3535" y="-170"/>
            <a:chExt cx="2311200" cy="2136240"/>
          </a:xfrm>
        </p:grpSpPr>
        <p:sp>
          <p:nvSpPr>
            <p:cNvPr id="89" name="Google Shape;89;p7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920585" y="26695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8345" y="-17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-3535" y="266950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58705" y="26695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458705" y="80119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38318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84542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7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654400" y="2595600"/>
            <a:ext cx="8883200" cy="1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-6" y="0"/>
            <a:ext cx="12192020" cy="6858007"/>
            <a:chOff x="-5" y="0"/>
            <a:chExt cx="9144015" cy="5143505"/>
          </a:xfrm>
        </p:grpSpPr>
        <p:grpSp>
          <p:nvGrpSpPr>
            <p:cNvPr id="101" name="Google Shape;101;p8"/>
            <p:cNvGrpSpPr/>
            <p:nvPr/>
          </p:nvGrpSpPr>
          <p:grpSpPr>
            <a:xfrm>
              <a:off x="-5" y="0"/>
              <a:ext cx="2312640" cy="1868760"/>
              <a:chOff x="-5" y="0"/>
              <a:chExt cx="2312640" cy="186876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924475" y="0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1850035" y="267480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924475" y="53388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46223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924475" y="106812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-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-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46223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462235" y="26676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1386715" y="801000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8"/>
            <p:cNvGrpSpPr/>
            <p:nvPr/>
          </p:nvGrpSpPr>
          <p:grpSpPr>
            <a:xfrm>
              <a:off x="6832450" y="3541505"/>
              <a:ext cx="2311560" cy="1602000"/>
              <a:chOff x="6832450" y="3541505"/>
              <a:chExt cx="2311560" cy="1602000"/>
            </a:xfrm>
          </p:grpSpPr>
          <p:sp>
            <p:nvSpPr>
              <p:cNvPr id="113" name="Google Shape;113;p8"/>
              <p:cNvSpPr/>
              <p:nvPr/>
            </p:nvSpPr>
            <p:spPr>
              <a:xfrm rot="10800000">
                <a:off x="8681770" y="3808625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 rot="10800000">
                <a:off x="6832450" y="460962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 rot="10800000">
                <a:off x="8219170" y="4342145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10800000">
                <a:off x="7756930" y="407538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10800000">
                <a:off x="8219170" y="380862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10800000">
                <a:off x="7294690" y="434214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10800000">
                <a:off x="7294690" y="380862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10800000">
                <a:off x="8219170" y="354150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03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594233" y="1774300"/>
            <a:ext cx="6497200" cy="1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1594233" y="3357500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-13" y="11"/>
            <a:ext cx="12192000" cy="6857973"/>
            <a:chOff x="-10" y="8"/>
            <a:chExt cx="9144000" cy="5143480"/>
          </a:xfrm>
        </p:grpSpPr>
        <p:grpSp>
          <p:nvGrpSpPr>
            <p:cNvPr id="125" name="Google Shape;125;p9"/>
            <p:cNvGrpSpPr/>
            <p:nvPr/>
          </p:nvGrpSpPr>
          <p:grpSpPr>
            <a:xfrm>
              <a:off x="7294670" y="7"/>
              <a:ext cx="1849320" cy="2135880"/>
              <a:chOff x="7294670" y="865933"/>
              <a:chExt cx="1849320" cy="2135880"/>
            </a:xfrm>
          </p:grpSpPr>
          <p:sp>
            <p:nvSpPr>
              <p:cNvPr id="126" name="Google Shape;126;p9"/>
              <p:cNvSpPr/>
              <p:nvPr/>
            </p:nvSpPr>
            <p:spPr>
              <a:xfrm flipH="1">
                <a:off x="7757270" y="220081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775727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 flipH="1">
                <a:off x="821951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3"/>
                    </a:moveTo>
                    <a:lnTo>
                      <a:pt x="0" y="2224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flipH="1">
                <a:off x="8681750" y="193369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flipH="1">
                <a:off x="7294670" y="1133052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flipH="1">
                <a:off x="7294670" y="19336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 flipH="1">
                <a:off x="7294670" y="220081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 flipH="1">
                <a:off x="821951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 flipH="1">
                <a:off x="868175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 flipH="1">
                <a:off x="868175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 flipH="1">
                <a:off x="821951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 flipH="1">
                <a:off x="8681750" y="1666933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9"/>
            <p:cNvGrpSpPr/>
            <p:nvPr/>
          </p:nvGrpSpPr>
          <p:grpSpPr>
            <a:xfrm>
              <a:off x="-10" y="3293448"/>
              <a:ext cx="2936160" cy="1850040"/>
              <a:chOff x="-10" y="3293448"/>
              <a:chExt cx="2936160" cy="1850040"/>
            </a:xfrm>
          </p:grpSpPr>
          <p:sp>
            <p:nvSpPr>
              <p:cNvPr id="139" name="Google Shape;139;p9"/>
              <p:cNvSpPr/>
              <p:nvPr/>
            </p:nvSpPr>
            <p:spPr>
              <a:xfrm rot="-5400000">
                <a:off x="970010" y="358666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4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 rot="-5400000">
                <a:off x="2177090" y="4246908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7"/>
                    </a:lnTo>
                    <a:lnTo>
                      <a:pt x="0" y="1009"/>
                    </a:lnTo>
                    <a:lnTo>
                      <a:pt x="582" y="672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 rot="-5400000">
                <a:off x="163745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 rot="-5400000">
                <a:off x="2437910" y="4645248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1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 rot="-5400000">
                <a:off x="110357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 rot="-5400000">
                <a:off x="169190" y="404908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rot="-5400000">
                <a:off x="436310" y="358684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 rot="-5400000">
                <a:off x="96983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4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 rot="-5400000">
                <a:off x="16919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 rot="-5400000">
                <a:off x="569510" y="464452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 rot="-5400000">
                <a:off x="2170970" y="464470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0" y="741"/>
                    </a:moveTo>
                    <a:lnTo>
                      <a:pt x="1285" y="1482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 rot="-5400000">
                <a:off x="569510" y="418228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 rot="-5400000">
                <a:off x="35450" y="325798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90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960000" y="4675900"/>
            <a:ext cx="5497200" cy="146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05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4082267"/>
            <a:ext cx="7272800" cy="1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subTitle" idx="1"/>
          </p:nvPr>
        </p:nvSpPr>
        <p:spPr>
          <a:xfrm>
            <a:off x="950967" y="5475867"/>
            <a:ext cx="7272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8" name="Google Shape;158;p11"/>
          <p:cNvGrpSpPr/>
          <p:nvPr/>
        </p:nvGrpSpPr>
        <p:grpSpPr>
          <a:xfrm rot="-5400000">
            <a:off x="9686515" y="-12353"/>
            <a:ext cx="2491404" cy="2517344"/>
            <a:chOff x="7294670" y="3274728"/>
            <a:chExt cx="1849320" cy="1868760"/>
          </a:xfrm>
        </p:grpSpPr>
        <p:sp>
          <p:nvSpPr>
            <p:cNvPr id="159" name="Google Shape;159;p11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 rot="10800000">
              <a:off x="7294670" y="4075368"/>
              <a:ext cx="462600" cy="801000"/>
            </a:xfrm>
            <a:custGeom>
              <a:avLst/>
              <a:gdLst/>
              <a:ahLst/>
              <a:cxnLst/>
              <a:rect l="l" t="t" r="r" b="b"/>
              <a:pathLst>
                <a:path w="1285" h="2225" extrusionOk="0">
                  <a:moveTo>
                    <a:pt x="1285" y="1483"/>
                  </a:moveTo>
                  <a:lnTo>
                    <a:pt x="0" y="2225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8219506" y="3356853"/>
              <a:ext cx="196757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8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3410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8028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810-2768-5A39-AEB3-04916E5C5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Wallstreetbets</a:t>
            </a:r>
            <a:r>
              <a:rPr lang="en-US" dirty="0"/>
              <a:t> or Stocks?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E4371-1C94-8478-EE59-8A4F83250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Graham Haun</a:t>
            </a:r>
          </a:p>
        </p:txBody>
      </p:sp>
    </p:spTree>
    <p:extLst>
      <p:ext uri="{BB962C8B-B14F-4D97-AF65-F5344CB8AC3E}">
        <p14:creationId xmlns:p14="http://schemas.microsoft.com/office/powerpoint/2010/main" val="65865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2FB7-9C0D-EF91-2A86-98A6B4A3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74895"/>
            <a:ext cx="10272000" cy="763600"/>
          </a:xfrm>
        </p:spPr>
        <p:txBody>
          <a:bodyPr/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64C13-7212-BA9A-05D0-DBEB306C6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1"/>
            <a:ext cx="10272000" cy="4380304"/>
          </a:xfrm>
        </p:spPr>
        <p:txBody>
          <a:bodyPr/>
          <a:lstStyle/>
          <a:p>
            <a:r>
              <a:rPr lang="en-US" sz="3600" dirty="0"/>
              <a:t>Describe why this type of model is important</a:t>
            </a:r>
          </a:p>
          <a:p>
            <a:endParaRPr lang="en-US" sz="3600" dirty="0"/>
          </a:p>
          <a:p>
            <a:r>
              <a:rPr lang="en-US" sz="3600" dirty="0"/>
              <a:t>Present an accurate model</a:t>
            </a:r>
          </a:p>
          <a:p>
            <a:endParaRPr lang="en-US" sz="3600" dirty="0"/>
          </a:p>
          <a:p>
            <a:r>
              <a:rPr lang="en-US" sz="3600" dirty="0"/>
              <a:t>Display prominent features of the model</a:t>
            </a:r>
          </a:p>
          <a:p>
            <a:endParaRPr lang="en-US" sz="3600" dirty="0"/>
          </a:p>
          <a:p>
            <a:endParaRPr lang="en-US" sz="3600" dirty="0"/>
          </a:p>
          <a:p>
            <a:pPr marL="203195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4"/>
          <p:cNvSpPr txBox="1">
            <a:spLocks noGrp="1"/>
          </p:cNvSpPr>
          <p:nvPr>
            <p:ph type="title"/>
          </p:nvPr>
        </p:nvSpPr>
        <p:spPr>
          <a:xfrm>
            <a:off x="960000" y="944349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Background and Importance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A1748-7096-EABB-95C0-1FE4AE40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16" y="1782619"/>
            <a:ext cx="10390931" cy="4609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EB-AD60-783C-F718-73D16CE8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33" y="504165"/>
            <a:ext cx="10272000" cy="763600"/>
          </a:xfrm>
        </p:spPr>
        <p:txBody>
          <a:bodyPr/>
          <a:lstStyle/>
          <a:p>
            <a:r>
              <a:rPr lang="en-US" sz="3600" dirty="0"/>
              <a:t>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6E0CF-6B6D-A45D-818A-B7B7FC76F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6C920-048F-5086-4E57-98F4CAEAB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0" y="1356967"/>
            <a:ext cx="7054788" cy="52910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BEC8EC-7DAD-9B81-0795-0CE23611C093}"/>
              </a:ext>
            </a:extLst>
          </p:cNvPr>
          <p:cNvSpPr txBox="1"/>
          <p:nvPr/>
        </p:nvSpPr>
        <p:spPr>
          <a:xfrm>
            <a:off x="7538122" y="2598003"/>
            <a:ext cx="3683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 Model Accuracy: 99%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67AF7D-E658-4BAD-BE89-C0836A6EF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122" y="3898198"/>
            <a:ext cx="3938684" cy="8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A5F9-1695-E0CB-1440-4AC31BC4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85643"/>
            <a:ext cx="10272000" cy="763600"/>
          </a:xfrm>
        </p:spPr>
        <p:txBody>
          <a:bodyPr/>
          <a:lstStyle/>
          <a:p>
            <a:r>
              <a:rPr lang="en-US" sz="3600" dirty="0"/>
              <a:t>Top 10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B7363-37EE-561B-09EC-A0A822F40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B9206-A13A-05A7-4AE0-164DBA81A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2" y="1508889"/>
            <a:ext cx="6741110" cy="50558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322B33-3CC8-4675-7CA4-038FDCCFC61B}"/>
              </a:ext>
            </a:extLst>
          </p:cNvPr>
          <p:cNvSpPr txBox="1">
            <a:spLocks/>
          </p:cNvSpPr>
          <p:nvPr/>
        </p:nvSpPr>
        <p:spPr>
          <a:xfrm>
            <a:off x="7344792" y="2239113"/>
            <a:ext cx="4429216" cy="375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r>
              <a:rPr lang="en-US" sz="2800" dirty="0"/>
              <a:t>Image: A post with only a picture</a:t>
            </a:r>
          </a:p>
          <a:p>
            <a:endParaRPr lang="en-US" sz="2800" dirty="0"/>
          </a:p>
          <a:p>
            <a:r>
              <a:rPr lang="en-US" sz="2800" dirty="0" err="1"/>
              <a:t>mstr</a:t>
            </a:r>
            <a:r>
              <a:rPr lang="en-US" sz="2800" dirty="0"/>
              <a:t>: Micro Strategy stock ticker </a:t>
            </a:r>
          </a:p>
        </p:txBody>
      </p:sp>
    </p:spTree>
    <p:extLst>
      <p:ext uri="{BB962C8B-B14F-4D97-AF65-F5344CB8AC3E}">
        <p14:creationId xmlns:p14="http://schemas.microsoft.com/office/powerpoint/2010/main" val="11192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6"/>
          <p:cNvSpPr txBox="1">
            <a:spLocks noGrp="1"/>
          </p:cNvSpPr>
          <p:nvPr>
            <p:ph type="title"/>
          </p:nvPr>
        </p:nvSpPr>
        <p:spPr>
          <a:xfrm>
            <a:off x="960000" y="417876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Top 10 Words From Each Subreddit</a:t>
            </a:r>
            <a:endParaRPr sz="3600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D7FD8F3-3BBC-A22C-81E1-E5F09A561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2" y="1474302"/>
            <a:ext cx="5835588" cy="437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7A03F05-D119-FF7D-83B1-57DA62422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4302"/>
            <a:ext cx="5835590" cy="43766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68D9-4172-CC76-047D-43F5A488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28713"/>
            <a:ext cx="10272000" cy="763600"/>
          </a:xfrm>
        </p:spPr>
        <p:txBody>
          <a:bodyPr/>
          <a:lstStyle/>
          <a:p>
            <a:r>
              <a:rPr lang="en-US" sz="4000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5C80E-FBC4-55A6-D5CF-C6236440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4474999"/>
          </a:xfrm>
        </p:spPr>
        <p:txBody>
          <a:bodyPr/>
          <a:lstStyle/>
          <a:p>
            <a:r>
              <a:rPr lang="en-US" sz="2800" dirty="0"/>
              <a:t>Adding a sentiment analysis to individual stock posts where the poster talks about why they are buying or selling the stock</a:t>
            </a:r>
          </a:p>
          <a:p>
            <a:endParaRPr lang="en-US" sz="2800" dirty="0"/>
          </a:p>
          <a:p>
            <a:r>
              <a:rPr lang="en-US" sz="2800" dirty="0"/>
              <a:t>Scrape for the individual tickers</a:t>
            </a:r>
          </a:p>
          <a:p>
            <a:endParaRPr lang="en-US" sz="2800" dirty="0"/>
          </a:p>
          <a:p>
            <a:r>
              <a:rPr lang="en-US" sz="2800" dirty="0"/>
              <a:t>Expand to other subreddits to get a wider view of reddit’s view of the market</a:t>
            </a:r>
          </a:p>
          <a:p>
            <a:endParaRPr lang="en-US" sz="2800" dirty="0"/>
          </a:p>
          <a:p>
            <a:r>
              <a:rPr lang="en-US" sz="2800" dirty="0"/>
              <a:t>Predict trends and provide insight of reddit traders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0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70"/>
          <p:cNvSpPr txBox="1">
            <a:spLocks noGrp="1"/>
          </p:cNvSpPr>
          <p:nvPr>
            <p:ph type="title"/>
          </p:nvPr>
        </p:nvSpPr>
        <p:spPr>
          <a:xfrm>
            <a:off x="6335605" y="855933"/>
            <a:ext cx="4905600" cy="141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1162" name="Google Shape;1162;p70"/>
          <p:cNvSpPr txBox="1">
            <a:spLocks noGrp="1"/>
          </p:cNvSpPr>
          <p:nvPr>
            <p:ph type="subTitle" idx="1"/>
          </p:nvPr>
        </p:nvSpPr>
        <p:spPr>
          <a:xfrm>
            <a:off x="6335564" y="2663000"/>
            <a:ext cx="4905600" cy="153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1163" name="Google Shape;1163;p70"/>
          <p:cNvSpPr txBox="1"/>
          <p:nvPr/>
        </p:nvSpPr>
        <p:spPr>
          <a:xfrm>
            <a:off x="6335564" y="5501133"/>
            <a:ext cx="4905600" cy="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Please keep this slide for attribution</a:t>
            </a:r>
            <a:endParaRPr sz="1333">
              <a:solidFill>
                <a:schemeClr val="dk1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grpSp>
        <p:nvGrpSpPr>
          <p:cNvPr id="1177" name="Google Shape;1177;p70"/>
          <p:cNvGrpSpPr/>
          <p:nvPr/>
        </p:nvGrpSpPr>
        <p:grpSpPr>
          <a:xfrm rot="5400000">
            <a:off x="430305" y="3634543"/>
            <a:ext cx="3174664" cy="1833591"/>
            <a:chOff x="-3535" y="-170"/>
            <a:chExt cx="2311200" cy="1334880"/>
          </a:xfrm>
        </p:grpSpPr>
        <p:sp>
          <p:nvSpPr>
            <p:cNvPr id="1178" name="Google Shape;1178;p70"/>
            <p:cNvSpPr/>
            <p:nvPr/>
          </p:nvSpPr>
          <p:spPr>
            <a:xfrm>
              <a:off x="920585" y="26695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p70"/>
            <p:cNvSpPr/>
            <p:nvPr/>
          </p:nvSpPr>
          <p:spPr>
            <a:xfrm>
              <a:off x="458345" y="-17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180" name="Google Shape;1180;p70"/>
            <p:cNvSpPr/>
            <p:nvPr/>
          </p:nvSpPr>
          <p:spPr>
            <a:xfrm>
              <a:off x="-3535" y="266950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p70"/>
            <p:cNvSpPr/>
            <p:nvPr/>
          </p:nvSpPr>
          <p:spPr>
            <a:xfrm>
              <a:off x="458705" y="26695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p70"/>
            <p:cNvSpPr/>
            <p:nvPr/>
          </p:nvSpPr>
          <p:spPr>
            <a:xfrm>
              <a:off x="458705" y="80119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183" name="Google Shape;1183;p70"/>
            <p:cNvSpPr/>
            <p:nvPr/>
          </p:nvSpPr>
          <p:spPr>
            <a:xfrm>
              <a:off x="138318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p70"/>
            <p:cNvSpPr/>
            <p:nvPr/>
          </p:nvSpPr>
          <p:spPr>
            <a:xfrm>
              <a:off x="184542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0000" tIns="60000" rIns="120000" bIns="60000" anchor="ctr" anchorCtr="1">
              <a:noAutofit/>
            </a:bodyPr>
            <a:lstStyle/>
            <a:p>
              <a:endParaRPr sz="2400"/>
            </a:p>
          </p:txBody>
        </p:sp>
      </p:grpSp>
      <p:sp>
        <p:nvSpPr>
          <p:cNvPr id="1185" name="Google Shape;1185;p70"/>
          <p:cNvSpPr/>
          <p:nvPr/>
        </p:nvSpPr>
        <p:spPr>
          <a:xfrm rot="5400000">
            <a:off x="1293125" y="1623352"/>
            <a:ext cx="616800" cy="1068000"/>
          </a:xfrm>
          <a:custGeom>
            <a:avLst/>
            <a:gdLst/>
            <a:ahLst/>
            <a:cxnLst/>
            <a:rect l="l" t="t" r="r" b="b"/>
            <a:pathLst>
              <a:path w="1285" h="2225" extrusionOk="0">
                <a:moveTo>
                  <a:pt x="1285" y="1483"/>
                </a:moveTo>
                <a:lnTo>
                  <a:pt x="0" y="2225"/>
                </a:lnTo>
                <a:lnTo>
                  <a:pt x="0" y="741"/>
                </a:lnTo>
                <a:lnTo>
                  <a:pt x="1285" y="0"/>
                </a:lnTo>
                <a:lnTo>
                  <a:pt x="1285" y="148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0000" tIns="60000" rIns="120000" bIns="60000" anchor="ctr" anchorCtr="1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ral Theme">
  <a:themeElements>
    <a:clrScheme name="Simple Light">
      <a:dk1>
        <a:srgbClr val="27103E"/>
      </a:dk1>
      <a:lt1>
        <a:srgbClr val="F7F2EC"/>
      </a:lt1>
      <a:dk2>
        <a:srgbClr val="FABE39"/>
      </a:dk2>
      <a:lt2>
        <a:srgbClr val="FF7922"/>
      </a:lt2>
      <a:accent1>
        <a:srgbClr val="FFAA85"/>
      </a:accent1>
      <a:accent2>
        <a:srgbClr val="86154B"/>
      </a:accent2>
      <a:accent3>
        <a:srgbClr val="3883CA"/>
      </a:accent3>
      <a:accent4>
        <a:srgbClr val="FFFFFF"/>
      </a:accent4>
      <a:accent5>
        <a:srgbClr val="FFFFFF"/>
      </a:accent5>
      <a:accent6>
        <a:srgbClr val="FFFFFF"/>
      </a:accent6>
      <a:hlink>
        <a:srgbClr val="2710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 Theme" id="{E293DE8A-EC2E-4FEF-A121-4AC9C9BFB0DA}" vid="{8613BE99-4806-405D-860E-45EC8ADC0CA5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 Theme</Template>
  <TotalTime>604</TotalTime>
  <Words>223</Words>
  <Application>Microsoft Office PowerPoint</Application>
  <PresentationFormat>Widescreen</PresentationFormat>
  <Paragraphs>36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Anek Bangla</vt:lpstr>
      <vt:lpstr>Anek Bangla Light</vt:lpstr>
      <vt:lpstr>Arial</vt:lpstr>
      <vt:lpstr>Calibri</vt:lpstr>
      <vt:lpstr>Lexend</vt:lpstr>
      <vt:lpstr>Lexend SemiBold</vt:lpstr>
      <vt:lpstr>Mulish Light</vt:lpstr>
      <vt:lpstr>Nunito Light</vt:lpstr>
      <vt:lpstr>Proxima Nova</vt:lpstr>
      <vt:lpstr>PT Sans</vt:lpstr>
      <vt:lpstr>General Theme</vt:lpstr>
      <vt:lpstr>Slidesgo Final Pages</vt:lpstr>
      <vt:lpstr>Wallstreetbets or Stocks?</vt:lpstr>
      <vt:lpstr>Objectives</vt:lpstr>
      <vt:lpstr>Background and Importance</vt:lpstr>
      <vt:lpstr>The Model</vt:lpstr>
      <vt:lpstr>Top 10 Features</vt:lpstr>
      <vt:lpstr>Top 10 Words From Each Subreddit</vt:lpstr>
      <vt:lpstr>Future Work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 Haun</dc:creator>
  <cp:lastModifiedBy>Graham Haun</cp:lastModifiedBy>
  <cp:revision>12</cp:revision>
  <dcterms:created xsi:type="dcterms:W3CDTF">2024-11-24T17:55:45Z</dcterms:created>
  <dcterms:modified xsi:type="dcterms:W3CDTF">2024-11-25T21:51:59Z</dcterms:modified>
</cp:coreProperties>
</file>