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11"/>
  </p:notesMasterIdLst>
  <p:sldIdLst>
    <p:sldId id="256" r:id="rId3"/>
    <p:sldId id="261" r:id="rId4"/>
    <p:sldId id="284" r:id="rId5"/>
    <p:sldId id="265" r:id="rId6"/>
    <p:sldId id="262" r:id="rId7"/>
    <p:sldId id="286" r:id="rId8"/>
    <p:sldId id="266" r:id="rId9"/>
    <p:sldId id="29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84D5-0EFB-4320-94F6-EF3A76F74F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A851B-641E-48E5-9FA7-CE50AE31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acd47ddcca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acd47ddcc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Precision: 99% of posts the model classified as "</a:t>
            </a:r>
            <a:r>
              <a:rPr lang="en-US" dirty="0" err="1"/>
              <a:t>WallStreetBets</a:t>
            </a:r>
            <a:r>
              <a:rPr lang="en-US" dirty="0"/>
              <a:t>" are actually "</a:t>
            </a:r>
            <a:r>
              <a:rPr lang="en-US" dirty="0" err="1"/>
              <a:t>WallStreetBets</a:t>
            </a:r>
            <a:r>
              <a:rPr lang="en-US" dirty="0"/>
              <a:t>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Sensitivity: 99% of actual "Stocks" posts were correctly identified by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Precision: The proportion of correctly predicted instances for a class among all instances predicted to be in that class.  True Pos/(True Pos + False Pos)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Recall: The proportion of correctly predicted instances for a class among all true instances of that class. True Pos/(True Pos + False Neg)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A851B-641E-48E5-9FA7-CE50AE31C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contributes to 3.5% of the total importance </a:t>
            </a:r>
          </a:p>
          <a:p>
            <a:r>
              <a:rPr lang="en-US" dirty="0"/>
              <a:t>Feature importance calc by how much it reduces </a:t>
            </a:r>
            <a:r>
              <a:rPr lang="en-US" dirty="0" err="1"/>
              <a:t>gini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A851B-641E-48E5-9FA7-CE50AE31CA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2521467"/>
            <a:ext cx="8790000" cy="25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867" y="520605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294234"/>
            <a:ext cx="12286317" cy="7636716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5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367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367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395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4837395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8436433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8436433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238367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837400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9"/>
          </p:nvPr>
        </p:nvSpPr>
        <p:spPr>
          <a:xfrm>
            <a:off x="8436433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3"/>
          </p:nvPr>
        </p:nvSpPr>
        <p:spPr>
          <a:xfrm>
            <a:off x="1238367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4"/>
          </p:nvPr>
        </p:nvSpPr>
        <p:spPr>
          <a:xfrm>
            <a:off x="4837400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5"/>
          </p:nvPr>
        </p:nvSpPr>
        <p:spPr>
          <a:xfrm>
            <a:off x="8436433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0" y="-3"/>
            <a:ext cx="12192000" cy="6850500"/>
            <a:chOff x="0" y="-3"/>
            <a:chExt cx="9144000" cy="5137875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7809120" y="-3"/>
              <a:ext cx="1334880" cy="924480"/>
              <a:chOff x="7809120" y="-3"/>
              <a:chExt cx="1334880" cy="924480"/>
            </a:xfrm>
          </p:grpSpPr>
          <p:sp>
            <p:nvSpPr>
              <p:cNvPr id="187" name="Google Shape;187;p1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83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412767" y="5256267"/>
            <a:ext cx="58284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4453700" y="2592200"/>
            <a:ext cx="6787200" cy="2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0" y="1"/>
            <a:ext cx="4261096" cy="2494844"/>
            <a:chOff x="0" y="0"/>
            <a:chExt cx="3195822" cy="1871133"/>
          </a:xfrm>
        </p:grpSpPr>
        <p:sp>
          <p:nvSpPr>
            <p:cNvPr id="200" name="Google Shape;200;p14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13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9594187" y="5148626"/>
            <a:ext cx="2597796" cy="1709364"/>
            <a:chOff x="7036550" y="3756788"/>
            <a:chExt cx="2107460" cy="1386720"/>
          </a:xfrm>
        </p:grpSpPr>
        <p:sp>
          <p:nvSpPr>
            <p:cNvPr id="213" name="Google Shape;213;p15"/>
            <p:cNvSpPr/>
            <p:nvPr/>
          </p:nvSpPr>
          <p:spPr>
            <a:xfrm rot="5400000" flipH="1">
              <a:off x="7443910" y="45111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 flipH="1">
              <a:off x="8512390" y="35877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 flipH="1">
              <a:off x="8512390" y="45118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rot="5400000" flipH="1">
              <a:off x="7113410" y="4604413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 flipH="1">
              <a:off x="8645770" y="418302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 flipH="1">
              <a:off x="8111890" y="418338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13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-1"/>
            <a:ext cx="12228667" cy="6857999"/>
            <a:chOff x="0" y="-1"/>
            <a:chExt cx="9171500" cy="5143499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7838086" y="-1"/>
              <a:ext cx="1333414" cy="1105463"/>
              <a:chOff x="7838086" y="-1"/>
              <a:chExt cx="1333414" cy="1105463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562" extrusionOk="0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6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679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0000" y="1833633"/>
            <a:ext cx="45620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960000" y="3988833"/>
            <a:ext cx="45620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17"/>
          <p:cNvSpPr>
            <a:spLocks noGrp="1"/>
          </p:cNvSpPr>
          <p:nvPr>
            <p:ph type="pic" idx="2"/>
          </p:nvPr>
        </p:nvSpPr>
        <p:spPr>
          <a:xfrm>
            <a:off x="5806633" y="711833"/>
            <a:ext cx="5434400" cy="54344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7" name="Google Shape;237;p17"/>
          <p:cNvGrpSpPr/>
          <p:nvPr/>
        </p:nvGrpSpPr>
        <p:grpSpPr>
          <a:xfrm>
            <a:off x="-13" y="7"/>
            <a:ext cx="3081600" cy="3153391"/>
            <a:chOff x="-10" y="5"/>
            <a:chExt cx="2311200" cy="2365043"/>
          </a:xfrm>
        </p:grpSpPr>
        <p:sp>
          <p:nvSpPr>
            <p:cNvPr id="238" name="Google Shape;238;p17"/>
            <p:cNvSpPr/>
            <p:nvPr/>
          </p:nvSpPr>
          <p:spPr>
            <a:xfrm>
              <a:off x="710" y="133560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24110" y="26712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1870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0" y="267125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2355" y="200180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2230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62230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38671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895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01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00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550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214184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7214375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6365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64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00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082067" y="3504467"/>
            <a:ext cx="2109928" cy="3353548"/>
            <a:chOff x="255300" y="601525"/>
            <a:chExt cx="1582446" cy="2515161"/>
          </a:xfrm>
        </p:grpSpPr>
        <p:sp>
          <p:nvSpPr>
            <p:cNvPr id="62" name="Google Shape;62;p4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5400000" flipH="1">
              <a:off x="422456" y="890940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5400000" flipH="1">
              <a:off x="950276" y="434031"/>
              <a:ext cx="456572" cy="79156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 flipH="1">
              <a:off x="423132" y="434369"/>
              <a:ext cx="456572" cy="79088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 flipH="1">
              <a:off x="1345719" y="566070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 flipH="1">
              <a:off x="598398" y="1635568"/>
              <a:ext cx="265433" cy="305953"/>
            </a:xfrm>
            <a:custGeom>
              <a:avLst/>
              <a:gdLst/>
              <a:ahLst/>
              <a:cxnLst/>
              <a:rect l="l" t="t" r="r" b="b"/>
              <a:pathLst>
                <a:path w="393" h="453" extrusionOk="0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409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701956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2"/>
          </p:nvPr>
        </p:nvSpPr>
        <p:spPr>
          <a:xfrm>
            <a:off x="2105217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3"/>
          </p:nvPr>
        </p:nvSpPr>
        <p:spPr>
          <a:xfrm>
            <a:off x="2105217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4"/>
          </p:nvPr>
        </p:nvSpPr>
        <p:spPr>
          <a:xfrm>
            <a:off x="6701989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0965331" y="14"/>
            <a:ext cx="1377976" cy="2980969"/>
            <a:chOff x="8123573" y="10"/>
            <a:chExt cx="1033482" cy="2235727"/>
          </a:xfrm>
        </p:grpSpPr>
        <p:sp>
          <p:nvSpPr>
            <p:cNvPr id="266" name="Google Shape;266;p22"/>
            <p:cNvSpPr/>
            <p:nvPr/>
          </p:nvSpPr>
          <p:spPr>
            <a:xfrm rot="5400000" flipH="1">
              <a:off x="8546026" y="73015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 flipH="1">
              <a:off x="8546026" y="117743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 flipH="1">
              <a:off x="8546026" y="283536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 flipH="1">
              <a:off x="8287324" y="-16374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 flipH="1">
              <a:off x="8417006" y="1753728"/>
              <a:ext cx="447277" cy="516741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 flipH="1">
              <a:off x="8158635" y="859503"/>
              <a:ext cx="447277" cy="51607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68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6546465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998749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324044" y="4131717"/>
            <a:ext cx="1898939" cy="2726267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3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74309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2"/>
          </p:nvPr>
        </p:nvSpPr>
        <p:spPr>
          <a:xfrm>
            <a:off x="23431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3"/>
          </p:nvPr>
        </p:nvSpPr>
        <p:spPr>
          <a:xfrm>
            <a:off x="2343067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4"/>
          </p:nvPr>
        </p:nvSpPr>
        <p:spPr>
          <a:xfrm>
            <a:off x="7430905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47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100533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2"/>
          </p:nvPr>
        </p:nvSpPr>
        <p:spPr>
          <a:xfrm>
            <a:off x="4600995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8101464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4"/>
          </p:nvPr>
        </p:nvSpPr>
        <p:spPr>
          <a:xfrm>
            <a:off x="1100533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4601000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6"/>
          </p:nvPr>
        </p:nvSpPr>
        <p:spPr>
          <a:xfrm>
            <a:off x="8101465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0" y="4478277"/>
            <a:ext cx="1965699" cy="2379689"/>
            <a:chOff x="4" y="3285154"/>
            <a:chExt cx="1535063" cy="1858357"/>
          </a:xfrm>
        </p:grpSpPr>
        <p:sp>
          <p:nvSpPr>
            <p:cNvPr id="301" name="Google Shape;301;p25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avLst/>
              <a:gdLst/>
              <a:ahLst/>
              <a:cxnLst/>
              <a:rect l="l" t="t" r="r" b="b"/>
              <a:pathLst>
                <a:path w="354" h="612" extrusionOk="0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473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70967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6773031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70967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6773031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70968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70968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6773000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6773000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 rot="10800000" flipH="1">
            <a:off x="11067321" y="1658417"/>
            <a:ext cx="1138112" cy="4170917"/>
            <a:chOff x="8300491" y="1243813"/>
            <a:chExt cx="853584" cy="3128188"/>
          </a:xfrm>
        </p:grpSpPr>
        <p:sp>
          <p:nvSpPr>
            <p:cNvPr id="319" name="Google Shape;319;p26"/>
            <p:cNvSpPr/>
            <p:nvPr/>
          </p:nvSpPr>
          <p:spPr>
            <a:xfrm>
              <a:off x="8727283" y="3140248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8300491" y="3633327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407189" y="3279775"/>
              <a:ext cx="222867" cy="385752"/>
            </a:xfrm>
            <a:custGeom>
              <a:avLst/>
              <a:gdLst/>
              <a:ahLst/>
              <a:cxnLst/>
              <a:rect l="l" t="t" r="r" b="b"/>
              <a:pathLst>
                <a:path w="353" h="611" extrusionOk="0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7283" y="2894024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727283" y="3633327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727283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300491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300491" y="1983116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300491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8727283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727283" y="1243813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27283" y="1983116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568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1"/>
          </p:nvPr>
        </p:nvSpPr>
        <p:spPr>
          <a:xfrm>
            <a:off x="960000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2"/>
          </p:nvPr>
        </p:nvSpPr>
        <p:spPr>
          <a:xfrm>
            <a:off x="4433367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3"/>
          </p:nvPr>
        </p:nvSpPr>
        <p:spPr>
          <a:xfrm>
            <a:off x="960000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4"/>
          </p:nvPr>
        </p:nvSpPr>
        <p:spPr>
          <a:xfrm>
            <a:off x="4433239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5"/>
          </p:nvPr>
        </p:nvSpPr>
        <p:spPr>
          <a:xfrm>
            <a:off x="960001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6"/>
          </p:nvPr>
        </p:nvSpPr>
        <p:spPr>
          <a:xfrm>
            <a:off x="960001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7"/>
          </p:nvPr>
        </p:nvSpPr>
        <p:spPr>
          <a:xfrm>
            <a:off x="4433336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8"/>
          </p:nvPr>
        </p:nvSpPr>
        <p:spPr>
          <a:xfrm>
            <a:off x="4433208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9"/>
          </p:nvPr>
        </p:nvSpPr>
        <p:spPr>
          <a:xfrm>
            <a:off x="7906631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3"/>
          </p:nvPr>
        </p:nvSpPr>
        <p:spPr>
          <a:xfrm>
            <a:off x="7906600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509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"/>
          </p:nvPr>
        </p:nvSpPr>
        <p:spPr>
          <a:xfrm>
            <a:off x="960000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2"/>
          </p:nvPr>
        </p:nvSpPr>
        <p:spPr>
          <a:xfrm>
            <a:off x="4573201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3"/>
          </p:nvPr>
        </p:nvSpPr>
        <p:spPr>
          <a:xfrm>
            <a:off x="960000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4"/>
          </p:nvPr>
        </p:nvSpPr>
        <p:spPr>
          <a:xfrm>
            <a:off x="45731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5"/>
          </p:nvPr>
        </p:nvSpPr>
        <p:spPr>
          <a:xfrm>
            <a:off x="8186399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6"/>
          </p:nvPr>
        </p:nvSpPr>
        <p:spPr>
          <a:xfrm>
            <a:off x="81863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7"/>
          </p:nvPr>
        </p:nvSpPr>
        <p:spPr>
          <a:xfrm>
            <a:off x="960000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8"/>
          </p:nvPr>
        </p:nvSpPr>
        <p:spPr>
          <a:xfrm>
            <a:off x="4573201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9"/>
          </p:nvPr>
        </p:nvSpPr>
        <p:spPr>
          <a:xfrm>
            <a:off x="8186399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3"/>
          </p:nvPr>
        </p:nvSpPr>
        <p:spPr>
          <a:xfrm>
            <a:off x="960000" y="39602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4"/>
          </p:nvPr>
        </p:nvSpPr>
        <p:spPr>
          <a:xfrm>
            <a:off x="4573184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15"/>
          </p:nvPr>
        </p:nvSpPr>
        <p:spPr>
          <a:xfrm>
            <a:off x="8186391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707081" y="13"/>
            <a:ext cx="2484913" cy="2465760"/>
            <a:chOff x="7280310" y="10"/>
            <a:chExt cx="1863685" cy="1849320"/>
          </a:xfrm>
        </p:grpSpPr>
        <p:sp>
          <p:nvSpPr>
            <p:cNvPr id="358" name="Google Shape;358;p28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274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 hasCustomPrompt="1"/>
          </p:nvPr>
        </p:nvSpPr>
        <p:spPr>
          <a:xfrm>
            <a:off x="4978633" y="7193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978633" y="1642933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4999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4978633" y="3573600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5806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5"/>
          </p:nvPr>
        </p:nvSpPr>
        <p:spPr>
          <a:xfrm>
            <a:off x="4978633" y="5504267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-1" y="3476820"/>
            <a:ext cx="3305468" cy="3381179"/>
            <a:chOff x="-1" y="2607615"/>
            <a:chExt cx="2479101" cy="2535884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 flipH="1">
              <a:off x="-1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-1" y="418382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 flipH="1">
              <a:off x="-1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avLst/>
              <a:gdLst/>
              <a:ahLst/>
              <a:cxnLst/>
              <a:rect l="l" t="t" r="r" b="b"/>
              <a:pathLst>
                <a:path w="392" h="453" extrusionOk="0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28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6335564" y="2267533"/>
            <a:ext cx="4905600" cy="1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6335433" y="4815933"/>
            <a:ext cx="4905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</a:t>
            </a:r>
            <a:endParaRPr sz="1333" b="1" u="sng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 rot="-5400000">
            <a:off x="12960" y="-12974"/>
            <a:ext cx="2465760" cy="2491691"/>
            <a:chOff x="7294670" y="3274720"/>
            <a:chExt cx="1849320" cy="1868768"/>
          </a:xfrm>
        </p:grpSpPr>
        <p:sp>
          <p:nvSpPr>
            <p:cNvPr id="388" name="Google Shape;388;p30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215480" y="327472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 rot="5400000">
            <a:off x="-35509" y="3000599"/>
            <a:ext cx="1173933" cy="1102727"/>
            <a:chOff x="-2815" y="1333270"/>
            <a:chExt cx="854640" cy="802800"/>
          </a:xfrm>
        </p:grpSpPr>
        <p:sp>
          <p:nvSpPr>
            <p:cNvPr id="399" name="Google Shape;399;p30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344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1"/>
          <p:cNvGrpSpPr/>
          <p:nvPr/>
        </p:nvGrpSpPr>
        <p:grpSpPr>
          <a:xfrm>
            <a:off x="0" y="1"/>
            <a:ext cx="12192000" cy="6858001"/>
            <a:chOff x="0" y="0"/>
            <a:chExt cx="9144000" cy="5143501"/>
          </a:xfrm>
        </p:grpSpPr>
        <p:grpSp>
          <p:nvGrpSpPr>
            <p:cNvPr id="403" name="Google Shape;403;p31"/>
            <p:cNvGrpSpPr/>
            <p:nvPr/>
          </p:nvGrpSpPr>
          <p:grpSpPr>
            <a:xfrm>
              <a:off x="8271025" y="3378838"/>
              <a:ext cx="872975" cy="1764663"/>
              <a:chOff x="8271025" y="3378838"/>
              <a:chExt cx="872975" cy="1764663"/>
            </a:xfrm>
          </p:grpSpPr>
          <p:sp>
            <p:nvSpPr>
              <p:cNvPr id="404" name="Google Shape;404;p31"/>
              <p:cNvSpPr/>
              <p:nvPr/>
            </p:nvSpPr>
            <p:spPr>
              <a:xfrm>
                <a:off x="8707512" y="3883765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8271025" y="4388047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8380147" y="4026462"/>
                <a:ext cx="227929" cy="39451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11" extrusionOk="0">
                    <a:moveTo>
                      <a:pt x="0" y="611"/>
                    </a:moveTo>
                    <a:lnTo>
                      <a:pt x="353" y="408"/>
                    </a:lnTo>
                    <a:lnTo>
                      <a:pt x="353" y="0"/>
                    </a:lnTo>
                    <a:lnTo>
                      <a:pt x="0" y="204"/>
                    </a:lnTo>
                    <a:lnTo>
                      <a:pt x="0" y="6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8707512" y="3631947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0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ECE8E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707512" y="4388047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8271025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1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8707512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32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31"/>
            <p:cNvGrpSpPr/>
            <p:nvPr/>
          </p:nvGrpSpPr>
          <p:grpSpPr>
            <a:xfrm>
              <a:off x="0" y="0"/>
              <a:ext cx="872975" cy="1511554"/>
              <a:chOff x="0" y="0"/>
              <a:chExt cx="872975" cy="1511554"/>
            </a:xfrm>
          </p:grpSpPr>
          <p:sp>
            <p:nvSpPr>
              <p:cNvPr id="412" name="Google Shape;412;p31"/>
              <p:cNvSpPr/>
              <p:nvPr/>
            </p:nvSpPr>
            <p:spPr>
              <a:xfrm>
                <a:off x="436487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0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0" y="756099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436487" y="0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436487" y="756099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42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256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960300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4256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9600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5"/>
          </p:nvPr>
        </p:nvSpPr>
        <p:spPr>
          <a:xfrm>
            <a:off x="78909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6"/>
          </p:nvPr>
        </p:nvSpPr>
        <p:spPr>
          <a:xfrm>
            <a:off x="78909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1020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3658640"/>
            <a:ext cx="2571300" cy="3180229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479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746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42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" y="0"/>
            <a:ext cx="2192060" cy="1582277"/>
            <a:chOff x="-5" y="5"/>
            <a:chExt cx="1849320" cy="1334880"/>
          </a:xfrm>
        </p:grpSpPr>
        <p:sp>
          <p:nvSpPr>
            <p:cNvPr id="80" name="Google Shape;80;p6"/>
            <p:cNvSpPr/>
            <p:nvPr/>
          </p:nvSpPr>
          <p:spPr>
            <a:xfrm>
              <a:off x="-5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2483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8707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0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950967" y="2350167"/>
            <a:ext cx="5726400" cy="3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>
            <a:off x="9110387" y="4009673"/>
            <a:ext cx="3081600" cy="2848320"/>
            <a:chOff x="-3535" y="-170"/>
            <a:chExt cx="2311200" cy="2136240"/>
          </a:xfrm>
        </p:grpSpPr>
        <p:sp>
          <p:nvSpPr>
            <p:cNvPr id="89" name="Google Shape;89;p7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7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654400" y="2595600"/>
            <a:ext cx="8883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" y="0"/>
            <a:ext cx="12192020" cy="6858007"/>
            <a:chOff x="-5" y="0"/>
            <a:chExt cx="9144015" cy="5143505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113" name="Google Shape;113;p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0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594233" y="17743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594233" y="33575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13" y="11"/>
            <a:ext cx="12192000" cy="6857973"/>
            <a:chOff x="-10" y="8"/>
            <a:chExt cx="9144000" cy="5143480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126" name="Google Shape;126;p9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139" name="Google Shape;139;p9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90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960000" y="4675900"/>
            <a:ext cx="5497200" cy="146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05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4082267"/>
            <a:ext cx="72728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950967" y="5475867"/>
            <a:ext cx="7272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 rot="-5400000">
            <a:off x="9686515" y="-12353"/>
            <a:ext cx="2491404" cy="2517344"/>
            <a:chOff x="7294670" y="3274728"/>
            <a:chExt cx="1849320" cy="1868760"/>
          </a:xfrm>
        </p:grpSpPr>
        <p:sp>
          <p:nvSpPr>
            <p:cNvPr id="159" name="Google Shape;159;p1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avLst/>
              <a:gdLst/>
              <a:ahLst/>
              <a:cxnLst/>
              <a:rect l="l" t="t" r="r" b="b"/>
              <a:pathLst>
                <a:path w="1285" h="2225" extrusionOk="0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219506" y="3356853"/>
              <a:ext cx="196757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8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3410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02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810-2768-5A39-AEB3-04916E5C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Wallstreetbets</a:t>
            </a:r>
            <a:r>
              <a:rPr lang="en-US" dirty="0"/>
              <a:t> or Stocks?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E4371-1C94-8478-EE59-8A4F83250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Graham Haun</a:t>
            </a:r>
          </a:p>
        </p:txBody>
      </p:sp>
    </p:spTree>
    <p:extLst>
      <p:ext uri="{BB962C8B-B14F-4D97-AF65-F5344CB8AC3E}">
        <p14:creationId xmlns:p14="http://schemas.microsoft.com/office/powerpoint/2010/main" val="6586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2FB7-9C0D-EF91-2A86-98A6B4A3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74895"/>
            <a:ext cx="10272000" cy="763600"/>
          </a:xfrm>
        </p:spPr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4C13-7212-BA9A-05D0-DBEB306C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4380304"/>
          </a:xfrm>
        </p:spPr>
        <p:txBody>
          <a:bodyPr/>
          <a:lstStyle/>
          <a:p>
            <a:r>
              <a:rPr lang="en-US" sz="3600" dirty="0"/>
              <a:t>Describe why this type of model is important</a:t>
            </a:r>
          </a:p>
          <a:p>
            <a:endParaRPr lang="en-US" sz="3600" dirty="0"/>
          </a:p>
          <a:p>
            <a:r>
              <a:rPr lang="en-US" sz="3600" dirty="0"/>
              <a:t>Present an accurate model</a:t>
            </a:r>
          </a:p>
          <a:p>
            <a:endParaRPr lang="en-US" sz="3600" dirty="0"/>
          </a:p>
          <a:p>
            <a:r>
              <a:rPr lang="en-US" sz="3600" dirty="0"/>
              <a:t>Display prominent features of the model</a:t>
            </a:r>
          </a:p>
          <a:p>
            <a:endParaRPr lang="en-US" sz="3600" dirty="0"/>
          </a:p>
          <a:p>
            <a:endParaRPr lang="en-US" sz="3600" dirty="0"/>
          </a:p>
          <a:p>
            <a:pPr marL="203195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"/>
          <p:cNvSpPr txBox="1">
            <a:spLocks noGrp="1"/>
          </p:cNvSpPr>
          <p:nvPr>
            <p:ph type="title"/>
          </p:nvPr>
        </p:nvSpPr>
        <p:spPr>
          <a:xfrm>
            <a:off x="960000" y="94434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Background and Importance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A1748-7096-EABB-95C0-1FE4AE40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16" y="1782619"/>
            <a:ext cx="10390931" cy="4609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EB-AD60-783C-F718-73D16CE8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33" y="504165"/>
            <a:ext cx="10272000" cy="763600"/>
          </a:xfrm>
        </p:spPr>
        <p:txBody>
          <a:bodyPr/>
          <a:lstStyle/>
          <a:p>
            <a:r>
              <a:rPr lang="en-US" sz="3600" dirty="0"/>
              <a:t>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E0CF-6B6D-A45D-818A-B7B7FC76F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EC8EC-7DAD-9B81-0795-0CE23611C093}"/>
              </a:ext>
            </a:extLst>
          </p:cNvPr>
          <p:cNvSpPr txBox="1"/>
          <p:nvPr/>
        </p:nvSpPr>
        <p:spPr>
          <a:xfrm>
            <a:off x="7538122" y="2598003"/>
            <a:ext cx="3683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Model Accuracy: 99%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7AF7D-E658-4BAD-BE89-C0836A6E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22" y="3898198"/>
            <a:ext cx="3938684" cy="898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F77A2-889A-C37A-6390-129EA3D10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1267765"/>
            <a:ext cx="7204364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A5F9-1695-E0CB-1440-4AC31BC4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85643"/>
            <a:ext cx="10272000" cy="763600"/>
          </a:xfrm>
        </p:spPr>
        <p:txBody>
          <a:bodyPr/>
          <a:lstStyle/>
          <a:p>
            <a:r>
              <a:rPr lang="en-US" sz="3600" dirty="0"/>
              <a:t>Top 10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7363-37EE-561B-09EC-A0A822F40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B9206-A13A-05A7-4AE0-164DBA81A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508889"/>
            <a:ext cx="6741110" cy="50558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322B33-3CC8-4675-7CA4-038FDCCFC61B}"/>
              </a:ext>
            </a:extLst>
          </p:cNvPr>
          <p:cNvSpPr txBox="1">
            <a:spLocks/>
          </p:cNvSpPr>
          <p:nvPr/>
        </p:nvSpPr>
        <p:spPr>
          <a:xfrm>
            <a:off x="7344792" y="2239113"/>
            <a:ext cx="4429216" cy="375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r>
              <a:rPr lang="en-US" sz="2800" dirty="0"/>
              <a:t>Image: A post with only a picture</a:t>
            </a:r>
          </a:p>
          <a:p>
            <a:endParaRPr lang="en-US" sz="2800" dirty="0"/>
          </a:p>
          <a:p>
            <a:r>
              <a:rPr lang="en-US" sz="2800" dirty="0" err="1"/>
              <a:t>mstr</a:t>
            </a:r>
            <a:r>
              <a:rPr lang="en-US" sz="2800" dirty="0"/>
              <a:t>: Micro Strategy stock ticker </a:t>
            </a:r>
          </a:p>
        </p:txBody>
      </p:sp>
    </p:spTree>
    <p:extLst>
      <p:ext uri="{BB962C8B-B14F-4D97-AF65-F5344CB8AC3E}">
        <p14:creationId xmlns:p14="http://schemas.microsoft.com/office/powerpoint/2010/main" val="11192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6"/>
          <p:cNvSpPr txBox="1">
            <a:spLocks noGrp="1"/>
          </p:cNvSpPr>
          <p:nvPr>
            <p:ph type="title"/>
          </p:nvPr>
        </p:nvSpPr>
        <p:spPr>
          <a:xfrm>
            <a:off x="960000" y="417876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Top 10 Words From Each Subreddit</a:t>
            </a:r>
            <a:endParaRPr sz="3600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D7FD8F3-3BBC-A22C-81E1-E5F09A56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" y="1474302"/>
            <a:ext cx="5835588" cy="437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A03F05-D119-FF7D-83B1-57DA62422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4302"/>
            <a:ext cx="5835590" cy="4376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68D9-4172-CC76-047D-43F5A488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28713"/>
            <a:ext cx="10272000" cy="763600"/>
          </a:xfrm>
        </p:spPr>
        <p:txBody>
          <a:bodyPr/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C80E-FBC4-55A6-D5CF-C6236440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4474999"/>
          </a:xfrm>
        </p:spPr>
        <p:txBody>
          <a:bodyPr/>
          <a:lstStyle/>
          <a:p>
            <a:r>
              <a:rPr lang="en-US" sz="2800" dirty="0"/>
              <a:t>Adding a sentiment analysis to individual stock posts where the poster talks about why they are buying or selling the stock</a:t>
            </a:r>
          </a:p>
          <a:p>
            <a:endParaRPr lang="en-US" sz="2800" dirty="0"/>
          </a:p>
          <a:p>
            <a:r>
              <a:rPr lang="en-US" sz="2800" dirty="0"/>
              <a:t>Scrape for the individual tickers</a:t>
            </a:r>
          </a:p>
          <a:p>
            <a:endParaRPr lang="en-US" sz="2800" dirty="0"/>
          </a:p>
          <a:p>
            <a:r>
              <a:rPr lang="en-US" sz="2800" dirty="0"/>
              <a:t>Expand to other subreddits to get a wider view of reddit’s view of the market</a:t>
            </a:r>
          </a:p>
          <a:p>
            <a:endParaRPr lang="en-US" sz="2800" dirty="0"/>
          </a:p>
          <a:p>
            <a:r>
              <a:rPr lang="en-US" sz="2800" dirty="0"/>
              <a:t>Predict trends and provide insight of reddit traders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1162" name="Google Shape;1162;p70"/>
          <p:cNvSpPr txBox="1">
            <a:spLocks noGrp="1"/>
          </p:cNvSpPr>
          <p:nvPr>
            <p:ph type="subTitle" idx="1"/>
          </p:nvPr>
        </p:nvSpPr>
        <p:spPr>
          <a:xfrm>
            <a:off x="6335564" y="2663000"/>
            <a:ext cx="4905600" cy="153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1163" name="Google Shape;1163;p70"/>
          <p:cNvSpPr txBox="1"/>
          <p:nvPr/>
        </p:nvSpPr>
        <p:spPr>
          <a:xfrm>
            <a:off x="6335564" y="5501133"/>
            <a:ext cx="49056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Please keep this slide for attribution</a:t>
            </a:r>
            <a:endParaRPr sz="1333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1177" name="Google Shape;1177;p70"/>
          <p:cNvGrpSpPr/>
          <p:nvPr/>
        </p:nvGrpSpPr>
        <p:grpSpPr>
          <a:xfrm rot="5400000">
            <a:off x="430305" y="3634543"/>
            <a:ext cx="3174664" cy="1833591"/>
            <a:chOff x="-3535" y="-170"/>
            <a:chExt cx="2311200" cy="1334880"/>
          </a:xfrm>
        </p:grpSpPr>
        <p:sp>
          <p:nvSpPr>
            <p:cNvPr id="1178" name="Google Shape;1178;p70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70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183" name="Google Shape;1183;p70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70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</p:grpSp>
      <p:sp>
        <p:nvSpPr>
          <p:cNvPr id="1185" name="Google Shape;1185;p70"/>
          <p:cNvSpPr/>
          <p:nvPr/>
        </p:nvSpPr>
        <p:spPr>
          <a:xfrm rot="5400000">
            <a:off x="1293125" y="1623352"/>
            <a:ext cx="616800" cy="1068000"/>
          </a:xfrm>
          <a:custGeom>
            <a:avLst/>
            <a:gdLst/>
            <a:ahLst/>
            <a:cxnLst/>
            <a:rect l="l" t="t" r="r" b="b"/>
            <a:pathLst>
              <a:path w="1285" h="2225" extrusionOk="0">
                <a:moveTo>
                  <a:pt x="1285" y="1483"/>
                </a:moveTo>
                <a:lnTo>
                  <a:pt x="0" y="2225"/>
                </a:lnTo>
                <a:lnTo>
                  <a:pt x="0" y="741"/>
                </a:lnTo>
                <a:lnTo>
                  <a:pt x="1285" y="0"/>
                </a:lnTo>
                <a:lnTo>
                  <a:pt x="1285" y="148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l Theme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Theme" id="{E293DE8A-EC2E-4FEF-A121-4AC9C9BFB0DA}" vid="{8613BE99-4806-405D-860E-45EC8ADC0CA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 Theme</Template>
  <TotalTime>620</TotalTime>
  <Words>242</Words>
  <Application>Microsoft Office PowerPoint</Application>
  <PresentationFormat>Widescreen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Anek Bangla</vt:lpstr>
      <vt:lpstr>Anek Bangla Light</vt:lpstr>
      <vt:lpstr>Arial</vt:lpstr>
      <vt:lpstr>Calibri</vt:lpstr>
      <vt:lpstr>Lexend</vt:lpstr>
      <vt:lpstr>Lexend SemiBold</vt:lpstr>
      <vt:lpstr>Mulish Light</vt:lpstr>
      <vt:lpstr>Nunito Light</vt:lpstr>
      <vt:lpstr>Proxima Nova</vt:lpstr>
      <vt:lpstr>PT Sans</vt:lpstr>
      <vt:lpstr>General Theme</vt:lpstr>
      <vt:lpstr>Slidesgo Final Pages</vt:lpstr>
      <vt:lpstr>Wallstreetbets or Stocks?</vt:lpstr>
      <vt:lpstr>Objectives</vt:lpstr>
      <vt:lpstr>Background and Importance</vt:lpstr>
      <vt:lpstr>The Model</vt:lpstr>
      <vt:lpstr>Top 10 Features</vt:lpstr>
      <vt:lpstr>Top 10 Words From Each Subreddit</vt:lpstr>
      <vt:lpstr>Future Work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14</cp:revision>
  <dcterms:created xsi:type="dcterms:W3CDTF">2024-11-24T17:55:45Z</dcterms:created>
  <dcterms:modified xsi:type="dcterms:W3CDTF">2024-11-26T13:51:39Z</dcterms:modified>
</cp:coreProperties>
</file>