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0" r:id="rId9"/>
    <p:sldId id="261" r:id="rId10"/>
    <p:sldId id="258" r:id="rId11"/>
  </p:sldIdLst>
  <p:sldSz cx="12192000" cy="6858000"/>
  <p:notesSz cx="6858000" cy="9144000"/>
  <p:defaultTextStyle>
    <a:defPPr marL="0" marR="0" indent="0" algn="l" defTabSz="121898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304747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609493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914240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218987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1523733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1828480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2133227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2437973" algn="l" defTabSz="457120" rtl="0" fontAlgn="auto" latinLnBrk="0" hangingPunct="0">
      <a:lnSpc>
        <a:spcPts val="7599"/>
      </a:lnSpc>
      <a:spcBef>
        <a:spcPts val="0"/>
      </a:spcBef>
      <a:spcAft>
        <a:spcPts val="0"/>
      </a:spcAft>
      <a:buClrTx/>
      <a:buSzTx/>
      <a:buFontTx/>
      <a:buNone/>
      <a:tabLst/>
      <a:defRPr kumimoji="0" sz="3199" b="0" i="0" u="none" strike="noStrike" cap="none" spc="0" normalizeH="0" baseline="0">
        <a:ln>
          <a:noFill/>
        </a:ln>
        <a:solidFill>
          <a:srgbClr val="0095E5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C0A8"/>
    <a:srgbClr val="101E26"/>
    <a:srgbClr val="9B9B9B"/>
    <a:srgbClr val="CCCCCC"/>
    <a:srgbClr val="516876"/>
    <a:srgbClr val="254356"/>
    <a:srgbClr val="101E27"/>
    <a:srgbClr val="2F47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E8"/>
          </a:solidFill>
        </a:fill>
      </a:tcStyle>
    </a:wholeTbl>
    <a:band2H>
      <a:tcTxStyle/>
      <a:tcStyle>
        <a:tcBdr/>
        <a:fill>
          <a:solidFill>
            <a:srgbClr val="E6EDF4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FDA"/>
          </a:solidFill>
        </a:fill>
      </a:tcStyle>
    </a:wholeTbl>
    <a:band2H>
      <a:tcTxStyle/>
      <a:tcStyle>
        <a:tcBdr/>
        <a:fill>
          <a:solidFill>
            <a:srgbClr val="E6F0ED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DFE3"/>
          </a:solidFill>
        </a:fill>
      </a:tcStyle>
    </a:wholeTbl>
    <a:band2H>
      <a:tcTxStyle/>
      <a:tcStyle>
        <a:tcBdr/>
        <a:fill>
          <a:solidFill>
            <a:srgbClr val="EBF0F2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DF4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81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E8"/>
          </a:solidFill>
        </a:fill>
      </a:tcStyle>
    </a:wholeTbl>
    <a:band2H>
      <a:tcTxStyle/>
      <a:tcStyle>
        <a:tcBdr/>
        <a:fill>
          <a:solidFill>
            <a:srgbClr val="E6EDF4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chemeClr val="accent1"/>
              </a:solidFill>
              <a:prstDash val="solid"/>
              <a:bevel/>
            </a:ln>
          </a:left>
          <a:right>
            <a:ln w="3175" cap="flat">
              <a:solidFill>
                <a:schemeClr val="accent1"/>
              </a:solidFill>
              <a:prstDash val="solid"/>
              <a:bevel/>
            </a:ln>
          </a:right>
          <a:top>
            <a:ln w="3175" cap="flat">
              <a:solidFill>
                <a:schemeClr val="accent1"/>
              </a:solidFill>
              <a:prstDash val="solid"/>
              <a:bevel/>
            </a:ln>
          </a:top>
          <a:bottom>
            <a:ln w="3175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solidFill>
                <a:schemeClr val="accent1"/>
              </a:solidFill>
              <a:prstDash val="solid"/>
              <a:bevel/>
            </a:ln>
          </a:insideH>
          <a:insideV>
            <a:ln w="3175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chemeClr val="accent1"/>
              </a:solidFill>
              <a:prstDash val="solid"/>
              <a:bevel/>
            </a:ln>
          </a:left>
          <a:right>
            <a:ln w="3175" cap="flat">
              <a:solidFill>
                <a:schemeClr val="accent1"/>
              </a:solidFill>
              <a:prstDash val="solid"/>
              <a:bevel/>
            </a:ln>
          </a:right>
          <a:top>
            <a:ln w="3175" cap="flat">
              <a:solidFill>
                <a:schemeClr val="accent1"/>
              </a:solidFill>
              <a:prstDash val="solid"/>
              <a:bevel/>
            </a:ln>
          </a:top>
          <a:bottom>
            <a:ln w="3175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solidFill>
                <a:schemeClr val="accent1"/>
              </a:solidFill>
              <a:prstDash val="solid"/>
              <a:bevel/>
            </a:ln>
          </a:insideH>
          <a:insideV>
            <a:ln w="3175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chemeClr val="accent1"/>
              </a:solidFill>
              <a:prstDash val="solid"/>
              <a:bevel/>
            </a:ln>
          </a:left>
          <a:right>
            <a:ln w="3175" cap="flat">
              <a:solidFill>
                <a:schemeClr val="accent1"/>
              </a:solidFill>
              <a:prstDash val="solid"/>
              <a:bevel/>
            </a:ln>
          </a:right>
          <a:top>
            <a:ln w="38100" cap="flat">
              <a:solidFill>
                <a:schemeClr val="accent1"/>
              </a:solidFill>
              <a:prstDash val="solid"/>
              <a:bevel/>
            </a:ln>
          </a:top>
          <a:bottom>
            <a:ln w="3175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solidFill>
                <a:schemeClr val="accent1"/>
              </a:solidFill>
              <a:prstDash val="solid"/>
              <a:bevel/>
            </a:ln>
          </a:insideH>
          <a:insideV>
            <a:ln w="3175" cap="flat">
              <a:solidFill>
                <a:schemeClr val="accent1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"/>
          <a:ea typeface="Helvetica"/>
          <a:cs typeface="Helvetica"/>
        </a:font>
        <a:schemeClr val="accent1"/>
      </a:tcTxStyle>
      <a:tcStyle>
        <a:tcBdr>
          <a:left>
            <a:ln w="3175" cap="flat">
              <a:solidFill>
                <a:schemeClr val="accent1"/>
              </a:solidFill>
              <a:prstDash val="solid"/>
              <a:bevel/>
            </a:ln>
          </a:left>
          <a:right>
            <a:ln w="3175" cap="flat">
              <a:solidFill>
                <a:schemeClr val="accent1"/>
              </a:solidFill>
              <a:prstDash val="solid"/>
              <a:bevel/>
            </a:ln>
          </a:right>
          <a:top>
            <a:ln w="3175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3175" cap="flat">
              <a:solidFill>
                <a:schemeClr val="accent1"/>
              </a:solidFill>
              <a:prstDash val="solid"/>
              <a:bevel/>
            </a:ln>
          </a:insideH>
          <a:insideV>
            <a:ln w="3175" cap="flat">
              <a:solidFill>
                <a:schemeClr val="accent1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6" autoAdjust="0"/>
    <p:restoredTop sz="79115" autoAdjust="0"/>
  </p:normalViewPr>
  <p:slideViewPr>
    <p:cSldViewPr snapToGrid="0" showGuides="1">
      <p:cViewPr>
        <p:scale>
          <a:sx n="78" d="100"/>
          <a:sy n="78" d="100"/>
        </p:scale>
        <p:origin x="801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1pPr>
    <a:lvl2pPr indent="304747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2pPr>
    <a:lvl3pPr indent="609493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3pPr>
    <a:lvl4pPr indent="914240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4pPr>
    <a:lvl5pPr indent="1218987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5pPr>
    <a:lvl6pPr indent="1523733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6pPr>
    <a:lvl7pPr indent="1828480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7pPr>
    <a:lvl8pPr indent="2133227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8pPr>
    <a:lvl9pPr indent="2437973" defTabSz="457120" latinLnBrk="0">
      <a:lnSpc>
        <a:spcPct val="117999"/>
      </a:lnSpc>
      <a:defRPr sz="2133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Disclaimer: The .NET Pet Shop was always meant to be a sample application, so a containerized version is still that. It is </a:t>
            </a:r>
          </a:p>
        </p:txBody>
      </p:sp>
    </p:spTree>
    <p:extLst>
      <p:ext uri="{BB962C8B-B14F-4D97-AF65-F5344CB8AC3E}">
        <p14:creationId xmlns:p14="http://schemas.microsoft.com/office/powerpoint/2010/main" val="113922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content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moby_colorMesa de trabajo 1@2x.png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6389" y="5686096"/>
            <a:ext cx="1242299" cy="1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Font typeface="Arial"/>
              <a:buNone/>
              <a:defRPr sz="24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6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03937" y="1190400"/>
            <a:ext cx="11316299" cy="52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789648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205" y="6388168"/>
            <a:ext cx="1167996" cy="3048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82400" cy="6398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267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09353"/>
            <a:ext cx="2207656" cy="1066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2"/>
                </a:solidFill>
              </a:rPr>
              <a:t>Docker</a:t>
            </a:r>
            <a:r>
              <a:rPr lang="en-US" sz="1333" baseline="0" dirty="0">
                <a:solidFill>
                  <a:schemeClr val="tx2"/>
                </a:solidFill>
              </a:rPr>
              <a:t> 2017 </a:t>
            </a:r>
            <a:r>
              <a:rPr lang="en-US" sz="1333" baseline="0">
                <a:solidFill>
                  <a:schemeClr val="tx2"/>
                </a:solidFill>
              </a:rPr>
              <a:t>- Confidential</a:t>
            </a:r>
            <a:endParaRPr lang="en-US" sz="1333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6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_dark">
    <p:bg>
      <p:bgPr>
        <a:solidFill>
          <a:srgbClr val="1A2857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333367" y="3981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333367" y="1536633"/>
            <a:ext cx="4432400" cy="428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26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5765767" y="1536633"/>
            <a:ext cx="4432400" cy="428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26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80" name="Shape 80" descr="Asset 15@2x-8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68315" y="-2086333"/>
            <a:ext cx="4406900" cy="43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whitelogoAsset 4@3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068" y="6030700"/>
            <a:ext cx="2564433" cy="33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0002Asset 5@3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385199" y="3317717"/>
            <a:ext cx="3927367" cy="6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02Asset 3@3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0233" y="5280970"/>
            <a:ext cx="2168799" cy="2168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85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Moby_dark">
    <p:bg>
      <p:bgPr>
        <a:solidFill>
          <a:srgbClr val="1A2857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by_icon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0165" y="3275959"/>
            <a:ext cx="5693600" cy="4023477"/>
          </a:xfrm>
          <a:prstGeom prst="rect">
            <a:avLst/>
          </a:prstGeom>
        </p:spPr>
      </p:pic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0875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5" name="Shape 125" descr="long blu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14665" y="6050467"/>
            <a:ext cx="17558897" cy="118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15600" y="1786767"/>
            <a:ext cx="10195200" cy="40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267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45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content-subtitle"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03937" y="1675598"/>
            <a:ext cx="11316299" cy="4787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  <p:pic>
        <p:nvPicPr>
          <p:cNvPr id="22" name="Shape 22" descr="moby_colorMesa de trabajo 1@2x.png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6389" y="5686096"/>
            <a:ext cx="1242299" cy="1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Font typeface="Arial"/>
              <a:buNone/>
              <a:defRPr sz="24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body" idx="2" hasCustomPrompt="1"/>
          </p:nvPr>
        </p:nvSpPr>
        <p:spPr>
          <a:xfrm>
            <a:off x="303937" y="1021928"/>
            <a:ext cx="113156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21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176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49500" marR="0" lvl="3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591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0019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-end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418114" y="1287728"/>
            <a:ext cx="3355772" cy="3384125"/>
            <a:chOff x="4418114" y="1287728"/>
            <a:chExt cx="3355772" cy="3384125"/>
          </a:xfrm>
        </p:grpSpPr>
        <p:pic>
          <p:nvPicPr>
            <p:cNvPr id="38" name="Shape 38" descr="moby_colorMesa de trabajo 1@2x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699051" y="1287728"/>
              <a:ext cx="2793899" cy="240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40"/>
            <p:cNvSpPr/>
            <p:nvPr userDrawn="1"/>
          </p:nvSpPr>
          <p:spPr>
            <a:xfrm>
              <a:off x="4418114" y="3758654"/>
              <a:ext cx="3355772" cy="913199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3500" b="1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THANK YOU :)</a:t>
              </a: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04581" y="4738279"/>
            <a:ext cx="2382837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twitter_handle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280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main-page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1469" y="1607045"/>
            <a:ext cx="11349037" cy="13081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000" b="1" baseline="0">
                <a:solidFill>
                  <a:srgbClr val="FFFFFF"/>
                </a:solidFill>
              </a:defRPr>
            </a:lvl1pPr>
            <a:lvl2pPr marL="609631" indent="0">
              <a:buNone/>
              <a:defRPr/>
            </a:lvl2pPr>
            <a:lvl3pPr marL="1219261" indent="0">
              <a:buNone/>
              <a:defRPr/>
            </a:lvl3pPr>
            <a:lvl4pPr marL="1828891" indent="0">
              <a:buNone/>
              <a:defRPr/>
            </a:lvl4pPr>
            <a:lvl5pPr marL="2438521" indent="0">
              <a:buNone/>
              <a:defRPr/>
            </a:lvl5pPr>
          </a:lstStyle>
          <a:p>
            <a:pPr lvl="0"/>
            <a:r>
              <a:rPr lang="en-US" dirty="0"/>
              <a:t>Presentation Title Goes Here-</a:t>
            </a:r>
            <a:br>
              <a:rPr lang="en-US" dirty="0"/>
            </a:br>
            <a:r>
              <a:rPr lang="en-US" dirty="0"/>
              <a:t>Can Be One Line or Two Lines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94731" y="3499464"/>
            <a:ext cx="6802437" cy="1006537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09631" indent="0">
              <a:buNone/>
              <a:defRPr/>
            </a:lvl2pPr>
            <a:lvl3pPr marL="1219261" indent="0">
              <a:buNone/>
              <a:defRPr/>
            </a:lvl3pPr>
            <a:lvl4pPr marL="1828891" indent="0">
              <a:buNone/>
              <a:defRPr/>
            </a:lvl4pPr>
            <a:lvl5pPr marL="2438521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43" name="Shape 43" descr="horizontal blanco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367" y="5273988"/>
            <a:ext cx="2869199" cy="118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Shape 46"/>
          <p:cNvCxnSpPr/>
          <p:nvPr/>
        </p:nvCxnSpPr>
        <p:spPr>
          <a:xfrm>
            <a:off x="800606" y="3244061"/>
            <a:ext cx="10749900" cy="0"/>
          </a:xfrm>
          <a:prstGeom prst="straightConnector1">
            <a:avLst/>
          </a:prstGeom>
          <a:noFill/>
          <a:ln w="9525" cap="flat" cmpd="sng">
            <a:solidFill>
              <a:srgbClr val="CEEBFB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994205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conten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mono-vertMesa de trabajo 1@2x.png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231" y="5748403"/>
            <a:ext cx="1184099" cy="10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6" name="Shape 19"/>
          <p:cNvSpPr txBox="1">
            <a:spLocks noGrp="1"/>
          </p:cNvSpPr>
          <p:nvPr>
            <p:ph type="body" idx="10" hasCustomPrompt="1"/>
          </p:nvPr>
        </p:nvSpPr>
        <p:spPr>
          <a:xfrm>
            <a:off x="303938" y="1190400"/>
            <a:ext cx="11316300" cy="52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35235739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content-subtitle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9"/>
          <p:cNvSpPr txBox="1">
            <a:spLocks noGrp="1"/>
          </p:cNvSpPr>
          <p:nvPr>
            <p:ph type="body" idx="11" hasCustomPrompt="1"/>
          </p:nvPr>
        </p:nvSpPr>
        <p:spPr>
          <a:xfrm>
            <a:off x="303937" y="1651456"/>
            <a:ext cx="11316301" cy="48114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62500"/>
              <a:buFont typeface="Arial" panose="020B0604020202020204" pitchFamily="34" charset="0"/>
              <a:buChar char="−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2700" marR="0" lvl="2" indent="-44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65300" marR="0" lvl="3" indent="-698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74900" marR="0" lvl="4" indent="-825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2F474F"/>
              </a:buClr>
              <a:buSzPct val="79166"/>
              <a:buFont typeface="Noto Sans Symbols"/>
              <a:buChar char="▪"/>
              <a:defRPr sz="24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First Bullet</a:t>
            </a:r>
          </a:p>
          <a:p>
            <a:pPr lvl="1"/>
            <a:r>
              <a:rPr lang="en-US" dirty="0"/>
              <a:t>Second Bullet</a:t>
            </a:r>
          </a:p>
          <a:p>
            <a:pPr lvl="2"/>
            <a:r>
              <a:rPr lang="en-US" dirty="0"/>
              <a:t>Third Bullet</a:t>
            </a:r>
          </a:p>
        </p:txBody>
      </p:sp>
      <p:pic>
        <p:nvPicPr>
          <p:cNvPr id="32" name="Shape 32" descr="mono-vertMesa de trabajo 1@2x.png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231" y="5748403"/>
            <a:ext cx="1184099" cy="10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 hasCustomPrompt="1"/>
          </p:nvPr>
        </p:nvSpPr>
        <p:spPr>
          <a:xfrm>
            <a:off x="303939" y="368258"/>
            <a:ext cx="11316299" cy="6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Font typeface="Arial"/>
              <a:buNone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2" hasCustomPrompt="1"/>
          </p:nvPr>
        </p:nvSpPr>
        <p:spPr>
          <a:xfrm>
            <a:off x="303937" y="1009854"/>
            <a:ext cx="113156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176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49500" marR="0" lvl="3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591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16300" marR="0" lvl="5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025900" marR="0" lvl="6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635500" marR="0" lvl="7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245100" marR="0" lvl="8" indent="254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5956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end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418114" y="3758654"/>
            <a:ext cx="3355772" cy="9131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</a:p>
        </p:txBody>
      </p:sp>
      <p:pic>
        <p:nvPicPr>
          <p:cNvPr id="41" name="Shape 41" descr="mono-vert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92671" y="1287728"/>
            <a:ext cx="2793899" cy="24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92671" y="4738279"/>
            <a:ext cx="2382837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FFFFFF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twitter_handle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46557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ligh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 descr="Asset 14@2x-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4033" y="6024367"/>
            <a:ext cx="2541544" cy="324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102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205" y="6388168"/>
            <a:ext cx="1167996" cy="30480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304800" y="1126769"/>
            <a:ext cx="11582400" cy="5050196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667">
                <a:solidFill>
                  <a:schemeClr val="tx2"/>
                </a:solidFill>
              </a:defRPr>
            </a:lvl1pPr>
            <a:lvl2pPr marL="685783" indent="-228594">
              <a:buClr>
                <a:schemeClr val="accent1"/>
              </a:buClr>
              <a:buFont typeface="Arial" panose="020B0604020202020204" pitchFamily="34" charset="0"/>
              <a:buChar char="−"/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 marL="1600160" indent="-228594">
              <a:buClr>
                <a:schemeClr val="accent1"/>
              </a:buClr>
              <a:buFont typeface="Arial" panose="020B0604020202020204" pitchFamily="34" charset="0"/>
              <a:buChar char="−"/>
              <a:defRPr>
                <a:solidFill>
                  <a:schemeClr val="tx2"/>
                </a:solidFill>
              </a:defRPr>
            </a:lvl4pPr>
            <a:lvl5pPr marL="2057349" indent="-228594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82400" cy="6398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267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509353"/>
            <a:ext cx="2207656" cy="1066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2"/>
                </a:solidFill>
              </a:rPr>
              <a:t>Docker</a:t>
            </a:r>
            <a:r>
              <a:rPr lang="en-US" sz="1333" baseline="0" dirty="0">
                <a:solidFill>
                  <a:schemeClr val="tx2"/>
                </a:solidFill>
              </a:rPr>
              <a:t> 2017 </a:t>
            </a:r>
            <a:r>
              <a:rPr lang="en-US" sz="1333" baseline="0">
                <a:solidFill>
                  <a:schemeClr val="tx2"/>
                </a:solidFill>
              </a:rPr>
              <a:t>- Confidential</a:t>
            </a:r>
            <a:endParaRPr lang="en-US" sz="1333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" y="1"/>
            <a:ext cx="12192000" cy="182799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8" r:id="rId4"/>
    <p:sldLayoutId id="2147483661" r:id="rId5"/>
    <p:sldLayoutId id="2147483665" r:id="rId6"/>
    <p:sldLayoutId id="2147483667" r:id="rId7"/>
    <p:sldLayoutId id="2147483671" r:id="rId8"/>
    <p:sldLayoutId id="2147483680" r:id="rId9"/>
    <p:sldLayoutId id="2147483681" r:id="rId10"/>
    <p:sldLayoutId id="2147483682" r:id="rId11"/>
    <p:sldLayoutId id="2147483683" r:id="rId12"/>
  </p:sldLayoutIdLst>
  <p:transition spd="med"/>
  <p:txStyles>
    <p:titleStyle>
      <a:lvl1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548668" marR="0" indent="-548668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1pPr>
      <a:lvl2pPr marL="1117656" marR="0" indent="-508025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2pPr>
      <a:lvl3pPr marL="1676484" marR="0" indent="-457223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3pPr>
      <a:lvl4pPr marL="2351431" marR="0" indent="-522540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4pPr>
      <a:lvl5pPr marL="2961061" marR="0" indent="-522540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5pPr>
      <a:lvl6pPr marL="3413931" marR="0" indent="-365779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6pPr>
      <a:lvl7pPr marL="4023561" marR="0" indent="-365779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7pPr>
      <a:lvl8pPr marL="4633192" marR="0" indent="-365779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8pPr>
      <a:lvl9pPr marL="5242821" marR="0" indent="-365779" algn="l" defTabSz="457223" rtl="0" latinLnBrk="0">
        <a:lnSpc>
          <a:spcPts val="76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95E5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609631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219261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828892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438521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3048152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3657783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4267413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4877044" algn="l" defTabSz="457223" rtl="0" latinLnBrk="0">
        <a:lnSpc>
          <a:spcPts val="7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09740-7976-4FEE-BAFE-31D4505999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Containerizing .NET </a:t>
            </a:r>
            <a:r>
              <a:rPr lang="en-US" dirty="0" err="1"/>
              <a:t>Petshop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1793A-A761-4283-80E4-857082D5FD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2457" y="3499464"/>
            <a:ext cx="6802437" cy="1006537"/>
          </a:xfrm>
        </p:spPr>
        <p:txBody>
          <a:bodyPr/>
          <a:lstStyle/>
          <a:p>
            <a:r>
              <a:rPr lang="en-US" dirty="0"/>
              <a:t>A Modernizing Traditional Applications walkthrough</a:t>
            </a:r>
          </a:p>
        </p:txBody>
      </p:sp>
    </p:spTree>
    <p:extLst>
      <p:ext uri="{BB962C8B-B14F-4D97-AF65-F5344CB8AC3E}">
        <p14:creationId xmlns:p14="http://schemas.microsoft.com/office/powerpoint/2010/main" val="119264744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277AB-0071-4E8F-BD8D-34B39A988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pieterd@docker.com</a:t>
            </a:r>
          </a:p>
        </p:txBody>
      </p:sp>
    </p:spTree>
    <p:extLst>
      <p:ext uri="{BB962C8B-B14F-4D97-AF65-F5344CB8AC3E}">
        <p14:creationId xmlns:p14="http://schemas.microsoft.com/office/powerpoint/2010/main" val="25746534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7CAC31-77D9-4CFD-9BFD-1DE71893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.NET </a:t>
            </a:r>
            <a:r>
              <a:rPr lang="en-US" dirty="0" err="1"/>
              <a:t>Petshop</a:t>
            </a:r>
            <a:r>
              <a:rPr lang="en-US" dirty="0"/>
              <a:t> in containers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B1101-D603-4D70-A22D-B806FC29F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54"/>
          <a:stretch/>
        </p:blipFill>
        <p:spPr>
          <a:xfrm>
            <a:off x="952500" y="1195164"/>
            <a:ext cx="10287000" cy="4467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62534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D299D4-356D-4E52-A0E5-3DD1CB60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9443C1-718C-4EC7-9EDA-1A5F8DE9B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MTA brings portability, agility and security to existing apps</a:t>
            </a:r>
          </a:p>
          <a:p>
            <a:endParaRPr lang="en-US" dirty="0"/>
          </a:p>
          <a:p>
            <a:r>
              <a:rPr lang="en-US" dirty="0"/>
              <a:t>Demo apps are often too simple compared to real life apps</a:t>
            </a:r>
          </a:p>
          <a:p>
            <a:endParaRPr lang="en-US" dirty="0"/>
          </a:p>
          <a:p>
            <a:r>
              <a:rPr lang="en-US" dirty="0" err="1"/>
              <a:t>Petshop</a:t>
            </a:r>
            <a:r>
              <a:rPr lang="en-US" dirty="0"/>
              <a:t> is an actual traditional application from 2006</a:t>
            </a:r>
          </a:p>
          <a:p>
            <a:endParaRPr lang="en-US" dirty="0"/>
          </a:p>
          <a:p>
            <a:r>
              <a:rPr lang="en-US" dirty="0"/>
              <a:t>Modernizing traditional applications process made concrete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131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81FC2B-23B0-4075-917A-9EDBBF3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Just an old MSI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1FB035-97ED-4307-9318-718C05402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app was not running, but there is an old MSI installer file</a:t>
            </a:r>
          </a:p>
          <a:p>
            <a:r>
              <a:rPr lang="en-US" dirty="0"/>
              <a:t>Get a Windows Server 2016 VM in Azure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app requires a SQL Server database and ASP.NET 2.0</a:t>
            </a:r>
          </a:p>
          <a:p>
            <a:r>
              <a:rPr lang="en-US" dirty="0"/>
              <a:t>Install SQL Server (Later: SQL on Windows base image)</a:t>
            </a:r>
          </a:p>
          <a:p>
            <a:r>
              <a:rPr lang="en-US" dirty="0"/>
              <a:t>Install IIS and ASP.NET 3.5 (Later: ASP.NET 3.5 Windows base image)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862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81FC2B-23B0-4075-917A-9EDBBF3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MSI just deploys source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1FB035-97ED-4307-9318-718C0540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37" y="1190400"/>
            <a:ext cx="11316299" cy="5272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installer just deploys source code</a:t>
            </a:r>
          </a:p>
          <a:p>
            <a:r>
              <a:rPr lang="en-US" dirty="0"/>
              <a:t>Install Visual Studio </a:t>
            </a:r>
          </a:p>
          <a:p>
            <a:r>
              <a:rPr lang="en-US" dirty="0"/>
              <a:t>Open, build and run the solution</a:t>
            </a:r>
          </a:p>
          <a:p>
            <a:r>
              <a:rPr lang="en-US" dirty="0"/>
              <a:t>Configure IIS to host the web app (app pool, website, folder)</a:t>
            </a:r>
          </a:p>
        </p:txBody>
      </p:sp>
    </p:spTree>
    <p:extLst>
      <p:ext uri="{BB962C8B-B14F-4D97-AF65-F5344CB8AC3E}">
        <p14:creationId xmlns:p14="http://schemas.microsoft.com/office/powerpoint/2010/main" val="35098854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81FC2B-23B0-4075-917A-9EDBBF3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3: Start containerization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1FB035-97ED-4307-9318-718C0540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37" y="1190400"/>
            <a:ext cx="11316299" cy="5272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running application determine the containerization process</a:t>
            </a:r>
          </a:p>
          <a:p>
            <a:r>
              <a:rPr lang="en-US" dirty="0"/>
              <a:t>Start with the original installer? (Too complex)</a:t>
            </a:r>
          </a:p>
          <a:p>
            <a:r>
              <a:rPr lang="en-US" dirty="0"/>
              <a:t>Start with Image2docker? </a:t>
            </a:r>
          </a:p>
          <a:p>
            <a:pPr lvl="1"/>
            <a:r>
              <a:rPr lang="en-US" dirty="0"/>
              <a:t>TBD</a:t>
            </a:r>
          </a:p>
          <a:p>
            <a:r>
              <a:rPr lang="en-US" dirty="0"/>
              <a:t>Start with copying assets? </a:t>
            </a:r>
          </a:p>
          <a:p>
            <a:pPr lvl="1"/>
            <a:r>
              <a:rPr lang="en-US" dirty="0"/>
              <a:t>Copy website folder</a:t>
            </a:r>
          </a:p>
          <a:p>
            <a:pPr lvl="1"/>
            <a:r>
              <a:rPr lang="en-US" dirty="0"/>
              <a:t>Copy SQL data &amp; log files </a:t>
            </a:r>
          </a:p>
        </p:txBody>
      </p:sp>
    </p:spTree>
    <p:extLst>
      <p:ext uri="{BB962C8B-B14F-4D97-AF65-F5344CB8AC3E}">
        <p14:creationId xmlns:p14="http://schemas.microsoft.com/office/powerpoint/2010/main" val="24171680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D22001-1C24-4C57-BB96-1C66D46C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4: Persistent data with SQL Server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E8EE8E-2A4E-4BDE-8EAE-8A194D304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persistence approach</a:t>
            </a:r>
          </a:p>
          <a:p>
            <a:r>
              <a:rPr lang="en-US" dirty="0"/>
              <a:t>Keep data persisted outside container</a:t>
            </a:r>
          </a:p>
          <a:p>
            <a:pPr lvl="1"/>
            <a:r>
              <a:rPr lang="en-US" dirty="0"/>
              <a:t>Use plain SQL on Windows base image</a:t>
            </a:r>
          </a:p>
          <a:p>
            <a:pPr lvl="1"/>
            <a:r>
              <a:rPr lang="en-US" dirty="0"/>
              <a:t>Create a volume with data &amp; log files</a:t>
            </a:r>
          </a:p>
          <a:p>
            <a:pPr lvl="1"/>
            <a:r>
              <a:rPr lang="en-US" dirty="0"/>
              <a:t>Attach database upon instantiation</a:t>
            </a:r>
          </a:p>
          <a:p>
            <a:r>
              <a:rPr lang="en-US" dirty="0"/>
              <a:t>Store initial data inside container and allow reset</a:t>
            </a:r>
          </a:p>
          <a:p>
            <a:pPr lvl="1"/>
            <a:r>
              <a:rPr lang="en-US" dirty="0"/>
              <a:t>Use specialized image based on SQL on Windows</a:t>
            </a:r>
          </a:p>
          <a:p>
            <a:pPr lvl="1"/>
            <a:r>
              <a:rPr lang="en-US" dirty="0"/>
              <a:t>Copy data &amp; log files </a:t>
            </a:r>
          </a:p>
        </p:txBody>
      </p:sp>
    </p:spTree>
    <p:extLst>
      <p:ext uri="{BB962C8B-B14F-4D97-AF65-F5344CB8AC3E}">
        <p14:creationId xmlns:p14="http://schemas.microsoft.com/office/powerpoint/2010/main" val="37589608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CD0456-7B4E-4589-A790-CCF77488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0D7191-0E81-4C58-8205-EC5F81FAE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542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12031D-F028-4744-844E-E6789060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64DB80-E387-4E19-BDF1-9BEAFB03E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pdebruin</a:t>
            </a:r>
            <a:r>
              <a:rPr lang="en-US" dirty="0"/>
              <a:t>/</a:t>
            </a:r>
            <a:r>
              <a:rPr lang="en-US" dirty="0" err="1"/>
              <a:t>petshop</a:t>
            </a:r>
            <a:endParaRPr lang="en-US" dirty="0"/>
          </a:p>
          <a:p>
            <a:endParaRPr lang="en-US" dirty="0"/>
          </a:p>
          <a:p>
            <a:r>
              <a:rPr lang="en-US" dirty="0"/>
              <a:t>Hub.docker.com/r/</a:t>
            </a:r>
            <a:r>
              <a:rPr lang="en-US" dirty="0" err="1"/>
              <a:t>pdebruin</a:t>
            </a:r>
            <a:r>
              <a:rPr lang="en-US" dirty="0"/>
              <a:t>/</a:t>
            </a:r>
            <a:r>
              <a:rPr lang="en-US" dirty="0" err="1"/>
              <a:t>petshop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4677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E5E5E5"/>
      </a:dk1>
      <a:lt1>
        <a:srgbClr val="0095E5"/>
      </a:lt1>
      <a:dk2>
        <a:srgbClr val="A7A7A7"/>
      </a:dk2>
      <a:lt2>
        <a:srgbClr val="535353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12700" cap="flat">
          <a:noFill/>
          <a:prstDash val="solid"/>
          <a:bevel/>
        </a:ln>
        <a:effectLst>
          <a:outerShdw blurRad="254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34289" tIns="34289" rIns="34289" bIns="34289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ts val="57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95E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bevel/>
        </a:ln>
        <a:effectLst>
          <a:outerShdw blurRad="254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4289" tIns="34289" rIns="34289" bIns="34289" numCol="1" spcCol="38100" rtlCol="0" anchor="t">
        <a:spAutoFit/>
      </a:bodyPr>
      <a:lstStyle>
        <a:defPPr defTabSz="342900">
          <a:lnSpc>
            <a:spcPct val="100000"/>
          </a:lnSpc>
          <a:defRPr sz="2400" b="1" dirty="0" smtClean="0">
            <a:solidFill>
              <a:srgbClr val="1A2857"/>
            </a:solidFill>
            <a:ea typeface="Comfortaa" charset="0"/>
            <a:cs typeface="Comfortaa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bevel/>
        </a:ln>
        <a:effectLst>
          <a:outerShdw blurRad="254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34289" tIns="34289" rIns="34289" bIns="34289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ts val="57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95E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bevel/>
        </a:ln>
        <a:effectLst>
          <a:outerShdw blurRad="254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4289" tIns="34289" rIns="34289" bIns="34289" numCol="1" spcCol="38100" rtlCol="0" anchor="t">
        <a:spAutoFit/>
      </a:bodyPr>
      <a:lstStyle>
        <a:defPPr marL="0" marR="0" indent="0" algn="l" defTabSz="342900" rtl="0" fontAlgn="auto" latinLnBrk="0" hangingPunct="0">
          <a:lnSpc>
            <a:spcPts val="57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95E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314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 Neue</vt:lpstr>
      <vt:lpstr>Noto Sans Symbols</vt:lpstr>
      <vt:lpstr>Wingdings</vt:lpstr>
      <vt:lpstr>Default</vt:lpstr>
      <vt:lpstr>PowerPoint Presentation</vt:lpstr>
      <vt:lpstr>Summary: .NET Petshop in containers</vt:lpstr>
      <vt:lpstr>Introduction</vt:lpstr>
      <vt:lpstr>Challenge 1: Just an old MSI</vt:lpstr>
      <vt:lpstr>Challenge 2: MSI just deploys source code</vt:lpstr>
      <vt:lpstr>Challenge 3: Start containerization</vt:lpstr>
      <vt:lpstr>Challenge 4: Persistent data with SQL Server database</vt:lpstr>
      <vt:lpstr>Diagram?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de bruin</dc:creator>
  <cp:lastModifiedBy>Pieter de Bruin</cp:lastModifiedBy>
  <cp:revision>155</cp:revision>
  <dcterms:modified xsi:type="dcterms:W3CDTF">2017-12-01T12:04:31Z</dcterms:modified>
</cp:coreProperties>
</file>