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7" r:id="rId4"/>
    <p:sldId id="260" r:id="rId5"/>
    <p:sldId id="269" r:id="rId6"/>
    <p:sldId id="270" r:id="rId7"/>
    <p:sldId id="261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99C5"/>
    <a:srgbClr val="FF5B5F"/>
    <a:srgbClr val="0589AB"/>
    <a:srgbClr val="973235"/>
    <a:srgbClr val="AC3A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80"/>
    <p:restoredTop sz="94691"/>
  </p:normalViewPr>
  <p:slideViewPr>
    <p:cSldViewPr snapToGrid="0" snapToObjects="1" showGuides="1">
      <p:cViewPr>
        <p:scale>
          <a:sx n="82" d="100"/>
          <a:sy n="82" d="100"/>
        </p:scale>
        <p:origin x="456" y="1048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2" d="100"/>
          <a:sy n="82" d="100"/>
        </p:scale>
        <p:origin x="1296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Graham/Desktop/zappos_challenge/platform_dat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KPIs by Platform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platform_data!$B$1</c:f>
              <c:strCache>
                <c:ptCount val="1"/>
                <c:pt idx="0">
                  <c:v>Orders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platform_data!$A$2:$A$13</c:f>
              <c:strCache>
                <c:ptCount val="12"/>
                <c:pt idx="0">
                  <c:v>Android</c:v>
                </c:pt>
                <c:pt idx="1">
                  <c:v>BlackBerry</c:v>
                </c:pt>
                <c:pt idx="2">
                  <c:v>ChromeOS</c:v>
                </c:pt>
                <c:pt idx="3">
                  <c:v>iOS</c:v>
                </c:pt>
                <c:pt idx="4">
                  <c:v>iPad</c:v>
                </c:pt>
                <c:pt idx="5">
                  <c:v>iPhone</c:v>
                </c:pt>
                <c:pt idx="6">
                  <c:v>Linux</c:v>
                </c:pt>
                <c:pt idx="7">
                  <c:v>Macintosh</c:v>
                </c:pt>
                <c:pt idx="8">
                  <c:v>MacOSX</c:v>
                </c:pt>
                <c:pt idx="9">
                  <c:v>Other</c:v>
                </c:pt>
                <c:pt idx="10">
                  <c:v>SymbianOS</c:v>
                </c:pt>
                <c:pt idx="11">
                  <c:v>WindowsPhone</c:v>
                </c:pt>
              </c:strCache>
            </c:strRef>
          </c:cat>
          <c:val>
            <c:numRef>
              <c:f>platform_data!$B$2:$B$13</c:f>
              <c:numCache>
                <c:formatCode>General</c:formatCode>
                <c:ptCount val="12"/>
                <c:pt idx="0">
                  <c:v>1.65094339622642</c:v>
                </c:pt>
                <c:pt idx="1">
                  <c:v>0.0</c:v>
                </c:pt>
                <c:pt idx="2">
                  <c:v>0.0</c:v>
                </c:pt>
                <c:pt idx="3">
                  <c:v>62.1462264150943</c:v>
                </c:pt>
                <c:pt idx="4">
                  <c:v>1.29716981132075</c:v>
                </c:pt>
                <c:pt idx="5">
                  <c:v>25.1179245283019</c:v>
                </c:pt>
                <c:pt idx="6">
                  <c:v>0.471698113207547</c:v>
                </c:pt>
                <c:pt idx="7">
                  <c:v>0.0</c:v>
                </c:pt>
                <c:pt idx="8">
                  <c:v>0.707547169811321</c:v>
                </c:pt>
                <c:pt idx="9">
                  <c:v>4.24528301886792</c:v>
                </c:pt>
                <c:pt idx="10">
                  <c:v>1.7688679245283</c:v>
                </c:pt>
                <c:pt idx="11">
                  <c:v>2.59433962264151</c:v>
                </c:pt>
              </c:numCache>
            </c:numRef>
          </c:val>
        </c:ser>
        <c:ser>
          <c:idx val="1"/>
          <c:order val="1"/>
          <c:tx>
            <c:strRef>
              <c:f>platform_data!$C$1</c:f>
              <c:strCache>
                <c:ptCount val="1"/>
                <c:pt idx="0">
                  <c:v>Gross Sales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platform_data!$A$2:$A$13</c:f>
              <c:strCache>
                <c:ptCount val="12"/>
                <c:pt idx="0">
                  <c:v>Android</c:v>
                </c:pt>
                <c:pt idx="1">
                  <c:v>BlackBerry</c:v>
                </c:pt>
                <c:pt idx="2">
                  <c:v>ChromeOS</c:v>
                </c:pt>
                <c:pt idx="3">
                  <c:v>iOS</c:v>
                </c:pt>
                <c:pt idx="4">
                  <c:v>iPad</c:v>
                </c:pt>
                <c:pt idx="5">
                  <c:v>iPhone</c:v>
                </c:pt>
                <c:pt idx="6">
                  <c:v>Linux</c:v>
                </c:pt>
                <c:pt idx="7">
                  <c:v>Macintosh</c:v>
                </c:pt>
                <c:pt idx="8">
                  <c:v>MacOSX</c:v>
                </c:pt>
                <c:pt idx="9">
                  <c:v>Other</c:v>
                </c:pt>
                <c:pt idx="10">
                  <c:v>SymbianOS</c:v>
                </c:pt>
                <c:pt idx="11">
                  <c:v>WindowsPhone</c:v>
                </c:pt>
              </c:strCache>
            </c:strRef>
          </c:cat>
          <c:val>
            <c:numRef>
              <c:f>platform_data!$C$2:$C$13</c:f>
              <c:numCache>
                <c:formatCode>General</c:formatCode>
                <c:ptCount val="12"/>
                <c:pt idx="0">
                  <c:v>1.25725338491296</c:v>
                </c:pt>
                <c:pt idx="1">
                  <c:v>0.0126995291405349</c:v>
                </c:pt>
                <c:pt idx="2">
                  <c:v>0.0957349119824942</c:v>
                </c:pt>
                <c:pt idx="3">
                  <c:v>59.3488072211476</c:v>
                </c:pt>
                <c:pt idx="4">
                  <c:v>1.06480667409101</c:v>
                </c:pt>
                <c:pt idx="5">
                  <c:v>27.4788503995467</c:v>
                </c:pt>
                <c:pt idx="6">
                  <c:v>0.422015122208546</c:v>
                </c:pt>
                <c:pt idx="7">
                  <c:v>0.030283492565891</c:v>
                </c:pt>
                <c:pt idx="8">
                  <c:v>0.68870523415978</c:v>
                </c:pt>
                <c:pt idx="9">
                  <c:v>4.52982435574312</c:v>
                </c:pt>
                <c:pt idx="10">
                  <c:v>1.77109587167614</c:v>
                </c:pt>
                <c:pt idx="11">
                  <c:v>3.29992380282516</c:v>
                </c:pt>
              </c:numCache>
            </c:numRef>
          </c:val>
        </c:ser>
        <c:ser>
          <c:idx val="2"/>
          <c:order val="2"/>
          <c:tx>
            <c:strRef>
              <c:f>platform_data!$D$1</c:f>
              <c:strCache>
                <c:ptCount val="1"/>
                <c:pt idx="0">
                  <c:v>Visits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platform_data!$A$2:$A$13</c:f>
              <c:strCache>
                <c:ptCount val="12"/>
                <c:pt idx="0">
                  <c:v>Android</c:v>
                </c:pt>
                <c:pt idx="1">
                  <c:v>BlackBerry</c:v>
                </c:pt>
                <c:pt idx="2">
                  <c:v>ChromeOS</c:v>
                </c:pt>
                <c:pt idx="3">
                  <c:v>iOS</c:v>
                </c:pt>
                <c:pt idx="4">
                  <c:v>iPad</c:v>
                </c:pt>
                <c:pt idx="5">
                  <c:v>iPhone</c:v>
                </c:pt>
                <c:pt idx="6">
                  <c:v>Linux</c:v>
                </c:pt>
                <c:pt idx="7">
                  <c:v>Macintosh</c:v>
                </c:pt>
                <c:pt idx="8">
                  <c:v>MacOSX</c:v>
                </c:pt>
                <c:pt idx="9">
                  <c:v>Other</c:v>
                </c:pt>
                <c:pt idx="10">
                  <c:v>SymbianOS</c:v>
                </c:pt>
                <c:pt idx="11">
                  <c:v>WindowsPhone</c:v>
                </c:pt>
              </c:strCache>
            </c:strRef>
          </c:cat>
          <c:val>
            <c:numRef>
              <c:f>platform_data!$D$2:$D$13</c:f>
              <c:numCache>
                <c:formatCode>General</c:formatCode>
                <c:ptCount val="12"/>
                <c:pt idx="0">
                  <c:v>1.27523910733262</c:v>
                </c:pt>
                <c:pt idx="1">
                  <c:v>0.0</c:v>
                </c:pt>
                <c:pt idx="2">
                  <c:v>0.0</c:v>
                </c:pt>
                <c:pt idx="3">
                  <c:v>48.990435706695</c:v>
                </c:pt>
                <c:pt idx="4">
                  <c:v>0.584484590860786</c:v>
                </c:pt>
                <c:pt idx="5">
                  <c:v>20.403825717322</c:v>
                </c:pt>
                <c:pt idx="6">
                  <c:v>0.743889479277364</c:v>
                </c:pt>
                <c:pt idx="7">
                  <c:v>0.053134962805526</c:v>
                </c:pt>
                <c:pt idx="8">
                  <c:v>2.17853347502657</c:v>
                </c:pt>
                <c:pt idx="9">
                  <c:v>23.8044633368757</c:v>
                </c:pt>
                <c:pt idx="10">
                  <c:v>0.797024442082891</c:v>
                </c:pt>
                <c:pt idx="11">
                  <c:v>1.16896918172157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05047744"/>
        <c:axId val="1785134320"/>
      </c:barChart>
      <c:catAx>
        <c:axId val="18050477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134320"/>
        <c:crosses val="autoZero"/>
        <c:auto val="1"/>
        <c:lblAlgn val="ctr"/>
        <c:lblOffset val="100"/>
        <c:noMultiLvlLbl val="0"/>
      </c:catAx>
      <c:valAx>
        <c:axId val="1785134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% of total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504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B6C39-6DA2-DC4B-8F97-F53A1CE951ED}" type="datetimeFigureOut">
              <a:rPr lang="en-US" smtClean="0"/>
              <a:t>9/11/16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71D9E-CEF2-8E40-932D-18C6EDA31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95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71D9E-CEF2-8E40-932D-18C6EDA31B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39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71D9E-CEF2-8E40-932D-18C6EDA31B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9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883C-6EC4-F64C-996C-ACD14C904F38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47AF-5986-A642-AD8E-1CAA02FD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9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883C-6EC4-F64C-996C-ACD14C904F38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47AF-5986-A642-AD8E-1CAA02FD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6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883C-6EC4-F64C-996C-ACD14C904F38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47AF-5986-A642-AD8E-1CAA02FD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2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883C-6EC4-F64C-996C-ACD14C904F38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47AF-5986-A642-AD8E-1CAA02FD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883C-6EC4-F64C-996C-ACD14C904F38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47AF-5986-A642-AD8E-1CAA02FD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5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883C-6EC4-F64C-996C-ACD14C904F38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47AF-5986-A642-AD8E-1CAA02FD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883C-6EC4-F64C-996C-ACD14C904F38}" type="datetimeFigureOut">
              <a:rPr lang="en-US" smtClean="0"/>
              <a:t>9/11/16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47AF-5986-A642-AD8E-1CAA02FD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883C-6EC4-F64C-996C-ACD14C904F38}" type="datetimeFigureOut">
              <a:rPr lang="en-US" smtClean="0"/>
              <a:t>9/11/16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47AF-5986-A642-AD8E-1CAA02FD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2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883C-6EC4-F64C-996C-ACD14C904F38}" type="datetimeFigureOut">
              <a:rPr lang="en-US" smtClean="0"/>
              <a:t>9/11/16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47AF-5986-A642-AD8E-1CAA02FD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2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883C-6EC4-F64C-996C-ACD14C904F38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47AF-5986-A642-AD8E-1CAA02FD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2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883C-6EC4-F64C-996C-ACD14C904F38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47AF-5986-A642-AD8E-1CAA02FD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7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9883C-6EC4-F64C-996C-ACD14C904F38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D47AF-5986-A642-AD8E-1CAA02FD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3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310156"/>
            <a:ext cx="12192000" cy="1767087"/>
          </a:xfrm>
          <a:prstGeom prst="rect">
            <a:avLst/>
          </a:prstGeom>
          <a:solidFill>
            <a:srgbClr val="739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935896" y="4585192"/>
            <a:ext cx="0" cy="12324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-175605" y="4565503"/>
            <a:ext cx="4284848" cy="1067913"/>
            <a:chOff x="-175605" y="4549857"/>
            <a:chExt cx="4284848" cy="1916517"/>
          </a:xfrm>
        </p:grpSpPr>
        <p:sp>
          <p:nvSpPr>
            <p:cNvPr id="17" name="TextBox 16"/>
            <p:cNvSpPr txBox="1"/>
            <p:nvPr/>
          </p:nvSpPr>
          <p:spPr>
            <a:xfrm>
              <a:off x="-175605" y="4549857"/>
              <a:ext cx="4284848" cy="1546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spc="300" dirty="0" smtClean="0">
                  <a:solidFill>
                    <a:schemeClr val="bg1"/>
                  </a:solidFill>
                </a:rPr>
                <a:t>Zappos </a:t>
              </a:r>
            </a:p>
            <a:p>
              <a:pPr algn="ctr"/>
              <a:r>
                <a:rPr lang="en-US" sz="2500" b="1" spc="300" dirty="0" smtClean="0">
                  <a:solidFill>
                    <a:schemeClr val="bg1"/>
                  </a:solidFill>
                </a:rPr>
                <a:t>Analytics Challenge</a:t>
              </a:r>
              <a:endParaRPr lang="en-US" sz="2500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15027" y="6097041"/>
              <a:ext cx="1905843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+mj-lt"/>
                </a:rPr>
                <a:t>insights &amp; findings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508611" y="5302466"/>
            <a:ext cx="1693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1"/>
                </a:solidFill>
                <a:latin typeface="+mj-lt"/>
              </a:rPr>
              <a:t>Las Vegas, Nevada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88904" y="5258962"/>
            <a:ext cx="187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Thousands of Happy Customers</a:t>
            </a:r>
          </a:p>
          <a:p>
            <a:pPr algn="ctr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87767" y="5302466"/>
            <a:ext cx="2096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Powered by Service, Driven by Data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5510" y="4424255"/>
            <a:ext cx="973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Heydings Icons" charset="0"/>
                <a:ea typeface="Heydings Icons" charset="0"/>
                <a:cs typeface="Heydings Icons" charset="0"/>
              </a:rPr>
              <a:t>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26069" y="4424255"/>
            <a:ext cx="805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Heydings Icons" charset="0"/>
                <a:ea typeface="Heydings Icons" charset="0"/>
                <a:cs typeface="Heydings Icons" charset="0"/>
              </a:rPr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28222" y="4424255"/>
            <a:ext cx="805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Heydings Icons" charset="0"/>
                <a:ea typeface="Heydings Icons" charset="0"/>
                <a:cs typeface="Heydings Icons" charset="0"/>
              </a:rPr>
              <a:t>1</a:t>
            </a:r>
            <a:endParaRPr lang="en-US" sz="6000" dirty="0">
              <a:solidFill>
                <a:schemeClr val="bg1"/>
              </a:solidFill>
              <a:latin typeface="Heydings Icons" charset="0"/>
              <a:ea typeface="Heydings Icons" charset="0"/>
              <a:cs typeface="Heydings Icon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910348" y="489822"/>
            <a:ext cx="6731919" cy="3375039"/>
            <a:chOff x="2910348" y="489822"/>
            <a:chExt cx="6731919" cy="33750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53" t="23908" r="12749" b="22596"/>
            <a:stretch/>
          </p:blipFill>
          <p:spPr>
            <a:xfrm>
              <a:off x="2910348" y="489822"/>
              <a:ext cx="6371303" cy="3375039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8661097" y="2627823"/>
              <a:ext cx="981170" cy="8299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729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9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919716"/>
            <a:ext cx="12192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74673" y="1288213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Bookings Made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22124" y="225100"/>
            <a:ext cx="2893885" cy="1722103"/>
          </a:xfrm>
          <a:prstGeom prst="rect">
            <a:avLst/>
          </a:prstGeom>
          <a:solidFill>
            <a:srgbClr val="739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18473"/>
          <a:stretch/>
        </p:blipFill>
        <p:spPr>
          <a:xfrm>
            <a:off x="4661645" y="459888"/>
            <a:ext cx="2655027" cy="96487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31900" y="2407031"/>
            <a:ext cx="11239012" cy="1890906"/>
            <a:chOff x="692012" y="1947203"/>
            <a:chExt cx="11239012" cy="1890906"/>
          </a:xfrm>
        </p:grpSpPr>
        <p:grpSp>
          <p:nvGrpSpPr>
            <p:cNvPr id="5" name="Group 4"/>
            <p:cNvGrpSpPr/>
            <p:nvPr/>
          </p:nvGrpSpPr>
          <p:grpSpPr>
            <a:xfrm>
              <a:off x="842675" y="1947203"/>
              <a:ext cx="10292966" cy="1643895"/>
              <a:chOff x="662771" y="1934524"/>
              <a:chExt cx="10292966" cy="1643895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62771" y="1934524"/>
                <a:ext cx="125939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0" dirty="0" smtClean="0">
                    <a:solidFill>
                      <a:schemeClr val="bg1"/>
                    </a:solidFill>
                    <a:latin typeface="Heydings Icons" charset="0"/>
                    <a:ea typeface="Heydings Icons" charset="0"/>
                    <a:cs typeface="Heydings Icons" charset="0"/>
                  </a:rPr>
                  <a:t>D</a:t>
                </a:r>
                <a:endParaRPr lang="en-US" sz="10000" dirty="0">
                  <a:solidFill>
                    <a:schemeClr val="bg1"/>
                  </a:solidFill>
                  <a:latin typeface="Heydings Icons" charset="0"/>
                  <a:ea typeface="Heydings Icons" charset="0"/>
                  <a:cs typeface="Heydings Icons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862900" y="1947203"/>
                <a:ext cx="125939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0" dirty="0" smtClean="0">
                    <a:solidFill>
                      <a:schemeClr val="bg1"/>
                    </a:solidFill>
                    <a:latin typeface="Heydings Icons" charset="0"/>
                    <a:ea typeface="Heydings Icons" charset="0"/>
                    <a:cs typeface="Heydings Icons" charset="0"/>
                  </a:rPr>
                  <a:t>M</a:t>
                </a:r>
                <a:endParaRPr lang="en-US" sz="10000" dirty="0">
                  <a:solidFill>
                    <a:schemeClr val="bg1"/>
                  </a:solidFill>
                  <a:latin typeface="Heydings Icons" charset="0"/>
                  <a:ea typeface="Heydings Icons" charset="0"/>
                  <a:cs typeface="Heydings Icons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296089" y="1947203"/>
                <a:ext cx="125939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0" dirty="0">
                    <a:solidFill>
                      <a:schemeClr val="bg1"/>
                    </a:solidFill>
                    <a:latin typeface="Heydings Icons" charset="0"/>
                    <a:ea typeface="Heydings Icons" charset="0"/>
                    <a:cs typeface="Heydings Icons" charset="0"/>
                  </a:rPr>
                  <a:t>v</a:t>
                </a:r>
                <a:endParaRPr lang="en-US" sz="10000" dirty="0">
                  <a:solidFill>
                    <a:schemeClr val="bg1"/>
                  </a:solidFill>
                  <a:latin typeface="Heydings Icons" charset="0"/>
                  <a:ea typeface="Heydings Icons" charset="0"/>
                  <a:cs typeface="Heydings Icons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432718" y="1947203"/>
                <a:ext cx="125939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0" dirty="0">
                    <a:solidFill>
                      <a:schemeClr val="bg1"/>
                    </a:solidFill>
                    <a:latin typeface="Heydings Icons" charset="0"/>
                    <a:ea typeface="Heydings Icons" charset="0"/>
                    <a:cs typeface="Heydings Icons" charset="0"/>
                  </a:rPr>
                  <a:t>l</a:t>
                </a:r>
                <a:endParaRPr lang="en-US" sz="10000" dirty="0">
                  <a:solidFill>
                    <a:schemeClr val="bg1"/>
                  </a:solidFill>
                  <a:latin typeface="Heydings Icons" charset="0"/>
                  <a:ea typeface="Heydings Icons" charset="0"/>
                  <a:cs typeface="Heydings Icons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96347" y="1947203"/>
                <a:ext cx="125939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0" dirty="0" smtClean="0">
                    <a:solidFill>
                      <a:schemeClr val="bg1"/>
                    </a:solidFill>
                    <a:latin typeface="Heydings Icons" charset="0"/>
                    <a:ea typeface="Heydings Icons" charset="0"/>
                    <a:cs typeface="Heydings Icons" charset="0"/>
                  </a:rPr>
                  <a:t>y</a:t>
                </a:r>
                <a:endParaRPr lang="en-US" sz="10000" dirty="0">
                  <a:solidFill>
                    <a:schemeClr val="bg1"/>
                  </a:solidFill>
                  <a:latin typeface="Heydings Icons" charset="0"/>
                  <a:ea typeface="Heydings Icons" charset="0"/>
                  <a:cs typeface="Heydings Icons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92012" y="3345666"/>
              <a:ext cx="16937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>
                  <a:solidFill>
                    <a:schemeClr val="bg1"/>
                  </a:solidFill>
                  <a:latin typeface="+mj-lt"/>
                </a:rPr>
                <a:t>Raw Data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92493" y="3345666"/>
              <a:ext cx="170961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>
                  <a:solidFill>
                    <a:schemeClr val="bg1"/>
                  </a:solidFill>
                  <a:latin typeface="+mj-lt"/>
                </a:rPr>
                <a:t>Exploration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60821" y="3345666"/>
              <a:ext cx="201971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>
                  <a:solidFill>
                    <a:schemeClr val="bg1"/>
                  </a:solidFill>
                  <a:latin typeface="+mj-lt"/>
                </a:rPr>
                <a:t>Visualizations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01527" y="3345666"/>
              <a:ext cx="201971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>
                  <a:solidFill>
                    <a:schemeClr val="bg1"/>
                  </a:solidFill>
                  <a:latin typeface="+mj-lt"/>
                </a:rPr>
                <a:t>Insight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267157" y="3345666"/>
              <a:ext cx="26638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smtClean="0">
                  <a:solidFill>
                    <a:schemeClr val="bg1"/>
                  </a:solidFill>
                  <a:latin typeface="+mj-lt"/>
                </a:rPr>
                <a:t>Happy Customers!</a:t>
              </a:r>
              <a:endParaRPr lang="en-US" sz="260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044671" y="5556840"/>
            <a:ext cx="801346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 smtClean="0">
                <a:solidFill>
                  <a:schemeClr val="bg1"/>
                </a:solidFill>
                <a:latin typeface="+mj-lt"/>
              </a:rPr>
              <a:t>Analytics Work Flow</a:t>
            </a:r>
            <a:endParaRPr lang="en-US" sz="45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604425" y="5111631"/>
            <a:ext cx="898315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41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955" y="584536"/>
            <a:ext cx="8563032" cy="60582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6227" y="0"/>
            <a:ext cx="2743200" cy="6858000"/>
          </a:xfrm>
          <a:prstGeom prst="rect">
            <a:avLst/>
          </a:prstGeom>
          <a:solidFill>
            <a:srgbClr val="739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6227" y="128587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Average </a:t>
            </a:r>
          </a:p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Bounce Rate</a:t>
            </a:r>
            <a:endParaRPr lang="en-US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4309" y="1490008"/>
            <a:ext cx="26270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+mj-lt"/>
              </a:rPr>
              <a:t>Aggregated bounce rate data reveals that Pinnacle is by far our lowest-performing site, followed by Sortly and Acme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2884" y="3959424"/>
            <a:ext cx="256988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+mj-lt"/>
              </a:rPr>
              <a:t>Tabular and Widgetry are stellar performers, while Botly has modest performance </a:t>
            </a:r>
          </a:p>
        </p:txBody>
      </p:sp>
    </p:spTree>
    <p:extLst>
      <p:ext uri="{BB962C8B-B14F-4D97-AF65-F5344CB8AC3E}">
        <p14:creationId xmlns:p14="http://schemas.microsoft.com/office/powerpoint/2010/main" val="142109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872718"/>
            <a:ext cx="6745221" cy="0"/>
          </a:xfrm>
          <a:prstGeom prst="line">
            <a:avLst/>
          </a:prstGeom>
          <a:ln w="38100">
            <a:solidFill>
              <a:srgbClr val="7399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459805" y="144841"/>
            <a:ext cx="73039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2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SEASONALITY OF </a:t>
            </a:r>
            <a:r>
              <a:rPr lang="en-US" sz="42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BOUNCE </a:t>
            </a:r>
            <a:endParaRPr lang="en-US" sz="4200" b="1" spc="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5170" y="915505"/>
            <a:ext cx="619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How can we decrease Pinnacle’s Bounce Rate?</a:t>
            </a:r>
            <a:endParaRPr lang="en-US" b="1" spc="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6783" y="2010642"/>
            <a:ext cx="42966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Pinnacle has the lowest bounce at the start of the year</a:t>
            </a:r>
          </a:p>
          <a:p>
            <a:pPr marL="285750" indent="-285750">
              <a:buFontTx/>
              <a:buChar char="-"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 the year goes own, its performance worsens</a:t>
            </a:r>
          </a:p>
          <a:p>
            <a:pPr marL="285750" indent="-285750">
              <a:buFontTx/>
              <a:buChar char="-"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Peak bounce rate happens in Q3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Let’s look at what content differences exist on the site between Q1 and Q3</a:t>
            </a:r>
          </a:p>
          <a:p>
            <a:pPr marL="285750" indent="-285750">
              <a:buFontTx/>
              <a:buChar char="-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What new-year initiatives did we launch that we could mimic in Q3?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543424" y="1285883"/>
            <a:ext cx="7657243" cy="5417422"/>
            <a:chOff x="4543424" y="1285883"/>
            <a:chExt cx="7657243" cy="541742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3424" y="1285883"/>
              <a:ext cx="7657243" cy="5417422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>
            <a:xfrm flipV="1">
              <a:off x="5403773" y="4996149"/>
              <a:ext cx="572878" cy="1019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5976651" y="3079214"/>
              <a:ext cx="2330067" cy="1916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8306718" y="2728726"/>
              <a:ext cx="572877" cy="352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8879596" y="1729648"/>
              <a:ext cx="589402" cy="99702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9468998" y="1740665"/>
              <a:ext cx="578385" cy="3305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10047383" y="2084239"/>
              <a:ext cx="583894" cy="1459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0625769" y="2142781"/>
              <a:ext cx="589402" cy="853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11209662" y="2155174"/>
              <a:ext cx="578386" cy="8083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976107" y="4057356"/>
            <a:ext cx="161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(Pinnacle has no bounce rate data available for Mar-May)</a:t>
            </a:r>
          </a:p>
        </p:txBody>
      </p:sp>
    </p:spTree>
    <p:extLst>
      <p:ext uri="{BB962C8B-B14F-4D97-AF65-F5344CB8AC3E}">
        <p14:creationId xmlns:p14="http://schemas.microsoft.com/office/powerpoint/2010/main" val="52979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13062" y="0"/>
            <a:ext cx="2743200" cy="6858000"/>
          </a:xfrm>
          <a:prstGeom prst="rect">
            <a:avLst/>
          </a:prstGeom>
          <a:solidFill>
            <a:srgbClr val="739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6227" y="128587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Average </a:t>
            </a:r>
          </a:p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Conversion Rate</a:t>
            </a:r>
            <a:endParaRPr lang="en-US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4309" y="1490008"/>
            <a:ext cx="26270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+mj-lt"/>
              </a:rPr>
              <a:t>Aggregated bounce rate data reveals that Pinnacle is by far our lowest-performing site, followed by Sortly and Acme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2884" y="3959424"/>
            <a:ext cx="256988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+mj-lt"/>
              </a:rPr>
              <a:t>Tabular and Widgetry are stellar performers, while Botly has modest performance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8" y="347872"/>
            <a:ext cx="8531412" cy="60358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13062" y="128587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Average </a:t>
            </a:r>
          </a:p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Conversion Rate</a:t>
            </a:r>
            <a:endParaRPr lang="en-US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88885" y="1490008"/>
            <a:ext cx="26270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+mj-lt"/>
              </a:rPr>
              <a:t>Aggregated conversion rate data reveals that Acme, Pinnacle, and Sortly have the lowest conversion rates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90566" y="3959424"/>
            <a:ext cx="256988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+mj-lt"/>
              </a:rPr>
              <a:t>Botly converts as well as Tabular and Widgetry, even though it had a far inferior bounce rate</a:t>
            </a:r>
          </a:p>
        </p:txBody>
      </p:sp>
    </p:spTree>
    <p:extLst>
      <p:ext uri="{BB962C8B-B14F-4D97-AF65-F5344CB8AC3E}">
        <p14:creationId xmlns:p14="http://schemas.microsoft.com/office/powerpoint/2010/main" val="50523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05" y="1285882"/>
            <a:ext cx="7625494" cy="5394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05" y="1285882"/>
            <a:ext cx="7625495" cy="53949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05" y="1285882"/>
            <a:ext cx="7625494" cy="5394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05" y="1285882"/>
            <a:ext cx="7625494" cy="53949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05" y="1285882"/>
            <a:ext cx="7625494" cy="53949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05" y="1285882"/>
            <a:ext cx="7625494" cy="539496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0" y="872718"/>
            <a:ext cx="6745221" cy="0"/>
          </a:xfrm>
          <a:prstGeom prst="line">
            <a:avLst/>
          </a:prstGeom>
          <a:ln w="38100">
            <a:solidFill>
              <a:srgbClr val="7399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459805" y="237829"/>
            <a:ext cx="73039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SEASONALITY OF </a:t>
            </a:r>
            <a:r>
              <a:rPr lang="en-US" sz="34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CONVERSION</a:t>
            </a:r>
            <a:endParaRPr lang="en-US" sz="3400" b="1" spc="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68423" y="884966"/>
            <a:ext cx="4975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How does our Conversion Rate vary over the year ?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6783" y="2010642"/>
            <a:ext cx="429664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 is essentially no change in conversion rate over the year for any site</a:t>
            </a:r>
          </a:p>
          <a:p>
            <a:pPr marL="285750" indent="-285750">
              <a:buFontTx/>
              <a:buChar char="-"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 plots reveal that Widgetry, Tabular, and Botly have identical conversion rates.</a:t>
            </a:r>
          </a:p>
          <a:p>
            <a:pPr marL="285750" indent="-285750">
              <a:buFontTx/>
              <a:buChar char="-"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good; any changes our company implements to boost conversion rates should result in an increase in conversion across the entire year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6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717473"/>
          </a:xfrm>
          <a:prstGeom prst="rect">
            <a:avLst/>
          </a:prstGeom>
          <a:solidFill>
            <a:srgbClr val="739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3189" y="4782607"/>
            <a:ext cx="112656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Our company needs to bring our mobile experience on platforms other than iOS up to par. With more than </a:t>
            </a:r>
            <a:r>
              <a:rPr 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double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the amount of android users globally (1 billion vs 470 million), this is a </a:t>
            </a:r>
            <a:r>
              <a:rPr 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huge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untapped market for our company. </a:t>
            </a:r>
          </a:p>
          <a:p>
            <a:pPr algn="ctr"/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 we improve our mobile experience on Android, Orders, Sales, and Visits will </a:t>
            </a:r>
            <a:r>
              <a:rPr lang="en-US" sz="24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skyrocket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05500" y="1106059"/>
            <a:ext cx="21449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iOS/iPhone make up the </a:t>
            </a:r>
            <a:r>
              <a:rPr lang="en-US" sz="2000" u="sng" dirty="0" smtClean="0">
                <a:solidFill>
                  <a:schemeClr val="bg1"/>
                </a:solidFill>
              </a:rPr>
              <a:t>vast</a:t>
            </a:r>
            <a:r>
              <a:rPr lang="en-US" sz="2000" dirty="0" smtClean="0">
                <a:solidFill>
                  <a:schemeClr val="bg1"/>
                </a:solidFill>
              </a:rPr>
              <a:t> majority of all sites’ Orders, Sales, and Visits.</a:t>
            </a: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8637313"/>
              </p:ext>
            </p:extLst>
          </p:nvPr>
        </p:nvGraphicFramePr>
        <p:xfrm>
          <a:off x="-1" y="0"/>
          <a:ext cx="9763932" cy="4717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3542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310156"/>
            <a:ext cx="12192000" cy="1767087"/>
          </a:xfrm>
          <a:prstGeom prst="rect">
            <a:avLst/>
          </a:prstGeom>
          <a:solidFill>
            <a:srgbClr val="739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935896" y="4585192"/>
            <a:ext cx="0" cy="12324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-175605" y="4565503"/>
            <a:ext cx="4284848" cy="1067913"/>
            <a:chOff x="-175605" y="4549857"/>
            <a:chExt cx="4284848" cy="1916517"/>
          </a:xfrm>
        </p:grpSpPr>
        <p:sp>
          <p:nvSpPr>
            <p:cNvPr id="17" name="TextBox 16"/>
            <p:cNvSpPr txBox="1"/>
            <p:nvPr/>
          </p:nvSpPr>
          <p:spPr>
            <a:xfrm>
              <a:off x="-175605" y="4549857"/>
              <a:ext cx="4284848" cy="1546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spc="300" dirty="0" smtClean="0">
                  <a:solidFill>
                    <a:schemeClr val="bg1"/>
                  </a:solidFill>
                </a:rPr>
                <a:t>Zappos </a:t>
              </a:r>
            </a:p>
            <a:p>
              <a:pPr algn="ctr"/>
              <a:r>
                <a:rPr lang="en-US" sz="2500" b="1" spc="300" dirty="0" smtClean="0">
                  <a:solidFill>
                    <a:schemeClr val="bg1"/>
                  </a:solidFill>
                </a:rPr>
                <a:t>Analytics Challenge</a:t>
              </a:r>
              <a:endParaRPr lang="en-US" sz="2500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15027" y="6097041"/>
              <a:ext cx="1905843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+mj-lt"/>
                </a:rPr>
                <a:t>insights &amp; findings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10348" y="489822"/>
            <a:ext cx="6731919" cy="3375039"/>
            <a:chOff x="2910348" y="489822"/>
            <a:chExt cx="6731919" cy="33750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53" t="23908" r="12749" b="22596"/>
            <a:stretch/>
          </p:blipFill>
          <p:spPr>
            <a:xfrm>
              <a:off x="2910348" y="489822"/>
              <a:ext cx="6371303" cy="3375039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8661097" y="2627823"/>
              <a:ext cx="981170" cy="8299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412836" y="4795621"/>
            <a:ext cx="69179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spc="300" dirty="0" smtClean="0">
                <a:solidFill>
                  <a:schemeClr val="bg1"/>
                </a:solidFill>
              </a:rPr>
              <a:t>Graham Place</a:t>
            </a:r>
            <a:endParaRPr lang="en-US" sz="45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8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384</Words>
  <Application>Microsoft Macintosh PowerPoint</Application>
  <PresentationFormat>Widescreen</PresentationFormat>
  <Paragraphs>64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Heydings Icons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yapy64@gmail.com</dc:creator>
  <cp:lastModifiedBy>Graham Place</cp:lastModifiedBy>
  <cp:revision>79</cp:revision>
  <dcterms:created xsi:type="dcterms:W3CDTF">2016-07-13T08:23:56Z</dcterms:created>
  <dcterms:modified xsi:type="dcterms:W3CDTF">2016-09-12T02:33:25Z</dcterms:modified>
</cp:coreProperties>
</file>