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6" r:id="rId4"/>
  </p:sldMasterIdLst>
  <p:notesMasterIdLst>
    <p:notesMasterId r:id="rId26"/>
  </p:notesMasterIdLst>
  <p:handoutMasterIdLst>
    <p:handoutMasterId r:id="rId27"/>
  </p:handoutMasterIdLst>
  <p:sldIdLst>
    <p:sldId id="541" r:id="rId5"/>
    <p:sldId id="435" r:id="rId6"/>
    <p:sldId id="533" r:id="rId7"/>
    <p:sldId id="436" r:id="rId8"/>
    <p:sldId id="543" r:id="rId9"/>
    <p:sldId id="510" r:id="rId10"/>
    <p:sldId id="544" r:id="rId11"/>
    <p:sldId id="443" r:id="rId12"/>
    <p:sldId id="512" r:id="rId13"/>
    <p:sldId id="438" r:id="rId14"/>
    <p:sldId id="531" r:id="rId15"/>
    <p:sldId id="532" r:id="rId16"/>
    <p:sldId id="540" r:id="rId17"/>
    <p:sldId id="439" r:id="rId18"/>
    <p:sldId id="545" r:id="rId19"/>
    <p:sldId id="546" r:id="rId20"/>
    <p:sldId id="547" r:id="rId21"/>
    <p:sldId id="450" r:id="rId22"/>
    <p:sldId id="548" r:id="rId23"/>
    <p:sldId id="413" r:id="rId24"/>
    <p:sldId id="265" r:id="rId25"/>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14E1279-8196-C041-8F35-280CEE564E70}">
          <p14:sldIdLst>
            <p14:sldId id="541"/>
            <p14:sldId id="435"/>
            <p14:sldId id="533"/>
          </p14:sldIdLst>
        </p14:section>
        <p14:section name="Why SAP CP?" id="{B9E6D8EC-DB47-2141-9202-D153172F9C08}">
          <p14:sldIdLst>
            <p14:sldId id="436"/>
            <p14:sldId id="543"/>
            <p14:sldId id="510"/>
            <p14:sldId id="544"/>
          </p14:sldIdLst>
        </p14:section>
        <p14:section name="Why ABAP in SAP CP?" id="{E4DCCD66-A2AE-0E4B-92FF-022F4E19D536}">
          <p14:sldIdLst>
            <p14:sldId id="443"/>
            <p14:sldId id="512"/>
            <p14:sldId id="438"/>
            <p14:sldId id="531"/>
            <p14:sldId id="532"/>
            <p14:sldId id="540"/>
          </p14:sldIdLst>
        </p14:section>
        <p14:section name="Scenarios" id="{1EB4D1FB-D7EF-154B-A43F-29E68251113C}">
          <p14:sldIdLst>
            <p14:sldId id="439"/>
            <p14:sldId id="545"/>
            <p14:sldId id="546"/>
            <p14:sldId id="547"/>
          </p14:sldIdLst>
        </p14:section>
        <p14:section name="Roadmap" id="{F230DF96-08DC-3A42-88C8-269B74ECF082}">
          <p14:sldIdLst>
            <p14:sldId id="450"/>
            <p14:sldId id="548"/>
          </p14:sldIdLst>
        </p14:section>
        <p14:section name="Bye bye" id="{64004C33-8A11-BD4C-A4C6-C15521DE353B}">
          <p14:sldIdLst>
            <p14:sldId id="413"/>
            <p14:sldId id="265"/>
          </p14:sldIdLst>
        </p14:section>
        <p14:section name="Appendix" id="{E7F62526-A944-9A4F-9FCB-366660211BD6}">
          <p14:sldIdLst/>
        </p14:section>
      </p14:sectionLst>
    </p:ext>
    <p:ext uri="{EFAFB233-063F-42B5-8137-9DF3F51BA10A}">
      <p15:sldGuideLst xmlns:p15="http://schemas.microsoft.com/office/powerpoint/2012/main">
        <p15:guide id="1" pos="3841" userDrawn="1">
          <p15:clr>
            <a:srgbClr val="A4A3A4"/>
          </p15:clr>
        </p15:guide>
        <p15:guide id="2" orient="horz" pos="1684" userDrawn="1">
          <p15:clr>
            <a:srgbClr val="A4A3A4"/>
          </p15:clr>
        </p15:guide>
        <p15:guide id="3" orient="horz" pos="3952" userDrawn="1">
          <p15:clr>
            <a:srgbClr val="A4A3A4"/>
          </p15:clr>
        </p15:guide>
        <p15:guide id="4" pos="190" userDrawn="1">
          <p15:clr>
            <a:srgbClr val="A4A3A4"/>
          </p15:clr>
        </p15:guide>
        <p15:guide id="7" orient="horz" pos="890" userDrawn="1">
          <p15:clr>
            <a:srgbClr val="A4A3A4"/>
          </p15:clr>
        </p15:guide>
        <p15:guide id="8" pos="6563"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7A15"/>
    <a:srgbClr val="3A597A"/>
    <a:srgbClr val="1B294A"/>
    <a:srgbClr val="F0AB00"/>
    <a:srgbClr val="008FD3"/>
    <a:srgbClr val="609A7F"/>
    <a:srgbClr val="F1AC00"/>
    <a:srgbClr val="439341"/>
    <a:srgbClr val="E35500"/>
    <a:srgbClr val="970A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3841"/>
        <p:guide orient="horz" pos="1684"/>
        <p:guide orient="horz" pos="3952"/>
        <p:guide pos="190"/>
        <p:guide orient="horz" pos="890"/>
        <p:guide pos="6563"/>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noProof="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a:t>
            </a:fld>
            <a:endParaRPr kumimoji="0" lang="de-DE" sz="8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326826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a:p>
        </p:txBody>
      </p:sp>
    </p:spTree>
    <p:extLst>
      <p:ext uri="{BB962C8B-B14F-4D97-AF65-F5344CB8AC3E}">
        <p14:creationId xmlns:p14="http://schemas.microsoft.com/office/powerpoint/2010/main" val="2475094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de-DE"/>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a:p>
        </p:txBody>
      </p:sp>
    </p:spTree>
    <p:extLst>
      <p:ext uri="{BB962C8B-B14F-4D97-AF65-F5344CB8AC3E}">
        <p14:creationId xmlns:p14="http://schemas.microsoft.com/office/powerpoint/2010/main" val="3431854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a:p>
        </p:txBody>
      </p:sp>
    </p:spTree>
    <p:extLst>
      <p:ext uri="{BB962C8B-B14F-4D97-AF65-F5344CB8AC3E}">
        <p14:creationId xmlns:p14="http://schemas.microsoft.com/office/powerpoint/2010/main" val="1637226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with image">
    <p:spTree>
      <p:nvGrpSpPr>
        <p:cNvPr id="1" name=""/>
        <p:cNvGrpSpPr/>
        <p:nvPr/>
      </p:nvGrpSpPr>
      <p:grpSpPr>
        <a:xfrm>
          <a:off x="0" y="0"/>
          <a:ext cx="0" cy="0"/>
          <a:chOff x="0" y="0"/>
          <a:chExt cx="0" cy="0"/>
        </a:xfrm>
      </p:grpSpPr>
      <p:pic>
        <p:nvPicPr>
          <p:cNvPr id="21" name="Picture 2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a:t>Click to insert title image</a:t>
            </a:r>
          </a:p>
        </p:txBody>
      </p:sp>
      <p:grpSp>
        <p:nvGrpSpPr>
          <p:cNvPr id="2" name="Group 1"/>
          <p:cNvGrpSpPr/>
          <p:nvPr/>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grpSp>
      <p:sp>
        <p:nvSpPr>
          <p:cNvPr id="13" name="Classification"/>
          <p:cNvSpPr txBox="1"/>
          <p:nvPr/>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p>
        </p:txBody>
      </p:sp>
      <p:sp>
        <p:nvSpPr>
          <p:cNvPr id="19" name="Speaker"/>
          <p:cNvSpPr>
            <a:spLocks noGrp="1"/>
          </p:cNvSpPr>
          <p:nvPr>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2017</a:t>
            </a:r>
          </a:p>
        </p:txBody>
      </p:sp>
      <p:sp>
        <p:nvSpPr>
          <p:cNvPr id="20" name="Presentation Title"/>
          <p:cNvSpPr>
            <a:spLocks noGrp="1"/>
          </p:cNvSpPr>
          <p:nvPr>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a:t>Presentation Title </a:t>
            </a:r>
            <a:br>
              <a:rPr lang="en-US"/>
            </a:br>
            <a:r>
              <a:rPr lang="en-US"/>
              <a:t>Goes Here and Here.</a:t>
            </a:r>
          </a:p>
        </p:txBody>
      </p:sp>
      <p:pic>
        <p:nvPicPr>
          <p:cNvPr id="11" name="SAP Logo"/>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88000" y="6217668"/>
            <a:ext cx="1578462" cy="360000"/>
          </a:xfrm>
          <a:prstGeom prst="rect">
            <a:avLst/>
          </a:prstGeom>
        </p:spPr>
      </p:pic>
      <p:grpSp>
        <p:nvGrpSpPr>
          <p:cNvPr id="12" name="Group 11"/>
          <p:cNvGrpSpPr/>
          <p:nvPr userDrawn="1"/>
        </p:nvGrpSpPr>
        <p:grpSpPr>
          <a:xfrm>
            <a:off x="9171173" y="0"/>
            <a:ext cx="3024002" cy="3430006"/>
            <a:chOff x="9171173" y="0"/>
            <a:chExt cx="3024002" cy="3430006"/>
          </a:xfrm>
        </p:grpSpPr>
        <p:sp>
          <p:nvSpPr>
            <p:cNvPr id="14" name="Rectangle 13"/>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5" name="Rectangle 14"/>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6" name="Rectangle 15"/>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grpSp>
      <p:sp>
        <p:nvSpPr>
          <p:cNvPr id="2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p>
        </p:txBody>
      </p:sp>
      <p:sp>
        <p:nvSpPr>
          <p:cNvPr id="24" name="Speaker"/>
          <p:cNvSpPr>
            <a:spLocks noGrp="1"/>
          </p:cNvSpPr>
          <p:nvPr>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2017</a:t>
            </a:r>
          </a:p>
        </p:txBody>
      </p:sp>
      <p:sp>
        <p:nvSpPr>
          <p:cNvPr id="25" name="Presentation Title"/>
          <p:cNvSpPr>
            <a:spLocks noGrp="1"/>
          </p:cNvSpPr>
          <p:nvPr>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a:t>Presentation Title </a:t>
            </a:r>
            <a:br>
              <a:rPr lang="en-US"/>
            </a:br>
            <a:r>
              <a:rPr lang="en-US"/>
              <a:t>Goes Here and Here.</a:t>
            </a:r>
          </a:p>
        </p:txBody>
      </p:sp>
    </p:spTree>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a:t>“Quote goes here </a:t>
            </a:r>
            <a:br>
              <a:rPr lang="en-US" noProof="0"/>
            </a:br>
            <a:r>
              <a:rPr lang="en-US" noProof="0"/>
              <a:t>and here.”</a:t>
            </a:r>
          </a:p>
          <a:p>
            <a:pPr lvl="1"/>
            <a:r>
              <a:rPr lang="en-US" noProof="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a:t>Insert page title (sentence case)</a:t>
            </a:r>
            <a:endParaRPr lang="en-US"/>
          </a:p>
        </p:txBody>
      </p:sp>
      <p:grpSp>
        <p:nvGrpSpPr>
          <p:cNvPr id="4" name="Group 3"/>
          <p:cNvGrpSpPr/>
          <p:nvPr userDrawn="1"/>
        </p:nvGrpSpPr>
        <p:grpSpPr>
          <a:xfrm>
            <a:off x="0" y="0"/>
            <a:ext cx="12195175" cy="251942"/>
            <a:chOff x="0" y="0"/>
            <a:chExt cx="12195175" cy="251942"/>
          </a:xfrm>
        </p:grpSpPr>
        <p:sp>
          <p:nvSpPr>
            <p:cNvPr id="6" name="Rectangle 5"/>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grpSp>
          <p:nvGrpSpPr>
            <p:cNvPr id="7" name="Secondary Motion Band"/>
            <p:cNvGrpSpPr/>
            <p:nvPr userDrawn="1"/>
          </p:nvGrpSpPr>
          <p:grpSpPr>
            <a:xfrm>
              <a:off x="10682127" y="0"/>
              <a:ext cx="1513048" cy="251942"/>
              <a:chOff x="10682127" y="0"/>
              <a:chExt cx="1513048" cy="252000"/>
            </a:xfrm>
          </p:grpSpPr>
          <p:sp>
            <p:nvSpPr>
              <p:cNvPr id="8" name="Rectangle 7"/>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grpSp>
      </p:gr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3" name="Title 2"/>
          <p:cNvSpPr>
            <a:spLocks noGrp="1"/>
          </p:cNvSpPr>
          <p:nvPr>
            <p:ph type="title" hasCustomPrompt="1"/>
          </p:nvPr>
        </p:nvSpPr>
        <p:spPr>
          <a:xfrm>
            <a:off x="504001" y="504000"/>
            <a:ext cx="7092000" cy="369332"/>
          </a:xfrm>
        </p:spPr>
        <p:txBody>
          <a:bodyPr/>
          <a:lstStyle/>
          <a:p>
            <a:r>
              <a:rPr lang="en-US" noProof="0"/>
              <a:t>Insert page title (sentence case)</a:t>
            </a:r>
            <a:endParaRPr lang="en-US"/>
          </a:p>
        </p:txBody>
      </p:sp>
    </p:spTree>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2" name="Title 1"/>
          <p:cNvSpPr>
            <a:spLocks noGrp="1"/>
          </p:cNvSpPr>
          <p:nvPr>
            <p:ph type="title" hasCustomPrompt="1"/>
          </p:nvPr>
        </p:nvSpPr>
        <p:spPr>
          <a:xfrm>
            <a:off x="504001" y="504000"/>
            <a:ext cx="5112000" cy="369332"/>
          </a:xfrm>
        </p:spPr>
        <p:txBody>
          <a:bodyPr/>
          <a:lstStyle/>
          <a:p>
            <a:r>
              <a:rPr lang="en-US" noProof="0"/>
              <a:t>Insert page title (sentence case)</a:t>
            </a:r>
            <a:endParaRPr lang="en-US"/>
          </a:p>
        </p:txBody>
      </p:sp>
    </p:spTree>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a:t>Click to insert illustration</a:t>
            </a:r>
          </a:p>
        </p:txBody>
      </p:sp>
      <p:sp>
        <p:nvSpPr>
          <p:cNvPr id="13" name="Classification"/>
          <p:cNvSpPr txBox="1"/>
          <p:nvPr/>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p>
        </p:txBody>
      </p:sp>
      <p:sp>
        <p:nvSpPr>
          <p:cNvPr id="19" name="Speaker"/>
          <p:cNvSpPr>
            <a:spLocks noGrp="1"/>
          </p:cNvSpPr>
          <p:nvPr>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2017</a:t>
            </a:r>
          </a:p>
        </p:txBody>
      </p:sp>
      <p:sp>
        <p:nvSpPr>
          <p:cNvPr id="20" name="Presentation Title"/>
          <p:cNvSpPr>
            <a:spLocks noGrp="1"/>
          </p:cNvSpPr>
          <p:nvPr>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a:t>Presentation Title </a:t>
            </a:r>
            <a:br>
              <a:rPr lang="en-US"/>
            </a:br>
            <a:r>
              <a:rPr lang="en-US"/>
              <a:t>Goes Here and Here.</a:t>
            </a:r>
          </a:p>
        </p:txBody>
      </p:sp>
      <p:pic>
        <p:nvPicPr>
          <p:cNvPr id="7" name="SAP Logo"/>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88000" y="6217668"/>
            <a:ext cx="1578462" cy="360000"/>
          </a:xfrm>
          <a:prstGeom prst="rect">
            <a:avLst/>
          </a:prstGeom>
        </p:spPr>
      </p:pic>
      <p:sp>
        <p:nvSpPr>
          <p:cNvPr id="8"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p>
        </p:txBody>
      </p:sp>
      <p:sp>
        <p:nvSpPr>
          <p:cNvPr id="9" name="Speaker"/>
          <p:cNvSpPr>
            <a:spLocks noGrp="1"/>
          </p:cNvSpPr>
          <p:nvPr>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2017</a:t>
            </a:r>
          </a:p>
        </p:txBody>
      </p:sp>
      <p:sp>
        <p:nvSpPr>
          <p:cNvPr id="10" name="Presentation Title"/>
          <p:cNvSpPr>
            <a:spLocks noGrp="1"/>
          </p:cNvSpPr>
          <p:nvPr>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a:t>Presentation Title </a:t>
            </a:r>
            <a:br>
              <a:rPr lang="en-US"/>
            </a:br>
            <a:r>
              <a:rPr lang="en-US"/>
              <a:t>Goes Here and Here.</a:t>
            </a:r>
          </a:p>
        </p:txBody>
      </p:sp>
    </p:spTree>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screenshot</a:t>
            </a:r>
            <a:endParaRPr lang="de-DE"/>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a:t>Click to add content</a:t>
            </a:r>
          </a:p>
        </p:txBody>
      </p:sp>
      <p:sp>
        <p:nvSpPr>
          <p:cNvPr id="2" name="Title 1"/>
          <p:cNvSpPr>
            <a:spLocks noGrp="1"/>
          </p:cNvSpPr>
          <p:nvPr>
            <p:ph type="title" hasCustomPrompt="1"/>
          </p:nvPr>
        </p:nvSpPr>
        <p:spPr/>
        <p:txBody>
          <a:bodyPr/>
          <a:lstStyle/>
          <a:p>
            <a:r>
              <a:rPr lang="en-US" noProof="0"/>
              <a:t>Insert page title (sentence case)</a:t>
            </a:r>
            <a:endParaRPr lang="en-US"/>
          </a:p>
        </p:txBody>
      </p:sp>
    </p:spTree>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3" name="Rectangle 2"/>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Tree>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a:t>Contact information:</a:t>
            </a:r>
          </a:p>
          <a:p>
            <a:pPr lvl="1"/>
            <a:r>
              <a:rPr lang="en-US"/>
              <a:t>F name L name</a:t>
            </a:r>
          </a:p>
          <a:p>
            <a:pPr lvl="1"/>
            <a:r>
              <a:rPr lang="en-US"/>
              <a:t>Title</a:t>
            </a:r>
          </a:p>
          <a:p>
            <a:pPr lvl="1"/>
            <a:r>
              <a:rPr lang="en-US"/>
              <a:t>Address</a:t>
            </a:r>
          </a:p>
          <a:p>
            <a:pPr lvl="1"/>
            <a:r>
              <a:rPr lang="en-US"/>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a:t>Thank you.</a:t>
            </a:r>
            <a:endParaRPr lang="de-DE"/>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04000" y="5994000"/>
            <a:ext cx="1578462" cy="360000"/>
          </a:xfrm>
          <a:prstGeom prst="rect">
            <a:avLst/>
          </a:prstGeom>
        </p:spPr>
      </p:pic>
      <p:pic>
        <p:nvPicPr>
          <p:cNvPr id="5" name="SAP logo"/>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04000" y="5994000"/>
            <a:ext cx="1578462" cy="360000"/>
          </a:xfrm>
          <a:prstGeom prst="rect">
            <a:avLst/>
          </a:prstGeom>
        </p:spPr>
      </p:pic>
    </p:spTree>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a:solidFill>
                  <a:schemeClr val="tx1"/>
                </a:solidFill>
                <a:latin typeface="Arial"/>
                <a:ea typeface="Arial Unicode MS" panose="020B0604020202020204" pitchFamily="34" charset="-128"/>
                <a:cs typeface="+mn-cs"/>
              </a:rPr>
            </a:br>
            <a:r>
              <a:rPr lang="en-US" sz="1100" kern="120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a:solidFill>
                  <a:schemeClr val="tx1"/>
                </a:solidFill>
                <a:latin typeface="Arial"/>
                <a:ea typeface="Arial Unicode MS" panose="020B0604020202020204" pitchFamily="34" charset="-128"/>
                <a:cs typeface="+mn-cs"/>
              </a:rPr>
            </a:br>
            <a:r>
              <a:rPr lang="en-US" sz="1100" kern="120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a:solidFill>
                  <a:schemeClr val="tx1"/>
                </a:solidFill>
                <a:latin typeface="Arial"/>
                <a:ea typeface="Arial Unicode MS" panose="020B0604020202020204" pitchFamily="34" charset="-128"/>
                <a:cs typeface="+mn-cs"/>
              </a:rPr>
            </a:br>
            <a:r>
              <a:rPr lang="en-US" sz="1100" kern="120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a:solidFill>
                  <a:schemeClr val="tx1"/>
                </a:solidFill>
                <a:latin typeface="Arial"/>
                <a:ea typeface="Arial Unicode MS" panose="020B0604020202020204" pitchFamily="34" charset="-128"/>
                <a:cs typeface="+mn-cs"/>
              </a:rPr>
            </a:br>
            <a:r>
              <a:rPr lang="en-US" sz="1100" kern="120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a:solidFill>
                  <a:schemeClr val="tx1"/>
                </a:solidFill>
                <a:latin typeface="Arial"/>
                <a:ea typeface="Arial Unicode MS" panose="020B0604020202020204" pitchFamily="34" charset="-128"/>
                <a:cs typeface="+mn-cs"/>
              </a:rPr>
            </a:br>
            <a:r>
              <a:rPr lang="en-US" sz="1100" kern="1200">
                <a:solidFill>
                  <a:schemeClr val="tx1"/>
                </a:solidFill>
                <a:latin typeface="Arial"/>
                <a:ea typeface="Arial Unicode MS" panose="020B0604020202020204" pitchFamily="34" charset="-128"/>
                <a:cs typeface="+mn-cs"/>
              </a:rPr>
              <a:t>See </a:t>
            </a:r>
            <a:r>
              <a:rPr lang="en-US" sz="1100" kern="1200">
                <a:solidFill>
                  <a:schemeClr val="tx2"/>
                </a:solidFill>
                <a:latin typeface="Arial"/>
                <a:ea typeface="Arial Unicode MS" panose="020B0604020202020204" pitchFamily="34" charset="-128"/>
                <a:cs typeface="+mn-cs"/>
                <a:hlinkClick r:id="rId2"/>
              </a:rPr>
              <a:t>http://global.sap.com/corporate-en/legal/copyright/index.epx</a:t>
            </a:r>
            <a:r>
              <a:rPr lang="en-US" sz="1100" kern="1200">
                <a:solidFill>
                  <a:schemeClr val="tx2"/>
                </a:solidFill>
                <a:latin typeface="Arial"/>
                <a:ea typeface="Arial Unicode MS" panose="020B0604020202020204" pitchFamily="34" charset="-128"/>
                <a:cs typeface="+mn-cs"/>
              </a:rPr>
              <a:t> </a:t>
            </a:r>
            <a:r>
              <a:rPr lang="en-US" sz="1100" kern="1200">
                <a:solidFill>
                  <a:schemeClr val="tx1"/>
                </a:solidFill>
                <a:latin typeface="Arial"/>
                <a:ea typeface="Arial Unicode MS" panose="020B0604020202020204" pitchFamily="34" charset="-128"/>
                <a:cs typeface="+mn-cs"/>
              </a:rPr>
              <a:t>for additional trademark information and notices.</a:t>
            </a:r>
          </a:p>
        </p:txBody>
      </p:sp>
      <p:grpSp>
        <p:nvGrpSpPr>
          <p:cNvPr id="16" name="Group 15"/>
          <p:cNvGrpSpPr/>
          <p:nvPr/>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grpSp>
      </p:grpSp>
      <p:sp>
        <p:nvSpPr>
          <p:cNvPr id="10" name="TextBox 9"/>
          <p:cNvSpPr txBox="1"/>
          <p:nvPr userDrawn="1"/>
        </p:nvSpPr>
        <p:spPr bwMode="gray">
          <a:xfrm>
            <a:off x="503999" y="852910"/>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a:t>© 2018 SAP SE or an SAP affiliate company. All rights reserved.</a:t>
            </a:r>
          </a:p>
        </p:txBody>
      </p:sp>
      <p:grpSp>
        <p:nvGrpSpPr>
          <p:cNvPr id="11" name="Secondary Motion Band"/>
          <p:cNvGrpSpPr/>
          <p:nvPr userDrawn="1"/>
        </p:nvGrpSpPr>
        <p:grpSpPr>
          <a:xfrm>
            <a:off x="10682127" y="0"/>
            <a:ext cx="1513048" cy="251942"/>
            <a:chOff x="10682127" y="0"/>
            <a:chExt cx="1513048" cy="252000"/>
          </a:xfrm>
        </p:grpSpPr>
        <p:sp>
          <p:nvSpPr>
            <p:cNvPr id="12" name="Rectangle 11"/>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3" name="Rectangle 12"/>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4" name="Rectangle 13"/>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grpSp>
    </p:spTree>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a:solidFill>
                  <a:schemeClr val="tx1"/>
                </a:solidFill>
                <a:effectLst/>
                <a:latin typeface="Arial"/>
                <a:ea typeface="+mn-ea"/>
                <a:cs typeface="+mn-cs"/>
              </a:rPr>
            </a:br>
            <a:r>
              <a:rPr lang="de-DE" sz="1100" kern="1200" noProof="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a:solidFill>
                  <a:schemeClr val="tx1"/>
                </a:solidFill>
                <a:effectLst/>
                <a:latin typeface="Arial"/>
                <a:ea typeface="+mn-ea"/>
                <a:cs typeface="+mn-cs"/>
              </a:rPr>
            </a:br>
            <a:r>
              <a:rPr lang="de-DE" sz="1100" kern="1200" noProof="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a:solidFill>
                  <a:schemeClr val="tx1"/>
                </a:solidFill>
                <a:effectLst/>
                <a:latin typeface="Arial"/>
                <a:ea typeface="+mn-ea"/>
                <a:cs typeface="+mn-cs"/>
              </a:rPr>
            </a:br>
            <a:r>
              <a:rPr lang="de-DE" sz="1100" kern="1200" noProof="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a:solidFill>
                  <a:schemeClr val="tx1"/>
                </a:solidFill>
                <a:effectLst/>
                <a:latin typeface="Arial"/>
                <a:ea typeface="+mn-ea"/>
                <a:cs typeface="+mn-cs"/>
              </a:rPr>
            </a:br>
            <a:r>
              <a:rPr lang="de-DE" sz="1100" kern="1200" noProof="0">
                <a:solidFill>
                  <a:schemeClr val="tx1"/>
                </a:solidFill>
                <a:effectLst/>
                <a:latin typeface="Arial"/>
                <a:ea typeface="+mn-ea"/>
                <a:cs typeface="+mn-cs"/>
              </a:rPr>
              <a:t>Zusätzliche Informationen zur Marke und Vermerke finden Sie auf der Seite </a:t>
            </a:r>
            <a:r>
              <a:rPr lang="de-DE" sz="1100" kern="1200" noProof="0">
                <a:solidFill>
                  <a:schemeClr val="tx1"/>
                </a:solidFill>
                <a:effectLst/>
                <a:latin typeface="Arial"/>
                <a:ea typeface="+mn-ea"/>
                <a:cs typeface="+mn-cs"/>
                <a:hlinkClick r:id="rId2"/>
              </a:rPr>
              <a:t>http://www.sap.com/corporate-de/legal/copyright/index.epx</a:t>
            </a:r>
            <a:endParaRPr lang="de-DE" sz="1100" kern="1200" noProof="0">
              <a:solidFill>
                <a:schemeClr val="tx1"/>
              </a:solidFill>
              <a:effectLst/>
              <a:latin typeface="Arial"/>
              <a:ea typeface="+mn-ea"/>
              <a:cs typeface="+mn-cs"/>
            </a:endParaRPr>
          </a:p>
        </p:txBody>
      </p:sp>
      <p:sp>
        <p:nvSpPr>
          <p:cNvPr id="5" name="TextBox 4"/>
          <p:cNvSpPr txBox="1"/>
          <p:nvPr/>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a:t>© </a:t>
            </a:r>
            <a:r>
              <a:rPr lang="de-DE" sz="2400" b="0" noProof="0"/>
              <a:t>2017 SAP SE oder ein SAP-Konzernunternehmen. Alle Rechte vorbehalten.</a:t>
            </a:r>
          </a:p>
        </p:txBody>
      </p:sp>
      <p:grpSp>
        <p:nvGrpSpPr>
          <p:cNvPr id="16" name="Group 15"/>
          <p:cNvGrpSpPr/>
          <p:nvPr/>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grpSp>
      </p:grpSp>
      <p:sp>
        <p:nvSpPr>
          <p:cNvPr id="10" name="TextBox 9"/>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a:solidFill>
                  <a:schemeClr val="tx1"/>
                </a:solidFill>
                <a:effectLst/>
                <a:latin typeface="Arial"/>
                <a:ea typeface="+mn-ea"/>
                <a:cs typeface="+mn-cs"/>
              </a:rPr>
            </a:br>
            <a:r>
              <a:rPr lang="de-DE" sz="1100" kern="1200" noProof="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a:solidFill>
                  <a:schemeClr val="tx1"/>
                </a:solidFill>
                <a:effectLst/>
                <a:latin typeface="Arial"/>
                <a:ea typeface="+mn-ea"/>
                <a:cs typeface="+mn-cs"/>
              </a:rPr>
            </a:br>
            <a:r>
              <a:rPr lang="de-DE" sz="1100" kern="1200" noProof="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a:solidFill>
                  <a:schemeClr val="tx1"/>
                </a:solidFill>
                <a:effectLst/>
                <a:latin typeface="Arial"/>
                <a:ea typeface="+mn-ea"/>
                <a:cs typeface="+mn-cs"/>
              </a:rPr>
            </a:br>
            <a:r>
              <a:rPr lang="de-DE" sz="1100" kern="1200" noProof="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a:solidFill>
                  <a:schemeClr val="tx1"/>
                </a:solidFill>
                <a:effectLst/>
                <a:latin typeface="Arial"/>
                <a:ea typeface="+mn-ea"/>
                <a:cs typeface="+mn-cs"/>
              </a:rPr>
            </a:br>
            <a:r>
              <a:rPr lang="de-DE" sz="1100" kern="1200" noProof="0">
                <a:solidFill>
                  <a:schemeClr val="tx1"/>
                </a:solidFill>
                <a:effectLst/>
                <a:latin typeface="Arial"/>
                <a:ea typeface="+mn-ea"/>
                <a:cs typeface="+mn-cs"/>
              </a:rPr>
              <a:t>Zusätzliche Informationen zur Marke und Vermerke finden Sie auf der Seite </a:t>
            </a:r>
            <a:r>
              <a:rPr lang="de-DE" sz="1100" kern="1200" noProof="0">
                <a:solidFill>
                  <a:schemeClr val="tx1"/>
                </a:solidFill>
                <a:effectLst/>
                <a:latin typeface="Arial"/>
                <a:ea typeface="+mn-ea"/>
                <a:cs typeface="+mn-cs"/>
                <a:hlinkClick r:id="rId2"/>
              </a:rPr>
              <a:t>http://www.sap.com/corporate-de/legal/copyright/index.epx</a:t>
            </a:r>
            <a:endParaRPr lang="de-DE" sz="1100" kern="1200" noProof="0">
              <a:solidFill>
                <a:schemeClr val="tx1"/>
              </a:solidFill>
              <a:effectLst/>
              <a:latin typeface="Arial"/>
              <a:ea typeface="+mn-ea"/>
              <a:cs typeface="+mn-cs"/>
            </a:endParaRPr>
          </a:p>
        </p:txBody>
      </p:sp>
      <p:sp>
        <p:nvSpPr>
          <p:cNvPr id="11" name="TextBox 10"/>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a:t>© </a:t>
            </a:r>
            <a:r>
              <a:rPr lang="de-DE" sz="2400" b="0" noProof="0"/>
              <a:t>2017 SAP SE oder ein SAP-Konzernunternehmen. Alle Rechte vorbehalten.</a:t>
            </a:r>
          </a:p>
        </p:txBody>
      </p:sp>
      <p:grpSp>
        <p:nvGrpSpPr>
          <p:cNvPr id="12" name="Secondary Motion Band"/>
          <p:cNvGrpSpPr/>
          <p:nvPr userDrawn="1"/>
        </p:nvGrpSpPr>
        <p:grpSpPr>
          <a:xfrm>
            <a:off x="10682127" y="0"/>
            <a:ext cx="1513048" cy="251942"/>
            <a:chOff x="10682127" y="0"/>
            <a:chExt cx="1513048" cy="252000"/>
          </a:xfrm>
        </p:grpSpPr>
        <p:sp>
          <p:nvSpPr>
            <p:cNvPr id="13" name="Rectangle 12"/>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4" name="Rectangle 13"/>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5" name="Rectangle 14"/>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grpSp>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1_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solidFill>
                  <a:schemeClr val="accent1"/>
                </a:solidFill>
              </a:rPr>
              <a:t>PUBLIC</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a:t>Title Goes Here </a:t>
            </a:r>
            <a:br>
              <a:rPr lang="en-US"/>
            </a:br>
            <a:r>
              <a:rPr lang="en-US"/>
              <a:t>and Here and Here.</a:t>
            </a:r>
          </a:p>
        </p:txBody>
      </p:sp>
      <p:pic>
        <p:nvPicPr>
          <p:cNvPr id="15" nam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a:p>
        </p:txBody>
      </p:sp>
    </p:spTree>
    <p:extLst>
      <p:ext uri="{BB962C8B-B14F-4D97-AF65-F5344CB8AC3E}">
        <p14:creationId xmlns:p14="http://schemas.microsoft.com/office/powerpoint/2010/main" val="1482671116"/>
      </p:ext>
    </p:extLst>
  </p:cSld>
  <p:clrMapOvr>
    <a:masterClrMapping/>
  </p:clrMapOvr>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Roadmap_Legal_Disclaimer">
    <p:spTree>
      <p:nvGrpSpPr>
        <p:cNvPr id="1" name=""/>
        <p:cNvGrpSpPr/>
        <p:nvPr/>
      </p:nvGrpSpPr>
      <p:grpSpPr>
        <a:xfrm>
          <a:off x="0" y="0"/>
          <a:ext cx="0" cy="0"/>
          <a:chOff x="0" y="0"/>
          <a:chExt cx="0" cy="0"/>
        </a:xfrm>
      </p:grpSpPr>
      <p:sp>
        <p:nvSpPr>
          <p:cNvPr id="3" name="TextBox 2"/>
          <p:cNvSpPr txBox="1"/>
          <p:nvPr userDrawn="1"/>
        </p:nvSpPr>
        <p:spPr>
          <a:xfrm>
            <a:off x="323302" y="1688402"/>
            <a:ext cx="11439763" cy="4108625"/>
          </a:xfrm>
          <a:prstGeom prst="rect">
            <a:avLst/>
          </a:prstGeom>
          <a:noFill/>
        </p:spPr>
        <p:txBody>
          <a:bodyPr wrap="square" lIns="0" tIns="0" rIns="0" bIns="0" rtlCol="0">
            <a:spAutoFit/>
          </a:bodyPr>
          <a:lstStyle/>
          <a:p>
            <a:pPr lvl="0"/>
            <a:r>
              <a:rPr lang="en-US" sz="1600"/>
              <a:t>The information in this presentation is confidential and proprietary to SAP and may not be disclosed without the permission of SAP. This presentation is not subject to your license agreement or any other service or subscription agreement with SAP. </a:t>
            </a:r>
            <a:br>
              <a:rPr lang="en-US" sz="1600"/>
            </a:br>
            <a:r>
              <a:rPr lang="en-US" sz="1600"/>
              <a:t>SAP has no obligation to pursue any course of business outlined in this document or any related presentation, or to develop or release any functionality mentioned therein. This document, or any related presentation and SAP’s strategy and possible future developments, products and or platforms directions and functionality are all subject to change and may be changed by SAP at any time for any reason without notice. The information in this document is not a commitment, promise or legal obligation to deliver any material, code, or functionality. This document is provided without a warranty of any kind, either express or implied, including but not limited to, the implied warranties of merchantability, fitness for a particular purpose, </a:t>
            </a:r>
            <a:br>
              <a:rPr lang="en-US" sz="1600"/>
            </a:br>
            <a:r>
              <a:rPr lang="en-US" sz="1600"/>
              <a:t>or non-infringement. This document is for informational purposes and may not be incorporated into a contract. </a:t>
            </a:r>
            <a:br>
              <a:rPr lang="en-US" sz="1600"/>
            </a:br>
            <a:r>
              <a:rPr lang="en-US" sz="1600"/>
              <a:t>SAP assumes no responsibility for errors or omissions in this document, except if such damages were caused by SAP’s willful misconduct or gross negligence.</a:t>
            </a:r>
            <a:br>
              <a:rPr lang="en-US" sz="1600"/>
            </a:br>
            <a:endParaRPr lang="en-US" sz="1600"/>
          </a:p>
          <a:p>
            <a:pPr lvl="0"/>
            <a:r>
              <a:rPr lang="en-US" sz="1600"/>
              <a:t>All forward-looking statements are subject to various risks and uncertainties that could cause actual results to differ materially from expectations. Readers are cautioned not to place undue reliance on these forward-looking statements, </a:t>
            </a:r>
            <a:br>
              <a:rPr lang="en-US" sz="1600"/>
            </a:br>
            <a:r>
              <a:rPr lang="en-US" sz="1600"/>
              <a:t>which speak only as of their dates, and they should not be relied upon in making purchasing decisions.</a:t>
            </a:r>
          </a:p>
          <a:p>
            <a:pPr fontAlgn="base">
              <a:spcBef>
                <a:spcPct val="50000"/>
              </a:spcBef>
              <a:spcAft>
                <a:spcPct val="0"/>
              </a:spcAft>
              <a:buClr>
                <a:srgbClr val="F0AB00"/>
              </a:buClr>
              <a:buSzPct val="80000"/>
            </a:pPr>
            <a:endParaRPr lang="en-US" sz="1600" kern="0">
              <a:ea typeface="Arial Unicode MS" pitchFamily="34" charset="-128"/>
              <a:cs typeface="Arial Unicode MS" pitchFamily="34" charset="-128"/>
            </a:endParaRPr>
          </a:p>
        </p:txBody>
      </p:sp>
      <p:sp>
        <p:nvSpPr>
          <p:cNvPr id="4" name="TextBox 3"/>
          <p:cNvSpPr txBox="1"/>
          <p:nvPr userDrawn="1"/>
        </p:nvSpPr>
        <p:spPr>
          <a:xfrm>
            <a:off x="323301" y="324000"/>
            <a:ext cx="11549658" cy="756000"/>
          </a:xfrm>
          <a:prstGeom prst="rect">
            <a:avLst/>
          </a:prstGeom>
        </p:spPr>
        <p:txBody>
          <a:bodyPr vert="horz" lIns="0" tIns="0" rIns="0" bIns="0" rtlCol="0" anchor="ctr" anchorCtr="0">
            <a:noAutofit/>
          </a:bodyPr>
          <a:lstStyle/>
          <a:p>
            <a:pPr algn="l" defTabSz="1248421" rtl="0" eaLnBrk="1" fontAlgn="base" latinLnBrk="0" hangingPunct="1">
              <a:spcBef>
                <a:spcPct val="0"/>
              </a:spcBef>
              <a:spcAft>
                <a:spcPct val="0"/>
              </a:spcAft>
              <a:buClr>
                <a:srgbClr val="F0AB00"/>
              </a:buClr>
              <a:buSzPct val="80000"/>
              <a:buNone/>
            </a:pPr>
            <a:r>
              <a:rPr lang="en-US" sz="2800" b="1" kern="1200">
                <a:solidFill>
                  <a:schemeClr val="tx1"/>
                </a:solidFill>
                <a:latin typeface="+mj-lt"/>
                <a:ea typeface="+mj-ea"/>
                <a:cs typeface="+mj-cs"/>
              </a:rPr>
              <a:t>Legal disclaimer</a:t>
            </a:r>
          </a:p>
        </p:txBody>
      </p:sp>
    </p:spTree>
    <p:extLst>
      <p:ext uri="{BB962C8B-B14F-4D97-AF65-F5344CB8AC3E}">
        <p14:creationId xmlns:p14="http://schemas.microsoft.com/office/powerpoint/2010/main" val="2000690471"/>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305801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ver white">
    <p:spTree>
      <p:nvGrpSpPr>
        <p:cNvPr id="1" name=""/>
        <p:cNvGrpSpPr/>
        <p:nvPr/>
      </p:nvGrpSpPr>
      <p:grpSpPr>
        <a:xfrm>
          <a:off x="0" y="0"/>
          <a:ext cx="0" cy="0"/>
          <a:chOff x="0" y="0"/>
          <a:chExt cx="0" cy="0"/>
        </a:xfrm>
      </p:grpSpPr>
      <p:sp>
        <p:nvSpPr>
          <p:cNvPr id="24" name="Classification"/>
          <p:cNvSpPr txBox="1"/>
          <p:nvPr/>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p>
        </p:txBody>
      </p:sp>
      <p:sp>
        <p:nvSpPr>
          <p:cNvPr id="6" name="Speaker"/>
          <p:cNvSpPr>
            <a:spLocks noGrp="1"/>
          </p:cNvSpPr>
          <p:nvPr>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a:t>Title Goes Here </a:t>
            </a:r>
            <a:br>
              <a:rPr lang="en-US"/>
            </a:br>
            <a:r>
              <a:rPr lang="en-US"/>
              <a:t>and Here and Here.</a:t>
            </a:r>
          </a:p>
        </p:txBody>
      </p:sp>
      <p:grpSp>
        <p:nvGrpSpPr>
          <p:cNvPr id="2" name="Group 1"/>
          <p:cNvGrpSpPr/>
          <p:nvPr/>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88000" y="6217668"/>
            <a:ext cx="1578462" cy="360000"/>
          </a:xfrm>
          <a:prstGeom prst="rect">
            <a:avLst/>
          </a:prstGeom>
        </p:spPr>
      </p:pic>
    </p:spTree>
    <p:extLst/>
  </p:cSld>
  <p:clrMapOvr>
    <a:masterClrMapping/>
  </p:clrMapOvr>
  <p:hf hdr="0" ftr="0" dt="0"/>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_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a:t>Click to insert title image</a:t>
            </a:r>
          </a:p>
        </p:txBody>
      </p:sp>
      <p:pic>
        <p:nvPicPr>
          <p:cNvPr id="15" nam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a:t>Presentation Title </a:t>
            </a:r>
            <a:br>
              <a:rPr lang="en-US"/>
            </a:br>
            <a:r>
              <a:rPr lang="en-US"/>
              <a:t>Goes Here and Here.</a:t>
            </a:r>
          </a:p>
        </p:txBody>
      </p:sp>
    </p:spTree>
    <p:extLst>
      <p:ext uri="{BB962C8B-B14F-4D97-AF65-F5344CB8AC3E}">
        <p14:creationId xmlns:p14="http://schemas.microsoft.com/office/powerpoint/2010/main" val="3425743984"/>
      </p:ext>
    </p:extLst>
  </p:cSld>
  <p:clrMapOvr>
    <a:masterClrMapping/>
  </p:clrMapOvr>
  <p:extLst mod="1">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a:t>Click to insert illustration scene art</a:t>
            </a:r>
          </a:p>
        </p:txBody>
      </p:sp>
      <p:pic>
        <p:nvPicPr>
          <p:cNvPr id="15" nam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a:t>Presentation Title </a:t>
            </a:r>
            <a:br>
              <a:rPr lang="en-US"/>
            </a:br>
            <a:r>
              <a:rPr lang="en-US"/>
              <a:t>Goes Here and Here.</a:t>
            </a:r>
          </a:p>
        </p:txBody>
      </p:sp>
    </p:spTree>
    <p:extLst>
      <p:ext uri="{BB962C8B-B14F-4D97-AF65-F5344CB8AC3E}">
        <p14:creationId xmlns:p14="http://schemas.microsoft.com/office/powerpoint/2010/main" val="89590833"/>
      </p:ext>
    </p:extLst>
  </p:cSld>
  <p:clrMapOvr>
    <a:masterClrMapping/>
  </p:clrMapOvr>
  <p:extLst mod="1">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a:t>Title Goes Here </a:t>
            </a:r>
            <a:br>
              <a:rPr lang="en-US"/>
            </a:br>
            <a:r>
              <a:rPr lang="en-US"/>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354214081"/>
      </p:ext>
    </p:extLst>
  </p:cSld>
  <p:clrMapOvr>
    <a:masterClrMapping/>
  </p:clrMapOvr>
  <p:extLst mod="1">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a:t>Agenda Item/Divider Headline</a:t>
            </a:r>
          </a:p>
          <a:p>
            <a:pPr lvl="1"/>
            <a:r>
              <a:rPr lang="en-US"/>
              <a:t>Details</a:t>
            </a:r>
          </a:p>
        </p:txBody>
      </p:sp>
      <p:sp>
        <p:nvSpPr>
          <p:cNvPr id="3" name="Agenda title"/>
          <p:cNvSpPr>
            <a:spLocks noGrp="1"/>
          </p:cNvSpPr>
          <p:nvPr>
            <p:ph type="title" hasCustomPrompt="1"/>
          </p:nvPr>
        </p:nvSpPr>
        <p:spPr/>
        <p:txBody>
          <a:bodyPr/>
          <a:lstStyle>
            <a:lvl1pPr>
              <a:defRPr/>
            </a:lvl1pPr>
          </a:lstStyle>
          <a:p>
            <a:r>
              <a:rPr lang="en-US"/>
              <a:t>Agenda</a:t>
            </a:r>
          </a:p>
        </p:txBody>
      </p:sp>
    </p:spTree>
    <p:extLst>
      <p:ext uri="{BB962C8B-B14F-4D97-AF65-F5344CB8AC3E}">
        <p14:creationId xmlns:p14="http://schemas.microsoft.com/office/powerpoint/2010/main" val="37962852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318366526"/>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4169567193"/>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34665175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418251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4974539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887241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Cover with pictogram">
    <p:spTree>
      <p:nvGrpSpPr>
        <p:cNvPr id="1" name=""/>
        <p:cNvGrpSpPr/>
        <p:nvPr/>
      </p:nvGrpSpPr>
      <p:grpSpPr>
        <a:xfrm>
          <a:off x="0" y="0"/>
          <a:ext cx="0" cy="0"/>
          <a:chOff x="0" y="0"/>
          <a:chExt cx="0" cy="0"/>
        </a:xfrm>
      </p:grpSpPr>
      <p:sp>
        <p:nvSpPr>
          <p:cNvPr id="24" name="Classification"/>
          <p:cNvSpPr txBox="1"/>
          <p:nvPr/>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p>
        </p:txBody>
      </p:sp>
      <p:sp>
        <p:nvSpPr>
          <p:cNvPr id="6" name="Speaker"/>
          <p:cNvSpPr>
            <a:spLocks noGrp="1"/>
          </p:cNvSpPr>
          <p:nvPr>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a:t>Title Goes Here </a:t>
            </a:r>
            <a:br>
              <a:rPr lang="en-US"/>
            </a:br>
            <a:r>
              <a:rPr lang="en-US"/>
              <a:t>and Here and Here.</a:t>
            </a:r>
          </a:p>
        </p:txBody>
      </p:sp>
      <p:sp>
        <p:nvSpPr>
          <p:cNvPr id="7" name="Picture Placeholder 6"/>
          <p:cNvSpPr>
            <a:spLocks noGrp="1"/>
          </p:cNvSpPr>
          <p:nvPr>
            <p:ph type="pic" sz="quarter" idx="16"/>
          </p:nvPr>
        </p:nvSpPr>
        <p:spPr>
          <a:xfrm>
            <a:off x="6954855" y="963000"/>
            <a:ext cx="4932000" cy="4932000"/>
          </a:xfrm>
        </p:spPr>
        <p:txBody>
          <a:bodyPr/>
          <a:lstStyle/>
          <a:p>
            <a:r>
              <a:rPr lang="en-US"/>
              <a:t>Drag picture to placeholder or click icon to add</a:t>
            </a:r>
            <a:endParaRPr lang="de-DE"/>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88000" y="6217668"/>
            <a:ext cx="1578462" cy="360000"/>
          </a:xfrm>
          <a:prstGeom prst="rect">
            <a:avLst/>
          </a:prstGeom>
        </p:spPr>
      </p:pic>
      <p:sp>
        <p:nvSpPr>
          <p:cNvPr id="8"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solidFill>
                  <a:schemeClr val="accent1"/>
                </a:solidFill>
              </a:rPr>
              <a:t>PUBLIC</a:t>
            </a:r>
          </a:p>
        </p:txBody>
      </p:sp>
      <p:sp>
        <p:nvSpPr>
          <p:cNvPr id="11" name="Speaker"/>
          <p:cNvSpPr>
            <a:spLocks noGrp="1"/>
          </p:cNvSpPr>
          <p:nvPr>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2017</a:t>
            </a:r>
          </a:p>
        </p:txBody>
      </p:sp>
      <p:pic>
        <p:nvPicPr>
          <p:cNvPr id="12" name="SAP Logo"/>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88000" y="6217668"/>
            <a:ext cx="1578462" cy="360000"/>
          </a:xfrm>
          <a:prstGeom prst="rect">
            <a:avLst/>
          </a:prstGeom>
        </p:spPr>
      </p:pic>
    </p:spTree>
    <p:extLst/>
  </p:cSld>
  <p:clrMapOvr>
    <a:masterClrMapping/>
  </p:clrMapOvr>
  <p:extLst mod="1">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ext uri="{BB962C8B-B14F-4D97-AF65-F5344CB8AC3E}">
        <p14:creationId xmlns:p14="http://schemas.microsoft.com/office/powerpoint/2010/main" val="50326190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ext uri="{BB962C8B-B14F-4D97-AF65-F5344CB8AC3E}">
        <p14:creationId xmlns:p14="http://schemas.microsoft.com/office/powerpoint/2010/main" val="179726796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ext uri="{BB962C8B-B14F-4D97-AF65-F5344CB8AC3E}">
        <p14:creationId xmlns:p14="http://schemas.microsoft.com/office/powerpoint/2010/main" val="15406842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a:t>“Quote goes here </a:t>
            </a:r>
            <a:br>
              <a:rPr lang="en-US" noProof="0"/>
            </a:br>
            <a:r>
              <a:rPr lang="en-US" noProof="0"/>
              <a:t>and here.”</a:t>
            </a:r>
          </a:p>
          <a:p>
            <a:pPr lvl="1"/>
            <a:r>
              <a:rPr lang="en-US" noProof="0"/>
              <a:t>Source</a:t>
            </a:r>
          </a:p>
        </p:txBody>
      </p:sp>
      <p:sp>
        <p:nvSpPr>
          <p:cNvPr id="2" name="Title 1"/>
          <p:cNvSpPr>
            <a:spLocks noGrp="1"/>
          </p:cNvSpPr>
          <p:nvPr>
            <p:ph type="title" hasCustomPrompt="1"/>
          </p:nvPr>
        </p:nvSpPr>
        <p:spPr/>
        <p:txBody>
          <a:bodyPr/>
          <a:lstStyle/>
          <a:p>
            <a:r>
              <a:rPr lang="en-US" noProof="0"/>
              <a:t>Insert page title (sentence case)</a:t>
            </a:r>
            <a:endParaRPr lang="en-US"/>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9590198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3" name="Title 2"/>
          <p:cNvSpPr>
            <a:spLocks noGrp="1"/>
          </p:cNvSpPr>
          <p:nvPr>
            <p:ph type="title" hasCustomPrompt="1"/>
          </p:nvPr>
        </p:nvSpPr>
        <p:spPr>
          <a:xfrm>
            <a:off x="504001" y="504000"/>
            <a:ext cx="709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66413673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2" name="Title 1"/>
          <p:cNvSpPr>
            <a:spLocks noGrp="1"/>
          </p:cNvSpPr>
          <p:nvPr>
            <p:ph type="title" hasCustomPrompt="1"/>
          </p:nvPr>
        </p:nvSpPr>
        <p:spPr>
          <a:xfrm>
            <a:off x="504001" y="504000"/>
            <a:ext cx="511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44535219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ext uri="{BB962C8B-B14F-4D97-AF65-F5344CB8AC3E}">
        <p14:creationId xmlns:p14="http://schemas.microsoft.com/office/powerpoint/2010/main" val="348370128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_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ext uri="{BB962C8B-B14F-4D97-AF65-F5344CB8AC3E}">
        <p14:creationId xmlns:p14="http://schemas.microsoft.com/office/powerpoint/2010/main" val="382378631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screenshot</a:t>
            </a:r>
            <a:endParaRPr lang="de-DE"/>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4157996050"/>
      </p:ext>
    </p:extLst>
  </p:cSld>
  <p:clrMapOvr>
    <a:masterClrMapping/>
  </p:clrMapOvr>
  <p:extLst mod="1">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a:t>Click to add content</a:t>
            </a:r>
          </a:p>
        </p:txBody>
      </p:sp>
      <p:sp>
        <p:nvSpPr>
          <p:cNvPr id="2" name="Title 1"/>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3722275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a:t>Agenda Item/Divider Headline</a:t>
            </a:r>
          </a:p>
          <a:p>
            <a:pPr lvl="1"/>
            <a:r>
              <a:rPr lang="en-US"/>
              <a:t>Details</a:t>
            </a:r>
          </a:p>
        </p:txBody>
      </p:sp>
      <p:sp>
        <p:nvSpPr>
          <p:cNvPr id="3" name="Agenda title"/>
          <p:cNvSpPr>
            <a:spLocks noGrp="1"/>
          </p:cNvSpPr>
          <p:nvPr>
            <p:ph type="title" hasCustomPrompt="1"/>
          </p:nvPr>
        </p:nvSpPr>
        <p:spPr/>
        <p:txBody>
          <a:bodyPr/>
          <a:lstStyle>
            <a:lvl1pPr>
              <a:defRPr/>
            </a:lvl1pPr>
          </a:lstStyle>
          <a:p>
            <a:r>
              <a:rPr lang="en-US"/>
              <a:t>Agenda</a:t>
            </a:r>
          </a:p>
        </p:txBody>
      </p:sp>
    </p:spTree>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1_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a:solidFill>
                  <a:schemeClr val="tx1"/>
                </a:solidFill>
                <a:latin typeface="Arial"/>
                <a:ea typeface="Arial Unicode MS" panose="020B0604020202020204" pitchFamily="34" charset="-128"/>
                <a:cs typeface="+mn-cs"/>
              </a:rPr>
            </a:br>
            <a:r>
              <a:rPr lang="en-US" sz="1100" kern="120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a:solidFill>
                  <a:schemeClr val="tx1"/>
                </a:solidFill>
                <a:latin typeface="Arial"/>
                <a:ea typeface="Arial Unicode MS" panose="020B0604020202020204" pitchFamily="34" charset="-128"/>
                <a:cs typeface="+mn-cs"/>
              </a:rPr>
            </a:br>
            <a:r>
              <a:rPr lang="en-US" sz="1100" kern="120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a:solidFill>
                  <a:schemeClr val="tx1"/>
                </a:solidFill>
                <a:latin typeface="Arial"/>
                <a:ea typeface="Arial Unicode MS" panose="020B0604020202020204" pitchFamily="34" charset="-128"/>
                <a:cs typeface="+mn-cs"/>
              </a:rPr>
            </a:br>
            <a:r>
              <a:rPr lang="en-US" sz="1100" kern="120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a:solidFill>
                  <a:schemeClr val="tx1"/>
                </a:solidFill>
                <a:latin typeface="Arial"/>
                <a:ea typeface="Arial Unicode MS" panose="020B0604020202020204" pitchFamily="34" charset="-128"/>
                <a:cs typeface="+mn-cs"/>
              </a:rPr>
            </a:br>
            <a:r>
              <a:rPr lang="en-US" sz="1100" kern="120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a:solidFill>
                  <a:schemeClr val="tx1"/>
                </a:solidFill>
                <a:latin typeface="Arial"/>
                <a:ea typeface="Arial Unicode MS" panose="020B0604020202020204" pitchFamily="34" charset="-128"/>
                <a:cs typeface="+mn-cs"/>
              </a:rPr>
            </a:br>
            <a:r>
              <a:rPr lang="en-US" sz="1100" kern="1200">
                <a:solidFill>
                  <a:schemeClr val="tx1"/>
                </a:solidFill>
                <a:latin typeface="Arial"/>
                <a:ea typeface="Arial Unicode MS" panose="020B0604020202020204" pitchFamily="34" charset="-128"/>
                <a:cs typeface="+mn-cs"/>
              </a:rPr>
              <a:t>See </a:t>
            </a:r>
            <a:r>
              <a:rPr lang="en-US" sz="1100" kern="1200">
                <a:solidFill>
                  <a:schemeClr val="tx2"/>
                </a:solidFill>
                <a:latin typeface="Arial"/>
                <a:ea typeface="Arial Unicode MS" panose="020B0604020202020204" pitchFamily="34" charset="-128"/>
                <a:cs typeface="+mn-cs"/>
                <a:hlinkClick r:id="rId2"/>
              </a:rPr>
              <a:t>http://global.sap.com/corporate-en/legal/copyright/index.epx</a:t>
            </a:r>
            <a:r>
              <a:rPr lang="en-US" sz="1100" kern="1200">
                <a:solidFill>
                  <a:schemeClr val="tx2"/>
                </a:solidFill>
                <a:latin typeface="Arial"/>
                <a:ea typeface="Arial Unicode MS" panose="020B0604020202020204" pitchFamily="34" charset="-128"/>
                <a:cs typeface="+mn-cs"/>
              </a:rPr>
              <a:t> </a:t>
            </a:r>
            <a:r>
              <a:rPr lang="en-US" sz="1100" kern="120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25248428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2_Cover with image">
    <p:bg>
      <p:bgRef idx="1001">
        <a:schemeClr val="bg1"/>
      </p:bgRef>
    </p:bg>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a:t>Click to insert title image or illustration scene art</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a:t>Presentation Title </a:t>
            </a:r>
            <a:br>
              <a:rPr lang="en-US"/>
            </a:br>
            <a:r>
              <a:rPr lang="en-US"/>
              <a:t>Goes Here and Here.</a:t>
            </a:r>
          </a:p>
        </p:txBody>
      </p:sp>
      <p:pic>
        <p:nvPicPr>
          <p:cNvPr id="23" nam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2452717617"/>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2_Cover with illustration scene art">
    <p:bg>
      <p:bgRef idx="1001">
        <a:schemeClr val="bg1"/>
      </p:bgRef>
    </p:bg>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a:t>Click to insert title image or illustration scene art</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a:t>Presentation Title </a:t>
            </a:r>
            <a:br>
              <a:rPr lang="en-US"/>
            </a:br>
            <a:r>
              <a:rPr lang="en-US"/>
              <a:t>Goes Here and Here.</a:t>
            </a:r>
          </a:p>
        </p:txBody>
      </p:sp>
      <p:pic>
        <p:nvPicPr>
          <p:cNvPr id="23" nam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635019789"/>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1_Cover black">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a:t>Title Goes Here </a:t>
            </a:r>
            <a:br>
              <a:rPr lang="en-US"/>
            </a:br>
            <a:r>
              <a:rPr lang="en-US"/>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grpSp>
      <p:pic>
        <p:nvPicPr>
          <p:cNvPr id="19" nam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2_Cover with pictogram">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a:t>Title Goes Here </a:t>
            </a:r>
            <a:br>
              <a:rPr lang="en-US"/>
            </a:br>
            <a:r>
              <a:rPr lang="en-US"/>
              <a:t>and Here and Here.</a:t>
            </a:r>
          </a:p>
        </p:txBody>
      </p:sp>
      <p:sp>
        <p:nvSpPr>
          <p:cNvPr id="7" name="Picture Placeholder 6"/>
          <p:cNvSpPr>
            <a:spLocks noGrp="1"/>
          </p:cNvSpPr>
          <p:nvPr>
            <p:ph type="pic" sz="quarter" idx="16" hasCustomPrompt="1"/>
          </p:nvPr>
        </p:nvSpPr>
        <p:spPr>
          <a:xfrm>
            <a:off x="6954855" y="963000"/>
            <a:ext cx="4932000" cy="4932000"/>
          </a:xfrm>
        </p:spPr>
        <p:txBody>
          <a:bodyPr/>
          <a:lstStyle>
            <a:lvl1pPr marL="0" marR="0" indent="0" algn="ctr" defTabSz="1088558" rtl="0" eaLnBrk="1" fontAlgn="auto" latinLnBrk="0" hangingPunct="1">
              <a:lnSpc>
                <a:spcPct val="100000"/>
              </a:lnSpc>
              <a:spcBef>
                <a:spcPts val="1800"/>
              </a:spcBef>
              <a:spcAft>
                <a:spcPts val="0"/>
              </a:spcAft>
              <a:buClr>
                <a:schemeClr val="accent1"/>
              </a:buClr>
              <a:buSzPct val="80000"/>
              <a:buFontTx/>
              <a:buNone/>
              <a:tabLst/>
              <a:defRPr/>
            </a:lvl1pPr>
          </a:lstStyle>
          <a:p>
            <a:pPr marL="0" marR="0" lvl="0" indent="0" algn="l" defTabSz="1088558" rtl="0" eaLnBrk="1" fontAlgn="auto" latinLnBrk="0" hangingPunct="1">
              <a:lnSpc>
                <a:spcPct val="100000"/>
              </a:lnSpc>
              <a:spcBef>
                <a:spcPts val="1800"/>
              </a:spcBef>
              <a:spcAft>
                <a:spcPts val="0"/>
              </a:spcAft>
              <a:buClr>
                <a:schemeClr val="accent1"/>
              </a:buClr>
              <a:buSzPct val="80000"/>
              <a:buFontTx/>
              <a:buNone/>
              <a:tabLst/>
              <a:defRPr/>
            </a:pPr>
            <a:r>
              <a:rPr lang="en-US"/>
              <a:t>Click to insert pictogram</a:t>
            </a:r>
          </a:p>
          <a:p>
            <a:endParaRPr lang="de-DE"/>
          </a:p>
        </p:txBody>
      </p:sp>
      <p:pic>
        <p:nvPicPr>
          <p:cNvPr id="17" nam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2_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4109527874"/>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2_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r>
              <a:rPr lang="en-US"/>
              <a:t>Click to insert image or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1008985274"/>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_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a:t>“Quote goes here </a:t>
            </a:r>
            <a:br>
              <a:rPr lang="en-US" noProof="0"/>
            </a:br>
            <a:r>
              <a:rPr lang="en-US" noProof="0"/>
              <a:t>and here.”</a:t>
            </a:r>
          </a:p>
          <a:p>
            <a:pPr lvl="1"/>
            <a:r>
              <a:rPr lang="en-US" noProof="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a:t>Insert page title (sentence case)</a:t>
            </a:r>
            <a:endParaRPr lang="en-US"/>
          </a:p>
        </p:txBody>
      </p:sp>
    </p:spTree>
    <p:extLst>
      <p:ext uri="{BB962C8B-B14F-4D97-AF65-F5344CB8AC3E}">
        <p14:creationId xmlns:p14="http://schemas.microsoft.com/office/powerpoint/2010/main" val="93278590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2_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a:solidFill>
                  <a:schemeClr val="tx1"/>
                </a:solidFill>
                <a:latin typeface="Arial"/>
                <a:ea typeface="Arial Unicode MS" panose="020B0604020202020204" pitchFamily="34" charset="-128"/>
                <a:cs typeface="+mn-cs"/>
              </a:rPr>
            </a:br>
            <a:r>
              <a:rPr lang="en-US" sz="1100" kern="120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a:solidFill>
                  <a:schemeClr val="tx1"/>
                </a:solidFill>
                <a:latin typeface="Arial"/>
                <a:ea typeface="Arial Unicode MS" panose="020B0604020202020204" pitchFamily="34" charset="-128"/>
                <a:cs typeface="+mn-cs"/>
              </a:rPr>
            </a:br>
            <a:r>
              <a:rPr lang="en-US" sz="1100" kern="120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a:solidFill>
                  <a:schemeClr val="tx1"/>
                </a:solidFill>
                <a:latin typeface="Arial"/>
                <a:ea typeface="Arial Unicode MS" panose="020B0604020202020204" pitchFamily="34" charset="-128"/>
                <a:cs typeface="+mn-cs"/>
              </a:rPr>
            </a:br>
            <a:r>
              <a:rPr lang="en-US" sz="1100" kern="120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a:solidFill>
                  <a:schemeClr val="tx1"/>
                </a:solidFill>
                <a:latin typeface="Arial"/>
                <a:ea typeface="Arial Unicode MS" panose="020B0604020202020204" pitchFamily="34" charset="-128"/>
                <a:cs typeface="+mn-cs"/>
              </a:rPr>
            </a:br>
            <a:r>
              <a:rPr lang="en-US" sz="1100" kern="120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a:solidFill>
                  <a:schemeClr val="tx1"/>
                </a:solidFill>
                <a:latin typeface="Arial"/>
                <a:ea typeface="Arial Unicode MS" panose="020B0604020202020204" pitchFamily="34" charset="-128"/>
                <a:cs typeface="+mn-cs"/>
              </a:rPr>
            </a:br>
            <a:r>
              <a:rPr lang="en-US" sz="1100" kern="1200">
                <a:solidFill>
                  <a:schemeClr val="tx1"/>
                </a:solidFill>
                <a:latin typeface="Arial"/>
                <a:ea typeface="Arial Unicode MS" panose="020B0604020202020204" pitchFamily="34" charset="-128"/>
                <a:cs typeface="+mn-cs"/>
              </a:rPr>
              <a:t>See </a:t>
            </a:r>
            <a:r>
              <a:rPr lang="en-US" sz="1100" kern="1200">
                <a:solidFill>
                  <a:schemeClr val="tx2"/>
                </a:solidFill>
                <a:latin typeface="Arial"/>
                <a:ea typeface="Arial Unicode MS" panose="020B0604020202020204" pitchFamily="34" charset="-128"/>
                <a:cs typeface="+mn-cs"/>
                <a:hlinkClick r:id="rId2"/>
              </a:rPr>
              <a:t>http://global.sap.com/corporate-en/legal/copyright/index.epx</a:t>
            </a:r>
            <a:r>
              <a:rPr lang="en-US" sz="1100" kern="1200">
                <a:solidFill>
                  <a:schemeClr val="tx2"/>
                </a:solidFill>
                <a:latin typeface="Arial"/>
                <a:ea typeface="Arial Unicode MS" panose="020B0604020202020204" pitchFamily="34" charset="-128"/>
                <a:cs typeface="+mn-cs"/>
              </a:rPr>
              <a:t> </a:t>
            </a:r>
            <a:r>
              <a:rPr lang="en-US" sz="1100" kern="120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a:t>Divider page</a:t>
            </a:r>
            <a:endParaRPr lang="de-DE"/>
          </a:p>
        </p:txBody>
      </p:sp>
    </p:spTree>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a:t>Divider page</a:t>
            </a:r>
            <a:endParaRPr lang="de-DE"/>
          </a:p>
        </p:txBody>
      </p:sp>
    </p:spTree>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a:t>Insert page title (sentence case)</a:t>
            </a:r>
            <a:endParaRPr lang="en-US"/>
          </a:p>
        </p:txBody>
      </p:sp>
    </p:spTree>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cSld>
  <p:clrMapOvr>
    <a:masterClrMapping/>
  </p:clrMapOvr>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3" name="Text Placeholder 2"/>
          <p:cNvSpPr>
            <a:spLocks noGrp="1"/>
          </p:cNvSpPr>
          <p:nvPr>
            <p:ph type="body" idx="1"/>
          </p:nvPr>
        </p:nvSpPr>
        <p:spPr bwMode="gray">
          <a:xfrm>
            <a:off x="504001" y="1620000"/>
            <a:ext cx="11186476" cy="4230235"/>
          </a:xfrm>
          <a:prstGeom prst="rect">
            <a:avLst/>
          </a:prstGeom>
        </p:spPr>
        <p:txBody>
          <a:bodyPr vert="horz" lIns="0" tIns="0" rIns="0" bIns="0" rtlCol="0">
            <a:no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1"/>
          <p:cNvSpPr>
            <a:spLocks noGrp="1"/>
          </p:cNvSpPr>
          <p:nvPr>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grpSp>
        <p:nvGrpSpPr>
          <p:cNvPr id="4" name="Group 3"/>
          <p:cNvGrpSpPr/>
          <p:nvPr/>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grpSp>
      </p:grpSp>
      <p:sp>
        <p:nvSpPr>
          <p:cNvPr id="16"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17" name="Text Placeholder 2"/>
          <p:cNvSpPr>
            <a:spLocks noGrp="1"/>
          </p:cNvSpPr>
          <p:nvPr>
            <p:ph type="body" idx="1"/>
          </p:nvPr>
        </p:nvSpPr>
        <p:spPr bwMode="gray">
          <a:xfrm>
            <a:off x="504001" y="1620000"/>
            <a:ext cx="11186476" cy="4230235"/>
          </a:xfrm>
          <a:prstGeom prst="rect">
            <a:avLst/>
          </a:prstGeom>
        </p:spPr>
        <p:txBody>
          <a:bodyPr vert="horz" lIns="0" tIns="0" rIns="0" bIns="0" rtlCol="0">
            <a:no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Title Placeholder 1"/>
          <p:cNvSpPr>
            <a:spLocks noGrp="1"/>
          </p:cNvSpPr>
          <p:nvPr>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grpSp>
        <p:nvGrpSpPr>
          <p:cNvPr id="21" name="Secondary Motion Band"/>
          <p:cNvGrpSpPr/>
          <p:nvPr userDrawn="1"/>
        </p:nvGrpSpPr>
        <p:grpSpPr>
          <a:xfrm>
            <a:off x="10682127" y="0"/>
            <a:ext cx="1513048" cy="251942"/>
            <a:chOff x="10682127" y="0"/>
            <a:chExt cx="1513048" cy="252000"/>
          </a:xfrm>
        </p:grpSpPr>
        <p:sp>
          <p:nvSpPr>
            <p:cNvPr id="22" name="Rectangle 21"/>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23" name="Rectangle 22"/>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24" name="Rectangle 23"/>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grpSp>
      <p:sp>
        <p:nvSpPr>
          <p:cNvPr id="25" name="TextBox 24"/>
          <p:cNvSpPr txBox="1"/>
          <p:nvPr userDrawn="1"/>
        </p:nvSpPr>
        <p:spPr bwMode="black">
          <a:xfrm>
            <a:off x="287666" y="6536751"/>
            <a:ext cx="3518597" cy="138499"/>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900" noProof="0">
                <a:solidFill>
                  <a:schemeClr val="tx1"/>
                </a:solidFill>
              </a:rPr>
              <a:t>@ 2018 SAP SE or an SAP affiliate company. All rights reserved.</a:t>
            </a:r>
          </a:p>
        </p:txBody>
      </p:sp>
    </p:spTree>
    <p:extLst>
      <p:ext uri="{BB962C8B-B14F-4D97-AF65-F5344CB8AC3E}">
        <p14:creationId xmlns:p14="http://schemas.microsoft.com/office/powerpoint/2010/main" val="83779643"/>
      </p:ext>
    </p:extLst>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 id="2147483848" r:id="rId12"/>
    <p:sldLayoutId id="2147483849" r:id="rId13"/>
    <p:sldLayoutId id="2147483850" r:id="rId14"/>
    <p:sldLayoutId id="2147483851" r:id="rId15"/>
    <p:sldLayoutId id="2147483852" r:id="rId16"/>
    <p:sldLayoutId id="2147483853" r:id="rId17"/>
    <p:sldLayoutId id="2147483854" r:id="rId18"/>
    <p:sldLayoutId id="2147483855" r:id="rId19"/>
    <p:sldLayoutId id="2147483856" r:id="rId20"/>
    <p:sldLayoutId id="2147483857" r:id="rId21"/>
    <p:sldLayoutId id="2147483858" r:id="rId22"/>
    <p:sldLayoutId id="2147483859" r:id="rId23"/>
    <p:sldLayoutId id="2147483860" r:id="rId24"/>
    <p:sldLayoutId id="2147483861" r:id="rId25"/>
    <p:sldLayoutId id="2147483862" r:id="rId26"/>
    <p:sldLayoutId id="2147483863" r:id="rId27"/>
    <p:sldLayoutId id="2147483864" r:id="rId28"/>
    <p:sldLayoutId id="2147483865" r:id="rId29"/>
    <p:sldLayoutId id="2147483779" r:id="rId30"/>
    <p:sldLayoutId id="2147483780" r:id="rId31"/>
    <p:sldLayoutId id="2147483781" r:id="rId32"/>
    <p:sldLayoutId id="2147483783" r:id="rId33"/>
    <p:sldLayoutId id="2147483784" r:id="rId34"/>
    <p:sldLayoutId id="2147483785" r:id="rId35"/>
    <p:sldLayoutId id="2147483786" r:id="rId36"/>
    <p:sldLayoutId id="2147483787" r:id="rId37"/>
    <p:sldLayoutId id="2147483788" r:id="rId38"/>
    <p:sldLayoutId id="2147483789" r:id="rId39"/>
    <p:sldLayoutId id="2147483790" r:id="rId40"/>
    <p:sldLayoutId id="2147483791" r:id="rId41"/>
    <p:sldLayoutId id="2147483792" r:id="rId42"/>
    <p:sldLayoutId id="2147483793" r:id="rId43"/>
    <p:sldLayoutId id="2147483794" r:id="rId44"/>
    <p:sldLayoutId id="2147483795" r:id="rId45"/>
    <p:sldLayoutId id="2147483796" r:id="rId46"/>
    <p:sldLayoutId id="2147483797" r:id="rId47"/>
    <p:sldLayoutId id="2147483798" r:id="rId48"/>
    <p:sldLayoutId id="2147483799" r:id="rId49"/>
    <p:sldLayoutId id="2147483803" r:id="rId50"/>
    <p:sldLayoutId id="2147483772" r:id="rId51"/>
    <p:sldLayoutId id="2147483776" r:id="rId52"/>
    <p:sldLayoutId id="2147483773" r:id="rId53"/>
    <p:sldLayoutId id="2147483775" r:id="rId54"/>
    <p:sldLayoutId id="2147483765" r:id="rId55"/>
    <p:sldLayoutId id="2147483767" r:id="rId56"/>
    <p:sldLayoutId id="2147483744" r:id="rId57"/>
    <p:sldLayoutId id="2147483754" r:id="rId58"/>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9.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29.xml"/><Relationship Id="rId6" Type="http://schemas.openxmlformats.org/officeDocument/2006/relationships/image" Target="../media/image24.png"/><Relationship Id="rId5" Type="http://schemas.openxmlformats.org/officeDocument/2006/relationships/image" Target="../media/image26.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29.xml"/><Relationship Id="rId6" Type="http://schemas.openxmlformats.org/officeDocument/2006/relationships/image" Target="../media/image34.png"/><Relationship Id="rId5" Type="http://schemas.openxmlformats.org/officeDocument/2006/relationships/image" Target="../media/image33.emf"/><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8.xml"/><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3" Type="http://schemas.openxmlformats.org/officeDocument/2006/relationships/hyperlink" Target="mailto:juergen.remmel@sap.com" TargetMode="External"/><Relationship Id="rId2" Type="http://schemas.openxmlformats.org/officeDocument/2006/relationships/hyperlink" Target="mailto:frank.jentsch@sap.com" TargetMode="External"/><Relationship Id="rId1" Type="http://schemas.openxmlformats.org/officeDocument/2006/relationships/slideLayout" Target="../slideLayouts/slideLayout24.xml"/><Relationship Id="rId4" Type="http://schemas.openxmlformats.org/officeDocument/2006/relationships/hyperlink" Target="mailto:florian.wahl@sap.com"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9.xml"/><Relationship Id="rId6" Type="http://schemas.openxmlformats.org/officeDocument/2006/relationships/image" Target="../media/image8.jpe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9.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15"/>
          <p:cNvSpPr>
            <a:spLocks noGrp="1"/>
          </p:cNvSpPr>
          <p:nvPr>
            <p:ph type="subTitle" idx="1"/>
          </p:nvPr>
        </p:nvSpPr>
        <p:spPr/>
        <p:txBody>
          <a:bodyPr/>
          <a:lstStyle/>
          <a:p>
            <a:r>
              <a:rPr lang="en-US"/>
              <a:t>Product Management SAP Cloud Platform</a:t>
            </a:r>
          </a:p>
          <a:p>
            <a:pPr lvl="0">
              <a:defRPr/>
            </a:pPr>
            <a:r>
              <a:rPr lang="en-US"/>
              <a:t>2018</a:t>
            </a:r>
          </a:p>
        </p:txBody>
      </p:sp>
      <p:sp>
        <p:nvSpPr>
          <p:cNvPr id="17" name="Text Placeholder 16"/>
          <p:cNvSpPr>
            <a:spLocks noGrp="1"/>
          </p:cNvSpPr>
          <p:nvPr>
            <p:ph type="body" sz="quarter" idx="14"/>
          </p:nvPr>
        </p:nvSpPr>
        <p:spPr/>
        <p:txBody>
          <a:bodyPr/>
          <a:lstStyle/>
          <a:p>
            <a:r>
              <a:rPr lang="en-US">
                <a:solidFill>
                  <a:schemeClr val="accent1"/>
                </a:solidFill>
              </a:rPr>
              <a:t>SAP Cloud Platform</a:t>
            </a:r>
            <a:r>
              <a:rPr lang="en-US">
                <a:solidFill>
                  <a:srgbClr val="F0AB00"/>
                </a:solidFill>
              </a:rPr>
              <a:t> </a:t>
            </a:r>
            <a:br>
              <a:rPr lang="en-US">
                <a:solidFill>
                  <a:srgbClr val="F0AB00"/>
                </a:solidFill>
              </a:rPr>
            </a:br>
            <a:r>
              <a:rPr lang="en-US">
                <a:solidFill>
                  <a:srgbClr val="F0AB00"/>
                </a:solidFill>
              </a:rPr>
              <a:t>ABAP Environment</a:t>
            </a:r>
          </a:p>
        </p:txBody>
      </p:sp>
      <p:pic>
        <p:nvPicPr>
          <p:cNvPr id="10" name="Picture Placeholder 5"/>
          <p:cNvPicPr>
            <a:picLocks noGrp="1" noChangeAspect="1"/>
          </p:cNvPicPr>
          <p:nvPr>
            <p:ph type="pic" sz="quarter" idx="16"/>
          </p:nvPr>
        </p:nvPicPr>
        <p:blipFill>
          <a:blip r:embed="rId2">
            <a:extLst>
              <a:ext uri="{28A0092B-C50C-407E-A947-70E740481C1C}">
                <a14:useLocalDpi xmlns:a14="http://schemas.microsoft.com/office/drawing/2010/main" val="0"/>
              </a:ext>
            </a:extLst>
          </a:blip>
          <a:stretch>
            <a:fillRect/>
          </a:stretch>
        </p:blipFill>
        <p:spPr>
          <a:xfrm>
            <a:off x="7696260" y="1490221"/>
            <a:ext cx="3736390" cy="3736390"/>
          </a:xfrm>
        </p:spPr>
      </p:pic>
    </p:spTree>
    <p:extLst>
      <p:ext uri="{BB962C8B-B14F-4D97-AF65-F5344CB8AC3E}">
        <p14:creationId xmlns:p14="http://schemas.microsoft.com/office/powerpoint/2010/main" val="2490318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59E1A48B-9EBE-D143-9837-46F0BA905F75}"/>
              </a:ext>
            </a:extLst>
          </p:cNvPr>
          <p:cNvSpPr/>
          <p:nvPr/>
        </p:nvSpPr>
        <p:spPr bwMode="gray">
          <a:xfrm>
            <a:off x="2853204" y="886899"/>
            <a:ext cx="2261936" cy="5109411"/>
          </a:xfrm>
          <a:prstGeom prst="roundRect">
            <a:avLst>
              <a:gd name="adj" fmla="val 0"/>
            </a:avLst>
          </a:prstGeom>
          <a:solidFill>
            <a:schemeClr val="bg1"/>
          </a:solidFill>
          <a:ln w="25400" algn="ctr">
            <a:solidFill>
              <a:schemeClr val="accent3"/>
            </a:solidFill>
            <a:miter lim="800000"/>
            <a:headEnd/>
            <a:tailEnd/>
          </a:ln>
        </p:spPr>
        <p:txBody>
          <a:bodyPr lIns="90000" tIns="1224000" rIns="90000" bIns="72000" rtlCol="0" anchor="t" anchorCtr="0"/>
          <a:lstStyle/>
          <a:p>
            <a:pPr algn="ctr" defTabSz="914400" fontAlgn="base">
              <a:spcBef>
                <a:spcPct val="50000"/>
              </a:spcBef>
              <a:spcAft>
                <a:spcPct val="0"/>
              </a:spcAft>
              <a:buClr>
                <a:srgbClr val="F0AB00"/>
              </a:buClr>
              <a:buSzPct val="80000"/>
            </a:pPr>
            <a:r>
              <a:rPr lang="en-GB" sz="1600" kern="0">
                <a:solidFill>
                  <a:schemeClr val="accent3"/>
                </a:solidFill>
                <a:ea typeface="Arial Unicode MS" pitchFamily="34" charset="-128"/>
                <a:cs typeface="Arial Unicode MS" pitchFamily="34" charset="-128"/>
              </a:rPr>
              <a:t>TRANSFORMATION TO CLOUD</a:t>
            </a:r>
          </a:p>
        </p:txBody>
      </p:sp>
      <p:sp>
        <p:nvSpPr>
          <p:cNvPr id="3" name="Rounded Rectangle 2">
            <a:extLst>
              <a:ext uri="{FF2B5EF4-FFF2-40B4-BE49-F238E27FC236}">
                <a16:creationId xmlns:a16="http://schemas.microsoft.com/office/drawing/2014/main" id="{6BE0F733-8B15-C84B-90AC-679692FE0262}"/>
              </a:ext>
            </a:extLst>
          </p:cNvPr>
          <p:cNvSpPr/>
          <p:nvPr/>
        </p:nvSpPr>
        <p:spPr bwMode="gray">
          <a:xfrm>
            <a:off x="5233165" y="886899"/>
            <a:ext cx="2261936" cy="5109411"/>
          </a:xfrm>
          <a:prstGeom prst="roundRect">
            <a:avLst>
              <a:gd name="adj" fmla="val 0"/>
            </a:avLst>
          </a:prstGeom>
          <a:solidFill>
            <a:schemeClr val="bg1"/>
          </a:solidFill>
          <a:ln w="25400" algn="ctr">
            <a:solidFill>
              <a:schemeClr val="accent5"/>
            </a:solidFill>
            <a:miter lim="800000"/>
            <a:headEnd/>
            <a:tailEnd/>
          </a:ln>
        </p:spPr>
        <p:txBody>
          <a:bodyPr lIns="90000" tIns="1224000" rIns="90000" bIns="72000" rtlCol="0" anchor="t" anchorCtr="0"/>
          <a:lstStyle/>
          <a:p>
            <a:pPr algn="ctr" defTabSz="914400" fontAlgn="base">
              <a:spcBef>
                <a:spcPct val="50000"/>
              </a:spcBef>
              <a:spcAft>
                <a:spcPct val="0"/>
              </a:spcAft>
              <a:buClr>
                <a:srgbClr val="F0AB00"/>
              </a:buClr>
              <a:buSzPct val="80000"/>
            </a:pPr>
            <a:r>
              <a:rPr lang="en-US" sz="1600" kern="0">
                <a:solidFill>
                  <a:schemeClr val="accent5"/>
                </a:solidFill>
                <a:ea typeface="Arial Unicode MS" pitchFamily="34" charset="-128"/>
                <a:cs typeface="Arial Unicode MS" pitchFamily="34" charset="-128"/>
              </a:rPr>
              <a:t>MARKET OPPORTUNITIES</a:t>
            </a:r>
            <a:br>
              <a:rPr lang="en-US" sz="1600" kern="0">
                <a:solidFill>
                  <a:schemeClr val="accent5"/>
                </a:solidFill>
                <a:ea typeface="Arial Unicode MS" pitchFamily="34" charset="-128"/>
                <a:cs typeface="Arial Unicode MS" pitchFamily="34" charset="-128"/>
              </a:rPr>
            </a:br>
            <a:r>
              <a:rPr lang="en-US" sz="1600" kern="0">
                <a:solidFill>
                  <a:schemeClr val="accent5"/>
                </a:solidFill>
                <a:ea typeface="Arial Unicode MS" pitchFamily="34" charset="-128"/>
                <a:cs typeface="Arial Unicode MS" pitchFamily="34" charset="-128"/>
              </a:rPr>
              <a:t>FOR PARTNERS</a:t>
            </a:r>
          </a:p>
        </p:txBody>
      </p:sp>
      <p:sp>
        <p:nvSpPr>
          <p:cNvPr id="5" name="Round Same Side Corner Rectangle 4">
            <a:extLst>
              <a:ext uri="{FF2B5EF4-FFF2-40B4-BE49-F238E27FC236}">
                <a16:creationId xmlns:a16="http://schemas.microsoft.com/office/drawing/2014/main" id="{3EC734D8-2B65-DF4D-9E0A-0862257E67B2}"/>
              </a:ext>
            </a:extLst>
          </p:cNvPr>
          <p:cNvSpPr/>
          <p:nvPr/>
        </p:nvSpPr>
        <p:spPr bwMode="gray">
          <a:xfrm rot="16200000">
            <a:off x="3795678" y="1216329"/>
            <a:ext cx="1024403" cy="6374447"/>
          </a:xfrm>
          <a:prstGeom prst="round2SameRect">
            <a:avLst>
              <a:gd name="adj1" fmla="val 50000"/>
              <a:gd name="adj2" fmla="val 0"/>
            </a:avLst>
          </a:prstGeom>
          <a:solidFill>
            <a:schemeClr val="bg1"/>
          </a:solidFill>
          <a:ln w="25400" algn="ctr">
            <a:solidFill>
              <a:schemeClr val="accent2"/>
            </a:solidFill>
            <a:miter lim="800000"/>
            <a:headEnd/>
            <a:tailEnd/>
          </a:ln>
        </p:spPr>
        <p:txBody>
          <a:bodyPr rot="0" spcFirstLastPara="0" vertOverflow="overflow" horzOverflow="overflow" vert="vert" wrap="square" lIns="90000" tIns="1512000" rIns="108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GB" sz="1600" kern="0">
                <a:solidFill>
                  <a:schemeClr val="accent2"/>
                </a:solidFill>
                <a:ea typeface="Arial Unicode MS" pitchFamily="34" charset="-128"/>
                <a:cs typeface="Arial Unicode MS" pitchFamily="34" charset="-128"/>
              </a:rPr>
              <a:t>AGILE INNOVATION ON NEWEST TECHNOLOGY POWERED BY SAP HANA</a:t>
            </a:r>
          </a:p>
        </p:txBody>
      </p:sp>
      <p:sp>
        <p:nvSpPr>
          <p:cNvPr id="6" name="Round Same Side Corner Rectangle 5">
            <a:extLst>
              <a:ext uri="{FF2B5EF4-FFF2-40B4-BE49-F238E27FC236}">
                <a16:creationId xmlns:a16="http://schemas.microsoft.com/office/drawing/2014/main" id="{1DFA2292-7ACF-E949-954B-FE32202F5740}"/>
              </a:ext>
            </a:extLst>
          </p:cNvPr>
          <p:cNvSpPr/>
          <p:nvPr/>
        </p:nvSpPr>
        <p:spPr bwMode="gray">
          <a:xfrm rot="16200000">
            <a:off x="3795679" y="2296886"/>
            <a:ext cx="1024403" cy="6374444"/>
          </a:xfrm>
          <a:prstGeom prst="round2SameRect">
            <a:avLst>
              <a:gd name="adj1" fmla="val 50000"/>
              <a:gd name="adj2" fmla="val 0"/>
            </a:avLst>
          </a:prstGeom>
          <a:solidFill>
            <a:schemeClr val="bg1"/>
          </a:solidFill>
          <a:ln w="25400" algn="ctr">
            <a:solidFill>
              <a:schemeClr val="accent4">
                <a:lumMod val="75000"/>
              </a:schemeClr>
            </a:solidFill>
            <a:miter lim="800000"/>
            <a:headEnd/>
            <a:tailEnd/>
          </a:ln>
        </p:spPr>
        <p:txBody>
          <a:bodyPr rot="0" spcFirstLastPara="0" vertOverflow="overflow" horzOverflow="overflow" vert="vert" wrap="square" lIns="90000" tIns="1512000" rIns="108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GB" sz="1600" kern="0">
                <a:solidFill>
                  <a:schemeClr val="accent4">
                    <a:lumMod val="75000"/>
                  </a:schemeClr>
                </a:solidFill>
                <a:ea typeface="Arial Unicode MS" pitchFamily="34" charset="-128"/>
                <a:cs typeface="Arial Unicode MS" pitchFamily="34" charset="-128"/>
              </a:rPr>
              <a:t>DELEGATE INFRASTRUCTURE AND </a:t>
            </a:r>
            <a:br>
              <a:rPr lang="en-GB" sz="1600" kern="0">
                <a:solidFill>
                  <a:schemeClr val="accent4">
                    <a:lumMod val="75000"/>
                  </a:schemeClr>
                </a:solidFill>
                <a:ea typeface="Arial Unicode MS" pitchFamily="34" charset="-128"/>
                <a:cs typeface="Arial Unicode MS" pitchFamily="34" charset="-128"/>
              </a:rPr>
            </a:br>
            <a:r>
              <a:rPr lang="en-GB" sz="1600" kern="0">
                <a:solidFill>
                  <a:schemeClr val="accent4">
                    <a:lumMod val="75000"/>
                  </a:schemeClr>
                </a:solidFill>
                <a:ea typeface="Arial Unicode MS" pitchFamily="34" charset="-128"/>
                <a:cs typeface="Arial Unicode MS" pitchFamily="34" charset="-128"/>
              </a:rPr>
              <a:t>SYSTEM OPERATIONS</a:t>
            </a:r>
          </a:p>
        </p:txBody>
      </p:sp>
      <p:sp>
        <p:nvSpPr>
          <p:cNvPr id="7" name="Oval 6">
            <a:extLst>
              <a:ext uri="{FF2B5EF4-FFF2-40B4-BE49-F238E27FC236}">
                <a16:creationId xmlns:a16="http://schemas.microsoft.com/office/drawing/2014/main" id="{4791B37D-E4E5-514A-B2AB-35F5A142CDB3}"/>
              </a:ext>
            </a:extLst>
          </p:cNvPr>
          <p:cNvSpPr/>
          <p:nvPr/>
        </p:nvSpPr>
        <p:spPr bwMode="gray">
          <a:xfrm>
            <a:off x="3602600" y="1127531"/>
            <a:ext cx="770021" cy="770021"/>
          </a:xfrm>
          <a:prstGeom prst="ellipse">
            <a:avLst/>
          </a:prstGeom>
          <a:blipFill>
            <a:blip r:embed="rId2"/>
            <a:stretch>
              <a:fillRect l="5585" t="5585" r="5585" b="5585"/>
            </a:stretch>
          </a:blipFill>
          <a:ln w="12700" algn="ctr">
            <a:solidFill>
              <a:schemeClr val="accent3"/>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8" name="Oval 7">
            <a:extLst>
              <a:ext uri="{FF2B5EF4-FFF2-40B4-BE49-F238E27FC236}">
                <a16:creationId xmlns:a16="http://schemas.microsoft.com/office/drawing/2014/main" id="{836C4B5D-5B10-4243-89EA-A283A2C05CEE}"/>
              </a:ext>
            </a:extLst>
          </p:cNvPr>
          <p:cNvSpPr/>
          <p:nvPr/>
        </p:nvSpPr>
        <p:spPr bwMode="gray">
          <a:xfrm>
            <a:off x="5979122" y="1127531"/>
            <a:ext cx="770021" cy="770021"/>
          </a:xfrm>
          <a:prstGeom prst="ellipse">
            <a:avLst/>
          </a:prstGeom>
          <a:blipFill>
            <a:blip r:embed="rId3"/>
            <a:stretch>
              <a:fillRect l="7923" t="10261" b="10261"/>
            </a:stretch>
          </a:blipFill>
          <a:ln w="12700" algn="ctr">
            <a:solidFill>
              <a:schemeClr val="accent5"/>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9" name="Oval 8">
            <a:extLst>
              <a:ext uri="{FF2B5EF4-FFF2-40B4-BE49-F238E27FC236}">
                <a16:creationId xmlns:a16="http://schemas.microsoft.com/office/drawing/2014/main" id="{FBACFCF2-5CA2-0642-88EE-3928AFAB2D3E}"/>
              </a:ext>
            </a:extLst>
          </p:cNvPr>
          <p:cNvSpPr/>
          <p:nvPr/>
        </p:nvSpPr>
        <p:spPr bwMode="gray">
          <a:xfrm>
            <a:off x="1271911" y="4018542"/>
            <a:ext cx="770021" cy="770021"/>
          </a:xfrm>
          <a:prstGeom prst="ellipse">
            <a:avLst/>
          </a:prstGeom>
          <a:blipFill>
            <a:blip r:embed="rId4"/>
            <a:stretch>
              <a:fillRect/>
            </a:stretch>
          </a:blipFill>
          <a:ln w="1270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0" name="Oval 9">
            <a:extLst>
              <a:ext uri="{FF2B5EF4-FFF2-40B4-BE49-F238E27FC236}">
                <a16:creationId xmlns:a16="http://schemas.microsoft.com/office/drawing/2014/main" id="{0B2B69F5-CBCF-5040-A108-995788EF541C}"/>
              </a:ext>
            </a:extLst>
          </p:cNvPr>
          <p:cNvSpPr/>
          <p:nvPr/>
        </p:nvSpPr>
        <p:spPr bwMode="gray">
          <a:xfrm>
            <a:off x="1271911" y="5099097"/>
            <a:ext cx="770021" cy="770021"/>
          </a:xfrm>
          <a:prstGeom prst="ellipse">
            <a:avLst/>
          </a:prstGeom>
          <a:blipFill>
            <a:blip r:embed="rId5"/>
            <a:stretch>
              <a:fillRect/>
            </a:stretch>
          </a:blipFill>
          <a:ln w="12700" algn="ctr">
            <a:solidFill>
              <a:schemeClr val="accent4">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err="1">
              <a:ln>
                <a:noFill/>
              </a:ln>
              <a:effectLst/>
              <a:uLnTx/>
              <a:uFillTx/>
              <a:ea typeface="Arial Unicode MS" pitchFamily="34" charset="-128"/>
              <a:cs typeface="Arial Unicode MS" pitchFamily="34" charset="-128"/>
            </a:endParaRPr>
          </a:p>
        </p:txBody>
      </p:sp>
      <p:cxnSp>
        <p:nvCxnSpPr>
          <p:cNvPr id="14" name="Straight Connector 13">
            <a:extLst>
              <a:ext uri="{FF2B5EF4-FFF2-40B4-BE49-F238E27FC236}">
                <a16:creationId xmlns:a16="http://schemas.microsoft.com/office/drawing/2014/main" id="{4DC4408B-070E-C348-A80D-7CD31F6A674B}"/>
              </a:ext>
            </a:extLst>
          </p:cNvPr>
          <p:cNvCxnSpPr>
            <a:cxnSpLocks/>
          </p:cNvCxnSpPr>
          <p:nvPr/>
        </p:nvCxnSpPr>
        <p:spPr>
          <a:xfrm>
            <a:off x="7954592" y="673769"/>
            <a:ext cx="0" cy="5582652"/>
          </a:xfrm>
          <a:prstGeom prst="line">
            <a:avLst/>
          </a:prstGeom>
          <a:ln w="1270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itle 17">
            <a:extLst>
              <a:ext uri="{FF2B5EF4-FFF2-40B4-BE49-F238E27FC236}">
                <a16:creationId xmlns:a16="http://schemas.microsoft.com/office/drawing/2014/main" id="{CC7B83B2-1AA3-764D-9EC9-033A27B9D3CE}"/>
              </a:ext>
            </a:extLst>
          </p:cNvPr>
          <p:cNvSpPr>
            <a:spLocks noGrp="1"/>
          </p:cNvSpPr>
          <p:nvPr>
            <p:ph type="title"/>
          </p:nvPr>
        </p:nvSpPr>
        <p:spPr>
          <a:xfrm>
            <a:off x="8201201" y="2541765"/>
            <a:ext cx="3027740" cy="1846659"/>
          </a:xfrm>
        </p:spPr>
        <p:txBody>
          <a:bodyPr/>
          <a:lstStyle/>
          <a:p>
            <a:pPr lvl="0" defTabSz="1088776" fontAlgn="base">
              <a:spcBef>
                <a:spcPct val="50000"/>
              </a:spcBef>
              <a:spcAft>
                <a:spcPct val="0"/>
              </a:spcAft>
            </a:pPr>
            <a:r>
              <a:rPr lang="en-US" sz="3200">
                <a:solidFill>
                  <a:srgbClr val="000000"/>
                </a:solidFill>
                <a:ea typeface="+mn-ea"/>
                <a:cs typeface="+mn-cs"/>
              </a:rPr>
              <a:t>WHY ABAP </a:t>
            </a:r>
            <a:br>
              <a:rPr lang="en-US" sz="3200">
                <a:solidFill>
                  <a:srgbClr val="000000"/>
                </a:solidFill>
                <a:ea typeface="+mn-ea"/>
                <a:cs typeface="+mn-cs"/>
              </a:rPr>
            </a:br>
            <a:r>
              <a:rPr lang="en-US" sz="3200">
                <a:solidFill>
                  <a:srgbClr val="F0AB00"/>
                </a:solidFill>
                <a:ea typeface="+mn-ea"/>
                <a:cs typeface="+mn-cs"/>
              </a:rPr>
              <a:t>IN SAP CLOUD PLATFORM?</a:t>
            </a:r>
            <a:r>
              <a:rPr lang="en-GB" sz="3200" kern="0">
                <a:solidFill>
                  <a:srgbClr val="000000"/>
                </a:solidFill>
                <a:ea typeface="Arial Unicode MS" pitchFamily="34" charset="-128"/>
                <a:cs typeface="Arial Unicode MS" pitchFamily="34" charset="-128"/>
              </a:rPr>
              <a:t> </a:t>
            </a:r>
            <a:br>
              <a:rPr lang="en-GB" sz="3200" kern="0">
                <a:solidFill>
                  <a:srgbClr val="000000"/>
                </a:solidFill>
                <a:ea typeface="Arial Unicode MS" pitchFamily="34" charset="-128"/>
                <a:cs typeface="Arial Unicode MS" pitchFamily="34" charset="-128"/>
              </a:rPr>
            </a:br>
            <a:endParaRPr lang="en-GB"/>
          </a:p>
        </p:txBody>
      </p:sp>
    </p:spTree>
    <p:extLst>
      <p:ext uri="{BB962C8B-B14F-4D97-AF65-F5344CB8AC3E}">
        <p14:creationId xmlns:p14="http://schemas.microsoft.com/office/powerpoint/2010/main" val="2881357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3D2CBFE7-2136-8A47-A7B7-265C18DCE202}"/>
              </a:ext>
            </a:extLst>
          </p:cNvPr>
          <p:cNvSpPr/>
          <p:nvPr/>
        </p:nvSpPr>
        <p:spPr bwMode="gray">
          <a:xfrm>
            <a:off x="571840" y="426275"/>
            <a:ext cx="3364233" cy="5190766"/>
          </a:xfrm>
          <a:prstGeom prst="roundRect">
            <a:avLst>
              <a:gd name="adj" fmla="val 0"/>
            </a:avLst>
          </a:prstGeom>
          <a:solidFill>
            <a:schemeClr val="bg1"/>
          </a:solidFill>
          <a:ln w="25400" algn="ctr">
            <a:solidFill>
              <a:schemeClr val="accent3"/>
            </a:solidFill>
            <a:miter lim="800000"/>
            <a:headEnd/>
            <a:tailEnd/>
          </a:ln>
        </p:spPr>
        <p:txBody>
          <a:bodyPr lIns="90000" tIns="1224000" rIns="90000" bIns="72000" rtlCol="0" anchor="t" anchorCtr="0"/>
          <a:lstStyle/>
          <a:p>
            <a:pPr algn="ctr" defTabSz="914400" fontAlgn="base">
              <a:spcBef>
                <a:spcPct val="50000"/>
              </a:spcBef>
              <a:spcAft>
                <a:spcPct val="0"/>
              </a:spcAft>
              <a:buClr>
                <a:srgbClr val="F0AB00"/>
              </a:buClr>
              <a:buSzPct val="80000"/>
            </a:pPr>
            <a:r>
              <a:rPr lang="en-US" sz="1600" kern="0">
                <a:solidFill>
                  <a:schemeClr val="accent3"/>
                </a:solidFill>
                <a:ea typeface="Arial Unicode MS" pitchFamily="34" charset="-128"/>
                <a:cs typeface="Arial Unicode MS" pitchFamily="34" charset="-128"/>
              </a:rPr>
              <a:t>TRANSFORMATION TO CLOUD</a:t>
            </a:r>
          </a:p>
        </p:txBody>
      </p:sp>
      <p:sp>
        <p:nvSpPr>
          <p:cNvPr id="5" name="Rounded Rectangle 4">
            <a:extLst>
              <a:ext uri="{FF2B5EF4-FFF2-40B4-BE49-F238E27FC236}">
                <a16:creationId xmlns:a16="http://schemas.microsoft.com/office/drawing/2014/main" id="{FC6BCABC-459A-924C-B1FF-6ACD26F4A10C}"/>
              </a:ext>
            </a:extLst>
          </p:cNvPr>
          <p:cNvSpPr/>
          <p:nvPr/>
        </p:nvSpPr>
        <p:spPr bwMode="gray">
          <a:xfrm>
            <a:off x="4618358" y="1299422"/>
            <a:ext cx="3366000" cy="5335146"/>
          </a:xfrm>
          <a:prstGeom prst="roundRect">
            <a:avLst>
              <a:gd name="adj" fmla="val 0"/>
            </a:avLst>
          </a:prstGeom>
          <a:solidFill>
            <a:schemeClr val="bg1"/>
          </a:solidFill>
          <a:ln w="25400" algn="ctr">
            <a:solidFill>
              <a:schemeClr val="accent5"/>
            </a:solidFill>
            <a:miter lim="800000"/>
            <a:headEnd/>
            <a:tailEnd/>
          </a:ln>
        </p:spPr>
        <p:txBody>
          <a:bodyPr lIns="90000" tIns="1224000" rIns="90000" bIns="72000" rtlCol="0" anchor="t" anchorCtr="0"/>
          <a:lstStyle/>
          <a:p>
            <a:pPr algn="ctr" defTabSz="914400" fontAlgn="base">
              <a:spcBef>
                <a:spcPct val="50000"/>
              </a:spcBef>
              <a:spcAft>
                <a:spcPct val="0"/>
              </a:spcAft>
              <a:buClr>
                <a:srgbClr val="F0AB00"/>
              </a:buClr>
              <a:buSzPct val="80000"/>
            </a:pPr>
            <a:r>
              <a:rPr lang="en-US" sz="1600" kern="0">
                <a:solidFill>
                  <a:schemeClr val="accent5"/>
                </a:solidFill>
                <a:ea typeface="Arial Unicode MS" pitchFamily="34" charset="-128"/>
                <a:cs typeface="Arial Unicode MS" pitchFamily="34" charset="-128"/>
              </a:rPr>
              <a:t>MARKET OPPORTUNITIES</a:t>
            </a:r>
            <a:br>
              <a:rPr lang="en-US" sz="1600" kern="0">
                <a:solidFill>
                  <a:schemeClr val="accent5"/>
                </a:solidFill>
                <a:ea typeface="Arial Unicode MS" pitchFamily="34" charset="-128"/>
                <a:cs typeface="Arial Unicode MS" pitchFamily="34" charset="-128"/>
              </a:rPr>
            </a:br>
            <a:r>
              <a:rPr lang="en-US" sz="1600" kern="0">
                <a:solidFill>
                  <a:schemeClr val="accent5"/>
                </a:solidFill>
                <a:ea typeface="Arial Unicode MS" pitchFamily="34" charset="-128"/>
                <a:cs typeface="Arial Unicode MS" pitchFamily="34" charset="-128"/>
              </a:rPr>
              <a:t>FOR PARTNERS</a:t>
            </a:r>
          </a:p>
        </p:txBody>
      </p:sp>
      <p:sp>
        <p:nvSpPr>
          <p:cNvPr id="7" name="Rounded Rectangle 6">
            <a:extLst>
              <a:ext uri="{FF2B5EF4-FFF2-40B4-BE49-F238E27FC236}">
                <a16:creationId xmlns:a16="http://schemas.microsoft.com/office/drawing/2014/main" id="{4B9BDB15-B539-F24D-A9B5-EDD834091D3A}"/>
              </a:ext>
            </a:extLst>
          </p:cNvPr>
          <p:cNvSpPr/>
          <p:nvPr/>
        </p:nvSpPr>
        <p:spPr bwMode="gray">
          <a:xfrm>
            <a:off x="765491" y="2676145"/>
            <a:ext cx="3532701" cy="2741516"/>
          </a:xfrm>
          <a:prstGeom prst="roundRect">
            <a:avLst>
              <a:gd name="adj" fmla="val 0"/>
            </a:avLst>
          </a:prstGeom>
          <a:solidFill>
            <a:schemeClr val="accent3"/>
          </a:solidFill>
          <a:ln w="3175" algn="ctr">
            <a:solidFill>
              <a:schemeClr val="bg1">
                <a:lumMod val="50000"/>
              </a:schemeClr>
            </a:solidFill>
            <a:miter lim="800000"/>
            <a:headEnd/>
            <a:tailEnd/>
          </a:ln>
          <a:effectLst/>
        </p:spPr>
        <p:txBody>
          <a:bodyPr lIns="180000" tIns="144000" rIns="90000" bIns="72000" rtlCol="0" anchor="ctr" anchorCtr="0"/>
          <a:lstStyle/>
          <a:p>
            <a:pPr indent="-320550" defTabSz="914400" fontAlgn="base">
              <a:spcBef>
                <a:spcPct val="50000"/>
              </a:spcBef>
              <a:spcAft>
                <a:spcPct val="0"/>
              </a:spcAft>
              <a:buClr>
                <a:srgbClr val="F0AB00"/>
              </a:buClr>
              <a:buSzPct val="80000"/>
            </a:pPr>
            <a:r>
              <a:rPr lang="en-US" sz="1400" kern="0">
                <a:solidFill>
                  <a:schemeClr val="bg1"/>
                </a:solidFill>
                <a:ea typeface="Arial Unicode MS" pitchFamily="34" charset="-128"/>
                <a:cs typeface="Arial Unicode MS" pitchFamily="34" charset="-128"/>
              </a:rPr>
              <a:t>Develop ABAP cloud apps decoupled from the digital core</a:t>
            </a:r>
          </a:p>
          <a:p>
            <a:pPr indent="-320550" defTabSz="914400" fontAlgn="base">
              <a:spcBef>
                <a:spcPct val="50000"/>
              </a:spcBef>
              <a:spcAft>
                <a:spcPct val="0"/>
              </a:spcAft>
              <a:buClr>
                <a:srgbClr val="F0AB00"/>
              </a:buClr>
              <a:buSzPct val="80000"/>
            </a:pPr>
            <a:r>
              <a:rPr lang="en-US" sz="1400" kern="0">
                <a:solidFill>
                  <a:schemeClr val="bg1"/>
                </a:solidFill>
                <a:ea typeface="Arial Unicode MS" pitchFamily="34" charset="-128"/>
                <a:cs typeface="Arial Unicode MS" pitchFamily="34" charset="-128"/>
              </a:rPr>
              <a:t>Leverage your ABAP know how in the cloud</a:t>
            </a:r>
          </a:p>
          <a:p>
            <a:pPr indent="-320550" defTabSz="914400" fontAlgn="base">
              <a:spcBef>
                <a:spcPct val="50000"/>
              </a:spcBef>
              <a:spcAft>
                <a:spcPct val="0"/>
              </a:spcAft>
              <a:buClr>
                <a:srgbClr val="F0AB00"/>
              </a:buClr>
              <a:buSzPct val="80000"/>
            </a:pPr>
            <a:r>
              <a:rPr lang="en-US" sz="1400" kern="0">
                <a:solidFill>
                  <a:schemeClr val="bg1"/>
                </a:solidFill>
                <a:ea typeface="Arial Unicode MS" pitchFamily="34" charset="-128"/>
                <a:cs typeface="Arial Unicode MS" pitchFamily="34" charset="-128"/>
              </a:rPr>
              <a:t>Reuse your existing ABAP assets</a:t>
            </a:r>
          </a:p>
        </p:txBody>
      </p:sp>
      <p:sp>
        <p:nvSpPr>
          <p:cNvPr id="8" name="Rounded Rectangle 7">
            <a:extLst>
              <a:ext uri="{FF2B5EF4-FFF2-40B4-BE49-F238E27FC236}">
                <a16:creationId xmlns:a16="http://schemas.microsoft.com/office/drawing/2014/main" id="{15BDC7EA-9442-EF42-B4A6-DE7740123278}"/>
              </a:ext>
            </a:extLst>
          </p:cNvPr>
          <p:cNvSpPr/>
          <p:nvPr/>
        </p:nvSpPr>
        <p:spPr bwMode="gray">
          <a:xfrm>
            <a:off x="4874508" y="3678238"/>
            <a:ext cx="3471970" cy="2743200"/>
          </a:xfrm>
          <a:prstGeom prst="roundRect">
            <a:avLst>
              <a:gd name="adj" fmla="val 0"/>
            </a:avLst>
          </a:prstGeom>
          <a:solidFill>
            <a:schemeClr val="accent5"/>
          </a:solidFill>
          <a:ln w="3175" algn="ctr">
            <a:solidFill>
              <a:schemeClr val="bg1">
                <a:lumMod val="50000"/>
              </a:schemeClr>
            </a:solidFill>
            <a:miter lim="800000"/>
            <a:headEnd/>
            <a:tailEnd/>
          </a:ln>
          <a:effectLst/>
        </p:spPr>
        <p:txBody>
          <a:bodyPr rot="0" spcFirstLastPara="0" vertOverflow="overflow" horzOverflow="overflow" vert="horz" wrap="square" lIns="180000" tIns="144000" rIns="90000" bIns="72000" numCol="1" spcCol="0" rtlCol="0" fromWordArt="0" anchor="ctr" anchorCtr="0" forceAA="0" compatLnSpc="1">
            <a:prstTxWarp prst="textNoShape">
              <a:avLst/>
            </a:prstTxWarp>
            <a:noAutofit/>
          </a:bodyPr>
          <a:lstStyle/>
          <a:p>
            <a:pPr defTabSz="914400" fontAlgn="base">
              <a:spcBef>
                <a:spcPct val="50000"/>
              </a:spcBef>
              <a:spcAft>
                <a:spcPct val="0"/>
              </a:spcAft>
              <a:buClr>
                <a:srgbClr val="F0AB00"/>
              </a:buClr>
              <a:buSzPct val="80000"/>
            </a:pPr>
            <a:r>
              <a:rPr lang="en-US" sz="1400" kern="0">
                <a:solidFill>
                  <a:schemeClr val="bg1"/>
                </a:solidFill>
                <a:ea typeface="Arial Unicode MS" pitchFamily="34" charset="-128"/>
                <a:cs typeface="Arial Unicode MS" pitchFamily="34" charset="-128"/>
              </a:rPr>
              <a:t>Commercialize your apps via SAP Cloud Platform</a:t>
            </a:r>
          </a:p>
          <a:p>
            <a:pPr defTabSz="914400" fontAlgn="base">
              <a:spcBef>
                <a:spcPct val="50000"/>
              </a:spcBef>
              <a:spcAft>
                <a:spcPct val="0"/>
              </a:spcAft>
              <a:buClr>
                <a:srgbClr val="F0AB00"/>
              </a:buClr>
              <a:buSzPct val="80000"/>
            </a:pPr>
            <a:r>
              <a:rPr lang="en-US" sz="1400" kern="0">
                <a:solidFill>
                  <a:schemeClr val="bg1"/>
                </a:solidFill>
                <a:ea typeface="Arial Unicode MS" pitchFamily="34" charset="-128"/>
                <a:cs typeface="Arial Unicode MS" pitchFamily="34" charset="-128"/>
              </a:rPr>
              <a:t>Benefit from large SAP customer base</a:t>
            </a:r>
          </a:p>
          <a:p>
            <a:pPr defTabSz="914400" fontAlgn="base">
              <a:spcBef>
                <a:spcPct val="50000"/>
              </a:spcBef>
              <a:spcAft>
                <a:spcPct val="0"/>
              </a:spcAft>
              <a:buClr>
                <a:srgbClr val="F0AB00"/>
              </a:buClr>
              <a:buSzPct val="80000"/>
            </a:pPr>
            <a:r>
              <a:rPr lang="en-US" sz="1400" kern="0">
                <a:solidFill>
                  <a:schemeClr val="bg1"/>
                </a:solidFill>
                <a:ea typeface="Arial Unicode MS" pitchFamily="34" charset="-128"/>
                <a:cs typeface="Arial Unicode MS" pitchFamily="34" charset="-128"/>
              </a:rPr>
              <a:t>Network with ABAP community</a:t>
            </a:r>
          </a:p>
          <a:p>
            <a:pPr defTabSz="914400" fontAlgn="base">
              <a:spcBef>
                <a:spcPct val="50000"/>
              </a:spcBef>
              <a:spcAft>
                <a:spcPct val="0"/>
              </a:spcAft>
              <a:buClr>
                <a:srgbClr val="F0AB00"/>
              </a:buClr>
              <a:buSzPct val="80000"/>
            </a:pPr>
            <a:endParaRPr lang="en-US" sz="1400" kern="0">
              <a:solidFill>
                <a:schemeClr val="bg1"/>
              </a:solidFill>
              <a:ea typeface="Arial Unicode MS" pitchFamily="34" charset="-128"/>
              <a:cs typeface="Arial Unicode MS" pitchFamily="34" charset="-128"/>
            </a:endParaRPr>
          </a:p>
        </p:txBody>
      </p:sp>
      <p:cxnSp>
        <p:nvCxnSpPr>
          <p:cNvPr id="9" name="Straight Connector 8">
            <a:extLst>
              <a:ext uri="{FF2B5EF4-FFF2-40B4-BE49-F238E27FC236}">
                <a16:creationId xmlns:a16="http://schemas.microsoft.com/office/drawing/2014/main" id="{FB1C9BE4-E7A7-F24B-9D8A-CFF657957EC6}"/>
              </a:ext>
            </a:extLst>
          </p:cNvPr>
          <p:cNvCxnSpPr>
            <a:cxnSpLocks/>
          </p:cNvCxnSpPr>
          <p:nvPr/>
        </p:nvCxnSpPr>
        <p:spPr>
          <a:xfrm>
            <a:off x="8666643" y="426275"/>
            <a:ext cx="0" cy="6294565"/>
          </a:xfrm>
          <a:prstGeom prst="line">
            <a:avLst/>
          </a:prstGeom>
          <a:ln w="1270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Title 11">
            <a:extLst>
              <a:ext uri="{FF2B5EF4-FFF2-40B4-BE49-F238E27FC236}">
                <a16:creationId xmlns:a16="http://schemas.microsoft.com/office/drawing/2014/main" id="{8A5B1012-9528-6147-A587-FA6113D17269}"/>
              </a:ext>
            </a:extLst>
          </p:cNvPr>
          <p:cNvSpPr>
            <a:spLocks noGrp="1"/>
          </p:cNvSpPr>
          <p:nvPr>
            <p:ph type="title"/>
          </p:nvPr>
        </p:nvSpPr>
        <p:spPr>
          <a:xfrm>
            <a:off x="8873062" y="2527960"/>
            <a:ext cx="2829814" cy="1477328"/>
          </a:xfrm>
        </p:spPr>
        <p:txBody>
          <a:bodyPr/>
          <a:lstStyle/>
          <a:p>
            <a:r>
              <a:rPr lang="en-US"/>
              <a:t>SAP CLOUD PLATFORM ABAP ENVIRONMENT</a:t>
            </a:r>
            <a:br>
              <a:rPr lang="en-US"/>
            </a:br>
            <a:r>
              <a:rPr lang="en-US">
                <a:solidFill>
                  <a:schemeClr val="accent1"/>
                </a:solidFill>
              </a:rPr>
              <a:t>MAIN USE CASES</a:t>
            </a:r>
          </a:p>
        </p:txBody>
      </p:sp>
      <p:sp>
        <p:nvSpPr>
          <p:cNvPr id="10" name="Oval 9">
            <a:extLst>
              <a:ext uri="{FF2B5EF4-FFF2-40B4-BE49-F238E27FC236}">
                <a16:creationId xmlns:a16="http://schemas.microsoft.com/office/drawing/2014/main" id="{EC6E68B5-7A94-7D47-A1A2-A7315D0E527F}"/>
              </a:ext>
            </a:extLst>
          </p:cNvPr>
          <p:cNvSpPr/>
          <p:nvPr/>
        </p:nvSpPr>
        <p:spPr bwMode="gray">
          <a:xfrm>
            <a:off x="1868063" y="650237"/>
            <a:ext cx="770021" cy="770021"/>
          </a:xfrm>
          <a:prstGeom prst="ellipse">
            <a:avLst/>
          </a:prstGeom>
          <a:blipFill>
            <a:blip r:embed="rId2"/>
            <a:stretch>
              <a:fillRect l="5585" t="5585" r="5585" b="5585"/>
            </a:stretch>
          </a:blipFill>
          <a:ln w="12700" algn="ctr">
            <a:solidFill>
              <a:schemeClr val="accent3"/>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1" name="Oval 10">
            <a:extLst>
              <a:ext uri="{FF2B5EF4-FFF2-40B4-BE49-F238E27FC236}">
                <a16:creationId xmlns:a16="http://schemas.microsoft.com/office/drawing/2014/main" id="{A9E6933E-0A3C-C242-BE77-E0870568A137}"/>
              </a:ext>
            </a:extLst>
          </p:cNvPr>
          <p:cNvSpPr/>
          <p:nvPr/>
        </p:nvSpPr>
        <p:spPr bwMode="gray">
          <a:xfrm>
            <a:off x="5919981" y="1481320"/>
            <a:ext cx="770021" cy="770021"/>
          </a:xfrm>
          <a:prstGeom prst="ellipse">
            <a:avLst/>
          </a:prstGeom>
          <a:blipFill>
            <a:blip r:embed="rId3"/>
            <a:stretch>
              <a:fillRect l="7923" t="10261" b="10261"/>
            </a:stretch>
          </a:blipFill>
          <a:ln w="12700" algn="ctr">
            <a:solidFill>
              <a:schemeClr val="accent5"/>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75918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8"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Same Side Corner Rectangle 1">
            <a:extLst>
              <a:ext uri="{FF2B5EF4-FFF2-40B4-BE49-F238E27FC236}">
                <a16:creationId xmlns:a16="http://schemas.microsoft.com/office/drawing/2014/main" id="{458B3F9F-2E22-D140-A04A-F7EAF5C0B280}"/>
              </a:ext>
            </a:extLst>
          </p:cNvPr>
          <p:cNvSpPr/>
          <p:nvPr/>
        </p:nvSpPr>
        <p:spPr bwMode="gray">
          <a:xfrm rot="16200000">
            <a:off x="3965367" y="-2344835"/>
            <a:ext cx="720000" cy="7759704"/>
          </a:xfrm>
          <a:prstGeom prst="round2SameRect">
            <a:avLst>
              <a:gd name="adj1" fmla="val 50000"/>
              <a:gd name="adj2" fmla="val 0"/>
            </a:avLst>
          </a:prstGeom>
          <a:solidFill>
            <a:schemeClr val="bg1"/>
          </a:solidFill>
          <a:ln w="25400" algn="ctr">
            <a:solidFill>
              <a:schemeClr val="accent2"/>
            </a:solidFill>
            <a:miter lim="800000"/>
            <a:headEnd/>
            <a:tailEnd/>
          </a:ln>
        </p:spPr>
        <p:txBody>
          <a:bodyPr rot="0" spcFirstLastPara="0" vertOverflow="overflow" horzOverflow="overflow" vert="vert" wrap="square" lIns="90000" tIns="0" rIns="108000" bIns="2556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GB" sz="1600" kern="0">
                <a:solidFill>
                  <a:schemeClr val="accent2"/>
                </a:solidFill>
                <a:ea typeface="Arial Unicode MS" pitchFamily="34" charset="-128"/>
                <a:cs typeface="Arial Unicode MS" pitchFamily="34" charset="-128"/>
              </a:rPr>
              <a:t>AGILE INNOVATION ON NEWEST </a:t>
            </a:r>
            <a:br>
              <a:rPr lang="en-GB" sz="1600" kern="0">
                <a:solidFill>
                  <a:schemeClr val="accent2"/>
                </a:solidFill>
                <a:ea typeface="Arial Unicode MS" pitchFamily="34" charset="-128"/>
                <a:cs typeface="Arial Unicode MS" pitchFamily="34" charset="-128"/>
              </a:rPr>
            </a:br>
            <a:r>
              <a:rPr lang="en-GB" sz="1600" kern="0">
                <a:solidFill>
                  <a:schemeClr val="accent2"/>
                </a:solidFill>
                <a:ea typeface="Arial Unicode MS" pitchFamily="34" charset="-128"/>
                <a:cs typeface="Arial Unicode MS" pitchFamily="34" charset="-128"/>
              </a:rPr>
              <a:t>TECHNOLOGY POWERED BY SAP HANA</a:t>
            </a:r>
          </a:p>
        </p:txBody>
      </p:sp>
      <p:sp>
        <p:nvSpPr>
          <p:cNvPr id="3" name="Round Same Side Corner Rectangle 2">
            <a:extLst>
              <a:ext uri="{FF2B5EF4-FFF2-40B4-BE49-F238E27FC236}">
                <a16:creationId xmlns:a16="http://schemas.microsoft.com/office/drawing/2014/main" id="{14153DA9-2340-F94F-9B27-494AC4AF1ED2}"/>
              </a:ext>
            </a:extLst>
          </p:cNvPr>
          <p:cNvSpPr/>
          <p:nvPr/>
        </p:nvSpPr>
        <p:spPr bwMode="gray">
          <a:xfrm rot="16200000">
            <a:off x="3965368" y="167281"/>
            <a:ext cx="720000" cy="7759706"/>
          </a:xfrm>
          <a:prstGeom prst="round2SameRect">
            <a:avLst>
              <a:gd name="adj1" fmla="val 50000"/>
              <a:gd name="adj2" fmla="val 0"/>
            </a:avLst>
          </a:prstGeom>
          <a:solidFill>
            <a:schemeClr val="bg1"/>
          </a:solidFill>
          <a:ln w="25400" algn="ctr">
            <a:solidFill>
              <a:schemeClr val="accent4">
                <a:lumMod val="75000"/>
              </a:schemeClr>
            </a:solidFill>
            <a:miter lim="800000"/>
            <a:headEnd/>
            <a:tailEnd/>
          </a:ln>
        </p:spPr>
        <p:txBody>
          <a:bodyPr rot="0" spcFirstLastPara="0" vertOverflow="overflow" horzOverflow="overflow" vert="vert" wrap="square" lIns="90000" tIns="0" rIns="72000" bIns="2628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GB" sz="1400" kern="0">
                <a:solidFill>
                  <a:schemeClr val="accent4">
                    <a:lumMod val="75000"/>
                  </a:schemeClr>
                </a:solidFill>
                <a:ea typeface="Arial Unicode MS" pitchFamily="34" charset="-128"/>
                <a:cs typeface="Arial Unicode MS" pitchFamily="34" charset="-128"/>
              </a:rPr>
              <a:t>DELEGATE INFRASTRUCTURE AND </a:t>
            </a:r>
            <a:br>
              <a:rPr lang="en-GB" sz="1400" kern="0">
                <a:solidFill>
                  <a:schemeClr val="accent4">
                    <a:lumMod val="75000"/>
                  </a:schemeClr>
                </a:solidFill>
                <a:ea typeface="Arial Unicode MS" pitchFamily="34" charset="-128"/>
                <a:cs typeface="Arial Unicode MS" pitchFamily="34" charset="-128"/>
              </a:rPr>
            </a:br>
            <a:r>
              <a:rPr lang="en-GB" sz="1400" kern="0">
                <a:solidFill>
                  <a:schemeClr val="accent4">
                    <a:lumMod val="75000"/>
                  </a:schemeClr>
                </a:solidFill>
                <a:ea typeface="Arial Unicode MS" pitchFamily="34" charset="-128"/>
                <a:cs typeface="Arial Unicode MS" pitchFamily="34" charset="-128"/>
              </a:rPr>
              <a:t>SYSTEM OPERATIONS</a:t>
            </a:r>
          </a:p>
        </p:txBody>
      </p:sp>
      <p:sp>
        <p:nvSpPr>
          <p:cNvPr id="6" name="Round Same Side Corner Rectangle 5">
            <a:extLst>
              <a:ext uri="{FF2B5EF4-FFF2-40B4-BE49-F238E27FC236}">
                <a16:creationId xmlns:a16="http://schemas.microsoft.com/office/drawing/2014/main" id="{26423D70-E069-6748-9091-A16B4BC56CC1}"/>
              </a:ext>
            </a:extLst>
          </p:cNvPr>
          <p:cNvSpPr/>
          <p:nvPr/>
        </p:nvSpPr>
        <p:spPr bwMode="gray">
          <a:xfrm rot="16200000">
            <a:off x="5772069" y="944337"/>
            <a:ext cx="1620362" cy="2792950"/>
          </a:xfrm>
          <a:prstGeom prst="round2SameRect">
            <a:avLst>
              <a:gd name="adj1" fmla="val 0"/>
              <a:gd name="adj2" fmla="val 0"/>
            </a:avLst>
          </a:prstGeom>
          <a:solidFill>
            <a:schemeClr val="accent2"/>
          </a:solidFill>
          <a:ln w="3175" algn="ctr">
            <a:solidFill>
              <a:schemeClr val="tx1"/>
            </a:solidFill>
            <a:miter lim="800000"/>
            <a:headEnd/>
            <a:tailEnd/>
          </a:ln>
          <a:effectLst/>
        </p:spPr>
        <p:txBody>
          <a:bodyPr rot="0" spcFirstLastPara="0" vertOverflow="overflow" horzOverflow="overflow" vert="vert" wrap="square" lIns="90000" tIns="180000" rIns="108000" bIns="0" numCol="1" spcCol="0" rtlCol="0" fromWordArt="0" anchor="t" anchorCtr="0" forceAA="0" compatLnSpc="1">
            <a:prstTxWarp prst="textNoShape">
              <a:avLst/>
            </a:prstTxWarp>
            <a:noAutofit/>
          </a:bodyPr>
          <a:lstStyle/>
          <a:p>
            <a:pPr defTabSz="914400" fontAlgn="base">
              <a:spcBef>
                <a:spcPct val="50000"/>
              </a:spcBef>
              <a:spcAft>
                <a:spcPct val="0"/>
              </a:spcAft>
              <a:buClr>
                <a:srgbClr val="F0AB00"/>
              </a:buClr>
              <a:buSzPct val="80000"/>
            </a:pPr>
            <a:r>
              <a:rPr lang="en-GB" sz="1400" kern="0">
                <a:solidFill>
                  <a:schemeClr val="bg1"/>
                </a:solidFill>
                <a:ea typeface="Arial Unicode MS" pitchFamily="34" charset="-128"/>
                <a:cs typeface="Arial Unicode MS" pitchFamily="34" charset="-128"/>
              </a:rPr>
              <a:t>Benefit from newest ABAP Programming Model</a:t>
            </a:r>
          </a:p>
          <a:p>
            <a:pPr defTabSz="914400" fontAlgn="base">
              <a:spcBef>
                <a:spcPct val="50000"/>
              </a:spcBef>
              <a:spcAft>
                <a:spcPct val="0"/>
              </a:spcAft>
              <a:buClr>
                <a:srgbClr val="F0AB00"/>
              </a:buClr>
              <a:buSzPct val="80000"/>
            </a:pPr>
            <a:r>
              <a:rPr lang="en-GB" sz="1400" kern="0">
                <a:solidFill>
                  <a:schemeClr val="bg1"/>
                </a:solidFill>
                <a:ea typeface="Arial Unicode MS" pitchFamily="34" charset="-128"/>
                <a:cs typeface="Arial Unicode MS" pitchFamily="34" charset="-128"/>
              </a:rPr>
              <a:t>Exploit SAP HANA capabilities</a:t>
            </a:r>
          </a:p>
          <a:p>
            <a:pPr defTabSz="914400" fontAlgn="base">
              <a:spcBef>
                <a:spcPct val="50000"/>
              </a:spcBef>
              <a:spcAft>
                <a:spcPct val="0"/>
              </a:spcAft>
              <a:buClr>
                <a:srgbClr val="F0AB00"/>
              </a:buClr>
              <a:buSzPct val="80000"/>
            </a:pPr>
            <a:r>
              <a:rPr lang="en-GB" sz="1400" kern="0">
                <a:solidFill>
                  <a:schemeClr val="bg1"/>
                </a:solidFill>
                <a:ea typeface="Arial Unicode MS" pitchFamily="34" charset="-128"/>
                <a:cs typeface="Arial Unicode MS" pitchFamily="34" charset="-128"/>
              </a:rPr>
              <a:t>Consume SAP Cloud Platform services like SAP Leonardo</a:t>
            </a:r>
          </a:p>
          <a:p>
            <a:pPr defTabSz="914400" fontAlgn="base">
              <a:spcBef>
                <a:spcPct val="50000"/>
              </a:spcBef>
              <a:spcAft>
                <a:spcPct val="0"/>
              </a:spcAft>
              <a:buClr>
                <a:srgbClr val="F0AB00"/>
              </a:buClr>
              <a:buSzPct val="80000"/>
            </a:pPr>
            <a:br>
              <a:rPr lang="en-GB" sz="1400" kern="0">
                <a:solidFill>
                  <a:schemeClr val="bg1"/>
                </a:solidFill>
                <a:ea typeface="Arial Unicode MS" pitchFamily="34" charset="-128"/>
                <a:cs typeface="Arial Unicode MS" pitchFamily="34" charset="-128"/>
              </a:rPr>
            </a:br>
            <a:endParaRPr lang="en-GB" sz="1400" kern="0">
              <a:solidFill>
                <a:schemeClr val="bg1"/>
              </a:solidFill>
              <a:ea typeface="Arial Unicode MS" pitchFamily="34" charset="-128"/>
              <a:cs typeface="Arial Unicode MS" pitchFamily="34" charset="-128"/>
            </a:endParaRPr>
          </a:p>
        </p:txBody>
      </p:sp>
      <p:sp>
        <p:nvSpPr>
          <p:cNvPr id="8" name="Round Same Side Corner Rectangle 7">
            <a:extLst>
              <a:ext uri="{FF2B5EF4-FFF2-40B4-BE49-F238E27FC236}">
                <a16:creationId xmlns:a16="http://schemas.microsoft.com/office/drawing/2014/main" id="{55E38C0C-E1A8-2C4C-81D3-38DE9DD1F154}"/>
              </a:ext>
            </a:extLst>
          </p:cNvPr>
          <p:cNvSpPr/>
          <p:nvPr/>
        </p:nvSpPr>
        <p:spPr bwMode="gray">
          <a:xfrm rot="16200000">
            <a:off x="5502250" y="3688813"/>
            <a:ext cx="2160000" cy="2792950"/>
          </a:xfrm>
          <a:prstGeom prst="round2SameRect">
            <a:avLst>
              <a:gd name="adj1" fmla="val 0"/>
              <a:gd name="adj2" fmla="val 0"/>
            </a:avLst>
          </a:prstGeom>
          <a:solidFill>
            <a:schemeClr val="accent4">
              <a:lumMod val="75000"/>
            </a:schemeClr>
          </a:solidFill>
          <a:ln w="3175" algn="ctr">
            <a:noFill/>
            <a:miter lim="800000"/>
            <a:headEnd/>
            <a:tailEnd/>
          </a:ln>
          <a:effectLst/>
        </p:spPr>
        <p:txBody>
          <a:bodyPr rot="0" spcFirstLastPara="0" vertOverflow="overflow" horzOverflow="overflow" vert="vert" wrap="square" lIns="90000" tIns="180000" rIns="144000" bIns="0" numCol="1" spcCol="0" rtlCol="0" fromWordArt="0" anchor="t" anchorCtr="0" forceAA="0" compatLnSpc="1">
            <a:prstTxWarp prst="textNoShape">
              <a:avLst/>
            </a:prstTxWarp>
            <a:noAutofit/>
          </a:bodyPr>
          <a:lstStyle/>
          <a:p>
            <a:pPr defTabSz="914400" fontAlgn="base">
              <a:spcBef>
                <a:spcPct val="50000"/>
              </a:spcBef>
              <a:spcAft>
                <a:spcPct val="0"/>
              </a:spcAft>
              <a:buClr>
                <a:srgbClr val="F0AB00"/>
              </a:buClr>
              <a:buSzPct val="80000"/>
            </a:pPr>
            <a:r>
              <a:rPr lang="en-GB" sz="1400" kern="0">
                <a:solidFill>
                  <a:schemeClr val="bg1"/>
                </a:solidFill>
                <a:ea typeface="Arial Unicode MS" pitchFamily="34" charset="-128"/>
                <a:cs typeface="Arial Unicode MS" pitchFamily="34" charset="-128"/>
              </a:rPr>
              <a:t>Regular delivery of innovations by SAP</a:t>
            </a:r>
          </a:p>
          <a:p>
            <a:pPr defTabSz="914400" fontAlgn="base">
              <a:spcBef>
                <a:spcPct val="50000"/>
              </a:spcBef>
              <a:spcAft>
                <a:spcPct val="0"/>
              </a:spcAft>
              <a:buClr>
                <a:srgbClr val="F0AB00"/>
              </a:buClr>
              <a:buSzPct val="80000"/>
            </a:pPr>
            <a:r>
              <a:rPr lang="en-GB" sz="1400" kern="0">
                <a:solidFill>
                  <a:schemeClr val="bg1"/>
                </a:solidFill>
                <a:ea typeface="Arial Unicode MS" pitchFamily="34" charset="-128"/>
                <a:cs typeface="Arial Unicode MS" pitchFamily="34" charset="-128"/>
              </a:rPr>
              <a:t>Scale with your business needs</a:t>
            </a:r>
          </a:p>
          <a:p>
            <a:pPr defTabSz="914400" fontAlgn="base">
              <a:spcBef>
                <a:spcPct val="50000"/>
              </a:spcBef>
              <a:spcAft>
                <a:spcPct val="0"/>
              </a:spcAft>
              <a:buClr>
                <a:srgbClr val="F0AB00"/>
              </a:buClr>
              <a:buSzPct val="80000"/>
            </a:pPr>
            <a:r>
              <a:rPr lang="en-GB" sz="1400" kern="0">
                <a:solidFill>
                  <a:schemeClr val="bg1"/>
                </a:solidFill>
                <a:ea typeface="Arial Unicode MS" pitchFamily="34" charset="-128"/>
                <a:cs typeface="Arial Unicode MS" pitchFamily="34" charset="-128"/>
              </a:rPr>
              <a:t>Support for multiple cloud providers</a:t>
            </a:r>
            <a:br>
              <a:rPr lang="en-GB" sz="1400" kern="0">
                <a:solidFill>
                  <a:schemeClr val="bg1"/>
                </a:solidFill>
                <a:ea typeface="Arial Unicode MS" pitchFamily="34" charset="-128"/>
                <a:cs typeface="Arial Unicode MS" pitchFamily="34" charset="-128"/>
              </a:rPr>
            </a:br>
            <a:br>
              <a:rPr lang="en-GB" sz="1400" kern="0">
                <a:solidFill>
                  <a:schemeClr val="bg1"/>
                </a:solidFill>
                <a:ea typeface="Arial Unicode MS" pitchFamily="34" charset="-128"/>
                <a:cs typeface="Arial Unicode MS" pitchFamily="34" charset="-128"/>
              </a:rPr>
            </a:br>
            <a:r>
              <a:rPr lang="en-GB" sz="1400" kern="0">
                <a:solidFill>
                  <a:schemeClr val="bg1"/>
                </a:solidFill>
                <a:ea typeface="Arial Unicode MS" pitchFamily="34" charset="-128"/>
                <a:cs typeface="Arial Unicode MS" pitchFamily="34" charset="-128"/>
              </a:rPr>
              <a:t>Pay per use</a:t>
            </a:r>
          </a:p>
          <a:p>
            <a:pPr defTabSz="914400" fontAlgn="base">
              <a:spcBef>
                <a:spcPct val="50000"/>
              </a:spcBef>
              <a:spcAft>
                <a:spcPct val="0"/>
              </a:spcAft>
              <a:buClr>
                <a:srgbClr val="F0AB00"/>
              </a:buClr>
              <a:buSzPct val="80000"/>
            </a:pPr>
            <a:endParaRPr lang="en-GB" sz="1400" kern="0">
              <a:solidFill>
                <a:schemeClr val="bg1"/>
              </a:solidFill>
              <a:ea typeface="Arial Unicode MS" pitchFamily="34" charset="-128"/>
              <a:cs typeface="Arial Unicode MS" pitchFamily="34" charset="-128"/>
            </a:endParaRPr>
          </a:p>
        </p:txBody>
      </p:sp>
      <p:cxnSp>
        <p:nvCxnSpPr>
          <p:cNvPr id="9" name="Straight Connector 8">
            <a:extLst>
              <a:ext uri="{FF2B5EF4-FFF2-40B4-BE49-F238E27FC236}">
                <a16:creationId xmlns:a16="http://schemas.microsoft.com/office/drawing/2014/main" id="{82F0EE28-F55A-AB4F-A5A5-2ACBEB72558C}"/>
              </a:ext>
            </a:extLst>
          </p:cNvPr>
          <p:cNvCxnSpPr>
            <a:cxnSpLocks/>
          </p:cNvCxnSpPr>
          <p:nvPr/>
        </p:nvCxnSpPr>
        <p:spPr>
          <a:xfrm>
            <a:off x="8666643" y="426275"/>
            <a:ext cx="0" cy="6294565"/>
          </a:xfrm>
          <a:prstGeom prst="line">
            <a:avLst/>
          </a:prstGeom>
          <a:ln w="1270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itle 11">
            <a:extLst>
              <a:ext uri="{FF2B5EF4-FFF2-40B4-BE49-F238E27FC236}">
                <a16:creationId xmlns:a16="http://schemas.microsoft.com/office/drawing/2014/main" id="{99C006E3-5D61-E14B-B010-A7E1A3F7821C}"/>
              </a:ext>
            </a:extLst>
          </p:cNvPr>
          <p:cNvSpPr txBox="1">
            <a:spLocks/>
          </p:cNvSpPr>
          <p:nvPr/>
        </p:nvSpPr>
        <p:spPr bwMode="black">
          <a:xfrm>
            <a:off x="8873062" y="2527960"/>
            <a:ext cx="2829814" cy="1477328"/>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a:t>SAP CLOUD PLATFORM ABAP ENVIRONMENT</a:t>
            </a:r>
            <a:br>
              <a:rPr lang="en-US"/>
            </a:br>
            <a:r>
              <a:rPr lang="en-US">
                <a:solidFill>
                  <a:schemeClr val="accent1"/>
                </a:solidFill>
              </a:rPr>
              <a:t>MAIN USE CASES</a:t>
            </a:r>
          </a:p>
        </p:txBody>
      </p:sp>
      <p:sp>
        <p:nvSpPr>
          <p:cNvPr id="10" name="Oval 9">
            <a:extLst>
              <a:ext uri="{FF2B5EF4-FFF2-40B4-BE49-F238E27FC236}">
                <a16:creationId xmlns:a16="http://schemas.microsoft.com/office/drawing/2014/main" id="{6454B8CB-2E08-8D4A-B5E5-587E4A68A8CF}"/>
              </a:ext>
            </a:extLst>
          </p:cNvPr>
          <p:cNvSpPr/>
          <p:nvPr/>
        </p:nvSpPr>
        <p:spPr bwMode="gray">
          <a:xfrm>
            <a:off x="507987" y="1231170"/>
            <a:ext cx="598920" cy="598920"/>
          </a:xfrm>
          <a:prstGeom prst="ellipse">
            <a:avLst/>
          </a:prstGeom>
          <a:blipFill>
            <a:blip r:embed="rId2"/>
            <a:stretch>
              <a:fillRect/>
            </a:stretch>
          </a:blipFill>
          <a:ln w="1270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1" name="Oval 10">
            <a:extLst>
              <a:ext uri="{FF2B5EF4-FFF2-40B4-BE49-F238E27FC236}">
                <a16:creationId xmlns:a16="http://schemas.microsoft.com/office/drawing/2014/main" id="{3FCD2247-BF64-524F-8095-A29E87BEB753}"/>
              </a:ext>
            </a:extLst>
          </p:cNvPr>
          <p:cNvSpPr/>
          <p:nvPr/>
        </p:nvSpPr>
        <p:spPr bwMode="gray">
          <a:xfrm>
            <a:off x="528451" y="3768138"/>
            <a:ext cx="557991" cy="557991"/>
          </a:xfrm>
          <a:prstGeom prst="ellipse">
            <a:avLst/>
          </a:prstGeom>
          <a:blipFill>
            <a:blip r:embed="rId3"/>
            <a:stretch>
              <a:fillRect/>
            </a:stretch>
          </a:blipFill>
          <a:ln w="12700" algn="ctr">
            <a:solidFill>
              <a:schemeClr val="accent4">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478990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animBg="1"/>
      <p:bldP spid="8"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Vital parts of SAP Cloud Platform ABAP Environment</a:t>
            </a:r>
          </a:p>
        </p:txBody>
      </p:sp>
      <p:sp>
        <p:nvSpPr>
          <p:cNvPr id="28" name="Rechteck 27"/>
          <p:cNvSpPr/>
          <p:nvPr/>
        </p:nvSpPr>
        <p:spPr bwMode="gray">
          <a:xfrm>
            <a:off x="2561805" y="1559228"/>
            <a:ext cx="5860634" cy="4402419"/>
          </a:xfrm>
          <a:prstGeom prst="roundRect">
            <a:avLst>
              <a:gd name="adj" fmla="val 3580"/>
            </a:avLst>
          </a:prstGeom>
          <a:solidFill>
            <a:schemeClr val="bg1">
              <a:lumMod val="85000"/>
            </a:schemeClr>
          </a:solidFill>
          <a:ln w="19050" algn="ctr">
            <a:solidFill>
              <a:schemeClr val="bg1">
                <a:lumMod val="50000"/>
              </a:schemeClr>
            </a:solidFill>
            <a:miter lim="800000"/>
            <a:headEnd/>
            <a:tailEnd/>
          </a:ln>
        </p:spPr>
        <p:txBody>
          <a:bodyPr lIns="180000" tIns="71983" rIns="89979" bIns="71983" rtlCol="0" anchor="t"/>
          <a:lstStyle/>
          <a:p>
            <a:pPr defTabSz="914217" fontAlgn="base">
              <a:spcBef>
                <a:spcPct val="50000"/>
              </a:spcBef>
              <a:spcAft>
                <a:spcPct val="0"/>
              </a:spcAft>
              <a:buClr>
                <a:srgbClr val="F0AB00"/>
              </a:buClr>
              <a:buSzPct val="80000"/>
            </a:pPr>
            <a:r>
              <a:rPr lang="en-US" sz="1400" kern="0">
                <a:ea typeface="Arial Unicode MS" pitchFamily="34" charset="-128"/>
                <a:cs typeface="Arial Unicode MS" pitchFamily="34" charset="-128"/>
              </a:rPr>
              <a:t>SAP </a:t>
            </a:r>
            <a:br>
              <a:rPr lang="en-US" sz="1400" kern="0">
                <a:ea typeface="Arial Unicode MS" pitchFamily="34" charset="-128"/>
                <a:cs typeface="Arial Unicode MS" pitchFamily="34" charset="-128"/>
              </a:rPr>
            </a:br>
            <a:r>
              <a:rPr lang="en-US" sz="1400" kern="0">
                <a:ea typeface="Arial Unicode MS" pitchFamily="34" charset="-128"/>
                <a:cs typeface="Arial Unicode MS" pitchFamily="34" charset="-128"/>
              </a:rPr>
              <a:t>CLOUD </a:t>
            </a:r>
            <a:br>
              <a:rPr lang="en-US" sz="1400" kern="0">
                <a:ea typeface="Arial Unicode MS" pitchFamily="34" charset="-128"/>
                <a:cs typeface="Arial Unicode MS" pitchFamily="34" charset="-128"/>
              </a:rPr>
            </a:br>
            <a:r>
              <a:rPr lang="en-US" sz="1400" kern="0">
                <a:ea typeface="Arial Unicode MS" pitchFamily="34" charset="-128"/>
                <a:cs typeface="Arial Unicode MS" pitchFamily="34" charset="-128"/>
              </a:rPr>
              <a:t>PLATFORM</a:t>
            </a:r>
          </a:p>
        </p:txBody>
      </p:sp>
      <p:sp>
        <p:nvSpPr>
          <p:cNvPr id="29" name="Abgerundetes Rechteck 28"/>
          <p:cNvSpPr/>
          <p:nvPr/>
        </p:nvSpPr>
        <p:spPr bwMode="gray">
          <a:xfrm>
            <a:off x="9308096" y="1749744"/>
            <a:ext cx="2360596" cy="2118869"/>
          </a:xfrm>
          <a:prstGeom prst="roundRect">
            <a:avLst>
              <a:gd name="adj" fmla="val 4742"/>
            </a:avLst>
          </a:prstGeom>
          <a:solidFill>
            <a:schemeClr val="accent3">
              <a:alpha val="93000"/>
            </a:schemeClr>
          </a:solidFill>
          <a:ln w="15875" algn="ctr">
            <a:solidFill>
              <a:schemeClr val="accent3"/>
            </a:solidFill>
            <a:miter lim="800000"/>
            <a:headEnd/>
            <a:tailEnd/>
          </a:ln>
          <a:effectLst/>
        </p:spPr>
        <p:txBody>
          <a:bodyPr lIns="216000" tIns="108000" rIns="89979" bIns="71983" rtlCol="0" anchor="t"/>
          <a:lstStyle/>
          <a:p>
            <a:pPr defTabSz="914217" fontAlgn="base">
              <a:spcBef>
                <a:spcPct val="50000"/>
              </a:spcBef>
              <a:spcAft>
                <a:spcPct val="0"/>
              </a:spcAft>
              <a:buClr>
                <a:srgbClr val="F0AB00"/>
              </a:buClr>
              <a:buSzPct val="80000"/>
            </a:pPr>
            <a:r>
              <a:rPr lang="en-US" sz="1400" kern="0">
                <a:solidFill>
                  <a:schemeClr val="bg1"/>
                </a:solidFill>
                <a:ea typeface="Arial Unicode MS" pitchFamily="34" charset="-128"/>
                <a:cs typeface="Arial Unicode MS" pitchFamily="34" charset="-128"/>
              </a:rPr>
              <a:t>BACKEND SYSTEM</a:t>
            </a:r>
          </a:p>
          <a:p>
            <a:pPr defTabSz="914217" fontAlgn="base">
              <a:spcBef>
                <a:spcPct val="50000"/>
              </a:spcBef>
              <a:spcAft>
                <a:spcPct val="0"/>
              </a:spcAft>
              <a:buClr>
                <a:srgbClr val="F0AB00"/>
              </a:buClr>
              <a:buSzPct val="80000"/>
            </a:pPr>
            <a:endParaRPr lang="en-US" sz="1400" kern="0">
              <a:solidFill>
                <a:schemeClr val="bg1"/>
              </a:solidFill>
              <a:ea typeface="Arial Unicode MS" pitchFamily="34" charset="-128"/>
              <a:cs typeface="Arial Unicode MS" pitchFamily="34" charset="-128"/>
            </a:endParaRPr>
          </a:p>
          <a:p>
            <a:pPr defTabSz="914217" fontAlgn="base">
              <a:spcBef>
                <a:spcPct val="50000"/>
              </a:spcBef>
              <a:spcAft>
                <a:spcPct val="0"/>
              </a:spcAft>
              <a:buClr>
                <a:srgbClr val="F0AB00"/>
              </a:buClr>
              <a:buSzPct val="80000"/>
            </a:pPr>
            <a:r>
              <a:rPr lang="en-US" sz="1400" kern="0">
                <a:solidFill>
                  <a:schemeClr val="bg1"/>
                </a:solidFill>
                <a:ea typeface="Arial Unicode MS" pitchFamily="34" charset="-128"/>
                <a:cs typeface="Arial Unicode MS" pitchFamily="34" charset="-128"/>
              </a:rPr>
              <a:t>e.g. SAP S/4HANA Cloud, SAP S/4HANA, SAP ERP, SAP NetWeaver AS ABAP</a:t>
            </a:r>
            <a:br>
              <a:rPr lang="en-US" sz="1400" kern="0">
                <a:solidFill>
                  <a:schemeClr val="bg1"/>
                </a:solidFill>
                <a:ea typeface="Arial Unicode MS" pitchFamily="34" charset="-128"/>
                <a:cs typeface="Arial Unicode MS" pitchFamily="34" charset="-128"/>
              </a:rPr>
            </a:br>
            <a:endParaRPr lang="en-US" sz="1400" kern="0">
              <a:solidFill>
                <a:schemeClr val="bg1"/>
              </a:solidFill>
              <a:ea typeface="Arial Unicode MS" pitchFamily="34" charset="-128"/>
              <a:cs typeface="Arial Unicode MS" pitchFamily="34" charset="-128"/>
            </a:endParaRPr>
          </a:p>
          <a:p>
            <a:pPr defTabSz="914217" fontAlgn="base">
              <a:spcBef>
                <a:spcPct val="50000"/>
              </a:spcBef>
              <a:spcAft>
                <a:spcPct val="0"/>
              </a:spcAft>
              <a:buClr>
                <a:srgbClr val="F0AB00"/>
              </a:buClr>
              <a:buSzPct val="80000"/>
            </a:pPr>
            <a:endParaRPr lang="en-US" sz="1400" kern="0">
              <a:solidFill>
                <a:schemeClr val="bg1"/>
              </a:solidFill>
              <a:ea typeface="Arial Unicode MS" pitchFamily="34" charset="-128"/>
              <a:cs typeface="Arial Unicode MS" pitchFamily="34" charset="-128"/>
            </a:endParaRPr>
          </a:p>
        </p:txBody>
      </p:sp>
      <p:sp>
        <p:nvSpPr>
          <p:cNvPr id="30" name="Rechteck 29"/>
          <p:cNvSpPr/>
          <p:nvPr/>
        </p:nvSpPr>
        <p:spPr bwMode="gray">
          <a:xfrm>
            <a:off x="506873" y="2586458"/>
            <a:ext cx="1750967" cy="1054626"/>
          </a:xfrm>
          <a:prstGeom prst="roundRect">
            <a:avLst>
              <a:gd name="adj" fmla="val 11067"/>
            </a:avLst>
          </a:prstGeom>
          <a:noFill/>
          <a:ln w="25400" algn="ctr">
            <a:solidFill>
              <a:schemeClr val="accent4">
                <a:lumMod val="75000"/>
              </a:schemeClr>
            </a:solidFill>
            <a:miter lim="800000"/>
            <a:headEnd/>
            <a:tailEnd/>
          </a:ln>
        </p:spPr>
        <p:txBody>
          <a:bodyPr vert="horz" lIns="36000" tIns="36000" rIns="36000" bIns="36000" rtlCol="0" anchor="t" anchorCtr="0"/>
          <a:lstStyle/>
          <a:p>
            <a:pPr algn="ctr" defTabSz="914400" fontAlgn="base">
              <a:spcBef>
                <a:spcPct val="50000"/>
              </a:spcBef>
              <a:spcAft>
                <a:spcPct val="0"/>
              </a:spcAft>
              <a:buClr>
                <a:srgbClr val="F0AB00"/>
              </a:buClr>
              <a:buSzPct val="80000"/>
            </a:pPr>
            <a:r>
              <a:rPr lang="en-US" sz="1400" kern="0">
                <a:ea typeface="Arial Unicode MS" pitchFamily="34" charset="-128"/>
                <a:cs typeface="Arial Unicode MS" pitchFamily="34" charset="-128"/>
              </a:rPr>
              <a:t>ABAP DEVELOPMENT TOOLS IN ECLIPSE</a:t>
            </a:r>
          </a:p>
        </p:txBody>
      </p:sp>
      <p:sp>
        <p:nvSpPr>
          <p:cNvPr id="31" name="Rechteck 30"/>
          <p:cNvSpPr/>
          <p:nvPr/>
        </p:nvSpPr>
        <p:spPr bwMode="gray">
          <a:xfrm>
            <a:off x="4833750" y="5384148"/>
            <a:ext cx="3415984" cy="382864"/>
          </a:xfrm>
          <a:prstGeom prst="roundRect">
            <a:avLst/>
          </a:prstGeom>
          <a:solidFill>
            <a:schemeClr val="tx1">
              <a:lumMod val="50000"/>
            </a:schemeClr>
          </a:solidFill>
          <a:ln w="6350" algn="ctr">
            <a:noFill/>
            <a:miter lim="800000"/>
            <a:headEnd/>
            <a:tailEnd/>
          </a:ln>
          <a:effectLst/>
        </p:spPr>
        <p:txBody>
          <a:bodyPr lIns="89979" tIns="71983" rIns="89979" bIns="71983" rtlCol="0" anchor="t"/>
          <a:lstStyle/>
          <a:p>
            <a:pPr algn="ctr" defTabSz="914217" fontAlgn="base">
              <a:spcBef>
                <a:spcPct val="50000"/>
              </a:spcBef>
              <a:spcAft>
                <a:spcPct val="0"/>
              </a:spcAft>
              <a:buClr>
                <a:srgbClr val="F0AB00"/>
              </a:buClr>
              <a:buSzPct val="80000"/>
            </a:pPr>
            <a:r>
              <a:rPr lang="en-US" sz="1400" kern="0">
                <a:solidFill>
                  <a:schemeClr val="bg1"/>
                </a:solidFill>
                <a:latin typeface="Arial"/>
                <a:ea typeface="Arial Unicode MS" pitchFamily="34" charset="-128"/>
                <a:cs typeface="Arial Unicode MS" pitchFamily="34" charset="-128"/>
              </a:rPr>
              <a:t> SAP HANA</a:t>
            </a:r>
          </a:p>
        </p:txBody>
      </p:sp>
      <p:sp>
        <p:nvSpPr>
          <p:cNvPr id="33" name="Rechteck 32"/>
          <p:cNvSpPr/>
          <p:nvPr/>
        </p:nvSpPr>
        <p:spPr bwMode="gray">
          <a:xfrm>
            <a:off x="4833749" y="1749744"/>
            <a:ext cx="3405810" cy="3435867"/>
          </a:xfrm>
          <a:prstGeom prst="roundRect">
            <a:avLst>
              <a:gd name="adj" fmla="val 3316"/>
            </a:avLst>
          </a:prstGeom>
          <a:solidFill>
            <a:schemeClr val="accent3">
              <a:alpha val="93000"/>
            </a:schemeClr>
          </a:solidFill>
          <a:ln w="15875" algn="ctr">
            <a:solidFill>
              <a:schemeClr val="accent3"/>
            </a:solidFill>
            <a:miter lim="800000"/>
            <a:headEnd/>
            <a:tailEnd/>
          </a:ln>
          <a:effectLst/>
        </p:spPr>
        <p:txBody>
          <a:bodyPr lIns="216000" tIns="108000" rIns="89979" bIns="71983" rtlCol="0" anchor="t"/>
          <a:lstStyle/>
          <a:p>
            <a:pPr defTabSz="914217" fontAlgn="base">
              <a:spcBef>
                <a:spcPct val="50000"/>
              </a:spcBef>
              <a:spcAft>
                <a:spcPct val="0"/>
              </a:spcAft>
              <a:buClr>
                <a:srgbClr val="F0AB00"/>
              </a:buClr>
              <a:buSzPct val="80000"/>
            </a:pPr>
            <a:r>
              <a:rPr lang="en-US" sz="1400" kern="0">
                <a:solidFill>
                  <a:schemeClr val="bg1"/>
                </a:solidFill>
                <a:ea typeface="Arial Unicode MS" pitchFamily="34" charset="-128"/>
                <a:cs typeface="Arial Unicode MS" pitchFamily="34" charset="-128"/>
              </a:rPr>
              <a:t>ABAP PLATFORM AS A SERVICE </a:t>
            </a:r>
          </a:p>
        </p:txBody>
      </p:sp>
      <p:cxnSp>
        <p:nvCxnSpPr>
          <p:cNvPr id="34" name="Gerade Verbindung mit Pfeil 33"/>
          <p:cNvCxnSpPr>
            <a:stCxn id="30" idx="3"/>
          </p:cNvCxnSpPr>
          <p:nvPr/>
        </p:nvCxnSpPr>
        <p:spPr>
          <a:xfrm flipV="1">
            <a:off x="2257840" y="3103567"/>
            <a:ext cx="2574042" cy="0"/>
          </a:xfrm>
          <a:prstGeom prst="straightConnector1">
            <a:avLst/>
          </a:prstGeom>
          <a:ln w="15875">
            <a:solidFill>
              <a:schemeClr val="accent5"/>
            </a:solidFill>
            <a:tailEnd type="triangle"/>
          </a:ln>
          <a:effectLst/>
        </p:spPr>
        <p:style>
          <a:lnRef idx="1">
            <a:schemeClr val="accent1"/>
          </a:lnRef>
          <a:fillRef idx="0">
            <a:schemeClr val="accent1"/>
          </a:fillRef>
          <a:effectRef idx="0">
            <a:schemeClr val="accent1"/>
          </a:effectRef>
          <a:fontRef idx="minor">
            <a:schemeClr val="tx1"/>
          </a:fontRef>
        </p:style>
      </p:cxnSp>
      <p:sp>
        <p:nvSpPr>
          <p:cNvPr id="49" name="Rechteck 29"/>
          <p:cNvSpPr/>
          <p:nvPr/>
        </p:nvSpPr>
        <p:spPr bwMode="gray">
          <a:xfrm>
            <a:off x="504001" y="1749744"/>
            <a:ext cx="1750967" cy="609271"/>
          </a:xfrm>
          <a:prstGeom prst="roundRect">
            <a:avLst>
              <a:gd name="adj" fmla="val 18737"/>
            </a:avLst>
          </a:prstGeom>
          <a:noFill/>
          <a:ln w="25400" algn="ctr">
            <a:solidFill>
              <a:schemeClr val="accent4">
                <a:lumMod val="75000"/>
              </a:schemeClr>
            </a:solidFill>
            <a:miter lim="800000"/>
            <a:headEnd/>
            <a:tailEnd/>
          </a:ln>
        </p:spPr>
        <p:txBody>
          <a:bodyPr vert="horz" lIns="36000" tIns="36000" rIns="36000" bIns="36000" rtlCol="0" anchor="t" anchorCtr="0"/>
          <a:lstStyle/>
          <a:p>
            <a:pPr algn="ctr" defTabSz="914400" fontAlgn="base">
              <a:spcBef>
                <a:spcPct val="50000"/>
              </a:spcBef>
              <a:spcAft>
                <a:spcPct val="0"/>
              </a:spcAft>
              <a:buClr>
                <a:srgbClr val="F0AB00"/>
              </a:buClr>
              <a:buSzPct val="80000"/>
            </a:pPr>
            <a:r>
              <a:rPr lang="en-US" sz="1400" kern="0">
                <a:ea typeface="Arial Unicode MS" pitchFamily="34" charset="-128"/>
                <a:cs typeface="Arial Unicode MS" pitchFamily="34" charset="-128"/>
              </a:rPr>
              <a:t>CLOUD</a:t>
            </a:r>
            <a:br>
              <a:rPr lang="en-US" sz="1400" kern="0">
                <a:ea typeface="Arial Unicode MS" pitchFamily="34" charset="-128"/>
                <a:cs typeface="Arial Unicode MS" pitchFamily="34" charset="-128"/>
              </a:rPr>
            </a:br>
            <a:r>
              <a:rPr lang="en-US" sz="1400" kern="0">
                <a:ea typeface="Arial Unicode MS" pitchFamily="34" charset="-128"/>
                <a:cs typeface="Arial Unicode MS" pitchFamily="34" charset="-128"/>
              </a:rPr>
              <a:t> COCKPIT</a:t>
            </a:r>
          </a:p>
        </p:txBody>
      </p:sp>
      <p:sp>
        <p:nvSpPr>
          <p:cNvPr id="50" name="Rechteck 30"/>
          <p:cNvSpPr/>
          <p:nvPr/>
        </p:nvSpPr>
        <p:spPr bwMode="gray">
          <a:xfrm>
            <a:off x="5026401" y="2514703"/>
            <a:ext cx="3020506" cy="2531922"/>
          </a:xfrm>
          <a:prstGeom prst="roundRect">
            <a:avLst>
              <a:gd name="adj" fmla="val 4463"/>
            </a:avLst>
          </a:prstGeom>
          <a:solidFill>
            <a:schemeClr val="tx1">
              <a:lumMod val="50000"/>
            </a:schemeClr>
          </a:solidFill>
          <a:ln w="6350" algn="ctr">
            <a:noFill/>
            <a:miter lim="800000"/>
            <a:headEnd/>
            <a:tailEnd/>
          </a:ln>
          <a:effectLst/>
        </p:spPr>
        <p:txBody>
          <a:bodyPr lIns="89979" tIns="71983" rIns="89979" bIns="71983" rtlCol="0" anchor="t"/>
          <a:lstStyle/>
          <a:p>
            <a:pPr defTabSz="914217" fontAlgn="base">
              <a:spcBef>
                <a:spcPct val="50000"/>
              </a:spcBef>
              <a:spcAft>
                <a:spcPct val="0"/>
              </a:spcAft>
              <a:buClr>
                <a:srgbClr val="F0AB00"/>
              </a:buClr>
              <a:buSzPct val="80000"/>
            </a:pPr>
            <a:r>
              <a:rPr lang="en-US" sz="1400" kern="0">
                <a:solidFill>
                  <a:schemeClr val="bg1"/>
                </a:solidFill>
                <a:latin typeface="Arial"/>
                <a:ea typeface="Arial Unicode MS" pitchFamily="34" charset="-128"/>
                <a:cs typeface="Arial Unicode MS" pitchFamily="34" charset="-128"/>
              </a:rPr>
              <a:t>HTTP SERVICES AND NEW RESTful ABAP PROGRAMMING MODEL utilizing</a:t>
            </a:r>
          </a:p>
          <a:p>
            <a:pPr defTabSz="914217" fontAlgn="base">
              <a:spcBef>
                <a:spcPct val="50000"/>
              </a:spcBef>
              <a:spcAft>
                <a:spcPct val="0"/>
              </a:spcAft>
              <a:buClr>
                <a:srgbClr val="F0AB00"/>
              </a:buClr>
              <a:buSzPct val="80000"/>
            </a:pPr>
            <a:r>
              <a:rPr lang="en-US" sz="1200" kern="0">
                <a:solidFill>
                  <a:schemeClr val="bg1"/>
                </a:solidFill>
                <a:latin typeface="Arial"/>
                <a:ea typeface="Arial Unicode MS" pitchFamily="34" charset="-128"/>
                <a:cs typeface="Arial Unicode MS" pitchFamily="34" charset="-128"/>
              </a:rPr>
              <a:t>SAP Fiori</a:t>
            </a:r>
          </a:p>
          <a:p>
            <a:pPr defTabSz="914217" fontAlgn="base">
              <a:spcBef>
                <a:spcPct val="50000"/>
              </a:spcBef>
              <a:spcAft>
                <a:spcPct val="0"/>
              </a:spcAft>
              <a:buClr>
                <a:srgbClr val="F0AB00"/>
              </a:buClr>
              <a:buSzPct val="80000"/>
            </a:pPr>
            <a:r>
              <a:rPr lang="en-US" sz="1200" kern="0">
                <a:solidFill>
                  <a:schemeClr val="bg1"/>
                </a:solidFill>
                <a:latin typeface="Arial"/>
                <a:ea typeface="Arial Unicode MS" pitchFamily="34" charset="-128"/>
                <a:cs typeface="Arial Unicode MS" pitchFamily="34" charset="-128"/>
              </a:rPr>
              <a:t>Core Data Services</a:t>
            </a:r>
          </a:p>
          <a:p>
            <a:pPr defTabSz="914217" fontAlgn="base">
              <a:spcBef>
                <a:spcPct val="50000"/>
              </a:spcBef>
              <a:spcAft>
                <a:spcPct val="0"/>
              </a:spcAft>
              <a:buClr>
                <a:srgbClr val="F0AB00"/>
              </a:buClr>
              <a:buSzPct val="80000"/>
            </a:pPr>
            <a:r>
              <a:rPr lang="en-US" sz="1200" kern="0">
                <a:solidFill>
                  <a:schemeClr val="bg1"/>
                </a:solidFill>
                <a:latin typeface="Arial"/>
                <a:ea typeface="Arial Unicode MS" pitchFamily="34" charset="-128"/>
                <a:cs typeface="Arial Unicode MS" pitchFamily="34" charset="-128"/>
              </a:rPr>
              <a:t>Cloud optimized ABAP language</a:t>
            </a:r>
          </a:p>
        </p:txBody>
      </p:sp>
      <p:cxnSp>
        <p:nvCxnSpPr>
          <p:cNvPr id="51" name="Gerade Verbindung mit Pfeil 33"/>
          <p:cNvCxnSpPr>
            <a:stCxn id="49" idx="3"/>
          </p:cNvCxnSpPr>
          <p:nvPr/>
        </p:nvCxnSpPr>
        <p:spPr>
          <a:xfrm>
            <a:off x="2254968" y="2054380"/>
            <a:ext cx="306837" cy="0"/>
          </a:xfrm>
          <a:prstGeom prst="straightConnector1">
            <a:avLst/>
          </a:prstGeom>
          <a:ln w="15875">
            <a:solidFill>
              <a:schemeClr val="accent5"/>
            </a:solidFill>
            <a:tailEnd type="triangle"/>
          </a:ln>
          <a:effectLst/>
        </p:spPr>
        <p:style>
          <a:lnRef idx="1">
            <a:schemeClr val="accent1"/>
          </a:lnRef>
          <a:fillRef idx="0">
            <a:schemeClr val="accent1"/>
          </a:fillRef>
          <a:effectRef idx="0">
            <a:schemeClr val="accent1"/>
          </a:effectRef>
          <a:fontRef idx="minor">
            <a:schemeClr val="tx1"/>
          </a:fontRef>
        </p:style>
      </p:cxnSp>
      <p:sp>
        <p:nvSpPr>
          <p:cNvPr id="53" name="Rechteck 29"/>
          <p:cNvSpPr/>
          <p:nvPr/>
        </p:nvSpPr>
        <p:spPr bwMode="gray">
          <a:xfrm>
            <a:off x="2750955" y="3267083"/>
            <a:ext cx="1590697" cy="1473359"/>
          </a:xfrm>
          <a:prstGeom prst="roundRect">
            <a:avLst>
              <a:gd name="adj" fmla="val 6359"/>
            </a:avLst>
          </a:prstGeom>
          <a:solidFill>
            <a:schemeClr val="bg1">
              <a:lumMod val="95000"/>
            </a:schemeClr>
          </a:solidFill>
          <a:ln w="15875" algn="ctr">
            <a:solidFill>
              <a:schemeClr val="tx1">
                <a:lumMod val="65000"/>
              </a:schemeClr>
            </a:solidFill>
            <a:miter lim="800000"/>
            <a:headEnd/>
            <a:tailEnd/>
          </a:ln>
          <a:effectLst/>
        </p:spPr>
        <p:txBody>
          <a:bodyPr lIns="89979" tIns="71983" rIns="89979" bIns="71983" rtlCol="0" anchor="t"/>
          <a:lstStyle/>
          <a:p>
            <a:pPr defTabSz="914217" fontAlgn="base">
              <a:spcBef>
                <a:spcPct val="50000"/>
              </a:spcBef>
              <a:spcAft>
                <a:spcPct val="0"/>
              </a:spcAft>
              <a:buClr>
                <a:srgbClr val="F0AB00"/>
              </a:buClr>
              <a:buSzPct val="80000"/>
            </a:pPr>
            <a:r>
              <a:rPr lang="en-US" sz="1400" kern="0">
                <a:ea typeface="Arial Unicode MS" pitchFamily="34" charset="-128"/>
                <a:cs typeface="Arial Unicode MS" pitchFamily="34" charset="-128"/>
              </a:rPr>
              <a:t>SERVICES ECOSYSTEM</a:t>
            </a:r>
          </a:p>
          <a:p>
            <a:pPr defTabSz="914217" fontAlgn="base">
              <a:spcBef>
                <a:spcPct val="50000"/>
              </a:spcBef>
              <a:spcAft>
                <a:spcPct val="0"/>
              </a:spcAft>
              <a:buClr>
                <a:srgbClr val="F0AB00"/>
              </a:buClr>
              <a:buSzPct val="80000"/>
            </a:pPr>
            <a:r>
              <a:rPr lang="en-US" sz="1200" kern="0">
                <a:ea typeface="Arial Unicode MS" pitchFamily="34" charset="-128"/>
                <a:cs typeface="Arial Unicode MS" pitchFamily="34" charset="-128"/>
              </a:rPr>
              <a:t>User Management</a:t>
            </a:r>
          </a:p>
          <a:p>
            <a:pPr defTabSz="914217" fontAlgn="base">
              <a:spcBef>
                <a:spcPct val="50000"/>
              </a:spcBef>
              <a:spcAft>
                <a:spcPct val="0"/>
              </a:spcAft>
              <a:buClr>
                <a:srgbClr val="F0AB00"/>
              </a:buClr>
              <a:buSzPct val="80000"/>
            </a:pPr>
            <a:r>
              <a:rPr lang="en-US" sz="1200" kern="0">
                <a:ea typeface="Arial Unicode MS" pitchFamily="34" charset="-128"/>
                <a:cs typeface="Arial Unicode MS" pitchFamily="34" charset="-128"/>
              </a:rPr>
              <a:t>IoT</a:t>
            </a:r>
          </a:p>
          <a:p>
            <a:pPr defTabSz="914217" fontAlgn="base">
              <a:spcBef>
                <a:spcPct val="50000"/>
              </a:spcBef>
              <a:spcAft>
                <a:spcPct val="0"/>
              </a:spcAft>
              <a:buClr>
                <a:srgbClr val="F0AB00"/>
              </a:buClr>
              <a:buSzPct val="80000"/>
            </a:pPr>
            <a:r>
              <a:rPr lang="en-US" sz="1400" kern="0">
                <a:ea typeface="Arial Unicode MS" pitchFamily="34" charset="-128"/>
                <a:cs typeface="Arial Unicode MS" pitchFamily="34" charset="-128"/>
              </a:rPr>
              <a:t>…</a:t>
            </a:r>
          </a:p>
        </p:txBody>
      </p:sp>
      <p:cxnSp>
        <p:nvCxnSpPr>
          <p:cNvPr id="54" name="Gerade Verbindung mit Pfeil 33"/>
          <p:cNvCxnSpPr/>
          <p:nvPr/>
        </p:nvCxnSpPr>
        <p:spPr>
          <a:xfrm>
            <a:off x="4335993" y="4445600"/>
            <a:ext cx="487581" cy="1"/>
          </a:xfrm>
          <a:prstGeom prst="straightConnector1">
            <a:avLst/>
          </a:prstGeom>
          <a:ln w="15875">
            <a:solidFill>
              <a:schemeClr val="accent5"/>
            </a:solidFill>
            <a:headEnd type="triangle"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57" name="Gerade Verbindung mit Pfeil 33"/>
          <p:cNvCxnSpPr/>
          <p:nvPr/>
        </p:nvCxnSpPr>
        <p:spPr>
          <a:xfrm flipH="1">
            <a:off x="6546829" y="5043764"/>
            <a:ext cx="1" cy="340384"/>
          </a:xfrm>
          <a:prstGeom prst="straightConnector1">
            <a:avLst/>
          </a:prstGeom>
          <a:ln w="15875">
            <a:solidFill>
              <a:schemeClr val="accent5"/>
            </a:solidFill>
            <a:tailEnd type="triangle"/>
          </a:ln>
          <a:effectLst/>
        </p:spPr>
        <p:style>
          <a:lnRef idx="1">
            <a:schemeClr val="accent1"/>
          </a:lnRef>
          <a:fillRef idx="0">
            <a:schemeClr val="accent1"/>
          </a:fillRef>
          <a:effectRef idx="0">
            <a:schemeClr val="accent1"/>
          </a:effectRef>
          <a:fontRef idx="minor">
            <a:schemeClr val="tx1"/>
          </a:fontRef>
        </p:style>
      </p:cxnSp>
      <p:sp>
        <p:nvSpPr>
          <p:cNvPr id="103" name="Rechteck 29"/>
          <p:cNvSpPr/>
          <p:nvPr/>
        </p:nvSpPr>
        <p:spPr bwMode="gray">
          <a:xfrm>
            <a:off x="504001" y="4775452"/>
            <a:ext cx="1750967" cy="542346"/>
          </a:xfrm>
          <a:prstGeom prst="roundRect">
            <a:avLst/>
          </a:prstGeom>
          <a:noFill/>
          <a:ln w="25400" algn="ctr">
            <a:solidFill>
              <a:schemeClr val="accent4">
                <a:lumMod val="75000"/>
              </a:schemeClr>
            </a:solidFill>
            <a:miter lim="800000"/>
            <a:headEnd/>
            <a:tailEnd/>
          </a:ln>
        </p:spPr>
        <p:txBody>
          <a:bodyPr vert="horz" lIns="36000" tIns="36000" rIns="36000" bIns="36000" rtlCol="0" anchor="t" anchorCtr="0"/>
          <a:lstStyle/>
          <a:p>
            <a:pPr algn="ctr" defTabSz="914400" fontAlgn="base">
              <a:spcBef>
                <a:spcPct val="50000"/>
              </a:spcBef>
              <a:spcAft>
                <a:spcPct val="0"/>
              </a:spcAft>
              <a:buClr>
                <a:srgbClr val="F0AB00"/>
              </a:buClr>
              <a:buSzPct val="80000"/>
            </a:pPr>
            <a:r>
              <a:rPr lang="en-US" sz="1400" kern="0">
                <a:ea typeface="Arial Unicode MS" pitchFamily="34" charset="-128"/>
                <a:cs typeface="Arial Unicode MS" pitchFamily="34" charset="-128"/>
              </a:rPr>
              <a:t>GIT CODE MANAGEMENT</a:t>
            </a:r>
          </a:p>
        </p:txBody>
      </p:sp>
      <p:cxnSp>
        <p:nvCxnSpPr>
          <p:cNvPr id="104" name="Gerade Verbindung mit Pfeil 33"/>
          <p:cNvCxnSpPr>
            <a:cxnSpLocks/>
          </p:cNvCxnSpPr>
          <p:nvPr/>
        </p:nvCxnSpPr>
        <p:spPr>
          <a:xfrm flipH="1">
            <a:off x="2254968" y="5039073"/>
            <a:ext cx="2568606" cy="0"/>
          </a:xfrm>
          <a:prstGeom prst="straightConnector1">
            <a:avLst/>
          </a:prstGeom>
          <a:ln w="15875">
            <a:solidFill>
              <a:schemeClr val="accent5"/>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62" name="Gerade Verbindung mit Pfeil 33"/>
          <p:cNvCxnSpPr>
            <a:cxnSpLocks/>
          </p:cNvCxnSpPr>
          <p:nvPr/>
        </p:nvCxnSpPr>
        <p:spPr>
          <a:xfrm>
            <a:off x="8046907" y="3357318"/>
            <a:ext cx="1261189" cy="0"/>
          </a:xfrm>
          <a:prstGeom prst="straightConnector1">
            <a:avLst/>
          </a:prstGeom>
          <a:ln w="15875">
            <a:solidFill>
              <a:schemeClr val="accent5"/>
            </a:solidFill>
            <a:headEnd type="triangle"/>
            <a:tailEnd type="triangle"/>
          </a:ln>
          <a:effectLst/>
        </p:spPr>
        <p:style>
          <a:lnRef idx="1">
            <a:schemeClr val="accent1"/>
          </a:lnRef>
          <a:fillRef idx="0">
            <a:schemeClr val="accent1"/>
          </a:fillRef>
          <a:effectRef idx="0">
            <a:schemeClr val="accent1"/>
          </a:effectRef>
          <a:fontRef idx="minor">
            <a:schemeClr val="tx1"/>
          </a:fontRef>
        </p:style>
      </p:cxnSp>
      <p:sp>
        <p:nvSpPr>
          <p:cNvPr id="22" name="Abgerundetes Rechteck 28">
            <a:extLst>
              <a:ext uri="{FF2B5EF4-FFF2-40B4-BE49-F238E27FC236}">
                <a16:creationId xmlns:a16="http://schemas.microsoft.com/office/drawing/2014/main" id="{E41DAC3A-3485-B841-BF0D-1E1942BA7911}"/>
              </a:ext>
            </a:extLst>
          </p:cNvPr>
          <p:cNvSpPr/>
          <p:nvPr/>
        </p:nvSpPr>
        <p:spPr bwMode="gray">
          <a:xfrm>
            <a:off x="9320922" y="4200188"/>
            <a:ext cx="2360596" cy="846437"/>
          </a:xfrm>
          <a:prstGeom prst="roundRect">
            <a:avLst>
              <a:gd name="adj" fmla="val 4742"/>
            </a:avLst>
          </a:prstGeom>
          <a:solidFill>
            <a:schemeClr val="accent3">
              <a:alpha val="93000"/>
            </a:schemeClr>
          </a:solidFill>
          <a:ln w="15875" algn="ctr">
            <a:solidFill>
              <a:schemeClr val="accent3"/>
            </a:solidFill>
            <a:miter lim="800000"/>
            <a:headEnd/>
            <a:tailEnd/>
          </a:ln>
          <a:effectLst/>
        </p:spPr>
        <p:txBody>
          <a:bodyPr lIns="216000" tIns="108000" rIns="89979" bIns="71983" rtlCol="0" anchor="t"/>
          <a:lstStyle/>
          <a:p>
            <a:pPr defTabSz="914217" fontAlgn="base">
              <a:spcBef>
                <a:spcPct val="50000"/>
              </a:spcBef>
              <a:spcAft>
                <a:spcPct val="0"/>
              </a:spcAft>
              <a:buClr>
                <a:srgbClr val="F0AB00"/>
              </a:buClr>
              <a:buSzPct val="80000"/>
            </a:pPr>
            <a:r>
              <a:rPr lang="en-US" sz="1400" kern="0">
                <a:solidFill>
                  <a:schemeClr val="bg1"/>
                </a:solidFill>
                <a:ea typeface="Arial Unicode MS" pitchFamily="34" charset="-128"/>
                <a:cs typeface="Arial Unicode MS" pitchFamily="34" charset="-128"/>
              </a:rPr>
              <a:t>EXTERNAL HTTP SERVICE</a:t>
            </a:r>
          </a:p>
        </p:txBody>
      </p:sp>
      <p:cxnSp>
        <p:nvCxnSpPr>
          <p:cNvPr id="24" name="Gerade Verbindung mit Pfeil 33">
            <a:extLst>
              <a:ext uri="{FF2B5EF4-FFF2-40B4-BE49-F238E27FC236}">
                <a16:creationId xmlns:a16="http://schemas.microsoft.com/office/drawing/2014/main" id="{03091600-CC03-6242-A268-CDEF942151F1}"/>
              </a:ext>
            </a:extLst>
          </p:cNvPr>
          <p:cNvCxnSpPr>
            <a:cxnSpLocks/>
          </p:cNvCxnSpPr>
          <p:nvPr/>
        </p:nvCxnSpPr>
        <p:spPr>
          <a:xfrm>
            <a:off x="8049556" y="4577646"/>
            <a:ext cx="1261189" cy="0"/>
          </a:xfrm>
          <a:prstGeom prst="straightConnector1">
            <a:avLst/>
          </a:prstGeom>
          <a:ln w="15875">
            <a:solidFill>
              <a:schemeClr val="accent5"/>
            </a:solidFill>
            <a:headEnd type="triangle"/>
            <a:tailEnd type="triangle"/>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5497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4000" y="3090446"/>
            <a:ext cx="11185200" cy="1758280"/>
          </a:xfrm>
        </p:spPr>
        <p:txBody>
          <a:bodyPr/>
          <a:lstStyle/>
          <a:p>
            <a:r>
              <a:rPr lang="en-US" sz="4000"/>
              <a:t>Scenarios </a:t>
            </a:r>
            <a:r>
              <a:rPr lang="en-US" sz="4000">
                <a:solidFill>
                  <a:schemeClr val="accent1"/>
                </a:solidFill>
              </a:rPr>
              <a:t>for SAP Cloud Platform</a:t>
            </a:r>
            <a:r>
              <a:rPr lang="en-US" sz="4000">
                <a:solidFill>
                  <a:srgbClr val="F0AB00"/>
                </a:solidFill>
              </a:rPr>
              <a:t> ABAP Environment</a:t>
            </a:r>
            <a:br>
              <a:rPr lang="en-US" sz="4000">
                <a:solidFill>
                  <a:srgbClr val="F0AB00"/>
                </a:solidFill>
              </a:rPr>
            </a:br>
            <a:endParaRPr lang="en-US" sz="4000">
              <a:solidFill>
                <a:schemeClr val="accent1"/>
              </a:solidFill>
            </a:endParaRPr>
          </a:p>
        </p:txBody>
      </p:sp>
    </p:spTree>
    <p:extLst>
      <p:ext uri="{BB962C8B-B14F-4D97-AF65-F5344CB8AC3E}">
        <p14:creationId xmlns:p14="http://schemas.microsoft.com/office/powerpoint/2010/main" val="1366961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Side-by-side Extensibility for SAP S/4HANA Cloud</a:t>
            </a:r>
          </a:p>
        </p:txBody>
      </p:sp>
      <p:sp>
        <p:nvSpPr>
          <p:cNvPr id="29" name="Rechteck 39"/>
          <p:cNvSpPr/>
          <p:nvPr/>
        </p:nvSpPr>
        <p:spPr>
          <a:xfrm>
            <a:off x="2448277" y="3489421"/>
            <a:ext cx="767839" cy="338554"/>
          </a:xfrm>
          <a:prstGeom prst="rect">
            <a:avLst/>
          </a:prstGeom>
        </p:spPr>
        <p:txBody>
          <a:bodyPr wrap="none" lIns="0" tIns="0" rIns="0" bIns="0">
            <a:spAutoFit/>
          </a:bodyPr>
          <a:lstStyle/>
          <a:p>
            <a:pPr algn="ctr"/>
            <a:r>
              <a:rPr lang="en-GB" sz="1100" b="1">
                <a:solidFill>
                  <a:schemeClr val="tx1">
                    <a:lumMod val="65000"/>
                    <a:lumOff val="35000"/>
                  </a:schemeClr>
                </a:solidFill>
                <a:latin typeface="Arial" charset="0"/>
                <a:ea typeface="Arial" charset="0"/>
                <a:cs typeface="Arial" charset="0"/>
              </a:rPr>
              <a:t>Application</a:t>
            </a:r>
            <a:br>
              <a:rPr lang="en-GB" sz="1100" b="1">
                <a:solidFill>
                  <a:schemeClr val="tx1">
                    <a:lumMod val="65000"/>
                    <a:lumOff val="35000"/>
                  </a:schemeClr>
                </a:solidFill>
                <a:latin typeface="Arial" charset="0"/>
                <a:ea typeface="Arial" charset="0"/>
                <a:cs typeface="Arial" charset="0"/>
              </a:rPr>
            </a:br>
            <a:r>
              <a:rPr lang="en-GB" sz="1100" b="1">
                <a:solidFill>
                  <a:schemeClr val="tx1">
                    <a:lumMod val="65000"/>
                    <a:lumOff val="35000"/>
                  </a:schemeClr>
                </a:solidFill>
                <a:latin typeface="Arial" charset="0"/>
                <a:ea typeface="Arial" charset="0"/>
                <a:cs typeface="Arial" charset="0"/>
              </a:rPr>
              <a:t>Clients</a:t>
            </a:r>
          </a:p>
        </p:txBody>
      </p:sp>
      <p:cxnSp>
        <p:nvCxnSpPr>
          <p:cNvPr id="70" name="Straight Arrow Connector 69"/>
          <p:cNvCxnSpPr>
            <a:stCxn id="63" idx="6"/>
          </p:cNvCxnSpPr>
          <p:nvPr/>
        </p:nvCxnSpPr>
        <p:spPr>
          <a:xfrm flipV="1">
            <a:off x="3141293" y="3079160"/>
            <a:ext cx="552575" cy="2756"/>
          </a:xfrm>
          <a:prstGeom prst="straightConnector1">
            <a:avLst/>
          </a:prstGeom>
          <a:ln w="19050" cap="rnd" cmpd="sng">
            <a:solidFill>
              <a:schemeClr val="accent5"/>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3" name="Oval 62"/>
          <p:cNvSpPr/>
          <p:nvPr/>
        </p:nvSpPr>
        <p:spPr bwMode="gray">
          <a:xfrm>
            <a:off x="2523102" y="2772820"/>
            <a:ext cx="618191" cy="618191"/>
          </a:xfrm>
          <a:prstGeom prst="ellipse">
            <a:avLst/>
          </a:prstGeom>
          <a:blipFill>
            <a:blip r:embed="rId2"/>
            <a:srcRect/>
            <a:stretch>
              <a:fillRect l="17971" t="17971" r="17971" b="17971"/>
            </a:stretch>
          </a:blipFill>
          <a:ln w="1587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err="1">
              <a:ln>
                <a:noFill/>
              </a:ln>
              <a:effectLst/>
              <a:uLnTx/>
              <a:uFillTx/>
              <a:ea typeface="Arial Unicode MS" pitchFamily="34" charset="-128"/>
              <a:cs typeface="Arial Unicode MS" pitchFamily="34" charset="-128"/>
            </a:endParaRPr>
          </a:p>
        </p:txBody>
      </p:sp>
      <p:cxnSp>
        <p:nvCxnSpPr>
          <p:cNvPr id="6" name="Elbow Connector 86"/>
          <p:cNvCxnSpPr>
            <a:stCxn id="58" idx="2"/>
            <a:endCxn id="4" idx="2"/>
          </p:cNvCxnSpPr>
          <p:nvPr/>
        </p:nvCxnSpPr>
        <p:spPr>
          <a:xfrm rot="10800000">
            <a:off x="4920703" y="4956409"/>
            <a:ext cx="1509995" cy="390586"/>
          </a:xfrm>
          <a:prstGeom prst="bentConnector2">
            <a:avLst/>
          </a:prstGeom>
          <a:ln w="19050" cap="rnd" cmpd="sng">
            <a:solidFill>
              <a:schemeClr val="accent5"/>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Abgerundetes Rechteck 30"/>
          <p:cNvSpPr/>
          <p:nvPr/>
        </p:nvSpPr>
        <p:spPr>
          <a:xfrm>
            <a:off x="5654712" y="5505041"/>
            <a:ext cx="1925288" cy="364459"/>
          </a:xfrm>
          <a:prstGeom prst="roundRect">
            <a:avLst>
              <a:gd name="adj" fmla="val 4078"/>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GB" sz="1100" b="1">
                <a:solidFill>
                  <a:schemeClr val="tx1"/>
                </a:solidFill>
                <a:latin typeface="Arial" charset="0"/>
                <a:ea typeface="Arial" charset="0"/>
                <a:cs typeface="Arial" charset="0"/>
              </a:rPr>
              <a:t>Corporate Identity Provider</a:t>
            </a:r>
          </a:p>
        </p:txBody>
      </p:sp>
      <p:sp>
        <p:nvSpPr>
          <p:cNvPr id="14" name="Abgerundetes Rechteck 24"/>
          <p:cNvSpPr/>
          <p:nvPr/>
        </p:nvSpPr>
        <p:spPr>
          <a:xfrm>
            <a:off x="6602311" y="3148838"/>
            <a:ext cx="577643" cy="158284"/>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GB" sz="1100">
                <a:solidFill>
                  <a:schemeClr val="accent5"/>
                </a:solidFill>
                <a:ea typeface="BentonSans Book " charset="0"/>
                <a:cs typeface="BentonSans Book " charset="0"/>
              </a:rPr>
              <a:t>OData</a:t>
            </a:r>
          </a:p>
        </p:txBody>
      </p:sp>
      <p:cxnSp>
        <p:nvCxnSpPr>
          <p:cNvPr id="5" name="Elbow Connector 83"/>
          <p:cNvCxnSpPr>
            <a:stCxn id="58" idx="6"/>
            <a:endCxn id="13" idx="2"/>
          </p:cNvCxnSpPr>
          <p:nvPr/>
        </p:nvCxnSpPr>
        <p:spPr>
          <a:xfrm flipV="1">
            <a:off x="6836666" y="3773195"/>
            <a:ext cx="1455102" cy="1573800"/>
          </a:xfrm>
          <a:prstGeom prst="bentConnector2">
            <a:avLst/>
          </a:prstGeom>
          <a:ln w="19050" cap="rnd" cmpd="sng">
            <a:solidFill>
              <a:schemeClr val="accent5"/>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Rechteck 9"/>
          <p:cNvSpPr/>
          <p:nvPr/>
        </p:nvSpPr>
        <p:spPr>
          <a:xfrm>
            <a:off x="7260846" y="2396928"/>
            <a:ext cx="2061843" cy="1376267"/>
          </a:xfrm>
          <a:prstGeom prst="roundRect">
            <a:avLst>
              <a:gd name="adj" fmla="val 5788"/>
            </a:avLst>
          </a:prstGeom>
          <a:solidFill>
            <a:schemeClr val="accent3">
              <a:lumMod val="75000"/>
            </a:schemeClr>
          </a:solidFill>
          <a:ln w="190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r>
              <a:rPr lang="en-GB" sz="1400">
                <a:solidFill>
                  <a:schemeClr val="bg1"/>
                </a:solidFill>
              </a:rPr>
              <a:t>SAP S/4HANA CLOUD</a:t>
            </a:r>
            <a:br>
              <a:rPr lang="en-GB" sz="1400">
                <a:solidFill>
                  <a:schemeClr val="bg1"/>
                </a:solidFill>
              </a:rPr>
            </a:br>
            <a:endParaRPr lang="en-GB" sz="1400">
              <a:solidFill>
                <a:schemeClr val="bg1"/>
              </a:solidFill>
            </a:endParaRPr>
          </a:p>
        </p:txBody>
      </p:sp>
      <p:sp>
        <p:nvSpPr>
          <p:cNvPr id="4" name="Rechteck 9"/>
          <p:cNvSpPr/>
          <p:nvPr/>
        </p:nvSpPr>
        <p:spPr>
          <a:xfrm>
            <a:off x="3314720" y="1760163"/>
            <a:ext cx="3211963" cy="3196246"/>
          </a:xfrm>
          <a:prstGeom prst="roundRect">
            <a:avLst>
              <a:gd name="adj" fmla="val 4434"/>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tIns="72000" rIns="72000" bIns="72000" rtlCol="0" anchor="t"/>
          <a:lstStyle/>
          <a:p>
            <a:r>
              <a:rPr lang="en-GB" sz="1400">
                <a:solidFill>
                  <a:schemeClr val="tx1">
                    <a:lumMod val="65000"/>
                    <a:lumOff val="35000"/>
                  </a:schemeClr>
                </a:solidFill>
              </a:rPr>
              <a:t>SAP CLOUD PLATFORM</a:t>
            </a:r>
          </a:p>
        </p:txBody>
      </p:sp>
      <p:cxnSp>
        <p:nvCxnSpPr>
          <p:cNvPr id="10" name="Gewinkelte Verbindung 42"/>
          <p:cNvCxnSpPr>
            <a:endCxn id="20" idx="0"/>
          </p:cNvCxnSpPr>
          <p:nvPr/>
        </p:nvCxnSpPr>
        <p:spPr>
          <a:xfrm flipH="1">
            <a:off x="4428032" y="3633406"/>
            <a:ext cx="1" cy="356035"/>
          </a:xfrm>
          <a:prstGeom prst="straightConnector1">
            <a:avLst/>
          </a:prstGeom>
          <a:ln w="19050" cap="rnd" cmpd="sng">
            <a:solidFill>
              <a:schemeClr val="accent5"/>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Abgerundetes Rechteck 30"/>
          <p:cNvSpPr/>
          <p:nvPr/>
        </p:nvSpPr>
        <p:spPr>
          <a:xfrm>
            <a:off x="4865722" y="4165002"/>
            <a:ext cx="1407745" cy="364459"/>
          </a:xfrm>
          <a:prstGeom prst="roundRect">
            <a:avLst>
              <a:gd name="adj" fmla="val 4078"/>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GB" sz="1100" b="1">
                <a:solidFill>
                  <a:srgbClr val="1A9898"/>
                </a:solidFill>
                <a:latin typeface="Arial" charset="0"/>
                <a:ea typeface="Arial" charset="0"/>
                <a:cs typeface="Arial" charset="0"/>
              </a:rPr>
              <a:t>Custom Data</a:t>
            </a:r>
            <a:br>
              <a:rPr lang="en-GB" sz="1100" b="1">
                <a:solidFill>
                  <a:srgbClr val="1A9898"/>
                </a:solidFill>
                <a:latin typeface="Arial" charset="0"/>
                <a:ea typeface="Arial" charset="0"/>
                <a:cs typeface="Arial" charset="0"/>
              </a:rPr>
            </a:br>
            <a:r>
              <a:rPr lang="en-GB" sz="1100">
                <a:solidFill>
                  <a:schemeClr val="tx1">
                    <a:lumMod val="65000"/>
                    <a:lumOff val="35000"/>
                  </a:schemeClr>
                </a:solidFill>
                <a:latin typeface="Arial" charset="0"/>
                <a:ea typeface="Arial" charset="0"/>
                <a:cs typeface="Arial" charset="0"/>
              </a:rPr>
              <a:t>SAP HANA tenant</a:t>
            </a:r>
          </a:p>
        </p:txBody>
      </p:sp>
      <p:cxnSp>
        <p:nvCxnSpPr>
          <p:cNvPr id="12" name="Gewinkelte Verbindung 42"/>
          <p:cNvCxnSpPr>
            <a:endCxn id="41" idx="2"/>
          </p:cNvCxnSpPr>
          <p:nvPr/>
        </p:nvCxnSpPr>
        <p:spPr>
          <a:xfrm>
            <a:off x="4998720" y="3079160"/>
            <a:ext cx="589521" cy="2889"/>
          </a:xfrm>
          <a:prstGeom prst="straightConnector1">
            <a:avLst/>
          </a:prstGeom>
          <a:ln w="19050" cap="rnd" cmpd="sng">
            <a:solidFill>
              <a:schemeClr val="accent5"/>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Rechteck 61"/>
          <p:cNvSpPr/>
          <p:nvPr/>
        </p:nvSpPr>
        <p:spPr>
          <a:xfrm>
            <a:off x="3693868" y="2363987"/>
            <a:ext cx="1468329" cy="1269419"/>
          </a:xfrm>
          <a:prstGeom prst="roundRect">
            <a:avLst>
              <a:gd name="adj" fmla="val 4720"/>
            </a:avLst>
          </a:prstGeom>
          <a:solidFill>
            <a:srgbClr val="008FD3"/>
          </a:solidFill>
          <a:ln w="19050" cap="rnd" cmpd="sng">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b" anchorCtr="0"/>
          <a:lstStyle/>
          <a:p>
            <a:pPr algn="ctr"/>
            <a:r>
              <a:rPr lang="en-GB" sz="1100" b="1">
                <a:solidFill>
                  <a:schemeClr val="bg1"/>
                </a:solidFill>
                <a:latin typeface="Arial" charset="0"/>
                <a:ea typeface="Arial" charset="0"/>
                <a:cs typeface="Arial" charset="0"/>
              </a:rPr>
              <a:t>Your  ABAP extension</a:t>
            </a:r>
            <a:br>
              <a:rPr lang="en-GB" sz="1100" b="1">
                <a:solidFill>
                  <a:schemeClr val="bg1"/>
                </a:solidFill>
                <a:latin typeface="Arial" charset="0"/>
                <a:ea typeface="Arial" charset="0"/>
                <a:cs typeface="Arial" charset="0"/>
              </a:rPr>
            </a:br>
            <a:endParaRPr lang="en-GB" sz="1100">
              <a:solidFill>
                <a:schemeClr val="bg1"/>
              </a:solidFill>
              <a:latin typeface="Arial" charset="0"/>
              <a:ea typeface="Arial" charset="0"/>
              <a:cs typeface="Arial" charset="0"/>
            </a:endParaRPr>
          </a:p>
        </p:txBody>
      </p:sp>
      <p:sp>
        <p:nvSpPr>
          <p:cNvPr id="32" name="Rechteck 39"/>
          <p:cNvSpPr/>
          <p:nvPr/>
        </p:nvSpPr>
        <p:spPr>
          <a:xfrm>
            <a:off x="5493986" y="3470063"/>
            <a:ext cx="846386" cy="169277"/>
          </a:xfrm>
          <a:prstGeom prst="rect">
            <a:avLst/>
          </a:prstGeom>
        </p:spPr>
        <p:txBody>
          <a:bodyPr wrap="none" lIns="0" tIns="0" rIns="0" bIns="0">
            <a:spAutoFit/>
          </a:bodyPr>
          <a:lstStyle/>
          <a:p>
            <a:pPr algn="ctr"/>
            <a:r>
              <a:rPr lang="en-GB" sz="1100" b="1">
                <a:solidFill>
                  <a:schemeClr val="accent5"/>
                </a:solidFill>
                <a:latin typeface="Arial" charset="0"/>
                <a:ea typeface="Arial" charset="0"/>
                <a:cs typeface="Arial" charset="0"/>
              </a:rPr>
              <a:t>Connectivity</a:t>
            </a:r>
          </a:p>
        </p:txBody>
      </p:sp>
      <p:sp>
        <p:nvSpPr>
          <p:cNvPr id="20" name="Oval 19"/>
          <p:cNvSpPr/>
          <p:nvPr/>
        </p:nvSpPr>
        <p:spPr bwMode="gray">
          <a:xfrm>
            <a:off x="4070241" y="3989441"/>
            <a:ext cx="715582" cy="715582"/>
          </a:xfrm>
          <a:prstGeom prst="ellipse">
            <a:avLst/>
          </a:prstGeom>
          <a:blipFill>
            <a:blip r:embed="rId3"/>
            <a:stretch>
              <a:fillRect l="9564" t="9564" r="9564" b="9564"/>
            </a:stretch>
          </a:blipFill>
          <a:ln w="1587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err="1">
              <a:ln>
                <a:noFill/>
              </a:ln>
              <a:effectLst/>
              <a:uLnTx/>
              <a:uFillTx/>
              <a:ea typeface="Arial Unicode MS" pitchFamily="34" charset="-128"/>
              <a:cs typeface="Arial Unicode MS" pitchFamily="34" charset="-128"/>
            </a:endParaRPr>
          </a:p>
        </p:txBody>
      </p:sp>
      <p:pic>
        <p:nvPicPr>
          <p:cNvPr id="61" name="Pictur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8517" y="2442780"/>
            <a:ext cx="659030" cy="659030"/>
          </a:xfrm>
          <a:prstGeom prst="rect">
            <a:avLst/>
          </a:prstGeom>
        </p:spPr>
      </p:pic>
      <p:sp>
        <p:nvSpPr>
          <p:cNvPr id="41" name="Oval 40"/>
          <p:cNvSpPr/>
          <p:nvPr/>
        </p:nvSpPr>
        <p:spPr bwMode="gray">
          <a:xfrm>
            <a:off x="5588241" y="2787104"/>
            <a:ext cx="589890" cy="589890"/>
          </a:xfrm>
          <a:prstGeom prst="ellipse">
            <a:avLst/>
          </a:prstGeom>
          <a:blipFill>
            <a:blip r:embed="rId5"/>
            <a:srcRect/>
            <a:stretch>
              <a:fillRect l="16435" t="16435" r="16435" b="16435"/>
            </a:stretch>
          </a:blipFill>
          <a:ln w="1587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58" name="Oval 57"/>
          <p:cNvSpPr/>
          <p:nvPr/>
        </p:nvSpPr>
        <p:spPr bwMode="gray">
          <a:xfrm>
            <a:off x="6430697" y="5144010"/>
            <a:ext cx="405969" cy="405969"/>
          </a:xfrm>
          <a:prstGeom prst="ellipse">
            <a:avLst/>
          </a:prstGeom>
          <a:blipFill>
            <a:blip r:embed="rId6"/>
            <a:stretch>
              <a:fillRect l="9564" t="9564" r="9564" b="9564"/>
            </a:stretch>
          </a:blipFill>
          <a:ln w="1587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err="1">
              <a:ln>
                <a:noFill/>
              </a:ln>
              <a:effectLst/>
              <a:uLnTx/>
              <a:uFillTx/>
              <a:ea typeface="Arial Unicode MS" pitchFamily="34" charset="-128"/>
              <a:cs typeface="Arial Unicode MS" pitchFamily="34" charset="-128"/>
            </a:endParaRPr>
          </a:p>
        </p:txBody>
      </p:sp>
      <p:cxnSp>
        <p:nvCxnSpPr>
          <p:cNvPr id="26" name="Straight Arrow Connector 25"/>
          <p:cNvCxnSpPr>
            <a:stCxn id="41" idx="6"/>
            <a:endCxn id="13" idx="1"/>
          </p:cNvCxnSpPr>
          <p:nvPr/>
        </p:nvCxnSpPr>
        <p:spPr>
          <a:xfrm>
            <a:off x="6178131" y="3082049"/>
            <a:ext cx="1082715" cy="3013"/>
          </a:xfrm>
          <a:prstGeom prst="straightConnector1">
            <a:avLst/>
          </a:prstGeom>
          <a:ln w="19050" cap="rnd" cmpd="sng">
            <a:solidFill>
              <a:schemeClr val="accent5"/>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64815" y="2761244"/>
            <a:ext cx="853905" cy="853905"/>
          </a:xfrm>
          <a:prstGeom prst="rect">
            <a:avLst/>
          </a:prstGeom>
        </p:spPr>
      </p:pic>
    </p:spTree>
    <p:extLst>
      <p:ext uri="{BB962C8B-B14F-4D97-AF65-F5344CB8AC3E}">
        <p14:creationId xmlns:p14="http://schemas.microsoft.com/office/powerpoint/2010/main" val="1720240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Partner </a:t>
            </a:r>
            <a:r>
              <a:rPr lang="de-DE" err="1"/>
              <a:t>side-by-side</a:t>
            </a:r>
            <a:r>
              <a:rPr lang="de-DE"/>
              <a:t> </a:t>
            </a:r>
            <a:r>
              <a:rPr lang="de-DE" err="1"/>
              <a:t>apps </a:t>
            </a:r>
            <a:r>
              <a:rPr lang="de-DE"/>
              <a:t>(SaaS </a:t>
            </a:r>
            <a:r>
              <a:rPr lang="de-DE" err="1"/>
              <a:t>scenario</a:t>
            </a:r>
            <a:r>
              <a:rPr lang="de-DE"/>
              <a:t>)</a:t>
            </a:r>
          </a:p>
        </p:txBody>
      </p:sp>
      <p:sp>
        <p:nvSpPr>
          <p:cNvPr id="10" name="Abgerundetes Rechteck 30"/>
          <p:cNvSpPr/>
          <p:nvPr/>
        </p:nvSpPr>
        <p:spPr>
          <a:xfrm>
            <a:off x="3001999" y="4969359"/>
            <a:ext cx="1323528" cy="339539"/>
          </a:xfrm>
          <a:prstGeom prst="roundRect">
            <a:avLst>
              <a:gd name="adj" fmla="val 4078"/>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200" b="1">
                <a:solidFill>
                  <a:schemeClr val="tx1"/>
                </a:solidFill>
                <a:latin typeface="Arial" charset="0"/>
                <a:ea typeface="Arial" charset="0"/>
                <a:cs typeface="Arial" charset="0"/>
              </a:rPr>
              <a:t>SAP App Center</a:t>
            </a:r>
            <a:endParaRPr lang="en-US" sz="1200">
              <a:solidFill>
                <a:schemeClr val="tx1"/>
              </a:solidFill>
              <a:latin typeface="Arial" charset="0"/>
              <a:ea typeface="Arial" charset="0"/>
              <a:cs typeface="Arial" charset="0"/>
            </a:endParaRPr>
          </a:p>
        </p:txBody>
      </p:sp>
      <p:sp>
        <p:nvSpPr>
          <p:cNvPr id="13" name="Abgerundetes Rechteck 30"/>
          <p:cNvSpPr/>
          <p:nvPr/>
        </p:nvSpPr>
        <p:spPr>
          <a:xfrm>
            <a:off x="4214508" y="3844225"/>
            <a:ext cx="917123" cy="339539"/>
          </a:xfrm>
          <a:prstGeom prst="roundRect">
            <a:avLst>
              <a:gd name="adj" fmla="val 4078"/>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000">
                <a:solidFill>
                  <a:schemeClr val="tx1"/>
                </a:solidFill>
                <a:latin typeface="Arial" charset="0"/>
                <a:ea typeface="Arial" charset="0"/>
                <a:cs typeface="Arial" charset="0"/>
              </a:rPr>
              <a:t>deployment</a:t>
            </a:r>
          </a:p>
        </p:txBody>
      </p:sp>
      <p:sp>
        <p:nvSpPr>
          <p:cNvPr id="6" name="Rounded Rectangle 5"/>
          <p:cNvSpPr/>
          <p:nvPr/>
        </p:nvSpPr>
        <p:spPr bwMode="gray">
          <a:xfrm>
            <a:off x="5282511" y="3113667"/>
            <a:ext cx="1938883" cy="1947672"/>
          </a:xfrm>
          <a:prstGeom prst="roundRect">
            <a:avLst>
              <a:gd name="adj" fmla="val 4642"/>
            </a:avLst>
          </a:prstGeom>
          <a:solidFill>
            <a:schemeClr val="bg1">
              <a:lumMod val="85000"/>
            </a:schemeClr>
          </a:solidFill>
          <a:ln w="12700" algn="ctr">
            <a:solidFill>
              <a:schemeClr val="tx1">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4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87" name="Rounded Rectangle 86"/>
          <p:cNvSpPr/>
          <p:nvPr/>
        </p:nvSpPr>
        <p:spPr bwMode="gray">
          <a:xfrm>
            <a:off x="5333167" y="3157865"/>
            <a:ext cx="1938883" cy="1947672"/>
          </a:xfrm>
          <a:prstGeom prst="roundRect">
            <a:avLst>
              <a:gd name="adj" fmla="val 4642"/>
            </a:avLst>
          </a:prstGeom>
          <a:solidFill>
            <a:schemeClr val="bg1">
              <a:lumMod val="85000"/>
            </a:schemeClr>
          </a:solidFill>
          <a:ln w="12700" algn="ctr">
            <a:solidFill>
              <a:schemeClr val="tx1">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4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88" name="Rounded Rectangle 87"/>
          <p:cNvSpPr/>
          <p:nvPr/>
        </p:nvSpPr>
        <p:spPr bwMode="gray">
          <a:xfrm>
            <a:off x="5380998" y="3202062"/>
            <a:ext cx="1938883" cy="1947672"/>
          </a:xfrm>
          <a:prstGeom prst="roundRect">
            <a:avLst>
              <a:gd name="adj" fmla="val 4642"/>
            </a:avLst>
          </a:prstGeom>
          <a:solidFill>
            <a:schemeClr val="bg1">
              <a:lumMod val="85000"/>
            </a:schemeClr>
          </a:solidFill>
          <a:ln w="12700" algn="ctr">
            <a:solidFill>
              <a:schemeClr val="tx1">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4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89" name="Rounded Rectangle 88"/>
          <p:cNvSpPr/>
          <p:nvPr/>
        </p:nvSpPr>
        <p:spPr bwMode="gray">
          <a:xfrm>
            <a:off x="5428829" y="3241694"/>
            <a:ext cx="1938883" cy="1947672"/>
          </a:xfrm>
          <a:prstGeom prst="roundRect">
            <a:avLst>
              <a:gd name="adj" fmla="val 4642"/>
            </a:avLst>
          </a:prstGeom>
          <a:solidFill>
            <a:schemeClr val="bg1">
              <a:lumMod val="85000"/>
            </a:schemeClr>
          </a:solidFill>
          <a:ln w="12700" algn="ctr">
            <a:solidFill>
              <a:schemeClr val="tx1">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4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90" name="Rounded Rectangle 89"/>
          <p:cNvSpPr/>
          <p:nvPr/>
        </p:nvSpPr>
        <p:spPr bwMode="gray">
          <a:xfrm>
            <a:off x="5476660" y="3281325"/>
            <a:ext cx="1938883" cy="1947672"/>
          </a:xfrm>
          <a:prstGeom prst="roundRect">
            <a:avLst>
              <a:gd name="adj" fmla="val 4642"/>
            </a:avLst>
          </a:prstGeom>
          <a:solidFill>
            <a:schemeClr val="bg1">
              <a:lumMod val="85000"/>
            </a:schemeClr>
          </a:solidFill>
          <a:ln w="12700" algn="ctr">
            <a:solidFill>
              <a:schemeClr val="tx1">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400" b="0" i="0" u="none" strike="noStrike" kern="0" cap="none" spc="0" normalizeH="0" baseline="0" noProof="0" err="1">
              <a:ln>
                <a:noFill/>
              </a:ln>
              <a:effectLst/>
              <a:uLnTx/>
              <a:uFillTx/>
              <a:ea typeface="Arial Unicode MS" pitchFamily="34" charset="-128"/>
              <a:cs typeface="Arial Unicode MS" pitchFamily="34" charset="-128"/>
            </a:endParaRPr>
          </a:p>
        </p:txBody>
      </p:sp>
      <p:grpSp>
        <p:nvGrpSpPr>
          <p:cNvPr id="4" name="Group 3"/>
          <p:cNvGrpSpPr/>
          <p:nvPr/>
        </p:nvGrpSpPr>
        <p:grpSpPr>
          <a:xfrm>
            <a:off x="5502419" y="3306741"/>
            <a:ext cx="1980929" cy="1944125"/>
            <a:chOff x="7619327" y="2596860"/>
            <a:chExt cx="2411074" cy="2366279"/>
          </a:xfrm>
          <a:solidFill>
            <a:schemeClr val="bg1">
              <a:lumMod val="85000"/>
            </a:schemeClr>
          </a:solidFill>
        </p:grpSpPr>
        <p:sp>
          <p:nvSpPr>
            <p:cNvPr id="3" name="Rounded Rectangle 2"/>
            <p:cNvSpPr/>
            <p:nvPr/>
          </p:nvSpPr>
          <p:spPr bwMode="gray">
            <a:xfrm>
              <a:off x="7619327" y="2596860"/>
              <a:ext cx="2369810" cy="2348684"/>
            </a:xfrm>
            <a:prstGeom prst="roundRect">
              <a:avLst>
                <a:gd name="adj" fmla="val 5659"/>
              </a:avLst>
            </a:prstGeom>
            <a:grpFill/>
            <a:ln w="1587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400" b="0" i="0" u="none" strike="noStrike" kern="0" cap="none" spc="0" normalizeH="0" baseline="0" noProof="0" err="1">
                <a:ln>
                  <a:noFill/>
                </a:ln>
                <a:effectLst/>
                <a:uLnTx/>
                <a:uFillTx/>
                <a:ea typeface="Arial Unicode MS" pitchFamily="34" charset="-128"/>
                <a:cs typeface="Arial Unicode MS" pitchFamily="34" charset="-128"/>
              </a:endParaRPr>
            </a:p>
          </p:txBody>
        </p:sp>
        <p:grpSp>
          <p:nvGrpSpPr>
            <p:cNvPr id="45" name="Group 44"/>
            <p:cNvGrpSpPr/>
            <p:nvPr/>
          </p:nvGrpSpPr>
          <p:grpSpPr>
            <a:xfrm>
              <a:off x="7670167" y="2614455"/>
              <a:ext cx="2360234" cy="2348684"/>
              <a:chOff x="5850656" y="1735779"/>
              <a:chExt cx="3211963" cy="3196246"/>
            </a:xfrm>
            <a:grpFill/>
          </p:grpSpPr>
          <p:sp>
            <p:nvSpPr>
              <p:cNvPr id="46" name="Rechteck 9"/>
              <p:cNvSpPr/>
              <p:nvPr/>
            </p:nvSpPr>
            <p:spPr>
              <a:xfrm>
                <a:off x="5850656" y="1735779"/>
                <a:ext cx="3211963" cy="3196246"/>
              </a:xfrm>
              <a:prstGeom prst="roundRect">
                <a:avLst>
                  <a:gd name="adj" fmla="val 4434"/>
                </a:avLst>
              </a:prstGeom>
              <a:grp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44000" tIns="72000" rIns="72000" bIns="72000" rtlCol="0" anchor="t"/>
              <a:lstStyle/>
              <a:p>
                <a:endParaRPr lang="en-GB" sz="800">
                  <a:solidFill>
                    <a:schemeClr val="tx1">
                      <a:lumMod val="65000"/>
                      <a:lumOff val="35000"/>
                    </a:schemeClr>
                  </a:solidFill>
                </a:endParaRPr>
              </a:p>
            </p:txBody>
          </p:sp>
          <p:cxnSp>
            <p:nvCxnSpPr>
              <p:cNvPr id="47" name="Gewinkelte Verbindung 42"/>
              <p:cNvCxnSpPr/>
              <p:nvPr/>
            </p:nvCxnSpPr>
            <p:spPr>
              <a:xfrm flipH="1">
                <a:off x="6963968" y="3609022"/>
                <a:ext cx="1" cy="356035"/>
              </a:xfrm>
              <a:prstGeom prst="straightConnector1">
                <a:avLst/>
              </a:prstGeom>
              <a:grpFill/>
              <a:ln w="12700" cap="rnd" cmpd="sng">
                <a:solidFill>
                  <a:schemeClr val="accent5"/>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8" name="Abgerundetes Rechteck 30"/>
              <p:cNvSpPr/>
              <p:nvPr/>
            </p:nvSpPr>
            <p:spPr>
              <a:xfrm>
                <a:off x="7401658" y="4140618"/>
                <a:ext cx="1407745" cy="364459"/>
              </a:xfrm>
              <a:prstGeom prst="roundRect">
                <a:avLst>
                  <a:gd name="adj" fmla="val 4078"/>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GB" sz="600" b="1">
                    <a:solidFill>
                      <a:srgbClr val="1A9898"/>
                    </a:solidFill>
                    <a:latin typeface="Arial" charset="0"/>
                    <a:ea typeface="Arial" charset="0"/>
                    <a:cs typeface="Arial" charset="0"/>
                  </a:rPr>
                  <a:t>Custom Data</a:t>
                </a:r>
                <a:br>
                  <a:rPr lang="en-GB" sz="600" b="1">
                    <a:solidFill>
                      <a:srgbClr val="1A9898"/>
                    </a:solidFill>
                    <a:latin typeface="Arial" charset="0"/>
                    <a:ea typeface="Arial" charset="0"/>
                    <a:cs typeface="Arial" charset="0"/>
                  </a:rPr>
                </a:br>
                <a:r>
                  <a:rPr lang="en-GB" sz="600">
                    <a:solidFill>
                      <a:schemeClr val="tx1">
                        <a:lumMod val="65000"/>
                        <a:lumOff val="35000"/>
                      </a:schemeClr>
                    </a:solidFill>
                    <a:latin typeface="Arial" charset="0"/>
                    <a:ea typeface="Arial" charset="0"/>
                    <a:cs typeface="Arial" charset="0"/>
                  </a:rPr>
                  <a:t>SAP HANA tenant</a:t>
                </a:r>
              </a:p>
            </p:txBody>
          </p:sp>
          <p:cxnSp>
            <p:nvCxnSpPr>
              <p:cNvPr id="49" name="Gewinkelte Verbindung 42"/>
              <p:cNvCxnSpPr/>
              <p:nvPr/>
            </p:nvCxnSpPr>
            <p:spPr>
              <a:xfrm flipV="1">
                <a:off x="7698133" y="3051569"/>
                <a:ext cx="426044" cy="3207"/>
              </a:xfrm>
              <a:prstGeom prst="straightConnector1">
                <a:avLst/>
              </a:prstGeom>
              <a:grpFill/>
              <a:ln w="12700" cap="rnd" cmpd="sng">
                <a:solidFill>
                  <a:schemeClr val="accent5"/>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Rechteck 61"/>
              <p:cNvSpPr/>
              <p:nvPr/>
            </p:nvSpPr>
            <p:spPr>
              <a:xfrm>
                <a:off x="6229804" y="2339604"/>
                <a:ext cx="1468330" cy="1269419"/>
              </a:xfrm>
              <a:prstGeom prst="roundRect">
                <a:avLst>
                  <a:gd name="adj" fmla="val 5963"/>
                </a:avLst>
              </a:prstGeom>
              <a:solidFill>
                <a:srgbClr val="008FD3"/>
              </a:solidFill>
              <a:ln w="19050" cap="rnd" cmpd="sng">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b" anchorCtr="0"/>
              <a:lstStyle/>
              <a:p>
                <a:pPr algn="ctr"/>
                <a:r>
                  <a:rPr lang="en-GB" sz="600" b="1">
                    <a:solidFill>
                      <a:schemeClr val="bg1"/>
                    </a:solidFill>
                    <a:latin typeface="Arial" charset="0"/>
                    <a:ea typeface="Arial" charset="0"/>
                    <a:cs typeface="Arial" charset="0"/>
                  </a:rPr>
                  <a:t>Your ABAP extension</a:t>
                </a:r>
                <a:br>
                  <a:rPr lang="en-GB" sz="600" b="1">
                    <a:solidFill>
                      <a:srgbClr val="1A9898"/>
                    </a:solidFill>
                    <a:latin typeface="Arial" charset="0"/>
                    <a:ea typeface="Arial" charset="0"/>
                    <a:cs typeface="Arial" charset="0"/>
                  </a:rPr>
                </a:br>
                <a:endParaRPr lang="en-GB" sz="600">
                  <a:solidFill>
                    <a:schemeClr val="tx1">
                      <a:lumMod val="65000"/>
                      <a:lumOff val="35000"/>
                    </a:schemeClr>
                  </a:solidFill>
                  <a:latin typeface="Arial" charset="0"/>
                  <a:ea typeface="Arial" charset="0"/>
                  <a:cs typeface="Arial" charset="0"/>
                </a:endParaRPr>
              </a:p>
            </p:txBody>
          </p:sp>
          <p:sp>
            <p:nvSpPr>
              <p:cNvPr id="51" name="Rechteck 39"/>
              <p:cNvSpPr/>
              <p:nvPr/>
            </p:nvSpPr>
            <p:spPr>
              <a:xfrm>
                <a:off x="8070772" y="3445680"/>
                <a:ext cx="764688" cy="152938"/>
              </a:xfrm>
              <a:prstGeom prst="rect">
                <a:avLst/>
              </a:prstGeom>
              <a:grpFill/>
            </p:spPr>
            <p:txBody>
              <a:bodyPr wrap="none" lIns="0" tIns="0" rIns="0" bIns="0">
                <a:spAutoFit/>
              </a:bodyPr>
              <a:lstStyle/>
              <a:p>
                <a:pPr algn="ctr"/>
                <a:r>
                  <a:rPr lang="en-GB" sz="600" b="1">
                    <a:solidFill>
                      <a:schemeClr val="accent5"/>
                    </a:solidFill>
                    <a:latin typeface="Arial" charset="0"/>
                    <a:ea typeface="Arial" charset="0"/>
                    <a:cs typeface="Arial" charset="0"/>
                  </a:rPr>
                  <a:t>Connectivity</a:t>
                </a:r>
              </a:p>
            </p:txBody>
          </p:sp>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635" y="2372862"/>
                <a:ext cx="659030" cy="659030"/>
              </a:xfrm>
              <a:prstGeom prst="rect">
                <a:avLst/>
              </a:prstGeom>
              <a:solidFill>
                <a:srgbClr val="008FD3"/>
              </a:solidFill>
            </p:spPr>
          </p:pic>
        </p:grpSp>
      </p:grpSp>
      <p:grpSp>
        <p:nvGrpSpPr>
          <p:cNvPr id="16" name="Group 15"/>
          <p:cNvGrpSpPr/>
          <p:nvPr/>
        </p:nvGrpSpPr>
        <p:grpSpPr>
          <a:xfrm>
            <a:off x="7972869" y="3420766"/>
            <a:ext cx="1864424" cy="1389625"/>
            <a:chOff x="10078339" y="2937716"/>
            <a:chExt cx="1308003" cy="1354846"/>
          </a:xfrm>
        </p:grpSpPr>
        <p:sp>
          <p:nvSpPr>
            <p:cNvPr id="8" name="Rounded Rectangle 7"/>
            <p:cNvSpPr/>
            <p:nvPr/>
          </p:nvSpPr>
          <p:spPr bwMode="gray">
            <a:xfrm>
              <a:off x="10078339" y="2937716"/>
              <a:ext cx="1066207" cy="940686"/>
            </a:xfrm>
            <a:prstGeom prst="roundRect">
              <a:avLst>
                <a:gd name="adj" fmla="val 5053"/>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endParaRPr lang="en-GB" sz="800" err="1">
                <a:solidFill>
                  <a:schemeClr val="tx1">
                    <a:lumMod val="65000"/>
                    <a:lumOff val="35000"/>
                  </a:schemeClr>
                </a:solidFill>
                <a:latin typeface="+mn-lt"/>
              </a:endParaRPr>
            </a:p>
          </p:txBody>
        </p:sp>
        <p:sp>
          <p:nvSpPr>
            <p:cNvPr id="97" name="Rounded Rectangle 96"/>
            <p:cNvSpPr/>
            <p:nvPr/>
          </p:nvSpPr>
          <p:spPr bwMode="gray">
            <a:xfrm>
              <a:off x="10125265" y="2968592"/>
              <a:ext cx="1066207" cy="1038834"/>
            </a:xfrm>
            <a:prstGeom prst="roundRect">
              <a:avLst>
                <a:gd name="adj" fmla="val 5053"/>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endParaRPr lang="en-GB" sz="800" err="1">
                <a:solidFill>
                  <a:schemeClr val="tx1">
                    <a:lumMod val="65000"/>
                    <a:lumOff val="35000"/>
                  </a:schemeClr>
                </a:solidFill>
                <a:latin typeface="+mn-lt"/>
              </a:endParaRPr>
            </a:p>
          </p:txBody>
        </p:sp>
        <p:sp>
          <p:nvSpPr>
            <p:cNvPr id="98" name="Rounded Rectangle 97"/>
            <p:cNvSpPr/>
            <p:nvPr/>
          </p:nvSpPr>
          <p:spPr bwMode="gray">
            <a:xfrm>
              <a:off x="10176503" y="3012790"/>
              <a:ext cx="1066207" cy="1064940"/>
            </a:xfrm>
            <a:prstGeom prst="roundRect">
              <a:avLst>
                <a:gd name="adj" fmla="val 5053"/>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endParaRPr lang="en-GB" sz="800" err="1">
                <a:solidFill>
                  <a:schemeClr val="tx1">
                    <a:lumMod val="65000"/>
                    <a:lumOff val="35000"/>
                  </a:schemeClr>
                </a:solidFill>
                <a:latin typeface="+mn-lt"/>
              </a:endParaRPr>
            </a:p>
          </p:txBody>
        </p:sp>
        <p:sp>
          <p:nvSpPr>
            <p:cNvPr id="99" name="Rounded Rectangle 98"/>
            <p:cNvSpPr/>
            <p:nvPr/>
          </p:nvSpPr>
          <p:spPr bwMode="gray">
            <a:xfrm>
              <a:off x="10229074" y="3060162"/>
              <a:ext cx="1066207" cy="1100028"/>
            </a:xfrm>
            <a:prstGeom prst="roundRect">
              <a:avLst>
                <a:gd name="adj" fmla="val 5053"/>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endParaRPr lang="en-GB" sz="800" err="1">
                <a:solidFill>
                  <a:schemeClr val="tx1">
                    <a:lumMod val="65000"/>
                    <a:lumOff val="35000"/>
                  </a:schemeClr>
                </a:solidFill>
                <a:latin typeface="+mn-lt"/>
              </a:endParaRPr>
            </a:p>
          </p:txBody>
        </p:sp>
        <p:sp>
          <p:nvSpPr>
            <p:cNvPr id="100" name="Rounded Rectangle 99"/>
            <p:cNvSpPr/>
            <p:nvPr/>
          </p:nvSpPr>
          <p:spPr bwMode="gray">
            <a:xfrm>
              <a:off x="10280263" y="3106144"/>
              <a:ext cx="1066207" cy="1136463"/>
            </a:xfrm>
            <a:prstGeom prst="roundRect">
              <a:avLst>
                <a:gd name="adj" fmla="val 5053"/>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endParaRPr lang="en-GB" sz="800" err="1">
                <a:solidFill>
                  <a:schemeClr val="tx1">
                    <a:lumMod val="65000"/>
                    <a:lumOff val="35000"/>
                  </a:schemeClr>
                </a:solidFill>
                <a:latin typeface="+mn-lt"/>
              </a:endParaRPr>
            </a:p>
          </p:txBody>
        </p:sp>
        <p:sp>
          <p:nvSpPr>
            <p:cNvPr id="92" name="Rechteck 9"/>
            <p:cNvSpPr/>
            <p:nvPr/>
          </p:nvSpPr>
          <p:spPr>
            <a:xfrm>
              <a:off x="10340293" y="3164377"/>
              <a:ext cx="1046049" cy="1128185"/>
            </a:xfrm>
            <a:prstGeom prst="roundRect">
              <a:avLst>
                <a:gd name="adj" fmla="val 5788"/>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br>
                <a:rPr lang="en-GB" sz="800">
                  <a:solidFill>
                    <a:schemeClr val="tx1">
                      <a:lumMod val="65000"/>
                      <a:lumOff val="35000"/>
                    </a:schemeClr>
                  </a:solidFill>
                </a:rPr>
              </a:br>
              <a:endParaRPr lang="en-GB" sz="800">
                <a:solidFill>
                  <a:schemeClr val="tx1">
                    <a:lumMod val="65000"/>
                    <a:lumOff val="35000"/>
                  </a:schemeClr>
                </a:solidFill>
              </a:endParaRPr>
            </a:p>
          </p:txBody>
        </p:sp>
      </p:grpSp>
      <p:cxnSp>
        <p:nvCxnSpPr>
          <p:cNvPr id="101" name="Gewinkelte Verbindung 42"/>
          <p:cNvCxnSpPr/>
          <p:nvPr/>
        </p:nvCxnSpPr>
        <p:spPr>
          <a:xfrm>
            <a:off x="7282441" y="4115579"/>
            <a:ext cx="743662" cy="0"/>
          </a:xfrm>
          <a:prstGeom prst="straightConnector1">
            <a:avLst/>
          </a:prstGeom>
          <a:ln w="12700" cap="rnd" cmpd="sng">
            <a:solidFill>
              <a:schemeClr val="accent5"/>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3" name="Oval 102"/>
          <p:cNvSpPr/>
          <p:nvPr/>
        </p:nvSpPr>
        <p:spPr bwMode="gray">
          <a:xfrm>
            <a:off x="3077710" y="3684798"/>
            <a:ext cx="1183881" cy="1183881"/>
          </a:xfrm>
          <a:prstGeom prst="ellipse">
            <a:avLst/>
          </a:prstGeom>
          <a:blipFill>
            <a:blip r:embed="rId3"/>
            <a:srcRect/>
            <a:stretch>
              <a:fillRect l="22633" t="22633" r="22633" b="22633"/>
            </a:stretch>
          </a:blipFill>
          <a:ln w="1587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000" b="0" i="0" u="none" strike="noStrike" kern="0" cap="none" spc="0" normalizeH="0" baseline="0" noProof="0" err="1">
              <a:ln>
                <a:noFill/>
              </a:ln>
              <a:effectLst/>
              <a:uLnTx/>
              <a:uFillTx/>
              <a:ea typeface="Arial Unicode MS" pitchFamily="34" charset="-128"/>
              <a:cs typeface="Arial Unicode MS" pitchFamily="34" charset="-128"/>
            </a:endParaRPr>
          </a:p>
        </p:txBody>
      </p:sp>
      <p:cxnSp>
        <p:nvCxnSpPr>
          <p:cNvPr id="31" name="Straight Arrow Connector 30"/>
          <p:cNvCxnSpPr>
            <a:stCxn id="103" idx="6"/>
          </p:cNvCxnSpPr>
          <p:nvPr/>
        </p:nvCxnSpPr>
        <p:spPr>
          <a:xfrm>
            <a:off x="4261591" y="4276739"/>
            <a:ext cx="784215" cy="7705"/>
          </a:xfrm>
          <a:prstGeom prst="straightConnector1">
            <a:avLst/>
          </a:prstGeom>
          <a:ln w="158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3154" y="2074666"/>
            <a:ext cx="833830" cy="833830"/>
          </a:xfrm>
          <a:prstGeom prst="rect">
            <a:avLst/>
          </a:prstGeom>
        </p:spPr>
      </p:pic>
      <p:cxnSp>
        <p:nvCxnSpPr>
          <p:cNvPr id="35" name="Straight Arrow Connector 34"/>
          <p:cNvCxnSpPr>
            <a:stCxn id="32" idx="2"/>
            <a:endCxn id="103" idx="0"/>
          </p:cNvCxnSpPr>
          <p:nvPr/>
        </p:nvCxnSpPr>
        <p:spPr>
          <a:xfrm flipH="1">
            <a:off x="3669651" y="2908496"/>
            <a:ext cx="418" cy="776302"/>
          </a:xfrm>
          <a:prstGeom prst="straightConnector1">
            <a:avLst/>
          </a:prstGeom>
          <a:ln w="15875">
            <a:solidFill>
              <a:schemeClr val="accent4">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4" name="Abgerundetes Rechteck 30"/>
          <p:cNvSpPr/>
          <p:nvPr/>
        </p:nvSpPr>
        <p:spPr>
          <a:xfrm>
            <a:off x="3014611" y="1817652"/>
            <a:ext cx="1323528" cy="339539"/>
          </a:xfrm>
          <a:prstGeom prst="roundRect">
            <a:avLst>
              <a:gd name="adj" fmla="val 4078"/>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200" b="1">
                <a:solidFill>
                  <a:schemeClr val="tx1"/>
                </a:solidFill>
                <a:latin typeface="Arial" charset="0"/>
                <a:ea typeface="Arial" charset="0"/>
                <a:cs typeface="Arial" charset="0"/>
              </a:rPr>
              <a:t>Partner</a:t>
            </a:r>
            <a:endParaRPr lang="en-US" sz="1200">
              <a:solidFill>
                <a:schemeClr val="tx1"/>
              </a:solidFill>
              <a:latin typeface="Arial" charset="0"/>
              <a:ea typeface="Arial" charset="0"/>
              <a:cs typeface="Arial" charset="0"/>
            </a:endParaRPr>
          </a:p>
        </p:txBody>
      </p:sp>
      <p:sp>
        <p:nvSpPr>
          <p:cNvPr id="105" name="Abgerundetes Rechteck 30"/>
          <p:cNvSpPr/>
          <p:nvPr/>
        </p:nvSpPr>
        <p:spPr>
          <a:xfrm>
            <a:off x="2434284" y="3275572"/>
            <a:ext cx="1224774" cy="339539"/>
          </a:xfrm>
          <a:prstGeom prst="roundRect">
            <a:avLst>
              <a:gd name="adj" fmla="val 4078"/>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000"/>
              <a:t>commercialization</a:t>
            </a:r>
            <a:endParaRPr lang="en-US" sz="1000">
              <a:solidFill>
                <a:schemeClr val="tx1"/>
              </a:solidFill>
              <a:latin typeface="Arial" charset="0"/>
              <a:ea typeface="Arial" charset="0"/>
              <a:cs typeface="Arial" charset="0"/>
            </a:endParaRPr>
          </a:p>
        </p:txBody>
      </p:sp>
      <p:cxnSp>
        <p:nvCxnSpPr>
          <p:cNvPr id="38" name="Straight Arrow Connector 37"/>
          <p:cNvCxnSpPr/>
          <p:nvPr/>
        </p:nvCxnSpPr>
        <p:spPr>
          <a:xfrm>
            <a:off x="3929607" y="2908496"/>
            <a:ext cx="1072055" cy="935729"/>
          </a:xfrm>
          <a:prstGeom prst="straightConnector1">
            <a:avLst/>
          </a:prstGeom>
          <a:ln w="158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990724" y="3167144"/>
            <a:ext cx="1588576"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a:ea typeface="Arial Unicode MS" pitchFamily="34" charset="-128"/>
                <a:cs typeface="Arial Unicode MS" pitchFamily="34" charset="-128"/>
              </a:rPr>
              <a:t>SAP S/4HANA CLOUD</a:t>
            </a:r>
          </a:p>
        </p:txBody>
      </p:sp>
      <p:sp>
        <p:nvSpPr>
          <p:cNvPr id="65" name="Rechteck 9"/>
          <p:cNvSpPr/>
          <p:nvPr/>
        </p:nvSpPr>
        <p:spPr>
          <a:xfrm>
            <a:off x="5143363" y="2630019"/>
            <a:ext cx="2496209" cy="2773560"/>
          </a:xfrm>
          <a:prstGeom prst="roundRect">
            <a:avLst>
              <a:gd name="adj" fmla="val 4434"/>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tIns="72000" rIns="72000" bIns="72000" rtlCol="0" anchor="t"/>
          <a:lstStyle/>
          <a:p>
            <a:r>
              <a:rPr lang="en-GB" sz="1400">
                <a:solidFill>
                  <a:schemeClr val="tx1">
                    <a:lumMod val="65000"/>
                    <a:lumOff val="35000"/>
                  </a:schemeClr>
                </a:solidFill>
              </a:rPr>
              <a:t>SAP CLOUD PLATFORM</a:t>
            </a:r>
          </a:p>
        </p:txBody>
      </p:sp>
      <p:sp>
        <p:nvSpPr>
          <p:cNvPr id="43" name="Oval 42"/>
          <p:cNvSpPr/>
          <p:nvPr/>
        </p:nvSpPr>
        <p:spPr bwMode="gray">
          <a:xfrm>
            <a:off x="6916783" y="3934757"/>
            <a:ext cx="364162" cy="364162"/>
          </a:xfrm>
          <a:prstGeom prst="ellipse">
            <a:avLst/>
          </a:prstGeom>
          <a:blipFill>
            <a:blip r:embed="rId5"/>
            <a:srcRect/>
            <a:stretch>
              <a:fillRect l="16435" t="16435" r="16435" b="16435"/>
            </a:stretch>
          </a:blipFill>
          <a:ln w="1587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44" name="Oval 43"/>
          <p:cNvSpPr/>
          <p:nvPr/>
        </p:nvSpPr>
        <p:spPr bwMode="gray">
          <a:xfrm>
            <a:off x="6036737" y="4674621"/>
            <a:ext cx="361533" cy="361533"/>
          </a:xfrm>
          <a:prstGeom prst="ellipse">
            <a:avLst/>
          </a:prstGeom>
          <a:blipFill>
            <a:blip r:embed="rId6"/>
            <a:stretch>
              <a:fillRect l="9564" t="9564" r="9564" b="9564"/>
            </a:stretch>
          </a:blipFill>
          <a:ln w="1587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err="1">
              <a:ln>
                <a:noFill/>
              </a:ln>
              <a:effectLst/>
              <a:uLnTx/>
              <a:uFillTx/>
              <a:ea typeface="Arial Unicode MS" pitchFamily="34" charset="-128"/>
              <a:cs typeface="Arial Unicode MS" pitchFamily="34" charset="-128"/>
            </a:endParaRPr>
          </a:p>
        </p:txBody>
      </p:sp>
      <p:pic>
        <p:nvPicPr>
          <p:cNvPr id="55" name="Picture 5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64822" y="3748945"/>
            <a:ext cx="853905" cy="853905"/>
          </a:xfrm>
          <a:prstGeom prst="rect">
            <a:avLst/>
          </a:prstGeom>
        </p:spPr>
      </p:pic>
    </p:spTree>
    <p:extLst>
      <p:ext uri="{BB962C8B-B14F-4D97-AF65-F5344CB8AC3E}">
        <p14:creationId xmlns:p14="http://schemas.microsoft.com/office/powerpoint/2010/main" val="2966619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11186476" cy="1107996"/>
          </a:xfrm>
        </p:spPr>
        <p:txBody>
          <a:bodyPr/>
          <a:lstStyle/>
          <a:p>
            <a:r>
              <a:rPr lang="en-US"/>
              <a:t>Transformation of existing custom code to SAP Cloud Platform ABAP Environment</a:t>
            </a:r>
            <a:br>
              <a:rPr lang="en-US">
                <a:solidFill>
                  <a:srgbClr val="F0AB00"/>
                </a:solidFill>
              </a:rPr>
            </a:br>
            <a:endParaRPr lang="de-DE"/>
          </a:p>
        </p:txBody>
      </p:sp>
      <p:sp>
        <p:nvSpPr>
          <p:cNvPr id="4" name="Oval 3"/>
          <p:cNvSpPr/>
          <p:nvPr/>
        </p:nvSpPr>
        <p:spPr bwMode="gray">
          <a:xfrm>
            <a:off x="4830386" y="1811256"/>
            <a:ext cx="693685" cy="693685"/>
          </a:xfrm>
          <a:prstGeom prst="ellipse">
            <a:avLst/>
          </a:prstGeom>
          <a:blipFill dpi="0" rotWithShape="1">
            <a:blip r:embed="rId2"/>
            <a:srcRect/>
            <a:stretch>
              <a:fillRect l="13672" t="13672" r="13672" b="13672"/>
            </a:stretch>
          </a:blipFill>
          <a:ln w="1587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0" name="TextBox 9"/>
          <p:cNvSpPr txBox="1"/>
          <p:nvPr/>
        </p:nvSpPr>
        <p:spPr>
          <a:xfrm>
            <a:off x="454796" y="1595123"/>
            <a:ext cx="4154692" cy="1125949"/>
          </a:xfrm>
          <a:prstGeom prst="rect">
            <a:avLst/>
          </a:prstGeom>
          <a:noFill/>
        </p:spPr>
        <p:txBody>
          <a:bodyPr wrap="square" lIns="0" tIns="0" rIns="0" bIns="0" rtlCol="0">
            <a:spAutoFit/>
          </a:bodyPr>
          <a:lstStyle/>
          <a:p>
            <a:pPr algn="r" fontAlgn="base">
              <a:spcBef>
                <a:spcPct val="50000"/>
              </a:spcBef>
              <a:spcAft>
                <a:spcPts val="600"/>
              </a:spcAft>
              <a:buClr>
                <a:srgbClr val="F0AB00"/>
              </a:buClr>
              <a:buSzPct val="80000"/>
            </a:pPr>
            <a:r>
              <a:rPr lang="en-GB" sz="1400" kern="0">
                <a:solidFill>
                  <a:schemeClr val="accent1"/>
                </a:solidFill>
                <a:ea typeface="Arial Unicode MS" pitchFamily="34" charset="-128"/>
                <a:cs typeface="Arial Unicode MS" pitchFamily="34" charset="-128"/>
              </a:rPr>
              <a:t>DECOUPLE</a:t>
            </a:r>
            <a:br>
              <a:rPr lang="en-GB" sz="1400" kern="0">
                <a:ea typeface="Arial Unicode MS" pitchFamily="34" charset="-128"/>
                <a:cs typeface="Arial Unicode MS" pitchFamily="34" charset="-128"/>
              </a:rPr>
            </a:br>
            <a:r>
              <a:rPr lang="en-GB" sz="1400" kern="0">
                <a:ea typeface="Arial Unicode MS" pitchFamily="34" charset="-128"/>
                <a:cs typeface="Arial Unicode MS" pitchFamily="34" charset="-128"/>
              </a:rPr>
              <a:t>CUSTOM </a:t>
            </a:r>
            <a:r>
              <a:rPr lang="en-US" sz="1400" kern="0">
                <a:ea typeface="Arial Unicode MS" pitchFamily="34" charset="-128"/>
                <a:cs typeface="Arial Unicode MS" pitchFamily="34" charset="-128"/>
              </a:rPr>
              <a:t>CODE FROM SAP APPLICATION CODE</a:t>
            </a:r>
          </a:p>
          <a:p>
            <a:pPr lvl="0" algn="r">
              <a:spcAft>
                <a:spcPts val="500"/>
              </a:spcAft>
              <a:buClr>
                <a:srgbClr val="FFC000"/>
              </a:buClr>
            </a:pPr>
            <a:r>
              <a:rPr lang="en-US" sz="1200">
                <a:ea typeface="Times New Roman" panose="02020603050405020304" pitchFamily="18" charset="0"/>
              </a:rPr>
              <a:t>Always read and write from </a:t>
            </a:r>
            <a:br>
              <a:rPr lang="en-US" sz="1200">
                <a:ea typeface="Times New Roman" panose="02020603050405020304" pitchFamily="18" charset="0"/>
              </a:rPr>
            </a:br>
            <a:r>
              <a:rPr lang="en-US" sz="1200">
                <a:ea typeface="Times New Roman" panose="02020603050405020304" pitchFamily="18" charset="0"/>
              </a:rPr>
              <a:t>backend system via remote interfaces</a:t>
            </a:r>
          </a:p>
          <a:p>
            <a:pPr lvl="0" algn="r">
              <a:spcAft>
                <a:spcPts val="500"/>
              </a:spcAft>
              <a:buClr>
                <a:srgbClr val="FFC000"/>
              </a:buClr>
            </a:pPr>
            <a:r>
              <a:rPr lang="en-US" sz="1200">
                <a:ea typeface="Times New Roman" panose="02020603050405020304" pitchFamily="18" charset="0"/>
              </a:rPr>
              <a:t>Adapt to whitelisted APIs</a:t>
            </a:r>
            <a:endParaRPr lang="en-US" sz="1200"/>
          </a:p>
        </p:txBody>
      </p:sp>
      <p:sp>
        <p:nvSpPr>
          <p:cNvPr id="14" name="Oval 13"/>
          <p:cNvSpPr/>
          <p:nvPr/>
        </p:nvSpPr>
        <p:spPr bwMode="gray">
          <a:xfrm>
            <a:off x="4830386" y="3347775"/>
            <a:ext cx="693685" cy="693685"/>
          </a:xfrm>
          <a:prstGeom prst="ellipse">
            <a:avLst/>
          </a:prstGeom>
          <a:blipFill dpi="0" rotWithShape="1">
            <a:blip r:embed="rId3"/>
            <a:srcRect/>
            <a:stretch>
              <a:fillRect l="8483" t="8483" r="8483" b="8483"/>
            </a:stretch>
          </a:blipFill>
          <a:ln w="1587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5" name="TextBox 14"/>
          <p:cNvSpPr txBox="1"/>
          <p:nvPr/>
        </p:nvSpPr>
        <p:spPr>
          <a:xfrm>
            <a:off x="796082" y="3163702"/>
            <a:ext cx="3813406" cy="1061829"/>
          </a:xfrm>
          <a:prstGeom prst="rect">
            <a:avLst/>
          </a:prstGeom>
          <a:noFill/>
        </p:spPr>
        <p:txBody>
          <a:bodyPr wrap="square" lIns="0" tIns="0" rIns="0" bIns="0" rtlCol="0">
            <a:spAutoFit/>
          </a:bodyPr>
          <a:lstStyle/>
          <a:p>
            <a:pPr algn="r" fontAlgn="base">
              <a:spcBef>
                <a:spcPct val="50000"/>
              </a:spcBef>
              <a:spcAft>
                <a:spcPts val="600"/>
              </a:spcAft>
              <a:buClr>
                <a:srgbClr val="F0AB00"/>
              </a:buClr>
              <a:buSzPct val="80000"/>
            </a:pPr>
            <a:r>
              <a:rPr lang="en-GB" sz="1400" kern="0">
                <a:solidFill>
                  <a:schemeClr val="accent3"/>
                </a:solidFill>
                <a:ea typeface="Arial Unicode MS" pitchFamily="34" charset="-128"/>
                <a:cs typeface="Arial Unicode MS" pitchFamily="34" charset="-128"/>
              </a:rPr>
              <a:t>ADOPT</a:t>
            </a:r>
            <a:br>
              <a:rPr lang="en-GB" sz="1400" kern="0">
                <a:ea typeface="Arial Unicode MS" pitchFamily="34" charset="-128"/>
                <a:cs typeface="Arial Unicode MS" pitchFamily="34" charset="-128"/>
              </a:rPr>
            </a:br>
            <a:r>
              <a:rPr lang="en-GB" sz="1400" kern="0">
                <a:ea typeface="Arial Unicode MS" pitchFamily="34" charset="-128"/>
                <a:cs typeface="Arial Unicode MS" pitchFamily="34" charset="-128"/>
              </a:rPr>
              <a:t>NEW </a:t>
            </a:r>
            <a:r>
              <a:rPr lang="en-GB" sz="1400">
                <a:ea typeface="Times New Roman" panose="02020603050405020304" pitchFamily="18" charset="0"/>
              </a:rPr>
              <a:t>RESTful ABAP </a:t>
            </a:r>
            <a:r>
              <a:rPr lang="en-GB" sz="1400" kern="0">
                <a:ea typeface="Arial Unicode MS" pitchFamily="34" charset="-128"/>
                <a:cs typeface="Arial Unicode MS" pitchFamily="34" charset="-128"/>
              </a:rPr>
              <a:t>PROGRAMMING MODEL</a:t>
            </a:r>
          </a:p>
          <a:p>
            <a:pPr lvl="0" algn="r">
              <a:spcAft>
                <a:spcPts val="500"/>
              </a:spcAft>
            </a:pPr>
            <a:r>
              <a:rPr lang="en-GB" sz="1200">
                <a:ea typeface="Times New Roman" panose="02020603050405020304" pitchFamily="18" charset="0"/>
              </a:rPr>
              <a:t>Including SAP HANA, </a:t>
            </a:r>
            <a:br>
              <a:rPr lang="en-GB" sz="1200">
                <a:ea typeface="Times New Roman" panose="02020603050405020304" pitchFamily="18" charset="0"/>
              </a:rPr>
            </a:br>
            <a:r>
              <a:rPr lang="en-GB" sz="1200">
                <a:ea typeface="Times New Roman" panose="02020603050405020304" pitchFamily="18" charset="0"/>
              </a:rPr>
              <a:t>Core Data Services </a:t>
            </a:r>
            <a:br>
              <a:rPr lang="en-GB" sz="1200">
                <a:ea typeface="Times New Roman" panose="02020603050405020304" pitchFamily="18" charset="0"/>
              </a:rPr>
            </a:br>
            <a:r>
              <a:rPr lang="en-GB" sz="1200">
                <a:ea typeface="Times New Roman" panose="02020603050405020304" pitchFamily="18" charset="0"/>
              </a:rPr>
              <a:t>and SAP Fiori</a:t>
            </a:r>
          </a:p>
        </p:txBody>
      </p:sp>
      <p:sp>
        <p:nvSpPr>
          <p:cNvPr id="16" name="Oval 15"/>
          <p:cNvSpPr/>
          <p:nvPr/>
        </p:nvSpPr>
        <p:spPr bwMode="gray">
          <a:xfrm>
            <a:off x="4830386" y="4884294"/>
            <a:ext cx="693685" cy="693685"/>
          </a:xfrm>
          <a:prstGeom prst="ellipse">
            <a:avLst/>
          </a:prstGeom>
          <a:blipFill dpi="0" rotWithShape="1">
            <a:blip r:embed="rId4"/>
            <a:srcRect/>
            <a:stretch>
              <a:fillRect l="8483" t="8483" r="8483" b="8483"/>
            </a:stretch>
          </a:blipFill>
          <a:ln w="1587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7" name="TextBox 16"/>
          <p:cNvSpPr txBox="1"/>
          <p:nvPr/>
        </p:nvSpPr>
        <p:spPr>
          <a:xfrm>
            <a:off x="596458" y="4991299"/>
            <a:ext cx="4013030" cy="923330"/>
          </a:xfrm>
          <a:prstGeom prst="rect">
            <a:avLst/>
          </a:prstGeom>
          <a:noFill/>
        </p:spPr>
        <p:txBody>
          <a:bodyPr wrap="square" lIns="0" tIns="0" rIns="0" bIns="0" rtlCol="0">
            <a:spAutoFit/>
          </a:bodyPr>
          <a:lstStyle/>
          <a:p>
            <a:pPr algn="r" fontAlgn="base">
              <a:spcBef>
                <a:spcPct val="50000"/>
              </a:spcBef>
              <a:spcAft>
                <a:spcPts val="600"/>
              </a:spcAft>
              <a:buClr>
                <a:srgbClr val="F0AB00"/>
              </a:buClr>
              <a:buSzPct val="80000"/>
            </a:pPr>
            <a:r>
              <a:rPr lang="en-GB" sz="1400" kern="0">
                <a:solidFill>
                  <a:schemeClr val="accent4">
                    <a:lumMod val="75000"/>
                  </a:schemeClr>
                </a:solidFill>
                <a:ea typeface="Arial Unicode MS" pitchFamily="34" charset="-128"/>
                <a:cs typeface="Arial Unicode MS" pitchFamily="34" charset="-128"/>
              </a:rPr>
              <a:t>ELIMINATE</a:t>
            </a:r>
            <a:br>
              <a:rPr lang="en-GB" sz="1400" kern="0">
                <a:solidFill>
                  <a:schemeClr val="accent4">
                    <a:lumMod val="75000"/>
                  </a:schemeClr>
                </a:solidFill>
                <a:ea typeface="Arial Unicode MS" pitchFamily="34" charset="-128"/>
                <a:cs typeface="Arial Unicode MS" pitchFamily="34" charset="-128"/>
              </a:rPr>
            </a:br>
            <a:r>
              <a:rPr lang="en-GB" sz="1400" kern="0">
                <a:ea typeface="Arial Unicode MS" pitchFamily="34" charset="-128"/>
                <a:cs typeface="Arial Unicode MS" pitchFamily="34" charset="-128"/>
              </a:rPr>
              <a:t>USE OF DEPRECATED ABAP FUNCTIONALITY </a:t>
            </a:r>
          </a:p>
          <a:p>
            <a:pPr fontAlgn="base">
              <a:spcBef>
                <a:spcPct val="50000"/>
              </a:spcBef>
              <a:spcAft>
                <a:spcPts val="300"/>
              </a:spcAft>
              <a:buClr>
                <a:srgbClr val="F0AB00"/>
              </a:buClr>
              <a:buSzPct val="80000"/>
            </a:pPr>
            <a:endParaRPr lang="en-GB" sz="1800" kern="0" err="1">
              <a:ea typeface="Arial Unicode MS" pitchFamily="34" charset="-128"/>
              <a:cs typeface="Arial Unicode MS" pitchFamily="34" charset="-128"/>
            </a:endParaRPr>
          </a:p>
        </p:txBody>
      </p:sp>
      <p:sp>
        <p:nvSpPr>
          <p:cNvPr id="18" name="Oval 17"/>
          <p:cNvSpPr/>
          <p:nvPr/>
        </p:nvSpPr>
        <p:spPr bwMode="gray">
          <a:xfrm>
            <a:off x="6717422" y="1812109"/>
            <a:ext cx="693685" cy="693685"/>
          </a:xfrm>
          <a:prstGeom prst="ellipse">
            <a:avLst/>
          </a:prstGeom>
          <a:blipFill dpi="0" rotWithShape="1">
            <a:blip r:embed="rId5"/>
            <a:srcRect/>
            <a:stretch>
              <a:fillRect l="13672" t="13672" r="13672" b="13672"/>
            </a:stretch>
          </a:blipFill>
          <a:ln w="1587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9" name="TextBox 18"/>
          <p:cNvSpPr txBox="1"/>
          <p:nvPr/>
        </p:nvSpPr>
        <p:spPr>
          <a:xfrm>
            <a:off x="7609255" y="1688737"/>
            <a:ext cx="4081222" cy="692497"/>
          </a:xfrm>
          <a:prstGeom prst="rect">
            <a:avLst/>
          </a:prstGeom>
          <a:noFill/>
        </p:spPr>
        <p:txBody>
          <a:bodyPr wrap="square" lIns="0" tIns="0" rIns="0" bIns="0" rtlCol="0">
            <a:spAutoFit/>
          </a:bodyPr>
          <a:lstStyle/>
          <a:p>
            <a:pPr fontAlgn="base">
              <a:spcBef>
                <a:spcPct val="50000"/>
              </a:spcBef>
              <a:spcAft>
                <a:spcPts val="600"/>
              </a:spcAft>
              <a:buClr>
                <a:srgbClr val="F0AB00"/>
              </a:buClr>
              <a:buSzPct val="80000"/>
            </a:pPr>
            <a:r>
              <a:rPr lang="en-GB" sz="1400" kern="0">
                <a:solidFill>
                  <a:schemeClr val="accent5"/>
                </a:solidFill>
                <a:ea typeface="Arial Unicode MS" pitchFamily="34" charset="-128"/>
                <a:cs typeface="Arial Unicode MS" pitchFamily="34" charset="-128"/>
              </a:rPr>
              <a:t>USE</a:t>
            </a:r>
            <a:r>
              <a:rPr lang="en-GB" sz="1400" kern="0">
                <a:solidFill>
                  <a:schemeClr val="accent1"/>
                </a:solidFill>
                <a:ea typeface="Arial Unicode MS" pitchFamily="34" charset="-128"/>
                <a:cs typeface="Arial Unicode MS" pitchFamily="34" charset="-128"/>
              </a:rPr>
              <a:t> </a:t>
            </a:r>
            <a:br>
              <a:rPr lang="en-GB" sz="1400" kern="0">
                <a:solidFill>
                  <a:schemeClr val="accent1"/>
                </a:solidFill>
                <a:ea typeface="Arial Unicode MS" pitchFamily="34" charset="-128"/>
                <a:cs typeface="Arial Unicode MS" pitchFamily="34" charset="-128"/>
              </a:rPr>
            </a:br>
            <a:r>
              <a:rPr lang="en-GB" sz="1400" kern="0">
                <a:ea typeface="Arial Unicode MS" pitchFamily="34" charset="-128"/>
                <a:cs typeface="Arial Unicode MS" pitchFamily="34" charset="-128"/>
              </a:rPr>
              <a:t>SAP CLOUD PLATFORM SERVICES</a:t>
            </a:r>
          </a:p>
          <a:p>
            <a:pPr fontAlgn="base">
              <a:spcAft>
                <a:spcPts val="600"/>
              </a:spcAft>
              <a:buClr>
                <a:srgbClr val="F0AB00"/>
              </a:buClr>
              <a:buSzPct val="80000"/>
            </a:pPr>
            <a:r>
              <a:rPr lang="en-GB" sz="1200">
                <a:ea typeface="Times New Roman" panose="02020603050405020304" pitchFamily="18" charset="0"/>
              </a:rPr>
              <a:t>e.g. integration service, attachment service</a:t>
            </a:r>
          </a:p>
        </p:txBody>
      </p:sp>
      <p:sp>
        <p:nvSpPr>
          <p:cNvPr id="20" name="Oval 19"/>
          <p:cNvSpPr/>
          <p:nvPr/>
        </p:nvSpPr>
        <p:spPr bwMode="gray">
          <a:xfrm>
            <a:off x="6717422" y="3348628"/>
            <a:ext cx="693685" cy="693685"/>
          </a:xfrm>
          <a:prstGeom prst="ellipse">
            <a:avLst/>
          </a:prstGeom>
          <a:blipFill dpi="0" rotWithShape="1">
            <a:blip r:embed="rId6"/>
            <a:srcRect/>
            <a:stretch>
              <a:fillRect l="13672" t="13672" r="13672" b="13672"/>
            </a:stretch>
          </a:blipFill>
          <a:ln w="1587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21" name="TextBox 20"/>
          <p:cNvSpPr txBox="1"/>
          <p:nvPr/>
        </p:nvSpPr>
        <p:spPr>
          <a:xfrm>
            <a:off x="7609255" y="3334644"/>
            <a:ext cx="4174914" cy="941283"/>
          </a:xfrm>
          <a:prstGeom prst="rect">
            <a:avLst/>
          </a:prstGeom>
          <a:noFill/>
        </p:spPr>
        <p:txBody>
          <a:bodyPr wrap="square" lIns="0" tIns="0" rIns="0" bIns="0" rtlCol="0">
            <a:spAutoFit/>
          </a:bodyPr>
          <a:lstStyle/>
          <a:p>
            <a:pPr fontAlgn="base">
              <a:spcBef>
                <a:spcPct val="50000"/>
              </a:spcBef>
              <a:spcAft>
                <a:spcPts val="600"/>
              </a:spcAft>
              <a:buClr>
                <a:srgbClr val="F0AB00"/>
              </a:buClr>
              <a:buSzPct val="80000"/>
            </a:pPr>
            <a:r>
              <a:rPr lang="en-GB" sz="1400" kern="0">
                <a:solidFill>
                  <a:schemeClr val="accent6">
                    <a:lumMod val="60000"/>
                    <a:lumOff val="40000"/>
                  </a:schemeClr>
                </a:solidFill>
                <a:ea typeface="Arial Unicode MS" pitchFamily="34" charset="-128"/>
                <a:cs typeface="Arial Unicode MS" pitchFamily="34" charset="-128"/>
              </a:rPr>
              <a:t>MANAGE</a:t>
            </a:r>
            <a:br>
              <a:rPr lang="en-GB" sz="1400" kern="0">
                <a:ea typeface="Arial Unicode MS" pitchFamily="34" charset="-128"/>
                <a:cs typeface="Arial Unicode MS" pitchFamily="34" charset="-128"/>
              </a:rPr>
            </a:br>
            <a:r>
              <a:rPr lang="en-GB" sz="1400" kern="0">
                <a:ea typeface="Arial Unicode MS" pitchFamily="34" charset="-128"/>
                <a:cs typeface="Arial Unicode MS" pitchFamily="34" charset="-128"/>
              </a:rPr>
              <a:t>DEVELOPMENT PROCESS AND DEPLOYMENT</a:t>
            </a:r>
          </a:p>
          <a:p>
            <a:pPr>
              <a:spcAft>
                <a:spcPts val="500"/>
              </a:spcAft>
            </a:pPr>
            <a:r>
              <a:rPr lang="en-GB" sz="1200">
                <a:ea typeface="Times New Roman" panose="02020603050405020304" pitchFamily="18" charset="0"/>
              </a:rPr>
              <a:t>Use Git and continous integration</a:t>
            </a:r>
          </a:p>
          <a:p>
            <a:pPr>
              <a:spcAft>
                <a:spcPts val="500"/>
              </a:spcAft>
            </a:pPr>
            <a:r>
              <a:rPr lang="en-GB" sz="1200">
                <a:ea typeface="Times New Roman" panose="02020603050405020304" pitchFamily="18" charset="0"/>
              </a:rPr>
              <a:t> </a:t>
            </a:r>
          </a:p>
        </p:txBody>
      </p:sp>
      <p:sp>
        <p:nvSpPr>
          <p:cNvPr id="22" name="Oval 21"/>
          <p:cNvSpPr/>
          <p:nvPr/>
        </p:nvSpPr>
        <p:spPr bwMode="gray">
          <a:xfrm>
            <a:off x="6717422" y="4885147"/>
            <a:ext cx="693685" cy="693685"/>
          </a:xfrm>
          <a:prstGeom prst="ellipse">
            <a:avLst/>
          </a:prstGeom>
          <a:blipFill dpi="0" rotWithShape="1">
            <a:blip r:embed="rId7"/>
            <a:srcRect/>
            <a:stretch>
              <a:fillRect l="13672" t="13672" r="13672" b="13672"/>
            </a:stretch>
          </a:blipFill>
          <a:ln w="1587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23" name="TextBox 22"/>
          <p:cNvSpPr txBox="1"/>
          <p:nvPr/>
        </p:nvSpPr>
        <p:spPr>
          <a:xfrm>
            <a:off x="7609255" y="4790755"/>
            <a:ext cx="3961514" cy="877163"/>
          </a:xfrm>
          <a:prstGeom prst="rect">
            <a:avLst/>
          </a:prstGeom>
          <a:noFill/>
        </p:spPr>
        <p:txBody>
          <a:bodyPr wrap="square" lIns="0" tIns="0" rIns="0" bIns="0" rtlCol="0">
            <a:spAutoFit/>
          </a:bodyPr>
          <a:lstStyle/>
          <a:p>
            <a:pPr fontAlgn="base">
              <a:spcBef>
                <a:spcPct val="50000"/>
              </a:spcBef>
              <a:spcAft>
                <a:spcPts val="600"/>
              </a:spcAft>
              <a:buClr>
                <a:srgbClr val="F0AB00"/>
              </a:buClr>
              <a:buSzPct val="80000"/>
            </a:pPr>
            <a:r>
              <a:rPr lang="en-GB" sz="1400" kern="0">
                <a:solidFill>
                  <a:schemeClr val="accent3">
                    <a:lumMod val="75000"/>
                  </a:schemeClr>
                </a:solidFill>
                <a:ea typeface="Arial Unicode MS" pitchFamily="34" charset="-128"/>
                <a:cs typeface="Arial Unicode MS" pitchFamily="34" charset="-128"/>
              </a:rPr>
              <a:t>UTILIZE</a:t>
            </a:r>
            <a:br>
              <a:rPr lang="en-GB" sz="1400" kern="0">
                <a:solidFill>
                  <a:schemeClr val="accent4">
                    <a:lumMod val="75000"/>
                  </a:schemeClr>
                </a:solidFill>
                <a:ea typeface="Arial Unicode MS" pitchFamily="34" charset="-128"/>
                <a:cs typeface="Arial Unicode MS" pitchFamily="34" charset="-128"/>
              </a:rPr>
            </a:br>
            <a:r>
              <a:rPr lang="en-GB" sz="1400" kern="0">
                <a:ea typeface="Arial Unicode MS" pitchFamily="34" charset="-128"/>
                <a:cs typeface="Arial Unicode MS" pitchFamily="34" charset="-128"/>
              </a:rPr>
              <a:t>PARTNER ECOSYSTEM</a:t>
            </a:r>
          </a:p>
          <a:p>
            <a:pPr fontAlgn="base">
              <a:spcAft>
                <a:spcPts val="600"/>
              </a:spcAft>
              <a:buClr>
                <a:srgbClr val="F0AB00"/>
              </a:buClr>
              <a:buSzPct val="80000"/>
            </a:pPr>
            <a:r>
              <a:rPr lang="en-GB" sz="1200">
                <a:ea typeface="Times New Roman" panose="02020603050405020304" pitchFamily="18" charset="0"/>
              </a:rPr>
              <a:t>SAP Cloud Platform offers commercialization infrastructure for partners </a:t>
            </a:r>
          </a:p>
        </p:txBody>
      </p:sp>
    </p:spTree>
    <p:extLst>
      <p:ext uri="{BB962C8B-B14F-4D97-AF65-F5344CB8AC3E}">
        <p14:creationId xmlns:p14="http://schemas.microsoft.com/office/powerpoint/2010/main" val="2315652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4000" y="3090446"/>
            <a:ext cx="11185200" cy="2053054"/>
          </a:xfrm>
        </p:spPr>
        <p:txBody>
          <a:bodyPr/>
          <a:lstStyle/>
          <a:p>
            <a:r>
              <a:rPr lang="en-US" sz="4000"/>
              <a:t>Roadmap</a:t>
            </a:r>
            <a:r>
              <a:rPr lang="en-US" sz="4000">
                <a:solidFill>
                  <a:schemeClr val="accent1"/>
                </a:solidFill>
              </a:rPr>
              <a:t> for SAP Cloud Platform</a:t>
            </a:r>
            <a:r>
              <a:rPr lang="en-US" sz="4000">
                <a:solidFill>
                  <a:srgbClr val="F0AB00"/>
                </a:solidFill>
              </a:rPr>
              <a:t> ABAP Environment</a:t>
            </a:r>
            <a:br>
              <a:rPr lang="en-US" sz="4000">
                <a:solidFill>
                  <a:srgbClr val="F0AB00"/>
                </a:solidFill>
              </a:rPr>
            </a:br>
            <a:endParaRPr lang="en-US" sz="4000">
              <a:solidFill>
                <a:schemeClr val="accent1"/>
              </a:solidFill>
            </a:endParaRPr>
          </a:p>
        </p:txBody>
      </p:sp>
    </p:spTree>
    <p:extLst>
      <p:ext uri="{BB962C8B-B14F-4D97-AF65-F5344CB8AC3E}">
        <p14:creationId xmlns:p14="http://schemas.microsoft.com/office/powerpoint/2010/main" val="2326514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49480F-30E1-A54A-ACE8-CF9E76C6BC95}"/>
              </a:ext>
            </a:extLst>
          </p:cNvPr>
          <p:cNvPicPr>
            <a:picLocks noChangeAspect="1"/>
          </p:cNvPicPr>
          <p:nvPr/>
        </p:nvPicPr>
        <p:blipFill>
          <a:blip r:embed="rId2"/>
          <a:stretch>
            <a:fillRect/>
          </a:stretch>
        </p:blipFill>
        <p:spPr>
          <a:xfrm flipH="1">
            <a:off x="-67506" y="-1033993"/>
            <a:ext cx="11247818" cy="5486400"/>
          </a:xfrm>
          <a:prstGeom prst="rect">
            <a:avLst/>
          </a:prstGeom>
          <a:effectLst>
            <a:outerShdw blurRad="50800" dist="228600" dir="2700000" algn="tl" rotWithShape="0">
              <a:prstClr val="black">
                <a:alpha val="15000"/>
              </a:prstClr>
            </a:outerShdw>
          </a:effectLst>
          <a:scene3d>
            <a:camera prst="orthographicFront">
              <a:rot lat="2400000" lon="0" rev="0"/>
            </a:camera>
            <a:lightRig rig="threePt" dir="t"/>
          </a:scene3d>
          <a:sp3d z="38100"/>
        </p:spPr>
      </p:pic>
      <p:sp>
        <p:nvSpPr>
          <p:cNvPr id="11" name="Text Placeholder 7">
            <a:extLst>
              <a:ext uri="{FF2B5EF4-FFF2-40B4-BE49-F238E27FC236}">
                <a16:creationId xmlns:a16="http://schemas.microsoft.com/office/drawing/2014/main" id="{D9305648-700B-CE48-B489-EF2521004618}"/>
              </a:ext>
            </a:extLst>
          </p:cNvPr>
          <p:cNvSpPr txBox="1">
            <a:spLocks/>
          </p:cNvSpPr>
          <p:nvPr/>
        </p:nvSpPr>
        <p:spPr>
          <a:xfrm>
            <a:off x="7158696" y="3989760"/>
            <a:ext cx="2675415" cy="1239761"/>
          </a:xfrm>
          <a:prstGeom prst="rect">
            <a:avLst/>
          </a:prstGeom>
        </p:spPr>
        <p:txBody>
          <a:bodyPr vert="horz" lIns="108000" tIns="0" rIns="10800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sz="1200"/>
              <a:t>Additional support for partners</a:t>
            </a:r>
          </a:p>
          <a:p>
            <a:pPr lvl="1">
              <a:buSzPct val="80000"/>
              <a:buBlip>
                <a:blip r:embed="rId3"/>
              </a:buBlip>
            </a:pPr>
            <a:r>
              <a:rPr lang="en-US" sz="1200"/>
              <a:t>Productizing model for partners</a:t>
            </a:r>
          </a:p>
          <a:p>
            <a:pPr lvl="1">
              <a:buSzPct val="80000"/>
              <a:buBlip>
                <a:blip r:embed="rId3"/>
              </a:buBlip>
            </a:pPr>
            <a:r>
              <a:rPr lang="en-US" sz="1200"/>
              <a:t>Integration with SAP App Center</a:t>
            </a:r>
          </a:p>
          <a:p>
            <a:endParaRPr lang="en-US" sz="1200"/>
          </a:p>
        </p:txBody>
      </p:sp>
      <p:sp>
        <p:nvSpPr>
          <p:cNvPr id="14" name="Text Placeholder 5">
            <a:extLst>
              <a:ext uri="{FF2B5EF4-FFF2-40B4-BE49-F238E27FC236}">
                <a16:creationId xmlns:a16="http://schemas.microsoft.com/office/drawing/2014/main" id="{B7358FDE-B3CC-024C-9015-2A92441661D7}"/>
              </a:ext>
            </a:extLst>
          </p:cNvPr>
          <p:cNvSpPr txBox="1">
            <a:spLocks/>
          </p:cNvSpPr>
          <p:nvPr/>
        </p:nvSpPr>
        <p:spPr>
          <a:xfrm>
            <a:off x="2400314" y="3395098"/>
            <a:ext cx="2412211" cy="3355788"/>
          </a:xfrm>
          <a:prstGeom prst="rect">
            <a:avLst/>
          </a:prstGeom>
        </p:spPr>
        <p:txBody>
          <a:bodyPr vert="horz" lIns="108000" tIns="0" rIns="10800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spcBef>
                <a:spcPts val="600"/>
              </a:spcBef>
            </a:pPr>
            <a:r>
              <a:rPr lang="en-US" sz="1200"/>
              <a:t>General availability for customers and partners with the scenarios</a:t>
            </a:r>
          </a:p>
          <a:p>
            <a:pPr lvl="1">
              <a:buSzPct val="80000"/>
              <a:buBlip>
                <a:blip r:embed="rId4"/>
              </a:buBlip>
            </a:pPr>
            <a:r>
              <a:rPr lang="en-US" sz="1200"/>
              <a:t>Develop and run extensions for SAP S/4HANA cloud </a:t>
            </a:r>
          </a:p>
          <a:p>
            <a:pPr lvl="1">
              <a:buSzPct val="80000"/>
              <a:buBlip>
                <a:blip r:embed="rId4"/>
              </a:buBlip>
            </a:pPr>
            <a:r>
              <a:rPr lang="en-US" sz="1200"/>
              <a:t>Support custom code transformation to SAP Cloud Platform</a:t>
            </a:r>
          </a:p>
          <a:p>
            <a:pPr>
              <a:spcBef>
                <a:spcPts val="600"/>
              </a:spcBef>
            </a:pPr>
            <a:r>
              <a:rPr lang="en-US" sz="1200"/>
              <a:t>SAP Fiori &amp; RESTful ABAP programming model </a:t>
            </a:r>
          </a:p>
          <a:p>
            <a:pPr>
              <a:spcBef>
                <a:spcPts val="600"/>
              </a:spcBef>
            </a:pPr>
            <a:r>
              <a:rPr lang="en-US" sz="1200"/>
              <a:t>Whitelisted APIs</a:t>
            </a:r>
          </a:p>
          <a:p>
            <a:pPr>
              <a:spcBef>
                <a:spcPts val="600"/>
              </a:spcBef>
            </a:pPr>
            <a:r>
              <a:rPr lang="en-US" sz="1200"/>
              <a:t>Cloud optimized ABAP language</a:t>
            </a:r>
          </a:p>
          <a:p>
            <a:pPr>
              <a:spcBef>
                <a:spcPts val="600"/>
              </a:spcBef>
            </a:pPr>
            <a:r>
              <a:rPr lang="en-US" sz="1200"/>
              <a:t>Git integration</a:t>
            </a:r>
          </a:p>
        </p:txBody>
      </p:sp>
      <p:sp>
        <p:nvSpPr>
          <p:cNvPr id="2" name="Title 1">
            <a:extLst>
              <a:ext uri="{FF2B5EF4-FFF2-40B4-BE49-F238E27FC236}">
                <a16:creationId xmlns:a16="http://schemas.microsoft.com/office/drawing/2014/main" id="{84DF2B52-DBB5-B34B-9837-70644FDB025E}"/>
              </a:ext>
            </a:extLst>
          </p:cNvPr>
          <p:cNvSpPr>
            <a:spLocks noGrp="1"/>
          </p:cNvSpPr>
          <p:nvPr>
            <p:ph type="title"/>
          </p:nvPr>
        </p:nvSpPr>
        <p:spPr/>
        <p:txBody>
          <a:bodyPr/>
          <a:lstStyle/>
          <a:p>
            <a:r>
              <a:rPr lang="en-GB"/>
              <a:t>Roadmap</a:t>
            </a:r>
          </a:p>
        </p:txBody>
      </p:sp>
      <p:sp>
        <p:nvSpPr>
          <p:cNvPr id="15" name="Teardrop 14">
            <a:extLst>
              <a:ext uri="{FF2B5EF4-FFF2-40B4-BE49-F238E27FC236}">
                <a16:creationId xmlns:a16="http://schemas.microsoft.com/office/drawing/2014/main" id="{6C915B76-DD96-C54B-A356-16BECDB2465F}"/>
              </a:ext>
            </a:extLst>
          </p:cNvPr>
          <p:cNvSpPr/>
          <p:nvPr/>
        </p:nvSpPr>
        <p:spPr bwMode="gray">
          <a:xfrm rot="8046620">
            <a:off x="3953314" y="1126048"/>
            <a:ext cx="816866" cy="794545"/>
          </a:xfrm>
          <a:prstGeom prst="teardrop">
            <a:avLst>
              <a:gd name="adj" fmla="val 161987"/>
            </a:avLst>
          </a:prstGeom>
          <a:solidFill>
            <a:schemeClr val="accent3"/>
          </a:solidFill>
          <a:ln w="381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6" name="Oval 15">
            <a:extLst>
              <a:ext uri="{FF2B5EF4-FFF2-40B4-BE49-F238E27FC236}">
                <a16:creationId xmlns:a16="http://schemas.microsoft.com/office/drawing/2014/main" id="{5A5927C9-A72B-3A49-8190-C61DE6C642ED}"/>
              </a:ext>
            </a:extLst>
          </p:cNvPr>
          <p:cNvSpPr/>
          <p:nvPr/>
        </p:nvSpPr>
        <p:spPr bwMode="gray">
          <a:xfrm>
            <a:off x="4062423" y="1215587"/>
            <a:ext cx="598648" cy="615466"/>
          </a:xfrm>
          <a:prstGeom prst="ellipse">
            <a:avLst/>
          </a:prstGeom>
          <a:solidFill>
            <a:schemeClr val="bg1"/>
          </a:solidFill>
          <a:ln w="38100" algn="ctr">
            <a:solidFill>
              <a:schemeClr val="bg1"/>
            </a:solidFill>
            <a:miter lim="800000"/>
            <a:headEnd/>
            <a:tailEnd/>
          </a:ln>
        </p:spPr>
        <p:txBody>
          <a:bodyPr lIns="0" tIns="0" rIns="0" bIns="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GB" sz="1400" b="1" i="0" u="none" strike="noStrike" kern="0" cap="none" spc="0" normalizeH="0" baseline="0" noProof="0">
                <a:ln>
                  <a:noFill/>
                </a:ln>
                <a:solidFill>
                  <a:schemeClr val="accent3"/>
                </a:solidFill>
                <a:effectLst/>
                <a:uLnTx/>
                <a:uFillTx/>
                <a:ea typeface="Arial Unicode MS" pitchFamily="34" charset="-128"/>
                <a:cs typeface="Arial Unicode MS" pitchFamily="34" charset="-128"/>
              </a:rPr>
              <a:t>2018</a:t>
            </a:r>
          </a:p>
        </p:txBody>
      </p:sp>
      <p:cxnSp>
        <p:nvCxnSpPr>
          <p:cNvPr id="6" name="Gerade Verbindung 5">
            <a:extLst>
              <a:ext uri="{FF2B5EF4-FFF2-40B4-BE49-F238E27FC236}">
                <a16:creationId xmlns:a16="http://schemas.microsoft.com/office/drawing/2014/main" id="{29DC0655-16AD-E141-A477-C0DF87922ACC}"/>
              </a:ext>
            </a:extLst>
          </p:cNvPr>
          <p:cNvCxnSpPr>
            <a:cxnSpLocks/>
          </p:cNvCxnSpPr>
          <p:nvPr/>
        </p:nvCxnSpPr>
        <p:spPr>
          <a:xfrm>
            <a:off x="5266760" y="3460115"/>
            <a:ext cx="0" cy="2813685"/>
          </a:xfrm>
          <a:prstGeom prst="line">
            <a:avLst/>
          </a:prstGeom>
          <a:ln w="19050">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Gerade Verbindung 18">
            <a:extLst>
              <a:ext uri="{FF2B5EF4-FFF2-40B4-BE49-F238E27FC236}">
                <a16:creationId xmlns:a16="http://schemas.microsoft.com/office/drawing/2014/main" id="{9FE90B20-FD22-2B43-A106-D7A23197413B}"/>
              </a:ext>
            </a:extLst>
          </p:cNvPr>
          <p:cNvCxnSpPr>
            <a:cxnSpLocks/>
          </p:cNvCxnSpPr>
          <p:nvPr/>
        </p:nvCxnSpPr>
        <p:spPr>
          <a:xfrm>
            <a:off x="9834111" y="3989760"/>
            <a:ext cx="0" cy="730455"/>
          </a:xfrm>
          <a:prstGeom prst="line">
            <a:avLst/>
          </a:prstGeom>
          <a:ln w="190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ardrop 16">
            <a:extLst>
              <a:ext uri="{FF2B5EF4-FFF2-40B4-BE49-F238E27FC236}">
                <a16:creationId xmlns:a16="http://schemas.microsoft.com/office/drawing/2014/main" id="{D060A2F6-A49B-EA4D-89B1-B92BE39B0436}"/>
              </a:ext>
            </a:extLst>
          </p:cNvPr>
          <p:cNvSpPr/>
          <p:nvPr/>
        </p:nvSpPr>
        <p:spPr bwMode="gray">
          <a:xfrm rot="8046620">
            <a:off x="7741832" y="1659390"/>
            <a:ext cx="816866" cy="794545"/>
          </a:xfrm>
          <a:prstGeom prst="teardrop">
            <a:avLst>
              <a:gd name="adj" fmla="val 161987"/>
            </a:avLst>
          </a:prstGeom>
          <a:solidFill>
            <a:schemeClr val="accent1"/>
          </a:solidFill>
          <a:ln w="381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8" name="Oval 17">
            <a:extLst>
              <a:ext uri="{FF2B5EF4-FFF2-40B4-BE49-F238E27FC236}">
                <a16:creationId xmlns:a16="http://schemas.microsoft.com/office/drawing/2014/main" id="{362E910C-C395-0447-B8BC-2745483BE760}"/>
              </a:ext>
            </a:extLst>
          </p:cNvPr>
          <p:cNvSpPr/>
          <p:nvPr/>
        </p:nvSpPr>
        <p:spPr bwMode="gray">
          <a:xfrm>
            <a:off x="7850941" y="1748929"/>
            <a:ext cx="598648" cy="615466"/>
          </a:xfrm>
          <a:prstGeom prst="ellipse">
            <a:avLst/>
          </a:prstGeom>
          <a:solidFill>
            <a:schemeClr val="bg1"/>
          </a:solidFill>
          <a:ln w="38100" algn="ctr">
            <a:solidFill>
              <a:schemeClr val="bg1"/>
            </a:solidFill>
            <a:miter lim="800000"/>
            <a:headEnd/>
            <a:tailEnd/>
          </a:ln>
        </p:spPr>
        <p:txBody>
          <a:bodyPr lIns="0" tIns="0" rIns="0" bIns="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GB" sz="1400" b="1" i="0" u="none" strike="noStrike" kern="0" cap="none" spc="0" normalizeH="0" baseline="0" noProof="0">
                <a:ln>
                  <a:noFill/>
                </a:ln>
                <a:solidFill>
                  <a:schemeClr val="accent4"/>
                </a:solidFill>
                <a:effectLst/>
                <a:uLnTx/>
                <a:uFillTx/>
                <a:ea typeface="Arial Unicode MS" pitchFamily="34" charset="-128"/>
                <a:cs typeface="Arial Unicode MS" pitchFamily="34" charset="-128"/>
              </a:rPr>
              <a:t>2019</a:t>
            </a:r>
          </a:p>
        </p:txBody>
      </p:sp>
      <p:sp>
        <p:nvSpPr>
          <p:cNvPr id="10" name="Pentagon 9">
            <a:extLst>
              <a:ext uri="{FF2B5EF4-FFF2-40B4-BE49-F238E27FC236}">
                <a16:creationId xmlns:a16="http://schemas.microsoft.com/office/drawing/2014/main" id="{35E9D1DB-3060-BB46-8786-FDD7A228758C}"/>
              </a:ext>
            </a:extLst>
          </p:cNvPr>
          <p:cNvSpPr/>
          <p:nvPr/>
        </p:nvSpPr>
        <p:spPr bwMode="gray">
          <a:xfrm>
            <a:off x="7280345" y="4311650"/>
            <a:ext cx="98355" cy="76200"/>
          </a:xfrm>
          <a:prstGeom prst="homePlat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20" name="Pentagon 19">
            <a:extLst>
              <a:ext uri="{FF2B5EF4-FFF2-40B4-BE49-F238E27FC236}">
                <a16:creationId xmlns:a16="http://schemas.microsoft.com/office/drawing/2014/main" id="{E58D2AC7-D1B9-D948-A262-4C1676D2292C}"/>
              </a:ext>
            </a:extLst>
          </p:cNvPr>
          <p:cNvSpPr/>
          <p:nvPr/>
        </p:nvSpPr>
        <p:spPr bwMode="gray">
          <a:xfrm>
            <a:off x="7278751" y="4571540"/>
            <a:ext cx="98355" cy="76200"/>
          </a:xfrm>
          <a:prstGeom prst="homePlat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398904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330820"/>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2905487"/>
            <a:ext cx="6216214" cy="2501010"/>
          </a:xfrm>
        </p:spPr>
        <p:txBody>
          <a:bodyPr/>
          <a:lstStyle/>
          <a:p>
            <a:r>
              <a:rPr lang="en-US"/>
              <a:t>Contact information:</a:t>
            </a:r>
          </a:p>
          <a:p>
            <a:pPr lvl="1"/>
            <a:r>
              <a:rPr lang="en-US" b="1"/>
              <a:t>Frank Jentsch, Jürgen Remmel, Florian Wahl</a:t>
            </a:r>
          </a:p>
          <a:p>
            <a:endParaRPr lang="en-US"/>
          </a:p>
          <a:p>
            <a:r>
              <a:rPr lang="en-US">
                <a:hlinkClick r:id="rId2"/>
              </a:rPr>
              <a:t>frank.jentsch@sap.com</a:t>
            </a:r>
            <a:endParaRPr lang="en-US"/>
          </a:p>
          <a:p>
            <a:r>
              <a:rPr lang="en-US">
                <a:hlinkClick r:id="rId3"/>
              </a:rPr>
              <a:t>juergen.remmel@sap.com</a:t>
            </a:r>
            <a:endParaRPr lang="en-US"/>
          </a:p>
          <a:p>
            <a:r>
              <a:rPr lang="en-US">
                <a:hlinkClick r:id="rId4"/>
              </a:rPr>
              <a:t>florian.wahl@sap.com</a:t>
            </a:r>
            <a:endParaRPr lang="en-US"/>
          </a:p>
          <a:p>
            <a:endParaRPr lang="en-US"/>
          </a:p>
        </p:txBody>
      </p:sp>
      <p:sp>
        <p:nvSpPr>
          <p:cNvPr id="2" name="Title 1"/>
          <p:cNvSpPr>
            <a:spLocks noGrp="1"/>
          </p:cNvSpPr>
          <p:nvPr>
            <p:ph type="ctrTitle"/>
          </p:nvPr>
        </p:nvSpPr>
        <p:spPr/>
        <p:txBody>
          <a:bodyPr/>
          <a:lstStyle/>
          <a:p>
            <a:r>
              <a:rPr lang="en-US"/>
              <a:t>Thank you.</a:t>
            </a:r>
          </a:p>
        </p:txBody>
      </p:sp>
    </p:spTree>
    <p:extLst>
      <p:ext uri="{BB962C8B-B14F-4D97-AF65-F5344CB8AC3E}">
        <p14:creationId xmlns:p14="http://schemas.microsoft.com/office/powerpoint/2010/main" val="1881851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B7BA03-C370-B947-9CD6-2EE1339D7898}"/>
              </a:ext>
            </a:extLst>
          </p:cNvPr>
          <p:cNvSpPr/>
          <p:nvPr/>
        </p:nvSpPr>
        <p:spPr bwMode="gray">
          <a:xfrm>
            <a:off x="1194816" y="1092414"/>
            <a:ext cx="8985504" cy="4572000"/>
          </a:xfrm>
          <a:prstGeom prst="rect">
            <a:avLst/>
          </a:prstGeom>
          <a:solidFill>
            <a:schemeClr val="bg1"/>
          </a:solidFill>
          <a:ln w="25400" algn="ctr">
            <a:noFill/>
            <a:miter lim="800000"/>
            <a:headEnd/>
            <a:tailEnd/>
          </a:ln>
        </p:spPr>
        <p:txBody>
          <a:bodyPr vert="horz" lIns="540000" tIns="1440000" rIns="684000" bIns="72000" rtlCol="0" anchor="t" anchorCtr="0"/>
          <a:lstStyle/>
          <a:p>
            <a:pPr>
              <a:spcBef>
                <a:spcPts val="600"/>
              </a:spcBef>
              <a:spcAft>
                <a:spcPts val="600"/>
              </a:spcAft>
              <a:tabLst>
                <a:tab pos="1460500" algn="l"/>
              </a:tabLst>
            </a:pPr>
            <a:r>
              <a:rPr lang="en-US" sz="1800" b="1"/>
              <a:t>WHY 	</a:t>
            </a:r>
            <a:r>
              <a:rPr lang="en-US" sz="1800" b="1">
                <a:solidFill>
                  <a:schemeClr val="accent1"/>
                </a:solidFill>
              </a:rPr>
              <a:t>SAP Cloud Platform?</a:t>
            </a:r>
          </a:p>
          <a:p>
            <a:pPr>
              <a:spcBef>
                <a:spcPts val="600"/>
              </a:spcBef>
              <a:spcAft>
                <a:spcPts val="600"/>
              </a:spcAft>
              <a:tabLst>
                <a:tab pos="1460500" algn="l"/>
              </a:tabLst>
            </a:pPr>
            <a:r>
              <a:rPr lang="en-US" sz="1800" b="1"/>
              <a:t>WHY ABAP </a:t>
            </a:r>
            <a:r>
              <a:rPr lang="en-US" sz="1800" b="1">
                <a:solidFill>
                  <a:schemeClr val="bg1"/>
                </a:solidFill>
              </a:rPr>
              <a:t>	</a:t>
            </a:r>
            <a:r>
              <a:rPr lang="en-US" sz="1800" b="1">
                <a:solidFill>
                  <a:schemeClr val="accent1"/>
                </a:solidFill>
              </a:rPr>
              <a:t>in SAP Cloud Platform?</a:t>
            </a:r>
          </a:p>
          <a:p>
            <a:pPr>
              <a:spcBef>
                <a:spcPts val="600"/>
              </a:spcBef>
              <a:spcAft>
                <a:spcPts val="600"/>
              </a:spcAft>
              <a:tabLst>
                <a:tab pos="1460500" algn="l"/>
              </a:tabLst>
            </a:pPr>
            <a:r>
              <a:rPr lang="en-US" sz="1800" b="1"/>
              <a:t>SCENARIOS 	</a:t>
            </a:r>
            <a:r>
              <a:rPr lang="en-US" sz="1800" b="1">
                <a:solidFill>
                  <a:schemeClr val="accent1"/>
                </a:solidFill>
              </a:rPr>
              <a:t>for SAP Cloud Platform ABAP Environment</a:t>
            </a:r>
          </a:p>
          <a:p>
            <a:pPr>
              <a:spcBef>
                <a:spcPts val="600"/>
              </a:spcBef>
              <a:spcAft>
                <a:spcPts val="600"/>
              </a:spcAft>
              <a:tabLst>
                <a:tab pos="1460500" algn="l"/>
              </a:tabLst>
            </a:pPr>
            <a:r>
              <a:rPr lang="en-US" sz="1800" b="1"/>
              <a:t>ROADMAP 	</a:t>
            </a:r>
            <a:r>
              <a:rPr lang="en-US" sz="1800" b="1">
                <a:solidFill>
                  <a:schemeClr val="accent1"/>
                </a:solidFill>
              </a:rPr>
              <a:t>for SAP Cloud Platform ABAP Environment</a:t>
            </a:r>
          </a:p>
        </p:txBody>
      </p:sp>
      <p:sp>
        <p:nvSpPr>
          <p:cNvPr id="2" name="Title 1">
            <a:extLst>
              <a:ext uri="{FF2B5EF4-FFF2-40B4-BE49-F238E27FC236}">
                <a16:creationId xmlns:a16="http://schemas.microsoft.com/office/drawing/2014/main" id="{524BC9D2-62F2-8647-863C-540D961E9138}"/>
              </a:ext>
            </a:extLst>
          </p:cNvPr>
          <p:cNvSpPr>
            <a:spLocks noGrp="1"/>
          </p:cNvSpPr>
          <p:nvPr>
            <p:ph type="title"/>
          </p:nvPr>
        </p:nvSpPr>
        <p:spPr>
          <a:xfrm>
            <a:off x="8556817" y="3002101"/>
            <a:ext cx="1733231" cy="738664"/>
          </a:xfrm>
        </p:spPr>
        <p:txBody>
          <a:bodyPr/>
          <a:lstStyle/>
          <a:p>
            <a:r>
              <a:rPr lang="en-GB"/>
              <a:t>TABLE OF</a:t>
            </a:r>
            <a:br>
              <a:rPr lang="en-GB"/>
            </a:br>
            <a:r>
              <a:rPr lang="en-GB"/>
              <a:t>CONTENTS</a:t>
            </a:r>
          </a:p>
        </p:txBody>
      </p:sp>
      <p:cxnSp>
        <p:nvCxnSpPr>
          <p:cNvPr id="4" name="Straight Connector 3">
            <a:extLst>
              <a:ext uri="{FF2B5EF4-FFF2-40B4-BE49-F238E27FC236}">
                <a16:creationId xmlns:a16="http://schemas.microsoft.com/office/drawing/2014/main" id="{3126552A-11F6-A34B-B2B7-82521A29DB3B}"/>
              </a:ext>
            </a:extLst>
          </p:cNvPr>
          <p:cNvCxnSpPr/>
          <p:nvPr/>
        </p:nvCxnSpPr>
        <p:spPr>
          <a:xfrm>
            <a:off x="8382184" y="1412875"/>
            <a:ext cx="0" cy="396240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3691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Why </a:t>
            </a:r>
            <a:r>
              <a:rPr lang="en-US">
                <a:solidFill>
                  <a:schemeClr val="accent1"/>
                </a:solidFill>
              </a:rPr>
              <a:t>SAP Cloud Platform?</a:t>
            </a:r>
          </a:p>
        </p:txBody>
      </p:sp>
    </p:spTree>
    <p:extLst>
      <p:ext uri="{BB962C8B-B14F-4D97-AF65-F5344CB8AC3E}">
        <p14:creationId xmlns:p14="http://schemas.microsoft.com/office/powerpoint/2010/main" val="2527783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11186476" cy="738664"/>
          </a:xfrm>
        </p:spPr>
        <p:txBody>
          <a:bodyPr/>
          <a:lstStyle/>
          <a:p>
            <a:r>
              <a:rPr lang="en-GB"/>
              <a:t>Managing your digital transformation </a:t>
            </a:r>
            <a:br>
              <a:rPr lang="en-GB" b="0">
                <a:latin typeface="BentonSans Regular" panose="02000503000000020004" pitchFamily="2" charset="0"/>
              </a:rPr>
            </a:br>
            <a:r>
              <a:rPr lang="en-GB" b="0"/>
              <a:t>with </a:t>
            </a:r>
            <a:r>
              <a:rPr lang="en-GB" b="0" err="1"/>
              <a:t>SAP’s</a:t>
            </a:r>
            <a:r>
              <a:rPr lang="en-GB" b="0"/>
              <a:t> Digital Enterprise Platform </a:t>
            </a:r>
            <a:endParaRPr lang="en-GB"/>
          </a:p>
        </p:txBody>
      </p:sp>
      <p:sp>
        <p:nvSpPr>
          <p:cNvPr id="3" name="Freeform 6"/>
          <p:cNvSpPr>
            <a:spLocks/>
          </p:cNvSpPr>
          <p:nvPr/>
        </p:nvSpPr>
        <p:spPr bwMode="auto">
          <a:xfrm flipV="1">
            <a:off x="4683483" y="1517283"/>
            <a:ext cx="7213602" cy="2924175"/>
          </a:xfrm>
          <a:custGeom>
            <a:avLst/>
            <a:gdLst>
              <a:gd name="T0" fmla="*/ 1820 w 4549"/>
              <a:gd name="T1" fmla="*/ 0 h 1842"/>
              <a:gd name="T2" fmla="*/ 1820 w 4549"/>
              <a:gd name="T3" fmla="*/ 921 h 1842"/>
              <a:gd name="T4" fmla="*/ 0 w 4549"/>
              <a:gd name="T5" fmla="*/ 921 h 1842"/>
              <a:gd name="T6" fmla="*/ 0 w 4549"/>
              <a:gd name="T7" fmla="*/ 1842 h 1842"/>
              <a:gd name="T8" fmla="*/ 4549 w 4549"/>
              <a:gd name="T9" fmla="*/ 1842 h 1842"/>
              <a:gd name="T10" fmla="*/ 4549 w 4549"/>
              <a:gd name="T11" fmla="*/ 0 h 1842"/>
              <a:gd name="T12" fmla="*/ 1820 w 4549"/>
              <a:gd name="T13" fmla="*/ 0 h 1842"/>
            </a:gdLst>
            <a:ahLst/>
            <a:cxnLst>
              <a:cxn ang="0">
                <a:pos x="T0" y="T1"/>
              </a:cxn>
              <a:cxn ang="0">
                <a:pos x="T2" y="T3"/>
              </a:cxn>
              <a:cxn ang="0">
                <a:pos x="T4" y="T5"/>
              </a:cxn>
              <a:cxn ang="0">
                <a:pos x="T6" y="T7"/>
              </a:cxn>
              <a:cxn ang="0">
                <a:pos x="T8" y="T9"/>
              </a:cxn>
              <a:cxn ang="0">
                <a:pos x="T10" y="T11"/>
              </a:cxn>
              <a:cxn ang="0">
                <a:pos x="T12" y="T13"/>
              </a:cxn>
            </a:cxnLst>
            <a:rect l="0" t="0" r="r" b="b"/>
            <a:pathLst>
              <a:path w="4549" h="1842">
                <a:moveTo>
                  <a:pt x="1820" y="0"/>
                </a:moveTo>
                <a:lnTo>
                  <a:pt x="1820" y="921"/>
                </a:lnTo>
                <a:lnTo>
                  <a:pt x="0" y="921"/>
                </a:lnTo>
                <a:lnTo>
                  <a:pt x="0" y="1842"/>
                </a:lnTo>
                <a:lnTo>
                  <a:pt x="4549" y="1842"/>
                </a:lnTo>
                <a:lnTo>
                  <a:pt x="4549" y="0"/>
                </a:lnTo>
                <a:lnTo>
                  <a:pt x="1820" y="0"/>
                </a:lnTo>
                <a:close/>
              </a:path>
            </a:pathLst>
          </a:custGeom>
          <a:solidFill>
            <a:srgbClr val="009EE0">
              <a:alpha val="81000"/>
            </a:srgbClr>
          </a:solidFill>
          <a:ln w="25400">
            <a:solidFill>
              <a:srgbClr val="0076CB">
                <a:lumMod val="60000"/>
                <a:lumOff val="40000"/>
              </a:srgbClr>
            </a:solid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endParaRPr>
          </a:p>
        </p:txBody>
      </p:sp>
      <p:sp>
        <p:nvSpPr>
          <p:cNvPr id="4" name="Freeform 5"/>
          <p:cNvSpPr>
            <a:spLocks/>
          </p:cNvSpPr>
          <p:nvPr/>
        </p:nvSpPr>
        <p:spPr bwMode="auto">
          <a:xfrm flipV="1">
            <a:off x="357636" y="1517285"/>
            <a:ext cx="7213600" cy="2924175"/>
          </a:xfrm>
          <a:custGeom>
            <a:avLst/>
            <a:gdLst>
              <a:gd name="T0" fmla="*/ 0 w 4544"/>
              <a:gd name="T1" fmla="*/ 0 h 1842"/>
              <a:gd name="T2" fmla="*/ 0 w 4544"/>
              <a:gd name="T3" fmla="*/ 1842 h 1842"/>
              <a:gd name="T4" fmla="*/ 2724 w 4544"/>
              <a:gd name="T5" fmla="*/ 1842 h 1842"/>
              <a:gd name="T6" fmla="*/ 2724 w 4544"/>
              <a:gd name="T7" fmla="*/ 921 h 1842"/>
              <a:gd name="T8" fmla="*/ 4544 w 4544"/>
              <a:gd name="T9" fmla="*/ 921 h 1842"/>
              <a:gd name="T10" fmla="*/ 4544 w 4544"/>
              <a:gd name="T11" fmla="*/ 0 h 1842"/>
              <a:gd name="T12" fmla="*/ 0 w 4544"/>
              <a:gd name="T13" fmla="*/ 0 h 1842"/>
            </a:gdLst>
            <a:ahLst/>
            <a:cxnLst>
              <a:cxn ang="0">
                <a:pos x="T0" y="T1"/>
              </a:cxn>
              <a:cxn ang="0">
                <a:pos x="T2" y="T3"/>
              </a:cxn>
              <a:cxn ang="0">
                <a:pos x="T4" y="T5"/>
              </a:cxn>
              <a:cxn ang="0">
                <a:pos x="T6" y="T7"/>
              </a:cxn>
              <a:cxn ang="0">
                <a:pos x="T8" y="T9"/>
              </a:cxn>
              <a:cxn ang="0">
                <a:pos x="T10" y="T11"/>
              </a:cxn>
              <a:cxn ang="0">
                <a:pos x="T12" y="T13"/>
              </a:cxn>
            </a:cxnLst>
            <a:rect l="0" t="0" r="r" b="b"/>
            <a:pathLst>
              <a:path w="4544" h="1842">
                <a:moveTo>
                  <a:pt x="0" y="0"/>
                </a:moveTo>
                <a:lnTo>
                  <a:pt x="0" y="1842"/>
                </a:lnTo>
                <a:lnTo>
                  <a:pt x="2724" y="1842"/>
                </a:lnTo>
                <a:lnTo>
                  <a:pt x="2724" y="921"/>
                </a:lnTo>
                <a:lnTo>
                  <a:pt x="4544" y="921"/>
                </a:lnTo>
                <a:lnTo>
                  <a:pt x="4544" y="0"/>
                </a:lnTo>
                <a:lnTo>
                  <a:pt x="0" y="0"/>
                </a:lnTo>
                <a:close/>
              </a:path>
            </a:pathLst>
          </a:custGeom>
          <a:solidFill>
            <a:schemeClr val="accent1">
              <a:alpha val="87000"/>
            </a:schemeClr>
          </a:solidFill>
          <a:ln w="25400">
            <a:solidFill>
              <a:schemeClr val="accent1"/>
            </a:solid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FFFFFF"/>
              </a:solidFill>
              <a:effectLst/>
              <a:uLnTx/>
              <a:uFillTx/>
            </a:endParaRPr>
          </a:p>
        </p:txBody>
      </p:sp>
      <p:sp>
        <p:nvSpPr>
          <p:cNvPr id="9" name="Rechteck 77"/>
          <p:cNvSpPr/>
          <p:nvPr/>
        </p:nvSpPr>
        <p:spPr>
          <a:xfrm>
            <a:off x="5129141" y="1761292"/>
            <a:ext cx="1853392" cy="954107"/>
          </a:xfrm>
          <a:prstGeom prst="rect">
            <a:avLst/>
          </a:prstGeom>
          <a:noFill/>
        </p:spPr>
        <p:txBody>
          <a:bodyPr wrap="none">
            <a:spAutoFit/>
          </a:bodyPr>
          <a:lstStyle/>
          <a:p>
            <a:pPr algn="ctr" defTabSz="914400" fontAlgn="base">
              <a:spcBef>
                <a:spcPct val="50000"/>
              </a:spcBef>
              <a:spcAft>
                <a:spcPct val="0"/>
              </a:spcAft>
              <a:buClr>
                <a:srgbClr val="F0AB00"/>
              </a:buClr>
              <a:buSzPct val="80000"/>
            </a:pPr>
            <a:r>
              <a:rPr lang="en-GB" sz="2000" kern="0">
                <a:latin typeface="Arial" panose="020B0604020202020204" pitchFamily="34" charset="0"/>
                <a:ea typeface="BentonSans" charset="0"/>
                <a:cs typeface="Arial" panose="020B0604020202020204" pitchFamily="34" charset="0"/>
              </a:rPr>
              <a:t>AGILE LAYER</a:t>
            </a:r>
            <a:br>
              <a:rPr lang="en-GB" sz="2000" kern="0">
                <a:solidFill>
                  <a:schemeClr val="accent3"/>
                </a:solidFill>
                <a:latin typeface="Arial" panose="020B0604020202020204" pitchFamily="34" charset="0"/>
                <a:ea typeface="BentonSans" charset="0"/>
                <a:cs typeface="Arial" panose="020B0604020202020204" pitchFamily="34" charset="0"/>
              </a:rPr>
            </a:br>
            <a:r>
              <a:rPr lang="en-GB" sz="1800" kern="0">
                <a:solidFill>
                  <a:srgbClr val="FFFFFF"/>
                </a:solidFill>
                <a:latin typeface="Arial" panose="020B0604020202020204" pitchFamily="34" charset="0"/>
                <a:ea typeface="BentonSans" charset="0"/>
                <a:cs typeface="Arial" panose="020B0604020202020204" pitchFamily="34" charset="0"/>
              </a:rPr>
              <a:t>Differentiate </a:t>
            </a:r>
            <a:br>
              <a:rPr lang="en-GB" sz="1800" kern="0">
                <a:solidFill>
                  <a:srgbClr val="FFFFFF"/>
                </a:solidFill>
                <a:latin typeface="Arial" panose="020B0604020202020204" pitchFamily="34" charset="0"/>
                <a:ea typeface="BentonSans" charset="0"/>
                <a:cs typeface="Arial" panose="020B0604020202020204" pitchFamily="34" charset="0"/>
              </a:rPr>
            </a:br>
            <a:r>
              <a:rPr lang="en-GB" sz="1800" kern="0">
                <a:solidFill>
                  <a:srgbClr val="FFFFFF"/>
                </a:solidFill>
                <a:latin typeface="Arial" panose="020B0604020202020204" pitchFamily="34" charset="0"/>
                <a:ea typeface="BentonSans" charset="0"/>
                <a:cs typeface="Arial" panose="020B0604020202020204" pitchFamily="34" charset="0"/>
              </a:rPr>
              <a:t>Your Business</a:t>
            </a:r>
          </a:p>
        </p:txBody>
      </p:sp>
      <p:sp>
        <p:nvSpPr>
          <p:cNvPr id="65" name="Rechteck 76"/>
          <p:cNvSpPr/>
          <p:nvPr/>
        </p:nvSpPr>
        <p:spPr>
          <a:xfrm>
            <a:off x="5058608" y="3195258"/>
            <a:ext cx="1994457" cy="954107"/>
          </a:xfrm>
          <a:prstGeom prst="rect">
            <a:avLst/>
          </a:prstGeom>
          <a:noFill/>
        </p:spPr>
        <p:txBody>
          <a:bodyPr wrap="none">
            <a:spAutoFit/>
          </a:bodyPr>
          <a:lstStyle/>
          <a:p>
            <a:pPr algn="ctr" defTabSz="914400" fontAlgn="base">
              <a:spcBef>
                <a:spcPct val="50000"/>
              </a:spcBef>
              <a:spcAft>
                <a:spcPct val="0"/>
              </a:spcAft>
              <a:buClr>
                <a:srgbClr val="F0AB00"/>
              </a:buClr>
              <a:buSzPct val="80000"/>
            </a:pPr>
            <a:r>
              <a:rPr lang="en-GB" sz="2000" kern="0">
                <a:latin typeface="Arial" panose="020B0604020202020204" pitchFamily="34" charset="0"/>
                <a:ea typeface="BentonSans" charset="0"/>
                <a:cs typeface="Arial" panose="020B0604020202020204" pitchFamily="34" charset="0"/>
              </a:rPr>
              <a:t>DIGITAL CORE</a:t>
            </a:r>
            <a:br>
              <a:rPr lang="en-GB" sz="2000" kern="0">
                <a:solidFill>
                  <a:srgbClr val="0076CB">
                    <a:lumMod val="75000"/>
                  </a:srgbClr>
                </a:solidFill>
                <a:latin typeface="Arial" panose="020B0604020202020204" pitchFamily="34" charset="0"/>
                <a:ea typeface="BentonSans" charset="0"/>
                <a:cs typeface="Arial" panose="020B0604020202020204" pitchFamily="34" charset="0"/>
              </a:rPr>
            </a:br>
            <a:r>
              <a:rPr lang="en-GB" sz="1800" kern="0">
                <a:solidFill>
                  <a:srgbClr val="FFFFFF"/>
                </a:solidFill>
                <a:latin typeface="Arial" panose="020B0604020202020204" pitchFamily="34" charset="0"/>
                <a:ea typeface="BentonSans" charset="0"/>
                <a:cs typeface="Arial" panose="020B0604020202020204" pitchFamily="34" charset="0"/>
              </a:rPr>
              <a:t>Optimize Your </a:t>
            </a:r>
            <a:br>
              <a:rPr lang="en-GB" sz="1800" kern="0">
                <a:solidFill>
                  <a:srgbClr val="FFFFFF"/>
                </a:solidFill>
                <a:latin typeface="Arial" panose="020B0604020202020204" pitchFamily="34" charset="0"/>
                <a:ea typeface="BentonSans" charset="0"/>
                <a:cs typeface="Arial" panose="020B0604020202020204" pitchFamily="34" charset="0"/>
              </a:rPr>
            </a:br>
            <a:r>
              <a:rPr lang="en-GB" sz="1800" kern="0">
                <a:solidFill>
                  <a:srgbClr val="FFFFFF"/>
                </a:solidFill>
                <a:latin typeface="Arial" panose="020B0604020202020204" pitchFamily="34" charset="0"/>
                <a:ea typeface="BentonSans" charset="0"/>
                <a:cs typeface="Arial" panose="020B0604020202020204" pitchFamily="34" charset="0"/>
              </a:rPr>
              <a:t>Core Processes</a:t>
            </a:r>
          </a:p>
        </p:txBody>
      </p:sp>
      <p:sp>
        <p:nvSpPr>
          <p:cNvPr id="7" name="Rechteck 75"/>
          <p:cNvSpPr/>
          <p:nvPr/>
        </p:nvSpPr>
        <p:spPr>
          <a:xfrm>
            <a:off x="1497042" y="2189932"/>
            <a:ext cx="2067874" cy="307777"/>
          </a:xfrm>
          <a:prstGeom prst="rect">
            <a:avLst/>
          </a:prstGeom>
        </p:spPr>
        <p:txBody>
          <a:bodyPr wrap="none" lIns="0" tIns="0" rIns="0" bIns="0" anchor="ctr" anchorCtr="1">
            <a:spAutoFit/>
          </a:bodyPr>
          <a:lstStyle/>
          <a:p>
            <a:pPr defTabSz="914400" fontAlgn="base">
              <a:spcBef>
                <a:spcPct val="50000"/>
              </a:spcBef>
              <a:spcAft>
                <a:spcPct val="0"/>
              </a:spcAft>
              <a:buClr>
                <a:srgbClr val="F0AB00"/>
              </a:buClr>
              <a:buSzPct val="80000"/>
            </a:pPr>
            <a:r>
              <a:rPr lang="en-GB" sz="2000" kern="0">
                <a:solidFill>
                  <a:srgbClr val="FFFFFF"/>
                </a:solidFill>
                <a:latin typeface="Arial" panose="020B0604020202020204" pitchFamily="34" charset="0"/>
                <a:ea typeface="BentonSans" charset="0"/>
                <a:cs typeface="Arial" panose="020B0604020202020204" pitchFamily="34" charset="0"/>
              </a:rPr>
              <a:t>SAP SOLUTIONS</a:t>
            </a:r>
          </a:p>
        </p:txBody>
      </p:sp>
      <p:sp>
        <p:nvSpPr>
          <p:cNvPr id="8" name="SuccessFactors"/>
          <p:cNvSpPr>
            <a:spLocks noChangeAspect="1" noEditPoints="1"/>
          </p:cNvSpPr>
          <p:nvPr/>
        </p:nvSpPr>
        <p:spPr bwMode="auto">
          <a:xfrm>
            <a:off x="1497042" y="3000936"/>
            <a:ext cx="1450931" cy="171308"/>
          </a:xfrm>
          <a:custGeom>
            <a:avLst/>
            <a:gdLst>
              <a:gd name="T0" fmla="*/ 1917 w 2081"/>
              <a:gd name="T1" fmla="*/ 0 h 243"/>
              <a:gd name="T2" fmla="*/ 2002 w 2081"/>
              <a:gd name="T3" fmla="*/ 202 h 243"/>
              <a:gd name="T4" fmla="*/ 1938 w 2081"/>
              <a:gd name="T5" fmla="*/ 183 h 243"/>
              <a:gd name="T6" fmla="*/ 2004 w 2081"/>
              <a:gd name="T7" fmla="*/ 26 h 243"/>
              <a:gd name="T8" fmla="*/ 1917 w 2081"/>
              <a:gd name="T9" fmla="*/ 26 h 243"/>
              <a:gd name="T10" fmla="*/ 82 w 2081"/>
              <a:gd name="T11" fmla="*/ 152 h 243"/>
              <a:gd name="T12" fmla="*/ 108 w 2081"/>
              <a:gd name="T13" fmla="*/ 79 h 243"/>
              <a:gd name="T14" fmla="*/ 63 w 2081"/>
              <a:gd name="T15" fmla="*/ 108 h 243"/>
              <a:gd name="T16" fmla="*/ 117 w 2081"/>
              <a:gd name="T17" fmla="*/ 190 h 243"/>
              <a:gd name="T18" fmla="*/ 211 w 2081"/>
              <a:gd name="T19" fmla="*/ 190 h 243"/>
              <a:gd name="T20" fmla="*/ 117 w 2081"/>
              <a:gd name="T21" fmla="*/ 190 h 243"/>
              <a:gd name="T22" fmla="*/ 178 w 2081"/>
              <a:gd name="T23" fmla="*/ 94 h 243"/>
              <a:gd name="T24" fmla="*/ 305 w 2081"/>
              <a:gd name="T25" fmla="*/ 55 h 243"/>
              <a:gd name="T26" fmla="*/ 286 w 2081"/>
              <a:gd name="T27" fmla="*/ 190 h 243"/>
              <a:gd name="T28" fmla="*/ 331 w 2081"/>
              <a:gd name="T29" fmla="*/ 97 h 243"/>
              <a:gd name="T30" fmla="*/ 422 w 2081"/>
              <a:gd name="T31" fmla="*/ 158 h 243"/>
              <a:gd name="T32" fmla="*/ 477 w 2081"/>
              <a:gd name="T33" fmla="*/ 133 h 243"/>
              <a:gd name="T34" fmla="*/ 510 w 2081"/>
              <a:gd name="T35" fmla="*/ 95 h 243"/>
              <a:gd name="T36" fmla="*/ 534 w 2081"/>
              <a:gd name="T37" fmla="*/ 150 h 243"/>
              <a:gd name="T38" fmla="*/ 546 w 2081"/>
              <a:gd name="T39" fmla="*/ 94 h 243"/>
              <a:gd name="T40" fmla="*/ 608 w 2081"/>
              <a:gd name="T41" fmla="*/ 158 h 243"/>
              <a:gd name="T42" fmla="*/ 608 w 2081"/>
              <a:gd name="T43" fmla="*/ 190 h 243"/>
              <a:gd name="T44" fmla="*/ 655 w 2081"/>
              <a:gd name="T45" fmla="*/ 140 h 243"/>
              <a:gd name="T46" fmla="*/ 704 w 2081"/>
              <a:gd name="T47" fmla="*/ 111 h 243"/>
              <a:gd name="T48" fmla="*/ 747 w 2081"/>
              <a:gd name="T49" fmla="*/ 161 h 243"/>
              <a:gd name="T50" fmla="*/ 806 w 2081"/>
              <a:gd name="T51" fmla="*/ 90 h 243"/>
              <a:gd name="T52" fmla="*/ 786 w 2081"/>
              <a:gd name="T53" fmla="*/ 141 h 243"/>
              <a:gd name="T54" fmla="*/ 804 w 2081"/>
              <a:gd name="T55" fmla="*/ 191 h 243"/>
              <a:gd name="T56" fmla="*/ 948 w 2081"/>
              <a:gd name="T57" fmla="*/ 144 h 243"/>
              <a:gd name="T58" fmla="*/ 936 w 2081"/>
              <a:gd name="T59" fmla="*/ 159 h 243"/>
              <a:gd name="T60" fmla="*/ 923 w 2081"/>
              <a:gd name="T61" fmla="*/ 134 h 243"/>
              <a:gd name="T62" fmla="*/ 957 w 2081"/>
              <a:gd name="T63" fmla="*/ 176 h 243"/>
              <a:gd name="T64" fmla="*/ 999 w 2081"/>
              <a:gd name="T65" fmla="*/ 151 h 243"/>
              <a:gd name="T66" fmla="*/ 1030 w 2081"/>
              <a:gd name="T67" fmla="*/ 120 h 243"/>
              <a:gd name="T68" fmla="*/ 1045 w 2081"/>
              <a:gd name="T69" fmla="*/ 158 h 243"/>
              <a:gd name="T70" fmla="*/ 1066 w 2081"/>
              <a:gd name="T71" fmla="*/ 159 h 243"/>
              <a:gd name="T72" fmla="*/ 1059 w 2081"/>
              <a:gd name="T73" fmla="*/ 120 h 243"/>
              <a:gd name="T74" fmla="*/ 1099 w 2081"/>
              <a:gd name="T75" fmla="*/ 109 h 243"/>
              <a:gd name="T76" fmla="*/ 1100 w 2081"/>
              <a:gd name="T77" fmla="*/ 191 h 243"/>
              <a:gd name="T78" fmla="*/ 1248 w 2081"/>
              <a:gd name="T79" fmla="*/ 55 h 243"/>
              <a:gd name="T80" fmla="*/ 1230 w 2081"/>
              <a:gd name="T81" fmla="*/ 111 h 243"/>
              <a:gd name="T82" fmla="*/ 1157 w 2081"/>
              <a:gd name="T83" fmla="*/ 190 h 243"/>
              <a:gd name="T84" fmla="*/ 1291 w 2081"/>
              <a:gd name="T85" fmla="*/ 112 h 243"/>
              <a:gd name="T86" fmla="*/ 1332 w 2081"/>
              <a:gd name="T87" fmla="*/ 128 h 243"/>
              <a:gd name="T88" fmla="*/ 1305 w 2081"/>
              <a:gd name="T89" fmla="*/ 175 h 243"/>
              <a:gd name="T90" fmla="*/ 1304 w 2081"/>
              <a:gd name="T91" fmla="*/ 142 h 243"/>
              <a:gd name="T92" fmla="*/ 1350 w 2081"/>
              <a:gd name="T93" fmla="*/ 140 h 243"/>
              <a:gd name="T94" fmla="*/ 1399 w 2081"/>
              <a:gd name="T95" fmla="*/ 111 h 243"/>
              <a:gd name="T96" fmla="*/ 1442 w 2081"/>
              <a:gd name="T97" fmla="*/ 161 h 243"/>
              <a:gd name="T98" fmla="*/ 1462 w 2081"/>
              <a:gd name="T99" fmla="*/ 111 h 243"/>
              <a:gd name="T100" fmla="*/ 1462 w 2081"/>
              <a:gd name="T101" fmla="*/ 60 h 243"/>
              <a:gd name="T102" fmla="*/ 1518 w 2081"/>
              <a:gd name="T103" fmla="*/ 111 h 243"/>
              <a:gd name="T104" fmla="*/ 1513 w 2081"/>
              <a:gd name="T105" fmla="*/ 168 h 243"/>
              <a:gd name="T106" fmla="*/ 1527 w 2081"/>
              <a:gd name="T107" fmla="*/ 140 h 243"/>
              <a:gd name="T108" fmla="*/ 1527 w 2081"/>
              <a:gd name="T109" fmla="*/ 140 h 243"/>
              <a:gd name="T110" fmla="*/ 1577 w 2081"/>
              <a:gd name="T111" fmla="*/ 170 h 243"/>
              <a:gd name="T112" fmla="*/ 1672 w 2081"/>
              <a:gd name="T113" fmla="*/ 94 h 243"/>
              <a:gd name="T114" fmla="*/ 1707 w 2081"/>
              <a:gd name="T115" fmla="*/ 88 h 243"/>
              <a:gd name="T116" fmla="*/ 1672 w 2081"/>
              <a:gd name="T117" fmla="*/ 190 h 243"/>
              <a:gd name="T118" fmla="*/ 1757 w 2081"/>
              <a:gd name="T119" fmla="*/ 172 h 243"/>
              <a:gd name="T120" fmla="*/ 1754 w 2081"/>
              <a:gd name="T121" fmla="*/ 89 h 243"/>
              <a:gd name="T122" fmla="*/ 1743 w 2081"/>
              <a:gd name="T123" fmla="*/ 118 h 243"/>
              <a:gd name="T124" fmla="*/ 1711 w 2081"/>
              <a:gd name="T125" fmla="*/ 176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81" h="243">
                <a:moveTo>
                  <a:pt x="1960" y="243"/>
                </a:moveTo>
                <a:cubicBezTo>
                  <a:pt x="1919" y="202"/>
                  <a:pt x="1919" y="202"/>
                  <a:pt x="1919" y="202"/>
                </a:cubicBezTo>
                <a:cubicBezTo>
                  <a:pt x="1877" y="160"/>
                  <a:pt x="1840" y="124"/>
                  <a:pt x="1840" y="78"/>
                </a:cubicBezTo>
                <a:cubicBezTo>
                  <a:pt x="1840" y="33"/>
                  <a:pt x="1872" y="0"/>
                  <a:pt x="1917" y="0"/>
                </a:cubicBezTo>
                <a:cubicBezTo>
                  <a:pt x="1933" y="0"/>
                  <a:pt x="1948" y="5"/>
                  <a:pt x="1960" y="14"/>
                </a:cubicBezTo>
                <a:cubicBezTo>
                  <a:pt x="1973" y="5"/>
                  <a:pt x="1988" y="0"/>
                  <a:pt x="2004" y="0"/>
                </a:cubicBezTo>
                <a:cubicBezTo>
                  <a:pt x="2048" y="0"/>
                  <a:pt x="2081" y="33"/>
                  <a:pt x="2081" y="78"/>
                </a:cubicBezTo>
                <a:cubicBezTo>
                  <a:pt x="2081" y="124"/>
                  <a:pt x="2044" y="160"/>
                  <a:pt x="2002" y="202"/>
                </a:cubicBezTo>
                <a:lnTo>
                  <a:pt x="1960" y="243"/>
                </a:lnTo>
                <a:close/>
                <a:moveTo>
                  <a:pt x="1917" y="26"/>
                </a:moveTo>
                <a:cubicBezTo>
                  <a:pt x="1887" y="26"/>
                  <a:pt x="1867" y="47"/>
                  <a:pt x="1867" y="78"/>
                </a:cubicBezTo>
                <a:cubicBezTo>
                  <a:pt x="1867" y="112"/>
                  <a:pt x="1900" y="145"/>
                  <a:pt x="1938" y="183"/>
                </a:cubicBezTo>
                <a:cubicBezTo>
                  <a:pt x="1960" y="206"/>
                  <a:pt x="1960" y="206"/>
                  <a:pt x="1960" y="206"/>
                </a:cubicBezTo>
                <a:cubicBezTo>
                  <a:pt x="1983" y="183"/>
                  <a:pt x="1983" y="183"/>
                  <a:pt x="1983" y="183"/>
                </a:cubicBezTo>
                <a:cubicBezTo>
                  <a:pt x="2021" y="145"/>
                  <a:pt x="2054" y="112"/>
                  <a:pt x="2054" y="78"/>
                </a:cubicBezTo>
                <a:cubicBezTo>
                  <a:pt x="2054" y="47"/>
                  <a:pt x="2034" y="26"/>
                  <a:pt x="2004" y="26"/>
                </a:cubicBezTo>
                <a:cubicBezTo>
                  <a:pt x="1991" y="26"/>
                  <a:pt x="1979" y="31"/>
                  <a:pt x="1970" y="41"/>
                </a:cubicBezTo>
                <a:cubicBezTo>
                  <a:pt x="1960" y="51"/>
                  <a:pt x="1960" y="51"/>
                  <a:pt x="1960" y="51"/>
                </a:cubicBezTo>
                <a:cubicBezTo>
                  <a:pt x="1951" y="41"/>
                  <a:pt x="1951" y="41"/>
                  <a:pt x="1951" y="41"/>
                </a:cubicBezTo>
                <a:cubicBezTo>
                  <a:pt x="1942" y="31"/>
                  <a:pt x="1930" y="26"/>
                  <a:pt x="1917" y="26"/>
                </a:cubicBezTo>
                <a:moveTo>
                  <a:pt x="0" y="158"/>
                </a:moveTo>
                <a:cubicBezTo>
                  <a:pt x="22" y="145"/>
                  <a:pt x="22" y="145"/>
                  <a:pt x="22" y="145"/>
                </a:cubicBezTo>
                <a:cubicBezTo>
                  <a:pt x="30" y="160"/>
                  <a:pt x="43" y="168"/>
                  <a:pt x="59" y="168"/>
                </a:cubicBezTo>
                <a:cubicBezTo>
                  <a:pt x="73" y="168"/>
                  <a:pt x="82" y="163"/>
                  <a:pt x="82" y="152"/>
                </a:cubicBezTo>
                <a:cubicBezTo>
                  <a:pt x="82" y="142"/>
                  <a:pt x="73" y="138"/>
                  <a:pt x="55" y="133"/>
                </a:cubicBezTo>
                <a:cubicBezTo>
                  <a:pt x="31" y="126"/>
                  <a:pt x="6" y="120"/>
                  <a:pt x="6" y="91"/>
                </a:cubicBezTo>
                <a:cubicBezTo>
                  <a:pt x="6" y="66"/>
                  <a:pt x="25" y="51"/>
                  <a:pt x="54" y="51"/>
                </a:cubicBezTo>
                <a:cubicBezTo>
                  <a:pt x="82" y="51"/>
                  <a:pt x="99" y="64"/>
                  <a:pt x="108" y="79"/>
                </a:cubicBezTo>
                <a:cubicBezTo>
                  <a:pt x="88" y="95"/>
                  <a:pt x="88" y="95"/>
                  <a:pt x="88" y="95"/>
                </a:cubicBezTo>
                <a:cubicBezTo>
                  <a:pt x="80" y="83"/>
                  <a:pt x="67" y="75"/>
                  <a:pt x="54" y="75"/>
                </a:cubicBezTo>
                <a:cubicBezTo>
                  <a:pt x="42" y="75"/>
                  <a:pt x="35" y="81"/>
                  <a:pt x="35" y="89"/>
                </a:cubicBezTo>
                <a:cubicBezTo>
                  <a:pt x="35" y="100"/>
                  <a:pt x="45" y="104"/>
                  <a:pt x="63" y="108"/>
                </a:cubicBezTo>
                <a:cubicBezTo>
                  <a:pt x="86" y="115"/>
                  <a:pt x="111" y="122"/>
                  <a:pt x="111" y="150"/>
                </a:cubicBezTo>
                <a:cubicBezTo>
                  <a:pt x="111" y="172"/>
                  <a:pt x="95" y="191"/>
                  <a:pt x="57" y="191"/>
                </a:cubicBezTo>
                <a:cubicBezTo>
                  <a:pt x="28" y="191"/>
                  <a:pt x="10" y="177"/>
                  <a:pt x="0" y="158"/>
                </a:cubicBezTo>
                <a:close/>
                <a:moveTo>
                  <a:pt x="117" y="190"/>
                </a:moveTo>
                <a:cubicBezTo>
                  <a:pt x="165" y="55"/>
                  <a:pt x="165" y="55"/>
                  <a:pt x="165" y="55"/>
                </a:cubicBezTo>
                <a:cubicBezTo>
                  <a:pt x="193" y="55"/>
                  <a:pt x="193" y="55"/>
                  <a:pt x="193" y="55"/>
                </a:cubicBezTo>
                <a:cubicBezTo>
                  <a:pt x="241" y="190"/>
                  <a:pt x="241" y="190"/>
                  <a:pt x="241" y="190"/>
                </a:cubicBezTo>
                <a:cubicBezTo>
                  <a:pt x="211" y="190"/>
                  <a:pt x="211" y="190"/>
                  <a:pt x="211" y="190"/>
                </a:cubicBezTo>
                <a:cubicBezTo>
                  <a:pt x="201" y="162"/>
                  <a:pt x="201" y="162"/>
                  <a:pt x="201" y="162"/>
                </a:cubicBezTo>
                <a:cubicBezTo>
                  <a:pt x="155" y="162"/>
                  <a:pt x="155" y="162"/>
                  <a:pt x="155" y="162"/>
                </a:cubicBezTo>
                <a:cubicBezTo>
                  <a:pt x="144" y="190"/>
                  <a:pt x="144" y="190"/>
                  <a:pt x="144" y="190"/>
                </a:cubicBezTo>
                <a:lnTo>
                  <a:pt x="117" y="190"/>
                </a:lnTo>
                <a:close/>
                <a:moveTo>
                  <a:pt x="162" y="139"/>
                </a:moveTo>
                <a:cubicBezTo>
                  <a:pt x="194" y="139"/>
                  <a:pt x="194" y="139"/>
                  <a:pt x="194" y="139"/>
                </a:cubicBezTo>
                <a:cubicBezTo>
                  <a:pt x="178" y="94"/>
                  <a:pt x="178" y="94"/>
                  <a:pt x="178" y="94"/>
                </a:cubicBezTo>
                <a:cubicBezTo>
                  <a:pt x="178" y="94"/>
                  <a:pt x="178" y="94"/>
                  <a:pt x="178" y="94"/>
                </a:cubicBezTo>
                <a:lnTo>
                  <a:pt x="162" y="139"/>
                </a:lnTo>
                <a:close/>
                <a:moveTo>
                  <a:pt x="252" y="190"/>
                </a:moveTo>
                <a:cubicBezTo>
                  <a:pt x="252" y="55"/>
                  <a:pt x="252" y="55"/>
                  <a:pt x="252" y="55"/>
                </a:cubicBezTo>
                <a:cubicBezTo>
                  <a:pt x="305" y="55"/>
                  <a:pt x="305" y="55"/>
                  <a:pt x="305" y="55"/>
                </a:cubicBezTo>
                <a:cubicBezTo>
                  <a:pt x="334" y="55"/>
                  <a:pt x="360" y="61"/>
                  <a:pt x="360" y="97"/>
                </a:cubicBezTo>
                <a:cubicBezTo>
                  <a:pt x="360" y="133"/>
                  <a:pt x="332" y="139"/>
                  <a:pt x="305" y="139"/>
                </a:cubicBezTo>
                <a:cubicBezTo>
                  <a:pt x="286" y="139"/>
                  <a:pt x="286" y="139"/>
                  <a:pt x="286" y="139"/>
                </a:cubicBezTo>
                <a:cubicBezTo>
                  <a:pt x="286" y="190"/>
                  <a:pt x="286" y="190"/>
                  <a:pt x="286" y="190"/>
                </a:cubicBezTo>
                <a:lnTo>
                  <a:pt x="252" y="190"/>
                </a:lnTo>
                <a:close/>
                <a:moveTo>
                  <a:pt x="286" y="116"/>
                </a:moveTo>
                <a:cubicBezTo>
                  <a:pt x="306" y="116"/>
                  <a:pt x="306" y="116"/>
                  <a:pt x="306" y="116"/>
                </a:cubicBezTo>
                <a:cubicBezTo>
                  <a:pt x="324" y="116"/>
                  <a:pt x="331" y="110"/>
                  <a:pt x="331" y="97"/>
                </a:cubicBezTo>
                <a:cubicBezTo>
                  <a:pt x="331" y="84"/>
                  <a:pt x="324" y="78"/>
                  <a:pt x="306" y="78"/>
                </a:cubicBezTo>
                <a:cubicBezTo>
                  <a:pt x="286" y="78"/>
                  <a:pt x="286" y="78"/>
                  <a:pt x="286" y="78"/>
                </a:cubicBezTo>
                <a:lnTo>
                  <a:pt x="286" y="116"/>
                </a:lnTo>
                <a:close/>
                <a:moveTo>
                  <a:pt x="422" y="158"/>
                </a:moveTo>
                <a:cubicBezTo>
                  <a:pt x="445" y="145"/>
                  <a:pt x="445" y="145"/>
                  <a:pt x="445" y="145"/>
                </a:cubicBezTo>
                <a:cubicBezTo>
                  <a:pt x="452" y="160"/>
                  <a:pt x="466" y="168"/>
                  <a:pt x="481" y="168"/>
                </a:cubicBezTo>
                <a:cubicBezTo>
                  <a:pt x="495" y="168"/>
                  <a:pt x="505" y="163"/>
                  <a:pt x="505" y="152"/>
                </a:cubicBezTo>
                <a:cubicBezTo>
                  <a:pt x="505" y="142"/>
                  <a:pt x="495" y="138"/>
                  <a:pt x="477" y="133"/>
                </a:cubicBezTo>
                <a:cubicBezTo>
                  <a:pt x="453" y="126"/>
                  <a:pt x="428" y="120"/>
                  <a:pt x="428" y="91"/>
                </a:cubicBezTo>
                <a:cubicBezTo>
                  <a:pt x="428" y="66"/>
                  <a:pt x="448" y="51"/>
                  <a:pt x="477" y="51"/>
                </a:cubicBezTo>
                <a:cubicBezTo>
                  <a:pt x="505" y="51"/>
                  <a:pt x="521" y="64"/>
                  <a:pt x="531" y="79"/>
                </a:cubicBezTo>
                <a:cubicBezTo>
                  <a:pt x="510" y="95"/>
                  <a:pt x="510" y="95"/>
                  <a:pt x="510" y="95"/>
                </a:cubicBezTo>
                <a:cubicBezTo>
                  <a:pt x="503" y="83"/>
                  <a:pt x="490" y="75"/>
                  <a:pt x="477" y="75"/>
                </a:cubicBezTo>
                <a:cubicBezTo>
                  <a:pt x="464" y="75"/>
                  <a:pt x="457" y="81"/>
                  <a:pt x="457" y="89"/>
                </a:cubicBezTo>
                <a:cubicBezTo>
                  <a:pt x="457" y="100"/>
                  <a:pt x="467" y="104"/>
                  <a:pt x="485" y="108"/>
                </a:cubicBezTo>
                <a:cubicBezTo>
                  <a:pt x="509" y="115"/>
                  <a:pt x="534" y="122"/>
                  <a:pt x="534" y="150"/>
                </a:cubicBezTo>
                <a:cubicBezTo>
                  <a:pt x="534" y="172"/>
                  <a:pt x="517" y="191"/>
                  <a:pt x="480" y="191"/>
                </a:cubicBezTo>
                <a:cubicBezTo>
                  <a:pt x="451" y="191"/>
                  <a:pt x="432" y="177"/>
                  <a:pt x="422" y="158"/>
                </a:cubicBezTo>
                <a:close/>
                <a:moveTo>
                  <a:pt x="546" y="163"/>
                </a:moveTo>
                <a:cubicBezTo>
                  <a:pt x="546" y="94"/>
                  <a:pt x="546" y="94"/>
                  <a:pt x="546" y="94"/>
                </a:cubicBezTo>
                <a:cubicBezTo>
                  <a:pt x="574" y="94"/>
                  <a:pt x="574" y="94"/>
                  <a:pt x="574" y="94"/>
                </a:cubicBezTo>
                <a:cubicBezTo>
                  <a:pt x="574" y="154"/>
                  <a:pt x="574" y="154"/>
                  <a:pt x="574" y="154"/>
                </a:cubicBezTo>
                <a:cubicBezTo>
                  <a:pt x="574" y="163"/>
                  <a:pt x="578" y="167"/>
                  <a:pt x="586" y="167"/>
                </a:cubicBezTo>
                <a:cubicBezTo>
                  <a:pt x="594" y="167"/>
                  <a:pt x="602" y="163"/>
                  <a:pt x="608" y="158"/>
                </a:cubicBezTo>
                <a:cubicBezTo>
                  <a:pt x="608" y="94"/>
                  <a:pt x="608" y="94"/>
                  <a:pt x="608" y="94"/>
                </a:cubicBezTo>
                <a:cubicBezTo>
                  <a:pt x="637" y="94"/>
                  <a:pt x="637" y="94"/>
                  <a:pt x="637" y="94"/>
                </a:cubicBezTo>
                <a:cubicBezTo>
                  <a:pt x="637" y="190"/>
                  <a:pt x="637" y="190"/>
                  <a:pt x="637" y="190"/>
                </a:cubicBezTo>
                <a:cubicBezTo>
                  <a:pt x="608" y="190"/>
                  <a:pt x="608" y="190"/>
                  <a:pt x="608" y="190"/>
                </a:cubicBezTo>
                <a:cubicBezTo>
                  <a:pt x="608" y="174"/>
                  <a:pt x="608" y="174"/>
                  <a:pt x="608" y="174"/>
                </a:cubicBezTo>
                <a:cubicBezTo>
                  <a:pt x="602" y="181"/>
                  <a:pt x="591" y="191"/>
                  <a:pt x="574" y="191"/>
                </a:cubicBezTo>
                <a:cubicBezTo>
                  <a:pt x="558" y="191"/>
                  <a:pt x="546" y="183"/>
                  <a:pt x="546" y="163"/>
                </a:cubicBezTo>
                <a:close/>
                <a:moveTo>
                  <a:pt x="655" y="140"/>
                </a:moveTo>
                <a:cubicBezTo>
                  <a:pt x="655" y="101"/>
                  <a:pt x="683" y="89"/>
                  <a:pt x="704" y="89"/>
                </a:cubicBezTo>
                <a:cubicBezTo>
                  <a:pt x="731" y="89"/>
                  <a:pt x="741" y="104"/>
                  <a:pt x="747" y="119"/>
                </a:cubicBezTo>
                <a:cubicBezTo>
                  <a:pt x="722" y="127"/>
                  <a:pt x="722" y="127"/>
                  <a:pt x="722" y="127"/>
                </a:cubicBezTo>
                <a:cubicBezTo>
                  <a:pt x="718" y="115"/>
                  <a:pt x="713" y="111"/>
                  <a:pt x="704" y="111"/>
                </a:cubicBezTo>
                <a:cubicBezTo>
                  <a:pt x="692" y="111"/>
                  <a:pt x="685" y="121"/>
                  <a:pt x="685" y="140"/>
                </a:cubicBezTo>
                <a:cubicBezTo>
                  <a:pt x="685" y="158"/>
                  <a:pt x="690" y="170"/>
                  <a:pt x="704" y="170"/>
                </a:cubicBezTo>
                <a:cubicBezTo>
                  <a:pt x="712" y="170"/>
                  <a:pt x="719" y="166"/>
                  <a:pt x="723" y="153"/>
                </a:cubicBezTo>
                <a:cubicBezTo>
                  <a:pt x="747" y="161"/>
                  <a:pt x="747" y="161"/>
                  <a:pt x="747" y="161"/>
                </a:cubicBezTo>
                <a:cubicBezTo>
                  <a:pt x="741" y="176"/>
                  <a:pt x="729" y="191"/>
                  <a:pt x="703" y="191"/>
                </a:cubicBezTo>
                <a:cubicBezTo>
                  <a:pt x="680" y="191"/>
                  <a:pt x="655" y="178"/>
                  <a:pt x="655" y="140"/>
                </a:cubicBezTo>
                <a:close/>
                <a:moveTo>
                  <a:pt x="757" y="140"/>
                </a:moveTo>
                <a:cubicBezTo>
                  <a:pt x="757" y="102"/>
                  <a:pt x="784" y="90"/>
                  <a:pt x="806" y="90"/>
                </a:cubicBezTo>
                <a:cubicBezTo>
                  <a:pt x="832" y="90"/>
                  <a:pt x="842" y="104"/>
                  <a:pt x="848" y="119"/>
                </a:cubicBezTo>
                <a:cubicBezTo>
                  <a:pt x="823" y="128"/>
                  <a:pt x="823" y="128"/>
                  <a:pt x="823" y="128"/>
                </a:cubicBezTo>
                <a:cubicBezTo>
                  <a:pt x="820" y="115"/>
                  <a:pt x="814" y="111"/>
                  <a:pt x="805" y="111"/>
                </a:cubicBezTo>
                <a:cubicBezTo>
                  <a:pt x="794" y="111"/>
                  <a:pt x="786" y="121"/>
                  <a:pt x="786" y="141"/>
                </a:cubicBezTo>
                <a:cubicBezTo>
                  <a:pt x="786" y="158"/>
                  <a:pt x="792" y="170"/>
                  <a:pt x="805" y="170"/>
                </a:cubicBezTo>
                <a:cubicBezTo>
                  <a:pt x="813" y="170"/>
                  <a:pt x="820" y="166"/>
                  <a:pt x="824" y="153"/>
                </a:cubicBezTo>
                <a:cubicBezTo>
                  <a:pt x="848" y="161"/>
                  <a:pt x="848" y="161"/>
                  <a:pt x="848" y="161"/>
                </a:cubicBezTo>
                <a:cubicBezTo>
                  <a:pt x="842" y="176"/>
                  <a:pt x="830" y="191"/>
                  <a:pt x="804" y="191"/>
                </a:cubicBezTo>
                <a:cubicBezTo>
                  <a:pt x="782" y="191"/>
                  <a:pt x="757" y="178"/>
                  <a:pt x="757" y="140"/>
                </a:cubicBezTo>
                <a:close/>
                <a:moveTo>
                  <a:pt x="855" y="140"/>
                </a:moveTo>
                <a:cubicBezTo>
                  <a:pt x="855" y="102"/>
                  <a:pt x="883" y="89"/>
                  <a:pt x="904" y="89"/>
                </a:cubicBezTo>
                <a:cubicBezTo>
                  <a:pt x="924" y="89"/>
                  <a:pt x="948" y="100"/>
                  <a:pt x="948" y="144"/>
                </a:cubicBezTo>
                <a:cubicBezTo>
                  <a:pt x="948" y="151"/>
                  <a:pt x="948" y="151"/>
                  <a:pt x="948" y="151"/>
                </a:cubicBezTo>
                <a:cubicBezTo>
                  <a:pt x="884" y="151"/>
                  <a:pt x="884" y="151"/>
                  <a:pt x="884" y="151"/>
                </a:cubicBezTo>
                <a:cubicBezTo>
                  <a:pt x="886" y="167"/>
                  <a:pt x="895" y="172"/>
                  <a:pt x="907" y="172"/>
                </a:cubicBezTo>
                <a:cubicBezTo>
                  <a:pt x="919" y="172"/>
                  <a:pt x="929" y="165"/>
                  <a:pt x="936" y="159"/>
                </a:cubicBezTo>
                <a:cubicBezTo>
                  <a:pt x="947" y="177"/>
                  <a:pt x="947" y="177"/>
                  <a:pt x="947" y="177"/>
                </a:cubicBezTo>
                <a:cubicBezTo>
                  <a:pt x="936" y="186"/>
                  <a:pt x="922" y="191"/>
                  <a:pt x="905" y="191"/>
                </a:cubicBezTo>
                <a:cubicBezTo>
                  <a:pt x="879" y="191"/>
                  <a:pt x="855" y="178"/>
                  <a:pt x="855" y="140"/>
                </a:cubicBezTo>
                <a:close/>
                <a:moveTo>
                  <a:pt x="923" y="134"/>
                </a:moveTo>
                <a:cubicBezTo>
                  <a:pt x="921" y="116"/>
                  <a:pt x="915" y="113"/>
                  <a:pt x="904" y="113"/>
                </a:cubicBezTo>
                <a:cubicBezTo>
                  <a:pt x="895" y="113"/>
                  <a:pt x="887" y="116"/>
                  <a:pt x="885" y="134"/>
                </a:cubicBezTo>
                <a:lnTo>
                  <a:pt x="923" y="134"/>
                </a:lnTo>
                <a:close/>
                <a:moveTo>
                  <a:pt x="957" y="176"/>
                </a:moveTo>
                <a:cubicBezTo>
                  <a:pt x="969" y="159"/>
                  <a:pt x="969" y="159"/>
                  <a:pt x="969" y="159"/>
                </a:cubicBezTo>
                <a:cubicBezTo>
                  <a:pt x="977" y="167"/>
                  <a:pt x="991" y="172"/>
                  <a:pt x="1002" y="172"/>
                </a:cubicBezTo>
                <a:cubicBezTo>
                  <a:pt x="1012" y="172"/>
                  <a:pt x="1018" y="169"/>
                  <a:pt x="1018" y="163"/>
                </a:cubicBezTo>
                <a:cubicBezTo>
                  <a:pt x="1018" y="156"/>
                  <a:pt x="1013" y="153"/>
                  <a:pt x="999" y="151"/>
                </a:cubicBezTo>
                <a:cubicBezTo>
                  <a:pt x="981" y="148"/>
                  <a:pt x="961" y="143"/>
                  <a:pt x="961" y="120"/>
                </a:cubicBezTo>
                <a:cubicBezTo>
                  <a:pt x="961" y="101"/>
                  <a:pt x="977" y="89"/>
                  <a:pt x="999" y="89"/>
                </a:cubicBezTo>
                <a:cubicBezTo>
                  <a:pt x="1019" y="89"/>
                  <a:pt x="1031" y="95"/>
                  <a:pt x="1042" y="103"/>
                </a:cubicBezTo>
                <a:cubicBezTo>
                  <a:pt x="1030" y="120"/>
                  <a:pt x="1030" y="120"/>
                  <a:pt x="1030" y="120"/>
                </a:cubicBezTo>
                <a:cubicBezTo>
                  <a:pt x="1020" y="113"/>
                  <a:pt x="1011" y="109"/>
                  <a:pt x="1002" y="109"/>
                </a:cubicBezTo>
                <a:cubicBezTo>
                  <a:pt x="993" y="109"/>
                  <a:pt x="989" y="112"/>
                  <a:pt x="989" y="118"/>
                </a:cubicBezTo>
                <a:cubicBezTo>
                  <a:pt x="989" y="124"/>
                  <a:pt x="994" y="126"/>
                  <a:pt x="1006" y="128"/>
                </a:cubicBezTo>
                <a:cubicBezTo>
                  <a:pt x="1025" y="131"/>
                  <a:pt x="1045" y="136"/>
                  <a:pt x="1045" y="158"/>
                </a:cubicBezTo>
                <a:cubicBezTo>
                  <a:pt x="1045" y="182"/>
                  <a:pt x="1025" y="191"/>
                  <a:pt x="1002" y="191"/>
                </a:cubicBezTo>
                <a:cubicBezTo>
                  <a:pt x="981" y="191"/>
                  <a:pt x="967" y="184"/>
                  <a:pt x="957" y="176"/>
                </a:cubicBezTo>
                <a:close/>
                <a:moveTo>
                  <a:pt x="1055" y="176"/>
                </a:moveTo>
                <a:cubicBezTo>
                  <a:pt x="1066" y="159"/>
                  <a:pt x="1066" y="159"/>
                  <a:pt x="1066" y="159"/>
                </a:cubicBezTo>
                <a:cubicBezTo>
                  <a:pt x="1075" y="167"/>
                  <a:pt x="1088" y="172"/>
                  <a:pt x="1100" y="172"/>
                </a:cubicBezTo>
                <a:cubicBezTo>
                  <a:pt x="1109" y="172"/>
                  <a:pt x="1115" y="169"/>
                  <a:pt x="1115" y="163"/>
                </a:cubicBezTo>
                <a:cubicBezTo>
                  <a:pt x="1115" y="156"/>
                  <a:pt x="1110" y="153"/>
                  <a:pt x="1097" y="151"/>
                </a:cubicBezTo>
                <a:cubicBezTo>
                  <a:pt x="1079" y="148"/>
                  <a:pt x="1059" y="143"/>
                  <a:pt x="1059" y="120"/>
                </a:cubicBezTo>
                <a:cubicBezTo>
                  <a:pt x="1059" y="101"/>
                  <a:pt x="1075" y="89"/>
                  <a:pt x="1097" y="89"/>
                </a:cubicBezTo>
                <a:cubicBezTo>
                  <a:pt x="1117" y="89"/>
                  <a:pt x="1129" y="95"/>
                  <a:pt x="1139" y="103"/>
                </a:cubicBezTo>
                <a:cubicBezTo>
                  <a:pt x="1128" y="120"/>
                  <a:pt x="1128" y="120"/>
                  <a:pt x="1128" y="120"/>
                </a:cubicBezTo>
                <a:cubicBezTo>
                  <a:pt x="1118" y="113"/>
                  <a:pt x="1108" y="109"/>
                  <a:pt x="1099" y="109"/>
                </a:cubicBezTo>
                <a:cubicBezTo>
                  <a:pt x="1091" y="109"/>
                  <a:pt x="1086" y="112"/>
                  <a:pt x="1086" y="118"/>
                </a:cubicBezTo>
                <a:cubicBezTo>
                  <a:pt x="1086" y="124"/>
                  <a:pt x="1091" y="126"/>
                  <a:pt x="1103" y="128"/>
                </a:cubicBezTo>
                <a:cubicBezTo>
                  <a:pt x="1123" y="131"/>
                  <a:pt x="1143" y="136"/>
                  <a:pt x="1143" y="158"/>
                </a:cubicBezTo>
                <a:cubicBezTo>
                  <a:pt x="1143" y="182"/>
                  <a:pt x="1122" y="191"/>
                  <a:pt x="1100" y="191"/>
                </a:cubicBezTo>
                <a:cubicBezTo>
                  <a:pt x="1079" y="191"/>
                  <a:pt x="1064" y="184"/>
                  <a:pt x="1055" y="176"/>
                </a:cubicBezTo>
                <a:close/>
                <a:moveTo>
                  <a:pt x="1157" y="190"/>
                </a:moveTo>
                <a:cubicBezTo>
                  <a:pt x="1157" y="55"/>
                  <a:pt x="1157" y="55"/>
                  <a:pt x="1157" y="55"/>
                </a:cubicBezTo>
                <a:cubicBezTo>
                  <a:pt x="1248" y="55"/>
                  <a:pt x="1248" y="55"/>
                  <a:pt x="1248" y="55"/>
                </a:cubicBezTo>
                <a:cubicBezTo>
                  <a:pt x="1248" y="78"/>
                  <a:pt x="1248" y="78"/>
                  <a:pt x="1248" y="78"/>
                </a:cubicBezTo>
                <a:cubicBezTo>
                  <a:pt x="1190" y="78"/>
                  <a:pt x="1190" y="78"/>
                  <a:pt x="1190" y="78"/>
                </a:cubicBezTo>
                <a:cubicBezTo>
                  <a:pt x="1190" y="111"/>
                  <a:pt x="1190" y="111"/>
                  <a:pt x="1190" y="111"/>
                </a:cubicBezTo>
                <a:cubicBezTo>
                  <a:pt x="1230" y="111"/>
                  <a:pt x="1230" y="111"/>
                  <a:pt x="1230" y="111"/>
                </a:cubicBezTo>
                <a:cubicBezTo>
                  <a:pt x="1230" y="134"/>
                  <a:pt x="1230" y="134"/>
                  <a:pt x="1230" y="134"/>
                </a:cubicBezTo>
                <a:cubicBezTo>
                  <a:pt x="1190" y="134"/>
                  <a:pt x="1190" y="134"/>
                  <a:pt x="1190" y="134"/>
                </a:cubicBezTo>
                <a:cubicBezTo>
                  <a:pt x="1190" y="190"/>
                  <a:pt x="1190" y="190"/>
                  <a:pt x="1190" y="190"/>
                </a:cubicBezTo>
                <a:lnTo>
                  <a:pt x="1157" y="190"/>
                </a:lnTo>
                <a:close/>
                <a:moveTo>
                  <a:pt x="1243" y="164"/>
                </a:moveTo>
                <a:cubicBezTo>
                  <a:pt x="1243" y="142"/>
                  <a:pt x="1258" y="129"/>
                  <a:pt x="1304" y="126"/>
                </a:cubicBezTo>
                <a:cubicBezTo>
                  <a:pt x="1304" y="123"/>
                  <a:pt x="1304" y="123"/>
                  <a:pt x="1304" y="123"/>
                </a:cubicBezTo>
                <a:cubicBezTo>
                  <a:pt x="1304" y="116"/>
                  <a:pt x="1301" y="112"/>
                  <a:pt x="1291" y="112"/>
                </a:cubicBezTo>
                <a:cubicBezTo>
                  <a:pt x="1279" y="112"/>
                  <a:pt x="1269" y="117"/>
                  <a:pt x="1260" y="124"/>
                </a:cubicBezTo>
                <a:cubicBezTo>
                  <a:pt x="1247" y="107"/>
                  <a:pt x="1247" y="107"/>
                  <a:pt x="1247" y="107"/>
                </a:cubicBezTo>
                <a:cubicBezTo>
                  <a:pt x="1257" y="98"/>
                  <a:pt x="1271" y="89"/>
                  <a:pt x="1295" y="89"/>
                </a:cubicBezTo>
                <a:cubicBezTo>
                  <a:pt x="1322" y="89"/>
                  <a:pt x="1332" y="103"/>
                  <a:pt x="1332" y="128"/>
                </a:cubicBezTo>
                <a:cubicBezTo>
                  <a:pt x="1332" y="165"/>
                  <a:pt x="1332" y="165"/>
                  <a:pt x="1332" y="165"/>
                </a:cubicBezTo>
                <a:cubicBezTo>
                  <a:pt x="1332" y="177"/>
                  <a:pt x="1334" y="184"/>
                  <a:pt x="1336" y="190"/>
                </a:cubicBezTo>
                <a:cubicBezTo>
                  <a:pt x="1307" y="190"/>
                  <a:pt x="1307" y="190"/>
                  <a:pt x="1307" y="190"/>
                </a:cubicBezTo>
                <a:cubicBezTo>
                  <a:pt x="1306" y="184"/>
                  <a:pt x="1305" y="180"/>
                  <a:pt x="1305" y="175"/>
                </a:cubicBezTo>
                <a:cubicBezTo>
                  <a:pt x="1296" y="185"/>
                  <a:pt x="1285" y="190"/>
                  <a:pt x="1271" y="190"/>
                </a:cubicBezTo>
                <a:cubicBezTo>
                  <a:pt x="1256" y="190"/>
                  <a:pt x="1243" y="181"/>
                  <a:pt x="1243" y="164"/>
                </a:cubicBezTo>
                <a:close/>
                <a:moveTo>
                  <a:pt x="1304" y="160"/>
                </a:moveTo>
                <a:cubicBezTo>
                  <a:pt x="1304" y="142"/>
                  <a:pt x="1304" y="142"/>
                  <a:pt x="1304" y="142"/>
                </a:cubicBezTo>
                <a:cubicBezTo>
                  <a:pt x="1281" y="144"/>
                  <a:pt x="1271" y="150"/>
                  <a:pt x="1271" y="159"/>
                </a:cubicBezTo>
                <a:cubicBezTo>
                  <a:pt x="1271" y="165"/>
                  <a:pt x="1275" y="168"/>
                  <a:pt x="1282" y="168"/>
                </a:cubicBezTo>
                <a:cubicBezTo>
                  <a:pt x="1292" y="168"/>
                  <a:pt x="1298" y="165"/>
                  <a:pt x="1304" y="160"/>
                </a:cubicBezTo>
                <a:close/>
                <a:moveTo>
                  <a:pt x="1350" y="140"/>
                </a:moveTo>
                <a:cubicBezTo>
                  <a:pt x="1350" y="101"/>
                  <a:pt x="1377" y="89"/>
                  <a:pt x="1399" y="89"/>
                </a:cubicBezTo>
                <a:cubicBezTo>
                  <a:pt x="1425" y="89"/>
                  <a:pt x="1436" y="104"/>
                  <a:pt x="1441" y="119"/>
                </a:cubicBezTo>
                <a:cubicBezTo>
                  <a:pt x="1417" y="127"/>
                  <a:pt x="1417" y="127"/>
                  <a:pt x="1417" y="127"/>
                </a:cubicBezTo>
                <a:cubicBezTo>
                  <a:pt x="1413" y="115"/>
                  <a:pt x="1407" y="111"/>
                  <a:pt x="1399" y="111"/>
                </a:cubicBezTo>
                <a:cubicBezTo>
                  <a:pt x="1387" y="111"/>
                  <a:pt x="1379" y="121"/>
                  <a:pt x="1379" y="140"/>
                </a:cubicBezTo>
                <a:cubicBezTo>
                  <a:pt x="1379" y="158"/>
                  <a:pt x="1385" y="170"/>
                  <a:pt x="1398" y="170"/>
                </a:cubicBezTo>
                <a:cubicBezTo>
                  <a:pt x="1406" y="170"/>
                  <a:pt x="1413" y="166"/>
                  <a:pt x="1417" y="153"/>
                </a:cubicBezTo>
                <a:cubicBezTo>
                  <a:pt x="1442" y="161"/>
                  <a:pt x="1442" y="161"/>
                  <a:pt x="1442" y="161"/>
                </a:cubicBezTo>
                <a:cubicBezTo>
                  <a:pt x="1435" y="176"/>
                  <a:pt x="1423" y="191"/>
                  <a:pt x="1398" y="191"/>
                </a:cubicBezTo>
                <a:cubicBezTo>
                  <a:pt x="1375" y="191"/>
                  <a:pt x="1350" y="178"/>
                  <a:pt x="1350" y="140"/>
                </a:cubicBezTo>
                <a:close/>
                <a:moveTo>
                  <a:pt x="1462" y="161"/>
                </a:moveTo>
                <a:cubicBezTo>
                  <a:pt x="1462" y="111"/>
                  <a:pt x="1462" y="111"/>
                  <a:pt x="1462" y="111"/>
                </a:cubicBezTo>
                <a:cubicBezTo>
                  <a:pt x="1445" y="111"/>
                  <a:pt x="1445" y="111"/>
                  <a:pt x="1445" y="111"/>
                </a:cubicBezTo>
                <a:cubicBezTo>
                  <a:pt x="1445" y="94"/>
                  <a:pt x="1445" y="94"/>
                  <a:pt x="1445" y="94"/>
                </a:cubicBezTo>
                <a:cubicBezTo>
                  <a:pt x="1462" y="94"/>
                  <a:pt x="1462" y="94"/>
                  <a:pt x="1462" y="94"/>
                </a:cubicBezTo>
                <a:cubicBezTo>
                  <a:pt x="1462" y="60"/>
                  <a:pt x="1462" y="60"/>
                  <a:pt x="1462" y="60"/>
                </a:cubicBezTo>
                <a:cubicBezTo>
                  <a:pt x="1490" y="60"/>
                  <a:pt x="1490" y="60"/>
                  <a:pt x="1490" y="60"/>
                </a:cubicBezTo>
                <a:cubicBezTo>
                  <a:pt x="1490" y="94"/>
                  <a:pt x="1490" y="94"/>
                  <a:pt x="1490" y="94"/>
                </a:cubicBezTo>
                <a:cubicBezTo>
                  <a:pt x="1518" y="94"/>
                  <a:pt x="1518" y="94"/>
                  <a:pt x="1518" y="94"/>
                </a:cubicBezTo>
                <a:cubicBezTo>
                  <a:pt x="1518" y="111"/>
                  <a:pt x="1518" y="111"/>
                  <a:pt x="1518" y="111"/>
                </a:cubicBezTo>
                <a:cubicBezTo>
                  <a:pt x="1490" y="111"/>
                  <a:pt x="1490" y="111"/>
                  <a:pt x="1490" y="111"/>
                </a:cubicBezTo>
                <a:cubicBezTo>
                  <a:pt x="1490" y="155"/>
                  <a:pt x="1490" y="155"/>
                  <a:pt x="1490" y="155"/>
                </a:cubicBezTo>
                <a:cubicBezTo>
                  <a:pt x="1490" y="165"/>
                  <a:pt x="1493" y="169"/>
                  <a:pt x="1504" y="169"/>
                </a:cubicBezTo>
                <a:cubicBezTo>
                  <a:pt x="1507" y="169"/>
                  <a:pt x="1513" y="168"/>
                  <a:pt x="1513" y="168"/>
                </a:cubicBezTo>
                <a:cubicBezTo>
                  <a:pt x="1513" y="189"/>
                  <a:pt x="1513" y="189"/>
                  <a:pt x="1513" y="189"/>
                </a:cubicBezTo>
                <a:cubicBezTo>
                  <a:pt x="1513" y="189"/>
                  <a:pt x="1501" y="190"/>
                  <a:pt x="1495" y="190"/>
                </a:cubicBezTo>
                <a:cubicBezTo>
                  <a:pt x="1466" y="190"/>
                  <a:pt x="1462" y="180"/>
                  <a:pt x="1462" y="161"/>
                </a:cubicBezTo>
                <a:close/>
                <a:moveTo>
                  <a:pt x="1527" y="140"/>
                </a:moveTo>
                <a:cubicBezTo>
                  <a:pt x="1527" y="102"/>
                  <a:pt x="1553" y="89"/>
                  <a:pt x="1577" y="89"/>
                </a:cubicBezTo>
                <a:cubicBezTo>
                  <a:pt x="1601" y="89"/>
                  <a:pt x="1627" y="102"/>
                  <a:pt x="1627" y="140"/>
                </a:cubicBezTo>
                <a:cubicBezTo>
                  <a:pt x="1627" y="178"/>
                  <a:pt x="1601" y="191"/>
                  <a:pt x="1577" y="191"/>
                </a:cubicBezTo>
                <a:cubicBezTo>
                  <a:pt x="1554" y="191"/>
                  <a:pt x="1527" y="178"/>
                  <a:pt x="1527" y="140"/>
                </a:cubicBezTo>
                <a:close/>
                <a:moveTo>
                  <a:pt x="1597" y="140"/>
                </a:moveTo>
                <a:cubicBezTo>
                  <a:pt x="1597" y="124"/>
                  <a:pt x="1592" y="111"/>
                  <a:pt x="1577" y="111"/>
                </a:cubicBezTo>
                <a:cubicBezTo>
                  <a:pt x="1563" y="111"/>
                  <a:pt x="1557" y="123"/>
                  <a:pt x="1557" y="140"/>
                </a:cubicBezTo>
                <a:cubicBezTo>
                  <a:pt x="1557" y="157"/>
                  <a:pt x="1562" y="170"/>
                  <a:pt x="1577" y="170"/>
                </a:cubicBezTo>
                <a:cubicBezTo>
                  <a:pt x="1591" y="170"/>
                  <a:pt x="1597" y="158"/>
                  <a:pt x="1597" y="140"/>
                </a:cubicBezTo>
                <a:close/>
                <a:moveTo>
                  <a:pt x="1642" y="190"/>
                </a:moveTo>
                <a:cubicBezTo>
                  <a:pt x="1642" y="94"/>
                  <a:pt x="1642" y="94"/>
                  <a:pt x="1642" y="94"/>
                </a:cubicBezTo>
                <a:cubicBezTo>
                  <a:pt x="1672" y="94"/>
                  <a:pt x="1672" y="94"/>
                  <a:pt x="1672" y="94"/>
                </a:cubicBezTo>
                <a:cubicBezTo>
                  <a:pt x="1672" y="111"/>
                  <a:pt x="1672" y="111"/>
                  <a:pt x="1672" y="111"/>
                </a:cubicBezTo>
                <a:cubicBezTo>
                  <a:pt x="1673" y="111"/>
                  <a:pt x="1673" y="111"/>
                  <a:pt x="1673" y="111"/>
                </a:cubicBezTo>
                <a:cubicBezTo>
                  <a:pt x="1679" y="100"/>
                  <a:pt x="1688" y="88"/>
                  <a:pt x="1706" y="88"/>
                </a:cubicBezTo>
                <a:cubicBezTo>
                  <a:pt x="1707" y="88"/>
                  <a:pt x="1707" y="88"/>
                  <a:pt x="1707" y="88"/>
                </a:cubicBezTo>
                <a:cubicBezTo>
                  <a:pt x="1707" y="115"/>
                  <a:pt x="1707" y="115"/>
                  <a:pt x="1707" y="115"/>
                </a:cubicBezTo>
                <a:cubicBezTo>
                  <a:pt x="1706" y="115"/>
                  <a:pt x="1700" y="115"/>
                  <a:pt x="1698" y="115"/>
                </a:cubicBezTo>
                <a:cubicBezTo>
                  <a:pt x="1687" y="115"/>
                  <a:pt x="1677" y="121"/>
                  <a:pt x="1672" y="128"/>
                </a:cubicBezTo>
                <a:cubicBezTo>
                  <a:pt x="1672" y="190"/>
                  <a:pt x="1672" y="190"/>
                  <a:pt x="1672" y="190"/>
                </a:cubicBezTo>
                <a:lnTo>
                  <a:pt x="1642" y="190"/>
                </a:lnTo>
                <a:close/>
                <a:moveTo>
                  <a:pt x="1711" y="176"/>
                </a:moveTo>
                <a:cubicBezTo>
                  <a:pt x="1723" y="159"/>
                  <a:pt x="1723" y="159"/>
                  <a:pt x="1723" y="159"/>
                </a:cubicBezTo>
                <a:cubicBezTo>
                  <a:pt x="1732" y="167"/>
                  <a:pt x="1745" y="172"/>
                  <a:pt x="1757" y="172"/>
                </a:cubicBezTo>
                <a:cubicBezTo>
                  <a:pt x="1766" y="172"/>
                  <a:pt x="1772" y="169"/>
                  <a:pt x="1772" y="163"/>
                </a:cubicBezTo>
                <a:cubicBezTo>
                  <a:pt x="1772" y="156"/>
                  <a:pt x="1767" y="153"/>
                  <a:pt x="1754" y="151"/>
                </a:cubicBezTo>
                <a:cubicBezTo>
                  <a:pt x="1735" y="148"/>
                  <a:pt x="1716" y="143"/>
                  <a:pt x="1716" y="120"/>
                </a:cubicBezTo>
                <a:cubicBezTo>
                  <a:pt x="1716" y="101"/>
                  <a:pt x="1732" y="89"/>
                  <a:pt x="1754" y="89"/>
                </a:cubicBezTo>
                <a:cubicBezTo>
                  <a:pt x="1773" y="89"/>
                  <a:pt x="1785" y="95"/>
                  <a:pt x="1796" y="103"/>
                </a:cubicBezTo>
                <a:cubicBezTo>
                  <a:pt x="1785" y="120"/>
                  <a:pt x="1785" y="120"/>
                  <a:pt x="1785" y="120"/>
                </a:cubicBezTo>
                <a:cubicBezTo>
                  <a:pt x="1775" y="113"/>
                  <a:pt x="1765" y="109"/>
                  <a:pt x="1756" y="109"/>
                </a:cubicBezTo>
                <a:cubicBezTo>
                  <a:pt x="1748" y="109"/>
                  <a:pt x="1743" y="112"/>
                  <a:pt x="1743" y="118"/>
                </a:cubicBezTo>
                <a:cubicBezTo>
                  <a:pt x="1743" y="124"/>
                  <a:pt x="1748" y="126"/>
                  <a:pt x="1760" y="128"/>
                </a:cubicBezTo>
                <a:cubicBezTo>
                  <a:pt x="1779" y="131"/>
                  <a:pt x="1800" y="136"/>
                  <a:pt x="1800" y="158"/>
                </a:cubicBezTo>
                <a:cubicBezTo>
                  <a:pt x="1800" y="182"/>
                  <a:pt x="1779" y="191"/>
                  <a:pt x="1757" y="191"/>
                </a:cubicBezTo>
                <a:cubicBezTo>
                  <a:pt x="1735" y="191"/>
                  <a:pt x="1721" y="184"/>
                  <a:pt x="1711" y="17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FFFFFF"/>
              </a:solidFill>
              <a:effectLst/>
              <a:uLnTx/>
              <a:uFillTx/>
            </a:endParaRPr>
          </a:p>
        </p:txBody>
      </p:sp>
      <p:sp>
        <p:nvSpPr>
          <p:cNvPr id="10" name="Fieldglass"/>
          <p:cNvSpPr>
            <a:spLocks noChangeAspect="1" noEditPoints="1"/>
          </p:cNvSpPr>
          <p:nvPr/>
        </p:nvSpPr>
        <p:spPr bwMode="auto">
          <a:xfrm>
            <a:off x="1497042" y="3562313"/>
            <a:ext cx="1122978" cy="213867"/>
          </a:xfrm>
          <a:custGeom>
            <a:avLst/>
            <a:gdLst>
              <a:gd name="T0" fmla="*/ 54 w 1611"/>
              <a:gd name="T1" fmla="*/ 182 h 304"/>
              <a:gd name="T2" fmla="*/ 53 w 1611"/>
              <a:gd name="T3" fmla="*/ 126 h 304"/>
              <a:gd name="T4" fmla="*/ 0 w 1611"/>
              <a:gd name="T5" fmla="*/ 206 h 304"/>
              <a:gd name="T6" fmla="*/ 205 w 1611"/>
              <a:gd name="T7" fmla="*/ 236 h 304"/>
              <a:gd name="T8" fmla="*/ 158 w 1611"/>
              <a:gd name="T9" fmla="*/ 186 h 304"/>
              <a:gd name="T10" fmla="*/ 249 w 1611"/>
              <a:gd name="T11" fmla="*/ 236 h 304"/>
              <a:gd name="T12" fmla="*/ 278 w 1611"/>
              <a:gd name="T13" fmla="*/ 189 h 304"/>
              <a:gd name="T14" fmla="*/ 322 w 1611"/>
              <a:gd name="T15" fmla="*/ 147 h 304"/>
              <a:gd name="T16" fmla="*/ 413 w 1611"/>
              <a:gd name="T17" fmla="*/ 104 h 304"/>
              <a:gd name="T18" fmla="*/ 484 w 1611"/>
              <a:gd name="T19" fmla="*/ 161 h 304"/>
              <a:gd name="T20" fmla="*/ 514 w 1611"/>
              <a:gd name="T21" fmla="*/ 128 h 304"/>
              <a:gd name="T22" fmla="*/ 514 w 1611"/>
              <a:gd name="T23" fmla="*/ 236 h 304"/>
              <a:gd name="T24" fmla="*/ 560 w 1611"/>
              <a:gd name="T25" fmla="*/ 189 h 304"/>
              <a:gd name="T26" fmla="*/ 611 w 1611"/>
              <a:gd name="T27" fmla="*/ 218 h 304"/>
              <a:gd name="T28" fmla="*/ 626 w 1611"/>
              <a:gd name="T29" fmla="*/ 179 h 304"/>
              <a:gd name="T30" fmla="*/ 669 w 1611"/>
              <a:gd name="T31" fmla="*/ 104 h 304"/>
              <a:gd name="T32" fmla="*/ 752 w 1611"/>
              <a:gd name="T33" fmla="*/ 139 h 304"/>
              <a:gd name="T34" fmla="*/ 812 w 1611"/>
              <a:gd name="T35" fmla="*/ 236 h 304"/>
              <a:gd name="T36" fmla="*/ 781 w 1611"/>
              <a:gd name="T37" fmla="*/ 207 h 304"/>
              <a:gd name="T38" fmla="*/ 781 w 1611"/>
              <a:gd name="T39" fmla="*/ 207 h 304"/>
              <a:gd name="T40" fmla="*/ 830 w 1611"/>
              <a:gd name="T41" fmla="*/ 173 h 304"/>
              <a:gd name="T42" fmla="*/ 913 w 1611"/>
              <a:gd name="T43" fmla="*/ 164 h 304"/>
              <a:gd name="T44" fmla="*/ 865 w 1611"/>
              <a:gd name="T45" fmla="*/ 215 h 304"/>
              <a:gd name="T46" fmla="*/ 900 w 1611"/>
              <a:gd name="T47" fmla="*/ 247 h 304"/>
              <a:gd name="T48" fmla="*/ 876 w 1611"/>
              <a:gd name="T49" fmla="*/ 257 h 304"/>
              <a:gd name="T50" fmla="*/ 873 w 1611"/>
              <a:gd name="T51" fmla="*/ 191 h 304"/>
              <a:gd name="T52" fmla="*/ 971 w 1611"/>
              <a:gd name="T53" fmla="*/ 236 h 304"/>
              <a:gd name="T54" fmla="*/ 1035 w 1611"/>
              <a:gd name="T55" fmla="*/ 161 h 304"/>
              <a:gd name="T56" fmla="*/ 1076 w 1611"/>
              <a:gd name="T57" fmla="*/ 213 h 304"/>
              <a:gd name="T58" fmla="*/ 988 w 1611"/>
              <a:gd name="T59" fmla="*/ 212 h 304"/>
              <a:gd name="T60" fmla="*/ 1048 w 1611"/>
              <a:gd name="T61" fmla="*/ 208 h 304"/>
              <a:gd name="T62" fmla="*/ 1131 w 1611"/>
              <a:gd name="T63" fmla="*/ 199 h 304"/>
              <a:gd name="T64" fmla="*/ 1133 w 1611"/>
              <a:gd name="T65" fmla="*/ 158 h 304"/>
              <a:gd name="T66" fmla="*/ 1090 w 1611"/>
              <a:gd name="T67" fmla="*/ 223 h 304"/>
              <a:gd name="T68" fmla="*/ 1225 w 1611"/>
              <a:gd name="T69" fmla="*/ 199 h 304"/>
              <a:gd name="T70" fmla="*/ 1227 w 1611"/>
              <a:gd name="T71" fmla="*/ 158 h 304"/>
              <a:gd name="T72" fmla="*/ 1184 w 1611"/>
              <a:gd name="T73" fmla="*/ 223 h 304"/>
              <a:gd name="T74" fmla="*/ 1380 w 1611"/>
              <a:gd name="T75" fmla="*/ 273 h 304"/>
              <a:gd name="T76" fmla="*/ 1340 w 1611"/>
              <a:gd name="T77" fmla="*/ 189 h 304"/>
              <a:gd name="T78" fmla="*/ 1378 w 1611"/>
              <a:gd name="T79" fmla="*/ 188 h 304"/>
              <a:gd name="T80" fmla="*/ 1369 w 1611"/>
              <a:gd name="T81" fmla="*/ 224 h 304"/>
              <a:gd name="T82" fmla="*/ 1541 w 1611"/>
              <a:gd name="T83" fmla="*/ 76 h 304"/>
              <a:gd name="T84" fmla="*/ 1470 w 1611"/>
              <a:gd name="T85" fmla="*/ 0 h 304"/>
              <a:gd name="T86" fmla="*/ 1463 w 1611"/>
              <a:gd name="T87" fmla="*/ 83 h 304"/>
              <a:gd name="T88" fmla="*/ 1524 w 1611"/>
              <a:gd name="T89" fmla="*/ 220 h 304"/>
              <a:gd name="T90" fmla="*/ 1611 w 1611"/>
              <a:gd name="T91" fmla="*/ 272 h 304"/>
              <a:gd name="T92" fmla="*/ 1592 w 1611"/>
              <a:gd name="T93" fmla="*/ 186 h 304"/>
              <a:gd name="T94" fmla="*/ 1556 w 1611"/>
              <a:gd name="T95" fmla="*/ 211 h 304"/>
              <a:gd name="T96" fmla="*/ 1516 w 1611"/>
              <a:gd name="T97" fmla="*/ 140 h 304"/>
              <a:gd name="T98" fmla="*/ 1499 w 1611"/>
              <a:gd name="T99" fmla="*/ 44 h 304"/>
              <a:gd name="T100" fmla="*/ 1489 w 1611"/>
              <a:gd name="T101" fmla="*/ 252 h 304"/>
              <a:gd name="T102" fmla="*/ 1442 w 1611"/>
              <a:gd name="T103" fmla="*/ 207 h 304"/>
              <a:gd name="T104" fmla="*/ 1430 w 1611"/>
              <a:gd name="T105" fmla="*/ 117 h 304"/>
              <a:gd name="T106" fmla="*/ 1420 w 1611"/>
              <a:gd name="T107" fmla="*/ 98 h 304"/>
              <a:gd name="T108" fmla="*/ 1439 w 1611"/>
              <a:gd name="T109" fmla="*/ 246 h 304"/>
              <a:gd name="T110" fmla="*/ 1497 w 1611"/>
              <a:gd name="T111" fmla="*/ 258 h 304"/>
              <a:gd name="T112" fmla="*/ 1560 w 1611"/>
              <a:gd name="T113" fmla="*/ 172 h 304"/>
              <a:gd name="T114" fmla="*/ 1531 w 1611"/>
              <a:gd name="T115" fmla="*/ 112 h 304"/>
              <a:gd name="T116" fmla="*/ 1444 w 1611"/>
              <a:gd name="T117" fmla="*/ 165 h 304"/>
              <a:gd name="T118" fmla="*/ 1378 w 1611"/>
              <a:gd name="T119" fmla="*/ 208 h 304"/>
              <a:gd name="T120" fmla="*/ 1486 w 1611"/>
              <a:gd name="T121" fmla="*/ 218 h 304"/>
              <a:gd name="T122" fmla="*/ 1541 w 1611"/>
              <a:gd name="T123" fmla="*/ 76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11" h="304">
                <a:moveTo>
                  <a:pt x="0" y="206"/>
                </a:moveTo>
                <a:cubicBezTo>
                  <a:pt x="22" y="193"/>
                  <a:pt x="22" y="193"/>
                  <a:pt x="22" y="193"/>
                </a:cubicBezTo>
                <a:cubicBezTo>
                  <a:pt x="29" y="208"/>
                  <a:pt x="42" y="216"/>
                  <a:pt x="57" y="216"/>
                </a:cubicBezTo>
                <a:cubicBezTo>
                  <a:pt x="71" y="216"/>
                  <a:pt x="80" y="211"/>
                  <a:pt x="80" y="201"/>
                </a:cubicBezTo>
                <a:cubicBezTo>
                  <a:pt x="80" y="191"/>
                  <a:pt x="71" y="186"/>
                  <a:pt x="54" y="182"/>
                </a:cubicBezTo>
                <a:cubicBezTo>
                  <a:pt x="30" y="175"/>
                  <a:pt x="6" y="169"/>
                  <a:pt x="6" y="141"/>
                </a:cubicBezTo>
                <a:cubicBezTo>
                  <a:pt x="6" y="117"/>
                  <a:pt x="25" y="102"/>
                  <a:pt x="53" y="102"/>
                </a:cubicBezTo>
                <a:cubicBezTo>
                  <a:pt x="80" y="102"/>
                  <a:pt x="96" y="115"/>
                  <a:pt x="105" y="129"/>
                </a:cubicBezTo>
                <a:cubicBezTo>
                  <a:pt x="85" y="144"/>
                  <a:pt x="85" y="144"/>
                  <a:pt x="85" y="144"/>
                </a:cubicBezTo>
                <a:cubicBezTo>
                  <a:pt x="78" y="133"/>
                  <a:pt x="66" y="126"/>
                  <a:pt x="53" y="126"/>
                </a:cubicBezTo>
                <a:cubicBezTo>
                  <a:pt x="41" y="126"/>
                  <a:pt x="34" y="131"/>
                  <a:pt x="34" y="139"/>
                </a:cubicBezTo>
                <a:cubicBezTo>
                  <a:pt x="34" y="149"/>
                  <a:pt x="44" y="153"/>
                  <a:pt x="61" y="158"/>
                </a:cubicBezTo>
                <a:cubicBezTo>
                  <a:pt x="84" y="164"/>
                  <a:pt x="109" y="171"/>
                  <a:pt x="109" y="199"/>
                </a:cubicBezTo>
                <a:cubicBezTo>
                  <a:pt x="109" y="220"/>
                  <a:pt x="93" y="239"/>
                  <a:pt x="56" y="239"/>
                </a:cubicBezTo>
                <a:cubicBezTo>
                  <a:pt x="28" y="239"/>
                  <a:pt x="10" y="225"/>
                  <a:pt x="0" y="206"/>
                </a:cubicBezTo>
                <a:close/>
                <a:moveTo>
                  <a:pt x="114" y="236"/>
                </a:moveTo>
                <a:cubicBezTo>
                  <a:pt x="161" y="104"/>
                  <a:pt x="161" y="104"/>
                  <a:pt x="161" y="104"/>
                </a:cubicBezTo>
                <a:cubicBezTo>
                  <a:pt x="188" y="104"/>
                  <a:pt x="188" y="104"/>
                  <a:pt x="188" y="104"/>
                </a:cubicBezTo>
                <a:cubicBezTo>
                  <a:pt x="235" y="236"/>
                  <a:pt x="235" y="236"/>
                  <a:pt x="235" y="236"/>
                </a:cubicBezTo>
                <a:cubicBezTo>
                  <a:pt x="205" y="236"/>
                  <a:pt x="205" y="236"/>
                  <a:pt x="205" y="236"/>
                </a:cubicBezTo>
                <a:cubicBezTo>
                  <a:pt x="196" y="207"/>
                  <a:pt x="196" y="207"/>
                  <a:pt x="196" y="207"/>
                </a:cubicBezTo>
                <a:cubicBezTo>
                  <a:pt x="151" y="207"/>
                  <a:pt x="151" y="207"/>
                  <a:pt x="151" y="207"/>
                </a:cubicBezTo>
                <a:cubicBezTo>
                  <a:pt x="141" y="236"/>
                  <a:pt x="141" y="236"/>
                  <a:pt x="141" y="236"/>
                </a:cubicBezTo>
                <a:lnTo>
                  <a:pt x="114" y="236"/>
                </a:lnTo>
                <a:close/>
                <a:moveTo>
                  <a:pt x="158" y="186"/>
                </a:moveTo>
                <a:cubicBezTo>
                  <a:pt x="189" y="186"/>
                  <a:pt x="189" y="186"/>
                  <a:pt x="189" y="186"/>
                </a:cubicBezTo>
                <a:cubicBezTo>
                  <a:pt x="174" y="141"/>
                  <a:pt x="174" y="141"/>
                  <a:pt x="174" y="141"/>
                </a:cubicBezTo>
                <a:cubicBezTo>
                  <a:pt x="173" y="141"/>
                  <a:pt x="173" y="141"/>
                  <a:pt x="173" y="141"/>
                </a:cubicBezTo>
                <a:lnTo>
                  <a:pt x="158" y="186"/>
                </a:lnTo>
                <a:close/>
                <a:moveTo>
                  <a:pt x="249" y="236"/>
                </a:moveTo>
                <a:cubicBezTo>
                  <a:pt x="249" y="105"/>
                  <a:pt x="249" y="105"/>
                  <a:pt x="249" y="105"/>
                </a:cubicBezTo>
                <a:cubicBezTo>
                  <a:pt x="297" y="105"/>
                  <a:pt x="297" y="105"/>
                  <a:pt x="297" y="105"/>
                </a:cubicBezTo>
                <a:cubicBezTo>
                  <a:pt x="325" y="105"/>
                  <a:pt x="351" y="112"/>
                  <a:pt x="351" y="147"/>
                </a:cubicBezTo>
                <a:cubicBezTo>
                  <a:pt x="351" y="182"/>
                  <a:pt x="323" y="189"/>
                  <a:pt x="297" y="189"/>
                </a:cubicBezTo>
                <a:cubicBezTo>
                  <a:pt x="278" y="189"/>
                  <a:pt x="278" y="189"/>
                  <a:pt x="278" y="189"/>
                </a:cubicBezTo>
                <a:cubicBezTo>
                  <a:pt x="278" y="236"/>
                  <a:pt x="278" y="236"/>
                  <a:pt x="278" y="236"/>
                </a:cubicBezTo>
                <a:lnTo>
                  <a:pt x="249" y="236"/>
                </a:lnTo>
                <a:close/>
                <a:moveTo>
                  <a:pt x="278" y="167"/>
                </a:moveTo>
                <a:cubicBezTo>
                  <a:pt x="298" y="167"/>
                  <a:pt x="298" y="167"/>
                  <a:pt x="298" y="167"/>
                </a:cubicBezTo>
                <a:cubicBezTo>
                  <a:pt x="316" y="167"/>
                  <a:pt x="322" y="160"/>
                  <a:pt x="322" y="147"/>
                </a:cubicBezTo>
                <a:cubicBezTo>
                  <a:pt x="322" y="135"/>
                  <a:pt x="316" y="128"/>
                  <a:pt x="298" y="128"/>
                </a:cubicBezTo>
                <a:cubicBezTo>
                  <a:pt x="278" y="128"/>
                  <a:pt x="278" y="128"/>
                  <a:pt x="278" y="128"/>
                </a:cubicBezTo>
                <a:lnTo>
                  <a:pt x="278" y="167"/>
                </a:lnTo>
                <a:close/>
                <a:moveTo>
                  <a:pt x="413" y="236"/>
                </a:moveTo>
                <a:cubicBezTo>
                  <a:pt x="413" y="104"/>
                  <a:pt x="413" y="104"/>
                  <a:pt x="413" y="104"/>
                </a:cubicBezTo>
                <a:cubicBezTo>
                  <a:pt x="500" y="104"/>
                  <a:pt x="500" y="104"/>
                  <a:pt x="500" y="104"/>
                </a:cubicBezTo>
                <a:cubicBezTo>
                  <a:pt x="500" y="129"/>
                  <a:pt x="500" y="129"/>
                  <a:pt x="500" y="129"/>
                </a:cubicBezTo>
                <a:cubicBezTo>
                  <a:pt x="442" y="129"/>
                  <a:pt x="442" y="129"/>
                  <a:pt x="442" y="129"/>
                </a:cubicBezTo>
                <a:cubicBezTo>
                  <a:pt x="442" y="161"/>
                  <a:pt x="442" y="161"/>
                  <a:pt x="442" y="161"/>
                </a:cubicBezTo>
                <a:cubicBezTo>
                  <a:pt x="484" y="161"/>
                  <a:pt x="484" y="161"/>
                  <a:pt x="484" y="161"/>
                </a:cubicBezTo>
                <a:cubicBezTo>
                  <a:pt x="484" y="184"/>
                  <a:pt x="484" y="184"/>
                  <a:pt x="484" y="184"/>
                </a:cubicBezTo>
                <a:cubicBezTo>
                  <a:pt x="442" y="184"/>
                  <a:pt x="442" y="184"/>
                  <a:pt x="442" y="184"/>
                </a:cubicBezTo>
                <a:cubicBezTo>
                  <a:pt x="442" y="236"/>
                  <a:pt x="442" y="236"/>
                  <a:pt x="442" y="236"/>
                </a:cubicBezTo>
                <a:lnTo>
                  <a:pt x="413" y="236"/>
                </a:lnTo>
                <a:close/>
                <a:moveTo>
                  <a:pt x="514" y="128"/>
                </a:moveTo>
                <a:cubicBezTo>
                  <a:pt x="514" y="105"/>
                  <a:pt x="514" y="105"/>
                  <a:pt x="514" y="105"/>
                </a:cubicBezTo>
                <a:cubicBezTo>
                  <a:pt x="543" y="105"/>
                  <a:pt x="543" y="105"/>
                  <a:pt x="543" y="105"/>
                </a:cubicBezTo>
                <a:cubicBezTo>
                  <a:pt x="543" y="128"/>
                  <a:pt x="543" y="128"/>
                  <a:pt x="543" y="128"/>
                </a:cubicBezTo>
                <a:lnTo>
                  <a:pt x="514" y="128"/>
                </a:lnTo>
                <a:close/>
                <a:moveTo>
                  <a:pt x="514" y="236"/>
                </a:moveTo>
                <a:cubicBezTo>
                  <a:pt x="514" y="141"/>
                  <a:pt x="514" y="141"/>
                  <a:pt x="514" y="141"/>
                </a:cubicBezTo>
                <a:cubicBezTo>
                  <a:pt x="542" y="141"/>
                  <a:pt x="542" y="141"/>
                  <a:pt x="542" y="141"/>
                </a:cubicBezTo>
                <a:cubicBezTo>
                  <a:pt x="542" y="236"/>
                  <a:pt x="542" y="236"/>
                  <a:pt x="542" y="236"/>
                </a:cubicBezTo>
                <a:lnTo>
                  <a:pt x="514" y="236"/>
                </a:lnTo>
                <a:close/>
                <a:moveTo>
                  <a:pt x="560" y="189"/>
                </a:moveTo>
                <a:cubicBezTo>
                  <a:pt x="560" y="152"/>
                  <a:pt x="588" y="139"/>
                  <a:pt x="608" y="139"/>
                </a:cubicBezTo>
                <a:cubicBezTo>
                  <a:pt x="627" y="139"/>
                  <a:pt x="651" y="149"/>
                  <a:pt x="651" y="192"/>
                </a:cubicBezTo>
                <a:cubicBezTo>
                  <a:pt x="651" y="196"/>
                  <a:pt x="651" y="196"/>
                  <a:pt x="651" y="196"/>
                </a:cubicBezTo>
                <a:cubicBezTo>
                  <a:pt x="588" y="196"/>
                  <a:pt x="588" y="196"/>
                  <a:pt x="588" y="196"/>
                </a:cubicBezTo>
                <a:cubicBezTo>
                  <a:pt x="590" y="212"/>
                  <a:pt x="599" y="218"/>
                  <a:pt x="611" y="218"/>
                </a:cubicBezTo>
                <a:cubicBezTo>
                  <a:pt x="622" y="218"/>
                  <a:pt x="632" y="213"/>
                  <a:pt x="639" y="207"/>
                </a:cubicBezTo>
                <a:cubicBezTo>
                  <a:pt x="650" y="224"/>
                  <a:pt x="650" y="224"/>
                  <a:pt x="650" y="224"/>
                </a:cubicBezTo>
                <a:cubicBezTo>
                  <a:pt x="639" y="233"/>
                  <a:pt x="625" y="238"/>
                  <a:pt x="608" y="238"/>
                </a:cubicBezTo>
                <a:cubicBezTo>
                  <a:pt x="584" y="238"/>
                  <a:pt x="560" y="225"/>
                  <a:pt x="560" y="189"/>
                </a:cubicBezTo>
                <a:close/>
                <a:moveTo>
                  <a:pt x="626" y="179"/>
                </a:moveTo>
                <a:cubicBezTo>
                  <a:pt x="624" y="166"/>
                  <a:pt x="618" y="160"/>
                  <a:pt x="608" y="160"/>
                </a:cubicBezTo>
                <a:cubicBezTo>
                  <a:pt x="599" y="160"/>
                  <a:pt x="591" y="166"/>
                  <a:pt x="589" y="179"/>
                </a:cubicBezTo>
                <a:lnTo>
                  <a:pt x="626" y="179"/>
                </a:lnTo>
                <a:close/>
                <a:moveTo>
                  <a:pt x="669" y="236"/>
                </a:moveTo>
                <a:cubicBezTo>
                  <a:pt x="669" y="104"/>
                  <a:pt x="669" y="104"/>
                  <a:pt x="669" y="104"/>
                </a:cubicBezTo>
                <a:cubicBezTo>
                  <a:pt x="697" y="104"/>
                  <a:pt x="697" y="104"/>
                  <a:pt x="697" y="104"/>
                </a:cubicBezTo>
                <a:cubicBezTo>
                  <a:pt x="697" y="236"/>
                  <a:pt x="697" y="236"/>
                  <a:pt x="697" y="236"/>
                </a:cubicBezTo>
                <a:lnTo>
                  <a:pt x="669" y="236"/>
                </a:lnTo>
                <a:close/>
                <a:moveTo>
                  <a:pt x="715" y="189"/>
                </a:moveTo>
                <a:cubicBezTo>
                  <a:pt x="715" y="157"/>
                  <a:pt x="730" y="139"/>
                  <a:pt x="752" y="139"/>
                </a:cubicBezTo>
                <a:cubicBezTo>
                  <a:pt x="765" y="139"/>
                  <a:pt x="774" y="144"/>
                  <a:pt x="781" y="153"/>
                </a:cubicBezTo>
                <a:cubicBezTo>
                  <a:pt x="781" y="104"/>
                  <a:pt x="781" y="104"/>
                  <a:pt x="781" y="104"/>
                </a:cubicBezTo>
                <a:cubicBezTo>
                  <a:pt x="809" y="104"/>
                  <a:pt x="809" y="104"/>
                  <a:pt x="809" y="104"/>
                </a:cubicBezTo>
                <a:cubicBezTo>
                  <a:pt x="809" y="213"/>
                  <a:pt x="809" y="213"/>
                  <a:pt x="809" y="213"/>
                </a:cubicBezTo>
                <a:cubicBezTo>
                  <a:pt x="809" y="224"/>
                  <a:pt x="810" y="231"/>
                  <a:pt x="812" y="236"/>
                </a:cubicBezTo>
                <a:cubicBezTo>
                  <a:pt x="783" y="236"/>
                  <a:pt x="783" y="236"/>
                  <a:pt x="783" y="236"/>
                </a:cubicBezTo>
                <a:cubicBezTo>
                  <a:pt x="782" y="234"/>
                  <a:pt x="781" y="227"/>
                  <a:pt x="781" y="222"/>
                </a:cubicBezTo>
                <a:cubicBezTo>
                  <a:pt x="774" y="230"/>
                  <a:pt x="765" y="237"/>
                  <a:pt x="751" y="237"/>
                </a:cubicBezTo>
                <a:cubicBezTo>
                  <a:pt x="730" y="237"/>
                  <a:pt x="715" y="222"/>
                  <a:pt x="715" y="189"/>
                </a:cubicBezTo>
                <a:close/>
                <a:moveTo>
                  <a:pt x="781" y="207"/>
                </a:moveTo>
                <a:cubicBezTo>
                  <a:pt x="781" y="172"/>
                  <a:pt x="781" y="172"/>
                  <a:pt x="781" y="172"/>
                </a:cubicBezTo>
                <a:cubicBezTo>
                  <a:pt x="774" y="166"/>
                  <a:pt x="769" y="163"/>
                  <a:pt x="762" y="163"/>
                </a:cubicBezTo>
                <a:cubicBezTo>
                  <a:pt x="750" y="163"/>
                  <a:pt x="744" y="172"/>
                  <a:pt x="744" y="189"/>
                </a:cubicBezTo>
                <a:cubicBezTo>
                  <a:pt x="744" y="205"/>
                  <a:pt x="749" y="216"/>
                  <a:pt x="762" y="216"/>
                </a:cubicBezTo>
                <a:cubicBezTo>
                  <a:pt x="769" y="216"/>
                  <a:pt x="776" y="212"/>
                  <a:pt x="781" y="207"/>
                </a:cubicBezTo>
                <a:close/>
                <a:moveTo>
                  <a:pt x="822" y="250"/>
                </a:moveTo>
                <a:cubicBezTo>
                  <a:pt x="822" y="241"/>
                  <a:pt x="830" y="235"/>
                  <a:pt x="838" y="231"/>
                </a:cubicBezTo>
                <a:cubicBezTo>
                  <a:pt x="834" y="229"/>
                  <a:pt x="832" y="225"/>
                  <a:pt x="832" y="220"/>
                </a:cubicBezTo>
                <a:cubicBezTo>
                  <a:pt x="832" y="212"/>
                  <a:pt x="838" y="205"/>
                  <a:pt x="846" y="200"/>
                </a:cubicBezTo>
                <a:cubicBezTo>
                  <a:pt x="835" y="194"/>
                  <a:pt x="830" y="185"/>
                  <a:pt x="830" y="173"/>
                </a:cubicBezTo>
                <a:cubicBezTo>
                  <a:pt x="830" y="154"/>
                  <a:pt x="845" y="139"/>
                  <a:pt x="873" y="139"/>
                </a:cubicBezTo>
                <a:cubicBezTo>
                  <a:pt x="887" y="139"/>
                  <a:pt x="897" y="143"/>
                  <a:pt x="904" y="150"/>
                </a:cubicBezTo>
                <a:cubicBezTo>
                  <a:pt x="911" y="144"/>
                  <a:pt x="921" y="140"/>
                  <a:pt x="929" y="140"/>
                </a:cubicBezTo>
                <a:cubicBezTo>
                  <a:pt x="929" y="162"/>
                  <a:pt x="929" y="162"/>
                  <a:pt x="929" y="162"/>
                </a:cubicBezTo>
                <a:cubicBezTo>
                  <a:pt x="925" y="162"/>
                  <a:pt x="920" y="162"/>
                  <a:pt x="913" y="164"/>
                </a:cubicBezTo>
                <a:cubicBezTo>
                  <a:pt x="914" y="166"/>
                  <a:pt x="915" y="170"/>
                  <a:pt x="915" y="173"/>
                </a:cubicBezTo>
                <a:cubicBezTo>
                  <a:pt x="915" y="192"/>
                  <a:pt x="900" y="207"/>
                  <a:pt x="873" y="207"/>
                </a:cubicBezTo>
                <a:cubicBezTo>
                  <a:pt x="867" y="207"/>
                  <a:pt x="862" y="206"/>
                  <a:pt x="858" y="205"/>
                </a:cubicBezTo>
                <a:cubicBezTo>
                  <a:pt x="856" y="207"/>
                  <a:pt x="855" y="208"/>
                  <a:pt x="855" y="210"/>
                </a:cubicBezTo>
                <a:cubicBezTo>
                  <a:pt x="855" y="214"/>
                  <a:pt x="859" y="215"/>
                  <a:pt x="865" y="215"/>
                </a:cubicBezTo>
                <a:cubicBezTo>
                  <a:pt x="880" y="216"/>
                  <a:pt x="880" y="216"/>
                  <a:pt x="880" y="216"/>
                </a:cubicBezTo>
                <a:cubicBezTo>
                  <a:pt x="912" y="217"/>
                  <a:pt x="925" y="225"/>
                  <a:pt x="925" y="243"/>
                </a:cubicBezTo>
                <a:cubicBezTo>
                  <a:pt x="925" y="262"/>
                  <a:pt x="902" y="272"/>
                  <a:pt x="871" y="272"/>
                </a:cubicBezTo>
                <a:cubicBezTo>
                  <a:pt x="834" y="272"/>
                  <a:pt x="822" y="264"/>
                  <a:pt x="822" y="250"/>
                </a:cubicBezTo>
                <a:close/>
                <a:moveTo>
                  <a:pt x="900" y="247"/>
                </a:moveTo>
                <a:cubicBezTo>
                  <a:pt x="900" y="242"/>
                  <a:pt x="898" y="239"/>
                  <a:pt x="875" y="238"/>
                </a:cubicBezTo>
                <a:cubicBezTo>
                  <a:pt x="860" y="237"/>
                  <a:pt x="860" y="237"/>
                  <a:pt x="860" y="237"/>
                </a:cubicBezTo>
                <a:cubicBezTo>
                  <a:pt x="854" y="237"/>
                  <a:pt x="854" y="237"/>
                  <a:pt x="854" y="237"/>
                </a:cubicBezTo>
                <a:cubicBezTo>
                  <a:pt x="850" y="239"/>
                  <a:pt x="849" y="242"/>
                  <a:pt x="849" y="245"/>
                </a:cubicBezTo>
                <a:cubicBezTo>
                  <a:pt x="849" y="253"/>
                  <a:pt x="856" y="257"/>
                  <a:pt x="876" y="257"/>
                </a:cubicBezTo>
                <a:cubicBezTo>
                  <a:pt x="890" y="257"/>
                  <a:pt x="900" y="254"/>
                  <a:pt x="900" y="247"/>
                </a:cubicBezTo>
                <a:close/>
                <a:moveTo>
                  <a:pt x="889" y="174"/>
                </a:moveTo>
                <a:cubicBezTo>
                  <a:pt x="889" y="165"/>
                  <a:pt x="884" y="157"/>
                  <a:pt x="873" y="157"/>
                </a:cubicBezTo>
                <a:cubicBezTo>
                  <a:pt x="862" y="157"/>
                  <a:pt x="857" y="165"/>
                  <a:pt x="857" y="174"/>
                </a:cubicBezTo>
                <a:cubicBezTo>
                  <a:pt x="857" y="184"/>
                  <a:pt x="863" y="191"/>
                  <a:pt x="873" y="191"/>
                </a:cubicBezTo>
                <a:cubicBezTo>
                  <a:pt x="883" y="191"/>
                  <a:pt x="889" y="184"/>
                  <a:pt x="889" y="174"/>
                </a:cubicBezTo>
                <a:close/>
                <a:moveTo>
                  <a:pt x="943" y="236"/>
                </a:moveTo>
                <a:cubicBezTo>
                  <a:pt x="943" y="104"/>
                  <a:pt x="943" y="104"/>
                  <a:pt x="943" y="104"/>
                </a:cubicBezTo>
                <a:cubicBezTo>
                  <a:pt x="971" y="104"/>
                  <a:pt x="971" y="104"/>
                  <a:pt x="971" y="104"/>
                </a:cubicBezTo>
                <a:cubicBezTo>
                  <a:pt x="971" y="236"/>
                  <a:pt x="971" y="236"/>
                  <a:pt x="971" y="236"/>
                </a:cubicBezTo>
                <a:lnTo>
                  <a:pt x="943" y="236"/>
                </a:lnTo>
                <a:close/>
                <a:moveTo>
                  <a:pt x="988" y="212"/>
                </a:moveTo>
                <a:cubicBezTo>
                  <a:pt x="988" y="190"/>
                  <a:pt x="1006" y="178"/>
                  <a:pt x="1048" y="175"/>
                </a:cubicBezTo>
                <a:cubicBezTo>
                  <a:pt x="1048" y="172"/>
                  <a:pt x="1048" y="172"/>
                  <a:pt x="1048" y="172"/>
                </a:cubicBezTo>
                <a:cubicBezTo>
                  <a:pt x="1048" y="165"/>
                  <a:pt x="1044" y="161"/>
                  <a:pt x="1035" y="161"/>
                </a:cubicBezTo>
                <a:cubicBezTo>
                  <a:pt x="1023" y="161"/>
                  <a:pt x="1013" y="166"/>
                  <a:pt x="1004" y="173"/>
                </a:cubicBezTo>
                <a:cubicBezTo>
                  <a:pt x="992" y="156"/>
                  <a:pt x="992" y="156"/>
                  <a:pt x="992" y="156"/>
                </a:cubicBezTo>
                <a:cubicBezTo>
                  <a:pt x="1001" y="148"/>
                  <a:pt x="1015" y="139"/>
                  <a:pt x="1039" y="139"/>
                </a:cubicBezTo>
                <a:cubicBezTo>
                  <a:pt x="1065" y="139"/>
                  <a:pt x="1076" y="152"/>
                  <a:pt x="1076" y="176"/>
                </a:cubicBezTo>
                <a:cubicBezTo>
                  <a:pt x="1076" y="213"/>
                  <a:pt x="1076" y="213"/>
                  <a:pt x="1076" y="213"/>
                </a:cubicBezTo>
                <a:cubicBezTo>
                  <a:pt x="1076" y="224"/>
                  <a:pt x="1077" y="231"/>
                  <a:pt x="1078" y="236"/>
                </a:cubicBezTo>
                <a:cubicBezTo>
                  <a:pt x="1050" y="236"/>
                  <a:pt x="1050" y="236"/>
                  <a:pt x="1050" y="236"/>
                </a:cubicBezTo>
                <a:cubicBezTo>
                  <a:pt x="1049" y="232"/>
                  <a:pt x="1048" y="228"/>
                  <a:pt x="1048" y="222"/>
                </a:cubicBezTo>
                <a:cubicBezTo>
                  <a:pt x="1039" y="232"/>
                  <a:pt x="1029" y="237"/>
                  <a:pt x="1015" y="237"/>
                </a:cubicBezTo>
                <a:cubicBezTo>
                  <a:pt x="1000" y="237"/>
                  <a:pt x="988" y="228"/>
                  <a:pt x="988" y="212"/>
                </a:cubicBezTo>
                <a:close/>
                <a:moveTo>
                  <a:pt x="1048" y="208"/>
                </a:moveTo>
                <a:cubicBezTo>
                  <a:pt x="1048" y="190"/>
                  <a:pt x="1048" y="190"/>
                  <a:pt x="1048" y="190"/>
                </a:cubicBezTo>
                <a:cubicBezTo>
                  <a:pt x="1025" y="192"/>
                  <a:pt x="1016" y="198"/>
                  <a:pt x="1016" y="207"/>
                </a:cubicBezTo>
                <a:cubicBezTo>
                  <a:pt x="1016" y="213"/>
                  <a:pt x="1020" y="216"/>
                  <a:pt x="1026" y="216"/>
                </a:cubicBezTo>
                <a:cubicBezTo>
                  <a:pt x="1036" y="216"/>
                  <a:pt x="1043" y="213"/>
                  <a:pt x="1048" y="208"/>
                </a:cubicBezTo>
                <a:close/>
                <a:moveTo>
                  <a:pt x="1090" y="223"/>
                </a:moveTo>
                <a:cubicBezTo>
                  <a:pt x="1101" y="207"/>
                  <a:pt x="1101" y="207"/>
                  <a:pt x="1101" y="207"/>
                </a:cubicBezTo>
                <a:cubicBezTo>
                  <a:pt x="1110" y="215"/>
                  <a:pt x="1122" y="220"/>
                  <a:pt x="1134" y="220"/>
                </a:cubicBezTo>
                <a:cubicBezTo>
                  <a:pt x="1143" y="220"/>
                  <a:pt x="1149" y="217"/>
                  <a:pt x="1149" y="210"/>
                </a:cubicBezTo>
                <a:cubicBezTo>
                  <a:pt x="1149" y="204"/>
                  <a:pt x="1144" y="201"/>
                  <a:pt x="1131" y="199"/>
                </a:cubicBezTo>
                <a:cubicBezTo>
                  <a:pt x="1113" y="196"/>
                  <a:pt x="1094" y="192"/>
                  <a:pt x="1094" y="169"/>
                </a:cubicBezTo>
                <a:cubicBezTo>
                  <a:pt x="1094" y="150"/>
                  <a:pt x="1110" y="139"/>
                  <a:pt x="1131" y="139"/>
                </a:cubicBezTo>
                <a:cubicBezTo>
                  <a:pt x="1150" y="139"/>
                  <a:pt x="1162" y="144"/>
                  <a:pt x="1172" y="153"/>
                </a:cubicBezTo>
                <a:cubicBezTo>
                  <a:pt x="1161" y="169"/>
                  <a:pt x="1161" y="169"/>
                  <a:pt x="1161" y="169"/>
                </a:cubicBezTo>
                <a:cubicBezTo>
                  <a:pt x="1152" y="162"/>
                  <a:pt x="1142" y="158"/>
                  <a:pt x="1133" y="158"/>
                </a:cubicBezTo>
                <a:cubicBezTo>
                  <a:pt x="1125" y="158"/>
                  <a:pt x="1120" y="162"/>
                  <a:pt x="1120" y="167"/>
                </a:cubicBezTo>
                <a:cubicBezTo>
                  <a:pt x="1120" y="173"/>
                  <a:pt x="1126" y="175"/>
                  <a:pt x="1137" y="177"/>
                </a:cubicBezTo>
                <a:cubicBezTo>
                  <a:pt x="1156" y="180"/>
                  <a:pt x="1176" y="184"/>
                  <a:pt x="1176" y="206"/>
                </a:cubicBezTo>
                <a:cubicBezTo>
                  <a:pt x="1176" y="229"/>
                  <a:pt x="1156" y="238"/>
                  <a:pt x="1134" y="238"/>
                </a:cubicBezTo>
                <a:cubicBezTo>
                  <a:pt x="1113" y="238"/>
                  <a:pt x="1099" y="232"/>
                  <a:pt x="1090" y="223"/>
                </a:cubicBezTo>
                <a:close/>
                <a:moveTo>
                  <a:pt x="1184" y="223"/>
                </a:moveTo>
                <a:cubicBezTo>
                  <a:pt x="1195" y="207"/>
                  <a:pt x="1195" y="207"/>
                  <a:pt x="1195" y="207"/>
                </a:cubicBezTo>
                <a:cubicBezTo>
                  <a:pt x="1204" y="215"/>
                  <a:pt x="1217" y="220"/>
                  <a:pt x="1228" y="220"/>
                </a:cubicBezTo>
                <a:cubicBezTo>
                  <a:pt x="1237" y="220"/>
                  <a:pt x="1243" y="217"/>
                  <a:pt x="1243" y="210"/>
                </a:cubicBezTo>
                <a:cubicBezTo>
                  <a:pt x="1243" y="204"/>
                  <a:pt x="1238" y="201"/>
                  <a:pt x="1225" y="199"/>
                </a:cubicBezTo>
                <a:cubicBezTo>
                  <a:pt x="1207" y="196"/>
                  <a:pt x="1188" y="192"/>
                  <a:pt x="1188" y="169"/>
                </a:cubicBezTo>
                <a:cubicBezTo>
                  <a:pt x="1188" y="150"/>
                  <a:pt x="1204" y="139"/>
                  <a:pt x="1225" y="139"/>
                </a:cubicBezTo>
                <a:cubicBezTo>
                  <a:pt x="1244" y="139"/>
                  <a:pt x="1256" y="144"/>
                  <a:pt x="1267" y="153"/>
                </a:cubicBezTo>
                <a:cubicBezTo>
                  <a:pt x="1255" y="169"/>
                  <a:pt x="1255" y="169"/>
                  <a:pt x="1255" y="169"/>
                </a:cubicBezTo>
                <a:cubicBezTo>
                  <a:pt x="1246" y="162"/>
                  <a:pt x="1236" y="158"/>
                  <a:pt x="1227" y="158"/>
                </a:cubicBezTo>
                <a:cubicBezTo>
                  <a:pt x="1219" y="158"/>
                  <a:pt x="1215" y="162"/>
                  <a:pt x="1215" y="167"/>
                </a:cubicBezTo>
                <a:cubicBezTo>
                  <a:pt x="1215" y="173"/>
                  <a:pt x="1220" y="175"/>
                  <a:pt x="1231" y="177"/>
                </a:cubicBezTo>
                <a:cubicBezTo>
                  <a:pt x="1250" y="180"/>
                  <a:pt x="1270" y="184"/>
                  <a:pt x="1270" y="206"/>
                </a:cubicBezTo>
                <a:cubicBezTo>
                  <a:pt x="1270" y="229"/>
                  <a:pt x="1250" y="238"/>
                  <a:pt x="1228" y="238"/>
                </a:cubicBezTo>
                <a:cubicBezTo>
                  <a:pt x="1207" y="238"/>
                  <a:pt x="1193" y="232"/>
                  <a:pt x="1184" y="223"/>
                </a:cubicBezTo>
                <a:close/>
                <a:moveTo>
                  <a:pt x="1405" y="245"/>
                </a:moveTo>
                <a:cubicBezTo>
                  <a:pt x="1408" y="255"/>
                  <a:pt x="1414" y="277"/>
                  <a:pt x="1411" y="288"/>
                </a:cubicBezTo>
                <a:cubicBezTo>
                  <a:pt x="1408" y="298"/>
                  <a:pt x="1398" y="292"/>
                  <a:pt x="1394" y="288"/>
                </a:cubicBezTo>
                <a:cubicBezTo>
                  <a:pt x="1393" y="286"/>
                  <a:pt x="1392" y="286"/>
                  <a:pt x="1391" y="285"/>
                </a:cubicBezTo>
                <a:cubicBezTo>
                  <a:pt x="1389" y="283"/>
                  <a:pt x="1382" y="275"/>
                  <a:pt x="1380" y="273"/>
                </a:cubicBezTo>
                <a:cubicBezTo>
                  <a:pt x="1371" y="259"/>
                  <a:pt x="1371" y="259"/>
                  <a:pt x="1371" y="259"/>
                </a:cubicBezTo>
                <a:cubicBezTo>
                  <a:pt x="1371" y="258"/>
                  <a:pt x="1370" y="257"/>
                  <a:pt x="1369" y="256"/>
                </a:cubicBezTo>
                <a:cubicBezTo>
                  <a:pt x="1356" y="230"/>
                  <a:pt x="1356" y="230"/>
                  <a:pt x="1356" y="230"/>
                </a:cubicBezTo>
                <a:cubicBezTo>
                  <a:pt x="1352" y="222"/>
                  <a:pt x="1349" y="215"/>
                  <a:pt x="1346" y="206"/>
                </a:cubicBezTo>
                <a:cubicBezTo>
                  <a:pt x="1344" y="202"/>
                  <a:pt x="1341" y="194"/>
                  <a:pt x="1340" y="189"/>
                </a:cubicBezTo>
                <a:cubicBezTo>
                  <a:pt x="1338" y="182"/>
                  <a:pt x="1329" y="143"/>
                  <a:pt x="1347" y="151"/>
                </a:cubicBezTo>
                <a:cubicBezTo>
                  <a:pt x="1350" y="152"/>
                  <a:pt x="1352" y="154"/>
                  <a:pt x="1354" y="156"/>
                </a:cubicBezTo>
                <a:cubicBezTo>
                  <a:pt x="1356" y="157"/>
                  <a:pt x="1361" y="163"/>
                  <a:pt x="1362" y="165"/>
                </a:cubicBezTo>
                <a:cubicBezTo>
                  <a:pt x="1364" y="167"/>
                  <a:pt x="1368" y="172"/>
                  <a:pt x="1370" y="174"/>
                </a:cubicBezTo>
                <a:cubicBezTo>
                  <a:pt x="1371" y="176"/>
                  <a:pt x="1378" y="185"/>
                  <a:pt x="1378" y="188"/>
                </a:cubicBezTo>
                <a:cubicBezTo>
                  <a:pt x="1372" y="180"/>
                  <a:pt x="1372" y="180"/>
                  <a:pt x="1372" y="180"/>
                </a:cubicBezTo>
                <a:cubicBezTo>
                  <a:pt x="1363" y="169"/>
                  <a:pt x="1353" y="167"/>
                  <a:pt x="1356" y="185"/>
                </a:cubicBezTo>
                <a:cubicBezTo>
                  <a:pt x="1357" y="193"/>
                  <a:pt x="1359" y="198"/>
                  <a:pt x="1361" y="206"/>
                </a:cubicBezTo>
                <a:cubicBezTo>
                  <a:pt x="1365" y="215"/>
                  <a:pt x="1365" y="215"/>
                  <a:pt x="1365" y="215"/>
                </a:cubicBezTo>
                <a:cubicBezTo>
                  <a:pt x="1366" y="219"/>
                  <a:pt x="1368" y="221"/>
                  <a:pt x="1369" y="224"/>
                </a:cubicBezTo>
                <a:cubicBezTo>
                  <a:pt x="1375" y="237"/>
                  <a:pt x="1384" y="253"/>
                  <a:pt x="1394" y="262"/>
                </a:cubicBezTo>
                <a:cubicBezTo>
                  <a:pt x="1404" y="271"/>
                  <a:pt x="1407" y="263"/>
                  <a:pt x="1405" y="252"/>
                </a:cubicBezTo>
                <a:cubicBezTo>
                  <a:pt x="1403" y="241"/>
                  <a:pt x="1403" y="241"/>
                  <a:pt x="1403" y="241"/>
                </a:cubicBezTo>
                <a:cubicBezTo>
                  <a:pt x="1404" y="242"/>
                  <a:pt x="1405" y="244"/>
                  <a:pt x="1405" y="245"/>
                </a:cubicBezTo>
                <a:close/>
                <a:moveTo>
                  <a:pt x="1541" y="76"/>
                </a:moveTo>
                <a:cubicBezTo>
                  <a:pt x="1540" y="74"/>
                  <a:pt x="1538" y="70"/>
                  <a:pt x="1536" y="68"/>
                </a:cubicBezTo>
                <a:cubicBezTo>
                  <a:pt x="1525" y="49"/>
                  <a:pt x="1512" y="32"/>
                  <a:pt x="1496" y="16"/>
                </a:cubicBezTo>
                <a:cubicBezTo>
                  <a:pt x="1495" y="15"/>
                  <a:pt x="1494" y="14"/>
                  <a:pt x="1493" y="13"/>
                </a:cubicBezTo>
                <a:cubicBezTo>
                  <a:pt x="1489" y="9"/>
                  <a:pt x="1481" y="3"/>
                  <a:pt x="1476" y="1"/>
                </a:cubicBezTo>
                <a:cubicBezTo>
                  <a:pt x="1474" y="0"/>
                  <a:pt x="1472" y="0"/>
                  <a:pt x="1470" y="0"/>
                </a:cubicBezTo>
                <a:cubicBezTo>
                  <a:pt x="1466" y="0"/>
                  <a:pt x="1466" y="0"/>
                  <a:pt x="1466" y="0"/>
                </a:cubicBezTo>
                <a:cubicBezTo>
                  <a:pt x="1463" y="0"/>
                  <a:pt x="1460" y="2"/>
                  <a:pt x="1459" y="4"/>
                </a:cubicBezTo>
                <a:cubicBezTo>
                  <a:pt x="1455" y="10"/>
                  <a:pt x="1454" y="15"/>
                  <a:pt x="1454" y="23"/>
                </a:cubicBezTo>
                <a:cubicBezTo>
                  <a:pt x="1453" y="26"/>
                  <a:pt x="1454" y="41"/>
                  <a:pt x="1455" y="44"/>
                </a:cubicBezTo>
                <a:cubicBezTo>
                  <a:pt x="1456" y="54"/>
                  <a:pt x="1460" y="72"/>
                  <a:pt x="1463" y="83"/>
                </a:cubicBezTo>
                <a:cubicBezTo>
                  <a:pt x="1466" y="91"/>
                  <a:pt x="1469" y="101"/>
                  <a:pt x="1472" y="109"/>
                </a:cubicBezTo>
                <a:cubicBezTo>
                  <a:pt x="1476" y="120"/>
                  <a:pt x="1480" y="131"/>
                  <a:pt x="1485" y="142"/>
                </a:cubicBezTo>
                <a:cubicBezTo>
                  <a:pt x="1486" y="145"/>
                  <a:pt x="1487" y="148"/>
                  <a:pt x="1488" y="151"/>
                </a:cubicBezTo>
                <a:cubicBezTo>
                  <a:pt x="1492" y="160"/>
                  <a:pt x="1503" y="181"/>
                  <a:pt x="1507" y="190"/>
                </a:cubicBezTo>
                <a:cubicBezTo>
                  <a:pt x="1511" y="197"/>
                  <a:pt x="1520" y="213"/>
                  <a:pt x="1524" y="220"/>
                </a:cubicBezTo>
                <a:cubicBezTo>
                  <a:pt x="1533" y="234"/>
                  <a:pt x="1533" y="234"/>
                  <a:pt x="1533" y="234"/>
                </a:cubicBezTo>
                <a:cubicBezTo>
                  <a:pt x="1538" y="243"/>
                  <a:pt x="1548" y="256"/>
                  <a:pt x="1555" y="264"/>
                </a:cubicBezTo>
                <a:cubicBezTo>
                  <a:pt x="1559" y="270"/>
                  <a:pt x="1564" y="274"/>
                  <a:pt x="1569" y="279"/>
                </a:cubicBezTo>
                <a:cubicBezTo>
                  <a:pt x="1576" y="286"/>
                  <a:pt x="1596" y="304"/>
                  <a:pt x="1606" y="290"/>
                </a:cubicBezTo>
                <a:cubicBezTo>
                  <a:pt x="1610" y="284"/>
                  <a:pt x="1610" y="278"/>
                  <a:pt x="1611" y="272"/>
                </a:cubicBezTo>
                <a:cubicBezTo>
                  <a:pt x="1611" y="268"/>
                  <a:pt x="1611" y="264"/>
                  <a:pt x="1611" y="260"/>
                </a:cubicBezTo>
                <a:cubicBezTo>
                  <a:pt x="1611" y="257"/>
                  <a:pt x="1610" y="253"/>
                  <a:pt x="1610" y="250"/>
                </a:cubicBezTo>
                <a:cubicBezTo>
                  <a:pt x="1609" y="245"/>
                  <a:pt x="1606" y="230"/>
                  <a:pt x="1605" y="226"/>
                </a:cubicBezTo>
                <a:cubicBezTo>
                  <a:pt x="1601" y="212"/>
                  <a:pt x="1601" y="212"/>
                  <a:pt x="1601" y="212"/>
                </a:cubicBezTo>
                <a:cubicBezTo>
                  <a:pt x="1601" y="209"/>
                  <a:pt x="1594" y="187"/>
                  <a:pt x="1592" y="186"/>
                </a:cubicBezTo>
                <a:cubicBezTo>
                  <a:pt x="1595" y="197"/>
                  <a:pt x="1595" y="197"/>
                  <a:pt x="1595" y="197"/>
                </a:cubicBezTo>
                <a:cubicBezTo>
                  <a:pt x="1597" y="206"/>
                  <a:pt x="1603" y="239"/>
                  <a:pt x="1589" y="239"/>
                </a:cubicBezTo>
                <a:cubicBezTo>
                  <a:pt x="1584" y="239"/>
                  <a:pt x="1579" y="235"/>
                  <a:pt x="1575" y="232"/>
                </a:cubicBezTo>
                <a:cubicBezTo>
                  <a:pt x="1571" y="229"/>
                  <a:pt x="1566" y="224"/>
                  <a:pt x="1563" y="220"/>
                </a:cubicBezTo>
                <a:cubicBezTo>
                  <a:pt x="1561" y="217"/>
                  <a:pt x="1558" y="214"/>
                  <a:pt x="1556" y="211"/>
                </a:cubicBezTo>
                <a:cubicBezTo>
                  <a:pt x="1550" y="203"/>
                  <a:pt x="1550" y="203"/>
                  <a:pt x="1550" y="203"/>
                </a:cubicBezTo>
                <a:cubicBezTo>
                  <a:pt x="1547" y="198"/>
                  <a:pt x="1544" y="194"/>
                  <a:pt x="1542" y="190"/>
                </a:cubicBezTo>
                <a:cubicBezTo>
                  <a:pt x="1540" y="187"/>
                  <a:pt x="1538" y="184"/>
                  <a:pt x="1537" y="181"/>
                </a:cubicBezTo>
                <a:cubicBezTo>
                  <a:pt x="1533" y="175"/>
                  <a:pt x="1526" y="162"/>
                  <a:pt x="1523" y="154"/>
                </a:cubicBezTo>
                <a:cubicBezTo>
                  <a:pt x="1516" y="140"/>
                  <a:pt x="1516" y="140"/>
                  <a:pt x="1516" y="140"/>
                </a:cubicBezTo>
                <a:cubicBezTo>
                  <a:pt x="1515" y="137"/>
                  <a:pt x="1507" y="118"/>
                  <a:pt x="1506" y="116"/>
                </a:cubicBezTo>
                <a:cubicBezTo>
                  <a:pt x="1503" y="105"/>
                  <a:pt x="1503" y="105"/>
                  <a:pt x="1503" y="105"/>
                </a:cubicBezTo>
                <a:cubicBezTo>
                  <a:pt x="1500" y="95"/>
                  <a:pt x="1497" y="82"/>
                  <a:pt x="1495" y="72"/>
                </a:cubicBezTo>
                <a:cubicBezTo>
                  <a:pt x="1494" y="64"/>
                  <a:pt x="1493" y="54"/>
                  <a:pt x="1496" y="48"/>
                </a:cubicBezTo>
                <a:cubicBezTo>
                  <a:pt x="1497" y="46"/>
                  <a:pt x="1498" y="44"/>
                  <a:pt x="1499" y="44"/>
                </a:cubicBezTo>
                <a:cubicBezTo>
                  <a:pt x="1510" y="37"/>
                  <a:pt x="1528" y="60"/>
                  <a:pt x="1535" y="68"/>
                </a:cubicBezTo>
                <a:cubicBezTo>
                  <a:pt x="1536" y="69"/>
                  <a:pt x="1540" y="75"/>
                  <a:pt x="1541" y="76"/>
                </a:cubicBezTo>
                <a:close/>
                <a:moveTo>
                  <a:pt x="1486" y="218"/>
                </a:moveTo>
                <a:cubicBezTo>
                  <a:pt x="1489" y="235"/>
                  <a:pt x="1489" y="235"/>
                  <a:pt x="1489" y="235"/>
                </a:cubicBezTo>
                <a:cubicBezTo>
                  <a:pt x="1490" y="240"/>
                  <a:pt x="1490" y="248"/>
                  <a:pt x="1489" y="252"/>
                </a:cubicBezTo>
                <a:cubicBezTo>
                  <a:pt x="1483" y="263"/>
                  <a:pt x="1468" y="247"/>
                  <a:pt x="1465" y="243"/>
                </a:cubicBezTo>
                <a:cubicBezTo>
                  <a:pt x="1462" y="239"/>
                  <a:pt x="1460" y="237"/>
                  <a:pt x="1457" y="232"/>
                </a:cubicBezTo>
                <a:cubicBezTo>
                  <a:pt x="1455" y="230"/>
                  <a:pt x="1454" y="228"/>
                  <a:pt x="1453" y="226"/>
                </a:cubicBezTo>
                <a:cubicBezTo>
                  <a:pt x="1450" y="222"/>
                  <a:pt x="1448" y="218"/>
                  <a:pt x="1445" y="214"/>
                </a:cubicBezTo>
                <a:cubicBezTo>
                  <a:pt x="1444" y="211"/>
                  <a:pt x="1443" y="210"/>
                  <a:pt x="1442" y="207"/>
                </a:cubicBezTo>
                <a:cubicBezTo>
                  <a:pt x="1433" y="191"/>
                  <a:pt x="1433" y="191"/>
                  <a:pt x="1433" y="191"/>
                </a:cubicBezTo>
                <a:cubicBezTo>
                  <a:pt x="1431" y="185"/>
                  <a:pt x="1428" y="179"/>
                  <a:pt x="1426" y="173"/>
                </a:cubicBezTo>
                <a:cubicBezTo>
                  <a:pt x="1422" y="162"/>
                  <a:pt x="1420" y="155"/>
                  <a:pt x="1417" y="143"/>
                </a:cubicBezTo>
                <a:cubicBezTo>
                  <a:pt x="1415" y="137"/>
                  <a:pt x="1413" y="123"/>
                  <a:pt x="1417" y="117"/>
                </a:cubicBezTo>
                <a:cubicBezTo>
                  <a:pt x="1420" y="111"/>
                  <a:pt x="1426" y="115"/>
                  <a:pt x="1430" y="117"/>
                </a:cubicBezTo>
                <a:cubicBezTo>
                  <a:pt x="1440" y="125"/>
                  <a:pt x="1447" y="137"/>
                  <a:pt x="1449" y="138"/>
                </a:cubicBezTo>
                <a:cubicBezTo>
                  <a:pt x="1448" y="137"/>
                  <a:pt x="1447" y="135"/>
                  <a:pt x="1446" y="133"/>
                </a:cubicBezTo>
                <a:cubicBezTo>
                  <a:pt x="1439" y="123"/>
                  <a:pt x="1439" y="123"/>
                  <a:pt x="1439" y="123"/>
                </a:cubicBezTo>
                <a:cubicBezTo>
                  <a:pt x="1437" y="120"/>
                  <a:pt x="1431" y="112"/>
                  <a:pt x="1428" y="108"/>
                </a:cubicBezTo>
                <a:cubicBezTo>
                  <a:pt x="1424" y="103"/>
                  <a:pt x="1423" y="102"/>
                  <a:pt x="1420" y="98"/>
                </a:cubicBezTo>
                <a:cubicBezTo>
                  <a:pt x="1414" y="91"/>
                  <a:pt x="1398" y="77"/>
                  <a:pt x="1390" y="85"/>
                </a:cubicBezTo>
                <a:cubicBezTo>
                  <a:pt x="1384" y="91"/>
                  <a:pt x="1385" y="106"/>
                  <a:pt x="1386" y="114"/>
                </a:cubicBezTo>
                <a:cubicBezTo>
                  <a:pt x="1390" y="137"/>
                  <a:pt x="1398" y="164"/>
                  <a:pt x="1407" y="185"/>
                </a:cubicBezTo>
                <a:cubicBezTo>
                  <a:pt x="1413" y="197"/>
                  <a:pt x="1415" y="203"/>
                  <a:pt x="1421" y="214"/>
                </a:cubicBezTo>
                <a:cubicBezTo>
                  <a:pt x="1427" y="226"/>
                  <a:pt x="1431" y="234"/>
                  <a:pt x="1439" y="246"/>
                </a:cubicBezTo>
                <a:cubicBezTo>
                  <a:pt x="1441" y="250"/>
                  <a:pt x="1443" y="253"/>
                  <a:pt x="1445" y="256"/>
                </a:cubicBezTo>
                <a:cubicBezTo>
                  <a:pt x="1452" y="266"/>
                  <a:pt x="1452" y="266"/>
                  <a:pt x="1452" y="266"/>
                </a:cubicBezTo>
                <a:cubicBezTo>
                  <a:pt x="1455" y="269"/>
                  <a:pt x="1461" y="277"/>
                  <a:pt x="1464" y="280"/>
                </a:cubicBezTo>
                <a:cubicBezTo>
                  <a:pt x="1470" y="286"/>
                  <a:pt x="1480" y="297"/>
                  <a:pt x="1490" y="297"/>
                </a:cubicBezTo>
                <a:cubicBezTo>
                  <a:pt x="1503" y="296"/>
                  <a:pt x="1499" y="268"/>
                  <a:pt x="1497" y="258"/>
                </a:cubicBezTo>
                <a:cubicBezTo>
                  <a:pt x="1496" y="249"/>
                  <a:pt x="1492" y="232"/>
                  <a:pt x="1489" y="225"/>
                </a:cubicBezTo>
                <a:cubicBezTo>
                  <a:pt x="1487" y="220"/>
                  <a:pt x="1487" y="220"/>
                  <a:pt x="1487" y="220"/>
                </a:cubicBezTo>
                <a:cubicBezTo>
                  <a:pt x="1487" y="219"/>
                  <a:pt x="1487" y="219"/>
                  <a:pt x="1486" y="218"/>
                </a:cubicBezTo>
                <a:close/>
                <a:moveTo>
                  <a:pt x="1531" y="112"/>
                </a:moveTo>
                <a:cubicBezTo>
                  <a:pt x="1531" y="128"/>
                  <a:pt x="1554" y="172"/>
                  <a:pt x="1560" y="172"/>
                </a:cubicBezTo>
                <a:cubicBezTo>
                  <a:pt x="1565" y="172"/>
                  <a:pt x="1560" y="155"/>
                  <a:pt x="1559" y="153"/>
                </a:cubicBezTo>
                <a:cubicBezTo>
                  <a:pt x="1554" y="140"/>
                  <a:pt x="1554" y="140"/>
                  <a:pt x="1554" y="140"/>
                </a:cubicBezTo>
                <a:cubicBezTo>
                  <a:pt x="1553" y="138"/>
                  <a:pt x="1553" y="137"/>
                  <a:pt x="1552" y="136"/>
                </a:cubicBezTo>
                <a:cubicBezTo>
                  <a:pt x="1548" y="128"/>
                  <a:pt x="1544" y="120"/>
                  <a:pt x="1538" y="113"/>
                </a:cubicBezTo>
                <a:cubicBezTo>
                  <a:pt x="1537" y="112"/>
                  <a:pt x="1531" y="107"/>
                  <a:pt x="1531" y="112"/>
                </a:cubicBezTo>
                <a:close/>
                <a:moveTo>
                  <a:pt x="1444" y="165"/>
                </a:moveTo>
                <a:cubicBezTo>
                  <a:pt x="1444" y="174"/>
                  <a:pt x="1459" y="204"/>
                  <a:pt x="1463" y="204"/>
                </a:cubicBezTo>
                <a:cubicBezTo>
                  <a:pt x="1469" y="204"/>
                  <a:pt x="1459" y="182"/>
                  <a:pt x="1457" y="178"/>
                </a:cubicBezTo>
                <a:cubicBezTo>
                  <a:pt x="1455" y="175"/>
                  <a:pt x="1450" y="166"/>
                  <a:pt x="1447" y="164"/>
                </a:cubicBezTo>
                <a:cubicBezTo>
                  <a:pt x="1446" y="164"/>
                  <a:pt x="1444" y="164"/>
                  <a:pt x="1444" y="165"/>
                </a:cubicBezTo>
                <a:close/>
                <a:moveTo>
                  <a:pt x="1375" y="208"/>
                </a:moveTo>
                <a:cubicBezTo>
                  <a:pt x="1375" y="212"/>
                  <a:pt x="1378" y="219"/>
                  <a:pt x="1380" y="221"/>
                </a:cubicBezTo>
                <a:cubicBezTo>
                  <a:pt x="1380" y="222"/>
                  <a:pt x="1380" y="223"/>
                  <a:pt x="1381" y="224"/>
                </a:cubicBezTo>
                <a:cubicBezTo>
                  <a:pt x="1382" y="226"/>
                  <a:pt x="1385" y="230"/>
                  <a:pt x="1386" y="230"/>
                </a:cubicBezTo>
                <a:cubicBezTo>
                  <a:pt x="1391" y="232"/>
                  <a:pt x="1383" y="213"/>
                  <a:pt x="1378" y="208"/>
                </a:cubicBezTo>
                <a:cubicBezTo>
                  <a:pt x="1377" y="208"/>
                  <a:pt x="1375" y="206"/>
                  <a:pt x="1375" y="208"/>
                </a:cubicBezTo>
                <a:close/>
                <a:moveTo>
                  <a:pt x="1486" y="218"/>
                </a:moveTo>
                <a:cubicBezTo>
                  <a:pt x="1486" y="217"/>
                  <a:pt x="1486" y="217"/>
                  <a:pt x="1486" y="217"/>
                </a:cubicBezTo>
                <a:cubicBezTo>
                  <a:pt x="1486" y="217"/>
                  <a:pt x="1486" y="217"/>
                  <a:pt x="1486" y="217"/>
                </a:cubicBezTo>
                <a:cubicBezTo>
                  <a:pt x="1486" y="219"/>
                  <a:pt x="1486" y="218"/>
                  <a:pt x="1486" y="218"/>
                </a:cubicBezTo>
                <a:close/>
                <a:moveTo>
                  <a:pt x="1448" y="138"/>
                </a:moveTo>
                <a:cubicBezTo>
                  <a:pt x="1448" y="139"/>
                  <a:pt x="1448" y="139"/>
                  <a:pt x="1448" y="139"/>
                </a:cubicBezTo>
                <a:cubicBezTo>
                  <a:pt x="1449" y="138"/>
                  <a:pt x="1449" y="138"/>
                  <a:pt x="1449" y="138"/>
                </a:cubicBezTo>
                <a:lnTo>
                  <a:pt x="1448" y="138"/>
                </a:lnTo>
                <a:close/>
                <a:moveTo>
                  <a:pt x="1541" y="76"/>
                </a:moveTo>
                <a:cubicBezTo>
                  <a:pt x="1541" y="76"/>
                  <a:pt x="1541" y="76"/>
                  <a:pt x="1541" y="76"/>
                </a:cubicBezTo>
                <a:close/>
                <a:moveTo>
                  <a:pt x="1541" y="77"/>
                </a:moveTo>
                <a:cubicBezTo>
                  <a:pt x="1541" y="76"/>
                  <a:pt x="1541" y="76"/>
                  <a:pt x="1541" y="76"/>
                </a:cubicBezTo>
                <a:lnTo>
                  <a:pt x="1541" y="7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FFFFFF"/>
              </a:solidFill>
              <a:effectLst/>
              <a:uLnTx/>
              <a:uFillTx/>
            </a:endParaRPr>
          </a:p>
        </p:txBody>
      </p:sp>
      <p:sp>
        <p:nvSpPr>
          <p:cNvPr id="11" name="Hybris"/>
          <p:cNvSpPr>
            <a:spLocks noChangeAspect="1" noEditPoints="1"/>
          </p:cNvSpPr>
          <p:nvPr/>
        </p:nvSpPr>
        <p:spPr bwMode="auto">
          <a:xfrm>
            <a:off x="1497042" y="3883952"/>
            <a:ext cx="890883" cy="173787"/>
          </a:xfrm>
          <a:custGeom>
            <a:avLst/>
            <a:gdLst>
              <a:gd name="T0" fmla="*/ 440 w 1249"/>
              <a:gd name="T1" fmla="*/ 55 h 241"/>
              <a:gd name="T2" fmla="*/ 492 w 1249"/>
              <a:gd name="T3" fmla="*/ 55 h 241"/>
              <a:gd name="T4" fmla="*/ 492 w 1249"/>
              <a:gd name="T5" fmla="*/ 187 h 241"/>
              <a:gd name="T6" fmla="*/ 440 w 1249"/>
              <a:gd name="T7" fmla="*/ 187 h 241"/>
              <a:gd name="T8" fmla="*/ 540 w 1249"/>
              <a:gd name="T9" fmla="*/ 198 h 241"/>
              <a:gd name="T10" fmla="*/ 572 w 1249"/>
              <a:gd name="T11" fmla="*/ 188 h 241"/>
              <a:gd name="T12" fmla="*/ 586 w 1249"/>
              <a:gd name="T13" fmla="*/ 154 h 241"/>
              <a:gd name="T14" fmla="*/ 635 w 1249"/>
              <a:gd name="T15" fmla="*/ 92 h 241"/>
              <a:gd name="T16" fmla="*/ 534 w 1249"/>
              <a:gd name="T17" fmla="*/ 220 h 241"/>
              <a:gd name="T18" fmla="*/ 648 w 1249"/>
              <a:gd name="T19" fmla="*/ 187 h 241"/>
              <a:gd name="T20" fmla="*/ 677 w 1249"/>
              <a:gd name="T21" fmla="*/ 106 h 241"/>
              <a:gd name="T22" fmla="*/ 706 w 1249"/>
              <a:gd name="T23" fmla="*/ 188 h 241"/>
              <a:gd name="T24" fmla="*/ 696 w 1249"/>
              <a:gd name="T25" fmla="*/ 114 h 241"/>
              <a:gd name="T26" fmla="*/ 696 w 1249"/>
              <a:gd name="T27" fmla="*/ 167 h 241"/>
              <a:gd name="T28" fmla="*/ 761 w 1249"/>
              <a:gd name="T29" fmla="*/ 92 h 241"/>
              <a:gd name="T30" fmla="*/ 790 w 1249"/>
              <a:gd name="T31" fmla="*/ 108 h 241"/>
              <a:gd name="T32" fmla="*/ 823 w 1249"/>
              <a:gd name="T33" fmla="*/ 115 h 241"/>
              <a:gd name="T34" fmla="*/ 790 w 1249"/>
              <a:gd name="T35" fmla="*/ 187 h 241"/>
              <a:gd name="T36" fmla="*/ 838 w 1249"/>
              <a:gd name="T37" fmla="*/ 56 h 241"/>
              <a:gd name="T38" fmla="*/ 838 w 1249"/>
              <a:gd name="T39" fmla="*/ 79 h 241"/>
              <a:gd name="T40" fmla="*/ 866 w 1249"/>
              <a:gd name="T41" fmla="*/ 92 h 241"/>
              <a:gd name="T42" fmla="*/ 881 w 1249"/>
              <a:gd name="T43" fmla="*/ 174 h 241"/>
              <a:gd name="T44" fmla="*/ 941 w 1249"/>
              <a:gd name="T45" fmla="*/ 161 h 241"/>
              <a:gd name="T46" fmla="*/ 922 w 1249"/>
              <a:gd name="T47" fmla="*/ 90 h 241"/>
              <a:gd name="T48" fmla="*/ 925 w 1249"/>
              <a:gd name="T49" fmla="*/ 109 h 241"/>
              <a:gd name="T50" fmla="*/ 968 w 1249"/>
              <a:gd name="T51" fmla="*/ 157 h 241"/>
              <a:gd name="T52" fmla="*/ 0 w 1249"/>
              <a:gd name="T53" fmla="*/ 157 h 241"/>
              <a:gd name="T54" fmla="*/ 81 w 1249"/>
              <a:gd name="T55" fmla="*/ 151 h 241"/>
              <a:gd name="T56" fmla="*/ 54 w 1249"/>
              <a:gd name="T57" fmla="*/ 52 h 241"/>
              <a:gd name="T58" fmla="*/ 53 w 1249"/>
              <a:gd name="T59" fmla="*/ 76 h 241"/>
              <a:gd name="T60" fmla="*/ 110 w 1249"/>
              <a:gd name="T61" fmla="*/ 149 h 241"/>
              <a:gd name="T62" fmla="*/ 115 w 1249"/>
              <a:gd name="T63" fmla="*/ 187 h 241"/>
              <a:gd name="T64" fmla="*/ 237 w 1249"/>
              <a:gd name="T65" fmla="*/ 187 h 241"/>
              <a:gd name="T66" fmla="*/ 152 w 1249"/>
              <a:gd name="T67" fmla="*/ 157 h 241"/>
              <a:gd name="T68" fmla="*/ 159 w 1249"/>
              <a:gd name="T69" fmla="*/ 136 h 241"/>
              <a:gd name="T70" fmla="*/ 175 w 1249"/>
              <a:gd name="T71" fmla="*/ 91 h 241"/>
              <a:gd name="T72" fmla="*/ 251 w 1249"/>
              <a:gd name="T73" fmla="*/ 54 h 241"/>
              <a:gd name="T74" fmla="*/ 299 w 1249"/>
              <a:gd name="T75" fmla="*/ 140 h 241"/>
              <a:gd name="T76" fmla="*/ 251 w 1249"/>
              <a:gd name="T77" fmla="*/ 187 h 241"/>
              <a:gd name="T78" fmla="*/ 325 w 1249"/>
              <a:gd name="T79" fmla="*/ 98 h 241"/>
              <a:gd name="T80" fmla="*/ 280 w 1249"/>
              <a:gd name="T81" fmla="*/ 117 h 241"/>
              <a:gd name="T82" fmla="*/ 1051 w 1249"/>
              <a:gd name="T83" fmla="*/ 231 h 241"/>
              <a:gd name="T84" fmla="*/ 1055 w 1249"/>
              <a:gd name="T85" fmla="*/ 2 h 241"/>
              <a:gd name="T86" fmla="*/ 1075 w 1249"/>
              <a:gd name="T87" fmla="*/ 30 h 241"/>
              <a:gd name="T88" fmla="*/ 1111 w 1249"/>
              <a:gd name="T89" fmla="*/ 212 h 241"/>
              <a:gd name="T90" fmla="*/ 1153 w 1249"/>
              <a:gd name="T91" fmla="*/ 72 h 241"/>
              <a:gd name="T92" fmla="*/ 1097 w 1249"/>
              <a:gd name="T93" fmla="*/ 73 h 241"/>
              <a:gd name="T94" fmla="*/ 1174 w 1249"/>
              <a:gd name="T95" fmla="*/ 177 h 241"/>
              <a:gd name="T96" fmla="*/ 1183 w 1249"/>
              <a:gd name="T97" fmla="*/ 73 h 241"/>
              <a:gd name="T98" fmla="*/ 1171 w 1249"/>
              <a:gd name="T99" fmla="*/ 0 h 241"/>
              <a:gd name="T100" fmla="*/ 1221 w 1249"/>
              <a:gd name="T101" fmla="*/ 121 h 241"/>
              <a:gd name="T102" fmla="*/ 1171 w 1249"/>
              <a:gd name="T103" fmla="*/ 241 h 241"/>
              <a:gd name="T104" fmla="*/ 1249 w 1249"/>
              <a:gd name="T105" fmla="*/ 12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49" h="241">
                <a:moveTo>
                  <a:pt x="411" y="187"/>
                </a:moveTo>
                <a:cubicBezTo>
                  <a:pt x="411" y="55"/>
                  <a:pt x="411" y="55"/>
                  <a:pt x="411" y="55"/>
                </a:cubicBezTo>
                <a:cubicBezTo>
                  <a:pt x="440" y="55"/>
                  <a:pt x="440" y="55"/>
                  <a:pt x="440" y="55"/>
                </a:cubicBezTo>
                <a:cubicBezTo>
                  <a:pt x="440" y="106"/>
                  <a:pt x="440" y="106"/>
                  <a:pt x="440" y="106"/>
                </a:cubicBezTo>
                <a:cubicBezTo>
                  <a:pt x="492" y="106"/>
                  <a:pt x="492" y="106"/>
                  <a:pt x="492" y="106"/>
                </a:cubicBezTo>
                <a:cubicBezTo>
                  <a:pt x="492" y="55"/>
                  <a:pt x="492" y="55"/>
                  <a:pt x="492" y="55"/>
                </a:cubicBezTo>
                <a:cubicBezTo>
                  <a:pt x="522" y="55"/>
                  <a:pt x="522" y="55"/>
                  <a:pt x="522" y="55"/>
                </a:cubicBezTo>
                <a:cubicBezTo>
                  <a:pt x="522" y="187"/>
                  <a:pt x="522" y="187"/>
                  <a:pt x="522" y="187"/>
                </a:cubicBezTo>
                <a:cubicBezTo>
                  <a:pt x="492" y="187"/>
                  <a:pt x="492" y="187"/>
                  <a:pt x="492" y="187"/>
                </a:cubicBezTo>
                <a:cubicBezTo>
                  <a:pt x="492" y="131"/>
                  <a:pt x="492" y="131"/>
                  <a:pt x="492" y="131"/>
                </a:cubicBezTo>
                <a:cubicBezTo>
                  <a:pt x="440" y="131"/>
                  <a:pt x="440" y="131"/>
                  <a:pt x="440" y="131"/>
                </a:cubicBezTo>
                <a:cubicBezTo>
                  <a:pt x="440" y="187"/>
                  <a:pt x="440" y="187"/>
                  <a:pt x="440" y="187"/>
                </a:cubicBezTo>
                <a:lnTo>
                  <a:pt x="411" y="187"/>
                </a:lnTo>
                <a:close/>
                <a:moveTo>
                  <a:pt x="534" y="220"/>
                </a:moveTo>
                <a:cubicBezTo>
                  <a:pt x="540" y="198"/>
                  <a:pt x="540" y="198"/>
                  <a:pt x="540" y="198"/>
                </a:cubicBezTo>
                <a:cubicBezTo>
                  <a:pt x="543" y="199"/>
                  <a:pt x="549" y="200"/>
                  <a:pt x="558" y="200"/>
                </a:cubicBezTo>
                <a:cubicBezTo>
                  <a:pt x="564" y="200"/>
                  <a:pt x="568" y="198"/>
                  <a:pt x="570" y="192"/>
                </a:cubicBezTo>
                <a:cubicBezTo>
                  <a:pt x="572" y="188"/>
                  <a:pt x="572" y="188"/>
                  <a:pt x="572" y="188"/>
                </a:cubicBezTo>
                <a:cubicBezTo>
                  <a:pt x="535" y="92"/>
                  <a:pt x="535" y="92"/>
                  <a:pt x="535" y="92"/>
                </a:cubicBezTo>
                <a:cubicBezTo>
                  <a:pt x="565" y="92"/>
                  <a:pt x="565" y="92"/>
                  <a:pt x="565" y="92"/>
                </a:cubicBezTo>
                <a:cubicBezTo>
                  <a:pt x="586" y="154"/>
                  <a:pt x="586" y="154"/>
                  <a:pt x="586" y="154"/>
                </a:cubicBezTo>
                <a:cubicBezTo>
                  <a:pt x="586" y="154"/>
                  <a:pt x="586" y="154"/>
                  <a:pt x="586" y="154"/>
                </a:cubicBezTo>
                <a:cubicBezTo>
                  <a:pt x="608" y="92"/>
                  <a:pt x="608" y="92"/>
                  <a:pt x="608" y="92"/>
                </a:cubicBezTo>
                <a:cubicBezTo>
                  <a:pt x="635" y="92"/>
                  <a:pt x="635" y="92"/>
                  <a:pt x="635" y="92"/>
                </a:cubicBezTo>
                <a:cubicBezTo>
                  <a:pt x="595" y="197"/>
                  <a:pt x="595" y="197"/>
                  <a:pt x="595" y="197"/>
                </a:cubicBezTo>
                <a:cubicBezTo>
                  <a:pt x="589" y="214"/>
                  <a:pt x="580" y="224"/>
                  <a:pt x="561" y="224"/>
                </a:cubicBezTo>
                <a:cubicBezTo>
                  <a:pt x="547" y="224"/>
                  <a:pt x="539" y="222"/>
                  <a:pt x="534" y="220"/>
                </a:cubicBezTo>
                <a:close/>
                <a:moveTo>
                  <a:pt x="677" y="176"/>
                </a:moveTo>
                <a:cubicBezTo>
                  <a:pt x="677" y="187"/>
                  <a:pt x="677" y="187"/>
                  <a:pt x="677" y="187"/>
                </a:cubicBezTo>
                <a:cubicBezTo>
                  <a:pt x="648" y="187"/>
                  <a:pt x="648" y="187"/>
                  <a:pt x="648" y="187"/>
                </a:cubicBezTo>
                <a:cubicBezTo>
                  <a:pt x="648" y="55"/>
                  <a:pt x="648" y="55"/>
                  <a:pt x="648" y="55"/>
                </a:cubicBezTo>
                <a:cubicBezTo>
                  <a:pt x="677" y="55"/>
                  <a:pt x="677" y="55"/>
                  <a:pt x="677" y="55"/>
                </a:cubicBezTo>
                <a:cubicBezTo>
                  <a:pt x="677" y="106"/>
                  <a:pt x="677" y="106"/>
                  <a:pt x="677" y="106"/>
                </a:cubicBezTo>
                <a:cubicBezTo>
                  <a:pt x="683" y="98"/>
                  <a:pt x="692" y="90"/>
                  <a:pt x="706" y="90"/>
                </a:cubicBezTo>
                <a:cubicBezTo>
                  <a:pt x="728" y="90"/>
                  <a:pt x="743" y="106"/>
                  <a:pt x="743" y="139"/>
                </a:cubicBezTo>
                <a:cubicBezTo>
                  <a:pt x="743" y="172"/>
                  <a:pt x="728" y="188"/>
                  <a:pt x="706" y="188"/>
                </a:cubicBezTo>
                <a:cubicBezTo>
                  <a:pt x="693" y="188"/>
                  <a:pt x="684" y="184"/>
                  <a:pt x="677" y="176"/>
                </a:cubicBezTo>
                <a:close/>
                <a:moveTo>
                  <a:pt x="714" y="139"/>
                </a:moveTo>
                <a:cubicBezTo>
                  <a:pt x="714" y="124"/>
                  <a:pt x="708" y="114"/>
                  <a:pt x="696" y="114"/>
                </a:cubicBezTo>
                <a:cubicBezTo>
                  <a:pt x="688" y="114"/>
                  <a:pt x="682" y="118"/>
                  <a:pt x="677" y="123"/>
                </a:cubicBezTo>
                <a:cubicBezTo>
                  <a:pt x="677" y="158"/>
                  <a:pt x="677" y="158"/>
                  <a:pt x="677" y="158"/>
                </a:cubicBezTo>
                <a:cubicBezTo>
                  <a:pt x="683" y="164"/>
                  <a:pt x="688" y="167"/>
                  <a:pt x="696" y="167"/>
                </a:cubicBezTo>
                <a:cubicBezTo>
                  <a:pt x="708" y="167"/>
                  <a:pt x="714" y="157"/>
                  <a:pt x="714" y="139"/>
                </a:cubicBezTo>
                <a:close/>
                <a:moveTo>
                  <a:pt x="761" y="187"/>
                </a:moveTo>
                <a:cubicBezTo>
                  <a:pt x="761" y="92"/>
                  <a:pt x="761" y="92"/>
                  <a:pt x="761" y="92"/>
                </a:cubicBezTo>
                <a:cubicBezTo>
                  <a:pt x="790" y="92"/>
                  <a:pt x="790" y="92"/>
                  <a:pt x="790" y="92"/>
                </a:cubicBezTo>
                <a:cubicBezTo>
                  <a:pt x="790" y="108"/>
                  <a:pt x="790" y="108"/>
                  <a:pt x="790" y="108"/>
                </a:cubicBezTo>
                <a:cubicBezTo>
                  <a:pt x="790" y="108"/>
                  <a:pt x="790" y="108"/>
                  <a:pt x="790" y="108"/>
                </a:cubicBezTo>
                <a:cubicBezTo>
                  <a:pt x="795" y="100"/>
                  <a:pt x="804" y="90"/>
                  <a:pt x="822" y="90"/>
                </a:cubicBezTo>
                <a:cubicBezTo>
                  <a:pt x="823" y="90"/>
                  <a:pt x="823" y="90"/>
                  <a:pt x="823" y="90"/>
                </a:cubicBezTo>
                <a:cubicBezTo>
                  <a:pt x="823" y="115"/>
                  <a:pt x="823" y="115"/>
                  <a:pt x="823" y="115"/>
                </a:cubicBezTo>
                <a:cubicBezTo>
                  <a:pt x="822" y="115"/>
                  <a:pt x="817" y="115"/>
                  <a:pt x="815" y="115"/>
                </a:cubicBezTo>
                <a:cubicBezTo>
                  <a:pt x="804" y="115"/>
                  <a:pt x="795" y="121"/>
                  <a:pt x="790" y="128"/>
                </a:cubicBezTo>
                <a:cubicBezTo>
                  <a:pt x="790" y="187"/>
                  <a:pt x="790" y="187"/>
                  <a:pt x="790" y="187"/>
                </a:cubicBezTo>
                <a:lnTo>
                  <a:pt x="761" y="187"/>
                </a:lnTo>
                <a:close/>
                <a:moveTo>
                  <a:pt x="838" y="79"/>
                </a:moveTo>
                <a:cubicBezTo>
                  <a:pt x="838" y="56"/>
                  <a:pt x="838" y="56"/>
                  <a:pt x="838" y="56"/>
                </a:cubicBezTo>
                <a:cubicBezTo>
                  <a:pt x="867" y="56"/>
                  <a:pt x="867" y="56"/>
                  <a:pt x="867" y="56"/>
                </a:cubicBezTo>
                <a:cubicBezTo>
                  <a:pt x="867" y="79"/>
                  <a:pt x="867" y="79"/>
                  <a:pt x="867" y="79"/>
                </a:cubicBezTo>
                <a:lnTo>
                  <a:pt x="838" y="79"/>
                </a:lnTo>
                <a:close/>
                <a:moveTo>
                  <a:pt x="838" y="187"/>
                </a:moveTo>
                <a:cubicBezTo>
                  <a:pt x="838" y="92"/>
                  <a:pt x="838" y="92"/>
                  <a:pt x="838" y="92"/>
                </a:cubicBezTo>
                <a:cubicBezTo>
                  <a:pt x="866" y="92"/>
                  <a:pt x="866" y="92"/>
                  <a:pt x="866" y="92"/>
                </a:cubicBezTo>
                <a:cubicBezTo>
                  <a:pt x="866" y="187"/>
                  <a:pt x="866" y="187"/>
                  <a:pt x="866" y="187"/>
                </a:cubicBezTo>
                <a:lnTo>
                  <a:pt x="838" y="187"/>
                </a:lnTo>
                <a:close/>
                <a:moveTo>
                  <a:pt x="881" y="174"/>
                </a:moveTo>
                <a:cubicBezTo>
                  <a:pt x="893" y="158"/>
                  <a:pt x="893" y="158"/>
                  <a:pt x="893" y="158"/>
                </a:cubicBezTo>
                <a:cubicBezTo>
                  <a:pt x="901" y="166"/>
                  <a:pt x="914" y="171"/>
                  <a:pt x="926" y="171"/>
                </a:cubicBezTo>
                <a:cubicBezTo>
                  <a:pt x="935" y="171"/>
                  <a:pt x="941" y="168"/>
                  <a:pt x="941" y="161"/>
                </a:cubicBezTo>
                <a:cubicBezTo>
                  <a:pt x="941" y="155"/>
                  <a:pt x="936" y="152"/>
                  <a:pt x="923" y="150"/>
                </a:cubicBezTo>
                <a:cubicBezTo>
                  <a:pt x="905" y="147"/>
                  <a:pt x="885" y="142"/>
                  <a:pt x="885" y="120"/>
                </a:cubicBezTo>
                <a:cubicBezTo>
                  <a:pt x="885" y="101"/>
                  <a:pt x="901" y="90"/>
                  <a:pt x="922" y="90"/>
                </a:cubicBezTo>
                <a:cubicBezTo>
                  <a:pt x="942" y="90"/>
                  <a:pt x="954" y="95"/>
                  <a:pt x="964" y="103"/>
                </a:cubicBezTo>
                <a:cubicBezTo>
                  <a:pt x="953" y="119"/>
                  <a:pt x="953" y="119"/>
                  <a:pt x="953" y="119"/>
                </a:cubicBezTo>
                <a:cubicBezTo>
                  <a:pt x="943" y="113"/>
                  <a:pt x="934" y="109"/>
                  <a:pt x="925" y="109"/>
                </a:cubicBezTo>
                <a:cubicBezTo>
                  <a:pt x="917" y="109"/>
                  <a:pt x="912" y="112"/>
                  <a:pt x="912" y="117"/>
                </a:cubicBezTo>
                <a:cubicBezTo>
                  <a:pt x="912" y="123"/>
                  <a:pt x="917" y="126"/>
                  <a:pt x="929" y="128"/>
                </a:cubicBezTo>
                <a:cubicBezTo>
                  <a:pt x="948" y="131"/>
                  <a:pt x="968" y="135"/>
                  <a:pt x="968" y="157"/>
                </a:cubicBezTo>
                <a:cubicBezTo>
                  <a:pt x="968" y="180"/>
                  <a:pt x="948" y="189"/>
                  <a:pt x="926" y="189"/>
                </a:cubicBezTo>
                <a:cubicBezTo>
                  <a:pt x="905" y="189"/>
                  <a:pt x="891" y="183"/>
                  <a:pt x="881" y="174"/>
                </a:cubicBezTo>
                <a:close/>
                <a:moveTo>
                  <a:pt x="0" y="157"/>
                </a:moveTo>
                <a:cubicBezTo>
                  <a:pt x="22" y="144"/>
                  <a:pt x="22" y="144"/>
                  <a:pt x="22" y="144"/>
                </a:cubicBezTo>
                <a:cubicBezTo>
                  <a:pt x="29" y="158"/>
                  <a:pt x="43" y="166"/>
                  <a:pt x="58" y="166"/>
                </a:cubicBezTo>
                <a:cubicBezTo>
                  <a:pt x="71" y="166"/>
                  <a:pt x="81" y="161"/>
                  <a:pt x="81" y="151"/>
                </a:cubicBezTo>
                <a:cubicBezTo>
                  <a:pt x="81" y="141"/>
                  <a:pt x="72" y="137"/>
                  <a:pt x="54" y="132"/>
                </a:cubicBezTo>
                <a:cubicBezTo>
                  <a:pt x="30" y="125"/>
                  <a:pt x="6" y="119"/>
                  <a:pt x="6" y="91"/>
                </a:cubicBezTo>
                <a:cubicBezTo>
                  <a:pt x="6" y="67"/>
                  <a:pt x="25" y="52"/>
                  <a:pt x="54" y="52"/>
                </a:cubicBezTo>
                <a:cubicBezTo>
                  <a:pt x="81" y="52"/>
                  <a:pt x="97" y="65"/>
                  <a:pt x="106" y="79"/>
                </a:cubicBezTo>
                <a:cubicBezTo>
                  <a:pt x="86" y="94"/>
                  <a:pt x="86" y="94"/>
                  <a:pt x="86" y="94"/>
                </a:cubicBezTo>
                <a:cubicBezTo>
                  <a:pt x="79" y="83"/>
                  <a:pt x="66" y="76"/>
                  <a:pt x="53" y="76"/>
                </a:cubicBezTo>
                <a:cubicBezTo>
                  <a:pt x="41" y="76"/>
                  <a:pt x="34" y="81"/>
                  <a:pt x="34" y="89"/>
                </a:cubicBezTo>
                <a:cubicBezTo>
                  <a:pt x="34" y="100"/>
                  <a:pt x="44" y="103"/>
                  <a:pt x="61" y="108"/>
                </a:cubicBezTo>
                <a:cubicBezTo>
                  <a:pt x="85" y="114"/>
                  <a:pt x="110" y="122"/>
                  <a:pt x="110" y="149"/>
                </a:cubicBezTo>
                <a:cubicBezTo>
                  <a:pt x="110" y="171"/>
                  <a:pt x="93" y="190"/>
                  <a:pt x="56" y="190"/>
                </a:cubicBezTo>
                <a:cubicBezTo>
                  <a:pt x="28" y="190"/>
                  <a:pt x="10" y="176"/>
                  <a:pt x="0" y="157"/>
                </a:cubicBezTo>
                <a:close/>
                <a:moveTo>
                  <a:pt x="115" y="187"/>
                </a:moveTo>
                <a:cubicBezTo>
                  <a:pt x="162" y="54"/>
                  <a:pt x="162" y="54"/>
                  <a:pt x="162" y="54"/>
                </a:cubicBezTo>
                <a:cubicBezTo>
                  <a:pt x="190" y="54"/>
                  <a:pt x="190" y="54"/>
                  <a:pt x="190" y="54"/>
                </a:cubicBezTo>
                <a:cubicBezTo>
                  <a:pt x="237" y="187"/>
                  <a:pt x="237" y="187"/>
                  <a:pt x="237" y="187"/>
                </a:cubicBezTo>
                <a:cubicBezTo>
                  <a:pt x="207" y="187"/>
                  <a:pt x="207" y="187"/>
                  <a:pt x="207" y="187"/>
                </a:cubicBezTo>
                <a:cubicBezTo>
                  <a:pt x="197" y="157"/>
                  <a:pt x="197" y="157"/>
                  <a:pt x="197" y="157"/>
                </a:cubicBezTo>
                <a:cubicBezTo>
                  <a:pt x="152" y="157"/>
                  <a:pt x="152" y="157"/>
                  <a:pt x="152" y="157"/>
                </a:cubicBezTo>
                <a:cubicBezTo>
                  <a:pt x="142" y="187"/>
                  <a:pt x="142" y="187"/>
                  <a:pt x="142" y="187"/>
                </a:cubicBezTo>
                <a:lnTo>
                  <a:pt x="115" y="187"/>
                </a:lnTo>
                <a:close/>
                <a:moveTo>
                  <a:pt x="159" y="136"/>
                </a:moveTo>
                <a:cubicBezTo>
                  <a:pt x="190" y="136"/>
                  <a:pt x="190" y="136"/>
                  <a:pt x="190" y="136"/>
                </a:cubicBezTo>
                <a:cubicBezTo>
                  <a:pt x="175" y="91"/>
                  <a:pt x="175" y="91"/>
                  <a:pt x="175" y="91"/>
                </a:cubicBezTo>
                <a:cubicBezTo>
                  <a:pt x="175" y="91"/>
                  <a:pt x="175" y="91"/>
                  <a:pt x="175" y="91"/>
                </a:cubicBezTo>
                <a:lnTo>
                  <a:pt x="159" y="136"/>
                </a:lnTo>
                <a:close/>
                <a:moveTo>
                  <a:pt x="251" y="187"/>
                </a:moveTo>
                <a:cubicBezTo>
                  <a:pt x="251" y="54"/>
                  <a:pt x="251" y="54"/>
                  <a:pt x="251" y="54"/>
                </a:cubicBezTo>
                <a:cubicBezTo>
                  <a:pt x="300" y="54"/>
                  <a:pt x="300" y="54"/>
                  <a:pt x="300" y="54"/>
                </a:cubicBezTo>
                <a:cubicBezTo>
                  <a:pt x="328" y="54"/>
                  <a:pt x="354" y="62"/>
                  <a:pt x="354" y="97"/>
                </a:cubicBezTo>
                <a:cubicBezTo>
                  <a:pt x="354" y="133"/>
                  <a:pt x="326" y="140"/>
                  <a:pt x="299" y="140"/>
                </a:cubicBezTo>
                <a:cubicBezTo>
                  <a:pt x="280" y="140"/>
                  <a:pt x="280" y="140"/>
                  <a:pt x="280" y="140"/>
                </a:cubicBezTo>
                <a:cubicBezTo>
                  <a:pt x="280" y="187"/>
                  <a:pt x="280" y="187"/>
                  <a:pt x="280" y="187"/>
                </a:cubicBezTo>
                <a:lnTo>
                  <a:pt x="251" y="187"/>
                </a:lnTo>
                <a:close/>
                <a:moveTo>
                  <a:pt x="280" y="117"/>
                </a:moveTo>
                <a:cubicBezTo>
                  <a:pt x="300" y="117"/>
                  <a:pt x="300" y="117"/>
                  <a:pt x="300" y="117"/>
                </a:cubicBezTo>
                <a:cubicBezTo>
                  <a:pt x="318" y="117"/>
                  <a:pt x="325" y="110"/>
                  <a:pt x="325" y="98"/>
                </a:cubicBezTo>
                <a:cubicBezTo>
                  <a:pt x="325" y="85"/>
                  <a:pt x="319" y="78"/>
                  <a:pt x="300" y="78"/>
                </a:cubicBezTo>
                <a:cubicBezTo>
                  <a:pt x="280" y="78"/>
                  <a:pt x="280" y="78"/>
                  <a:pt x="280" y="78"/>
                </a:cubicBezTo>
                <a:lnTo>
                  <a:pt x="280" y="117"/>
                </a:lnTo>
                <a:close/>
                <a:moveTo>
                  <a:pt x="1111" y="241"/>
                </a:moveTo>
                <a:cubicBezTo>
                  <a:pt x="1055" y="240"/>
                  <a:pt x="1055" y="240"/>
                  <a:pt x="1055" y="240"/>
                </a:cubicBezTo>
                <a:cubicBezTo>
                  <a:pt x="1051" y="231"/>
                  <a:pt x="1051" y="231"/>
                  <a:pt x="1051" y="231"/>
                </a:cubicBezTo>
                <a:cubicBezTo>
                  <a:pt x="1051" y="229"/>
                  <a:pt x="1033" y="184"/>
                  <a:pt x="1033" y="121"/>
                </a:cubicBezTo>
                <a:cubicBezTo>
                  <a:pt x="1033" y="57"/>
                  <a:pt x="1051" y="13"/>
                  <a:pt x="1051" y="11"/>
                </a:cubicBezTo>
                <a:cubicBezTo>
                  <a:pt x="1055" y="2"/>
                  <a:pt x="1055" y="2"/>
                  <a:pt x="1055" y="2"/>
                </a:cubicBezTo>
                <a:cubicBezTo>
                  <a:pt x="1111" y="0"/>
                  <a:pt x="1111" y="0"/>
                  <a:pt x="1111" y="0"/>
                </a:cubicBezTo>
                <a:cubicBezTo>
                  <a:pt x="1111" y="28"/>
                  <a:pt x="1111" y="28"/>
                  <a:pt x="1111" y="28"/>
                </a:cubicBezTo>
                <a:cubicBezTo>
                  <a:pt x="1075" y="30"/>
                  <a:pt x="1075" y="30"/>
                  <a:pt x="1075" y="30"/>
                </a:cubicBezTo>
                <a:cubicBezTo>
                  <a:pt x="1070" y="45"/>
                  <a:pt x="1061" y="79"/>
                  <a:pt x="1061" y="121"/>
                </a:cubicBezTo>
                <a:cubicBezTo>
                  <a:pt x="1061" y="163"/>
                  <a:pt x="1070" y="196"/>
                  <a:pt x="1075" y="212"/>
                </a:cubicBezTo>
                <a:cubicBezTo>
                  <a:pt x="1111" y="212"/>
                  <a:pt x="1111" y="212"/>
                  <a:pt x="1111" y="212"/>
                </a:cubicBezTo>
                <a:lnTo>
                  <a:pt x="1111" y="241"/>
                </a:lnTo>
                <a:close/>
                <a:moveTo>
                  <a:pt x="1183" y="73"/>
                </a:moveTo>
                <a:cubicBezTo>
                  <a:pt x="1153" y="72"/>
                  <a:pt x="1153" y="72"/>
                  <a:pt x="1153" y="72"/>
                </a:cubicBezTo>
                <a:cubicBezTo>
                  <a:pt x="1150" y="80"/>
                  <a:pt x="1145" y="94"/>
                  <a:pt x="1139" y="108"/>
                </a:cubicBezTo>
                <a:cubicBezTo>
                  <a:pt x="1134" y="94"/>
                  <a:pt x="1129" y="80"/>
                  <a:pt x="1127" y="72"/>
                </a:cubicBezTo>
                <a:cubicBezTo>
                  <a:pt x="1097" y="73"/>
                  <a:pt x="1097" y="73"/>
                  <a:pt x="1097" y="73"/>
                </a:cubicBezTo>
                <a:cubicBezTo>
                  <a:pt x="1099" y="79"/>
                  <a:pt x="1107" y="107"/>
                  <a:pt x="1118" y="132"/>
                </a:cubicBezTo>
                <a:cubicBezTo>
                  <a:pt x="1126" y="148"/>
                  <a:pt x="1135" y="166"/>
                  <a:pt x="1141" y="178"/>
                </a:cubicBezTo>
                <a:cubicBezTo>
                  <a:pt x="1174" y="177"/>
                  <a:pt x="1174" y="177"/>
                  <a:pt x="1174" y="177"/>
                </a:cubicBezTo>
                <a:cubicBezTo>
                  <a:pt x="1174" y="177"/>
                  <a:pt x="1165" y="161"/>
                  <a:pt x="1155" y="143"/>
                </a:cubicBezTo>
                <a:cubicBezTo>
                  <a:pt x="1157" y="139"/>
                  <a:pt x="1159" y="135"/>
                  <a:pt x="1161" y="131"/>
                </a:cubicBezTo>
                <a:cubicBezTo>
                  <a:pt x="1172" y="105"/>
                  <a:pt x="1182" y="77"/>
                  <a:pt x="1183" y="73"/>
                </a:cubicBezTo>
                <a:moveTo>
                  <a:pt x="1231" y="11"/>
                </a:moveTo>
                <a:cubicBezTo>
                  <a:pt x="1227" y="2"/>
                  <a:pt x="1227" y="2"/>
                  <a:pt x="1227" y="2"/>
                </a:cubicBezTo>
                <a:cubicBezTo>
                  <a:pt x="1171" y="0"/>
                  <a:pt x="1171" y="0"/>
                  <a:pt x="1171" y="0"/>
                </a:cubicBezTo>
                <a:cubicBezTo>
                  <a:pt x="1171" y="28"/>
                  <a:pt x="1171" y="28"/>
                  <a:pt x="1171" y="28"/>
                </a:cubicBezTo>
                <a:cubicBezTo>
                  <a:pt x="1207" y="30"/>
                  <a:pt x="1207" y="30"/>
                  <a:pt x="1207" y="30"/>
                </a:cubicBezTo>
                <a:cubicBezTo>
                  <a:pt x="1212" y="45"/>
                  <a:pt x="1221" y="79"/>
                  <a:pt x="1221" y="121"/>
                </a:cubicBezTo>
                <a:cubicBezTo>
                  <a:pt x="1221" y="163"/>
                  <a:pt x="1212" y="196"/>
                  <a:pt x="1207" y="212"/>
                </a:cubicBezTo>
                <a:cubicBezTo>
                  <a:pt x="1171" y="212"/>
                  <a:pt x="1171" y="212"/>
                  <a:pt x="1171" y="212"/>
                </a:cubicBezTo>
                <a:cubicBezTo>
                  <a:pt x="1171" y="241"/>
                  <a:pt x="1171" y="241"/>
                  <a:pt x="1171" y="241"/>
                </a:cubicBezTo>
                <a:cubicBezTo>
                  <a:pt x="1227" y="240"/>
                  <a:pt x="1227" y="240"/>
                  <a:pt x="1227" y="240"/>
                </a:cubicBezTo>
                <a:cubicBezTo>
                  <a:pt x="1231" y="231"/>
                  <a:pt x="1231" y="231"/>
                  <a:pt x="1231" y="231"/>
                </a:cubicBezTo>
                <a:cubicBezTo>
                  <a:pt x="1232" y="229"/>
                  <a:pt x="1249" y="184"/>
                  <a:pt x="1249" y="121"/>
                </a:cubicBezTo>
                <a:cubicBezTo>
                  <a:pt x="1249" y="57"/>
                  <a:pt x="1232" y="13"/>
                  <a:pt x="1231" y="11"/>
                </a:cubicBezTo>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FFFFFF"/>
              </a:solidFill>
              <a:effectLst/>
              <a:uLnTx/>
              <a:uFillTx/>
            </a:endParaRPr>
          </a:p>
        </p:txBody>
      </p:sp>
      <p:sp>
        <p:nvSpPr>
          <p:cNvPr id="12" name="Ariba"/>
          <p:cNvSpPr>
            <a:spLocks noChangeAspect="1" noEditPoints="1"/>
          </p:cNvSpPr>
          <p:nvPr/>
        </p:nvSpPr>
        <p:spPr bwMode="auto">
          <a:xfrm>
            <a:off x="1497042" y="3280015"/>
            <a:ext cx="903390" cy="174527"/>
          </a:xfrm>
          <a:custGeom>
            <a:avLst/>
            <a:gdLst>
              <a:gd name="T0" fmla="*/ 60 w 1296"/>
              <a:gd name="T1" fmla="*/ 171 h 248"/>
              <a:gd name="T2" fmla="*/ 6 w 1296"/>
              <a:gd name="T3" fmla="*/ 94 h 248"/>
              <a:gd name="T4" fmla="*/ 89 w 1296"/>
              <a:gd name="T5" fmla="*/ 97 h 248"/>
              <a:gd name="T6" fmla="*/ 64 w 1296"/>
              <a:gd name="T7" fmla="*/ 111 h 248"/>
              <a:gd name="T8" fmla="*/ 0 w 1296"/>
              <a:gd name="T9" fmla="*/ 162 h 248"/>
              <a:gd name="T10" fmla="*/ 196 w 1296"/>
              <a:gd name="T11" fmla="*/ 55 h 248"/>
              <a:gd name="T12" fmla="*/ 204 w 1296"/>
              <a:gd name="T13" fmla="*/ 162 h 248"/>
              <a:gd name="T14" fmla="*/ 119 w 1296"/>
              <a:gd name="T15" fmla="*/ 193 h 248"/>
              <a:gd name="T16" fmla="*/ 181 w 1296"/>
              <a:gd name="T17" fmla="*/ 93 h 248"/>
              <a:gd name="T18" fmla="*/ 260 w 1296"/>
              <a:gd name="T19" fmla="*/ 193 h 248"/>
              <a:gd name="T20" fmla="*/ 366 w 1296"/>
              <a:gd name="T21" fmla="*/ 99 h 248"/>
              <a:gd name="T22" fmla="*/ 290 w 1296"/>
              <a:gd name="T23" fmla="*/ 193 h 248"/>
              <a:gd name="T24" fmla="*/ 311 w 1296"/>
              <a:gd name="T25" fmla="*/ 121 h 248"/>
              <a:gd name="T26" fmla="*/ 290 w 1296"/>
              <a:gd name="T27" fmla="*/ 80 h 248"/>
              <a:gd name="T28" fmla="*/ 468 w 1296"/>
              <a:gd name="T29" fmla="*/ 55 h 248"/>
              <a:gd name="T30" fmla="*/ 515 w 1296"/>
              <a:gd name="T31" fmla="*/ 193 h 248"/>
              <a:gd name="T32" fmla="*/ 447 w 1296"/>
              <a:gd name="T33" fmla="*/ 193 h 248"/>
              <a:gd name="T34" fmla="*/ 498 w 1296"/>
              <a:gd name="T35" fmla="*/ 141 h 248"/>
              <a:gd name="T36" fmla="*/ 465 w 1296"/>
              <a:gd name="T37" fmla="*/ 141 h 248"/>
              <a:gd name="T38" fmla="*/ 592 w 1296"/>
              <a:gd name="T39" fmla="*/ 95 h 248"/>
              <a:gd name="T40" fmla="*/ 624 w 1296"/>
              <a:gd name="T41" fmla="*/ 89 h 248"/>
              <a:gd name="T42" fmla="*/ 617 w 1296"/>
              <a:gd name="T43" fmla="*/ 117 h 248"/>
              <a:gd name="T44" fmla="*/ 563 w 1296"/>
              <a:gd name="T45" fmla="*/ 193 h 248"/>
              <a:gd name="T46" fmla="*/ 672 w 1296"/>
              <a:gd name="T47" fmla="*/ 55 h 248"/>
              <a:gd name="T48" fmla="*/ 643 w 1296"/>
              <a:gd name="T49" fmla="*/ 193 h 248"/>
              <a:gd name="T50" fmla="*/ 672 w 1296"/>
              <a:gd name="T51" fmla="*/ 193 h 248"/>
              <a:gd name="T52" fmla="*/ 724 w 1296"/>
              <a:gd name="T53" fmla="*/ 193 h 248"/>
              <a:gd name="T54" fmla="*/ 724 w 1296"/>
              <a:gd name="T55" fmla="*/ 55 h 248"/>
              <a:gd name="T56" fmla="*/ 793 w 1296"/>
              <a:gd name="T57" fmla="*/ 143 h 248"/>
              <a:gd name="T58" fmla="*/ 763 w 1296"/>
              <a:gd name="T59" fmla="*/ 143 h 248"/>
              <a:gd name="T60" fmla="*/ 724 w 1296"/>
              <a:gd name="T61" fmla="*/ 162 h 248"/>
              <a:gd name="T62" fmla="*/ 804 w 1296"/>
              <a:gd name="T63" fmla="*/ 167 h 248"/>
              <a:gd name="T64" fmla="*/ 854 w 1296"/>
              <a:gd name="T65" fmla="*/ 114 h 248"/>
              <a:gd name="T66" fmla="*/ 858 w 1296"/>
              <a:gd name="T67" fmla="*/ 92 h 248"/>
              <a:gd name="T68" fmla="*/ 898 w 1296"/>
              <a:gd name="T69" fmla="*/ 193 h 248"/>
              <a:gd name="T70" fmla="*/ 832 w 1296"/>
              <a:gd name="T71" fmla="*/ 194 h 248"/>
              <a:gd name="T72" fmla="*/ 868 w 1296"/>
              <a:gd name="T73" fmla="*/ 145 h 248"/>
              <a:gd name="T74" fmla="*/ 868 w 1296"/>
              <a:gd name="T75" fmla="*/ 163 h 248"/>
              <a:gd name="T76" fmla="*/ 1154 w 1296"/>
              <a:gd name="T77" fmla="*/ 0 h 248"/>
              <a:gd name="T78" fmla="*/ 1268 w 1296"/>
              <a:gd name="T79" fmla="*/ 248 h 248"/>
              <a:gd name="T80" fmla="*/ 1040 w 1296"/>
              <a:gd name="T81" fmla="*/ 248 h 248"/>
              <a:gd name="T82" fmla="*/ 1069 w 1296"/>
              <a:gd name="T83" fmla="*/ 140 h 248"/>
              <a:gd name="T84" fmla="*/ 968 w 1296"/>
              <a:gd name="T85" fmla="*/ 240 h 248"/>
              <a:gd name="T86" fmla="*/ 1183 w 1296"/>
              <a:gd name="T87" fmla="*/ 248 h 248"/>
              <a:gd name="T88" fmla="*/ 1069 w 1296"/>
              <a:gd name="T89" fmla="*/ 0 h 248"/>
              <a:gd name="T90" fmla="*/ 956 w 1296"/>
              <a:gd name="T91" fmla="*/ 24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96" h="248">
                <a:moveTo>
                  <a:pt x="0" y="162"/>
                </a:moveTo>
                <a:cubicBezTo>
                  <a:pt x="23" y="148"/>
                  <a:pt x="23" y="148"/>
                  <a:pt x="23" y="148"/>
                </a:cubicBezTo>
                <a:cubicBezTo>
                  <a:pt x="31" y="163"/>
                  <a:pt x="44" y="171"/>
                  <a:pt x="60" y="171"/>
                </a:cubicBezTo>
                <a:cubicBezTo>
                  <a:pt x="74" y="171"/>
                  <a:pt x="84" y="166"/>
                  <a:pt x="84" y="156"/>
                </a:cubicBezTo>
                <a:cubicBezTo>
                  <a:pt x="84" y="145"/>
                  <a:pt x="74" y="141"/>
                  <a:pt x="56" y="136"/>
                </a:cubicBezTo>
                <a:cubicBezTo>
                  <a:pt x="32" y="129"/>
                  <a:pt x="6" y="123"/>
                  <a:pt x="6" y="94"/>
                </a:cubicBezTo>
                <a:cubicBezTo>
                  <a:pt x="6" y="68"/>
                  <a:pt x="26" y="53"/>
                  <a:pt x="56" y="53"/>
                </a:cubicBezTo>
                <a:cubicBezTo>
                  <a:pt x="84" y="53"/>
                  <a:pt x="101" y="66"/>
                  <a:pt x="110" y="81"/>
                </a:cubicBezTo>
                <a:cubicBezTo>
                  <a:pt x="89" y="97"/>
                  <a:pt x="89" y="97"/>
                  <a:pt x="89" y="97"/>
                </a:cubicBezTo>
                <a:cubicBezTo>
                  <a:pt x="82" y="85"/>
                  <a:pt x="69" y="77"/>
                  <a:pt x="55" y="77"/>
                </a:cubicBezTo>
                <a:cubicBezTo>
                  <a:pt x="43" y="77"/>
                  <a:pt x="36" y="83"/>
                  <a:pt x="36" y="91"/>
                </a:cubicBezTo>
                <a:cubicBezTo>
                  <a:pt x="36" y="102"/>
                  <a:pt x="46" y="106"/>
                  <a:pt x="64" y="111"/>
                </a:cubicBezTo>
                <a:cubicBezTo>
                  <a:pt x="88" y="118"/>
                  <a:pt x="114" y="125"/>
                  <a:pt x="114" y="154"/>
                </a:cubicBezTo>
                <a:cubicBezTo>
                  <a:pt x="114" y="176"/>
                  <a:pt x="97" y="195"/>
                  <a:pt x="59" y="195"/>
                </a:cubicBezTo>
                <a:cubicBezTo>
                  <a:pt x="29" y="195"/>
                  <a:pt x="10" y="181"/>
                  <a:pt x="0" y="162"/>
                </a:cubicBezTo>
                <a:close/>
                <a:moveTo>
                  <a:pt x="119" y="193"/>
                </a:moveTo>
                <a:cubicBezTo>
                  <a:pt x="168" y="55"/>
                  <a:pt x="168" y="55"/>
                  <a:pt x="168" y="55"/>
                </a:cubicBezTo>
                <a:cubicBezTo>
                  <a:pt x="196" y="55"/>
                  <a:pt x="196" y="55"/>
                  <a:pt x="196" y="55"/>
                </a:cubicBezTo>
                <a:cubicBezTo>
                  <a:pt x="245" y="193"/>
                  <a:pt x="245" y="193"/>
                  <a:pt x="245" y="193"/>
                </a:cubicBezTo>
                <a:cubicBezTo>
                  <a:pt x="215" y="193"/>
                  <a:pt x="215" y="193"/>
                  <a:pt x="215" y="193"/>
                </a:cubicBezTo>
                <a:cubicBezTo>
                  <a:pt x="204" y="162"/>
                  <a:pt x="204" y="162"/>
                  <a:pt x="204" y="162"/>
                </a:cubicBezTo>
                <a:cubicBezTo>
                  <a:pt x="158" y="162"/>
                  <a:pt x="158" y="162"/>
                  <a:pt x="158" y="162"/>
                </a:cubicBezTo>
                <a:cubicBezTo>
                  <a:pt x="147" y="193"/>
                  <a:pt x="147" y="193"/>
                  <a:pt x="147" y="193"/>
                </a:cubicBezTo>
                <a:lnTo>
                  <a:pt x="119" y="193"/>
                </a:lnTo>
                <a:close/>
                <a:moveTo>
                  <a:pt x="165" y="140"/>
                </a:moveTo>
                <a:cubicBezTo>
                  <a:pt x="197" y="140"/>
                  <a:pt x="197" y="140"/>
                  <a:pt x="197" y="140"/>
                </a:cubicBezTo>
                <a:cubicBezTo>
                  <a:pt x="181" y="93"/>
                  <a:pt x="181" y="93"/>
                  <a:pt x="181" y="93"/>
                </a:cubicBezTo>
                <a:cubicBezTo>
                  <a:pt x="181" y="93"/>
                  <a:pt x="181" y="93"/>
                  <a:pt x="181" y="93"/>
                </a:cubicBezTo>
                <a:lnTo>
                  <a:pt x="165" y="140"/>
                </a:lnTo>
                <a:close/>
                <a:moveTo>
                  <a:pt x="260" y="193"/>
                </a:moveTo>
                <a:cubicBezTo>
                  <a:pt x="260" y="55"/>
                  <a:pt x="260" y="55"/>
                  <a:pt x="260" y="55"/>
                </a:cubicBezTo>
                <a:cubicBezTo>
                  <a:pt x="310" y="55"/>
                  <a:pt x="310" y="55"/>
                  <a:pt x="310" y="55"/>
                </a:cubicBezTo>
                <a:cubicBezTo>
                  <a:pt x="340" y="55"/>
                  <a:pt x="366" y="63"/>
                  <a:pt x="366" y="99"/>
                </a:cubicBezTo>
                <a:cubicBezTo>
                  <a:pt x="366" y="136"/>
                  <a:pt x="337" y="144"/>
                  <a:pt x="310" y="144"/>
                </a:cubicBezTo>
                <a:cubicBezTo>
                  <a:pt x="290" y="144"/>
                  <a:pt x="290" y="144"/>
                  <a:pt x="290" y="144"/>
                </a:cubicBezTo>
                <a:cubicBezTo>
                  <a:pt x="290" y="193"/>
                  <a:pt x="290" y="193"/>
                  <a:pt x="290" y="193"/>
                </a:cubicBezTo>
                <a:lnTo>
                  <a:pt x="260" y="193"/>
                </a:lnTo>
                <a:close/>
                <a:moveTo>
                  <a:pt x="290" y="121"/>
                </a:moveTo>
                <a:cubicBezTo>
                  <a:pt x="311" y="121"/>
                  <a:pt x="311" y="121"/>
                  <a:pt x="311" y="121"/>
                </a:cubicBezTo>
                <a:cubicBezTo>
                  <a:pt x="330" y="121"/>
                  <a:pt x="337" y="113"/>
                  <a:pt x="337" y="100"/>
                </a:cubicBezTo>
                <a:cubicBezTo>
                  <a:pt x="337" y="87"/>
                  <a:pt x="330" y="80"/>
                  <a:pt x="311" y="80"/>
                </a:cubicBezTo>
                <a:cubicBezTo>
                  <a:pt x="290" y="80"/>
                  <a:pt x="290" y="80"/>
                  <a:pt x="290" y="80"/>
                </a:cubicBezTo>
                <a:lnTo>
                  <a:pt x="290" y="121"/>
                </a:lnTo>
                <a:close/>
                <a:moveTo>
                  <a:pt x="420" y="193"/>
                </a:moveTo>
                <a:cubicBezTo>
                  <a:pt x="468" y="55"/>
                  <a:pt x="468" y="55"/>
                  <a:pt x="468" y="55"/>
                </a:cubicBezTo>
                <a:cubicBezTo>
                  <a:pt x="497" y="55"/>
                  <a:pt x="497" y="55"/>
                  <a:pt x="497" y="55"/>
                </a:cubicBezTo>
                <a:cubicBezTo>
                  <a:pt x="545" y="193"/>
                  <a:pt x="545" y="193"/>
                  <a:pt x="545" y="193"/>
                </a:cubicBezTo>
                <a:cubicBezTo>
                  <a:pt x="515" y="193"/>
                  <a:pt x="515" y="193"/>
                  <a:pt x="515" y="193"/>
                </a:cubicBezTo>
                <a:cubicBezTo>
                  <a:pt x="505" y="164"/>
                  <a:pt x="505" y="164"/>
                  <a:pt x="505" y="164"/>
                </a:cubicBezTo>
                <a:cubicBezTo>
                  <a:pt x="458" y="164"/>
                  <a:pt x="458" y="164"/>
                  <a:pt x="458" y="164"/>
                </a:cubicBezTo>
                <a:cubicBezTo>
                  <a:pt x="447" y="193"/>
                  <a:pt x="447" y="193"/>
                  <a:pt x="447" y="193"/>
                </a:cubicBezTo>
                <a:lnTo>
                  <a:pt x="420" y="193"/>
                </a:lnTo>
                <a:close/>
                <a:moveTo>
                  <a:pt x="465" y="141"/>
                </a:moveTo>
                <a:cubicBezTo>
                  <a:pt x="498" y="141"/>
                  <a:pt x="498" y="141"/>
                  <a:pt x="498" y="141"/>
                </a:cubicBezTo>
                <a:cubicBezTo>
                  <a:pt x="482" y="95"/>
                  <a:pt x="482" y="95"/>
                  <a:pt x="482" y="95"/>
                </a:cubicBezTo>
                <a:cubicBezTo>
                  <a:pt x="481" y="95"/>
                  <a:pt x="481" y="95"/>
                  <a:pt x="481" y="95"/>
                </a:cubicBezTo>
                <a:lnTo>
                  <a:pt x="465" y="141"/>
                </a:lnTo>
                <a:close/>
                <a:moveTo>
                  <a:pt x="563" y="193"/>
                </a:moveTo>
                <a:cubicBezTo>
                  <a:pt x="563" y="95"/>
                  <a:pt x="563" y="95"/>
                  <a:pt x="563" y="95"/>
                </a:cubicBezTo>
                <a:cubicBezTo>
                  <a:pt x="592" y="95"/>
                  <a:pt x="592" y="95"/>
                  <a:pt x="592" y="95"/>
                </a:cubicBezTo>
                <a:cubicBezTo>
                  <a:pt x="592" y="112"/>
                  <a:pt x="592" y="112"/>
                  <a:pt x="592" y="112"/>
                </a:cubicBezTo>
                <a:cubicBezTo>
                  <a:pt x="591" y="112"/>
                  <a:pt x="591" y="112"/>
                  <a:pt x="591" y="112"/>
                </a:cubicBezTo>
                <a:cubicBezTo>
                  <a:pt x="596" y="101"/>
                  <a:pt x="606" y="89"/>
                  <a:pt x="624" y="89"/>
                </a:cubicBezTo>
                <a:cubicBezTo>
                  <a:pt x="625" y="89"/>
                  <a:pt x="625" y="89"/>
                  <a:pt x="625" y="89"/>
                </a:cubicBezTo>
                <a:cubicBezTo>
                  <a:pt x="625" y="117"/>
                  <a:pt x="625" y="117"/>
                  <a:pt x="625" y="117"/>
                </a:cubicBezTo>
                <a:cubicBezTo>
                  <a:pt x="624" y="117"/>
                  <a:pt x="619" y="117"/>
                  <a:pt x="617" y="117"/>
                </a:cubicBezTo>
                <a:cubicBezTo>
                  <a:pt x="606" y="117"/>
                  <a:pt x="597" y="124"/>
                  <a:pt x="592" y="131"/>
                </a:cubicBezTo>
                <a:cubicBezTo>
                  <a:pt x="592" y="193"/>
                  <a:pt x="592" y="193"/>
                  <a:pt x="592" y="193"/>
                </a:cubicBezTo>
                <a:lnTo>
                  <a:pt x="563" y="193"/>
                </a:lnTo>
                <a:close/>
                <a:moveTo>
                  <a:pt x="643" y="78"/>
                </a:moveTo>
                <a:cubicBezTo>
                  <a:pt x="643" y="55"/>
                  <a:pt x="643" y="55"/>
                  <a:pt x="643" y="55"/>
                </a:cubicBezTo>
                <a:cubicBezTo>
                  <a:pt x="672" y="55"/>
                  <a:pt x="672" y="55"/>
                  <a:pt x="672" y="55"/>
                </a:cubicBezTo>
                <a:cubicBezTo>
                  <a:pt x="672" y="78"/>
                  <a:pt x="672" y="78"/>
                  <a:pt x="672" y="78"/>
                </a:cubicBezTo>
                <a:lnTo>
                  <a:pt x="643" y="78"/>
                </a:lnTo>
                <a:close/>
                <a:moveTo>
                  <a:pt x="643" y="193"/>
                </a:moveTo>
                <a:cubicBezTo>
                  <a:pt x="643" y="95"/>
                  <a:pt x="643" y="95"/>
                  <a:pt x="643" y="95"/>
                </a:cubicBezTo>
                <a:cubicBezTo>
                  <a:pt x="672" y="95"/>
                  <a:pt x="672" y="95"/>
                  <a:pt x="672" y="95"/>
                </a:cubicBezTo>
                <a:cubicBezTo>
                  <a:pt x="672" y="193"/>
                  <a:pt x="672" y="193"/>
                  <a:pt x="672" y="193"/>
                </a:cubicBezTo>
                <a:lnTo>
                  <a:pt x="643" y="193"/>
                </a:lnTo>
                <a:close/>
                <a:moveTo>
                  <a:pt x="724" y="181"/>
                </a:moveTo>
                <a:cubicBezTo>
                  <a:pt x="724" y="193"/>
                  <a:pt x="724" y="193"/>
                  <a:pt x="724" y="193"/>
                </a:cubicBezTo>
                <a:cubicBezTo>
                  <a:pt x="695" y="193"/>
                  <a:pt x="695" y="193"/>
                  <a:pt x="695" y="193"/>
                </a:cubicBezTo>
                <a:cubicBezTo>
                  <a:pt x="695" y="55"/>
                  <a:pt x="695" y="55"/>
                  <a:pt x="695" y="55"/>
                </a:cubicBezTo>
                <a:cubicBezTo>
                  <a:pt x="724" y="55"/>
                  <a:pt x="724" y="55"/>
                  <a:pt x="724" y="55"/>
                </a:cubicBezTo>
                <a:cubicBezTo>
                  <a:pt x="724" y="109"/>
                  <a:pt x="724" y="109"/>
                  <a:pt x="724" y="109"/>
                </a:cubicBezTo>
                <a:cubicBezTo>
                  <a:pt x="730" y="100"/>
                  <a:pt x="740" y="92"/>
                  <a:pt x="755" y="92"/>
                </a:cubicBezTo>
                <a:cubicBezTo>
                  <a:pt x="777" y="92"/>
                  <a:pt x="793" y="109"/>
                  <a:pt x="793" y="143"/>
                </a:cubicBezTo>
                <a:cubicBezTo>
                  <a:pt x="793" y="177"/>
                  <a:pt x="777" y="194"/>
                  <a:pt x="754" y="194"/>
                </a:cubicBezTo>
                <a:cubicBezTo>
                  <a:pt x="741" y="194"/>
                  <a:pt x="730" y="189"/>
                  <a:pt x="724" y="181"/>
                </a:cubicBezTo>
                <a:close/>
                <a:moveTo>
                  <a:pt x="763" y="143"/>
                </a:moveTo>
                <a:cubicBezTo>
                  <a:pt x="763" y="127"/>
                  <a:pt x="757" y="116"/>
                  <a:pt x="744" y="116"/>
                </a:cubicBezTo>
                <a:cubicBezTo>
                  <a:pt x="736" y="116"/>
                  <a:pt x="730" y="121"/>
                  <a:pt x="724" y="126"/>
                </a:cubicBezTo>
                <a:cubicBezTo>
                  <a:pt x="724" y="162"/>
                  <a:pt x="724" y="162"/>
                  <a:pt x="724" y="162"/>
                </a:cubicBezTo>
                <a:cubicBezTo>
                  <a:pt x="730" y="169"/>
                  <a:pt x="736" y="172"/>
                  <a:pt x="744" y="172"/>
                </a:cubicBezTo>
                <a:cubicBezTo>
                  <a:pt x="756" y="172"/>
                  <a:pt x="763" y="161"/>
                  <a:pt x="763" y="143"/>
                </a:cubicBezTo>
                <a:close/>
                <a:moveTo>
                  <a:pt x="804" y="167"/>
                </a:moveTo>
                <a:cubicBezTo>
                  <a:pt x="804" y="145"/>
                  <a:pt x="822" y="132"/>
                  <a:pt x="868" y="128"/>
                </a:cubicBezTo>
                <a:cubicBezTo>
                  <a:pt x="868" y="126"/>
                  <a:pt x="868" y="126"/>
                  <a:pt x="868" y="126"/>
                </a:cubicBezTo>
                <a:cubicBezTo>
                  <a:pt x="868" y="119"/>
                  <a:pt x="863" y="114"/>
                  <a:pt x="854" y="114"/>
                </a:cubicBezTo>
                <a:cubicBezTo>
                  <a:pt x="841" y="114"/>
                  <a:pt x="830" y="119"/>
                  <a:pt x="821" y="126"/>
                </a:cubicBezTo>
                <a:cubicBezTo>
                  <a:pt x="808" y="109"/>
                  <a:pt x="808" y="109"/>
                  <a:pt x="808" y="109"/>
                </a:cubicBezTo>
                <a:cubicBezTo>
                  <a:pt x="818" y="100"/>
                  <a:pt x="833" y="92"/>
                  <a:pt x="858" y="92"/>
                </a:cubicBezTo>
                <a:cubicBezTo>
                  <a:pt x="885" y="92"/>
                  <a:pt x="896" y="105"/>
                  <a:pt x="896" y="130"/>
                </a:cubicBezTo>
                <a:cubicBezTo>
                  <a:pt x="896" y="168"/>
                  <a:pt x="896" y="168"/>
                  <a:pt x="896" y="168"/>
                </a:cubicBezTo>
                <a:cubicBezTo>
                  <a:pt x="896" y="180"/>
                  <a:pt x="896" y="187"/>
                  <a:pt x="898" y="193"/>
                </a:cubicBezTo>
                <a:cubicBezTo>
                  <a:pt x="869" y="193"/>
                  <a:pt x="869" y="193"/>
                  <a:pt x="869" y="193"/>
                </a:cubicBezTo>
                <a:cubicBezTo>
                  <a:pt x="867" y="187"/>
                  <a:pt x="867" y="184"/>
                  <a:pt x="867" y="178"/>
                </a:cubicBezTo>
                <a:cubicBezTo>
                  <a:pt x="857" y="188"/>
                  <a:pt x="847" y="194"/>
                  <a:pt x="832" y="194"/>
                </a:cubicBezTo>
                <a:cubicBezTo>
                  <a:pt x="817" y="194"/>
                  <a:pt x="804" y="184"/>
                  <a:pt x="804" y="167"/>
                </a:cubicBezTo>
                <a:close/>
                <a:moveTo>
                  <a:pt x="868" y="163"/>
                </a:moveTo>
                <a:cubicBezTo>
                  <a:pt x="868" y="145"/>
                  <a:pt x="868" y="145"/>
                  <a:pt x="868" y="145"/>
                </a:cubicBezTo>
                <a:cubicBezTo>
                  <a:pt x="845" y="147"/>
                  <a:pt x="834" y="153"/>
                  <a:pt x="834" y="162"/>
                </a:cubicBezTo>
                <a:cubicBezTo>
                  <a:pt x="834" y="168"/>
                  <a:pt x="838" y="172"/>
                  <a:pt x="845" y="172"/>
                </a:cubicBezTo>
                <a:cubicBezTo>
                  <a:pt x="855" y="172"/>
                  <a:pt x="862" y="168"/>
                  <a:pt x="868" y="163"/>
                </a:cubicBezTo>
                <a:close/>
                <a:moveTo>
                  <a:pt x="1255" y="240"/>
                </a:moveTo>
                <a:cubicBezTo>
                  <a:pt x="1125" y="0"/>
                  <a:pt x="1125" y="0"/>
                  <a:pt x="1125" y="0"/>
                </a:cubicBezTo>
                <a:cubicBezTo>
                  <a:pt x="1154" y="0"/>
                  <a:pt x="1154" y="0"/>
                  <a:pt x="1154" y="0"/>
                </a:cubicBezTo>
                <a:cubicBezTo>
                  <a:pt x="1159" y="0"/>
                  <a:pt x="1164" y="3"/>
                  <a:pt x="1166" y="7"/>
                </a:cubicBezTo>
                <a:cubicBezTo>
                  <a:pt x="1296" y="248"/>
                  <a:pt x="1296" y="248"/>
                  <a:pt x="1296" y="248"/>
                </a:cubicBezTo>
                <a:cubicBezTo>
                  <a:pt x="1268" y="248"/>
                  <a:pt x="1268" y="248"/>
                  <a:pt x="1268" y="248"/>
                </a:cubicBezTo>
                <a:cubicBezTo>
                  <a:pt x="1262" y="248"/>
                  <a:pt x="1257" y="245"/>
                  <a:pt x="1255" y="240"/>
                </a:cubicBezTo>
                <a:close/>
                <a:moveTo>
                  <a:pt x="1011" y="248"/>
                </a:moveTo>
                <a:cubicBezTo>
                  <a:pt x="1040" y="248"/>
                  <a:pt x="1040" y="248"/>
                  <a:pt x="1040" y="248"/>
                </a:cubicBezTo>
                <a:cubicBezTo>
                  <a:pt x="1045" y="248"/>
                  <a:pt x="1050" y="245"/>
                  <a:pt x="1053" y="240"/>
                </a:cubicBezTo>
                <a:cubicBezTo>
                  <a:pt x="1088" y="174"/>
                  <a:pt x="1088" y="174"/>
                  <a:pt x="1088" y="174"/>
                </a:cubicBezTo>
                <a:cubicBezTo>
                  <a:pt x="1069" y="140"/>
                  <a:pt x="1069" y="140"/>
                  <a:pt x="1069" y="140"/>
                </a:cubicBezTo>
                <a:lnTo>
                  <a:pt x="1011" y="248"/>
                </a:lnTo>
                <a:close/>
                <a:moveTo>
                  <a:pt x="956" y="248"/>
                </a:moveTo>
                <a:cubicBezTo>
                  <a:pt x="961" y="248"/>
                  <a:pt x="966" y="245"/>
                  <a:pt x="968" y="240"/>
                </a:cubicBezTo>
                <a:cubicBezTo>
                  <a:pt x="1069" y="53"/>
                  <a:pt x="1069" y="53"/>
                  <a:pt x="1069" y="53"/>
                </a:cubicBezTo>
                <a:cubicBezTo>
                  <a:pt x="1171" y="240"/>
                  <a:pt x="1171" y="240"/>
                  <a:pt x="1171" y="240"/>
                </a:cubicBezTo>
                <a:cubicBezTo>
                  <a:pt x="1173" y="245"/>
                  <a:pt x="1178" y="248"/>
                  <a:pt x="1183" y="248"/>
                </a:cubicBezTo>
                <a:cubicBezTo>
                  <a:pt x="1212" y="248"/>
                  <a:pt x="1212" y="248"/>
                  <a:pt x="1212" y="248"/>
                </a:cubicBezTo>
                <a:cubicBezTo>
                  <a:pt x="1082" y="7"/>
                  <a:pt x="1082" y="7"/>
                  <a:pt x="1082" y="7"/>
                </a:cubicBezTo>
                <a:cubicBezTo>
                  <a:pt x="1080" y="3"/>
                  <a:pt x="1075" y="0"/>
                  <a:pt x="1069" y="0"/>
                </a:cubicBezTo>
                <a:cubicBezTo>
                  <a:pt x="1064" y="0"/>
                  <a:pt x="1059" y="3"/>
                  <a:pt x="1057" y="7"/>
                </a:cubicBezTo>
                <a:cubicBezTo>
                  <a:pt x="927" y="248"/>
                  <a:pt x="927" y="248"/>
                  <a:pt x="927" y="248"/>
                </a:cubicBezTo>
                <a:lnTo>
                  <a:pt x="956" y="24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FFFFFF"/>
              </a:solidFill>
              <a:effectLst/>
              <a:uLnTx/>
              <a:uFillTx/>
            </a:endParaRPr>
          </a:p>
        </p:txBody>
      </p:sp>
      <p:sp>
        <p:nvSpPr>
          <p:cNvPr id="13" name="S/4HANA"/>
          <p:cNvSpPr>
            <a:spLocks noChangeAspect="1" noEditPoints="1"/>
          </p:cNvSpPr>
          <p:nvPr/>
        </p:nvSpPr>
        <p:spPr bwMode="auto">
          <a:xfrm>
            <a:off x="1497042" y="2605481"/>
            <a:ext cx="1620372" cy="287684"/>
          </a:xfrm>
          <a:custGeom>
            <a:avLst/>
            <a:gdLst>
              <a:gd name="T0" fmla="*/ 734 w 1156"/>
              <a:gd name="T1" fmla="*/ 38 h 203"/>
              <a:gd name="T2" fmla="*/ 783 w 1156"/>
              <a:gd name="T3" fmla="*/ 38 h 203"/>
              <a:gd name="T4" fmla="*/ 783 w 1156"/>
              <a:gd name="T5" fmla="*/ 163 h 203"/>
              <a:gd name="T6" fmla="*/ 734 w 1156"/>
              <a:gd name="T7" fmla="*/ 163 h 203"/>
              <a:gd name="T8" fmla="*/ 859 w 1156"/>
              <a:gd name="T9" fmla="*/ 38 h 203"/>
              <a:gd name="T10" fmla="*/ 901 w 1156"/>
              <a:gd name="T11" fmla="*/ 163 h 203"/>
              <a:gd name="T12" fmla="*/ 840 w 1156"/>
              <a:gd name="T13" fmla="*/ 163 h 203"/>
              <a:gd name="T14" fmla="*/ 885 w 1156"/>
              <a:gd name="T15" fmla="*/ 116 h 203"/>
              <a:gd name="T16" fmla="*/ 856 w 1156"/>
              <a:gd name="T17" fmla="*/ 116 h 203"/>
              <a:gd name="T18" fmla="*/ 960 w 1156"/>
              <a:gd name="T19" fmla="*/ 38 h 203"/>
              <a:gd name="T20" fmla="*/ 1013 w 1156"/>
              <a:gd name="T21" fmla="*/ 38 h 203"/>
              <a:gd name="T22" fmla="*/ 1013 w 1156"/>
              <a:gd name="T23" fmla="*/ 163 h 203"/>
              <a:gd name="T24" fmla="*/ 958 w 1156"/>
              <a:gd name="T25" fmla="*/ 163 h 203"/>
              <a:gd name="T26" fmla="*/ 1086 w 1156"/>
              <a:gd name="T27" fmla="*/ 38 h 203"/>
              <a:gd name="T28" fmla="*/ 1129 w 1156"/>
              <a:gd name="T29" fmla="*/ 163 h 203"/>
              <a:gd name="T30" fmla="*/ 1067 w 1156"/>
              <a:gd name="T31" fmla="*/ 163 h 203"/>
              <a:gd name="T32" fmla="*/ 1113 w 1156"/>
              <a:gd name="T33" fmla="*/ 116 h 203"/>
              <a:gd name="T34" fmla="*/ 1083 w 1156"/>
              <a:gd name="T35" fmla="*/ 116 h 203"/>
              <a:gd name="T36" fmla="*/ 444 w 1156"/>
              <a:gd name="T37" fmla="*/ 145 h 203"/>
              <a:gd name="T38" fmla="*/ 395 w 1156"/>
              <a:gd name="T39" fmla="*/ 74 h 203"/>
              <a:gd name="T40" fmla="*/ 471 w 1156"/>
              <a:gd name="T41" fmla="*/ 77 h 203"/>
              <a:gd name="T42" fmla="*/ 447 w 1156"/>
              <a:gd name="T43" fmla="*/ 90 h 203"/>
              <a:gd name="T44" fmla="*/ 389 w 1156"/>
              <a:gd name="T45" fmla="*/ 136 h 203"/>
              <a:gd name="T46" fmla="*/ 586 w 1156"/>
              <a:gd name="T47" fmla="*/ 39 h 203"/>
              <a:gd name="T48" fmla="*/ 624 w 1156"/>
              <a:gd name="T49" fmla="*/ 164 h 203"/>
              <a:gd name="T50" fmla="*/ 563 w 1156"/>
              <a:gd name="T51" fmla="*/ 120 h 203"/>
              <a:gd name="T52" fmla="*/ 650 w 1156"/>
              <a:gd name="T53" fmla="*/ 118 h 203"/>
              <a:gd name="T54" fmla="*/ 650 w 1156"/>
              <a:gd name="T55" fmla="*/ 140 h 203"/>
              <a:gd name="T56" fmla="*/ 591 w 1156"/>
              <a:gd name="T57" fmla="*/ 118 h 203"/>
              <a:gd name="T58" fmla="*/ 623 w 1156"/>
              <a:gd name="T59" fmla="*/ 72 h 203"/>
              <a:gd name="T60" fmla="*/ 237 w 1156"/>
              <a:gd name="T61" fmla="*/ 64 h 203"/>
              <a:gd name="T62" fmla="*/ 268 w 1156"/>
              <a:gd name="T63" fmla="*/ 80 h 203"/>
              <a:gd name="T64" fmla="*/ 137 w 1156"/>
              <a:gd name="T65" fmla="*/ 118 h 203"/>
              <a:gd name="T66" fmla="*/ 151 w 1156"/>
              <a:gd name="T67" fmla="*/ 77 h 203"/>
              <a:gd name="T68" fmla="*/ 0 w 1156"/>
              <a:gd name="T69" fmla="*/ 203 h 203"/>
              <a:gd name="T70" fmla="*/ 0 w 1156"/>
              <a:gd name="T71" fmla="*/ 0 h 203"/>
              <a:gd name="T72" fmla="*/ 237 w 1156"/>
              <a:gd name="T73" fmla="*/ 163 h 203"/>
              <a:gd name="T74" fmla="*/ 150 w 1156"/>
              <a:gd name="T75" fmla="*/ 148 h 203"/>
              <a:gd name="T76" fmla="*/ 86 w 1156"/>
              <a:gd name="T77" fmla="*/ 163 h 203"/>
              <a:gd name="T78" fmla="*/ 54 w 1156"/>
              <a:gd name="T79" fmla="*/ 165 h 203"/>
              <a:gd name="T80" fmla="*/ 18 w 1156"/>
              <a:gd name="T81" fmla="*/ 129 h 203"/>
              <a:gd name="T82" fmla="*/ 68 w 1156"/>
              <a:gd name="T83" fmla="*/ 128 h 203"/>
              <a:gd name="T84" fmla="*/ 6 w 1156"/>
              <a:gd name="T85" fmla="*/ 74 h 203"/>
              <a:gd name="T86" fmla="*/ 56 w 1156"/>
              <a:gd name="T87" fmla="*/ 36 h 203"/>
              <a:gd name="T88" fmla="*/ 58 w 1156"/>
              <a:gd name="T89" fmla="*/ 63 h 203"/>
              <a:gd name="T90" fmla="*/ 103 w 1156"/>
              <a:gd name="T91" fmla="*/ 118 h 203"/>
              <a:gd name="T92" fmla="*/ 203 w 1156"/>
              <a:gd name="T93" fmla="*/ 134 h 203"/>
              <a:gd name="T94" fmla="*/ 301 w 1156"/>
              <a:gd name="T95" fmla="*/ 82 h 203"/>
              <a:gd name="T96" fmla="*/ 295 w 1156"/>
              <a:gd name="T97" fmla="*/ 156 h 203"/>
              <a:gd name="T98" fmla="*/ 274 w 1156"/>
              <a:gd name="T99" fmla="*/ 177 h 203"/>
              <a:gd name="T100" fmla="*/ 295 w 1156"/>
              <a:gd name="T101" fmla="*/ 152 h 203"/>
              <a:gd name="T102" fmla="*/ 289 w 1156"/>
              <a:gd name="T103" fmla="*/ 179 h 203"/>
              <a:gd name="T104" fmla="*/ 307 w 1156"/>
              <a:gd name="T105" fmla="*/ 192 h 203"/>
              <a:gd name="T106" fmla="*/ 296 w 1156"/>
              <a:gd name="T107" fmla="*/ 163 h 203"/>
              <a:gd name="T108" fmla="*/ 289 w 1156"/>
              <a:gd name="T109" fmla="*/ 192 h 203"/>
              <a:gd name="T110" fmla="*/ 289 w 1156"/>
              <a:gd name="T111" fmla="*/ 167 h 203"/>
              <a:gd name="T112" fmla="*/ 295 w 1156"/>
              <a:gd name="T113" fmla="*/ 17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56" h="203">
                <a:moveTo>
                  <a:pt x="706" y="163"/>
                </a:moveTo>
                <a:cubicBezTo>
                  <a:pt x="706" y="38"/>
                  <a:pt x="706" y="38"/>
                  <a:pt x="706" y="38"/>
                </a:cubicBezTo>
                <a:cubicBezTo>
                  <a:pt x="734" y="38"/>
                  <a:pt x="734" y="38"/>
                  <a:pt x="734" y="38"/>
                </a:cubicBezTo>
                <a:cubicBezTo>
                  <a:pt x="734" y="87"/>
                  <a:pt x="734" y="87"/>
                  <a:pt x="734" y="87"/>
                </a:cubicBezTo>
                <a:cubicBezTo>
                  <a:pt x="783" y="87"/>
                  <a:pt x="783" y="87"/>
                  <a:pt x="783" y="87"/>
                </a:cubicBezTo>
                <a:cubicBezTo>
                  <a:pt x="783" y="38"/>
                  <a:pt x="783" y="38"/>
                  <a:pt x="783" y="38"/>
                </a:cubicBezTo>
                <a:cubicBezTo>
                  <a:pt x="811" y="38"/>
                  <a:pt x="811" y="38"/>
                  <a:pt x="811" y="38"/>
                </a:cubicBezTo>
                <a:cubicBezTo>
                  <a:pt x="811" y="163"/>
                  <a:pt x="811" y="163"/>
                  <a:pt x="811" y="163"/>
                </a:cubicBezTo>
                <a:cubicBezTo>
                  <a:pt x="783" y="163"/>
                  <a:pt x="783" y="163"/>
                  <a:pt x="783" y="163"/>
                </a:cubicBezTo>
                <a:cubicBezTo>
                  <a:pt x="783" y="110"/>
                  <a:pt x="783" y="110"/>
                  <a:pt x="783" y="110"/>
                </a:cubicBezTo>
                <a:cubicBezTo>
                  <a:pt x="734" y="110"/>
                  <a:pt x="734" y="110"/>
                  <a:pt x="734" y="110"/>
                </a:cubicBezTo>
                <a:cubicBezTo>
                  <a:pt x="734" y="163"/>
                  <a:pt x="734" y="163"/>
                  <a:pt x="734" y="163"/>
                </a:cubicBezTo>
                <a:lnTo>
                  <a:pt x="706" y="163"/>
                </a:lnTo>
                <a:close/>
                <a:moveTo>
                  <a:pt x="814" y="163"/>
                </a:moveTo>
                <a:cubicBezTo>
                  <a:pt x="859" y="38"/>
                  <a:pt x="859" y="38"/>
                  <a:pt x="859" y="38"/>
                </a:cubicBezTo>
                <a:cubicBezTo>
                  <a:pt x="885" y="38"/>
                  <a:pt x="885" y="38"/>
                  <a:pt x="885" y="38"/>
                </a:cubicBezTo>
                <a:cubicBezTo>
                  <a:pt x="929" y="163"/>
                  <a:pt x="929" y="163"/>
                  <a:pt x="929" y="163"/>
                </a:cubicBezTo>
                <a:cubicBezTo>
                  <a:pt x="901" y="163"/>
                  <a:pt x="901" y="163"/>
                  <a:pt x="901" y="163"/>
                </a:cubicBezTo>
                <a:cubicBezTo>
                  <a:pt x="892" y="136"/>
                  <a:pt x="892" y="136"/>
                  <a:pt x="892" y="136"/>
                </a:cubicBezTo>
                <a:cubicBezTo>
                  <a:pt x="849" y="136"/>
                  <a:pt x="849" y="136"/>
                  <a:pt x="849" y="136"/>
                </a:cubicBezTo>
                <a:cubicBezTo>
                  <a:pt x="840" y="163"/>
                  <a:pt x="840" y="163"/>
                  <a:pt x="840" y="163"/>
                </a:cubicBezTo>
                <a:lnTo>
                  <a:pt x="814" y="163"/>
                </a:lnTo>
                <a:close/>
                <a:moveTo>
                  <a:pt x="856" y="116"/>
                </a:moveTo>
                <a:cubicBezTo>
                  <a:pt x="885" y="116"/>
                  <a:pt x="885" y="116"/>
                  <a:pt x="885" y="116"/>
                </a:cubicBezTo>
                <a:cubicBezTo>
                  <a:pt x="871" y="73"/>
                  <a:pt x="871" y="73"/>
                  <a:pt x="871" y="73"/>
                </a:cubicBezTo>
                <a:cubicBezTo>
                  <a:pt x="871" y="73"/>
                  <a:pt x="871" y="73"/>
                  <a:pt x="871" y="73"/>
                </a:cubicBezTo>
                <a:lnTo>
                  <a:pt x="856" y="116"/>
                </a:lnTo>
                <a:close/>
                <a:moveTo>
                  <a:pt x="932" y="163"/>
                </a:moveTo>
                <a:cubicBezTo>
                  <a:pt x="932" y="38"/>
                  <a:pt x="932" y="38"/>
                  <a:pt x="932" y="38"/>
                </a:cubicBezTo>
                <a:cubicBezTo>
                  <a:pt x="960" y="38"/>
                  <a:pt x="960" y="38"/>
                  <a:pt x="960" y="38"/>
                </a:cubicBezTo>
                <a:cubicBezTo>
                  <a:pt x="1012" y="118"/>
                  <a:pt x="1012" y="118"/>
                  <a:pt x="1012" y="118"/>
                </a:cubicBezTo>
                <a:cubicBezTo>
                  <a:pt x="1013" y="118"/>
                  <a:pt x="1013" y="118"/>
                  <a:pt x="1013" y="118"/>
                </a:cubicBezTo>
                <a:cubicBezTo>
                  <a:pt x="1013" y="38"/>
                  <a:pt x="1013" y="38"/>
                  <a:pt x="1013" y="38"/>
                </a:cubicBezTo>
                <a:cubicBezTo>
                  <a:pt x="1038" y="38"/>
                  <a:pt x="1038" y="38"/>
                  <a:pt x="1038" y="38"/>
                </a:cubicBezTo>
                <a:cubicBezTo>
                  <a:pt x="1038" y="163"/>
                  <a:pt x="1038" y="163"/>
                  <a:pt x="1038" y="163"/>
                </a:cubicBezTo>
                <a:cubicBezTo>
                  <a:pt x="1013" y="163"/>
                  <a:pt x="1013" y="163"/>
                  <a:pt x="1013" y="163"/>
                </a:cubicBezTo>
                <a:cubicBezTo>
                  <a:pt x="958" y="83"/>
                  <a:pt x="958" y="83"/>
                  <a:pt x="958" y="83"/>
                </a:cubicBezTo>
                <a:cubicBezTo>
                  <a:pt x="958" y="83"/>
                  <a:pt x="958" y="83"/>
                  <a:pt x="958" y="83"/>
                </a:cubicBezTo>
                <a:cubicBezTo>
                  <a:pt x="958" y="163"/>
                  <a:pt x="958" y="163"/>
                  <a:pt x="958" y="163"/>
                </a:cubicBezTo>
                <a:lnTo>
                  <a:pt x="932" y="163"/>
                </a:lnTo>
                <a:close/>
                <a:moveTo>
                  <a:pt x="1042" y="163"/>
                </a:moveTo>
                <a:cubicBezTo>
                  <a:pt x="1086" y="38"/>
                  <a:pt x="1086" y="38"/>
                  <a:pt x="1086" y="38"/>
                </a:cubicBezTo>
                <a:cubicBezTo>
                  <a:pt x="1112" y="38"/>
                  <a:pt x="1112" y="38"/>
                  <a:pt x="1112" y="38"/>
                </a:cubicBezTo>
                <a:cubicBezTo>
                  <a:pt x="1156" y="163"/>
                  <a:pt x="1156" y="163"/>
                  <a:pt x="1156" y="163"/>
                </a:cubicBezTo>
                <a:cubicBezTo>
                  <a:pt x="1129" y="163"/>
                  <a:pt x="1129" y="163"/>
                  <a:pt x="1129" y="163"/>
                </a:cubicBezTo>
                <a:cubicBezTo>
                  <a:pt x="1119" y="136"/>
                  <a:pt x="1119" y="136"/>
                  <a:pt x="1119" y="136"/>
                </a:cubicBezTo>
                <a:cubicBezTo>
                  <a:pt x="1077" y="136"/>
                  <a:pt x="1077" y="136"/>
                  <a:pt x="1077" y="136"/>
                </a:cubicBezTo>
                <a:cubicBezTo>
                  <a:pt x="1067" y="163"/>
                  <a:pt x="1067" y="163"/>
                  <a:pt x="1067" y="163"/>
                </a:cubicBezTo>
                <a:lnTo>
                  <a:pt x="1042" y="163"/>
                </a:lnTo>
                <a:close/>
                <a:moveTo>
                  <a:pt x="1083" y="116"/>
                </a:moveTo>
                <a:cubicBezTo>
                  <a:pt x="1113" y="116"/>
                  <a:pt x="1113" y="116"/>
                  <a:pt x="1113" y="116"/>
                </a:cubicBezTo>
                <a:cubicBezTo>
                  <a:pt x="1098" y="73"/>
                  <a:pt x="1098" y="73"/>
                  <a:pt x="1098" y="73"/>
                </a:cubicBezTo>
                <a:cubicBezTo>
                  <a:pt x="1098" y="73"/>
                  <a:pt x="1098" y="73"/>
                  <a:pt x="1098" y="73"/>
                </a:cubicBezTo>
                <a:lnTo>
                  <a:pt x="1083" y="116"/>
                </a:lnTo>
                <a:close/>
                <a:moveTo>
                  <a:pt x="389" y="136"/>
                </a:moveTo>
                <a:cubicBezTo>
                  <a:pt x="410" y="123"/>
                  <a:pt x="410" y="123"/>
                  <a:pt x="410" y="123"/>
                </a:cubicBezTo>
                <a:cubicBezTo>
                  <a:pt x="417" y="137"/>
                  <a:pt x="430" y="145"/>
                  <a:pt x="444" y="145"/>
                </a:cubicBezTo>
                <a:cubicBezTo>
                  <a:pt x="457" y="145"/>
                  <a:pt x="466" y="140"/>
                  <a:pt x="466" y="130"/>
                </a:cubicBezTo>
                <a:cubicBezTo>
                  <a:pt x="466" y="121"/>
                  <a:pt x="457" y="117"/>
                  <a:pt x="441" y="112"/>
                </a:cubicBezTo>
                <a:cubicBezTo>
                  <a:pt x="418" y="106"/>
                  <a:pt x="395" y="100"/>
                  <a:pt x="395" y="74"/>
                </a:cubicBezTo>
                <a:cubicBezTo>
                  <a:pt x="395" y="50"/>
                  <a:pt x="413" y="36"/>
                  <a:pt x="440" y="36"/>
                </a:cubicBezTo>
                <a:cubicBezTo>
                  <a:pt x="466" y="36"/>
                  <a:pt x="481" y="49"/>
                  <a:pt x="490" y="62"/>
                </a:cubicBezTo>
                <a:cubicBezTo>
                  <a:pt x="471" y="77"/>
                  <a:pt x="471" y="77"/>
                  <a:pt x="471" y="77"/>
                </a:cubicBezTo>
                <a:cubicBezTo>
                  <a:pt x="464" y="66"/>
                  <a:pt x="452" y="59"/>
                  <a:pt x="440" y="59"/>
                </a:cubicBezTo>
                <a:cubicBezTo>
                  <a:pt x="428" y="59"/>
                  <a:pt x="422" y="64"/>
                  <a:pt x="422" y="71"/>
                </a:cubicBezTo>
                <a:cubicBezTo>
                  <a:pt x="422" y="81"/>
                  <a:pt x="431" y="85"/>
                  <a:pt x="447" y="90"/>
                </a:cubicBezTo>
                <a:cubicBezTo>
                  <a:pt x="470" y="96"/>
                  <a:pt x="493" y="103"/>
                  <a:pt x="493" y="129"/>
                </a:cubicBezTo>
                <a:cubicBezTo>
                  <a:pt x="493" y="149"/>
                  <a:pt x="478" y="167"/>
                  <a:pt x="443" y="167"/>
                </a:cubicBezTo>
                <a:cubicBezTo>
                  <a:pt x="416" y="167"/>
                  <a:pt x="399" y="154"/>
                  <a:pt x="389" y="136"/>
                </a:cubicBezTo>
                <a:close/>
                <a:moveTo>
                  <a:pt x="492" y="164"/>
                </a:moveTo>
                <a:cubicBezTo>
                  <a:pt x="558" y="39"/>
                  <a:pt x="558" y="39"/>
                  <a:pt x="558" y="39"/>
                </a:cubicBezTo>
                <a:cubicBezTo>
                  <a:pt x="586" y="39"/>
                  <a:pt x="586" y="39"/>
                  <a:pt x="586" y="39"/>
                </a:cubicBezTo>
                <a:cubicBezTo>
                  <a:pt x="520" y="164"/>
                  <a:pt x="520" y="164"/>
                  <a:pt x="520" y="164"/>
                </a:cubicBezTo>
                <a:lnTo>
                  <a:pt x="492" y="164"/>
                </a:lnTo>
                <a:close/>
                <a:moveTo>
                  <a:pt x="624" y="164"/>
                </a:moveTo>
                <a:cubicBezTo>
                  <a:pt x="624" y="140"/>
                  <a:pt x="624" y="140"/>
                  <a:pt x="624" y="140"/>
                </a:cubicBezTo>
                <a:cubicBezTo>
                  <a:pt x="563" y="140"/>
                  <a:pt x="563" y="140"/>
                  <a:pt x="563" y="140"/>
                </a:cubicBezTo>
                <a:cubicBezTo>
                  <a:pt x="563" y="120"/>
                  <a:pt x="563" y="120"/>
                  <a:pt x="563" y="120"/>
                </a:cubicBezTo>
                <a:cubicBezTo>
                  <a:pt x="620" y="39"/>
                  <a:pt x="620" y="39"/>
                  <a:pt x="620" y="39"/>
                </a:cubicBezTo>
                <a:cubicBezTo>
                  <a:pt x="650" y="39"/>
                  <a:pt x="650" y="39"/>
                  <a:pt x="650" y="39"/>
                </a:cubicBezTo>
                <a:cubicBezTo>
                  <a:pt x="650" y="118"/>
                  <a:pt x="650" y="118"/>
                  <a:pt x="650" y="118"/>
                </a:cubicBezTo>
                <a:cubicBezTo>
                  <a:pt x="672" y="118"/>
                  <a:pt x="672" y="118"/>
                  <a:pt x="672" y="118"/>
                </a:cubicBezTo>
                <a:cubicBezTo>
                  <a:pt x="672" y="140"/>
                  <a:pt x="672" y="140"/>
                  <a:pt x="672" y="140"/>
                </a:cubicBezTo>
                <a:cubicBezTo>
                  <a:pt x="650" y="140"/>
                  <a:pt x="650" y="140"/>
                  <a:pt x="650" y="140"/>
                </a:cubicBezTo>
                <a:cubicBezTo>
                  <a:pt x="650" y="164"/>
                  <a:pt x="650" y="164"/>
                  <a:pt x="650" y="164"/>
                </a:cubicBezTo>
                <a:lnTo>
                  <a:pt x="624" y="164"/>
                </a:lnTo>
                <a:close/>
                <a:moveTo>
                  <a:pt x="591" y="118"/>
                </a:moveTo>
                <a:cubicBezTo>
                  <a:pt x="624" y="118"/>
                  <a:pt x="624" y="118"/>
                  <a:pt x="624" y="118"/>
                </a:cubicBezTo>
                <a:cubicBezTo>
                  <a:pt x="624" y="72"/>
                  <a:pt x="624" y="72"/>
                  <a:pt x="624" y="72"/>
                </a:cubicBezTo>
                <a:cubicBezTo>
                  <a:pt x="623" y="72"/>
                  <a:pt x="623" y="72"/>
                  <a:pt x="623" y="72"/>
                </a:cubicBezTo>
                <a:lnTo>
                  <a:pt x="591" y="118"/>
                </a:lnTo>
                <a:close/>
                <a:moveTo>
                  <a:pt x="246" y="64"/>
                </a:moveTo>
                <a:cubicBezTo>
                  <a:pt x="237" y="64"/>
                  <a:pt x="237" y="64"/>
                  <a:pt x="237" y="64"/>
                </a:cubicBezTo>
                <a:cubicBezTo>
                  <a:pt x="237" y="97"/>
                  <a:pt x="237" y="97"/>
                  <a:pt x="237" y="97"/>
                </a:cubicBezTo>
                <a:cubicBezTo>
                  <a:pt x="246" y="97"/>
                  <a:pt x="246" y="97"/>
                  <a:pt x="246" y="97"/>
                </a:cubicBezTo>
                <a:cubicBezTo>
                  <a:pt x="258" y="97"/>
                  <a:pt x="268" y="93"/>
                  <a:pt x="268" y="80"/>
                </a:cubicBezTo>
                <a:cubicBezTo>
                  <a:pt x="268" y="68"/>
                  <a:pt x="258" y="64"/>
                  <a:pt x="246" y="64"/>
                </a:cubicBezTo>
                <a:close/>
                <a:moveTo>
                  <a:pt x="150" y="77"/>
                </a:moveTo>
                <a:cubicBezTo>
                  <a:pt x="137" y="118"/>
                  <a:pt x="137" y="118"/>
                  <a:pt x="137" y="118"/>
                </a:cubicBezTo>
                <a:cubicBezTo>
                  <a:pt x="141" y="119"/>
                  <a:pt x="146" y="120"/>
                  <a:pt x="150" y="120"/>
                </a:cubicBezTo>
                <a:cubicBezTo>
                  <a:pt x="155" y="120"/>
                  <a:pt x="159" y="119"/>
                  <a:pt x="163" y="118"/>
                </a:cubicBezTo>
                <a:cubicBezTo>
                  <a:pt x="151" y="77"/>
                  <a:pt x="151" y="77"/>
                  <a:pt x="151" y="77"/>
                </a:cubicBezTo>
                <a:lnTo>
                  <a:pt x="150" y="77"/>
                </a:lnTo>
                <a:close/>
                <a:moveTo>
                  <a:pt x="0" y="0"/>
                </a:moveTo>
                <a:cubicBezTo>
                  <a:pt x="0" y="203"/>
                  <a:pt x="0" y="203"/>
                  <a:pt x="0" y="203"/>
                </a:cubicBezTo>
                <a:cubicBezTo>
                  <a:pt x="208" y="203"/>
                  <a:pt x="208" y="203"/>
                  <a:pt x="208" y="203"/>
                </a:cubicBezTo>
                <a:cubicBezTo>
                  <a:pt x="411" y="0"/>
                  <a:pt x="411" y="0"/>
                  <a:pt x="411" y="0"/>
                </a:cubicBezTo>
                <a:lnTo>
                  <a:pt x="0" y="0"/>
                </a:lnTo>
                <a:close/>
                <a:moveTo>
                  <a:pt x="250" y="125"/>
                </a:moveTo>
                <a:cubicBezTo>
                  <a:pt x="237" y="125"/>
                  <a:pt x="237" y="125"/>
                  <a:pt x="237" y="125"/>
                </a:cubicBezTo>
                <a:cubicBezTo>
                  <a:pt x="237" y="163"/>
                  <a:pt x="237" y="163"/>
                  <a:pt x="237" y="163"/>
                </a:cubicBezTo>
                <a:cubicBezTo>
                  <a:pt x="177" y="163"/>
                  <a:pt x="177" y="163"/>
                  <a:pt x="177" y="163"/>
                </a:cubicBezTo>
                <a:cubicBezTo>
                  <a:pt x="171" y="145"/>
                  <a:pt x="171" y="145"/>
                  <a:pt x="171" y="145"/>
                </a:cubicBezTo>
                <a:cubicBezTo>
                  <a:pt x="165" y="147"/>
                  <a:pt x="158" y="148"/>
                  <a:pt x="150" y="148"/>
                </a:cubicBezTo>
                <a:cubicBezTo>
                  <a:pt x="143" y="148"/>
                  <a:pt x="135" y="147"/>
                  <a:pt x="129" y="145"/>
                </a:cubicBezTo>
                <a:cubicBezTo>
                  <a:pt x="123" y="163"/>
                  <a:pt x="123" y="163"/>
                  <a:pt x="123" y="163"/>
                </a:cubicBezTo>
                <a:cubicBezTo>
                  <a:pt x="86" y="163"/>
                  <a:pt x="86" y="163"/>
                  <a:pt x="86" y="163"/>
                </a:cubicBezTo>
                <a:cubicBezTo>
                  <a:pt x="90" y="153"/>
                  <a:pt x="90" y="153"/>
                  <a:pt x="90" y="153"/>
                </a:cubicBezTo>
                <a:cubicBezTo>
                  <a:pt x="90" y="153"/>
                  <a:pt x="89" y="153"/>
                  <a:pt x="89" y="154"/>
                </a:cubicBezTo>
                <a:cubicBezTo>
                  <a:pt x="79" y="161"/>
                  <a:pt x="68" y="165"/>
                  <a:pt x="54" y="165"/>
                </a:cubicBezTo>
                <a:cubicBezTo>
                  <a:pt x="52" y="166"/>
                  <a:pt x="52" y="166"/>
                  <a:pt x="52" y="166"/>
                </a:cubicBezTo>
                <a:cubicBezTo>
                  <a:pt x="35" y="166"/>
                  <a:pt x="19" y="161"/>
                  <a:pt x="6" y="153"/>
                </a:cubicBezTo>
                <a:cubicBezTo>
                  <a:pt x="18" y="129"/>
                  <a:pt x="18" y="129"/>
                  <a:pt x="18" y="129"/>
                </a:cubicBezTo>
                <a:cubicBezTo>
                  <a:pt x="32" y="137"/>
                  <a:pt x="40" y="138"/>
                  <a:pt x="52" y="138"/>
                </a:cubicBezTo>
                <a:cubicBezTo>
                  <a:pt x="58" y="138"/>
                  <a:pt x="62" y="137"/>
                  <a:pt x="65" y="134"/>
                </a:cubicBezTo>
                <a:cubicBezTo>
                  <a:pt x="67" y="132"/>
                  <a:pt x="67" y="130"/>
                  <a:pt x="68" y="128"/>
                </a:cubicBezTo>
                <a:cubicBezTo>
                  <a:pt x="68" y="121"/>
                  <a:pt x="59" y="118"/>
                  <a:pt x="47" y="115"/>
                </a:cubicBezTo>
                <a:cubicBezTo>
                  <a:pt x="38" y="112"/>
                  <a:pt x="28" y="108"/>
                  <a:pt x="20" y="102"/>
                </a:cubicBezTo>
                <a:cubicBezTo>
                  <a:pt x="10" y="95"/>
                  <a:pt x="6" y="86"/>
                  <a:pt x="6" y="74"/>
                </a:cubicBezTo>
                <a:cubicBezTo>
                  <a:pt x="6" y="65"/>
                  <a:pt x="9" y="57"/>
                  <a:pt x="16" y="50"/>
                </a:cubicBezTo>
                <a:cubicBezTo>
                  <a:pt x="24" y="41"/>
                  <a:pt x="39" y="36"/>
                  <a:pt x="56" y="36"/>
                </a:cubicBezTo>
                <a:cubicBezTo>
                  <a:pt x="56" y="36"/>
                  <a:pt x="56" y="36"/>
                  <a:pt x="56" y="36"/>
                </a:cubicBezTo>
                <a:cubicBezTo>
                  <a:pt x="71" y="36"/>
                  <a:pt x="89" y="40"/>
                  <a:pt x="102" y="46"/>
                </a:cubicBezTo>
                <a:cubicBezTo>
                  <a:pt x="88" y="71"/>
                  <a:pt x="88" y="71"/>
                  <a:pt x="88" y="71"/>
                </a:cubicBezTo>
                <a:cubicBezTo>
                  <a:pt x="74" y="64"/>
                  <a:pt x="66" y="63"/>
                  <a:pt x="58" y="63"/>
                </a:cubicBezTo>
                <a:cubicBezTo>
                  <a:pt x="46" y="62"/>
                  <a:pt x="40" y="67"/>
                  <a:pt x="40" y="71"/>
                </a:cubicBezTo>
                <a:cubicBezTo>
                  <a:pt x="40" y="77"/>
                  <a:pt x="51" y="82"/>
                  <a:pt x="62" y="86"/>
                </a:cubicBezTo>
                <a:cubicBezTo>
                  <a:pt x="79" y="91"/>
                  <a:pt x="100" y="98"/>
                  <a:pt x="103" y="118"/>
                </a:cubicBezTo>
                <a:cubicBezTo>
                  <a:pt x="133" y="38"/>
                  <a:pt x="133" y="38"/>
                  <a:pt x="133" y="38"/>
                </a:cubicBezTo>
                <a:cubicBezTo>
                  <a:pt x="168" y="38"/>
                  <a:pt x="168" y="38"/>
                  <a:pt x="168" y="38"/>
                </a:cubicBezTo>
                <a:cubicBezTo>
                  <a:pt x="203" y="134"/>
                  <a:pt x="203" y="134"/>
                  <a:pt x="203" y="134"/>
                </a:cubicBezTo>
                <a:cubicBezTo>
                  <a:pt x="203" y="38"/>
                  <a:pt x="203" y="38"/>
                  <a:pt x="203" y="38"/>
                </a:cubicBezTo>
                <a:cubicBezTo>
                  <a:pt x="244" y="38"/>
                  <a:pt x="244" y="38"/>
                  <a:pt x="244" y="38"/>
                </a:cubicBezTo>
                <a:cubicBezTo>
                  <a:pt x="282" y="38"/>
                  <a:pt x="301" y="52"/>
                  <a:pt x="301" y="82"/>
                </a:cubicBezTo>
                <a:cubicBezTo>
                  <a:pt x="301" y="109"/>
                  <a:pt x="282" y="125"/>
                  <a:pt x="250" y="125"/>
                </a:cubicBezTo>
                <a:close/>
                <a:moveTo>
                  <a:pt x="274" y="177"/>
                </a:moveTo>
                <a:cubicBezTo>
                  <a:pt x="274" y="165"/>
                  <a:pt x="283" y="156"/>
                  <a:pt x="295" y="156"/>
                </a:cubicBezTo>
                <a:cubicBezTo>
                  <a:pt x="306" y="156"/>
                  <a:pt x="315" y="165"/>
                  <a:pt x="315" y="177"/>
                </a:cubicBezTo>
                <a:cubicBezTo>
                  <a:pt x="315" y="190"/>
                  <a:pt x="306" y="199"/>
                  <a:pt x="295" y="199"/>
                </a:cubicBezTo>
                <a:cubicBezTo>
                  <a:pt x="283" y="199"/>
                  <a:pt x="274" y="190"/>
                  <a:pt x="274" y="177"/>
                </a:cubicBezTo>
                <a:close/>
                <a:moveTo>
                  <a:pt x="295" y="203"/>
                </a:moveTo>
                <a:cubicBezTo>
                  <a:pt x="308" y="203"/>
                  <a:pt x="320" y="192"/>
                  <a:pt x="320" y="177"/>
                </a:cubicBezTo>
                <a:cubicBezTo>
                  <a:pt x="320" y="163"/>
                  <a:pt x="308" y="152"/>
                  <a:pt x="295" y="152"/>
                </a:cubicBezTo>
                <a:cubicBezTo>
                  <a:pt x="281" y="152"/>
                  <a:pt x="269" y="163"/>
                  <a:pt x="269" y="177"/>
                </a:cubicBezTo>
                <a:cubicBezTo>
                  <a:pt x="269" y="192"/>
                  <a:pt x="281" y="203"/>
                  <a:pt x="295" y="203"/>
                </a:cubicBezTo>
                <a:close/>
                <a:moveTo>
                  <a:pt x="289" y="179"/>
                </a:moveTo>
                <a:cubicBezTo>
                  <a:pt x="294" y="179"/>
                  <a:pt x="294" y="179"/>
                  <a:pt x="294" y="179"/>
                </a:cubicBezTo>
                <a:cubicBezTo>
                  <a:pt x="302" y="192"/>
                  <a:pt x="302" y="192"/>
                  <a:pt x="302" y="192"/>
                </a:cubicBezTo>
                <a:cubicBezTo>
                  <a:pt x="307" y="192"/>
                  <a:pt x="307" y="192"/>
                  <a:pt x="307" y="192"/>
                </a:cubicBezTo>
                <a:cubicBezTo>
                  <a:pt x="299" y="179"/>
                  <a:pt x="299" y="179"/>
                  <a:pt x="299" y="179"/>
                </a:cubicBezTo>
                <a:cubicBezTo>
                  <a:pt x="303" y="179"/>
                  <a:pt x="306" y="176"/>
                  <a:pt x="306" y="171"/>
                </a:cubicBezTo>
                <a:cubicBezTo>
                  <a:pt x="306" y="165"/>
                  <a:pt x="303" y="163"/>
                  <a:pt x="296" y="163"/>
                </a:cubicBezTo>
                <a:cubicBezTo>
                  <a:pt x="285" y="163"/>
                  <a:pt x="285" y="163"/>
                  <a:pt x="285" y="163"/>
                </a:cubicBezTo>
                <a:cubicBezTo>
                  <a:pt x="285" y="192"/>
                  <a:pt x="285" y="192"/>
                  <a:pt x="285" y="192"/>
                </a:cubicBezTo>
                <a:cubicBezTo>
                  <a:pt x="289" y="192"/>
                  <a:pt x="289" y="192"/>
                  <a:pt x="289" y="192"/>
                </a:cubicBezTo>
                <a:lnTo>
                  <a:pt x="289" y="179"/>
                </a:lnTo>
                <a:close/>
                <a:moveTo>
                  <a:pt x="289" y="176"/>
                </a:moveTo>
                <a:cubicBezTo>
                  <a:pt x="289" y="167"/>
                  <a:pt x="289" y="167"/>
                  <a:pt x="289" y="167"/>
                </a:cubicBezTo>
                <a:cubicBezTo>
                  <a:pt x="295" y="167"/>
                  <a:pt x="295" y="167"/>
                  <a:pt x="295" y="167"/>
                </a:cubicBezTo>
                <a:cubicBezTo>
                  <a:pt x="298" y="167"/>
                  <a:pt x="302" y="167"/>
                  <a:pt x="302" y="171"/>
                </a:cubicBezTo>
                <a:cubicBezTo>
                  <a:pt x="302" y="175"/>
                  <a:pt x="298" y="176"/>
                  <a:pt x="295" y="176"/>
                </a:cubicBezTo>
                <a:lnTo>
                  <a:pt x="289" y="17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FFFFFF"/>
              </a:solidFill>
              <a:effectLst/>
              <a:uLnTx/>
              <a:uFillTx/>
            </a:endParaRPr>
          </a:p>
        </p:txBody>
      </p:sp>
      <p:grpSp>
        <p:nvGrpSpPr>
          <p:cNvPr id="14" name="Gruppierung 83"/>
          <p:cNvGrpSpPr/>
          <p:nvPr/>
        </p:nvGrpSpPr>
        <p:grpSpPr>
          <a:xfrm>
            <a:off x="10114592" y="3193352"/>
            <a:ext cx="1034096" cy="378027"/>
            <a:chOff x="937546" y="1209595"/>
            <a:chExt cx="2171141" cy="793687"/>
          </a:xfrm>
        </p:grpSpPr>
        <p:sp>
          <p:nvSpPr>
            <p:cNvPr id="15" name="Text Placeholder 2"/>
            <p:cNvSpPr txBox="1">
              <a:spLocks/>
            </p:cNvSpPr>
            <p:nvPr/>
          </p:nvSpPr>
          <p:spPr>
            <a:xfrm>
              <a:off x="937546" y="1227851"/>
              <a:ext cx="1352966" cy="775431"/>
            </a:xfrm>
            <a:prstGeom prst="rect">
              <a:avLst/>
            </a:prstGeom>
          </p:spPr>
          <p:txBody>
            <a:bodyPr wrap="none" lIns="0" tIns="0" rIns="0" bIns="0">
              <a:spAutoFit/>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tx1"/>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tx1"/>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r" defTabSz="1088776" rtl="0" eaLnBrk="1" fontAlgn="auto" latinLnBrk="0" hangingPunct="1">
                <a:lnSpc>
                  <a:spcPct val="100000"/>
                </a:lnSpc>
                <a:spcBef>
                  <a:spcPts val="0"/>
                </a:spcBef>
                <a:spcAft>
                  <a:spcPts val="0"/>
                </a:spcAft>
                <a:buClr>
                  <a:srgbClr val="F0AB00"/>
                </a:buClr>
                <a:buSzPct val="80000"/>
                <a:buFontTx/>
                <a:buNone/>
                <a:tabLst/>
                <a:defRPr/>
              </a:pPr>
              <a:r>
                <a:rPr kumimoji="0" lang="en-GB" sz="1200" b="0" i="0" u="none" strike="noStrike" kern="1200" cap="none" spc="0" normalizeH="0" baseline="0">
                  <a:ln>
                    <a:noFill/>
                  </a:ln>
                  <a:solidFill>
                    <a:srgbClr val="FFFFFF"/>
                  </a:solidFill>
                  <a:effectLst/>
                  <a:uLnTx/>
                  <a:uFillTx/>
                  <a:latin typeface="+mj-lt"/>
                  <a:ea typeface="BentonSans" charset="0"/>
                  <a:cs typeface="BentonSans" charset="0"/>
                </a:rPr>
                <a:t>Agile</a:t>
              </a:r>
            </a:p>
            <a:p>
              <a:pPr marL="0" marR="0" lvl="0" indent="0" algn="r" defTabSz="1088776" rtl="0" eaLnBrk="1" fontAlgn="auto" latinLnBrk="0" hangingPunct="1">
                <a:lnSpc>
                  <a:spcPct val="100000"/>
                </a:lnSpc>
                <a:spcBef>
                  <a:spcPts val="0"/>
                </a:spcBef>
                <a:spcAft>
                  <a:spcPts val="0"/>
                </a:spcAft>
                <a:buClr>
                  <a:srgbClr val="F0AB00"/>
                </a:buClr>
                <a:buSzPct val="80000"/>
                <a:buFontTx/>
                <a:buNone/>
                <a:tabLst/>
                <a:defRPr/>
              </a:pPr>
              <a:r>
                <a:rPr kumimoji="0" lang="en-GB" sz="1200" b="0" i="0" u="none" strike="noStrike" kern="1200" cap="none" spc="0" normalizeH="0" baseline="0">
                  <a:ln>
                    <a:noFill/>
                  </a:ln>
                  <a:solidFill>
                    <a:srgbClr val="FFFFFF"/>
                  </a:solidFill>
                  <a:effectLst/>
                  <a:uLnTx/>
                  <a:uFillTx/>
                  <a:latin typeface="+mj-lt"/>
                  <a:ea typeface="BentonSans" charset="0"/>
                  <a:cs typeface="BentonSans" charset="0"/>
                </a:rPr>
                <a:t>Business</a:t>
              </a:r>
            </a:p>
          </p:txBody>
        </p:sp>
        <p:sp>
          <p:nvSpPr>
            <p:cNvPr id="16" name="Freeform 2"/>
            <p:cNvSpPr>
              <a:spLocks noChangeArrowheads="1"/>
            </p:cNvSpPr>
            <p:nvPr/>
          </p:nvSpPr>
          <p:spPr bwMode="auto">
            <a:xfrm>
              <a:off x="2583259" y="1209595"/>
              <a:ext cx="525428" cy="656784"/>
            </a:xfrm>
            <a:custGeom>
              <a:avLst/>
              <a:gdLst>
                <a:gd name="T0" fmla="*/ 2538 w 2539"/>
                <a:gd name="T1" fmla="*/ 1111 h 3174"/>
                <a:gd name="T2" fmla="*/ 2538 w 2539"/>
                <a:gd name="T3" fmla="*/ 1111 h 3174"/>
                <a:gd name="T4" fmla="*/ 2221 w 2539"/>
                <a:gd name="T5" fmla="*/ 793 h 3174"/>
                <a:gd name="T6" fmla="*/ 1714 w 2539"/>
                <a:gd name="T7" fmla="*/ 793 h 3174"/>
                <a:gd name="T8" fmla="*/ 1650 w 2539"/>
                <a:gd name="T9" fmla="*/ 683 h 3174"/>
                <a:gd name="T10" fmla="*/ 1745 w 2539"/>
                <a:gd name="T11" fmla="*/ 396 h 3174"/>
                <a:gd name="T12" fmla="*/ 1349 w 2539"/>
                <a:gd name="T13" fmla="*/ 0 h 3174"/>
                <a:gd name="T14" fmla="*/ 952 w 2539"/>
                <a:gd name="T15" fmla="*/ 396 h 3174"/>
                <a:gd name="T16" fmla="*/ 1048 w 2539"/>
                <a:gd name="T17" fmla="*/ 683 h 3174"/>
                <a:gd name="T18" fmla="*/ 984 w 2539"/>
                <a:gd name="T19" fmla="*/ 793 h 3174"/>
                <a:gd name="T20" fmla="*/ 317 w 2539"/>
                <a:gd name="T21" fmla="*/ 793 h 3174"/>
                <a:gd name="T22" fmla="*/ 0 w 2539"/>
                <a:gd name="T23" fmla="*/ 1111 h 3174"/>
                <a:gd name="T24" fmla="*/ 0 w 2539"/>
                <a:gd name="T25" fmla="*/ 1492 h 3174"/>
                <a:gd name="T26" fmla="*/ 191 w 2539"/>
                <a:gd name="T27" fmla="*/ 1633 h 3174"/>
                <a:gd name="T28" fmla="*/ 397 w 2539"/>
                <a:gd name="T29" fmla="*/ 1587 h 3174"/>
                <a:gd name="T30" fmla="*/ 793 w 2539"/>
                <a:gd name="T31" fmla="*/ 1984 h 3174"/>
                <a:gd name="T32" fmla="*/ 397 w 2539"/>
                <a:gd name="T33" fmla="*/ 2380 h 3174"/>
                <a:gd name="T34" fmla="*/ 191 w 2539"/>
                <a:gd name="T35" fmla="*/ 2332 h 3174"/>
                <a:gd name="T36" fmla="*/ 0 w 2539"/>
                <a:gd name="T37" fmla="*/ 2476 h 3174"/>
                <a:gd name="T38" fmla="*/ 0 w 2539"/>
                <a:gd name="T39" fmla="*/ 2856 h 3174"/>
                <a:gd name="T40" fmla="*/ 317 w 2539"/>
                <a:gd name="T41" fmla="*/ 3173 h 3174"/>
                <a:gd name="T42" fmla="*/ 2221 w 2539"/>
                <a:gd name="T43" fmla="*/ 3173 h 3174"/>
                <a:gd name="T44" fmla="*/ 2538 w 2539"/>
                <a:gd name="T45" fmla="*/ 2856 h 3174"/>
                <a:gd name="T46" fmla="*/ 2538 w 2539"/>
                <a:gd name="T47" fmla="*/ 1111 h 3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39" h="3174">
                  <a:moveTo>
                    <a:pt x="2538" y="1111"/>
                  </a:moveTo>
                  <a:lnTo>
                    <a:pt x="2538" y="1111"/>
                  </a:lnTo>
                  <a:cubicBezTo>
                    <a:pt x="2538" y="936"/>
                    <a:pt x="2396" y="793"/>
                    <a:pt x="2221" y="793"/>
                  </a:cubicBezTo>
                  <a:cubicBezTo>
                    <a:pt x="1714" y="793"/>
                    <a:pt x="1714" y="793"/>
                    <a:pt x="1714" y="793"/>
                  </a:cubicBezTo>
                  <a:cubicBezTo>
                    <a:pt x="1650" y="793"/>
                    <a:pt x="1618" y="729"/>
                    <a:pt x="1650" y="683"/>
                  </a:cubicBezTo>
                  <a:cubicBezTo>
                    <a:pt x="1698" y="587"/>
                    <a:pt x="1745" y="476"/>
                    <a:pt x="1745" y="396"/>
                  </a:cubicBezTo>
                  <a:cubicBezTo>
                    <a:pt x="1745" y="175"/>
                    <a:pt x="1572" y="0"/>
                    <a:pt x="1349" y="0"/>
                  </a:cubicBezTo>
                  <a:cubicBezTo>
                    <a:pt x="1126" y="0"/>
                    <a:pt x="952" y="175"/>
                    <a:pt x="952" y="396"/>
                  </a:cubicBezTo>
                  <a:cubicBezTo>
                    <a:pt x="952" y="476"/>
                    <a:pt x="1000" y="587"/>
                    <a:pt x="1048" y="683"/>
                  </a:cubicBezTo>
                  <a:cubicBezTo>
                    <a:pt x="1080" y="729"/>
                    <a:pt x="1032" y="793"/>
                    <a:pt x="984" y="793"/>
                  </a:cubicBezTo>
                  <a:cubicBezTo>
                    <a:pt x="317" y="793"/>
                    <a:pt x="317" y="793"/>
                    <a:pt x="317" y="793"/>
                  </a:cubicBezTo>
                  <a:cubicBezTo>
                    <a:pt x="143" y="793"/>
                    <a:pt x="0" y="936"/>
                    <a:pt x="0" y="1111"/>
                  </a:cubicBezTo>
                  <a:cubicBezTo>
                    <a:pt x="0" y="1492"/>
                    <a:pt x="0" y="1492"/>
                    <a:pt x="0" y="1492"/>
                  </a:cubicBezTo>
                  <a:cubicBezTo>
                    <a:pt x="0" y="1587"/>
                    <a:pt x="96" y="1665"/>
                    <a:pt x="191" y="1633"/>
                  </a:cubicBezTo>
                  <a:cubicBezTo>
                    <a:pt x="269" y="1603"/>
                    <a:pt x="349" y="1587"/>
                    <a:pt x="397" y="1587"/>
                  </a:cubicBezTo>
                  <a:cubicBezTo>
                    <a:pt x="620" y="1587"/>
                    <a:pt x="793" y="1761"/>
                    <a:pt x="793" y="1984"/>
                  </a:cubicBezTo>
                  <a:cubicBezTo>
                    <a:pt x="793" y="2205"/>
                    <a:pt x="620" y="2380"/>
                    <a:pt x="397" y="2380"/>
                  </a:cubicBezTo>
                  <a:cubicBezTo>
                    <a:pt x="349" y="2380"/>
                    <a:pt x="269" y="2364"/>
                    <a:pt x="191" y="2332"/>
                  </a:cubicBezTo>
                  <a:cubicBezTo>
                    <a:pt x="96" y="2316"/>
                    <a:pt x="0" y="2380"/>
                    <a:pt x="0" y="2476"/>
                  </a:cubicBezTo>
                  <a:cubicBezTo>
                    <a:pt x="0" y="2856"/>
                    <a:pt x="0" y="2856"/>
                    <a:pt x="0" y="2856"/>
                  </a:cubicBezTo>
                  <a:cubicBezTo>
                    <a:pt x="0" y="3030"/>
                    <a:pt x="143" y="3173"/>
                    <a:pt x="317" y="3173"/>
                  </a:cubicBezTo>
                  <a:cubicBezTo>
                    <a:pt x="2221" y="3173"/>
                    <a:pt x="2221" y="3173"/>
                    <a:pt x="2221" y="3173"/>
                  </a:cubicBezTo>
                  <a:cubicBezTo>
                    <a:pt x="2396" y="3173"/>
                    <a:pt x="2538" y="3030"/>
                    <a:pt x="2538" y="2856"/>
                  </a:cubicBezTo>
                  <a:lnTo>
                    <a:pt x="2538" y="1111"/>
                  </a:lnTo>
                </a:path>
              </a:pathLst>
            </a:custGeom>
            <a:solidFill>
              <a:srgbClr val="FFFFFF"/>
            </a:solidFill>
            <a:ln w="19050">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mj-lt"/>
              </a:endParaRPr>
            </a:p>
          </p:txBody>
        </p:sp>
      </p:grpSp>
      <p:grpSp>
        <p:nvGrpSpPr>
          <p:cNvPr id="42" name="Group 41"/>
          <p:cNvGrpSpPr/>
          <p:nvPr/>
        </p:nvGrpSpPr>
        <p:grpSpPr>
          <a:xfrm>
            <a:off x="10006787" y="3711432"/>
            <a:ext cx="1141901" cy="369332"/>
            <a:chOff x="10006787" y="3711432"/>
            <a:chExt cx="1141901" cy="369332"/>
          </a:xfrm>
        </p:grpSpPr>
        <p:sp>
          <p:nvSpPr>
            <p:cNvPr id="18" name="Text Placeholder 4"/>
            <p:cNvSpPr txBox="1">
              <a:spLocks/>
            </p:cNvSpPr>
            <p:nvPr/>
          </p:nvSpPr>
          <p:spPr>
            <a:xfrm>
              <a:off x="10006787" y="3711432"/>
              <a:ext cx="728596" cy="369332"/>
            </a:xfrm>
            <a:prstGeom prst="rect">
              <a:avLst/>
            </a:prstGeom>
          </p:spPr>
          <p:txBody>
            <a:bodyPr wrap="none" lIns="0" tIns="0" rIns="0" bIns="0">
              <a:spAutoFit/>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tx1"/>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tx1"/>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ctr" defTabSz="1088776" rtl="0" eaLnBrk="1" fontAlgn="auto" latinLnBrk="0" hangingPunct="1">
                <a:lnSpc>
                  <a:spcPct val="100000"/>
                </a:lnSpc>
                <a:spcBef>
                  <a:spcPts val="0"/>
                </a:spcBef>
                <a:spcAft>
                  <a:spcPts val="0"/>
                </a:spcAft>
                <a:buClr>
                  <a:srgbClr val="F0AB00"/>
                </a:buClr>
                <a:buSzPct val="80000"/>
                <a:buFontTx/>
                <a:buNone/>
                <a:tabLst/>
                <a:defRPr/>
              </a:pPr>
              <a:r>
                <a:rPr kumimoji="0" lang="en-GB" sz="1200" b="0" i="0" u="none" strike="noStrike" kern="1200" cap="none" spc="0" normalizeH="0" baseline="0">
                  <a:ln>
                    <a:noFill/>
                  </a:ln>
                  <a:solidFill>
                    <a:srgbClr val="FFFFFF"/>
                  </a:solidFill>
                  <a:effectLst/>
                  <a:uLnTx/>
                  <a:uFillTx/>
                  <a:latin typeface="+mj-lt"/>
                  <a:ea typeface="BentonSans" charset="0"/>
                  <a:cs typeface="BentonSans" charset="0"/>
                </a:rPr>
                <a:t>Optimized</a:t>
              </a:r>
            </a:p>
            <a:p>
              <a:pPr marL="0" marR="0" lvl="0" indent="0" algn="r" defTabSz="1088776" rtl="0" eaLnBrk="1" fontAlgn="auto" latinLnBrk="0" hangingPunct="1">
                <a:lnSpc>
                  <a:spcPct val="100000"/>
                </a:lnSpc>
                <a:spcBef>
                  <a:spcPts val="0"/>
                </a:spcBef>
                <a:spcAft>
                  <a:spcPts val="0"/>
                </a:spcAft>
                <a:buClr>
                  <a:srgbClr val="F0AB00"/>
                </a:buClr>
                <a:buSzPct val="80000"/>
                <a:buFontTx/>
                <a:buNone/>
                <a:tabLst/>
                <a:defRPr/>
              </a:pPr>
              <a:r>
                <a:rPr kumimoji="0" lang="en-GB" sz="1200" b="0" i="0" u="none" strike="noStrike" kern="1200" cap="none" spc="0" normalizeH="0" baseline="0">
                  <a:ln>
                    <a:noFill/>
                  </a:ln>
                  <a:solidFill>
                    <a:srgbClr val="FFFFFF"/>
                  </a:solidFill>
                  <a:effectLst/>
                  <a:uLnTx/>
                  <a:uFillTx/>
                  <a:latin typeface="+mj-lt"/>
                  <a:ea typeface="BentonSans" charset="0"/>
                  <a:cs typeface="BentonSans" charset="0"/>
                </a:rPr>
                <a:t>Enterprise</a:t>
              </a:r>
            </a:p>
          </p:txBody>
        </p:sp>
        <p:sp>
          <p:nvSpPr>
            <p:cNvPr id="24" name="Freeform 7"/>
            <p:cNvSpPr>
              <a:spLocks noChangeArrowheads="1"/>
            </p:cNvSpPr>
            <p:nvPr/>
          </p:nvSpPr>
          <p:spPr bwMode="auto">
            <a:xfrm>
              <a:off x="10874156" y="3749806"/>
              <a:ext cx="274532" cy="274534"/>
            </a:xfrm>
            <a:custGeom>
              <a:avLst/>
              <a:gdLst>
                <a:gd name="T0" fmla="*/ 2217 w 2842"/>
                <a:gd name="T1" fmla="*/ 2370 h 2842"/>
                <a:gd name="T2" fmla="*/ 2217 w 2842"/>
                <a:gd name="T3" fmla="*/ 2370 h 2842"/>
                <a:gd name="T4" fmla="*/ 2077 w 2842"/>
                <a:gd name="T5" fmla="*/ 2404 h 2842"/>
                <a:gd name="T6" fmla="*/ 1748 w 2842"/>
                <a:gd name="T7" fmla="*/ 2077 h 2842"/>
                <a:gd name="T8" fmla="*/ 2077 w 2842"/>
                <a:gd name="T9" fmla="*/ 1748 h 2842"/>
                <a:gd name="T10" fmla="*/ 2404 w 2842"/>
                <a:gd name="T11" fmla="*/ 2077 h 2842"/>
                <a:gd name="T12" fmla="*/ 2370 w 2842"/>
                <a:gd name="T13" fmla="*/ 2217 h 2842"/>
                <a:gd name="T14" fmla="*/ 2832 w 2842"/>
                <a:gd name="T15" fmla="*/ 2679 h 2842"/>
                <a:gd name="T16" fmla="*/ 2841 w 2842"/>
                <a:gd name="T17" fmla="*/ 2622 h 2842"/>
                <a:gd name="T18" fmla="*/ 2841 w 2842"/>
                <a:gd name="T19" fmla="*/ 219 h 2842"/>
                <a:gd name="T20" fmla="*/ 2622 w 2842"/>
                <a:gd name="T21" fmla="*/ 0 h 2842"/>
                <a:gd name="T22" fmla="*/ 1685 w 2842"/>
                <a:gd name="T23" fmla="*/ 0 h 2842"/>
                <a:gd name="T24" fmla="*/ 1059 w 2842"/>
                <a:gd name="T25" fmla="*/ 625 h 2842"/>
                <a:gd name="T26" fmla="*/ 1093 w 2842"/>
                <a:gd name="T27" fmla="*/ 766 h 2842"/>
                <a:gd name="T28" fmla="*/ 766 w 2842"/>
                <a:gd name="T29" fmla="*/ 1093 h 2842"/>
                <a:gd name="T30" fmla="*/ 437 w 2842"/>
                <a:gd name="T31" fmla="*/ 766 h 2842"/>
                <a:gd name="T32" fmla="*/ 766 w 2842"/>
                <a:gd name="T33" fmla="*/ 437 h 2842"/>
                <a:gd name="T34" fmla="*/ 906 w 2842"/>
                <a:gd name="T35" fmla="*/ 470 h 2842"/>
                <a:gd name="T36" fmla="*/ 1375 w 2842"/>
                <a:gd name="T37" fmla="*/ 0 h 2842"/>
                <a:gd name="T38" fmla="*/ 219 w 2842"/>
                <a:gd name="T39" fmla="*/ 0 h 2842"/>
                <a:gd name="T40" fmla="*/ 0 w 2842"/>
                <a:gd name="T41" fmla="*/ 219 h 2842"/>
                <a:gd name="T42" fmla="*/ 0 w 2842"/>
                <a:gd name="T43" fmla="*/ 2622 h 2842"/>
                <a:gd name="T44" fmla="*/ 219 w 2842"/>
                <a:gd name="T45" fmla="*/ 2841 h 2842"/>
                <a:gd name="T46" fmla="*/ 2622 w 2842"/>
                <a:gd name="T47" fmla="*/ 2841 h 2842"/>
                <a:gd name="T48" fmla="*/ 2679 w 2842"/>
                <a:gd name="T49" fmla="*/ 2832 h 2842"/>
                <a:gd name="T50" fmla="*/ 2217 w 2842"/>
                <a:gd name="T51" fmla="*/ 2370 h 2842"/>
                <a:gd name="T52" fmla="*/ 766 w 2842"/>
                <a:gd name="T53" fmla="*/ 2404 h 2842"/>
                <a:gd name="T54" fmla="*/ 766 w 2842"/>
                <a:gd name="T55" fmla="*/ 2404 h 2842"/>
                <a:gd name="T56" fmla="*/ 437 w 2842"/>
                <a:gd name="T57" fmla="*/ 2077 h 2842"/>
                <a:gd name="T58" fmla="*/ 766 w 2842"/>
                <a:gd name="T59" fmla="*/ 1748 h 2842"/>
                <a:gd name="T60" fmla="*/ 906 w 2842"/>
                <a:gd name="T61" fmla="*/ 1781 h 2842"/>
                <a:gd name="T62" fmla="*/ 1782 w 2842"/>
                <a:gd name="T63" fmla="*/ 906 h 2842"/>
                <a:gd name="T64" fmla="*/ 1748 w 2842"/>
                <a:gd name="T65" fmla="*/ 766 h 2842"/>
                <a:gd name="T66" fmla="*/ 2077 w 2842"/>
                <a:gd name="T67" fmla="*/ 437 h 2842"/>
                <a:gd name="T68" fmla="*/ 2404 w 2842"/>
                <a:gd name="T69" fmla="*/ 766 h 2842"/>
                <a:gd name="T70" fmla="*/ 2077 w 2842"/>
                <a:gd name="T71" fmla="*/ 1093 h 2842"/>
                <a:gd name="T72" fmla="*/ 1936 w 2842"/>
                <a:gd name="T73" fmla="*/ 1059 h 2842"/>
                <a:gd name="T74" fmla="*/ 1059 w 2842"/>
                <a:gd name="T75" fmla="*/ 1935 h 2842"/>
                <a:gd name="T76" fmla="*/ 1093 w 2842"/>
                <a:gd name="T77" fmla="*/ 2077 h 2842"/>
                <a:gd name="T78" fmla="*/ 766 w 2842"/>
                <a:gd name="T79" fmla="*/ 2404 h 2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42" h="2842">
                  <a:moveTo>
                    <a:pt x="2217" y="2370"/>
                  </a:moveTo>
                  <a:lnTo>
                    <a:pt x="2217" y="2370"/>
                  </a:lnTo>
                  <a:cubicBezTo>
                    <a:pt x="2174" y="2392"/>
                    <a:pt x="2126" y="2404"/>
                    <a:pt x="2077" y="2404"/>
                  </a:cubicBezTo>
                  <a:cubicBezTo>
                    <a:pt x="1896" y="2404"/>
                    <a:pt x="1748" y="2257"/>
                    <a:pt x="1748" y="2077"/>
                  </a:cubicBezTo>
                  <a:cubicBezTo>
                    <a:pt x="1748" y="1894"/>
                    <a:pt x="1896" y="1748"/>
                    <a:pt x="2077" y="1748"/>
                  </a:cubicBezTo>
                  <a:cubicBezTo>
                    <a:pt x="2258" y="1748"/>
                    <a:pt x="2404" y="1894"/>
                    <a:pt x="2404" y="2077"/>
                  </a:cubicBezTo>
                  <a:cubicBezTo>
                    <a:pt x="2404" y="2126"/>
                    <a:pt x="2392" y="2174"/>
                    <a:pt x="2370" y="2217"/>
                  </a:cubicBezTo>
                  <a:cubicBezTo>
                    <a:pt x="2832" y="2679"/>
                    <a:pt x="2832" y="2679"/>
                    <a:pt x="2832" y="2679"/>
                  </a:cubicBezTo>
                  <a:cubicBezTo>
                    <a:pt x="2838" y="2660"/>
                    <a:pt x="2841" y="2641"/>
                    <a:pt x="2841" y="2622"/>
                  </a:cubicBezTo>
                  <a:cubicBezTo>
                    <a:pt x="2841" y="219"/>
                    <a:pt x="2841" y="219"/>
                    <a:pt x="2841" y="219"/>
                  </a:cubicBezTo>
                  <a:cubicBezTo>
                    <a:pt x="2841" y="98"/>
                    <a:pt x="2744" y="0"/>
                    <a:pt x="2622" y="0"/>
                  </a:cubicBezTo>
                  <a:cubicBezTo>
                    <a:pt x="1685" y="0"/>
                    <a:pt x="1685" y="0"/>
                    <a:pt x="1685" y="0"/>
                  </a:cubicBezTo>
                  <a:cubicBezTo>
                    <a:pt x="1059" y="625"/>
                    <a:pt x="1059" y="625"/>
                    <a:pt x="1059" y="625"/>
                  </a:cubicBezTo>
                  <a:cubicBezTo>
                    <a:pt x="1081" y="667"/>
                    <a:pt x="1093" y="715"/>
                    <a:pt x="1093" y="766"/>
                  </a:cubicBezTo>
                  <a:cubicBezTo>
                    <a:pt x="1093" y="946"/>
                    <a:pt x="947" y="1093"/>
                    <a:pt x="766" y="1093"/>
                  </a:cubicBezTo>
                  <a:cubicBezTo>
                    <a:pt x="585" y="1093"/>
                    <a:pt x="437" y="946"/>
                    <a:pt x="437" y="766"/>
                  </a:cubicBezTo>
                  <a:cubicBezTo>
                    <a:pt x="437" y="585"/>
                    <a:pt x="585" y="437"/>
                    <a:pt x="766" y="437"/>
                  </a:cubicBezTo>
                  <a:cubicBezTo>
                    <a:pt x="816" y="437"/>
                    <a:pt x="863" y="450"/>
                    <a:pt x="906" y="470"/>
                  </a:cubicBezTo>
                  <a:cubicBezTo>
                    <a:pt x="1375" y="0"/>
                    <a:pt x="1375" y="0"/>
                    <a:pt x="1375" y="0"/>
                  </a:cubicBezTo>
                  <a:cubicBezTo>
                    <a:pt x="219" y="0"/>
                    <a:pt x="219" y="0"/>
                    <a:pt x="219" y="0"/>
                  </a:cubicBezTo>
                  <a:cubicBezTo>
                    <a:pt x="99" y="0"/>
                    <a:pt x="0" y="98"/>
                    <a:pt x="0" y="219"/>
                  </a:cubicBezTo>
                  <a:cubicBezTo>
                    <a:pt x="0" y="2622"/>
                    <a:pt x="0" y="2622"/>
                    <a:pt x="0" y="2622"/>
                  </a:cubicBezTo>
                  <a:cubicBezTo>
                    <a:pt x="0" y="2742"/>
                    <a:pt x="99" y="2841"/>
                    <a:pt x="219" y="2841"/>
                  </a:cubicBezTo>
                  <a:cubicBezTo>
                    <a:pt x="2622" y="2841"/>
                    <a:pt x="2622" y="2841"/>
                    <a:pt x="2622" y="2841"/>
                  </a:cubicBezTo>
                  <a:cubicBezTo>
                    <a:pt x="2642" y="2841"/>
                    <a:pt x="2660" y="2838"/>
                    <a:pt x="2679" y="2832"/>
                  </a:cubicBezTo>
                  <a:lnTo>
                    <a:pt x="2217" y="2370"/>
                  </a:lnTo>
                  <a:close/>
                  <a:moveTo>
                    <a:pt x="766" y="2404"/>
                  </a:moveTo>
                  <a:lnTo>
                    <a:pt x="766" y="2404"/>
                  </a:lnTo>
                  <a:cubicBezTo>
                    <a:pt x="585" y="2404"/>
                    <a:pt x="437" y="2257"/>
                    <a:pt x="437" y="2077"/>
                  </a:cubicBezTo>
                  <a:cubicBezTo>
                    <a:pt x="437" y="1894"/>
                    <a:pt x="585" y="1748"/>
                    <a:pt x="766" y="1748"/>
                  </a:cubicBezTo>
                  <a:cubicBezTo>
                    <a:pt x="816" y="1748"/>
                    <a:pt x="863" y="1761"/>
                    <a:pt x="906" y="1781"/>
                  </a:cubicBezTo>
                  <a:cubicBezTo>
                    <a:pt x="1782" y="906"/>
                    <a:pt x="1782" y="906"/>
                    <a:pt x="1782" y="906"/>
                  </a:cubicBezTo>
                  <a:cubicBezTo>
                    <a:pt x="1761" y="862"/>
                    <a:pt x="1748" y="815"/>
                    <a:pt x="1748" y="766"/>
                  </a:cubicBezTo>
                  <a:cubicBezTo>
                    <a:pt x="1748" y="585"/>
                    <a:pt x="1896" y="437"/>
                    <a:pt x="2077" y="437"/>
                  </a:cubicBezTo>
                  <a:cubicBezTo>
                    <a:pt x="2258" y="437"/>
                    <a:pt x="2404" y="585"/>
                    <a:pt x="2404" y="766"/>
                  </a:cubicBezTo>
                  <a:cubicBezTo>
                    <a:pt x="2404" y="946"/>
                    <a:pt x="2258" y="1093"/>
                    <a:pt x="2077" y="1093"/>
                  </a:cubicBezTo>
                  <a:cubicBezTo>
                    <a:pt x="2026" y="1093"/>
                    <a:pt x="1978" y="1081"/>
                    <a:pt x="1936" y="1059"/>
                  </a:cubicBezTo>
                  <a:cubicBezTo>
                    <a:pt x="1059" y="1935"/>
                    <a:pt x="1059" y="1935"/>
                    <a:pt x="1059" y="1935"/>
                  </a:cubicBezTo>
                  <a:cubicBezTo>
                    <a:pt x="1081" y="1978"/>
                    <a:pt x="1093" y="2026"/>
                    <a:pt x="1093" y="2077"/>
                  </a:cubicBezTo>
                  <a:cubicBezTo>
                    <a:pt x="1093" y="2257"/>
                    <a:pt x="947" y="2404"/>
                    <a:pt x="766" y="2404"/>
                  </a:cubicBezTo>
                  <a:close/>
                </a:path>
              </a:pathLst>
            </a:custGeom>
            <a:solidFill>
              <a:srgbClr val="FFFFFF"/>
            </a:solidFill>
            <a:ln w="19050" cap="flat">
              <a:no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FFFFFF"/>
                </a:solidFill>
                <a:effectLst/>
                <a:uLnTx/>
                <a:uFillTx/>
                <a:latin typeface="+mj-lt"/>
              </a:endParaRPr>
            </a:p>
          </p:txBody>
        </p:sp>
      </p:grpSp>
      <p:grpSp>
        <p:nvGrpSpPr>
          <p:cNvPr id="25" name="Gruppierung 94"/>
          <p:cNvGrpSpPr/>
          <p:nvPr/>
        </p:nvGrpSpPr>
        <p:grpSpPr>
          <a:xfrm>
            <a:off x="9595343" y="2695533"/>
            <a:ext cx="1591477" cy="343137"/>
            <a:chOff x="8907715" y="1267754"/>
            <a:chExt cx="3341404" cy="720436"/>
          </a:xfrm>
        </p:grpSpPr>
        <p:sp>
          <p:nvSpPr>
            <p:cNvPr id="26" name="Text Placeholder 3"/>
            <p:cNvSpPr txBox="1">
              <a:spLocks/>
            </p:cNvSpPr>
            <p:nvPr/>
          </p:nvSpPr>
          <p:spPr>
            <a:xfrm>
              <a:off x="8907715" y="1267754"/>
              <a:ext cx="2437099" cy="387717"/>
            </a:xfrm>
            <a:prstGeom prst="rect">
              <a:avLst/>
            </a:prstGeom>
          </p:spPr>
          <p:txBody>
            <a:bodyPr wrap="none" lIns="0" tIns="0" rIns="0" bIns="0">
              <a:noAutofit/>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tx1"/>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tx1"/>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r" defTabSz="1088776" rtl="0" eaLnBrk="1" fontAlgn="auto" latinLnBrk="0" hangingPunct="1">
                <a:lnSpc>
                  <a:spcPct val="100000"/>
                </a:lnSpc>
                <a:spcBef>
                  <a:spcPts val="0"/>
                </a:spcBef>
                <a:spcAft>
                  <a:spcPts val="0"/>
                </a:spcAft>
                <a:buClr>
                  <a:srgbClr val="F0AB00"/>
                </a:buClr>
                <a:buSzPct val="80000"/>
                <a:buFontTx/>
                <a:buNone/>
                <a:tabLst/>
                <a:defRPr/>
              </a:pPr>
              <a:r>
                <a:rPr kumimoji="0" lang="en-GB" sz="1200" b="0" i="0" u="none" strike="noStrike" kern="1200" cap="none" spc="0" normalizeH="0" baseline="0">
                  <a:ln>
                    <a:noFill/>
                  </a:ln>
                  <a:solidFill>
                    <a:srgbClr val="FFFFFF"/>
                  </a:solidFill>
                  <a:effectLst/>
                  <a:uLnTx/>
                  <a:uFillTx/>
                  <a:latin typeface="+mj-lt"/>
                  <a:ea typeface="BentonSans" charset="0"/>
                  <a:cs typeface="BentonSans" charset="0"/>
                </a:rPr>
                <a:t>Digital </a:t>
              </a:r>
            </a:p>
            <a:p>
              <a:pPr marL="0" marR="0" lvl="0" indent="0" algn="r" defTabSz="1088776" rtl="0" eaLnBrk="1" fontAlgn="auto" latinLnBrk="0" hangingPunct="1">
                <a:lnSpc>
                  <a:spcPct val="100000"/>
                </a:lnSpc>
                <a:spcBef>
                  <a:spcPts val="0"/>
                </a:spcBef>
                <a:spcAft>
                  <a:spcPts val="0"/>
                </a:spcAft>
                <a:buClr>
                  <a:srgbClr val="F0AB00"/>
                </a:buClr>
                <a:buSzPct val="80000"/>
                <a:buFontTx/>
                <a:buNone/>
                <a:tabLst/>
                <a:defRPr/>
              </a:pPr>
              <a:r>
                <a:rPr kumimoji="0" lang="en-GB" sz="1200" b="0" i="0" u="none" strike="noStrike" kern="1200" cap="none" spc="0" normalizeH="0" baseline="0">
                  <a:ln>
                    <a:noFill/>
                  </a:ln>
                  <a:solidFill>
                    <a:srgbClr val="FFFFFF"/>
                  </a:solidFill>
                  <a:effectLst/>
                  <a:uLnTx/>
                  <a:uFillTx/>
                  <a:latin typeface="+mj-lt"/>
                  <a:ea typeface="BentonSans" charset="0"/>
                  <a:cs typeface="BentonSans" charset="0"/>
                </a:rPr>
                <a:t>Transformation</a:t>
              </a:r>
            </a:p>
          </p:txBody>
        </p:sp>
        <p:grpSp>
          <p:nvGrpSpPr>
            <p:cNvPr id="27" name="Gruppierung 96"/>
            <p:cNvGrpSpPr/>
            <p:nvPr/>
          </p:nvGrpSpPr>
          <p:grpSpPr>
            <a:xfrm>
              <a:off x="11536942" y="1270664"/>
              <a:ext cx="712177" cy="717526"/>
              <a:chOff x="7070875" y="955734"/>
              <a:chExt cx="1155623" cy="1164296"/>
            </a:xfrm>
            <a:noFill/>
          </p:grpSpPr>
          <p:sp>
            <p:nvSpPr>
              <p:cNvPr id="28" name="Freeform 1"/>
              <p:cNvSpPr>
                <a:spLocks noChangeArrowheads="1"/>
              </p:cNvSpPr>
              <p:nvPr/>
            </p:nvSpPr>
            <p:spPr bwMode="auto">
              <a:xfrm>
                <a:off x="7070875" y="955734"/>
                <a:ext cx="1155623" cy="1164296"/>
              </a:xfrm>
              <a:custGeom>
                <a:avLst/>
                <a:gdLst>
                  <a:gd name="T0" fmla="*/ 2887 w 2935"/>
                  <a:gd name="T1" fmla="*/ 1075 h 2957"/>
                  <a:gd name="T2" fmla="*/ 2887 w 2935"/>
                  <a:gd name="T3" fmla="*/ 1075 h 2957"/>
                  <a:gd name="T4" fmla="*/ 2629 w 2935"/>
                  <a:gd name="T5" fmla="*/ 881 h 2957"/>
                  <a:gd name="T6" fmla="*/ 2616 w 2935"/>
                  <a:gd name="T7" fmla="*/ 557 h 2957"/>
                  <a:gd name="T8" fmla="*/ 2539 w 2935"/>
                  <a:gd name="T9" fmla="*/ 470 h 2957"/>
                  <a:gd name="T10" fmla="*/ 2219 w 2935"/>
                  <a:gd name="T11" fmla="*/ 418 h 2957"/>
                  <a:gd name="T12" fmla="*/ 2059 w 2935"/>
                  <a:gd name="T13" fmla="*/ 137 h 2957"/>
                  <a:gd name="T14" fmla="*/ 1949 w 2935"/>
                  <a:gd name="T15" fmla="*/ 95 h 2957"/>
                  <a:gd name="T16" fmla="*/ 1644 w 2935"/>
                  <a:gd name="T17" fmla="*/ 198 h 2957"/>
                  <a:gd name="T18" fmla="*/ 1370 w 2935"/>
                  <a:gd name="T19" fmla="*/ 24 h 2957"/>
                  <a:gd name="T20" fmla="*/ 1254 w 2935"/>
                  <a:gd name="T21" fmla="*/ 37 h 2957"/>
                  <a:gd name="T22" fmla="*/ 1030 w 2935"/>
                  <a:gd name="T23" fmla="*/ 270 h 2957"/>
                  <a:gd name="T24" fmla="*/ 707 w 2935"/>
                  <a:gd name="T25" fmla="*/ 244 h 2957"/>
                  <a:gd name="T26" fmla="*/ 610 w 2935"/>
                  <a:gd name="T27" fmla="*/ 311 h 2957"/>
                  <a:gd name="T28" fmla="*/ 521 w 2935"/>
                  <a:gd name="T29" fmla="*/ 620 h 2957"/>
                  <a:gd name="T30" fmla="*/ 223 w 2935"/>
                  <a:gd name="T31" fmla="*/ 746 h 2957"/>
                  <a:gd name="T32" fmla="*/ 169 w 2935"/>
                  <a:gd name="T33" fmla="*/ 850 h 2957"/>
                  <a:gd name="T34" fmla="*/ 233 w 2935"/>
                  <a:gd name="T35" fmla="*/ 1167 h 2957"/>
                  <a:gd name="T36" fmla="*/ 27 w 2935"/>
                  <a:gd name="T37" fmla="*/ 1416 h 2957"/>
                  <a:gd name="T38" fmla="*/ 27 w 2935"/>
                  <a:gd name="T39" fmla="*/ 1535 h 2957"/>
                  <a:gd name="T40" fmla="*/ 231 w 2935"/>
                  <a:gd name="T41" fmla="*/ 1785 h 2957"/>
                  <a:gd name="T42" fmla="*/ 166 w 2935"/>
                  <a:gd name="T43" fmla="*/ 2101 h 2957"/>
                  <a:gd name="T44" fmla="*/ 221 w 2935"/>
                  <a:gd name="T45" fmla="*/ 2205 h 2957"/>
                  <a:gd name="T46" fmla="*/ 518 w 2935"/>
                  <a:gd name="T47" fmla="*/ 2332 h 2957"/>
                  <a:gd name="T48" fmla="*/ 608 w 2935"/>
                  <a:gd name="T49" fmla="*/ 2643 h 2957"/>
                  <a:gd name="T50" fmla="*/ 703 w 2935"/>
                  <a:gd name="T51" fmla="*/ 2710 h 2957"/>
                  <a:gd name="T52" fmla="*/ 1026 w 2935"/>
                  <a:gd name="T53" fmla="*/ 2684 h 2957"/>
                  <a:gd name="T54" fmla="*/ 1249 w 2935"/>
                  <a:gd name="T55" fmla="*/ 2917 h 2957"/>
                  <a:gd name="T56" fmla="*/ 1366 w 2935"/>
                  <a:gd name="T57" fmla="*/ 2931 h 2957"/>
                  <a:gd name="T58" fmla="*/ 1639 w 2935"/>
                  <a:gd name="T59" fmla="*/ 2759 h 2957"/>
                  <a:gd name="T60" fmla="*/ 1945 w 2935"/>
                  <a:gd name="T61" fmla="*/ 2863 h 2957"/>
                  <a:gd name="T62" fmla="*/ 2007 w 2935"/>
                  <a:gd name="T63" fmla="*/ 2862 h 2957"/>
                  <a:gd name="T64" fmla="*/ 2055 w 2935"/>
                  <a:gd name="T65" fmla="*/ 2821 h 2957"/>
                  <a:gd name="T66" fmla="*/ 2217 w 2935"/>
                  <a:gd name="T67" fmla="*/ 2541 h 2957"/>
                  <a:gd name="T68" fmla="*/ 2535 w 2935"/>
                  <a:gd name="T69" fmla="*/ 2490 h 2957"/>
                  <a:gd name="T70" fmla="*/ 2613 w 2935"/>
                  <a:gd name="T71" fmla="*/ 2403 h 2957"/>
                  <a:gd name="T72" fmla="*/ 2626 w 2935"/>
                  <a:gd name="T73" fmla="*/ 2079 h 2957"/>
                  <a:gd name="T74" fmla="*/ 2885 w 2935"/>
                  <a:gd name="T75" fmla="*/ 1887 h 2957"/>
                  <a:gd name="T76" fmla="*/ 2914 w 2935"/>
                  <a:gd name="T77" fmla="*/ 1772 h 2957"/>
                  <a:gd name="T78" fmla="*/ 2775 w 2935"/>
                  <a:gd name="T79" fmla="*/ 1480 h 2957"/>
                  <a:gd name="T80" fmla="*/ 2915 w 2935"/>
                  <a:gd name="T81" fmla="*/ 1189 h 2957"/>
                  <a:gd name="T82" fmla="*/ 2887 w 2935"/>
                  <a:gd name="T83" fmla="*/ 1075 h 2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935" h="2957">
                    <a:moveTo>
                      <a:pt x="2887" y="1075"/>
                    </a:moveTo>
                    <a:lnTo>
                      <a:pt x="2887" y="1075"/>
                    </a:lnTo>
                    <a:cubicBezTo>
                      <a:pt x="2629" y="881"/>
                      <a:pt x="2629" y="881"/>
                      <a:pt x="2629" y="881"/>
                    </a:cubicBezTo>
                    <a:cubicBezTo>
                      <a:pt x="2616" y="557"/>
                      <a:pt x="2616" y="557"/>
                      <a:pt x="2616" y="557"/>
                    </a:cubicBezTo>
                    <a:cubicBezTo>
                      <a:pt x="2615" y="513"/>
                      <a:pt x="2583" y="477"/>
                      <a:pt x="2539" y="470"/>
                    </a:cubicBezTo>
                    <a:cubicBezTo>
                      <a:pt x="2219" y="418"/>
                      <a:pt x="2219" y="418"/>
                      <a:pt x="2219" y="418"/>
                    </a:cubicBezTo>
                    <a:cubicBezTo>
                      <a:pt x="2059" y="137"/>
                      <a:pt x="2059" y="137"/>
                      <a:pt x="2059" y="137"/>
                    </a:cubicBezTo>
                    <a:cubicBezTo>
                      <a:pt x="2037" y="98"/>
                      <a:pt x="1991" y="81"/>
                      <a:pt x="1949" y="95"/>
                    </a:cubicBezTo>
                    <a:cubicBezTo>
                      <a:pt x="1644" y="198"/>
                      <a:pt x="1644" y="198"/>
                      <a:pt x="1644" y="198"/>
                    </a:cubicBezTo>
                    <a:cubicBezTo>
                      <a:pt x="1370" y="24"/>
                      <a:pt x="1370" y="24"/>
                      <a:pt x="1370" y="24"/>
                    </a:cubicBezTo>
                    <a:cubicBezTo>
                      <a:pt x="1332" y="0"/>
                      <a:pt x="1285" y="5"/>
                      <a:pt x="1254" y="37"/>
                    </a:cubicBezTo>
                    <a:cubicBezTo>
                      <a:pt x="1030" y="270"/>
                      <a:pt x="1030" y="270"/>
                      <a:pt x="1030" y="270"/>
                    </a:cubicBezTo>
                    <a:cubicBezTo>
                      <a:pt x="707" y="244"/>
                      <a:pt x="707" y="244"/>
                      <a:pt x="707" y="244"/>
                    </a:cubicBezTo>
                    <a:cubicBezTo>
                      <a:pt x="664" y="240"/>
                      <a:pt x="623" y="267"/>
                      <a:pt x="610" y="311"/>
                    </a:cubicBezTo>
                    <a:cubicBezTo>
                      <a:pt x="521" y="620"/>
                      <a:pt x="521" y="620"/>
                      <a:pt x="521" y="620"/>
                    </a:cubicBezTo>
                    <a:cubicBezTo>
                      <a:pt x="223" y="746"/>
                      <a:pt x="223" y="746"/>
                      <a:pt x="223" y="746"/>
                    </a:cubicBezTo>
                    <a:cubicBezTo>
                      <a:pt x="182" y="764"/>
                      <a:pt x="159" y="807"/>
                      <a:pt x="169" y="850"/>
                    </a:cubicBezTo>
                    <a:cubicBezTo>
                      <a:pt x="233" y="1167"/>
                      <a:pt x="233" y="1167"/>
                      <a:pt x="233" y="1167"/>
                    </a:cubicBezTo>
                    <a:cubicBezTo>
                      <a:pt x="27" y="1416"/>
                      <a:pt x="27" y="1416"/>
                      <a:pt x="27" y="1416"/>
                    </a:cubicBezTo>
                    <a:cubicBezTo>
                      <a:pt x="0" y="1451"/>
                      <a:pt x="0" y="1500"/>
                      <a:pt x="27" y="1535"/>
                    </a:cubicBezTo>
                    <a:cubicBezTo>
                      <a:pt x="231" y="1785"/>
                      <a:pt x="231" y="1785"/>
                      <a:pt x="231" y="1785"/>
                    </a:cubicBezTo>
                    <a:cubicBezTo>
                      <a:pt x="166" y="2101"/>
                      <a:pt x="166" y="2101"/>
                      <a:pt x="166" y="2101"/>
                    </a:cubicBezTo>
                    <a:cubicBezTo>
                      <a:pt x="157" y="2144"/>
                      <a:pt x="181" y="2187"/>
                      <a:pt x="221" y="2205"/>
                    </a:cubicBezTo>
                    <a:cubicBezTo>
                      <a:pt x="518" y="2332"/>
                      <a:pt x="518" y="2332"/>
                      <a:pt x="518" y="2332"/>
                    </a:cubicBezTo>
                    <a:cubicBezTo>
                      <a:pt x="608" y="2643"/>
                      <a:pt x="608" y="2643"/>
                      <a:pt x="608" y="2643"/>
                    </a:cubicBezTo>
                    <a:cubicBezTo>
                      <a:pt x="619" y="2685"/>
                      <a:pt x="660" y="2713"/>
                      <a:pt x="703" y="2710"/>
                    </a:cubicBezTo>
                    <a:cubicBezTo>
                      <a:pt x="1026" y="2684"/>
                      <a:pt x="1026" y="2684"/>
                      <a:pt x="1026" y="2684"/>
                    </a:cubicBezTo>
                    <a:cubicBezTo>
                      <a:pt x="1249" y="2917"/>
                      <a:pt x="1249" y="2917"/>
                      <a:pt x="1249" y="2917"/>
                    </a:cubicBezTo>
                    <a:cubicBezTo>
                      <a:pt x="1279" y="2949"/>
                      <a:pt x="1328" y="2956"/>
                      <a:pt x="1366" y="2931"/>
                    </a:cubicBezTo>
                    <a:cubicBezTo>
                      <a:pt x="1639" y="2759"/>
                      <a:pt x="1639" y="2759"/>
                      <a:pt x="1639" y="2759"/>
                    </a:cubicBezTo>
                    <a:cubicBezTo>
                      <a:pt x="1945" y="2863"/>
                      <a:pt x="1945" y="2863"/>
                      <a:pt x="1945" y="2863"/>
                    </a:cubicBezTo>
                    <a:cubicBezTo>
                      <a:pt x="1966" y="2869"/>
                      <a:pt x="1988" y="2869"/>
                      <a:pt x="2007" y="2862"/>
                    </a:cubicBezTo>
                    <a:cubicBezTo>
                      <a:pt x="2027" y="2855"/>
                      <a:pt x="2043" y="2840"/>
                      <a:pt x="2055" y="2821"/>
                    </a:cubicBezTo>
                    <a:cubicBezTo>
                      <a:pt x="2217" y="2541"/>
                      <a:pt x="2217" y="2541"/>
                      <a:pt x="2217" y="2541"/>
                    </a:cubicBezTo>
                    <a:cubicBezTo>
                      <a:pt x="2535" y="2490"/>
                      <a:pt x="2535" y="2490"/>
                      <a:pt x="2535" y="2490"/>
                    </a:cubicBezTo>
                    <a:cubicBezTo>
                      <a:pt x="2578" y="2484"/>
                      <a:pt x="2612" y="2446"/>
                      <a:pt x="2613" y="2403"/>
                    </a:cubicBezTo>
                    <a:cubicBezTo>
                      <a:pt x="2626" y="2079"/>
                      <a:pt x="2626" y="2079"/>
                      <a:pt x="2626" y="2079"/>
                    </a:cubicBezTo>
                    <a:cubicBezTo>
                      <a:pt x="2885" y="1887"/>
                      <a:pt x="2885" y="1887"/>
                      <a:pt x="2885" y="1887"/>
                    </a:cubicBezTo>
                    <a:cubicBezTo>
                      <a:pt x="2921" y="1860"/>
                      <a:pt x="2933" y="1813"/>
                      <a:pt x="2914" y="1772"/>
                    </a:cubicBezTo>
                    <a:cubicBezTo>
                      <a:pt x="2775" y="1480"/>
                      <a:pt x="2775" y="1480"/>
                      <a:pt x="2775" y="1480"/>
                    </a:cubicBezTo>
                    <a:cubicBezTo>
                      <a:pt x="2915" y="1189"/>
                      <a:pt x="2915" y="1189"/>
                      <a:pt x="2915" y="1189"/>
                    </a:cubicBezTo>
                    <a:cubicBezTo>
                      <a:pt x="2934" y="1148"/>
                      <a:pt x="2923" y="1101"/>
                      <a:pt x="2887" y="1075"/>
                    </a:cubicBezTo>
                  </a:path>
                </a:pathLst>
              </a:custGeom>
              <a:solidFill>
                <a:srgbClr val="FFFFFF"/>
              </a:solidFill>
              <a:ln w="19050">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mj-lt"/>
                </a:endParaRPr>
              </a:p>
            </p:txBody>
          </p:sp>
          <p:sp>
            <p:nvSpPr>
              <p:cNvPr id="29" name="Textfeld 98"/>
              <p:cNvSpPr txBox="1"/>
              <p:nvPr/>
            </p:nvSpPr>
            <p:spPr>
              <a:xfrm rot="20755825">
                <a:off x="7077072" y="1344218"/>
                <a:ext cx="1084177" cy="471846"/>
              </a:xfrm>
              <a:prstGeom prst="rect">
                <a:avLst/>
              </a:prstGeom>
              <a:grpFill/>
              <a:ln w="25400">
                <a:noFill/>
              </a:ln>
            </p:spPr>
            <p:txBody>
              <a:bodyPr wrap="square" lIns="0" tIns="0" rIns="0" bIns="0" rtlCol="0">
                <a:spAutoFit/>
              </a:bodyPr>
              <a:lstStyle/>
              <a:p>
                <a:pPr marL="0" marR="0" lvl="0" indent="0" algn="ctr" defTabSz="914400" eaLnBrk="1" fontAlgn="base" latinLnBrk="0" hangingPunct="1">
                  <a:lnSpc>
                    <a:spcPct val="100000"/>
                  </a:lnSpc>
                  <a:spcBef>
                    <a:spcPts val="600"/>
                  </a:spcBef>
                  <a:spcAft>
                    <a:spcPct val="0"/>
                  </a:spcAft>
                  <a:buClr>
                    <a:srgbClr val="F0AB00"/>
                  </a:buClr>
                  <a:buSzPct val="80000"/>
                  <a:buFontTx/>
                  <a:buNone/>
                  <a:tabLst/>
                  <a:defRPr/>
                </a:pPr>
                <a:r>
                  <a:rPr kumimoji="0" lang="en-GB" sz="900" b="0" i="0" u="none" strike="noStrike" kern="0" cap="none" spc="0" normalizeH="0" baseline="0">
                    <a:ln>
                      <a:noFill/>
                    </a:ln>
                    <a:solidFill>
                      <a:schemeClr val="accent5"/>
                    </a:solidFill>
                    <a:effectLst/>
                    <a:uLnTx/>
                    <a:uFillTx/>
                    <a:latin typeface="+mj-lt"/>
                    <a:ea typeface="BentonSans Medium" charset="0"/>
                    <a:cs typeface="BentonSans Medium" charset="0"/>
                  </a:rPr>
                  <a:t>NEW</a:t>
                </a:r>
              </a:p>
            </p:txBody>
          </p:sp>
        </p:grpSp>
      </p:grpSp>
      <p:sp>
        <p:nvSpPr>
          <p:cNvPr id="30" name="Rechteck 75"/>
          <p:cNvSpPr/>
          <p:nvPr/>
        </p:nvSpPr>
        <p:spPr>
          <a:xfrm>
            <a:off x="8281501" y="2260032"/>
            <a:ext cx="2952731" cy="307777"/>
          </a:xfrm>
          <a:prstGeom prst="rect">
            <a:avLst/>
          </a:prstGeom>
        </p:spPr>
        <p:txBody>
          <a:bodyPr wrap="none" lIns="0" tIns="0" rIns="0" bIns="0" anchor="ctr" anchorCtr="1">
            <a:spAutoFit/>
          </a:bodyPr>
          <a:lstStyle/>
          <a:p>
            <a:pPr defTabSz="914400" fontAlgn="base">
              <a:spcBef>
                <a:spcPct val="50000"/>
              </a:spcBef>
              <a:spcAft>
                <a:spcPct val="0"/>
              </a:spcAft>
              <a:buClr>
                <a:srgbClr val="F0AB00"/>
              </a:buClr>
              <a:buSzPct val="80000"/>
            </a:pPr>
            <a:r>
              <a:rPr lang="en-GB" sz="2000" kern="0">
                <a:solidFill>
                  <a:srgbClr val="FFFFFF"/>
                </a:solidFill>
                <a:latin typeface="Arial" panose="020B0604020202020204" pitchFamily="34" charset="0"/>
                <a:ea typeface="BentonSans" charset="0"/>
                <a:cs typeface="Arial" panose="020B0604020202020204" pitchFamily="34" charset="0"/>
              </a:rPr>
              <a:t>SAP CLOUD PLATFORM</a:t>
            </a:r>
          </a:p>
        </p:txBody>
      </p:sp>
      <p:sp>
        <p:nvSpPr>
          <p:cNvPr id="31" name="Rechteck 99"/>
          <p:cNvSpPr/>
          <p:nvPr/>
        </p:nvSpPr>
        <p:spPr bwMode="gray">
          <a:xfrm>
            <a:off x="357637" y="4611380"/>
            <a:ext cx="11539448" cy="1513235"/>
          </a:xfrm>
          <a:prstGeom prst="rect">
            <a:avLst/>
          </a:prstGeom>
          <a:solidFill>
            <a:schemeClr val="accent5"/>
          </a:solidFill>
          <a:ln w="25400" algn="ctr">
            <a:solidFill>
              <a:schemeClr val="accent5"/>
            </a:solidFill>
            <a:miter lim="800000"/>
            <a:headEnd/>
            <a:tailEnd/>
          </a:ln>
        </p:spPr>
        <p:txBody>
          <a:bodyPr lIns="90000" tIns="144000" rIns="90000" bIns="72000" rtlCol="0" anchor="ctr" anchorCtr="0"/>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r>
              <a:rPr kumimoji="0" lang="en-GB" sz="2000" b="0" i="0" u="none" strike="noStrike" kern="0" cap="none" spc="0" normalizeH="0" baseline="0">
                <a:ln>
                  <a:noFill/>
                </a:ln>
                <a:solidFill>
                  <a:schemeClr val="bg1"/>
                </a:solidFill>
                <a:effectLst/>
                <a:uLnTx/>
                <a:uFillTx/>
                <a:latin typeface="Arial" panose="020B0604020202020204" pitchFamily="34" charset="0"/>
                <a:ea typeface="BentonSans" charset="0"/>
                <a:cs typeface="Arial" panose="020B0604020202020204" pitchFamily="34" charset="0"/>
              </a:rPr>
              <a:t>DATA AS YOUR FOUNDATION</a:t>
            </a:r>
          </a:p>
        </p:txBody>
      </p:sp>
    </p:spTree>
    <p:extLst>
      <p:ext uri="{BB962C8B-B14F-4D97-AF65-F5344CB8AC3E}">
        <p14:creationId xmlns:p14="http://schemas.microsoft.com/office/powerpoint/2010/main" val="3422022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5"/>
                                        </p:tgtEl>
                                        <p:attrNameLst>
                                          <p:attrName>style.visibility</p:attrName>
                                        </p:attrNameLst>
                                      </p:cBhvr>
                                      <p:to>
                                        <p:strVal val="visible"/>
                                      </p:to>
                                    </p:set>
                                    <p:anim calcmode="lin" valueType="num">
                                      <p:cBhvr additive="base">
                                        <p:cTn id="11" dur="500" fill="hold"/>
                                        <p:tgtEl>
                                          <p:spTgt spid="65"/>
                                        </p:tgtEl>
                                        <p:attrNameLst>
                                          <p:attrName>ppt_x</p:attrName>
                                        </p:attrNameLst>
                                      </p:cBhvr>
                                      <p:tavLst>
                                        <p:tav tm="0">
                                          <p:val>
                                            <p:strVal val="#ppt_x"/>
                                          </p:val>
                                        </p:tav>
                                        <p:tav tm="100000">
                                          <p:val>
                                            <p:strVal val="#ppt_x"/>
                                          </p:val>
                                        </p:tav>
                                      </p:tavLst>
                                    </p:anim>
                                    <p:anim calcmode="lin" valueType="num">
                                      <p:cBhvr additive="base">
                                        <p:cTn id="12"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500"/>
                            </p:stCondLst>
                            <p:childTnLst>
                              <p:par>
                                <p:cTn id="21" presetID="53" presetClass="entr" presetSubtype="16" fill="hold" grpId="0" nodeType="afterEffect">
                                  <p:stCondLst>
                                    <p:cond delay="300"/>
                                  </p:stCondLst>
                                  <p:childTnLst>
                                    <p:set>
                                      <p:cBhvr>
                                        <p:cTn id="22" dur="1" fill="hold">
                                          <p:stCondLst>
                                            <p:cond delay="0"/>
                                          </p:stCondLst>
                                        </p:cTn>
                                        <p:tgtEl>
                                          <p:spTgt spid="13"/>
                                        </p:tgtEl>
                                        <p:attrNameLst>
                                          <p:attrName>style.visibility</p:attrName>
                                        </p:attrNameLst>
                                      </p:cBhvr>
                                      <p:to>
                                        <p:strVal val="visible"/>
                                      </p:to>
                                    </p:set>
                                    <p:anim calcmode="lin" valueType="num">
                                      <p:cBhvr>
                                        <p:cTn id="23" dur="250" fill="hold"/>
                                        <p:tgtEl>
                                          <p:spTgt spid="13"/>
                                        </p:tgtEl>
                                        <p:attrNameLst>
                                          <p:attrName>ppt_w</p:attrName>
                                        </p:attrNameLst>
                                      </p:cBhvr>
                                      <p:tavLst>
                                        <p:tav tm="0">
                                          <p:val>
                                            <p:fltVal val="0"/>
                                          </p:val>
                                        </p:tav>
                                        <p:tav tm="100000">
                                          <p:val>
                                            <p:strVal val="#ppt_w"/>
                                          </p:val>
                                        </p:tav>
                                      </p:tavLst>
                                    </p:anim>
                                    <p:anim calcmode="lin" valueType="num">
                                      <p:cBhvr>
                                        <p:cTn id="24" dur="250" fill="hold"/>
                                        <p:tgtEl>
                                          <p:spTgt spid="13"/>
                                        </p:tgtEl>
                                        <p:attrNameLst>
                                          <p:attrName>ppt_h</p:attrName>
                                        </p:attrNameLst>
                                      </p:cBhvr>
                                      <p:tavLst>
                                        <p:tav tm="0">
                                          <p:val>
                                            <p:fltVal val="0"/>
                                          </p:val>
                                        </p:tav>
                                        <p:tav tm="100000">
                                          <p:val>
                                            <p:strVal val="#ppt_h"/>
                                          </p:val>
                                        </p:tav>
                                      </p:tavLst>
                                    </p:anim>
                                    <p:animEffect transition="in" filter="fade">
                                      <p:cBhvr>
                                        <p:cTn id="25" dur="250"/>
                                        <p:tgtEl>
                                          <p:spTgt spid="13"/>
                                        </p:tgtEl>
                                      </p:cBhvr>
                                    </p:animEffect>
                                  </p:childTnLst>
                                </p:cTn>
                              </p:par>
                            </p:childTnLst>
                          </p:cTn>
                        </p:par>
                        <p:par>
                          <p:cTn id="26" fill="hold">
                            <p:stCondLst>
                              <p:cond delay="1050"/>
                            </p:stCondLst>
                            <p:childTnLst>
                              <p:par>
                                <p:cTn id="27" presetID="53" presetClass="entr" presetSubtype="16"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p:cTn id="29" dur="250" fill="hold"/>
                                        <p:tgtEl>
                                          <p:spTgt spid="8"/>
                                        </p:tgtEl>
                                        <p:attrNameLst>
                                          <p:attrName>ppt_w</p:attrName>
                                        </p:attrNameLst>
                                      </p:cBhvr>
                                      <p:tavLst>
                                        <p:tav tm="0">
                                          <p:val>
                                            <p:fltVal val="0"/>
                                          </p:val>
                                        </p:tav>
                                        <p:tav tm="100000">
                                          <p:val>
                                            <p:strVal val="#ppt_w"/>
                                          </p:val>
                                        </p:tav>
                                      </p:tavLst>
                                    </p:anim>
                                    <p:anim calcmode="lin" valueType="num">
                                      <p:cBhvr>
                                        <p:cTn id="30" dur="250" fill="hold"/>
                                        <p:tgtEl>
                                          <p:spTgt spid="8"/>
                                        </p:tgtEl>
                                        <p:attrNameLst>
                                          <p:attrName>ppt_h</p:attrName>
                                        </p:attrNameLst>
                                      </p:cBhvr>
                                      <p:tavLst>
                                        <p:tav tm="0">
                                          <p:val>
                                            <p:fltVal val="0"/>
                                          </p:val>
                                        </p:tav>
                                        <p:tav tm="100000">
                                          <p:val>
                                            <p:strVal val="#ppt_h"/>
                                          </p:val>
                                        </p:tav>
                                      </p:tavLst>
                                    </p:anim>
                                    <p:animEffect transition="in" filter="fade">
                                      <p:cBhvr>
                                        <p:cTn id="31" dur="250"/>
                                        <p:tgtEl>
                                          <p:spTgt spid="8"/>
                                        </p:tgtEl>
                                      </p:cBhvr>
                                    </p:animEffect>
                                  </p:childTnLst>
                                </p:cTn>
                              </p:par>
                            </p:childTnLst>
                          </p:cTn>
                        </p:par>
                        <p:par>
                          <p:cTn id="32" fill="hold">
                            <p:stCondLst>
                              <p:cond delay="1300"/>
                            </p:stCondLst>
                            <p:childTnLst>
                              <p:par>
                                <p:cTn id="33" presetID="53" presetClass="entr" presetSubtype="16"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p:cTn id="35" dur="250" fill="hold"/>
                                        <p:tgtEl>
                                          <p:spTgt spid="12"/>
                                        </p:tgtEl>
                                        <p:attrNameLst>
                                          <p:attrName>ppt_w</p:attrName>
                                        </p:attrNameLst>
                                      </p:cBhvr>
                                      <p:tavLst>
                                        <p:tav tm="0">
                                          <p:val>
                                            <p:fltVal val="0"/>
                                          </p:val>
                                        </p:tav>
                                        <p:tav tm="100000">
                                          <p:val>
                                            <p:strVal val="#ppt_w"/>
                                          </p:val>
                                        </p:tav>
                                      </p:tavLst>
                                    </p:anim>
                                    <p:anim calcmode="lin" valueType="num">
                                      <p:cBhvr>
                                        <p:cTn id="36" dur="250" fill="hold"/>
                                        <p:tgtEl>
                                          <p:spTgt spid="12"/>
                                        </p:tgtEl>
                                        <p:attrNameLst>
                                          <p:attrName>ppt_h</p:attrName>
                                        </p:attrNameLst>
                                      </p:cBhvr>
                                      <p:tavLst>
                                        <p:tav tm="0">
                                          <p:val>
                                            <p:fltVal val="0"/>
                                          </p:val>
                                        </p:tav>
                                        <p:tav tm="100000">
                                          <p:val>
                                            <p:strVal val="#ppt_h"/>
                                          </p:val>
                                        </p:tav>
                                      </p:tavLst>
                                    </p:anim>
                                    <p:animEffect transition="in" filter="fade">
                                      <p:cBhvr>
                                        <p:cTn id="37" dur="250"/>
                                        <p:tgtEl>
                                          <p:spTgt spid="12"/>
                                        </p:tgtEl>
                                      </p:cBhvr>
                                    </p:animEffect>
                                  </p:childTnLst>
                                </p:cTn>
                              </p:par>
                            </p:childTnLst>
                          </p:cTn>
                        </p:par>
                        <p:par>
                          <p:cTn id="38" fill="hold">
                            <p:stCondLst>
                              <p:cond delay="1550"/>
                            </p:stCondLst>
                            <p:childTnLst>
                              <p:par>
                                <p:cTn id="39" presetID="53" presetClass="entr" presetSubtype="16"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p:cTn id="41" dur="250" fill="hold"/>
                                        <p:tgtEl>
                                          <p:spTgt spid="10"/>
                                        </p:tgtEl>
                                        <p:attrNameLst>
                                          <p:attrName>ppt_w</p:attrName>
                                        </p:attrNameLst>
                                      </p:cBhvr>
                                      <p:tavLst>
                                        <p:tav tm="0">
                                          <p:val>
                                            <p:fltVal val="0"/>
                                          </p:val>
                                        </p:tav>
                                        <p:tav tm="100000">
                                          <p:val>
                                            <p:strVal val="#ppt_w"/>
                                          </p:val>
                                        </p:tav>
                                      </p:tavLst>
                                    </p:anim>
                                    <p:anim calcmode="lin" valueType="num">
                                      <p:cBhvr>
                                        <p:cTn id="42" dur="250" fill="hold"/>
                                        <p:tgtEl>
                                          <p:spTgt spid="10"/>
                                        </p:tgtEl>
                                        <p:attrNameLst>
                                          <p:attrName>ppt_h</p:attrName>
                                        </p:attrNameLst>
                                      </p:cBhvr>
                                      <p:tavLst>
                                        <p:tav tm="0">
                                          <p:val>
                                            <p:fltVal val="0"/>
                                          </p:val>
                                        </p:tav>
                                        <p:tav tm="100000">
                                          <p:val>
                                            <p:strVal val="#ppt_h"/>
                                          </p:val>
                                        </p:tav>
                                      </p:tavLst>
                                    </p:anim>
                                    <p:animEffect transition="in" filter="fade">
                                      <p:cBhvr>
                                        <p:cTn id="43" dur="250"/>
                                        <p:tgtEl>
                                          <p:spTgt spid="10"/>
                                        </p:tgtEl>
                                      </p:cBhvr>
                                    </p:animEffect>
                                  </p:childTnLst>
                                </p:cTn>
                              </p:par>
                            </p:childTnLst>
                          </p:cTn>
                        </p:par>
                        <p:par>
                          <p:cTn id="44" fill="hold">
                            <p:stCondLst>
                              <p:cond delay="1800"/>
                            </p:stCondLst>
                            <p:childTnLst>
                              <p:par>
                                <p:cTn id="45" presetID="53" presetClass="entr" presetSubtype="16" fill="hold" grpId="0" nodeType="after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p:cTn id="47" dur="250" fill="hold"/>
                                        <p:tgtEl>
                                          <p:spTgt spid="11"/>
                                        </p:tgtEl>
                                        <p:attrNameLst>
                                          <p:attrName>ppt_w</p:attrName>
                                        </p:attrNameLst>
                                      </p:cBhvr>
                                      <p:tavLst>
                                        <p:tav tm="0">
                                          <p:val>
                                            <p:fltVal val="0"/>
                                          </p:val>
                                        </p:tav>
                                        <p:tav tm="100000">
                                          <p:val>
                                            <p:strVal val="#ppt_w"/>
                                          </p:val>
                                        </p:tav>
                                      </p:tavLst>
                                    </p:anim>
                                    <p:anim calcmode="lin" valueType="num">
                                      <p:cBhvr>
                                        <p:cTn id="48" dur="250" fill="hold"/>
                                        <p:tgtEl>
                                          <p:spTgt spid="11"/>
                                        </p:tgtEl>
                                        <p:attrNameLst>
                                          <p:attrName>ppt_h</p:attrName>
                                        </p:attrNameLst>
                                      </p:cBhvr>
                                      <p:tavLst>
                                        <p:tav tm="0">
                                          <p:val>
                                            <p:fltVal val="0"/>
                                          </p:val>
                                        </p:tav>
                                        <p:tav tm="100000">
                                          <p:val>
                                            <p:strVal val="#ppt_h"/>
                                          </p:val>
                                        </p:tav>
                                      </p:tavLst>
                                    </p:anim>
                                    <p:animEffect transition="in" filter="fade">
                                      <p:cBhvr>
                                        <p:cTn id="49" dur="250"/>
                                        <p:tgtEl>
                                          <p:spTgt spid="11"/>
                                        </p:tgtEl>
                                      </p:cBhvr>
                                    </p:animEffect>
                                  </p:childTnLst>
                                </p:cTn>
                              </p:par>
                            </p:childTnLst>
                          </p:cTn>
                        </p:par>
                        <p:par>
                          <p:cTn id="50" fill="hold">
                            <p:stCondLst>
                              <p:cond delay="2050"/>
                            </p:stCondLst>
                            <p:childTnLst>
                              <p:par>
                                <p:cTn id="51" presetID="53" presetClass="entr" presetSubtype="16" fill="hold" grpId="0" nodeType="afterEffect">
                                  <p:stCondLst>
                                    <p:cond delay="0"/>
                                  </p:stCondLst>
                                  <p:childTnLst>
                                    <p:set>
                                      <p:cBhvr>
                                        <p:cTn id="52" dur="1" fill="hold">
                                          <p:stCondLst>
                                            <p:cond delay="0"/>
                                          </p:stCondLst>
                                        </p:cTn>
                                        <p:tgtEl>
                                          <p:spTgt spid="30"/>
                                        </p:tgtEl>
                                        <p:attrNameLst>
                                          <p:attrName>style.visibility</p:attrName>
                                        </p:attrNameLst>
                                      </p:cBhvr>
                                      <p:to>
                                        <p:strVal val="visible"/>
                                      </p:to>
                                    </p:set>
                                    <p:anim calcmode="lin" valueType="num">
                                      <p:cBhvr>
                                        <p:cTn id="53" dur="250" fill="hold"/>
                                        <p:tgtEl>
                                          <p:spTgt spid="30"/>
                                        </p:tgtEl>
                                        <p:attrNameLst>
                                          <p:attrName>ppt_w</p:attrName>
                                        </p:attrNameLst>
                                      </p:cBhvr>
                                      <p:tavLst>
                                        <p:tav tm="0">
                                          <p:val>
                                            <p:fltVal val="0"/>
                                          </p:val>
                                        </p:tav>
                                        <p:tav tm="100000">
                                          <p:val>
                                            <p:strVal val="#ppt_w"/>
                                          </p:val>
                                        </p:tav>
                                      </p:tavLst>
                                    </p:anim>
                                    <p:anim calcmode="lin" valueType="num">
                                      <p:cBhvr>
                                        <p:cTn id="54" dur="250" fill="hold"/>
                                        <p:tgtEl>
                                          <p:spTgt spid="30"/>
                                        </p:tgtEl>
                                        <p:attrNameLst>
                                          <p:attrName>ppt_h</p:attrName>
                                        </p:attrNameLst>
                                      </p:cBhvr>
                                      <p:tavLst>
                                        <p:tav tm="0">
                                          <p:val>
                                            <p:fltVal val="0"/>
                                          </p:val>
                                        </p:tav>
                                        <p:tav tm="100000">
                                          <p:val>
                                            <p:strVal val="#ppt_h"/>
                                          </p:val>
                                        </p:tav>
                                      </p:tavLst>
                                    </p:anim>
                                    <p:animEffect transition="in" filter="fade">
                                      <p:cBhvr>
                                        <p:cTn id="55" dur="250"/>
                                        <p:tgtEl>
                                          <p:spTgt spid="30"/>
                                        </p:tgtEl>
                                      </p:cBhvr>
                                    </p:animEffect>
                                  </p:childTnLst>
                                </p:cTn>
                              </p:par>
                            </p:childTnLst>
                          </p:cTn>
                        </p:par>
                        <p:par>
                          <p:cTn id="56" fill="hold">
                            <p:stCondLst>
                              <p:cond delay="2300"/>
                            </p:stCondLst>
                            <p:childTnLst>
                              <p:par>
                                <p:cTn id="57" presetID="53" presetClass="entr" presetSubtype="16" fill="hold" nodeType="afterEffect">
                                  <p:stCondLst>
                                    <p:cond delay="0"/>
                                  </p:stCondLst>
                                  <p:childTnLst>
                                    <p:set>
                                      <p:cBhvr>
                                        <p:cTn id="58" dur="1" fill="hold">
                                          <p:stCondLst>
                                            <p:cond delay="0"/>
                                          </p:stCondLst>
                                        </p:cTn>
                                        <p:tgtEl>
                                          <p:spTgt spid="25"/>
                                        </p:tgtEl>
                                        <p:attrNameLst>
                                          <p:attrName>style.visibility</p:attrName>
                                        </p:attrNameLst>
                                      </p:cBhvr>
                                      <p:to>
                                        <p:strVal val="visible"/>
                                      </p:to>
                                    </p:set>
                                    <p:anim calcmode="lin" valueType="num">
                                      <p:cBhvr>
                                        <p:cTn id="59" dur="250" fill="hold"/>
                                        <p:tgtEl>
                                          <p:spTgt spid="25"/>
                                        </p:tgtEl>
                                        <p:attrNameLst>
                                          <p:attrName>ppt_w</p:attrName>
                                        </p:attrNameLst>
                                      </p:cBhvr>
                                      <p:tavLst>
                                        <p:tav tm="0">
                                          <p:val>
                                            <p:fltVal val="0"/>
                                          </p:val>
                                        </p:tav>
                                        <p:tav tm="100000">
                                          <p:val>
                                            <p:strVal val="#ppt_w"/>
                                          </p:val>
                                        </p:tav>
                                      </p:tavLst>
                                    </p:anim>
                                    <p:anim calcmode="lin" valueType="num">
                                      <p:cBhvr>
                                        <p:cTn id="60" dur="250" fill="hold"/>
                                        <p:tgtEl>
                                          <p:spTgt spid="25"/>
                                        </p:tgtEl>
                                        <p:attrNameLst>
                                          <p:attrName>ppt_h</p:attrName>
                                        </p:attrNameLst>
                                      </p:cBhvr>
                                      <p:tavLst>
                                        <p:tav tm="0">
                                          <p:val>
                                            <p:fltVal val="0"/>
                                          </p:val>
                                        </p:tav>
                                        <p:tav tm="100000">
                                          <p:val>
                                            <p:strVal val="#ppt_h"/>
                                          </p:val>
                                        </p:tav>
                                      </p:tavLst>
                                    </p:anim>
                                    <p:animEffect transition="in" filter="fade">
                                      <p:cBhvr>
                                        <p:cTn id="61" dur="250"/>
                                        <p:tgtEl>
                                          <p:spTgt spid="25"/>
                                        </p:tgtEl>
                                      </p:cBhvr>
                                    </p:animEffect>
                                  </p:childTnLst>
                                </p:cTn>
                              </p:par>
                            </p:childTnLst>
                          </p:cTn>
                        </p:par>
                        <p:par>
                          <p:cTn id="62" fill="hold">
                            <p:stCondLst>
                              <p:cond delay="2550"/>
                            </p:stCondLst>
                            <p:childTnLst>
                              <p:par>
                                <p:cTn id="63" presetID="53" presetClass="entr" presetSubtype="16" fill="hold" nodeType="afterEffect">
                                  <p:stCondLst>
                                    <p:cond delay="300"/>
                                  </p:stCondLst>
                                  <p:childTnLst>
                                    <p:set>
                                      <p:cBhvr>
                                        <p:cTn id="64" dur="1" fill="hold">
                                          <p:stCondLst>
                                            <p:cond delay="0"/>
                                          </p:stCondLst>
                                        </p:cTn>
                                        <p:tgtEl>
                                          <p:spTgt spid="14"/>
                                        </p:tgtEl>
                                        <p:attrNameLst>
                                          <p:attrName>style.visibility</p:attrName>
                                        </p:attrNameLst>
                                      </p:cBhvr>
                                      <p:to>
                                        <p:strVal val="visible"/>
                                      </p:to>
                                    </p:set>
                                    <p:anim calcmode="lin" valueType="num">
                                      <p:cBhvr>
                                        <p:cTn id="65" dur="250" fill="hold"/>
                                        <p:tgtEl>
                                          <p:spTgt spid="14"/>
                                        </p:tgtEl>
                                        <p:attrNameLst>
                                          <p:attrName>ppt_w</p:attrName>
                                        </p:attrNameLst>
                                      </p:cBhvr>
                                      <p:tavLst>
                                        <p:tav tm="0">
                                          <p:val>
                                            <p:fltVal val="0"/>
                                          </p:val>
                                        </p:tav>
                                        <p:tav tm="100000">
                                          <p:val>
                                            <p:strVal val="#ppt_w"/>
                                          </p:val>
                                        </p:tav>
                                      </p:tavLst>
                                    </p:anim>
                                    <p:anim calcmode="lin" valueType="num">
                                      <p:cBhvr>
                                        <p:cTn id="66" dur="250" fill="hold"/>
                                        <p:tgtEl>
                                          <p:spTgt spid="14"/>
                                        </p:tgtEl>
                                        <p:attrNameLst>
                                          <p:attrName>ppt_h</p:attrName>
                                        </p:attrNameLst>
                                      </p:cBhvr>
                                      <p:tavLst>
                                        <p:tav tm="0">
                                          <p:val>
                                            <p:fltVal val="0"/>
                                          </p:val>
                                        </p:tav>
                                        <p:tav tm="100000">
                                          <p:val>
                                            <p:strVal val="#ppt_h"/>
                                          </p:val>
                                        </p:tav>
                                      </p:tavLst>
                                    </p:anim>
                                    <p:animEffect transition="in" filter="fade">
                                      <p:cBhvr>
                                        <p:cTn id="67" dur="250"/>
                                        <p:tgtEl>
                                          <p:spTgt spid="14"/>
                                        </p:tgtEl>
                                      </p:cBhvr>
                                    </p:animEffect>
                                  </p:childTnLst>
                                </p:cTn>
                              </p:par>
                              <p:par>
                                <p:cTn id="68" presetID="53" presetClass="entr" presetSubtype="16" fill="hold" nodeType="withEffect">
                                  <p:stCondLst>
                                    <p:cond delay="300"/>
                                  </p:stCondLst>
                                  <p:childTnLst>
                                    <p:set>
                                      <p:cBhvr>
                                        <p:cTn id="69" dur="1" fill="hold">
                                          <p:stCondLst>
                                            <p:cond delay="0"/>
                                          </p:stCondLst>
                                        </p:cTn>
                                        <p:tgtEl>
                                          <p:spTgt spid="42"/>
                                        </p:tgtEl>
                                        <p:attrNameLst>
                                          <p:attrName>style.visibility</p:attrName>
                                        </p:attrNameLst>
                                      </p:cBhvr>
                                      <p:to>
                                        <p:strVal val="visible"/>
                                      </p:to>
                                    </p:set>
                                    <p:anim calcmode="lin" valueType="num">
                                      <p:cBhvr>
                                        <p:cTn id="70" dur="500" fill="hold"/>
                                        <p:tgtEl>
                                          <p:spTgt spid="42"/>
                                        </p:tgtEl>
                                        <p:attrNameLst>
                                          <p:attrName>ppt_w</p:attrName>
                                        </p:attrNameLst>
                                      </p:cBhvr>
                                      <p:tavLst>
                                        <p:tav tm="0">
                                          <p:val>
                                            <p:fltVal val="0"/>
                                          </p:val>
                                        </p:tav>
                                        <p:tav tm="100000">
                                          <p:val>
                                            <p:strVal val="#ppt_w"/>
                                          </p:val>
                                        </p:tav>
                                      </p:tavLst>
                                    </p:anim>
                                    <p:anim calcmode="lin" valueType="num">
                                      <p:cBhvr>
                                        <p:cTn id="71" dur="500" fill="hold"/>
                                        <p:tgtEl>
                                          <p:spTgt spid="42"/>
                                        </p:tgtEl>
                                        <p:attrNameLst>
                                          <p:attrName>ppt_h</p:attrName>
                                        </p:attrNameLst>
                                      </p:cBhvr>
                                      <p:tavLst>
                                        <p:tav tm="0">
                                          <p:val>
                                            <p:fltVal val="0"/>
                                          </p:val>
                                        </p:tav>
                                        <p:tav tm="100000">
                                          <p:val>
                                            <p:strVal val="#ppt_h"/>
                                          </p:val>
                                        </p:tav>
                                      </p:tavLst>
                                    </p:anim>
                                    <p:animEffect transition="in" filter="fade">
                                      <p:cBhvr>
                                        <p:cTn id="72" dur="500"/>
                                        <p:tgtEl>
                                          <p:spTgt spid="42"/>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fade">
                                      <p:cBhvr>
                                        <p:cTn id="77" dur="25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5" grpId="0"/>
      <p:bldP spid="7" grpId="0"/>
      <p:bldP spid="8" grpId="0" animBg="1"/>
      <p:bldP spid="10" grpId="0" animBg="1"/>
      <p:bldP spid="11" grpId="0" animBg="1"/>
      <p:bldP spid="12" grpId="0" animBg="1"/>
      <p:bldP spid="13" grpId="0" animBg="1"/>
      <p:bldP spid="30" grpId="0"/>
      <p:bldP spid="3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247150" y="504000"/>
            <a:ext cx="9161010" cy="369332"/>
          </a:xfrm>
        </p:spPr>
        <p:txBody>
          <a:bodyPr/>
          <a:lstStyle/>
          <a:p>
            <a:r>
              <a:rPr lang="en-US"/>
              <a:t>Extensibility with SAP Cloud Platform</a:t>
            </a:r>
          </a:p>
        </p:txBody>
      </p:sp>
      <p:sp>
        <p:nvSpPr>
          <p:cNvPr id="4" name="TextBox 3"/>
          <p:cNvSpPr txBox="1"/>
          <p:nvPr/>
        </p:nvSpPr>
        <p:spPr>
          <a:xfrm>
            <a:off x="7391314" y="1522880"/>
            <a:ext cx="4134673" cy="1138773"/>
          </a:xfrm>
          <a:prstGeom prst="rect">
            <a:avLst/>
          </a:prstGeom>
          <a:noFill/>
        </p:spPr>
        <p:txBody>
          <a:bodyPr wrap="square" lIns="10800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800" b="1" i="0" u="none" strike="noStrike" kern="0" cap="none" spc="0" normalizeH="0" baseline="0" noProof="0">
                <a:ln>
                  <a:noFill/>
                </a:ln>
                <a:solidFill>
                  <a:schemeClr val="accent6"/>
                </a:solidFill>
                <a:effectLst/>
                <a:uLnTx/>
                <a:uFillTx/>
                <a:latin typeface="Arial"/>
                <a:ea typeface="Arial Unicode MS" pitchFamily="34" charset="-128"/>
                <a:cs typeface="Arial Unicode MS" pitchFamily="34" charset="-128"/>
              </a:rPr>
              <a:t>DE-COUPLING</a:t>
            </a:r>
          </a:p>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600" b="0" i="0" u="none" strike="noStrike" kern="1200" cap="none" spc="0" normalizeH="0" baseline="0" noProof="0">
                <a:ln>
                  <a:noFill/>
                </a:ln>
                <a:solidFill>
                  <a:schemeClr val="tx1">
                    <a:lumMod val="65000"/>
                    <a:lumOff val="35000"/>
                  </a:schemeClr>
                </a:solidFill>
                <a:effectLst/>
                <a:uLnTx/>
                <a:uFillTx/>
                <a:latin typeface="Arial"/>
                <a:ea typeface="+mn-ea"/>
                <a:cs typeface="+mn-cs"/>
              </a:rPr>
              <a:t>Side-by-side approach adds flexibility for upgrades and custom / partner </a:t>
            </a:r>
            <a:r>
              <a:rPr kumimoji="0" lang="en-US" sz="1600" b="0" i="0" u="none" strike="noStrike" kern="1200" cap="none" spc="0" normalizeH="0" baseline="0" noProof="0">
                <a:ln>
                  <a:noFill/>
                </a:ln>
                <a:solidFill>
                  <a:schemeClr val="tx1">
                    <a:lumMod val="65000"/>
                    <a:lumOff val="35000"/>
                  </a:schemeClr>
                </a:solidFill>
                <a:effectLst/>
                <a:uLnTx/>
                <a:uFillTx/>
                <a:latin typeface="Arial"/>
              </a:rPr>
              <a:t>driven innovation</a:t>
            </a:r>
            <a:endParaRPr kumimoji="0" lang="en-US" sz="1800" b="0" i="0" u="none" strike="noStrike" kern="0" cap="none" spc="0" normalizeH="0" baseline="0" noProof="0">
              <a:ln>
                <a:noFill/>
              </a:ln>
              <a:solidFill>
                <a:schemeClr val="tx1">
                  <a:lumMod val="65000"/>
                  <a:lumOff val="35000"/>
                </a:schemeClr>
              </a:solidFill>
              <a:effectLst/>
              <a:uLnTx/>
              <a:uFillTx/>
              <a:latin typeface="Arial"/>
              <a:ea typeface="Arial Unicode MS" pitchFamily="34" charset="-128"/>
              <a:cs typeface="Arial Unicode MS" pitchFamily="34" charset="-128"/>
            </a:endParaRPr>
          </a:p>
        </p:txBody>
      </p:sp>
      <p:sp>
        <p:nvSpPr>
          <p:cNvPr id="6" name="TextBox 5"/>
          <p:cNvSpPr txBox="1"/>
          <p:nvPr/>
        </p:nvSpPr>
        <p:spPr>
          <a:xfrm>
            <a:off x="7391314" y="4837042"/>
            <a:ext cx="3726241" cy="892552"/>
          </a:xfrm>
          <a:prstGeom prst="rect">
            <a:avLst/>
          </a:prstGeom>
          <a:noFill/>
        </p:spPr>
        <p:txBody>
          <a:bodyPr wrap="square" lIns="10800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800" b="1" i="0" u="none" strike="noStrike" kern="0" cap="none" spc="0" normalizeH="0" baseline="0" noProof="0">
                <a:ln>
                  <a:noFill/>
                </a:ln>
                <a:solidFill>
                  <a:srgbClr val="F1AC00"/>
                </a:solidFill>
                <a:effectLst/>
                <a:uLnTx/>
                <a:uFillTx/>
                <a:latin typeface="Arial"/>
                <a:ea typeface="Arial Unicode MS" pitchFamily="34" charset="-128"/>
                <a:cs typeface="Arial Unicode MS" pitchFamily="34" charset="-128"/>
              </a:rPr>
              <a:t>AGILITY &amp; RELEASE STRATEGY</a:t>
            </a:r>
          </a:p>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600" b="0" i="0" u="none" strike="noStrike" kern="1200" cap="none" spc="0" normalizeH="0" baseline="0" noProof="0">
                <a:ln>
                  <a:noFill/>
                </a:ln>
                <a:solidFill>
                  <a:schemeClr val="tx1">
                    <a:lumMod val="65000"/>
                    <a:lumOff val="35000"/>
                  </a:schemeClr>
                </a:solidFill>
                <a:effectLst/>
                <a:uLnTx/>
                <a:uFillTx/>
                <a:latin typeface="Arial"/>
                <a:ea typeface="+mn-ea"/>
                <a:cs typeface="+mn-cs"/>
              </a:rPr>
              <a:t>Start today on SAP Cloud Platform and connect to multiple backend releases</a:t>
            </a:r>
          </a:p>
        </p:txBody>
      </p:sp>
      <p:sp>
        <p:nvSpPr>
          <p:cNvPr id="7" name="TextBox 6"/>
          <p:cNvSpPr txBox="1"/>
          <p:nvPr/>
        </p:nvSpPr>
        <p:spPr>
          <a:xfrm>
            <a:off x="1706062" y="1522880"/>
            <a:ext cx="3025907" cy="1138773"/>
          </a:xfrm>
          <a:prstGeom prst="rect">
            <a:avLst/>
          </a:prstGeom>
          <a:noFill/>
        </p:spPr>
        <p:txBody>
          <a:bodyPr wrap="square" lIns="0" tIns="0" rIns="108000" bIns="0" rtlCol="0">
            <a:spAutoFit/>
          </a:bodyPr>
          <a:lstStyle/>
          <a:p>
            <a:pPr marL="0" marR="0" lvl="0" indent="0" algn="r"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800" b="1" i="0" u="none" strike="noStrike" kern="0" cap="none" spc="0" normalizeH="0" baseline="0" noProof="0">
                <a:ln>
                  <a:noFill/>
                </a:ln>
                <a:solidFill>
                  <a:srgbClr val="4FB81C">
                    <a:lumMod val="75000"/>
                  </a:srgbClr>
                </a:solidFill>
                <a:effectLst/>
                <a:uLnTx/>
                <a:uFillTx/>
                <a:latin typeface="Arial"/>
                <a:ea typeface="Arial Unicode MS" pitchFamily="34" charset="-128"/>
                <a:cs typeface="Arial Unicode MS" pitchFamily="34" charset="-128"/>
              </a:rPr>
              <a:t>INNOVATIONS</a:t>
            </a:r>
          </a:p>
          <a:p>
            <a:pPr lvl="0" algn="r" fontAlgn="base">
              <a:spcBef>
                <a:spcPct val="50000"/>
              </a:spcBef>
              <a:spcAft>
                <a:spcPct val="0"/>
              </a:spcAft>
              <a:buClr>
                <a:srgbClr val="F0AB00"/>
              </a:buClr>
              <a:buSzPct val="80000"/>
              <a:defRPr/>
            </a:pPr>
            <a:r>
              <a:rPr kumimoji="0" lang="en-US" sz="1600" b="0" i="0" u="none" strike="noStrike" kern="1200" cap="none" spc="0" normalizeH="0" baseline="0" noProof="0">
                <a:ln>
                  <a:noFill/>
                </a:ln>
                <a:solidFill>
                  <a:srgbClr val="FFFFFF"/>
                </a:solidFill>
                <a:effectLst/>
                <a:uLnTx/>
                <a:uFillTx/>
                <a:latin typeface="Arial"/>
                <a:ea typeface="+mn-ea"/>
                <a:cs typeface="+mn-cs"/>
              </a:rPr>
              <a:t>Benefit </a:t>
            </a:r>
            <a:r>
              <a:rPr kumimoji="0" lang="en-US" sz="1600" b="0" i="0" u="none" strike="noStrike" kern="1200" cap="none" spc="0" normalizeH="0" baseline="0" noProof="0">
                <a:ln>
                  <a:noFill/>
                </a:ln>
                <a:solidFill>
                  <a:schemeClr val="tx1">
                    <a:lumMod val="65000"/>
                    <a:lumOff val="35000"/>
                  </a:schemeClr>
                </a:solidFill>
                <a:effectLst/>
                <a:uLnTx/>
                <a:uFillTx/>
                <a:latin typeface="Arial"/>
                <a:ea typeface="+mn-ea"/>
                <a:cs typeface="+mn-cs"/>
              </a:rPr>
              <a:t>from SAP HANA, SAP S/4HANA and SAP Cloud </a:t>
            </a:r>
            <a:r>
              <a:rPr lang="en-US" sz="1600">
                <a:solidFill>
                  <a:schemeClr val="tx1">
                    <a:lumMod val="65000"/>
                    <a:lumOff val="35000"/>
                  </a:schemeClr>
                </a:solidFill>
              </a:rPr>
              <a:t>Platform innovations </a:t>
            </a:r>
          </a:p>
        </p:txBody>
      </p:sp>
      <p:sp>
        <p:nvSpPr>
          <p:cNvPr id="8" name="TextBox 7"/>
          <p:cNvSpPr txBox="1"/>
          <p:nvPr/>
        </p:nvSpPr>
        <p:spPr>
          <a:xfrm>
            <a:off x="824248" y="4709716"/>
            <a:ext cx="3912633" cy="1138773"/>
          </a:xfrm>
          <a:prstGeom prst="rect">
            <a:avLst/>
          </a:prstGeom>
          <a:noFill/>
        </p:spPr>
        <p:txBody>
          <a:bodyPr wrap="square" lIns="0" tIns="0" rIns="108000" bIns="0" rtlCol="0">
            <a:spAutoFit/>
          </a:bodyPr>
          <a:lstStyle/>
          <a:p>
            <a:pPr marL="0" marR="0" lvl="0" indent="0" algn="r"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800" b="1" i="0" u="none" strike="noStrike" kern="0" cap="none" spc="0" normalizeH="0" baseline="0" noProof="0">
                <a:ln>
                  <a:noFill/>
                </a:ln>
                <a:solidFill>
                  <a:srgbClr val="D77A15"/>
                </a:solidFill>
                <a:effectLst/>
                <a:uLnTx/>
                <a:uFillTx/>
                <a:latin typeface="Arial"/>
                <a:ea typeface="Arial Unicode MS" pitchFamily="34" charset="-128"/>
                <a:cs typeface="Arial Unicode MS" pitchFamily="34" charset="-128"/>
              </a:rPr>
              <a:t>DEVELOPMENT PRODUCTIVITY</a:t>
            </a:r>
          </a:p>
          <a:p>
            <a:pPr marL="0" marR="0" lvl="0" indent="0" algn="r"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600" b="0" i="0" u="none" strike="noStrike" kern="1200" cap="none" spc="0" normalizeH="0" baseline="0" noProof="0">
                <a:ln>
                  <a:noFill/>
                </a:ln>
                <a:solidFill>
                  <a:srgbClr val="FFFFFF"/>
                </a:solidFill>
                <a:effectLst/>
                <a:uLnTx/>
                <a:uFillTx/>
                <a:latin typeface="Arial"/>
                <a:ea typeface="+mn-ea"/>
                <a:cs typeface="+mn-cs"/>
              </a:rPr>
              <a:t>High development </a:t>
            </a:r>
            <a:r>
              <a:rPr kumimoji="0" lang="en-US" sz="1600" b="0" i="0" u="none" strike="noStrike" kern="1200" cap="none" spc="0" normalizeH="0" baseline="0" noProof="0">
                <a:ln>
                  <a:noFill/>
                </a:ln>
                <a:solidFill>
                  <a:schemeClr val="tx1">
                    <a:lumMod val="65000"/>
                    <a:lumOff val="35000"/>
                  </a:schemeClr>
                </a:solidFill>
                <a:effectLst/>
                <a:uLnTx/>
                <a:uFillTx/>
                <a:latin typeface="Arial"/>
                <a:ea typeface="+mn-ea"/>
                <a:cs typeface="+mn-cs"/>
              </a:rPr>
              <a:t>productivity based on tools, re-use of business services and first class integration with SAP solutions</a:t>
            </a:r>
          </a:p>
        </p:txBody>
      </p:sp>
      <p:sp>
        <p:nvSpPr>
          <p:cNvPr id="2" name="Rectangle 1"/>
          <p:cNvSpPr/>
          <p:nvPr/>
        </p:nvSpPr>
        <p:spPr bwMode="gray">
          <a:xfrm>
            <a:off x="5561140" y="3189168"/>
            <a:ext cx="1072896" cy="1072896"/>
          </a:xfrm>
          <a:prstGeom prst="rect">
            <a:avLst/>
          </a:prstGeom>
          <a:blipFill>
            <a:blip r:embed="rId3"/>
            <a:srcRect/>
            <a:stretch>
              <a:fillRect l="13091" t="13091" r="13091" b="13091"/>
            </a:stretch>
          </a:blipFill>
          <a:ln w="1587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err="1">
              <a:ln>
                <a:noFill/>
              </a:ln>
              <a:effectLst/>
              <a:uLnTx/>
              <a:uFillTx/>
              <a:ea typeface="Arial Unicode MS" pitchFamily="34" charset="-128"/>
              <a:cs typeface="Arial Unicode MS" pitchFamily="34" charset="-128"/>
            </a:endParaRPr>
          </a:p>
        </p:txBody>
      </p:sp>
      <p:cxnSp>
        <p:nvCxnSpPr>
          <p:cNvPr id="10" name="Elbow Connector 9"/>
          <p:cNvCxnSpPr>
            <a:endCxn id="8" idx="3"/>
          </p:cNvCxnSpPr>
          <p:nvPr/>
        </p:nvCxnSpPr>
        <p:spPr>
          <a:xfrm rot="5400000">
            <a:off x="4726107" y="4286947"/>
            <a:ext cx="1002930" cy="981382"/>
          </a:xfrm>
          <a:prstGeom prst="bentConnector2">
            <a:avLst/>
          </a:prstGeom>
          <a:ln w="158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Elbow Connector 12"/>
          <p:cNvCxnSpPr>
            <a:endCxn id="7" idx="3"/>
          </p:cNvCxnSpPr>
          <p:nvPr/>
        </p:nvCxnSpPr>
        <p:spPr>
          <a:xfrm rot="16200000" flipV="1">
            <a:off x="4676663" y="2147573"/>
            <a:ext cx="1096906" cy="986294"/>
          </a:xfrm>
          <a:prstGeom prst="bentConnector2">
            <a:avLst/>
          </a:prstGeom>
          <a:ln w="158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Elbow Connector 13"/>
          <p:cNvCxnSpPr>
            <a:endCxn id="4" idx="1"/>
          </p:cNvCxnSpPr>
          <p:nvPr/>
        </p:nvCxnSpPr>
        <p:spPr>
          <a:xfrm rot="5400000" flipH="1" flipV="1">
            <a:off x="6349718" y="2147572"/>
            <a:ext cx="1096901" cy="986292"/>
          </a:xfrm>
          <a:prstGeom prst="bentConnector2">
            <a:avLst/>
          </a:prstGeom>
          <a:ln w="158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Elbow Connector 14"/>
          <p:cNvCxnSpPr>
            <a:endCxn id="6" idx="1"/>
          </p:cNvCxnSpPr>
          <p:nvPr/>
        </p:nvCxnSpPr>
        <p:spPr>
          <a:xfrm rot="16200000" flipH="1">
            <a:off x="6387541" y="4279545"/>
            <a:ext cx="1021254" cy="986292"/>
          </a:xfrm>
          <a:prstGeom prst="bentConnector2">
            <a:avLst/>
          </a:prstGeom>
          <a:ln w="158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7201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11186476" cy="738664"/>
          </a:xfrm>
        </p:spPr>
        <p:txBody>
          <a:bodyPr/>
          <a:lstStyle/>
          <a:p>
            <a:r>
              <a:rPr lang="en-GB"/>
              <a:t>When to use what?</a:t>
            </a:r>
            <a:br>
              <a:rPr lang="en-US"/>
            </a:br>
            <a:endParaRPr lang="de-DE"/>
          </a:p>
        </p:txBody>
      </p:sp>
      <p:grpSp>
        <p:nvGrpSpPr>
          <p:cNvPr id="6" name="Group 5"/>
          <p:cNvGrpSpPr/>
          <p:nvPr/>
        </p:nvGrpSpPr>
        <p:grpSpPr>
          <a:xfrm>
            <a:off x="2152011" y="4789234"/>
            <a:ext cx="662591" cy="662591"/>
            <a:chOff x="9487345" y="3710082"/>
            <a:chExt cx="1080000" cy="1080000"/>
          </a:xfrm>
        </p:grpSpPr>
        <p:sp>
          <p:nvSpPr>
            <p:cNvPr id="18" name="Oval 17"/>
            <p:cNvSpPr/>
            <p:nvPr/>
          </p:nvSpPr>
          <p:spPr bwMode="gray">
            <a:xfrm>
              <a:off x="9487345" y="3710082"/>
              <a:ext cx="1080000" cy="1080000"/>
            </a:xfrm>
            <a:prstGeom prst="ellipse">
              <a:avLst/>
            </a:prstGeom>
            <a:solidFill>
              <a:schemeClr val="bg1"/>
            </a:solidFill>
            <a:ln w="28575"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err="1">
                <a:ln>
                  <a:noFill/>
                </a:ln>
                <a:effectLst/>
                <a:uLnTx/>
                <a:uFillTx/>
                <a:ea typeface="Arial Unicode MS" pitchFamily="34" charset="-128"/>
                <a:cs typeface="Arial Unicode MS" pitchFamily="34" charset="-128"/>
              </a:endParaRPr>
            </a:p>
          </p:txBody>
        </p:sp>
        <p:pic>
          <p:nvPicPr>
            <p:cNvPr id="9" name="Picture 8"/>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9844309" y="3985530"/>
              <a:ext cx="366072" cy="48332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grpSp>
      <p:grpSp>
        <p:nvGrpSpPr>
          <p:cNvPr id="3" name="Group 2"/>
          <p:cNvGrpSpPr/>
          <p:nvPr/>
        </p:nvGrpSpPr>
        <p:grpSpPr>
          <a:xfrm>
            <a:off x="4469328" y="4789234"/>
            <a:ext cx="662591" cy="662591"/>
            <a:chOff x="3676784" y="1559664"/>
            <a:chExt cx="1462189" cy="1462189"/>
          </a:xfrm>
        </p:grpSpPr>
        <p:sp>
          <p:nvSpPr>
            <p:cNvPr id="43" name="Oval 42"/>
            <p:cNvSpPr/>
            <p:nvPr/>
          </p:nvSpPr>
          <p:spPr bwMode="gray">
            <a:xfrm>
              <a:off x="3676784" y="1559664"/>
              <a:ext cx="1462189" cy="1462189"/>
            </a:xfrm>
            <a:prstGeom prst="ellipse">
              <a:avLst/>
            </a:prstGeom>
            <a:solidFill>
              <a:schemeClr val="bg1"/>
            </a:solidFill>
            <a:ln w="28575"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err="1">
                <a:ln>
                  <a:noFill/>
                </a:ln>
                <a:effectLst/>
                <a:uLnTx/>
                <a:uFillTx/>
                <a:ea typeface="Arial Unicode MS" pitchFamily="34" charset="-128"/>
                <a:cs typeface="Arial Unicode MS" pitchFamily="34" charset="-128"/>
              </a:endParaRPr>
            </a:p>
          </p:txBody>
        </p:sp>
        <p:pic>
          <p:nvPicPr>
            <p:cNvPr id="13" name="Picture 1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968320" y="2138965"/>
              <a:ext cx="511105" cy="303587"/>
            </a:xfrm>
            <a:prstGeom prst="rect">
              <a:avLst/>
            </a:prstGeom>
          </p:spPr>
        </p:pic>
        <p:pic>
          <p:nvPicPr>
            <p:cNvPr id="14" name="Picture 6" descr="http://upload.wikimedia.org/wikipedia/commons/thumb/6/61/HTML5_logo_and_wordmark.svg/220px-HTML5_logo_and_wordmark.svg.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4479223" y="2092245"/>
              <a:ext cx="409465" cy="397027"/>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27" name="Textfeld 2"/>
          <p:cNvSpPr txBox="1"/>
          <p:nvPr/>
        </p:nvSpPr>
        <p:spPr>
          <a:xfrm>
            <a:off x="559271" y="7134409"/>
            <a:ext cx="4033155" cy="138499"/>
          </a:xfrm>
          <a:prstGeom prst="rect">
            <a:avLst/>
          </a:prstGeom>
          <a:noFill/>
        </p:spPr>
        <p:txBody>
          <a:bodyPr wrap="none" lIns="0" tIns="0" rIns="0" bIns="0" rtlCol="0">
            <a:spAutoFit/>
          </a:bodyPr>
          <a:lstStyle/>
          <a:p>
            <a:pPr defTabSz="1088278" fontAlgn="base">
              <a:spcBef>
                <a:spcPts val="600"/>
              </a:spcBef>
              <a:spcAft>
                <a:spcPct val="0"/>
              </a:spcAft>
              <a:buClr>
                <a:srgbClr val="F0AB00"/>
              </a:buClr>
              <a:buSzPct val="80000"/>
            </a:pPr>
            <a:r>
              <a:rPr lang="en-US" sz="900" kern="0">
                <a:ea typeface="Arial Unicode MS" pitchFamily="34" charset="-128"/>
                <a:cs typeface="Arial Unicode MS" pitchFamily="34" charset="-128"/>
              </a:rPr>
              <a:t>Java and the Java logo are registered trademarks of Oracle and/or its affiliates.</a:t>
            </a:r>
          </a:p>
        </p:txBody>
      </p:sp>
      <p:grpSp>
        <p:nvGrpSpPr>
          <p:cNvPr id="4" name="Group 3"/>
          <p:cNvGrpSpPr/>
          <p:nvPr/>
        </p:nvGrpSpPr>
        <p:grpSpPr>
          <a:xfrm>
            <a:off x="6786645" y="4789234"/>
            <a:ext cx="662591" cy="662591"/>
            <a:chOff x="6450041" y="1559664"/>
            <a:chExt cx="1462189" cy="1462189"/>
          </a:xfrm>
        </p:grpSpPr>
        <p:sp>
          <p:nvSpPr>
            <p:cNvPr id="44" name="Oval 43"/>
            <p:cNvSpPr/>
            <p:nvPr/>
          </p:nvSpPr>
          <p:spPr bwMode="gray">
            <a:xfrm>
              <a:off x="6450041" y="1559664"/>
              <a:ext cx="1462189" cy="1462189"/>
            </a:xfrm>
            <a:prstGeom prst="ellipse">
              <a:avLst/>
            </a:prstGeom>
            <a:solidFill>
              <a:schemeClr val="bg1"/>
            </a:solidFill>
            <a:ln w="28575"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err="1">
                <a:ln>
                  <a:noFill/>
                </a:ln>
                <a:effectLst/>
                <a:uLnTx/>
                <a:uFillTx/>
                <a:ea typeface="Arial Unicode MS" pitchFamily="34" charset="-128"/>
                <a:cs typeface="Arial Unicode MS" pitchFamily="34" charset="-128"/>
              </a:endParaRPr>
            </a:p>
          </p:txBody>
        </p:sp>
        <p:pic>
          <p:nvPicPr>
            <p:cNvPr id="23" name="Picture 2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821467" y="2335244"/>
              <a:ext cx="359669" cy="348743"/>
            </a:xfrm>
            <a:prstGeom prst="rect">
              <a:avLst/>
            </a:prstGeom>
          </p:spPr>
        </p:pic>
        <p:pic>
          <p:nvPicPr>
            <p:cNvPr id="24" name="Picture 23"/>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976311" y="1774682"/>
              <a:ext cx="419447" cy="219620"/>
            </a:xfrm>
            <a:prstGeom prst="rect">
              <a:avLst/>
            </a:prstGeom>
          </p:spPr>
        </p:pic>
        <p:pic>
          <p:nvPicPr>
            <p:cNvPr id="26" name="Picture 25"/>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7250753" y="2382193"/>
              <a:ext cx="306295" cy="296990"/>
            </a:xfrm>
            <a:prstGeom prst="rect">
              <a:avLst/>
            </a:prstGeom>
          </p:spPr>
        </p:pic>
        <p:pic>
          <p:nvPicPr>
            <p:cNvPr id="31" name="Picture 30"/>
            <p:cNvPicPr>
              <a:picLocks noChangeAspect="1"/>
            </p:cNvPicPr>
            <p:nvPr/>
          </p:nvPicPr>
          <p:blipFill>
            <a:blip r:embed="rId9"/>
            <a:stretch>
              <a:fillRect/>
            </a:stretch>
          </p:blipFill>
          <p:spPr>
            <a:xfrm>
              <a:off x="6660131" y="2078154"/>
              <a:ext cx="632359" cy="191503"/>
            </a:xfrm>
            <a:prstGeom prst="rect">
              <a:avLst/>
            </a:prstGeom>
          </p:spPr>
        </p:pic>
        <p:pic>
          <p:nvPicPr>
            <p:cNvPr id="25" name="Picture 24"/>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7361556" y="2020609"/>
              <a:ext cx="244930" cy="237489"/>
            </a:xfrm>
            <a:prstGeom prst="rect">
              <a:avLst/>
            </a:prstGeom>
          </p:spPr>
        </p:pic>
      </p:grpSp>
      <p:sp>
        <p:nvSpPr>
          <p:cNvPr id="33" name="Text Placeholder 6"/>
          <p:cNvSpPr txBox="1">
            <a:spLocks/>
          </p:cNvSpPr>
          <p:nvPr/>
        </p:nvSpPr>
        <p:spPr bwMode="gray">
          <a:xfrm>
            <a:off x="9103960" y="5551651"/>
            <a:ext cx="662544" cy="169277"/>
          </a:xfrm>
          <a:prstGeom prst="rect">
            <a:avLst/>
          </a:prstGeom>
        </p:spPr>
        <p:txBody>
          <a:bodyPr vert="horz" wrap="square" lIns="0" tIns="0" rIns="0" bIns="0" rtlCol="0">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lgn="ctr">
              <a:spcAft>
                <a:spcPts val="300"/>
              </a:spcAft>
              <a:buFont typeface="Wingdings" pitchFamily="2" charset="2"/>
              <a:buNone/>
            </a:pPr>
            <a:r>
              <a:rPr lang="en-US" sz="1100" b="1">
                <a:solidFill>
                  <a:schemeClr val="accent1"/>
                </a:solidFill>
              </a:rPr>
              <a:t>ABAP</a:t>
            </a:r>
          </a:p>
        </p:txBody>
      </p:sp>
      <p:grpSp>
        <p:nvGrpSpPr>
          <p:cNvPr id="5" name="Group 4"/>
          <p:cNvGrpSpPr/>
          <p:nvPr/>
        </p:nvGrpSpPr>
        <p:grpSpPr>
          <a:xfrm>
            <a:off x="9103961" y="4789233"/>
            <a:ext cx="662591" cy="662591"/>
            <a:chOff x="9296249" y="1559664"/>
            <a:chExt cx="1462189" cy="1462189"/>
          </a:xfrm>
        </p:grpSpPr>
        <p:sp>
          <p:nvSpPr>
            <p:cNvPr id="45" name="Oval 44"/>
            <p:cNvSpPr/>
            <p:nvPr/>
          </p:nvSpPr>
          <p:spPr bwMode="gray">
            <a:xfrm>
              <a:off x="9296249" y="1559664"/>
              <a:ext cx="1462189" cy="1462189"/>
            </a:xfrm>
            <a:prstGeom prst="ellipse">
              <a:avLst/>
            </a:prstGeom>
            <a:solidFill>
              <a:schemeClr val="bg1"/>
            </a:solidFill>
            <a:ln w="28575"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000" b="0" i="0" u="none" strike="noStrike" kern="0" cap="none" spc="0" normalizeH="0" baseline="0" noProof="0" err="1">
                <a:ln>
                  <a:noFill/>
                </a:ln>
                <a:effectLst/>
                <a:uLnTx/>
                <a:uFillTx/>
                <a:ea typeface="Arial Unicode MS" pitchFamily="34" charset="-128"/>
                <a:cs typeface="Arial Unicode MS" pitchFamily="34" charset="-128"/>
              </a:endParaRPr>
            </a:p>
          </p:txBody>
        </p:sp>
        <p:pic>
          <p:nvPicPr>
            <p:cNvPr id="37" name="Picture 36" descr="SAP_grad_R_pref.png"/>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9743119" y="2296749"/>
              <a:ext cx="615498" cy="303562"/>
            </a:xfrm>
            <a:prstGeom prst="rect">
              <a:avLst/>
            </a:prstGeom>
          </p:spPr>
        </p:pic>
        <p:sp>
          <p:nvSpPr>
            <p:cNvPr id="38" name="TextBox 37"/>
            <p:cNvSpPr txBox="1"/>
            <p:nvPr/>
          </p:nvSpPr>
          <p:spPr>
            <a:xfrm>
              <a:off x="9633769" y="1910482"/>
              <a:ext cx="787150" cy="305636"/>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de-DE" sz="900" b="1" kern="0">
                  <a:solidFill>
                    <a:schemeClr val="accent1"/>
                  </a:solidFill>
                  <a:ea typeface="Arial Unicode MS" pitchFamily="34" charset="-128"/>
                  <a:cs typeface="Arial Unicode MS" pitchFamily="34" charset="-128"/>
                </a:rPr>
                <a:t>ABAP</a:t>
              </a:r>
              <a:endParaRPr lang="de-DE" sz="800" b="1" kern="0">
                <a:solidFill>
                  <a:schemeClr val="accent1"/>
                </a:solidFill>
                <a:ea typeface="Arial Unicode MS" pitchFamily="34" charset="-128"/>
                <a:cs typeface="Arial Unicode MS" pitchFamily="34" charset="-128"/>
              </a:endParaRPr>
            </a:p>
          </p:txBody>
        </p:sp>
      </p:grpSp>
      <p:sp>
        <p:nvSpPr>
          <p:cNvPr id="40" name="Text Placeholder 6"/>
          <p:cNvSpPr txBox="1">
            <a:spLocks/>
          </p:cNvSpPr>
          <p:nvPr/>
        </p:nvSpPr>
        <p:spPr bwMode="gray">
          <a:xfrm>
            <a:off x="6785037" y="5536060"/>
            <a:ext cx="662544" cy="169277"/>
          </a:xfrm>
          <a:prstGeom prst="rect">
            <a:avLst/>
          </a:prstGeom>
        </p:spPr>
        <p:txBody>
          <a:bodyPr vert="horz" wrap="square" lIns="0" tIns="0" rIns="0" bIns="0" rtlCol="0">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lgn="ctr">
              <a:spcAft>
                <a:spcPts val="300"/>
              </a:spcAft>
              <a:buFont typeface="Wingdings" pitchFamily="2" charset="2"/>
              <a:buNone/>
            </a:pPr>
            <a:r>
              <a:rPr lang="en-US" sz="1100" b="1" err="1">
                <a:solidFill>
                  <a:schemeClr val="accent1"/>
                </a:solidFill>
              </a:rPr>
              <a:t>BYOL</a:t>
            </a:r>
            <a:endParaRPr lang="en-US" sz="1100" b="1">
              <a:solidFill>
                <a:schemeClr val="accent1"/>
              </a:solidFill>
            </a:endParaRPr>
          </a:p>
        </p:txBody>
      </p:sp>
      <p:sp>
        <p:nvSpPr>
          <p:cNvPr id="41" name="Text Placeholder 6"/>
          <p:cNvSpPr txBox="1">
            <a:spLocks/>
          </p:cNvSpPr>
          <p:nvPr/>
        </p:nvSpPr>
        <p:spPr bwMode="gray">
          <a:xfrm>
            <a:off x="3785060" y="5555242"/>
            <a:ext cx="2031080" cy="169277"/>
          </a:xfrm>
          <a:prstGeom prst="rect">
            <a:avLst/>
          </a:prstGeom>
        </p:spPr>
        <p:txBody>
          <a:bodyPr vert="horz" wrap="square" lIns="0" tIns="0" rIns="0" bIns="0" rtlCol="0">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lgn="ctr">
              <a:spcAft>
                <a:spcPts val="300"/>
              </a:spcAft>
              <a:buFont typeface="Wingdings" pitchFamily="2" charset="2"/>
              <a:buNone/>
            </a:pPr>
            <a:r>
              <a:rPr lang="en-US" sz="1100" b="1" err="1">
                <a:solidFill>
                  <a:schemeClr val="accent1"/>
                </a:solidFill>
              </a:rPr>
              <a:t>Node.js</a:t>
            </a:r>
            <a:r>
              <a:rPr lang="en-US" sz="1100" b="1">
                <a:solidFill>
                  <a:schemeClr val="accent1"/>
                </a:solidFill>
              </a:rPr>
              <a:t> and HTML5</a:t>
            </a:r>
          </a:p>
        </p:txBody>
      </p:sp>
      <p:sp>
        <p:nvSpPr>
          <p:cNvPr id="42" name="Text Placeholder 6"/>
          <p:cNvSpPr txBox="1">
            <a:spLocks/>
          </p:cNvSpPr>
          <p:nvPr/>
        </p:nvSpPr>
        <p:spPr bwMode="gray">
          <a:xfrm>
            <a:off x="2152011" y="5551652"/>
            <a:ext cx="662544" cy="169277"/>
          </a:xfrm>
          <a:prstGeom prst="rect">
            <a:avLst/>
          </a:prstGeom>
        </p:spPr>
        <p:txBody>
          <a:bodyPr vert="horz" wrap="square" lIns="0" tIns="0" rIns="0" bIns="0" rtlCol="0">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lgn="ctr">
              <a:spcAft>
                <a:spcPts val="300"/>
              </a:spcAft>
              <a:buFont typeface="Wingdings" pitchFamily="2" charset="2"/>
              <a:buNone/>
            </a:pPr>
            <a:r>
              <a:rPr lang="en-US" sz="1100" b="1">
                <a:solidFill>
                  <a:schemeClr val="accent1"/>
                </a:solidFill>
              </a:rPr>
              <a:t>Java</a:t>
            </a:r>
          </a:p>
        </p:txBody>
      </p:sp>
      <p:sp>
        <p:nvSpPr>
          <p:cNvPr id="29" name="Oval 28"/>
          <p:cNvSpPr/>
          <p:nvPr/>
        </p:nvSpPr>
        <p:spPr bwMode="gray">
          <a:xfrm flipH="1">
            <a:off x="1448050" y="1735118"/>
            <a:ext cx="756745" cy="756745"/>
          </a:xfrm>
          <a:prstGeom prst="ellipse">
            <a:avLst/>
          </a:prstGeom>
          <a:blipFill>
            <a:blip r:embed="rId12"/>
            <a:srcRect/>
            <a:stretch>
              <a:fillRect l="9564" t="9564" r="9564" b="9564"/>
            </a:stretch>
          </a:blipFill>
          <a:ln w="1587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30" name="TextBox 29"/>
          <p:cNvSpPr txBox="1"/>
          <p:nvPr/>
        </p:nvSpPr>
        <p:spPr>
          <a:xfrm>
            <a:off x="2452632" y="1753199"/>
            <a:ext cx="1154036" cy="73866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GB" sz="1600" kern="0">
                <a:ea typeface="Arial Unicode MS" pitchFamily="34" charset="-128"/>
                <a:cs typeface="Arial Unicode MS" pitchFamily="34" charset="-128"/>
              </a:rPr>
              <a:t>Your developers skillset</a:t>
            </a:r>
          </a:p>
        </p:txBody>
      </p:sp>
      <p:cxnSp>
        <p:nvCxnSpPr>
          <p:cNvPr id="32" name="Elbow Connector 31"/>
          <p:cNvCxnSpPr>
            <a:stCxn id="32" idx="4"/>
          </p:cNvCxnSpPr>
          <p:nvPr/>
        </p:nvCxnSpPr>
        <p:spPr>
          <a:xfrm rot="16200000" flipH="1">
            <a:off x="2557430" y="1760855"/>
            <a:ext cx="1027439" cy="2489453"/>
          </a:xfrm>
          <a:prstGeom prst="bentConnector2">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Oval 33"/>
          <p:cNvSpPr/>
          <p:nvPr/>
        </p:nvSpPr>
        <p:spPr bwMode="gray">
          <a:xfrm>
            <a:off x="4858557" y="1768283"/>
            <a:ext cx="756745" cy="756745"/>
          </a:xfrm>
          <a:prstGeom prst="ellipse">
            <a:avLst/>
          </a:prstGeom>
          <a:blipFill>
            <a:blip r:embed="rId13"/>
            <a:srcRect/>
            <a:stretch>
              <a:fillRect l="21457" t="21457" r="21457" b="21457"/>
            </a:stretch>
          </a:blipFill>
          <a:ln w="1587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35" name="TextBox 34"/>
          <p:cNvSpPr txBox="1"/>
          <p:nvPr/>
        </p:nvSpPr>
        <p:spPr>
          <a:xfrm>
            <a:off x="5863139" y="1786364"/>
            <a:ext cx="1154036" cy="73866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GB" sz="1600" kern="0">
                <a:ea typeface="Arial Unicode MS" pitchFamily="34" charset="-128"/>
                <a:cs typeface="Arial Unicode MS" pitchFamily="34" charset="-128"/>
              </a:rPr>
              <a:t>Your software</a:t>
            </a:r>
            <a:br>
              <a:rPr lang="en-GB" sz="1600" kern="0">
                <a:ea typeface="Arial Unicode MS" pitchFamily="34" charset="-128"/>
                <a:cs typeface="Arial Unicode MS" pitchFamily="34" charset="-128"/>
              </a:rPr>
            </a:br>
            <a:r>
              <a:rPr lang="en-GB" sz="1600" kern="0">
                <a:ea typeface="Arial Unicode MS" pitchFamily="34" charset="-128"/>
                <a:cs typeface="Arial Unicode MS" pitchFamily="34" charset="-128"/>
              </a:rPr>
              <a:t>assets</a:t>
            </a:r>
          </a:p>
        </p:txBody>
      </p:sp>
      <p:cxnSp>
        <p:nvCxnSpPr>
          <p:cNvPr id="36" name="Elbow Connector 35"/>
          <p:cNvCxnSpPr/>
          <p:nvPr/>
        </p:nvCxnSpPr>
        <p:spPr>
          <a:xfrm rot="16200000" flipH="1">
            <a:off x="5204977" y="2556980"/>
            <a:ext cx="760603" cy="696697"/>
          </a:xfrm>
          <a:prstGeom prst="bentConnector3">
            <a:avLst>
              <a:gd name="adj1"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Oval 38"/>
          <p:cNvSpPr/>
          <p:nvPr/>
        </p:nvSpPr>
        <p:spPr bwMode="gray">
          <a:xfrm>
            <a:off x="8527530" y="1786364"/>
            <a:ext cx="756745" cy="756745"/>
          </a:xfrm>
          <a:prstGeom prst="ellipse">
            <a:avLst/>
          </a:prstGeom>
          <a:blipFill>
            <a:blip r:embed="rId13"/>
            <a:srcRect/>
            <a:stretch>
              <a:fillRect l="9564" t="9564" r="9564" b="9564"/>
            </a:stretch>
          </a:blipFill>
          <a:ln w="1587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46" name="TextBox 45"/>
          <p:cNvSpPr txBox="1"/>
          <p:nvPr/>
        </p:nvSpPr>
        <p:spPr>
          <a:xfrm>
            <a:off x="9532111" y="1804445"/>
            <a:ext cx="1981577" cy="73866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GB" sz="1600" kern="0">
                <a:ea typeface="Arial Unicode MS" pitchFamily="34" charset="-128"/>
                <a:cs typeface="Arial Unicode MS" pitchFamily="34" charset="-128"/>
              </a:rPr>
              <a:t>Your</a:t>
            </a:r>
            <a:br>
              <a:rPr lang="en-GB" sz="1600" kern="0">
                <a:ea typeface="Arial Unicode MS" pitchFamily="34" charset="-128"/>
                <a:cs typeface="Arial Unicode MS" pitchFamily="34" charset="-128"/>
              </a:rPr>
            </a:br>
            <a:r>
              <a:rPr lang="en-GB" sz="1600" kern="0">
                <a:ea typeface="Arial Unicode MS" pitchFamily="34" charset="-128"/>
                <a:cs typeface="Arial Unicode MS" pitchFamily="34" charset="-128"/>
              </a:rPr>
              <a:t>scenarios</a:t>
            </a:r>
            <a:br>
              <a:rPr lang="en-GB" sz="1600" kern="0">
                <a:ea typeface="Arial Unicode MS" pitchFamily="34" charset="-128"/>
                <a:cs typeface="Arial Unicode MS" pitchFamily="34" charset="-128"/>
              </a:rPr>
            </a:br>
            <a:r>
              <a:rPr lang="en-GB" sz="1600" kern="0">
                <a:ea typeface="Arial Unicode MS" pitchFamily="34" charset="-128"/>
                <a:cs typeface="Arial Unicode MS" pitchFamily="34" charset="-128"/>
              </a:rPr>
              <a:t>and use-cases </a:t>
            </a:r>
          </a:p>
        </p:txBody>
      </p:sp>
      <p:cxnSp>
        <p:nvCxnSpPr>
          <p:cNvPr id="47" name="Elbow Connector 46"/>
          <p:cNvCxnSpPr/>
          <p:nvPr/>
        </p:nvCxnSpPr>
        <p:spPr>
          <a:xfrm flipV="1">
            <a:off x="7551377" y="2543109"/>
            <a:ext cx="1354526" cy="976193"/>
          </a:xfrm>
          <a:prstGeom prst="bentConnector2">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28" idx="2"/>
            <a:endCxn id="18" idx="0"/>
          </p:cNvCxnSpPr>
          <p:nvPr/>
        </p:nvCxnSpPr>
        <p:spPr>
          <a:xfrm rot="5400000">
            <a:off x="3690337" y="2545943"/>
            <a:ext cx="1036261" cy="3450320"/>
          </a:xfrm>
          <a:prstGeom prst="bentConnector3">
            <a:avLst/>
          </a:prstGeom>
          <a:ln w="190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28" idx="2"/>
            <a:endCxn id="43" idx="0"/>
          </p:cNvCxnSpPr>
          <p:nvPr/>
        </p:nvCxnSpPr>
        <p:spPr>
          <a:xfrm rot="5400000">
            <a:off x="4848996" y="3704602"/>
            <a:ext cx="1036261" cy="1133003"/>
          </a:xfrm>
          <a:prstGeom prst="bentConnector3">
            <a:avLst>
              <a:gd name="adj1" fmla="val 50000"/>
            </a:avLst>
          </a:prstGeom>
          <a:ln w="190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28" idx="2"/>
            <a:endCxn id="44" idx="0"/>
          </p:cNvCxnSpPr>
          <p:nvPr/>
        </p:nvCxnSpPr>
        <p:spPr>
          <a:xfrm rot="16200000" flipH="1">
            <a:off x="6007654" y="3678946"/>
            <a:ext cx="1036261" cy="1184314"/>
          </a:xfrm>
          <a:prstGeom prst="bentConnector3">
            <a:avLst>
              <a:gd name="adj1" fmla="val 50000"/>
            </a:avLst>
          </a:prstGeom>
          <a:ln w="190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28" idx="2"/>
            <a:endCxn id="45" idx="0"/>
          </p:cNvCxnSpPr>
          <p:nvPr/>
        </p:nvCxnSpPr>
        <p:spPr>
          <a:xfrm rot="16200000" flipH="1">
            <a:off x="7166312" y="2520288"/>
            <a:ext cx="1036260" cy="3501630"/>
          </a:xfrm>
          <a:prstGeom prst="bentConnector3">
            <a:avLst>
              <a:gd name="adj1" fmla="val 50000"/>
            </a:avLst>
          </a:prstGeom>
          <a:ln w="190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315876" y="3285631"/>
            <a:ext cx="3235501" cy="467342"/>
          </a:xfrm>
          <a:prstGeom prst="roundRect">
            <a:avLst/>
          </a:prstGeom>
          <a:noFill/>
          <a:ln w="15875">
            <a:solidFill>
              <a:schemeClr val="tx1"/>
            </a:solidFill>
          </a:ln>
        </p:spPr>
        <p:txBody>
          <a:bodyPr wrap="square" lIns="72000" tIns="72000" rIns="72000" bIns="72000" rtlCol="0">
            <a:spAutoFit/>
          </a:bodyPr>
          <a:lstStyle/>
          <a:p>
            <a:pPr algn="ctr" fontAlgn="base">
              <a:spcBef>
                <a:spcPct val="50000"/>
              </a:spcBef>
              <a:spcAft>
                <a:spcPct val="0"/>
              </a:spcAft>
              <a:buClr>
                <a:srgbClr val="F0AB00"/>
              </a:buClr>
              <a:buSzPct val="80000"/>
            </a:pPr>
            <a:r>
              <a:rPr lang="en-GB" sz="1800"/>
              <a:t>DECISION CRITERIA</a:t>
            </a:r>
            <a:endParaRPr lang="en-GB" sz="1800" kern="0">
              <a:ea typeface="Arial Unicode MS" pitchFamily="34" charset="-128"/>
              <a:cs typeface="Arial Unicode MS" pitchFamily="34" charset="-128"/>
            </a:endParaRPr>
          </a:p>
        </p:txBody>
      </p:sp>
    </p:spTree>
    <p:extLst>
      <p:ext uri="{BB962C8B-B14F-4D97-AF65-F5344CB8AC3E}">
        <p14:creationId xmlns:p14="http://schemas.microsoft.com/office/powerpoint/2010/main" val="9360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p:bldP spid="34" grpId="0" animBg="1"/>
      <p:bldP spid="35" grpId="0"/>
      <p:bldP spid="39" grpId="0" animBg="1"/>
      <p:bldP spid="46" grpId="0"/>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Why ABAP </a:t>
            </a:r>
            <a:r>
              <a:rPr lang="en-US">
                <a:solidFill>
                  <a:schemeClr val="accent1"/>
                </a:solidFill>
              </a:rPr>
              <a:t>in SAP Cloud Platform?</a:t>
            </a:r>
          </a:p>
        </p:txBody>
      </p:sp>
    </p:spTree>
    <p:extLst>
      <p:ext uri="{BB962C8B-B14F-4D97-AF65-F5344CB8AC3E}">
        <p14:creationId xmlns:p14="http://schemas.microsoft.com/office/powerpoint/2010/main" val="3211356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Motivation</a:t>
            </a:r>
            <a:endParaRPr lang="de-DE"/>
          </a:p>
        </p:txBody>
      </p:sp>
      <p:sp>
        <p:nvSpPr>
          <p:cNvPr id="3" name="Text Placeholder 2"/>
          <p:cNvSpPr txBox="1">
            <a:spLocks/>
          </p:cNvSpPr>
          <p:nvPr/>
        </p:nvSpPr>
        <p:spPr>
          <a:xfrm>
            <a:off x="349593" y="3706164"/>
            <a:ext cx="3562667" cy="358726"/>
          </a:xfrm>
          <a:prstGeom prst="rect">
            <a:avLst/>
          </a:prstGeom>
        </p:spPr>
        <p:txBody>
          <a:bodyPr lIns="76176" tIns="38088" rIns="76176" bIns="38088"/>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tx1"/>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tx1"/>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ctr">
              <a:spcBef>
                <a:spcPts val="1000"/>
              </a:spcBef>
            </a:pPr>
            <a:r>
              <a:rPr lang="en-US" sz="1800">
                <a:solidFill>
                  <a:srgbClr val="609A7F"/>
                </a:solidFill>
              </a:rPr>
              <a:t>Customer Base</a:t>
            </a:r>
            <a:endParaRPr lang="en-US" sz="1800" b="0">
              <a:solidFill>
                <a:srgbClr val="609A7F"/>
              </a:solidFill>
            </a:endParaRPr>
          </a:p>
        </p:txBody>
      </p:sp>
      <p:sp>
        <p:nvSpPr>
          <p:cNvPr id="4" name="Text Placeholder 3"/>
          <p:cNvSpPr txBox="1">
            <a:spLocks/>
          </p:cNvSpPr>
          <p:nvPr/>
        </p:nvSpPr>
        <p:spPr>
          <a:xfrm>
            <a:off x="8097458" y="3676330"/>
            <a:ext cx="3531567" cy="418394"/>
          </a:xfrm>
          <a:prstGeom prst="rect">
            <a:avLst/>
          </a:prstGeom>
        </p:spPr>
        <p:txBody>
          <a:bodyPr lIns="76176" tIns="38088" rIns="76176" bIns="38088"/>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tx1"/>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tx1"/>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ctr">
              <a:spcBef>
                <a:spcPts val="1000"/>
              </a:spcBef>
            </a:pPr>
            <a:r>
              <a:rPr lang="en-US" sz="1800">
                <a:solidFill>
                  <a:srgbClr val="E35500"/>
                </a:solidFill>
              </a:rPr>
              <a:t>Transition to Cloud</a:t>
            </a:r>
            <a:endParaRPr lang="en-US" sz="1800" b="0">
              <a:solidFill>
                <a:schemeClr val="accent6"/>
              </a:solidFill>
            </a:endParaRPr>
          </a:p>
        </p:txBody>
      </p:sp>
      <p:sp>
        <p:nvSpPr>
          <p:cNvPr id="5" name="Text Placeholder 4"/>
          <p:cNvSpPr txBox="1">
            <a:spLocks/>
          </p:cNvSpPr>
          <p:nvPr/>
        </p:nvSpPr>
        <p:spPr>
          <a:xfrm>
            <a:off x="3932362" y="3706164"/>
            <a:ext cx="3919156" cy="358726"/>
          </a:xfrm>
          <a:prstGeom prst="rect">
            <a:avLst/>
          </a:prstGeom>
        </p:spPr>
        <p:txBody>
          <a:bodyPr lIns="76176" tIns="38088" rIns="76176" bIns="38088"/>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tx1"/>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tx1"/>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ctr">
              <a:spcBef>
                <a:spcPts val="1000"/>
              </a:spcBef>
            </a:pPr>
            <a:r>
              <a:rPr lang="en-US" sz="1800">
                <a:solidFill>
                  <a:schemeClr val="accent3"/>
                </a:solidFill>
              </a:rPr>
              <a:t>Enterprise Readiness</a:t>
            </a:r>
            <a:endParaRPr lang="en-US" sz="1800" b="0">
              <a:solidFill>
                <a:schemeClr val="accent3"/>
              </a:solidFill>
            </a:endParaRPr>
          </a:p>
        </p:txBody>
      </p:sp>
      <p:sp>
        <p:nvSpPr>
          <p:cNvPr id="6" name="TextBox 5"/>
          <p:cNvSpPr txBox="1"/>
          <p:nvPr/>
        </p:nvSpPr>
        <p:spPr>
          <a:xfrm>
            <a:off x="525669" y="4635701"/>
            <a:ext cx="3210514" cy="738664"/>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600"/>
              <a:t>Huge </a:t>
            </a:r>
            <a:r>
              <a:rPr lang="en-US" sz="1600" b="1">
                <a:solidFill>
                  <a:srgbClr val="609A7F"/>
                </a:solidFill>
              </a:rPr>
              <a:t>customer and partner base </a:t>
            </a:r>
            <a:r>
              <a:rPr lang="en-US" sz="1600"/>
              <a:t>running ABAP based solutions with custom code</a:t>
            </a:r>
          </a:p>
        </p:txBody>
      </p:sp>
      <p:sp>
        <p:nvSpPr>
          <p:cNvPr id="7" name="TextBox 6"/>
          <p:cNvSpPr txBox="1"/>
          <p:nvPr/>
        </p:nvSpPr>
        <p:spPr>
          <a:xfrm>
            <a:off x="4286683" y="4635701"/>
            <a:ext cx="3210514" cy="984885"/>
          </a:xfrm>
          <a:prstGeom prst="rect">
            <a:avLst/>
          </a:prstGeom>
          <a:noFill/>
        </p:spPr>
        <p:txBody>
          <a:bodyPr wrap="square" lIns="0" tIns="0" rIns="0" bIns="0" rtlCol="0">
            <a:spAutoFit/>
          </a:bodyPr>
          <a:lstStyle/>
          <a:p>
            <a:pPr lvl="0" algn="ctr"/>
            <a:r>
              <a:rPr lang="en-US" sz="1600"/>
              <a:t>ABAP as proven environment for </a:t>
            </a:r>
            <a:r>
              <a:rPr lang="en-US" sz="1600" b="1">
                <a:solidFill>
                  <a:schemeClr val="accent3"/>
                </a:solidFill>
              </a:rPr>
              <a:t>enterprise ready </a:t>
            </a:r>
            <a:r>
              <a:rPr lang="en-US" sz="1600"/>
              <a:t>business applications with competitive cost of development</a:t>
            </a:r>
          </a:p>
        </p:txBody>
      </p:sp>
      <p:sp>
        <p:nvSpPr>
          <p:cNvPr id="8" name="TextBox 7"/>
          <p:cNvSpPr txBox="1"/>
          <p:nvPr/>
        </p:nvSpPr>
        <p:spPr>
          <a:xfrm>
            <a:off x="8257984" y="4635701"/>
            <a:ext cx="3210514" cy="984885"/>
          </a:xfrm>
          <a:prstGeom prst="rect">
            <a:avLst/>
          </a:prstGeom>
          <a:noFill/>
        </p:spPr>
        <p:txBody>
          <a:bodyPr wrap="square" lIns="0" tIns="0" rIns="0" bIns="0" rtlCol="0">
            <a:spAutoFit/>
          </a:bodyPr>
          <a:lstStyle/>
          <a:p>
            <a:pPr lvl="0" algn="ctr"/>
            <a:r>
              <a:rPr lang="en-US" sz="1600"/>
              <a:t>Growing market adoption of </a:t>
            </a:r>
            <a:br>
              <a:rPr lang="en-US" sz="1600"/>
            </a:br>
            <a:r>
              <a:rPr lang="en-US" sz="1600" b="1">
                <a:solidFill>
                  <a:srgbClr val="E35500"/>
                </a:solidFill>
              </a:rPr>
              <a:t>SAP S/4HANA Cloud </a:t>
            </a:r>
            <a:r>
              <a:rPr lang="en-US" sz="1600"/>
              <a:t>with</a:t>
            </a:r>
          </a:p>
          <a:p>
            <a:pPr lvl="0" algn="ctr"/>
            <a:r>
              <a:rPr lang="en-US" sz="1600"/>
              <a:t>tailored extensibility for customers and partners</a:t>
            </a:r>
          </a:p>
        </p:txBody>
      </p:sp>
      <p:cxnSp>
        <p:nvCxnSpPr>
          <p:cNvPr id="9" name="Straight Connector 8"/>
          <p:cNvCxnSpPr/>
          <p:nvPr/>
        </p:nvCxnSpPr>
        <p:spPr>
          <a:xfrm>
            <a:off x="1765401" y="4266788"/>
            <a:ext cx="731050" cy="0"/>
          </a:xfrm>
          <a:prstGeom prst="line">
            <a:avLst/>
          </a:prstGeom>
          <a:ln w="47625"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526415" y="4266788"/>
            <a:ext cx="731050" cy="0"/>
          </a:xfrm>
          <a:prstGeom prst="line">
            <a:avLst/>
          </a:prstGeom>
          <a:ln w="47625"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9497716" y="4266788"/>
            <a:ext cx="731050" cy="0"/>
          </a:xfrm>
          <a:prstGeom prst="line">
            <a:avLst/>
          </a:prstGeom>
          <a:ln w="47625"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4966" y="1653040"/>
            <a:ext cx="1645482" cy="1645482"/>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5811" y="1628292"/>
            <a:ext cx="1670230" cy="1670230"/>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64774" y="1841412"/>
            <a:ext cx="1396934" cy="1396934"/>
          </a:xfrm>
          <a:prstGeom prst="rect">
            <a:avLst/>
          </a:prstGeom>
        </p:spPr>
      </p:pic>
      <p:sp>
        <p:nvSpPr>
          <p:cNvPr id="12" name="Oval 11"/>
          <p:cNvSpPr/>
          <p:nvPr/>
        </p:nvSpPr>
        <p:spPr bwMode="gray">
          <a:xfrm>
            <a:off x="1113495" y="1522448"/>
            <a:ext cx="2034862" cy="2034862"/>
          </a:xfrm>
          <a:prstGeom prst="ellipse">
            <a:avLst/>
          </a:prstGeom>
          <a:noFill/>
          <a:ln w="1587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8" name="Oval 17"/>
          <p:cNvSpPr/>
          <p:nvPr/>
        </p:nvSpPr>
        <p:spPr bwMode="gray">
          <a:xfrm>
            <a:off x="4874509" y="1482873"/>
            <a:ext cx="2034862" cy="2034862"/>
          </a:xfrm>
          <a:prstGeom prst="ellipse">
            <a:avLst/>
          </a:prstGeom>
          <a:noFill/>
          <a:ln w="1587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9" name="Oval 18"/>
          <p:cNvSpPr/>
          <p:nvPr/>
        </p:nvSpPr>
        <p:spPr bwMode="gray">
          <a:xfrm>
            <a:off x="8845810" y="1445976"/>
            <a:ext cx="2034862" cy="2034862"/>
          </a:xfrm>
          <a:prstGeom prst="ellipse">
            <a:avLst/>
          </a:prstGeom>
          <a:noFill/>
          <a:ln w="1587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967160313"/>
      </p:ext>
    </p:extLst>
  </p:cSld>
  <p:clrMapOvr>
    <a:masterClrMapping/>
  </p:clrMapOvr>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A5A22B2F7873D42B26DD1578F986420" ma:contentTypeVersion="4" ma:contentTypeDescription="Create a new document." ma:contentTypeScope="" ma:versionID="609d3c125f36586ab6321c5de056a56a">
  <xsd:schema xmlns:xsd="http://www.w3.org/2001/XMLSchema" xmlns:xs="http://www.w3.org/2001/XMLSchema" xmlns:p="http://schemas.microsoft.com/office/2006/metadata/properties" xmlns:ns2="3150885d-a237-4cb0-b2ba-288f81998747" targetNamespace="http://schemas.microsoft.com/office/2006/metadata/properties" ma:root="true" ma:fieldsID="6c72c0d260b7e0b4afa8cbb4e1bcedf2" ns2:_="">
    <xsd:import namespace="3150885d-a237-4cb0-b2ba-288f8199874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150885d-a237-4cb0-b2ba-288f819987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3491ACA-6F2B-4808-A645-C98EA7353117}">
  <ds:schemaRefs>
    <ds:schemaRef ds:uri="3150885d-a237-4cb0-b2ba-288f8199874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34120E5-E78C-4532-87E1-E09A4B5DD7EB}">
  <ds:schemaRefs>
    <ds:schemaRef ds:uri="http://schemas.microsoft.com/sharepoint/v3/contenttype/forms"/>
  </ds:schemaRefs>
</ds:datastoreItem>
</file>

<file path=customXml/itemProps3.xml><?xml version="1.0" encoding="utf-8"?>
<ds:datastoreItem xmlns:ds="http://schemas.openxmlformats.org/officeDocument/2006/customXml" ds:itemID="{83466CFD-A17F-4DE7-83EA-91F1645EC89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21</Slides>
  <Notes>5</Notes>
  <HiddenSlides>1</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SAP_2017_16x9_white</vt:lpstr>
      <vt:lpstr>PowerPoint Presentation</vt:lpstr>
      <vt:lpstr>PowerPoint Presentation</vt:lpstr>
      <vt:lpstr>TABLE OF CONTENTS</vt:lpstr>
      <vt:lpstr>Why SAP Cloud Platform?</vt:lpstr>
      <vt:lpstr>Managing your digital transformation  with SAP’s Digital Enterprise Platform </vt:lpstr>
      <vt:lpstr>Extensibility with SAP Cloud Platform</vt:lpstr>
      <vt:lpstr>When to use what? </vt:lpstr>
      <vt:lpstr>Why ABAP in SAP Cloud Platform?</vt:lpstr>
      <vt:lpstr>Motivation</vt:lpstr>
      <vt:lpstr>WHY ABAP  IN SAP CLOUD PLATFORM?  </vt:lpstr>
      <vt:lpstr>SAP CLOUD PLATFORM ABAP ENVIRONMENT MAIN USE CASES</vt:lpstr>
      <vt:lpstr>PowerPoint Presentation</vt:lpstr>
      <vt:lpstr>Vital parts of SAP Cloud Platform ABAP Environment</vt:lpstr>
      <vt:lpstr>Scenarios for SAP Cloud Platform ABAP Environment </vt:lpstr>
      <vt:lpstr>Side-by-side Extensibility for SAP S/4HANA Cloud</vt:lpstr>
      <vt:lpstr>Partner side-by-side apps (SaaS scenario)</vt:lpstr>
      <vt:lpstr>Transformation of existing custom code to SAP Cloud Platform ABAP Environment </vt:lpstr>
      <vt:lpstr>Roadmap for SAP Cloud Platform ABAP Environment </vt:lpstr>
      <vt:lpstr>Roadmap</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1</cp:revision>
  <dcterms:modified xsi:type="dcterms:W3CDTF">2018-07-26T09:35:15Z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0x0101003A5A22B2F7873D42B26DD1578F986420</vt:lpwstr>
  </property>
</Properties>
</file>