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56" r:id="rId5"/>
    <p:sldId id="614" r:id="rId6"/>
    <p:sldId id="2888" r:id="rId7"/>
    <p:sldId id="2884" r:id="rId8"/>
    <p:sldId id="668" r:id="rId9"/>
    <p:sldId id="702" r:id="rId10"/>
    <p:sldId id="2887" r:id="rId11"/>
    <p:sldId id="2885" r:id="rId12"/>
    <p:sldId id="643" r:id="rId13"/>
    <p:sldId id="644" r:id="rId14"/>
    <p:sldId id="645" r:id="rId15"/>
    <p:sldId id="646" r:id="rId16"/>
    <p:sldId id="647" r:id="rId17"/>
    <p:sldId id="2886" r:id="rId18"/>
    <p:sldId id="2889" r:id="rId19"/>
    <p:sldId id="536" r:id="rId2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390"/>
    <a:srgbClr val="F27D4C"/>
    <a:srgbClr val="F27B4D"/>
    <a:srgbClr val="CDAD7C"/>
    <a:srgbClr val="F47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08"/>
    <p:restoredTop sz="94674"/>
  </p:normalViewPr>
  <p:slideViewPr>
    <p:cSldViewPr snapToGrid="0" snapToObjects="1">
      <p:cViewPr varScale="1">
        <p:scale>
          <a:sx n="171" d="100"/>
          <a:sy n="171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7BD41-F31A-954E-AB4A-05ED95AF1A5A}" type="datetimeFigureOut">
              <a:rPr lang="en-US" smtClean="0"/>
              <a:t>8/24/19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BAE6C-5BD0-D946-B33D-F6797F2CE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0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693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547688" y="612775"/>
            <a:ext cx="5762625" cy="324167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61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84F07-EAFA-44DE-B1A1-55DA6FEF6B6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217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84F07-EAFA-44DE-B1A1-55DA6FEF6B6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833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84F07-EAFA-44DE-B1A1-55DA6FEF6B6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589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547688" y="612775"/>
            <a:ext cx="5762625" cy="324167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16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8036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D95E-FBC9-0346-8A12-C591B3847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DDD3C-37E5-A04D-9D0A-66A817A0D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55E5B-34DD-3E45-9BD8-959169D1E4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1260" y="113880"/>
            <a:ext cx="2003967" cy="18821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SAUG National Summit 2019</a:t>
            </a:r>
          </a:p>
        </p:txBody>
      </p:sp>
    </p:spTree>
    <p:extLst>
      <p:ext uri="{BB962C8B-B14F-4D97-AF65-F5344CB8AC3E}">
        <p14:creationId xmlns:p14="http://schemas.microsoft.com/office/powerpoint/2010/main" val="80608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81C57-39FD-664E-BB45-65FD0A1A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3218"/>
            <a:ext cx="7886700" cy="87400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89049-EAC4-BB45-AD73-A26C30525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37764-3CFA-364E-9455-30362ECA52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SAUG National Summit 2019</a:t>
            </a:r>
          </a:p>
        </p:txBody>
      </p:sp>
    </p:spTree>
    <p:extLst>
      <p:ext uri="{BB962C8B-B14F-4D97-AF65-F5344CB8AC3E}">
        <p14:creationId xmlns:p14="http://schemas.microsoft.com/office/powerpoint/2010/main" val="103995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CFC894-FADC-B44D-90A0-4F2FD4CE1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A1566-8CA6-8145-98BC-7F7323AE7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19761-4EF5-434B-8265-5B8D6EAF5C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SAUG National Summit 2019</a:t>
            </a:r>
          </a:p>
        </p:txBody>
      </p:sp>
    </p:spTree>
    <p:extLst>
      <p:ext uri="{BB962C8B-B14F-4D97-AF65-F5344CB8AC3E}">
        <p14:creationId xmlns:p14="http://schemas.microsoft.com/office/powerpoint/2010/main" val="196295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41D5E-F6C5-B343-A06C-79F18D0C9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75784"/>
            <a:ext cx="7886700" cy="88144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08121-EE50-E74B-B659-F9590F84F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0FF11D54-CE43-4C02-A1CC-D4DE90F3B019}"/>
              </a:ext>
            </a:extLst>
          </p:cNvPr>
          <p:cNvSpPr txBox="1">
            <a:spLocks/>
          </p:cNvSpPr>
          <p:nvPr userDrawn="1"/>
        </p:nvSpPr>
        <p:spPr>
          <a:xfrm>
            <a:off x="101512" y="111200"/>
            <a:ext cx="2003967" cy="188210"/>
          </a:xfrm>
          <a:prstGeom prst="rect">
            <a:avLst/>
          </a:prstGeom>
          <a:solidFill>
            <a:srgbClr val="1C739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85800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SAUG National Summit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6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53A2-2C5E-8A40-BF79-7A69608C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FA7C5-A6FC-C54D-8B9B-DA7B73401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291AC-F38E-5042-9514-B4209B3C88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SAUG National Summit 2019</a:t>
            </a:r>
          </a:p>
        </p:txBody>
      </p:sp>
    </p:spTree>
    <p:extLst>
      <p:ext uri="{BB962C8B-B14F-4D97-AF65-F5344CB8AC3E}">
        <p14:creationId xmlns:p14="http://schemas.microsoft.com/office/powerpoint/2010/main" val="219102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4920-B295-AE43-941E-886F7AAA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75784"/>
            <a:ext cx="7886700" cy="8814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6CFA9-A5F9-5A44-BCAB-C29F8D4E1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C466D-F1F1-5B4B-AB55-BD3DA1CC4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C654F-D051-DB42-BF0E-1F244CAE04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SAUG National Summit 2019</a:t>
            </a:r>
          </a:p>
        </p:txBody>
      </p:sp>
    </p:spTree>
    <p:extLst>
      <p:ext uri="{BB962C8B-B14F-4D97-AF65-F5344CB8AC3E}">
        <p14:creationId xmlns:p14="http://schemas.microsoft.com/office/powerpoint/2010/main" val="277985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90CF-238C-9B47-A661-75FF0AD3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83218"/>
            <a:ext cx="7886700" cy="87400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03A9C-805E-674B-AAB4-84CAC409B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350080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DB33D-DF56-9C49-9AF9-9905FFB8E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968014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B5C49-5105-BC4A-B806-595C9C4BC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350080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5A752-9A56-0B4E-B46D-2D7683984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968014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04EAE6-0ABF-8047-AA9B-E78CEA9D03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SAUG National Summit 2019</a:t>
            </a:r>
          </a:p>
        </p:txBody>
      </p:sp>
    </p:spTree>
    <p:extLst>
      <p:ext uri="{BB962C8B-B14F-4D97-AF65-F5344CB8AC3E}">
        <p14:creationId xmlns:p14="http://schemas.microsoft.com/office/powerpoint/2010/main" val="418103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C7CF-4812-7D4D-9154-F407837E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90652"/>
            <a:ext cx="7886700" cy="8665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23284-3559-7247-A23A-755721C90F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SAUG National Summit 2019</a:t>
            </a:r>
          </a:p>
        </p:txBody>
      </p:sp>
    </p:spTree>
    <p:extLst>
      <p:ext uri="{BB962C8B-B14F-4D97-AF65-F5344CB8AC3E}">
        <p14:creationId xmlns:p14="http://schemas.microsoft.com/office/powerpoint/2010/main" val="93339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26BC88-6D5C-0847-9239-8F111D743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SAUG National Summit 2019</a:t>
            </a:r>
          </a:p>
        </p:txBody>
      </p:sp>
    </p:spTree>
    <p:extLst>
      <p:ext uri="{BB962C8B-B14F-4D97-AF65-F5344CB8AC3E}">
        <p14:creationId xmlns:p14="http://schemas.microsoft.com/office/powerpoint/2010/main" val="55866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1221-5829-AD40-A659-AB047CAF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4D33-187B-1442-B10F-A5BDF8170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EB743-DFFD-F447-A19A-283316090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ECC6E-A2C2-6345-B787-B04C931517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SAUG National Summit 2019</a:t>
            </a:r>
          </a:p>
        </p:txBody>
      </p:sp>
    </p:spTree>
    <p:extLst>
      <p:ext uri="{BB962C8B-B14F-4D97-AF65-F5344CB8AC3E}">
        <p14:creationId xmlns:p14="http://schemas.microsoft.com/office/powerpoint/2010/main" val="40416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B5C7-FE29-5148-92FB-E0EEA97F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C4813-C07C-6B4B-A0FB-5071E6F5B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589A1-C115-5046-A852-4AB686BEF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6610-15EA-A345-B19E-805E862150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SAUG National Summit 2019</a:t>
            </a:r>
          </a:p>
        </p:txBody>
      </p:sp>
    </p:spTree>
    <p:extLst>
      <p:ext uri="{BB962C8B-B14F-4D97-AF65-F5344CB8AC3E}">
        <p14:creationId xmlns:p14="http://schemas.microsoft.com/office/powerpoint/2010/main" val="126872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EC670-13EE-0040-9AE6-CC88EC653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18BA4200-25FE-D440-AD2F-344BEB1B9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77323"/>
            <a:ext cx="7886700" cy="879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97DF6B-4E3D-9349-AB20-595172CC7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8016" y="86035"/>
            <a:ext cx="2003967" cy="188210"/>
          </a:xfrm>
          <a:prstGeom prst="rect">
            <a:avLst/>
          </a:prstGeom>
          <a:solidFill>
            <a:srgbClr val="1C7390"/>
          </a:solidFill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SAUG National Summit 2019</a:t>
            </a:r>
          </a:p>
        </p:txBody>
      </p:sp>
    </p:spTree>
    <p:extLst>
      <p:ext uri="{BB962C8B-B14F-4D97-AF65-F5344CB8AC3E}">
        <p14:creationId xmlns:p14="http://schemas.microsoft.com/office/powerpoint/2010/main" val="340397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F47B4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PfgxxsCghY" TargetMode="External"/><Relationship Id="rId2" Type="http://schemas.openxmlformats.org/officeDocument/2006/relationships/hyperlink" Target="https://blogs.sap.com/2017/12/07/be-prepared-for-the-new-abap-programming-model-in-sap-s4hana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help.sap.com/viewer/7c86ef15136b40729462abc39425806d/Cloud/en-US/3b77569ca8ee4226bdab4fcebd6f6ea6.html" TargetMode="External"/><Relationship Id="rId4" Type="http://schemas.openxmlformats.org/officeDocument/2006/relationships/hyperlink" Target="https://help.sap.com/viewer/p/SAP_NETWEAVER_AS_ABAP_75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76BB-4536-0B4E-ADCF-91CFD5169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968" y="299328"/>
            <a:ext cx="6858000" cy="1790700"/>
          </a:xfrm>
        </p:spPr>
        <p:txBody>
          <a:bodyPr/>
          <a:lstStyle/>
          <a:p>
            <a:pPr algn="r"/>
            <a:r>
              <a:rPr lang="en-AU" dirty="0"/>
              <a:t>The ABAP RESTful Programming Model</a:t>
            </a:r>
            <a:endParaRPr lang="en-US" b="1" dirty="0">
              <a:solidFill>
                <a:srgbClr val="F27B4D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FED94-E9B9-3F4E-A27E-3E1716AC7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1968" y="2090028"/>
            <a:ext cx="6858000" cy="124182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Graham Robinson</a:t>
            </a:r>
          </a:p>
          <a:p>
            <a:pPr algn="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Yelcho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Systems Consulting</a:t>
            </a:r>
          </a:p>
        </p:txBody>
      </p:sp>
    </p:spTree>
    <p:extLst>
      <p:ext uri="{BB962C8B-B14F-4D97-AF65-F5344CB8AC3E}">
        <p14:creationId xmlns:p14="http://schemas.microsoft.com/office/powerpoint/2010/main" val="468638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3" y="378571"/>
            <a:ext cx="4812574" cy="276927"/>
          </a:xfrm>
        </p:spPr>
        <p:txBody>
          <a:bodyPr>
            <a:normAutofit fontScale="90000"/>
          </a:bodyPr>
          <a:lstStyle/>
          <a:p>
            <a:r>
              <a:rPr lang="en-GB" dirty="0"/>
              <a:t>Business objects - </a:t>
            </a:r>
            <a:r>
              <a:rPr lang="en-GB" sz="1800" b="0" dirty="0"/>
              <a:t>status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47043" y="3909349"/>
            <a:ext cx="919024" cy="1976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chemeClr val="bg1">
                    <a:lumMod val="50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SAP HANA</a:t>
            </a:r>
          </a:p>
        </p:txBody>
      </p:sp>
      <p:sp>
        <p:nvSpPr>
          <p:cNvPr id="5" name="Rounded Rectangle 4"/>
          <p:cNvSpPr/>
          <p:nvPr/>
        </p:nvSpPr>
        <p:spPr bwMode="gray">
          <a:xfrm>
            <a:off x="2132282" y="1967173"/>
            <a:ext cx="1139991" cy="177757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8FD3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finalize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0358" y="1498654"/>
            <a:ext cx="480074" cy="2636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SAVE</a:t>
            </a:r>
            <a:br>
              <a:rPr lang="en-GB" sz="900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GB" sz="900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SEQUENCE</a:t>
            </a:r>
          </a:p>
          <a:p>
            <a:pPr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GB" sz="900" kern="0" dirty="0">
              <a:solidFill>
                <a:srgbClr val="008FD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 rot="16200000">
            <a:off x="227342" y="2365027"/>
            <a:ext cx="1299160" cy="221929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609A7F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  <a:t>MODIFY</a:t>
            </a:r>
          </a:p>
        </p:txBody>
      </p:sp>
      <p:sp>
        <p:nvSpPr>
          <p:cNvPr id="8" name="Rounded Rectangle 7"/>
          <p:cNvSpPr/>
          <p:nvPr/>
        </p:nvSpPr>
        <p:spPr bwMode="gray">
          <a:xfrm rot="16200000">
            <a:off x="505648" y="2369310"/>
            <a:ext cx="1299160" cy="22193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609A7F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  <a:t>READ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2800" y="1500461"/>
            <a:ext cx="776946" cy="2506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  <a:t>INTERACTION </a:t>
            </a:r>
            <a:br>
              <a:rPr lang="en-GB" sz="900" kern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GB" sz="900" kern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  <a:t>PHASE</a:t>
            </a:r>
            <a:endParaRPr lang="en-GB" sz="900" kern="0" dirty="0">
              <a:solidFill>
                <a:srgbClr val="609A7F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69287" y="1784650"/>
            <a:ext cx="780459" cy="0"/>
          </a:xfrm>
          <a:prstGeom prst="line">
            <a:avLst/>
          </a:prstGeom>
          <a:ln w="12700">
            <a:solidFill>
              <a:srgbClr val="609A7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110356" y="1793384"/>
            <a:ext cx="1149709" cy="0"/>
          </a:xfrm>
          <a:prstGeom prst="line">
            <a:avLst/>
          </a:prstGeom>
          <a:ln w="12700">
            <a:solidFill>
              <a:srgbClr val="008FD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02278" y="2144929"/>
            <a:ext cx="4277" cy="130026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 bwMode="gray">
          <a:xfrm>
            <a:off x="2132282" y="2298237"/>
            <a:ext cx="1139991" cy="177757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8FD3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check_before_save</a:t>
            </a:r>
          </a:p>
        </p:txBody>
      </p:sp>
      <p:sp>
        <p:nvSpPr>
          <p:cNvPr id="15" name="Rounded Rectangle 14"/>
          <p:cNvSpPr/>
          <p:nvPr/>
        </p:nvSpPr>
        <p:spPr bwMode="gray">
          <a:xfrm>
            <a:off x="2132282" y="2629299"/>
            <a:ext cx="1139991" cy="177757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8FD3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adjust_numbers</a:t>
            </a:r>
          </a:p>
        </p:txBody>
      </p:sp>
      <p:sp>
        <p:nvSpPr>
          <p:cNvPr id="16" name="Rounded Rectangle 15"/>
          <p:cNvSpPr/>
          <p:nvPr/>
        </p:nvSpPr>
        <p:spPr bwMode="gray">
          <a:xfrm>
            <a:off x="2132282" y="2960363"/>
            <a:ext cx="1139991" cy="177757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8FD3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save</a:t>
            </a:r>
          </a:p>
        </p:txBody>
      </p:sp>
      <p:sp>
        <p:nvSpPr>
          <p:cNvPr id="17" name="Rounded Rectangle 16"/>
          <p:cNvSpPr/>
          <p:nvPr/>
        </p:nvSpPr>
        <p:spPr bwMode="gray">
          <a:xfrm>
            <a:off x="1550651" y="3540635"/>
            <a:ext cx="696391" cy="2818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chemeClr val="bg1">
                    <a:lumMod val="50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TX buffer</a:t>
            </a:r>
          </a:p>
        </p:txBody>
      </p:sp>
      <p:cxnSp>
        <p:nvCxnSpPr>
          <p:cNvPr id="18" name="Elbow Connector 17"/>
          <p:cNvCxnSpPr>
            <a:cxnSpLocks/>
            <a:stCxn id="7" idx="1"/>
            <a:endCxn id="17" idx="1"/>
          </p:cNvCxnSpPr>
          <p:nvPr/>
        </p:nvCxnSpPr>
        <p:spPr>
          <a:xfrm rot="16200000" flipH="1">
            <a:off x="935798" y="3066695"/>
            <a:ext cx="555976" cy="673729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cxnSpLocks/>
            <a:stCxn id="8" idx="1"/>
            <a:endCxn id="17" idx="1"/>
          </p:cNvCxnSpPr>
          <p:nvPr/>
        </p:nvCxnSpPr>
        <p:spPr>
          <a:xfrm rot="16200000" flipH="1">
            <a:off x="1077094" y="3207990"/>
            <a:ext cx="551691" cy="395423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1898847" y="2056051"/>
            <a:ext cx="233436" cy="1484584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0800000" flipV="1">
            <a:off x="1898847" y="2387114"/>
            <a:ext cx="233436" cy="1153521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0800000" flipV="1">
            <a:off x="1898847" y="2718178"/>
            <a:ext cx="233436" cy="822457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0800000" flipV="1">
            <a:off x="1898847" y="3049241"/>
            <a:ext cx="233436" cy="491394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3815312" y="2450260"/>
            <a:ext cx="4392423" cy="647831"/>
            <a:chOff x="5049860" y="2149641"/>
            <a:chExt cx="5858089" cy="856212"/>
          </a:xfrm>
        </p:grpSpPr>
        <p:sp>
          <p:nvSpPr>
            <p:cNvPr id="34" name="Rectangle 33"/>
            <p:cNvSpPr/>
            <p:nvPr/>
          </p:nvSpPr>
          <p:spPr bwMode="gray">
            <a:xfrm>
              <a:off x="5049860" y="2149641"/>
              <a:ext cx="5858089" cy="85621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8FD3"/>
              </a:solidFill>
              <a:miter lim="800000"/>
              <a:headEnd/>
              <a:tailEnd/>
            </a:ln>
          </p:spPr>
          <p:txBody>
            <a:bodyPr lIns="539859" tIns="53986" rIns="67482" bIns="53986" rtlCol="0" anchor="ctr"/>
            <a:lstStyle/>
            <a:p>
              <a:pPr>
                <a:spcBef>
                  <a:spcPts val="450"/>
                </a:spcBef>
              </a:pPr>
              <a:r>
                <a:rPr lang="en-US" sz="1050" dirty="0">
                  <a:solidFill>
                    <a:srgbClr val="008FD3"/>
                  </a:solidFill>
                </a:rPr>
                <a:t>MANAGED </a:t>
              </a:r>
            </a:p>
            <a:p>
              <a:pPr>
                <a:spcBef>
                  <a:spcPts val="450"/>
                </a:spcBef>
              </a:pPr>
              <a:r>
                <a:rPr lang="en-US" sz="1050" dirty="0">
                  <a:solidFill>
                    <a:srgbClr val="008FD3"/>
                  </a:solidFill>
                </a:rPr>
                <a:t>Green field development</a:t>
              </a:r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5049861" y="2149641"/>
              <a:ext cx="371690" cy="853200"/>
            </a:xfrm>
            <a:prstGeom prst="rect">
              <a:avLst/>
            </a:prstGeom>
            <a:solidFill>
              <a:srgbClr val="008FD3"/>
            </a:solidFill>
            <a:ln w="19050" algn="ctr">
              <a:solidFill>
                <a:srgbClr val="008FD3"/>
              </a:solidFill>
              <a:miter lim="800000"/>
              <a:headEnd/>
              <a:tailEnd/>
            </a:ln>
          </p:spPr>
          <p:txBody>
            <a:bodyPr lIns="0" tIns="0" rIns="0" bIns="0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GB" sz="2099" kern="0" dirty="0">
                  <a:solidFill>
                    <a:schemeClr val="bg1"/>
                  </a:solidFill>
                  <a:ea typeface="Arial Unicode MS" pitchFamily="34" charset="-128"/>
                  <a:cs typeface="Arial Unicode MS" pitchFamily="34" charset="-128"/>
                </a:rPr>
                <a:t>2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15312" y="3309489"/>
            <a:ext cx="4392423" cy="647831"/>
            <a:chOff x="5049860" y="3056468"/>
            <a:chExt cx="5858089" cy="662400"/>
          </a:xfrm>
        </p:grpSpPr>
        <p:sp>
          <p:nvSpPr>
            <p:cNvPr id="35" name="Rectangle 34"/>
            <p:cNvSpPr/>
            <p:nvPr/>
          </p:nvSpPr>
          <p:spPr bwMode="gray">
            <a:xfrm>
              <a:off x="5049860" y="3056468"/>
              <a:ext cx="5858089" cy="66240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609A7F"/>
              </a:solidFill>
              <a:miter lim="800000"/>
              <a:headEnd/>
              <a:tailEnd/>
            </a:ln>
          </p:spPr>
          <p:txBody>
            <a:bodyPr lIns="539859" tIns="53986" rIns="67482" bIns="53986" rtlCol="0" anchor="ctr"/>
            <a:lstStyle/>
            <a:p>
              <a:pPr>
                <a:spcBef>
                  <a:spcPts val="450"/>
                </a:spcBef>
              </a:pPr>
              <a:r>
                <a:rPr lang="en-GB" sz="1050" kern="0" dirty="0">
                  <a:solidFill>
                    <a:srgbClr val="609A7F"/>
                  </a:solidFill>
                  <a:ea typeface="Arial Unicode MS" pitchFamily="34" charset="-128"/>
                  <a:cs typeface="Arial Unicode MS" pitchFamily="34" charset="-128"/>
                </a:rPr>
                <a:t>(MANAGED WITH) SAVE SELF-IMPLEMENTED </a:t>
              </a:r>
            </a:p>
            <a:p>
              <a:pPr>
                <a:spcBef>
                  <a:spcPts val="450"/>
                </a:spcBef>
              </a:pPr>
              <a:r>
                <a:rPr lang="en-US" sz="1050" dirty="0">
                  <a:solidFill>
                    <a:srgbClr val="609A7F"/>
                  </a:solidFill>
                </a:rPr>
                <a:t>Update task function module available </a:t>
              </a:r>
              <a:br>
                <a:rPr lang="en-US" sz="1050" dirty="0">
                  <a:solidFill>
                    <a:srgbClr val="609A7F"/>
                  </a:solidFill>
                </a:rPr>
              </a:br>
              <a:r>
                <a:rPr lang="en-US" sz="900" dirty="0"/>
                <a:t>(e.g. Business Partner, Product,..)</a:t>
              </a:r>
            </a:p>
          </p:txBody>
        </p:sp>
        <p:sp>
          <p:nvSpPr>
            <p:cNvPr id="27" name="Rectangle 26"/>
            <p:cNvSpPr/>
            <p:nvPr/>
          </p:nvSpPr>
          <p:spPr bwMode="gray">
            <a:xfrm>
              <a:off x="5049860" y="3059644"/>
              <a:ext cx="371690" cy="651600"/>
            </a:xfrm>
            <a:prstGeom prst="rect">
              <a:avLst/>
            </a:prstGeom>
            <a:solidFill>
              <a:srgbClr val="609A7F"/>
            </a:solidFill>
            <a:ln w="19050" algn="ctr">
              <a:solidFill>
                <a:srgbClr val="609A7F"/>
              </a:solidFill>
              <a:miter lim="800000"/>
              <a:headEnd/>
              <a:tailEnd/>
            </a:ln>
          </p:spPr>
          <p:txBody>
            <a:bodyPr lIns="0" tIns="0" rIns="0" bIns="0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GB" sz="2099" kern="0" dirty="0">
                  <a:solidFill>
                    <a:schemeClr val="bg1"/>
                  </a:solidFill>
                  <a:ea typeface="Arial Unicode MS" pitchFamily="34" charset="-128"/>
                  <a:cs typeface="Arial Unicode MS" pitchFamily="34" charset="-128"/>
                </a:rPr>
                <a:t>3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15312" y="1591030"/>
            <a:ext cx="4392423" cy="647831"/>
            <a:chOff x="5049860" y="4262689"/>
            <a:chExt cx="5858089" cy="662400"/>
          </a:xfrm>
        </p:grpSpPr>
        <p:sp>
          <p:nvSpPr>
            <p:cNvPr id="36" name="Rectangle 35"/>
            <p:cNvSpPr/>
            <p:nvPr/>
          </p:nvSpPr>
          <p:spPr bwMode="gray">
            <a:xfrm>
              <a:off x="5049860" y="4262689"/>
              <a:ext cx="5858089" cy="66240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A8A340"/>
              </a:solidFill>
              <a:miter lim="800000"/>
              <a:headEnd/>
              <a:tailEnd/>
            </a:ln>
          </p:spPr>
          <p:txBody>
            <a:bodyPr lIns="539859" tIns="53986" rIns="67482" bIns="53986" rtlCol="0" anchor="ctr"/>
            <a:lstStyle/>
            <a:p>
              <a:r>
                <a:rPr lang="en-US" sz="1050" dirty="0">
                  <a:solidFill>
                    <a:srgbClr val="A8A33F"/>
                  </a:solidFill>
                </a:rPr>
                <a:t>UNMANAGED</a:t>
              </a:r>
              <a:endParaRPr lang="en-US" sz="1200" dirty="0">
                <a:solidFill>
                  <a:srgbClr val="A8A33F"/>
                </a:solidFill>
              </a:endParaRPr>
            </a:p>
            <a:p>
              <a:pPr>
                <a:spcBef>
                  <a:spcPts val="450"/>
                </a:spcBef>
              </a:pPr>
              <a:r>
                <a:rPr lang="en-US" sz="1050" dirty="0">
                  <a:solidFill>
                    <a:srgbClr val="A8A340"/>
                  </a:solidFill>
                </a:rPr>
                <a:t>Application coding available</a:t>
              </a:r>
              <a:br>
                <a:rPr lang="en-US" sz="1050" dirty="0"/>
              </a:br>
              <a:r>
                <a:rPr lang="en-US" sz="900" dirty="0"/>
                <a:t>(e.g. Purchase Order, Sales Order,…) </a:t>
              </a:r>
            </a:p>
          </p:txBody>
        </p:sp>
        <p:sp>
          <p:nvSpPr>
            <p:cNvPr id="29" name="Rectangle 28"/>
            <p:cNvSpPr/>
            <p:nvPr/>
          </p:nvSpPr>
          <p:spPr bwMode="gray">
            <a:xfrm>
              <a:off x="5049860" y="4265865"/>
              <a:ext cx="371690" cy="651600"/>
            </a:xfrm>
            <a:prstGeom prst="rect">
              <a:avLst/>
            </a:prstGeom>
            <a:solidFill>
              <a:srgbClr val="A8A340"/>
            </a:solidFill>
            <a:ln w="19050" algn="ctr">
              <a:solidFill>
                <a:srgbClr val="A8A340"/>
              </a:solidFill>
              <a:miter lim="800000"/>
              <a:headEnd/>
              <a:tailEnd/>
            </a:ln>
          </p:spPr>
          <p:txBody>
            <a:bodyPr lIns="0" tIns="0" rIns="0" bIns="0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GB" sz="2099" kern="0" dirty="0">
                  <a:solidFill>
                    <a:schemeClr val="bg1"/>
                  </a:solidFill>
                  <a:ea typeface="Arial Unicode MS" pitchFamily="34" charset="-128"/>
                  <a:cs typeface="Arial Unicode MS" pitchFamily="34" charset="-128"/>
                </a:rPr>
                <a:t>1</a:t>
              </a:r>
            </a:p>
          </p:txBody>
        </p:sp>
      </p:grpSp>
      <p:sp>
        <p:nvSpPr>
          <p:cNvPr id="40" name="Rounded Rectangle 39"/>
          <p:cNvSpPr/>
          <p:nvPr/>
        </p:nvSpPr>
        <p:spPr bwMode="gray">
          <a:xfrm rot="16200000">
            <a:off x="783953" y="2365027"/>
            <a:ext cx="1299160" cy="221929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609A7F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  <a:t>LOCK</a:t>
            </a:r>
          </a:p>
        </p:txBody>
      </p:sp>
      <p:cxnSp>
        <p:nvCxnSpPr>
          <p:cNvPr id="41" name="Elbow Connector 40"/>
          <p:cNvCxnSpPr>
            <a:cxnSpLocks/>
            <a:stCxn id="40" idx="1"/>
            <a:endCxn id="17" idx="1"/>
          </p:cNvCxnSpPr>
          <p:nvPr/>
        </p:nvCxnSpPr>
        <p:spPr>
          <a:xfrm rot="16200000" flipH="1">
            <a:off x="1214104" y="3345001"/>
            <a:ext cx="555976" cy="117117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8749B298-1C23-4685-9CE1-787195C34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202" y="3344154"/>
            <a:ext cx="574151" cy="57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8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3" y="378571"/>
            <a:ext cx="4947907" cy="276927"/>
          </a:xfrm>
        </p:spPr>
        <p:txBody>
          <a:bodyPr>
            <a:normAutofit fontScale="90000"/>
          </a:bodyPr>
          <a:lstStyle/>
          <a:p>
            <a:r>
              <a:rPr lang="en-GB" dirty="0"/>
              <a:t>Business objects - </a:t>
            </a:r>
            <a:r>
              <a:rPr lang="en-GB" sz="1800" b="0" dirty="0"/>
              <a:t>unmanaged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2566216" y="3919804"/>
            <a:ext cx="0" cy="31012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115220" y="4681872"/>
            <a:ext cx="919024" cy="1976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chemeClr val="bg1">
                    <a:lumMod val="50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SAP HANA</a:t>
            </a:r>
          </a:p>
        </p:txBody>
      </p:sp>
      <p:sp>
        <p:nvSpPr>
          <p:cNvPr id="746" name="TextBox 745"/>
          <p:cNvSpPr txBox="1"/>
          <p:nvPr/>
        </p:nvSpPr>
        <p:spPr>
          <a:xfrm>
            <a:off x="1817514" y="1364975"/>
            <a:ext cx="480074" cy="2636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SAVE</a:t>
            </a:r>
            <a:br>
              <a:rPr lang="en-GB" sz="900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GB" sz="900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SEQUENCE</a:t>
            </a:r>
          </a:p>
          <a:p>
            <a:pPr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GB" sz="900" kern="0" dirty="0">
              <a:solidFill>
                <a:srgbClr val="008FD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747" name="Straight Connector 746"/>
          <p:cNvCxnSpPr>
            <a:cxnSpLocks/>
          </p:cNvCxnSpPr>
          <p:nvPr/>
        </p:nvCxnSpPr>
        <p:spPr>
          <a:xfrm>
            <a:off x="1817513" y="1659706"/>
            <a:ext cx="1489021" cy="0"/>
          </a:xfrm>
          <a:prstGeom prst="line">
            <a:avLst/>
          </a:prstGeom>
          <a:ln w="12700">
            <a:solidFill>
              <a:srgbClr val="008FD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9" name="Rounded Rectangle 748"/>
          <p:cNvSpPr/>
          <p:nvPr/>
        </p:nvSpPr>
        <p:spPr bwMode="gray">
          <a:xfrm>
            <a:off x="2237624" y="2176106"/>
            <a:ext cx="1068911" cy="167139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8FD3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 err="1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checkBeforeSave</a:t>
            </a:r>
            <a:endParaRPr lang="en-GB" sz="900" kern="0" dirty="0">
              <a:solidFill>
                <a:srgbClr val="008FD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50" name="Rounded Rectangle 749"/>
          <p:cNvSpPr/>
          <p:nvPr/>
        </p:nvSpPr>
        <p:spPr bwMode="gray">
          <a:xfrm>
            <a:off x="2237624" y="2507169"/>
            <a:ext cx="1068911" cy="193142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8FD3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 err="1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adjustNumbers</a:t>
            </a:r>
            <a:endParaRPr lang="en-GB" sz="900" kern="0" dirty="0">
              <a:solidFill>
                <a:srgbClr val="008FD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51" name="Rounded Rectangle 750"/>
          <p:cNvSpPr/>
          <p:nvPr/>
        </p:nvSpPr>
        <p:spPr bwMode="gray">
          <a:xfrm>
            <a:off x="2237624" y="2838232"/>
            <a:ext cx="1068911" cy="193065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8FD3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save</a:t>
            </a:r>
          </a:p>
        </p:txBody>
      </p:sp>
      <p:cxnSp>
        <p:nvCxnSpPr>
          <p:cNvPr id="126" name="Straight Connector 125"/>
          <p:cNvCxnSpPr>
            <a:cxnSpLocks/>
            <a:stCxn id="41" idx="1"/>
          </p:cNvCxnSpPr>
          <p:nvPr/>
        </p:nvCxnSpPr>
        <p:spPr>
          <a:xfrm>
            <a:off x="922019" y="3008154"/>
            <a:ext cx="0" cy="40437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cxnSpLocks/>
            <a:stCxn id="42" idx="1"/>
          </p:cNvCxnSpPr>
          <p:nvPr/>
        </p:nvCxnSpPr>
        <p:spPr>
          <a:xfrm>
            <a:off x="1200325" y="3012439"/>
            <a:ext cx="0" cy="36527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cxnSpLocks/>
            <a:stCxn id="46" idx="1"/>
          </p:cNvCxnSpPr>
          <p:nvPr/>
        </p:nvCxnSpPr>
        <p:spPr>
          <a:xfrm>
            <a:off x="1478630" y="3008154"/>
            <a:ext cx="0" cy="40437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CE16C6-11CF-754B-AED0-8A2823A681CF}"/>
              </a:ext>
            </a:extLst>
          </p:cNvPr>
          <p:cNvCxnSpPr/>
          <p:nvPr/>
        </p:nvCxnSpPr>
        <p:spPr>
          <a:xfrm>
            <a:off x="3728726" y="951732"/>
            <a:ext cx="0" cy="3864110"/>
          </a:xfrm>
          <a:prstGeom prst="line">
            <a:avLst/>
          </a:prstGeom>
          <a:ln w="158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2D16EF8-6BF2-4042-9A95-518B0CCD1CCF}"/>
              </a:ext>
            </a:extLst>
          </p:cNvPr>
          <p:cNvSpPr txBox="1"/>
          <p:nvPr/>
        </p:nvSpPr>
        <p:spPr>
          <a:xfrm>
            <a:off x="4011597" y="1642921"/>
            <a:ext cx="4515450" cy="21751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b="1" kern="0" dirty="0">
                <a:ea typeface="Arial Unicode MS" pitchFamily="34" charset="-128"/>
                <a:cs typeface="Arial Unicode MS" pitchFamily="34" charset="-128"/>
              </a:rPr>
              <a:t>Application coding </a:t>
            </a:r>
          </a:p>
          <a:p>
            <a:pPr marL="214255" indent="-21425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Blip>
                <a:blip r:embed="rId3"/>
              </a:buBlip>
            </a:pPr>
            <a:r>
              <a:rPr lang="en-GB" sz="1200" kern="0" dirty="0">
                <a:ea typeface="Arial Unicode MS" pitchFamily="34" charset="-128"/>
                <a:cs typeface="Arial Unicode MS" pitchFamily="34" charset="-128"/>
              </a:rPr>
              <a:t>already available</a:t>
            </a:r>
          </a:p>
          <a:p>
            <a:pPr marL="214255" indent="-21425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Blip>
                <a:blip r:embed="rId3"/>
              </a:buBlip>
            </a:pPr>
            <a:r>
              <a:rPr lang="en-GB" sz="1200" kern="0" dirty="0">
                <a:ea typeface="Arial Unicode MS" pitchFamily="34" charset="-128"/>
                <a:cs typeface="Arial Unicode MS" pitchFamily="34" charset="-128"/>
              </a:rPr>
              <a:t>for interaction phase, transactional buffer and save sequence</a:t>
            </a:r>
          </a:p>
          <a:p>
            <a:pPr marL="214255" indent="-21425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Blip>
                <a:blip r:embed="rId3"/>
              </a:buBlip>
            </a:pPr>
            <a:r>
              <a:rPr lang="en-GB" sz="1200" kern="0" dirty="0">
                <a:ea typeface="Arial Unicode MS" pitchFamily="34" charset="-128"/>
                <a:cs typeface="Arial Unicode MS" pitchFamily="34" charset="-128"/>
              </a:rPr>
              <a:t>decoupled from UI technology</a:t>
            </a:r>
          </a:p>
          <a:p>
            <a:pPr marL="214255" indent="-21425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Blip>
                <a:blip r:embed="rId3"/>
              </a:buBlip>
            </a:pPr>
            <a:endParaRPr lang="en-GB" sz="1200" kern="0" dirty="0">
              <a:ea typeface="Arial Unicode MS" pitchFamily="34" charset="-128"/>
              <a:cs typeface="Arial Unicode MS" pitchFamily="34" charset="-128"/>
            </a:endParaRPr>
          </a:p>
          <a:p>
            <a:pPr marL="214255" indent="-21425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Blip>
                <a:blip r:embed="rId3"/>
              </a:buBlip>
            </a:pPr>
            <a:endParaRPr lang="en-GB" sz="1200" kern="0" dirty="0"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b="1" kern="0" dirty="0">
                <a:ea typeface="Arial Unicode MS" pitchFamily="34" charset="-128"/>
                <a:cs typeface="Arial Unicode MS" pitchFamily="34" charset="-128"/>
              </a:rPr>
              <a:t>Examples</a:t>
            </a:r>
          </a:p>
          <a:p>
            <a:pPr marL="214255" indent="-21425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Blip>
                <a:blip r:embed="rId3"/>
              </a:buBlip>
            </a:pPr>
            <a:r>
              <a:rPr lang="en-GB" sz="1200" kern="0" dirty="0">
                <a:ea typeface="Arial Unicode MS" pitchFamily="34" charset="-128"/>
                <a:cs typeface="Arial Unicode MS" pitchFamily="34" charset="-128"/>
              </a:rPr>
              <a:t>Sales Order, Purchase Order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5057" y="4446085"/>
            <a:ext cx="64453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900" kern="0" dirty="0">
                <a:ea typeface="Arial Unicode MS" pitchFamily="34" charset="-128"/>
                <a:cs typeface="Arial Unicode MS" pitchFamily="34" charset="-128"/>
              </a:rPr>
              <a:t>Adapter</a:t>
            </a:r>
          </a:p>
        </p:txBody>
      </p:sp>
      <p:sp>
        <p:nvSpPr>
          <p:cNvPr id="745" name="Rounded Rectangle 744"/>
          <p:cNvSpPr/>
          <p:nvPr/>
        </p:nvSpPr>
        <p:spPr bwMode="gray">
          <a:xfrm>
            <a:off x="2237624" y="1845042"/>
            <a:ext cx="1068910" cy="177757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8FD3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finalize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035BDFA2-FD59-E748-B4A8-73B5333DE143}"/>
              </a:ext>
            </a:extLst>
          </p:cNvPr>
          <p:cNvCxnSpPr>
            <a:cxnSpLocks/>
            <a:stCxn id="745" idx="1"/>
          </p:cNvCxnSpPr>
          <p:nvPr/>
        </p:nvCxnSpPr>
        <p:spPr>
          <a:xfrm rot="10800000" flipV="1">
            <a:off x="1834030" y="1933920"/>
            <a:ext cx="403594" cy="1487592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BD6BA07-2FE0-7D4C-A7B5-016C8ABD7C4A}"/>
              </a:ext>
            </a:extLst>
          </p:cNvPr>
          <p:cNvCxnSpPr>
            <a:cxnSpLocks/>
            <a:stCxn id="749" idx="1"/>
          </p:cNvCxnSpPr>
          <p:nvPr/>
        </p:nvCxnSpPr>
        <p:spPr>
          <a:xfrm rot="10800000" flipV="1">
            <a:off x="1945857" y="2259675"/>
            <a:ext cx="291767" cy="1172453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7299C613-5023-8B4F-819A-A8CB063C9291}"/>
              </a:ext>
            </a:extLst>
          </p:cNvPr>
          <p:cNvCxnSpPr>
            <a:cxnSpLocks/>
            <a:stCxn id="750" idx="1"/>
          </p:cNvCxnSpPr>
          <p:nvPr/>
        </p:nvCxnSpPr>
        <p:spPr>
          <a:xfrm rot="10800000" flipV="1">
            <a:off x="2057551" y="2603740"/>
            <a:ext cx="180074" cy="828389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FF0A9F53-CA19-D449-9B6F-340F588B3D54}"/>
              </a:ext>
            </a:extLst>
          </p:cNvPr>
          <p:cNvCxnSpPr>
            <a:cxnSpLocks/>
            <a:stCxn id="751" idx="1"/>
          </p:cNvCxnSpPr>
          <p:nvPr/>
        </p:nvCxnSpPr>
        <p:spPr>
          <a:xfrm rot="10800000" flipV="1">
            <a:off x="2167997" y="2934764"/>
            <a:ext cx="69627" cy="486748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42FD5F9-0A3D-9C41-89E2-4836FDF3BF9D}"/>
              </a:ext>
            </a:extLst>
          </p:cNvPr>
          <p:cNvSpPr/>
          <p:nvPr/>
        </p:nvSpPr>
        <p:spPr bwMode="gray">
          <a:xfrm rot="16200000">
            <a:off x="272439" y="2247610"/>
            <a:ext cx="1299160" cy="221929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609A7F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  <a:t>MODIFY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EFF8D88-EF8A-274C-A98A-A139A2DC6BFB}"/>
              </a:ext>
            </a:extLst>
          </p:cNvPr>
          <p:cNvSpPr/>
          <p:nvPr/>
        </p:nvSpPr>
        <p:spPr bwMode="gray">
          <a:xfrm rot="16200000">
            <a:off x="550745" y="2251893"/>
            <a:ext cx="1299160" cy="22193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609A7F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  <a:t>READ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A9EC9F-C525-5D47-A2D5-A47B0B108E41}"/>
              </a:ext>
            </a:extLst>
          </p:cNvPr>
          <p:cNvSpPr txBox="1"/>
          <p:nvPr/>
        </p:nvSpPr>
        <p:spPr>
          <a:xfrm>
            <a:off x="817897" y="1383044"/>
            <a:ext cx="776946" cy="2506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  <a:t>INTERACTION </a:t>
            </a:r>
            <a:br>
              <a:rPr lang="en-GB" sz="900" kern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GB" sz="900" kern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  <a:t>PHASE</a:t>
            </a:r>
            <a:endParaRPr lang="en-GB" sz="900" kern="0" dirty="0">
              <a:solidFill>
                <a:srgbClr val="609A7F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1BF7332-4A49-8E44-8C7D-39CEFFE13658}"/>
              </a:ext>
            </a:extLst>
          </p:cNvPr>
          <p:cNvCxnSpPr/>
          <p:nvPr/>
        </p:nvCxnSpPr>
        <p:spPr>
          <a:xfrm>
            <a:off x="814384" y="1667233"/>
            <a:ext cx="780459" cy="0"/>
          </a:xfrm>
          <a:prstGeom prst="line">
            <a:avLst/>
          </a:prstGeom>
          <a:ln w="12700">
            <a:solidFill>
              <a:srgbClr val="609A7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B109E80-7A04-0743-BFEB-22E381F6F75A}"/>
              </a:ext>
            </a:extLst>
          </p:cNvPr>
          <p:cNvSpPr/>
          <p:nvPr/>
        </p:nvSpPr>
        <p:spPr bwMode="gray">
          <a:xfrm rot="16200000">
            <a:off x="829050" y="2247610"/>
            <a:ext cx="1299160" cy="221929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609A7F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  <a:t>LOCK</a:t>
            </a:r>
          </a:p>
        </p:txBody>
      </p:sp>
      <p:sp>
        <p:nvSpPr>
          <p:cNvPr id="121" name="Rounded Rectangle 120"/>
          <p:cNvSpPr/>
          <p:nvPr/>
        </p:nvSpPr>
        <p:spPr bwMode="gray">
          <a:xfrm>
            <a:off x="802023" y="3339143"/>
            <a:ext cx="2516576" cy="665217"/>
          </a:xfrm>
          <a:prstGeom prst="roundRect">
            <a:avLst>
              <a:gd name="adj" fmla="val 11884"/>
            </a:avLst>
          </a:prstGeom>
          <a:solidFill>
            <a:schemeClr val="bg1">
              <a:lumMod val="65000"/>
            </a:schemeClr>
          </a:solidFill>
          <a:ln w="1270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67482" tIns="107947" rIns="67482" bIns="53986" rtlCol="0" anchor="t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825" kern="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APPLICATION CODE</a:t>
            </a:r>
          </a:p>
        </p:txBody>
      </p:sp>
      <p:sp>
        <p:nvSpPr>
          <p:cNvPr id="145" name="Rounded Rectangle 144"/>
          <p:cNvSpPr/>
          <p:nvPr/>
        </p:nvSpPr>
        <p:spPr bwMode="gray">
          <a:xfrm>
            <a:off x="1689816" y="3659849"/>
            <a:ext cx="662172" cy="216868"/>
          </a:xfrm>
          <a:prstGeom prst="roundRect">
            <a:avLst>
              <a:gd name="adj" fmla="val 18751"/>
            </a:avLst>
          </a:prstGeom>
          <a:solidFill>
            <a:schemeClr val="bg1"/>
          </a:solidFill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825" kern="0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TX Buffer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DE0F832-2A83-0A43-975D-2F87D57D6661}"/>
              </a:ext>
            </a:extLst>
          </p:cNvPr>
          <p:cNvGrpSpPr/>
          <p:nvPr/>
        </p:nvGrpSpPr>
        <p:grpSpPr>
          <a:xfrm>
            <a:off x="2126316" y="3291275"/>
            <a:ext cx="83363" cy="83363"/>
            <a:chOff x="3459197" y="4293972"/>
            <a:chExt cx="111180" cy="11118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840547F-737F-6F4B-A2ED-070BA3121F4D}"/>
                </a:ext>
              </a:extLst>
            </p:cNvPr>
            <p:cNvSpPr/>
            <p:nvPr/>
          </p:nvSpPr>
          <p:spPr bwMode="gray">
            <a:xfrm>
              <a:off x="3459197" y="4293972"/>
              <a:ext cx="111180" cy="11118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 dirty="0" err="1"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B84218C-7BCC-C946-AEC1-4DFBB1541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3488447" y="4313227"/>
              <a:ext cx="54298" cy="76921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81871CA-0375-E944-B702-FB18889C4CF5}"/>
              </a:ext>
            </a:extLst>
          </p:cNvPr>
          <p:cNvGrpSpPr/>
          <p:nvPr/>
        </p:nvGrpSpPr>
        <p:grpSpPr>
          <a:xfrm>
            <a:off x="2015869" y="3291275"/>
            <a:ext cx="83363" cy="83363"/>
            <a:chOff x="3459197" y="4293972"/>
            <a:chExt cx="111180" cy="11118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5F99F9F-3473-484A-81C1-30CA4CE7AC07}"/>
                </a:ext>
              </a:extLst>
            </p:cNvPr>
            <p:cNvSpPr/>
            <p:nvPr/>
          </p:nvSpPr>
          <p:spPr bwMode="gray">
            <a:xfrm>
              <a:off x="3459197" y="4293972"/>
              <a:ext cx="111180" cy="11118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 dirty="0" err="1"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3D1A0ACA-51E6-2344-BDCC-42C135E57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3488447" y="4313227"/>
              <a:ext cx="54298" cy="76921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71A4943-144F-9D44-AD4F-D1AC87F76223}"/>
              </a:ext>
            </a:extLst>
          </p:cNvPr>
          <p:cNvGrpSpPr/>
          <p:nvPr/>
        </p:nvGrpSpPr>
        <p:grpSpPr>
          <a:xfrm>
            <a:off x="1900822" y="3291275"/>
            <a:ext cx="83363" cy="83363"/>
            <a:chOff x="3459197" y="4293972"/>
            <a:chExt cx="111180" cy="11118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81AF9C4-26B1-464D-9FF4-707146F88C6D}"/>
                </a:ext>
              </a:extLst>
            </p:cNvPr>
            <p:cNvSpPr/>
            <p:nvPr/>
          </p:nvSpPr>
          <p:spPr bwMode="gray">
            <a:xfrm>
              <a:off x="3459197" y="4293972"/>
              <a:ext cx="111180" cy="11118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 dirty="0" err="1"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418793CB-87C9-2D46-B84F-DDD95F306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3488447" y="4313227"/>
              <a:ext cx="54298" cy="76921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380B661-B003-D04D-9887-B6F18F244675}"/>
              </a:ext>
            </a:extLst>
          </p:cNvPr>
          <p:cNvGrpSpPr/>
          <p:nvPr/>
        </p:nvGrpSpPr>
        <p:grpSpPr>
          <a:xfrm>
            <a:off x="1788608" y="3291275"/>
            <a:ext cx="83363" cy="83363"/>
            <a:chOff x="3459197" y="4293972"/>
            <a:chExt cx="111180" cy="11118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B90600D-C783-B14D-8BEB-1C4064602B08}"/>
                </a:ext>
              </a:extLst>
            </p:cNvPr>
            <p:cNvSpPr/>
            <p:nvPr/>
          </p:nvSpPr>
          <p:spPr bwMode="gray">
            <a:xfrm>
              <a:off x="3459197" y="4293972"/>
              <a:ext cx="111180" cy="11118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 dirty="0" err="1"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99F0139-5515-9D42-A043-050EC7FC6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3488447" y="4313227"/>
              <a:ext cx="54298" cy="76921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4618954-CFE9-FC42-B183-1EF04B731093}"/>
              </a:ext>
            </a:extLst>
          </p:cNvPr>
          <p:cNvGrpSpPr/>
          <p:nvPr/>
        </p:nvGrpSpPr>
        <p:grpSpPr>
          <a:xfrm>
            <a:off x="1155547" y="3291275"/>
            <a:ext cx="83363" cy="83363"/>
            <a:chOff x="3459197" y="4293972"/>
            <a:chExt cx="111180" cy="11118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13EF163-5738-AD4F-8CB3-528B547933D3}"/>
                </a:ext>
              </a:extLst>
            </p:cNvPr>
            <p:cNvSpPr/>
            <p:nvPr/>
          </p:nvSpPr>
          <p:spPr bwMode="gray">
            <a:xfrm>
              <a:off x="3459197" y="4293972"/>
              <a:ext cx="111180" cy="11118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 dirty="0" err="1"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CB5A8C47-47DE-AB4F-BF28-756028B15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3488447" y="4313227"/>
              <a:ext cx="54298" cy="76921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66AC00E-E952-8440-932F-FB4E2DDAAF15}"/>
              </a:ext>
            </a:extLst>
          </p:cNvPr>
          <p:cNvGrpSpPr/>
          <p:nvPr/>
        </p:nvGrpSpPr>
        <p:grpSpPr>
          <a:xfrm>
            <a:off x="880450" y="3291275"/>
            <a:ext cx="83363" cy="83363"/>
            <a:chOff x="3459197" y="4293972"/>
            <a:chExt cx="111180" cy="11118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C6A4B9D-EDE3-834A-88C2-4CE0B342A4AC}"/>
                </a:ext>
              </a:extLst>
            </p:cNvPr>
            <p:cNvSpPr/>
            <p:nvPr/>
          </p:nvSpPr>
          <p:spPr bwMode="gray">
            <a:xfrm>
              <a:off x="3459197" y="4293972"/>
              <a:ext cx="111180" cy="11118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 dirty="0" err="1"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C81489FD-DB8E-134F-A197-258BE05B6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3488447" y="4313227"/>
              <a:ext cx="54298" cy="76921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B18489A-1A31-F440-924F-9AF3BF744110}"/>
              </a:ext>
            </a:extLst>
          </p:cNvPr>
          <p:cNvGrpSpPr/>
          <p:nvPr/>
        </p:nvGrpSpPr>
        <p:grpSpPr>
          <a:xfrm>
            <a:off x="1434806" y="3291275"/>
            <a:ext cx="83363" cy="83363"/>
            <a:chOff x="3459197" y="4293972"/>
            <a:chExt cx="111180" cy="11118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B0DD560-7AC2-0C4F-BCF9-29E4D3BB7CA2}"/>
                </a:ext>
              </a:extLst>
            </p:cNvPr>
            <p:cNvSpPr/>
            <p:nvPr/>
          </p:nvSpPr>
          <p:spPr bwMode="gray">
            <a:xfrm>
              <a:off x="3459197" y="4293972"/>
              <a:ext cx="111180" cy="11118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 dirty="0" err="1"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A996732B-F932-8E41-9E35-676AC95B8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3488447" y="4313227"/>
              <a:ext cx="54298" cy="76921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5E2623F-7A33-934D-980D-F1F9894D2CBF}"/>
              </a:ext>
            </a:extLst>
          </p:cNvPr>
          <p:cNvGrpSpPr/>
          <p:nvPr/>
        </p:nvGrpSpPr>
        <p:grpSpPr>
          <a:xfrm>
            <a:off x="819018" y="4473635"/>
            <a:ext cx="83363" cy="83363"/>
            <a:chOff x="3459197" y="4293972"/>
            <a:chExt cx="111180" cy="11118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EF8D346-7721-E948-8974-366C95F7587A}"/>
                </a:ext>
              </a:extLst>
            </p:cNvPr>
            <p:cNvSpPr/>
            <p:nvPr/>
          </p:nvSpPr>
          <p:spPr bwMode="gray">
            <a:xfrm>
              <a:off x="3459197" y="4293972"/>
              <a:ext cx="111180" cy="11118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 dirty="0" err="1"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1516A85-6176-454B-AEE1-A7BC22A27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3488447" y="4313227"/>
              <a:ext cx="54298" cy="76921"/>
            </a:xfrm>
            <a:prstGeom prst="rect">
              <a:avLst/>
            </a:prstGeom>
          </p:spPr>
        </p:pic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E4B4F19D-DE86-4AD2-BB89-5A2C94209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4948" y="4129054"/>
            <a:ext cx="574151" cy="57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43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746" grpId="0"/>
      <p:bldP spid="749" grpId="0" animBg="1"/>
      <p:bldP spid="750" grpId="0" animBg="1"/>
      <p:bldP spid="751" grpId="0" animBg="1"/>
      <p:bldP spid="4" grpId="0"/>
      <p:bldP spid="745" grpId="0" animBg="1"/>
      <p:bldP spid="41" grpId="0" animBg="1"/>
      <p:bldP spid="42" grpId="0" animBg="1"/>
      <p:bldP spid="43" grpId="0"/>
      <p:bldP spid="46" grpId="0" animBg="1"/>
      <p:bldP spid="121" grpId="0" animBg="1"/>
      <p:bldP spid="1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E80E538D-F76D-364C-BE69-2AD9F0B084F5}"/>
              </a:ext>
            </a:extLst>
          </p:cNvPr>
          <p:cNvSpPr/>
          <p:nvPr/>
        </p:nvSpPr>
        <p:spPr bwMode="gray">
          <a:xfrm>
            <a:off x="2073674" y="1700095"/>
            <a:ext cx="1497812" cy="233276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8FD3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finalize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objects - </a:t>
            </a:r>
            <a:r>
              <a:rPr lang="en-GB" sz="1800" b="0" dirty="0"/>
              <a:t>managed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2371823" y="3675239"/>
            <a:ext cx="4401" cy="46891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912310" y="4619038"/>
            <a:ext cx="919024" cy="1976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SAP HANA</a:t>
            </a:r>
          </a:p>
        </p:txBody>
      </p:sp>
      <p:cxnSp>
        <p:nvCxnSpPr>
          <p:cNvPr id="84" name="Straight Connector 83"/>
          <p:cNvCxnSpPr>
            <a:cxnSpLocks/>
            <a:stCxn id="49" idx="1"/>
          </p:cNvCxnSpPr>
          <p:nvPr/>
        </p:nvCxnSpPr>
        <p:spPr>
          <a:xfrm>
            <a:off x="758068" y="2918727"/>
            <a:ext cx="0" cy="32453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C473946-4D29-6A45-B086-96CA553745D2}"/>
              </a:ext>
            </a:extLst>
          </p:cNvPr>
          <p:cNvCxnSpPr/>
          <p:nvPr/>
        </p:nvCxnSpPr>
        <p:spPr>
          <a:xfrm>
            <a:off x="3728726" y="951732"/>
            <a:ext cx="0" cy="3864110"/>
          </a:xfrm>
          <a:prstGeom prst="line">
            <a:avLst/>
          </a:prstGeom>
          <a:ln w="158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43370" y="1595408"/>
            <a:ext cx="4515450" cy="21751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b="1" kern="0" dirty="0">
                <a:ea typeface="Arial Unicode MS" pitchFamily="34" charset="-128"/>
                <a:cs typeface="Arial Unicode MS" pitchFamily="34" charset="-128"/>
              </a:rPr>
              <a:t>Application coding </a:t>
            </a:r>
          </a:p>
          <a:p>
            <a:pPr marL="214255" indent="-21425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Blip>
                <a:blip r:embed="rId3"/>
              </a:buBlip>
            </a:pPr>
            <a:r>
              <a:rPr lang="en-GB" sz="1200" kern="0" dirty="0">
                <a:ea typeface="Arial Unicode MS" pitchFamily="34" charset="-128"/>
                <a:cs typeface="Arial Unicode MS" pitchFamily="34" charset="-128"/>
              </a:rPr>
              <a:t>not yet available or fine granular reusable code available</a:t>
            </a:r>
          </a:p>
          <a:p>
            <a:pPr marL="214255" indent="-21425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Blip>
                <a:blip r:embed="rId3"/>
              </a:buBlip>
            </a:pPr>
            <a:r>
              <a:rPr lang="en-GB" sz="1200" kern="0" dirty="0">
                <a:ea typeface="Arial Unicode MS" pitchFamily="34" charset="-128"/>
                <a:cs typeface="Arial Unicode MS" pitchFamily="34" charset="-128"/>
              </a:rPr>
              <a:t>technical implementation tasks taken over by BO infrastructure</a:t>
            </a:r>
          </a:p>
          <a:p>
            <a:pPr marL="214255" indent="-21425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Blip>
                <a:blip r:embed="rId3"/>
              </a:buBlip>
            </a:pPr>
            <a:r>
              <a:rPr lang="en-GB" sz="1200" kern="0" dirty="0">
                <a:ea typeface="Arial Unicode MS" pitchFamily="34" charset="-128"/>
                <a:cs typeface="Arial Unicode MS" pitchFamily="34" charset="-128"/>
              </a:rPr>
              <a:t>developer focus on business logic, implemented via code exits: determinations, validation, actions,…</a:t>
            </a:r>
          </a:p>
          <a:p>
            <a:pPr marL="214255" indent="-21425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Blip>
                <a:blip r:embed="rId3"/>
              </a:buBlip>
            </a:pPr>
            <a:endParaRPr lang="en-GB" sz="1200" kern="0" dirty="0"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b="1" kern="0" dirty="0">
                <a:ea typeface="Arial Unicode MS" pitchFamily="34" charset="-128"/>
                <a:cs typeface="Arial Unicode MS" pitchFamily="34" charset="-128"/>
              </a:rPr>
              <a:t>Examples</a:t>
            </a:r>
          </a:p>
          <a:p>
            <a:pPr marL="214255" indent="-21425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Blip>
                <a:blip r:embed="rId3"/>
              </a:buBlip>
            </a:pPr>
            <a:r>
              <a:rPr lang="en-GB" sz="1200" kern="0" dirty="0">
                <a:ea typeface="Arial Unicode MS" pitchFamily="34" charset="-128"/>
                <a:cs typeface="Arial Unicode MS" pitchFamily="34" charset="-128"/>
              </a:rPr>
              <a:t>New applications in SAP Cloud Platform ABAP Environment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6680" y="4334958"/>
            <a:ext cx="1407675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750" kern="0">
                <a:ea typeface="Arial Unicode MS" pitchFamily="34" charset="-128"/>
                <a:cs typeface="Arial Unicode MS" pitchFamily="34" charset="-128"/>
              </a:rPr>
              <a:t>Business Logic via determinations, validations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3059F7C-966C-A847-B31C-3C8ADA2E141A}"/>
              </a:ext>
            </a:extLst>
          </p:cNvPr>
          <p:cNvSpPr/>
          <p:nvPr/>
        </p:nvSpPr>
        <p:spPr bwMode="gray">
          <a:xfrm rot="16200000">
            <a:off x="108488" y="2158182"/>
            <a:ext cx="1299160" cy="221929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609A7F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  <a:t>MODIFY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C0BFCA7-54BA-7542-B74D-E29C77D8CDC0}"/>
              </a:ext>
            </a:extLst>
          </p:cNvPr>
          <p:cNvSpPr/>
          <p:nvPr/>
        </p:nvSpPr>
        <p:spPr bwMode="gray">
          <a:xfrm rot="16200000">
            <a:off x="386794" y="2162465"/>
            <a:ext cx="1299160" cy="22193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609A7F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  <a:t>READ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6A932C-5A40-D04E-9904-9DD176ACA9B8}"/>
              </a:ext>
            </a:extLst>
          </p:cNvPr>
          <p:cNvSpPr txBox="1"/>
          <p:nvPr/>
        </p:nvSpPr>
        <p:spPr>
          <a:xfrm>
            <a:off x="653946" y="1293616"/>
            <a:ext cx="776946" cy="2506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  <a:t>INTERACTION </a:t>
            </a:r>
            <a:br>
              <a:rPr lang="en-GB" sz="900" kern="0" dirty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GB" sz="900" kern="0" dirty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  <a:t>PHASE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8CE46B-CF73-0A46-B2B7-5DD674F82AE0}"/>
              </a:ext>
            </a:extLst>
          </p:cNvPr>
          <p:cNvCxnSpPr/>
          <p:nvPr/>
        </p:nvCxnSpPr>
        <p:spPr>
          <a:xfrm>
            <a:off x="650433" y="1577805"/>
            <a:ext cx="780459" cy="0"/>
          </a:xfrm>
          <a:prstGeom prst="line">
            <a:avLst/>
          </a:prstGeom>
          <a:ln w="12700">
            <a:solidFill>
              <a:srgbClr val="609A7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91174772-8100-1741-BF0E-27C84DC4AC27}"/>
              </a:ext>
            </a:extLst>
          </p:cNvPr>
          <p:cNvSpPr/>
          <p:nvPr/>
        </p:nvSpPr>
        <p:spPr bwMode="gray">
          <a:xfrm rot="16200000">
            <a:off x="665100" y="2158182"/>
            <a:ext cx="1299160" cy="221929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609A7F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  <a:t>LOCK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A1EDEA-AE98-0245-9E7E-AC0230422C36}"/>
              </a:ext>
            </a:extLst>
          </p:cNvPr>
          <p:cNvCxnSpPr>
            <a:cxnSpLocks/>
          </p:cNvCxnSpPr>
          <p:nvPr/>
        </p:nvCxnSpPr>
        <p:spPr>
          <a:xfrm>
            <a:off x="1031323" y="2918727"/>
            <a:ext cx="0" cy="32453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226F3F-956A-BF48-914A-0394CD7A86F8}"/>
              </a:ext>
            </a:extLst>
          </p:cNvPr>
          <p:cNvCxnSpPr>
            <a:cxnSpLocks/>
          </p:cNvCxnSpPr>
          <p:nvPr/>
        </p:nvCxnSpPr>
        <p:spPr>
          <a:xfrm>
            <a:off x="1304578" y="2918727"/>
            <a:ext cx="0" cy="32453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2193991-FEE5-B041-927C-6BE2B2744542}"/>
              </a:ext>
            </a:extLst>
          </p:cNvPr>
          <p:cNvSpPr txBox="1"/>
          <p:nvPr/>
        </p:nvSpPr>
        <p:spPr>
          <a:xfrm>
            <a:off x="1653563" y="1275547"/>
            <a:ext cx="480074" cy="2636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SAVE</a:t>
            </a:r>
            <a:br>
              <a:rPr lang="en-GB" sz="900" kern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GB" sz="900" kern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SEQUENCE</a:t>
            </a:r>
          </a:p>
          <a:p>
            <a:pPr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GB" sz="900" kern="0">
              <a:solidFill>
                <a:srgbClr val="008FD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AE43FCA-7DA3-1143-AC22-3474F529BD23}"/>
              </a:ext>
            </a:extLst>
          </p:cNvPr>
          <p:cNvCxnSpPr>
            <a:cxnSpLocks/>
          </p:cNvCxnSpPr>
          <p:nvPr/>
        </p:nvCxnSpPr>
        <p:spPr>
          <a:xfrm>
            <a:off x="1653563" y="1570278"/>
            <a:ext cx="1917923" cy="0"/>
          </a:xfrm>
          <a:prstGeom prst="line">
            <a:avLst/>
          </a:prstGeom>
          <a:ln w="12700">
            <a:solidFill>
              <a:srgbClr val="008FD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04708FB4-ABC8-C841-8070-F2485677E476}"/>
              </a:ext>
            </a:extLst>
          </p:cNvPr>
          <p:cNvSpPr/>
          <p:nvPr/>
        </p:nvSpPr>
        <p:spPr bwMode="gray">
          <a:xfrm>
            <a:off x="2073673" y="2034476"/>
            <a:ext cx="1497813" cy="219341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8FD3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checkBeforeSave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C989DBC-3F60-8242-A36D-BEEF80A9F59E}"/>
              </a:ext>
            </a:extLst>
          </p:cNvPr>
          <p:cNvSpPr/>
          <p:nvPr/>
        </p:nvSpPr>
        <p:spPr bwMode="gray">
          <a:xfrm>
            <a:off x="2073673" y="2357418"/>
            <a:ext cx="1497813" cy="253465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8FD3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adjustNumbers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9C74473-EDB1-2A42-9C2C-AB0D14FDCB14}"/>
              </a:ext>
            </a:extLst>
          </p:cNvPr>
          <p:cNvSpPr/>
          <p:nvPr/>
        </p:nvSpPr>
        <p:spPr bwMode="gray">
          <a:xfrm>
            <a:off x="2073673" y="2688505"/>
            <a:ext cx="1497813" cy="253364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8FD3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save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DDEC5CB8-3A76-8446-9FF2-E470C8CAFE2D}"/>
              </a:ext>
            </a:extLst>
          </p:cNvPr>
          <p:cNvCxnSpPr>
            <a:cxnSpLocks/>
            <a:stCxn id="63" idx="1"/>
          </p:cNvCxnSpPr>
          <p:nvPr/>
        </p:nvCxnSpPr>
        <p:spPr>
          <a:xfrm rot="10800000" flipV="1">
            <a:off x="1698906" y="1816733"/>
            <a:ext cx="374768" cy="1479753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B06B092E-45B7-F74E-BA14-DCF5B9CA5967}"/>
              </a:ext>
            </a:extLst>
          </p:cNvPr>
          <p:cNvCxnSpPr>
            <a:cxnSpLocks/>
            <a:stCxn id="60" idx="1"/>
            <a:endCxn id="146" idx="0"/>
          </p:cNvCxnSpPr>
          <p:nvPr/>
        </p:nvCxnSpPr>
        <p:spPr>
          <a:xfrm rot="10800000" flipV="1">
            <a:off x="1789466" y="2144146"/>
            <a:ext cx="284208" cy="1099114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A6510C8D-5CC8-034B-970A-12ABF990FAFC}"/>
              </a:ext>
            </a:extLst>
          </p:cNvPr>
          <p:cNvCxnSpPr>
            <a:cxnSpLocks/>
            <a:stCxn id="61" idx="1"/>
          </p:cNvCxnSpPr>
          <p:nvPr/>
        </p:nvCxnSpPr>
        <p:spPr>
          <a:xfrm rot="10800000" flipV="1">
            <a:off x="1873048" y="2484150"/>
            <a:ext cx="200626" cy="944628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D4D1B289-D63C-AA4D-9895-B974FA970BF0}"/>
              </a:ext>
            </a:extLst>
          </p:cNvPr>
          <p:cNvCxnSpPr>
            <a:cxnSpLocks/>
            <a:stCxn id="62" idx="1"/>
          </p:cNvCxnSpPr>
          <p:nvPr/>
        </p:nvCxnSpPr>
        <p:spPr>
          <a:xfrm rot="10800000" flipV="1">
            <a:off x="1972154" y="2815187"/>
            <a:ext cx="101519" cy="521203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635604" y="3243261"/>
            <a:ext cx="2307721" cy="695023"/>
            <a:chOff x="733818" y="4380760"/>
            <a:chExt cx="3078475" cy="927153"/>
          </a:xfrm>
        </p:grpSpPr>
        <p:sp>
          <p:nvSpPr>
            <p:cNvPr id="146" name="Rounded Rectangle 145"/>
            <p:cNvSpPr/>
            <p:nvPr/>
          </p:nvSpPr>
          <p:spPr bwMode="gray">
            <a:xfrm>
              <a:off x="733818" y="4380760"/>
              <a:ext cx="3078475" cy="927153"/>
            </a:xfrm>
            <a:prstGeom prst="roundRect">
              <a:avLst>
                <a:gd name="adj" fmla="val 11884"/>
              </a:avLst>
            </a:prstGeom>
            <a:solidFill>
              <a:schemeClr val="accent1"/>
            </a:solidFill>
            <a:ln w="1270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67482" tIns="107947" rIns="67482" bIns="53986" rtlCol="0" anchor="t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GB" sz="825" kern="0">
                  <a:solidFill>
                    <a:schemeClr val="bg1"/>
                  </a:solidFill>
                  <a:ea typeface="Arial Unicode MS" pitchFamily="34" charset="-128"/>
                  <a:cs typeface="Arial Unicode MS" pitchFamily="34" charset="-128"/>
                </a:rPr>
                <a:t>MANAGED RUNTIME</a:t>
              </a:r>
            </a:p>
          </p:txBody>
        </p:sp>
        <p:sp>
          <p:nvSpPr>
            <p:cNvPr id="132" name="Rounded Rectangle 118"/>
            <p:cNvSpPr/>
            <p:nvPr/>
          </p:nvSpPr>
          <p:spPr bwMode="gray">
            <a:xfrm>
              <a:off x="1738175" y="4875946"/>
              <a:ext cx="1045750" cy="283918"/>
            </a:xfrm>
            <a:prstGeom prst="roundRect">
              <a:avLst>
                <a:gd name="adj" fmla="val 18751"/>
              </a:avLst>
            </a:prstGeom>
            <a:solidFill>
              <a:schemeClr val="bg1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67" tIns="53973" rIns="67467" bIns="53973" rtlCol="0" anchor="ctr"/>
            <a:lstStyle/>
            <a:p>
              <a:pPr algn="ctr" defTabSz="685480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GB" sz="900" kern="0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TX Buffer</a:t>
              </a:r>
            </a:p>
          </p:txBody>
        </p:sp>
      </p:grpSp>
      <p:sp>
        <p:nvSpPr>
          <p:cNvPr id="73" name="Oval 72">
            <a:extLst>
              <a:ext uri="{FF2B5EF4-FFF2-40B4-BE49-F238E27FC236}">
                <a16:creationId xmlns:a16="http://schemas.microsoft.com/office/drawing/2014/main" id="{DCA97C77-1F1C-714A-A78F-84E12EC1160B}"/>
              </a:ext>
            </a:extLst>
          </p:cNvPr>
          <p:cNvSpPr/>
          <p:nvPr/>
        </p:nvSpPr>
        <p:spPr bwMode="gray">
          <a:xfrm>
            <a:off x="628800" y="4367940"/>
            <a:ext cx="173746" cy="173746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GB" kern="0"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CB9487-9E34-D541-896F-93E8DB97AFA4}"/>
              </a:ext>
            </a:extLst>
          </p:cNvPr>
          <p:cNvGrpSpPr/>
          <p:nvPr/>
        </p:nvGrpSpPr>
        <p:grpSpPr>
          <a:xfrm>
            <a:off x="3327210" y="1613222"/>
            <a:ext cx="173746" cy="173746"/>
            <a:chOff x="4627028" y="2126439"/>
            <a:chExt cx="231722" cy="23172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6A7F6D-04F9-5E4A-A070-C939B4DEA399}"/>
                </a:ext>
              </a:extLst>
            </p:cNvPr>
            <p:cNvSpPr/>
            <p:nvPr/>
          </p:nvSpPr>
          <p:spPr bwMode="gray">
            <a:xfrm>
              <a:off x="4638550" y="2137961"/>
              <a:ext cx="208678" cy="208678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B3C6111-6ECF-9441-8FDC-9C25972EA68B}"/>
                </a:ext>
              </a:extLst>
            </p:cNvPr>
            <p:cNvSpPr/>
            <p:nvPr/>
          </p:nvSpPr>
          <p:spPr bwMode="gray">
            <a:xfrm>
              <a:off x="4627028" y="2126439"/>
              <a:ext cx="231722" cy="231722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FEEEC46-C459-2647-9184-1F71B45CA60D}"/>
              </a:ext>
            </a:extLst>
          </p:cNvPr>
          <p:cNvGrpSpPr/>
          <p:nvPr/>
        </p:nvGrpSpPr>
        <p:grpSpPr>
          <a:xfrm>
            <a:off x="3126452" y="1613222"/>
            <a:ext cx="173746" cy="173746"/>
            <a:chOff x="4627028" y="2126439"/>
            <a:chExt cx="231722" cy="231722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E03F488-F37B-FF4C-8C79-6ED389582DC1}"/>
                </a:ext>
              </a:extLst>
            </p:cNvPr>
            <p:cNvSpPr/>
            <p:nvPr/>
          </p:nvSpPr>
          <p:spPr bwMode="gray">
            <a:xfrm>
              <a:off x="4638550" y="2137961"/>
              <a:ext cx="208678" cy="208678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FA3C4F0-EBCD-3444-BCB9-3BA7ADD41337}"/>
                </a:ext>
              </a:extLst>
            </p:cNvPr>
            <p:cNvSpPr/>
            <p:nvPr/>
          </p:nvSpPr>
          <p:spPr bwMode="gray">
            <a:xfrm>
              <a:off x="4627028" y="2126439"/>
              <a:ext cx="231722" cy="231722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B57A334-E18E-714E-9F56-E163E9171896}"/>
              </a:ext>
            </a:extLst>
          </p:cNvPr>
          <p:cNvGrpSpPr/>
          <p:nvPr/>
        </p:nvGrpSpPr>
        <p:grpSpPr>
          <a:xfrm>
            <a:off x="3328450" y="1956855"/>
            <a:ext cx="173746" cy="173746"/>
            <a:chOff x="4627028" y="2126439"/>
            <a:chExt cx="231722" cy="23172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F3893AE-B66F-E044-8FDC-5C33FAF77685}"/>
                </a:ext>
              </a:extLst>
            </p:cNvPr>
            <p:cNvSpPr/>
            <p:nvPr/>
          </p:nvSpPr>
          <p:spPr bwMode="gray">
            <a:xfrm>
              <a:off x="4638550" y="2137961"/>
              <a:ext cx="208678" cy="208678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553DA0E-273F-E245-B749-FCD759E9AC84}"/>
                </a:ext>
              </a:extLst>
            </p:cNvPr>
            <p:cNvSpPr/>
            <p:nvPr/>
          </p:nvSpPr>
          <p:spPr bwMode="gray">
            <a:xfrm>
              <a:off x="4627028" y="2126439"/>
              <a:ext cx="231722" cy="231722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D45F11A-B43C-FC43-B36D-171B801223D5}"/>
              </a:ext>
            </a:extLst>
          </p:cNvPr>
          <p:cNvGrpSpPr/>
          <p:nvPr/>
        </p:nvGrpSpPr>
        <p:grpSpPr>
          <a:xfrm>
            <a:off x="3127692" y="1956855"/>
            <a:ext cx="173746" cy="173746"/>
            <a:chOff x="4627028" y="2126439"/>
            <a:chExt cx="231722" cy="23172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D666525-B1A8-D14D-9289-698CB7B6C0AE}"/>
                </a:ext>
              </a:extLst>
            </p:cNvPr>
            <p:cNvSpPr/>
            <p:nvPr/>
          </p:nvSpPr>
          <p:spPr bwMode="gray">
            <a:xfrm>
              <a:off x="4638550" y="2137961"/>
              <a:ext cx="208678" cy="208678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FA29F7B-7F6A-FF4C-9199-E40750B8821D}"/>
                </a:ext>
              </a:extLst>
            </p:cNvPr>
            <p:cNvSpPr/>
            <p:nvPr/>
          </p:nvSpPr>
          <p:spPr bwMode="gray">
            <a:xfrm>
              <a:off x="4627028" y="2126439"/>
              <a:ext cx="231722" cy="231722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D1165B-5C91-F44F-BF69-50094D016114}"/>
              </a:ext>
            </a:extLst>
          </p:cNvPr>
          <p:cNvGrpSpPr/>
          <p:nvPr/>
        </p:nvGrpSpPr>
        <p:grpSpPr>
          <a:xfrm>
            <a:off x="555686" y="1672215"/>
            <a:ext cx="173746" cy="173746"/>
            <a:chOff x="4627028" y="2126439"/>
            <a:chExt cx="231722" cy="23172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562B2DF-2B99-B74F-99EC-5961B7463378}"/>
                </a:ext>
              </a:extLst>
            </p:cNvPr>
            <p:cNvSpPr/>
            <p:nvPr/>
          </p:nvSpPr>
          <p:spPr bwMode="gray">
            <a:xfrm>
              <a:off x="4638550" y="2137961"/>
              <a:ext cx="208678" cy="208678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659A55D-E605-CD46-941B-CCB32526BB4A}"/>
                </a:ext>
              </a:extLst>
            </p:cNvPr>
            <p:cNvSpPr/>
            <p:nvPr/>
          </p:nvSpPr>
          <p:spPr bwMode="gray">
            <a:xfrm>
              <a:off x="4627028" y="2126439"/>
              <a:ext cx="231722" cy="231722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FE31E3C-415E-7145-90CE-A06730CA5578}"/>
              </a:ext>
            </a:extLst>
          </p:cNvPr>
          <p:cNvGrpSpPr/>
          <p:nvPr/>
        </p:nvGrpSpPr>
        <p:grpSpPr>
          <a:xfrm>
            <a:off x="554105" y="1883242"/>
            <a:ext cx="173746" cy="173746"/>
            <a:chOff x="4627028" y="2126439"/>
            <a:chExt cx="231722" cy="231722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4962091-2C00-FA4E-A248-0EC9726C55C2}"/>
                </a:ext>
              </a:extLst>
            </p:cNvPr>
            <p:cNvSpPr/>
            <p:nvPr/>
          </p:nvSpPr>
          <p:spPr bwMode="gray">
            <a:xfrm>
              <a:off x="4638550" y="2137961"/>
              <a:ext cx="208678" cy="208678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65D7353-A1FB-CB4F-B970-3C13B0589C2F}"/>
                </a:ext>
              </a:extLst>
            </p:cNvPr>
            <p:cNvSpPr/>
            <p:nvPr/>
          </p:nvSpPr>
          <p:spPr bwMode="gray">
            <a:xfrm>
              <a:off x="4627028" y="2126439"/>
              <a:ext cx="231722" cy="231722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B2E864D-B37A-104A-A269-C5259AE6E073}"/>
              </a:ext>
            </a:extLst>
          </p:cNvPr>
          <p:cNvGrpSpPr/>
          <p:nvPr/>
        </p:nvGrpSpPr>
        <p:grpSpPr>
          <a:xfrm>
            <a:off x="553302" y="2097426"/>
            <a:ext cx="173746" cy="173746"/>
            <a:chOff x="4627028" y="2126439"/>
            <a:chExt cx="231722" cy="231722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984952B-2CE5-3643-B543-8C12C51A4D27}"/>
                </a:ext>
              </a:extLst>
            </p:cNvPr>
            <p:cNvSpPr/>
            <p:nvPr/>
          </p:nvSpPr>
          <p:spPr bwMode="gray">
            <a:xfrm>
              <a:off x="4638550" y="2137961"/>
              <a:ext cx="208678" cy="208678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43B901C-9847-AC46-B941-09797DF4A141}"/>
                </a:ext>
              </a:extLst>
            </p:cNvPr>
            <p:cNvSpPr/>
            <p:nvPr/>
          </p:nvSpPr>
          <p:spPr bwMode="gray">
            <a:xfrm>
              <a:off x="4627028" y="2126439"/>
              <a:ext cx="231722" cy="231722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3CAC0424-3EC3-44B4-B329-0EFA38D91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746" y="4047882"/>
            <a:ext cx="574151" cy="57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75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/>
          <p:cNvCxnSpPr>
            <a:cxnSpLocks/>
          </p:cNvCxnSpPr>
          <p:nvPr/>
        </p:nvCxnSpPr>
        <p:spPr>
          <a:xfrm>
            <a:off x="2870848" y="2918420"/>
            <a:ext cx="0" cy="32453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3" y="378571"/>
            <a:ext cx="5247867" cy="276927"/>
          </a:xfrm>
        </p:spPr>
        <p:txBody>
          <a:bodyPr>
            <a:normAutofit fontScale="90000"/>
          </a:bodyPr>
          <a:lstStyle/>
          <a:p>
            <a:r>
              <a:rPr lang="en-GB" dirty="0"/>
              <a:t>Business objects - </a:t>
            </a:r>
            <a:r>
              <a:rPr lang="en-GB" sz="1800" b="0" dirty="0"/>
              <a:t>save unmanaged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68601" y="3804463"/>
            <a:ext cx="918811" cy="19760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SAP HANA</a:t>
            </a:r>
          </a:p>
        </p:txBody>
      </p:sp>
      <p:cxnSp>
        <p:nvCxnSpPr>
          <p:cNvPr id="83" name="Straight Connector 82"/>
          <p:cNvCxnSpPr>
            <a:cxnSpLocks/>
            <a:stCxn id="91" idx="2"/>
            <a:endCxn id="90" idx="0"/>
          </p:cNvCxnSpPr>
          <p:nvPr/>
        </p:nvCxnSpPr>
        <p:spPr>
          <a:xfrm flipH="1" flipV="1">
            <a:off x="1232424" y="3576873"/>
            <a:ext cx="146479" cy="35804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3C987D9-5001-1241-B8AE-7459B6CA80AB}"/>
              </a:ext>
            </a:extLst>
          </p:cNvPr>
          <p:cNvCxnSpPr/>
          <p:nvPr/>
        </p:nvCxnSpPr>
        <p:spPr>
          <a:xfrm>
            <a:off x="3728726" y="951732"/>
            <a:ext cx="0" cy="3864110"/>
          </a:xfrm>
          <a:prstGeom prst="line">
            <a:avLst/>
          </a:prstGeom>
          <a:ln w="158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75"/>
          <p:cNvSpPr/>
          <p:nvPr/>
        </p:nvSpPr>
        <p:spPr bwMode="gray">
          <a:xfrm>
            <a:off x="2383965" y="3246659"/>
            <a:ext cx="964243" cy="702286"/>
          </a:xfrm>
          <a:prstGeom prst="roundRect">
            <a:avLst>
              <a:gd name="adj" fmla="val 11884"/>
            </a:avLst>
          </a:prstGeom>
          <a:solidFill>
            <a:schemeClr val="bg1">
              <a:lumMod val="65000"/>
            </a:schemeClr>
          </a:solidFill>
          <a:ln w="1270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67467" tIns="53973" rIns="67467" bIns="53973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825" kern="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Function module for UPDATE TASK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014104" y="1530938"/>
            <a:ext cx="5030844" cy="21751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b="1" kern="0" dirty="0">
                <a:ea typeface="Arial Unicode MS" pitchFamily="34" charset="-128"/>
                <a:cs typeface="Arial Unicode MS" pitchFamily="34" charset="-128"/>
              </a:rPr>
              <a:t>Application coding </a:t>
            </a:r>
          </a:p>
          <a:p>
            <a:pPr marL="214255" indent="-21425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Blip>
                <a:blip r:embed="rId3"/>
              </a:buBlip>
            </a:pPr>
            <a:r>
              <a:rPr lang="en-GB" sz="1200" kern="0" dirty="0">
                <a:ea typeface="Arial Unicode MS" pitchFamily="34" charset="-128"/>
                <a:cs typeface="Arial Unicode MS" pitchFamily="34" charset="-128"/>
              </a:rPr>
              <a:t>“update-task function module” available</a:t>
            </a:r>
          </a:p>
          <a:p>
            <a:pPr marL="214255" indent="-21425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Blip>
                <a:blip r:embed="rId3"/>
              </a:buBlip>
            </a:pPr>
            <a:r>
              <a:rPr lang="en-GB" sz="1200" kern="0" dirty="0">
                <a:ea typeface="Arial Unicode MS" pitchFamily="34" charset="-128"/>
                <a:cs typeface="Arial Unicode MS" pitchFamily="34" charset="-128"/>
              </a:rPr>
              <a:t>coding for interaction phase not available </a:t>
            </a:r>
            <a:br>
              <a:rPr lang="en-GB" sz="1200" kern="0" dirty="0">
                <a:ea typeface="Arial Unicode MS" pitchFamily="34" charset="-128"/>
                <a:cs typeface="Arial Unicode MS" pitchFamily="34" charset="-128"/>
              </a:rPr>
            </a:br>
            <a:r>
              <a:rPr lang="en-GB" sz="1050" kern="0" dirty="0">
                <a:ea typeface="Arial Unicode MS" pitchFamily="34" charset="-128"/>
                <a:cs typeface="Arial Unicode MS" pitchFamily="34" charset="-128"/>
              </a:rPr>
              <a:t>(e.g. highly coupled in older UI technology: DYNP - PBO / PAI)</a:t>
            </a:r>
          </a:p>
          <a:p>
            <a:pPr marL="214255" indent="-21425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Blip>
                <a:blip r:embed="rId3"/>
              </a:buBlip>
            </a:pPr>
            <a:r>
              <a:rPr lang="en-GB" sz="1200" kern="0" dirty="0">
                <a:ea typeface="Arial Unicode MS" pitchFamily="34" charset="-128"/>
                <a:cs typeface="Arial Unicode MS" pitchFamily="34" charset="-128"/>
              </a:rPr>
              <a:t>technical implementation aspects to be taken over by BO infrastructure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GB" sz="1200" kern="0" dirty="0"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b="1" kern="0" dirty="0">
                <a:ea typeface="Arial Unicode MS" pitchFamily="34" charset="-128"/>
                <a:cs typeface="Arial Unicode MS" pitchFamily="34" charset="-128"/>
              </a:rPr>
              <a:t>Examples</a:t>
            </a:r>
          </a:p>
          <a:p>
            <a:pPr marL="214255" indent="-21425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Blip>
                <a:blip r:embed="rId3"/>
              </a:buBlip>
            </a:pPr>
            <a:r>
              <a:rPr lang="en-GB" sz="1200" kern="0" dirty="0">
                <a:ea typeface="Arial Unicode MS" pitchFamily="34" charset="-128"/>
                <a:cs typeface="Arial Unicode MS" pitchFamily="34" charset="-128"/>
              </a:rPr>
              <a:t>Business Partner, Product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C36A9D-6C4D-914A-AD5A-2744F1E07019}"/>
              </a:ext>
            </a:extLst>
          </p:cNvPr>
          <p:cNvCxnSpPr>
            <a:cxnSpLocks/>
            <a:stCxn id="77" idx="1"/>
          </p:cNvCxnSpPr>
          <p:nvPr/>
        </p:nvCxnSpPr>
        <p:spPr>
          <a:xfrm>
            <a:off x="758068" y="2918727"/>
            <a:ext cx="0" cy="32453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8CB524B-C97D-6644-92D5-0BA13197F16C}"/>
              </a:ext>
            </a:extLst>
          </p:cNvPr>
          <p:cNvSpPr/>
          <p:nvPr/>
        </p:nvSpPr>
        <p:spPr bwMode="gray">
          <a:xfrm rot="16200000">
            <a:off x="108488" y="2158182"/>
            <a:ext cx="1299160" cy="221929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609A7F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  <a:t>MODIFY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195D72B-174F-5841-9B2A-7957643BB41E}"/>
              </a:ext>
            </a:extLst>
          </p:cNvPr>
          <p:cNvSpPr/>
          <p:nvPr/>
        </p:nvSpPr>
        <p:spPr bwMode="gray">
          <a:xfrm rot="16200000">
            <a:off x="386794" y="2162465"/>
            <a:ext cx="1299160" cy="22193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609A7F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  <a:t>READ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D789AE4-C53D-2F42-80EC-D28179F6D375}"/>
              </a:ext>
            </a:extLst>
          </p:cNvPr>
          <p:cNvSpPr txBox="1"/>
          <p:nvPr/>
        </p:nvSpPr>
        <p:spPr>
          <a:xfrm>
            <a:off x="653946" y="1293616"/>
            <a:ext cx="776946" cy="2506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  <a:t>INTERACTION </a:t>
            </a:r>
            <a:br>
              <a:rPr lang="en-GB" sz="900" kern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GB" sz="900" kern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  <a:t>PHASE</a:t>
            </a:r>
            <a:endParaRPr lang="en-GB" sz="900" kern="0" dirty="0">
              <a:solidFill>
                <a:srgbClr val="609A7F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218499B-2582-D945-9DB9-3F6BE265C75F}"/>
              </a:ext>
            </a:extLst>
          </p:cNvPr>
          <p:cNvCxnSpPr/>
          <p:nvPr/>
        </p:nvCxnSpPr>
        <p:spPr>
          <a:xfrm>
            <a:off x="650433" y="1577805"/>
            <a:ext cx="780459" cy="0"/>
          </a:xfrm>
          <a:prstGeom prst="line">
            <a:avLst/>
          </a:prstGeom>
          <a:ln w="12700">
            <a:solidFill>
              <a:srgbClr val="609A7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97F569BD-9815-F547-A764-EFD9854490FD}"/>
              </a:ext>
            </a:extLst>
          </p:cNvPr>
          <p:cNvSpPr/>
          <p:nvPr/>
        </p:nvSpPr>
        <p:spPr bwMode="gray">
          <a:xfrm rot="16200000">
            <a:off x="665100" y="2158182"/>
            <a:ext cx="1299160" cy="221929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609A7F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rgbClr val="609A7F"/>
                </a:solidFill>
                <a:ea typeface="Arial Unicode MS" pitchFamily="34" charset="-128"/>
                <a:cs typeface="Arial Unicode MS" pitchFamily="34" charset="-128"/>
              </a:rPr>
              <a:t>LOCK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4645B19-B7E7-F540-A788-02B2DB166E30}"/>
              </a:ext>
            </a:extLst>
          </p:cNvPr>
          <p:cNvCxnSpPr>
            <a:cxnSpLocks/>
          </p:cNvCxnSpPr>
          <p:nvPr/>
        </p:nvCxnSpPr>
        <p:spPr>
          <a:xfrm>
            <a:off x="1031323" y="2918727"/>
            <a:ext cx="0" cy="32453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263BCD7-BA31-D24F-96FB-ED641933F371}"/>
              </a:ext>
            </a:extLst>
          </p:cNvPr>
          <p:cNvCxnSpPr>
            <a:cxnSpLocks/>
          </p:cNvCxnSpPr>
          <p:nvPr/>
        </p:nvCxnSpPr>
        <p:spPr>
          <a:xfrm>
            <a:off x="1304578" y="2918727"/>
            <a:ext cx="0" cy="32453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E5F7C2A-6AAA-D54F-8EBF-C0A2181838E1}"/>
              </a:ext>
            </a:extLst>
          </p:cNvPr>
          <p:cNvSpPr txBox="1"/>
          <p:nvPr/>
        </p:nvSpPr>
        <p:spPr>
          <a:xfrm>
            <a:off x="1653563" y="1275547"/>
            <a:ext cx="480074" cy="2636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SAVE</a:t>
            </a:r>
            <a:br>
              <a:rPr lang="en-GB" sz="900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GB" sz="900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SEQUENCE</a:t>
            </a:r>
          </a:p>
          <a:p>
            <a:pPr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GB" sz="900" kern="0" dirty="0">
              <a:solidFill>
                <a:srgbClr val="008FD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8732C50-3C5F-7142-B5AA-36EB69E32CE5}"/>
              </a:ext>
            </a:extLst>
          </p:cNvPr>
          <p:cNvCxnSpPr>
            <a:cxnSpLocks/>
          </p:cNvCxnSpPr>
          <p:nvPr/>
        </p:nvCxnSpPr>
        <p:spPr>
          <a:xfrm>
            <a:off x="1653563" y="1570278"/>
            <a:ext cx="1917923" cy="0"/>
          </a:xfrm>
          <a:prstGeom prst="line">
            <a:avLst/>
          </a:prstGeom>
          <a:ln w="12700">
            <a:solidFill>
              <a:srgbClr val="008FD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AC9A29D4-155B-4745-8423-CC4310F52161}"/>
              </a:ext>
            </a:extLst>
          </p:cNvPr>
          <p:cNvSpPr/>
          <p:nvPr/>
        </p:nvSpPr>
        <p:spPr bwMode="gray">
          <a:xfrm>
            <a:off x="2073673" y="2034476"/>
            <a:ext cx="1497813" cy="219341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8FD3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 err="1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checkBeforeSave</a:t>
            </a:r>
            <a:endParaRPr lang="en-GB" sz="900" kern="0" dirty="0">
              <a:solidFill>
                <a:srgbClr val="008FD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C53E9EC6-CCA5-8F4D-B5FF-FFB2161FBBE9}"/>
              </a:ext>
            </a:extLst>
          </p:cNvPr>
          <p:cNvSpPr/>
          <p:nvPr/>
        </p:nvSpPr>
        <p:spPr bwMode="gray">
          <a:xfrm>
            <a:off x="2073673" y="2357418"/>
            <a:ext cx="1497813" cy="253465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8FD3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 err="1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adjustNumbers</a:t>
            </a:r>
            <a:endParaRPr lang="en-GB" sz="900" kern="0" dirty="0">
              <a:solidFill>
                <a:srgbClr val="008FD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93B900BB-0F1E-6B49-A1EE-277A956FA430}"/>
              </a:ext>
            </a:extLst>
          </p:cNvPr>
          <p:cNvSpPr/>
          <p:nvPr/>
        </p:nvSpPr>
        <p:spPr bwMode="gray">
          <a:xfrm>
            <a:off x="2073673" y="2688505"/>
            <a:ext cx="1497813" cy="253364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8FD3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save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7A9F6D3C-9DC1-8949-946A-D60B4063F361}"/>
              </a:ext>
            </a:extLst>
          </p:cNvPr>
          <p:cNvSpPr/>
          <p:nvPr/>
        </p:nvSpPr>
        <p:spPr bwMode="gray">
          <a:xfrm>
            <a:off x="2073674" y="1700095"/>
            <a:ext cx="1497812" cy="233276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8FD3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finalize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2FF2ED7A-EC02-C041-BD88-2740809FD526}"/>
              </a:ext>
            </a:extLst>
          </p:cNvPr>
          <p:cNvCxnSpPr>
            <a:cxnSpLocks/>
            <a:stCxn id="105" idx="1"/>
          </p:cNvCxnSpPr>
          <p:nvPr/>
        </p:nvCxnSpPr>
        <p:spPr>
          <a:xfrm rot="10800000" flipV="1">
            <a:off x="1698906" y="1816733"/>
            <a:ext cx="374768" cy="1479753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3AA14188-3614-2B4F-92E5-4D4E407B5131}"/>
              </a:ext>
            </a:extLst>
          </p:cNvPr>
          <p:cNvCxnSpPr>
            <a:cxnSpLocks/>
            <a:stCxn id="101" idx="1"/>
          </p:cNvCxnSpPr>
          <p:nvPr/>
        </p:nvCxnSpPr>
        <p:spPr>
          <a:xfrm rot="10800000" flipV="1">
            <a:off x="1789466" y="2144146"/>
            <a:ext cx="284208" cy="1099114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03901B77-E95A-9245-A712-F9C642DC42D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73048" y="2484150"/>
            <a:ext cx="200626" cy="944628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74"/>
          <p:cNvSpPr/>
          <p:nvPr/>
        </p:nvSpPr>
        <p:spPr bwMode="gray">
          <a:xfrm>
            <a:off x="647102" y="3242953"/>
            <a:ext cx="1463602" cy="691959"/>
          </a:xfrm>
          <a:prstGeom prst="roundRect">
            <a:avLst>
              <a:gd name="adj" fmla="val 10931"/>
            </a:avLst>
          </a:prstGeom>
          <a:solidFill>
            <a:schemeClr val="accent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67" tIns="53973" rIns="67467" bIns="53973" rtlCol="0" anchor="t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825" kern="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MANAGED RUNTIME</a:t>
            </a:r>
          </a:p>
        </p:txBody>
      </p:sp>
      <p:sp>
        <p:nvSpPr>
          <p:cNvPr id="90" name="Rounded Rectangle 14"/>
          <p:cNvSpPr/>
          <p:nvPr/>
        </p:nvSpPr>
        <p:spPr bwMode="gray">
          <a:xfrm>
            <a:off x="895230" y="3576872"/>
            <a:ext cx="674388" cy="213420"/>
          </a:xfrm>
          <a:prstGeom prst="roundRect">
            <a:avLst>
              <a:gd name="adj" fmla="val 18751"/>
            </a:avLst>
          </a:prstGeom>
          <a:solidFill>
            <a:schemeClr val="bg1"/>
          </a:solidFill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 lIns="67467" tIns="53973" rIns="67467" bIns="53973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TX Buffer</a:t>
            </a:r>
          </a:p>
        </p:txBody>
      </p:sp>
      <p:cxnSp>
        <p:nvCxnSpPr>
          <p:cNvPr id="87" name="Elbow Connector 84"/>
          <p:cNvCxnSpPr>
            <a:cxnSpLocks/>
            <a:stCxn id="111" idx="1"/>
            <a:endCxn id="90" idx="3"/>
          </p:cNvCxnSpPr>
          <p:nvPr/>
        </p:nvCxnSpPr>
        <p:spPr>
          <a:xfrm rot="10800000" flipV="1">
            <a:off x="1569619" y="3597801"/>
            <a:ext cx="814346" cy="85781"/>
          </a:xfrm>
          <a:prstGeom prst="bentConnector3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7C75FB-8DEA-A047-92B4-E2CCAE1E71DD}"/>
              </a:ext>
            </a:extLst>
          </p:cNvPr>
          <p:cNvCxnSpPr>
            <a:cxnSpLocks/>
            <a:stCxn id="111" idx="2"/>
          </p:cNvCxnSpPr>
          <p:nvPr/>
        </p:nvCxnSpPr>
        <p:spPr>
          <a:xfrm>
            <a:off x="2866086" y="3948944"/>
            <a:ext cx="0" cy="20023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9974478-3BB1-A54D-AC1F-FED0387D4292}"/>
              </a:ext>
            </a:extLst>
          </p:cNvPr>
          <p:cNvSpPr txBox="1"/>
          <p:nvPr/>
        </p:nvSpPr>
        <p:spPr>
          <a:xfrm>
            <a:off x="2419067" y="4619038"/>
            <a:ext cx="919024" cy="1976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SAP HANA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F0B296D-6B04-FF43-BCC1-24D113B46021}"/>
              </a:ext>
            </a:extLst>
          </p:cNvPr>
          <p:cNvSpPr txBox="1"/>
          <p:nvPr/>
        </p:nvSpPr>
        <p:spPr>
          <a:xfrm>
            <a:off x="869032" y="4378279"/>
            <a:ext cx="1502444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750" kern="0" dirty="0" err="1">
                <a:ea typeface="Arial Unicode MS" pitchFamily="34" charset="-128"/>
                <a:cs typeface="Arial Unicode MS" pitchFamily="34" charset="-128"/>
              </a:rPr>
              <a:t>Application</a:t>
            </a:r>
            <a:r>
              <a:rPr lang="de-DE" sz="75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750" kern="0" dirty="0" err="1">
                <a:ea typeface="Arial Unicode MS" pitchFamily="34" charset="-128"/>
                <a:cs typeface="Arial Unicode MS" pitchFamily="34" charset="-128"/>
              </a:rPr>
              <a:t>code</a:t>
            </a:r>
            <a:r>
              <a:rPr lang="de-DE" sz="750" kern="0" dirty="0">
                <a:ea typeface="Arial Unicode MS" pitchFamily="34" charset="-128"/>
                <a:cs typeface="Arial Unicode MS" pitchFamily="34" charset="-128"/>
              </a:rPr>
              <a:t> in </a:t>
            </a:r>
            <a:br>
              <a:rPr lang="de-DE" sz="750" kern="0" dirty="0">
                <a:ea typeface="Arial Unicode MS" pitchFamily="34" charset="-128"/>
                <a:cs typeface="Arial Unicode MS" pitchFamily="34" charset="-128"/>
              </a:rPr>
            </a:br>
            <a:r>
              <a:rPr lang="de-DE" sz="750" kern="0" dirty="0" err="1">
                <a:ea typeface="Arial Unicode MS" pitchFamily="34" charset="-128"/>
                <a:cs typeface="Arial Unicode MS" pitchFamily="34" charset="-128"/>
              </a:rPr>
              <a:t>determinations</a:t>
            </a:r>
            <a:r>
              <a:rPr lang="de-DE" sz="750" kern="0" dirty="0">
                <a:ea typeface="Arial Unicode MS" pitchFamily="34" charset="-128"/>
                <a:cs typeface="Arial Unicode MS" pitchFamily="34" charset="-128"/>
              </a:rPr>
              <a:t> / </a:t>
            </a:r>
            <a:r>
              <a:rPr lang="de-DE" sz="750" kern="0" dirty="0" err="1">
                <a:ea typeface="Arial Unicode MS" pitchFamily="34" charset="-128"/>
                <a:cs typeface="Arial Unicode MS" pitchFamily="34" charset="-128"/>
              </a:rPr>
              <a:t>validations</a:t>
            </a:r>
            <a:r>
              <a:rPr lang="de-DE" sz="750" kern="0" dirty="0">
                <a:ea typeface="Arial Unicode MS" pitchFamily="34" charset="-128"/>
                <a:cs typeface="Arial Unicode MS" pitchFamily="34" charset="-128"/>
              </a:rPr>
              <a:t> / …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3DF02341-BD48-C848-A41F-8D2C14E084E5}"/>
              </a:ext>
            </a:extLst>
          </p:cNvPr>
          <p:cNvSpPr/>
          <p:nvPr/>
        </p:nvSpPr>
        <p:spPr bwMode="gray">
          <a:xfrm>
            <a:off x="653641" y="4401412"/>
            <a:ext cx="173746" cy="173746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GB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828770" y="3206569"/>
            <a:ext cx="83363" cy="83363"/>
            <a:chOff x="3459197" y="4293972"/>
            <a:chExt cx="111180" cy="111180"/>
          </a:xfrm>
        </p:grpSpPr>
        <p:sp>
          <p:nvSpPr>
            <p:cNvPr id="43" name="Oval 42"/>
            <p:cNvSpPr/>
            <p:nvPr/>
          </p:nvSpPr>
          <p:spPr bwMode="gray">
            <a:xfrm>
              <a:off x="3459197" y="4293972"/>
              <a:ext cx="111180" cy="11118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 dirty="0" err="1"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3488447" y="4313227"/>
              <a:ext cx="54298" cy="76921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89DE229-092E-F044-BBDA-C21A3EE882AA}"/>
              </a:ext>
            </a:extLst>
          </p:cNvPr>
          <p:cNvGrpSpPr/>
          <p:nvPr/>
        </p:nvGrpSpPr>
        <p:grpSpPr>
          <a:xfrm>
            <a:off x="3327210" y="1613222"/>
            <a:ext cx="173746" cy="173746"/>
            <a:chOff x="4627028" y="2126439"/>
            <a:chExt cx="231722" cy="23172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30BE85A-DD19-C54C-96A1-A49EC2B2E433}"/>
                </a:ext>
              </a:extLst>
            </p:cNvPr>
            <p:cNvSpPr/>
            <p:nvPr/>
          </p:nvSpPr>
          <p:spPr bwMode="gray">
            <a:xfrm>
              <a:off x="4638550" y="2137961"/>
              <a:ext cx="208678" cy="208678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BB347C4-3CB9-0948-8138-F9A5F404670B}"/>
                </a:ext>
              </a:extLst>
            </p:cNvPr>
            <p:cNvSpPr/>
            <p:nvPr/>
          </p:nvSpPr>
          <p:spPr bwMode="gray">
            <a:xfrm>
              <a:off x="4627028" y="2126439"/>
              <a:ext cx="231722" cy="231722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31631BF-8E92-F84C-B933-AF4DEF5AD823}"/>
              </a:ext>
            </a:extLst>
          </p:cNvPr>
          <p:cNvGrpSpPr/>
          <p:nvPr/>
        </p:nvGrpSpPr>
        <p:grpSpPr>
          <a:xfrm>
            <a:off x="3126452" y="1613222"/>
            <a:ext cx="173746" cy="173746"/>
            <a:chOff x="4627028" y="2126439"/>
            <a:chExt cx="231722" cy="23172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65DA39-3988-1444-A97D-86CECE2B4826}"/>
                </a:ext>
              </a:extLst>
            </p:cNvPr>
            <p:cNvSpPr/>
            <p:nvPr/>
          </p:nvSpPr>
          <p:spPr bwMode="gray">
            <a:xfrm>
              <a:off x="4638550" y="2137961"/>
              <a:ext cx="208678" cy="208678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20A8AAF-1B24-E643-9353-C283BB0BC5DD}"/>
                </a:ext>
              </a:extLst>
            </p:cNvPr>
            <p:cNvSpPr/>
            <p:nvPr/>
          </p:nvSpPr>
          <p:spPr bwMode="gray">
            <a:xfrm>
              <a:off x="4627028" y="2126439"/>
              <a:ext cx="231722" cy="231722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5D9CE76-7B8A-7544-AAEE-0B79BE839CC7}"/>
              </a:ext>
            </a:extLst>
          </p:cNvPr>
          <p:cNvGrpSpPr/>
          <p:nvPr/>
        </p:nvGrpSpPr>
        <p:grpSpPr>
          <a:xfrm>
            <a:off x="3328450" y="1956855"/>
            <a:ext cx="173746" cy="173746"/>
            <a:chOff x="4627028" y="2126439"/>
            <a:chExt cx="231722" cy="2317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4AE6F97-85AA-224B-B531-0BC43D5FE014}"/>
                </a:ext>
              </a:extLst>
            </p:cNvPr>
            <p:cNvSpPr/>
            <p:nvPr/>
          </p:nvSpPr>
          <p:spPr bwMode="gray">
            <a:xfrm>
              <a:off x="4638550" y="2137961"/>
              <a:ext cx="208678" cy="208678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FC7C7FB-D794-A44C-85B9-C2994D02CB6C}"/>
                </a:ext>
              </a:extLst>
            </p:cNvPr>
            <p:cNvSpPr/>
            <p:nvPr/>
          </p:nvSpPr>
          <p:spPr bwMode="gray">
            <a:xfrm>
              <a:off x="4627028" y="2126439"/>
              <a:ext cx="231722" cy="231722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513164A-3C41-8444-A397-E476CDDE6340}"/>
              </a:ext>
            </a:extLst>
          </p:cNvPr>
          <p:cNvGrpSpPr/>
          <p:nvPr/>
        </p:nvGrpSpPr>
        <p:grpSpPr>
          <a:xfrm>
            <a:off x="3127692" y="1956855"/>
            <a:ext cx="173746" cy="173746"/>
            <a:chOff x="4627028" y="2126439"/>
            <a:chExt cx="231722" cy="2317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4CD820C-5DA1-BA42-83C2-4D84218B9DBD}"/>
                </a:ext>
              </a:extLst>
            </p:cNvPr>
            <p:cNvSpPr/>
            <p:nvPr/>
          </p:nvSpPr>
          <p:spPr bwMode="gray">
            <a:xfrm>
              <a:off x="4638550" y="2137961"/>
              <a:ext cx="208678" cy="208678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FC712D5-D400-0647-8A7E-40F2B7709E70}"/>
                </a:ext>
              </a:extLst>
            </p:cNvPr>
            <p:cNvSpPr/>
            <p:nvPr/>
          </p:nvSpPr>
          <p:spPr bwMode="gray">
            <a:xfrm>
              <a:off x="4627028" y="2126439"/>
              <a:ext cx="231722" cy="231722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61E2428-16DB-3C40-8B0A-6D3640D10C51}"/>
              </a:ext>
            </a:extLst>
          </p:cNvPr>
          <p:cNvGrpSpPr/>
          <p:nvPr/>
        </p:nvGrpSpPr>
        <p:grpSpPr>
          <a:xfrm>
            <a:off x="555686" y="1672215"/>
            <a:ext cx="173746" cy="173746"/>
            <a:chOff x="4627028" y="2126439"/>
            <a:chExt cx="231722" cy="231722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04CAA6B-F028-2948-8CC4-2AFCDFE47F3A}"/>
                </a:ext>
              </a:extLst>
            </p:cNvPr>
            <p:cNvSpPr/>
            <p:nvPr/>
          </p:nvSpPr>
          <p:spPr bwMode="gray">
            <a:xfrm>
              <a:off x="4638550" y="2137961"/>
              <a:ext cx="208678" cy="208678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AAD9EB5-2DDF-2F4C-AB00-8A2F050CAF8E}"/>
                </a:ext>
              </a:extLst>
            </p:cNvPr>
            <p:cNvSpPr/>
            <p:nvPr/>
          </p:nvSpPr>
          <p:spPr bwMode="gray">
            <a:xfrm>
              <a:off x="4627028" y="2126439"/>
              <a:ext cx="231722" cy="231722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6A8696C-8F51-394B-AB76-630A318129F0}"/>
              </a:ext>
            </a:extLst>
          </p:cNvPr>
          <p:cNvGrpSpPr/>
          <p:nvPr/>
        </p:nvGrpSpPr>
        <p:grpSpPr>
          <a:xfrm>
            <a:off x="554105" y="1883242"/>
            <a:ext cx="173746" cy="173746"/>
            <a:chOff x="4627028" y="2126439"/>
            <a:chExt cx="231722" cy="23172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5B5AF7D-2434-A241-91DB-CCC8D27B9191}"/>
                </a:ext>
              </a:extLst>
            </p:cNvPr>
            <p:cNvSpPr/>
            <p:nvPr/>
          </p:nvSpPr>
          <p:spPr bwMode="gray">
            <a:xfrm>
              <a:off x="4638550" y="2137961"/>
              <a:ext cx="208678" cy="208678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F579FB7-8B58-DA4B-B4CF-B19FF4E04CBF}"/>
                </a:ext>
              </a:extLst>
            </p:cNvPr>
            <p:cNvSpPr/>
            <p:nvPr/>
          </p:nvSpPr>
          <p:spPr bwMode="gray">
            <a:xfrm>
              <a:off x="4627028" y="2126439"/>
              <a:ext cx="231722" cy="231722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699C8D9-8D84-4344-A877-E845A3BF7634}"/>
              </a:ext>
            </a:extLst>
          </p:cNvPr>
          <p:cNvGrpSpPr/>
          <p:nvPr/>
        </p:nvGrpSpPr>
        <p:grpSpPr>
          <a:xfrm>
            <a:off x="553302" y="2097426"/>
            <a:ext cx="173746" cy="173746"/>
            <a:chOff x="4627028" y="2126439"/>
            <a:chExt cx="231722" cy="231722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8C60E26-85F8-1243-A00F-6DE7F6846081}"/>
                </a:ext>
              </a:extLst>
            </p:cNvPr>
            <p:cNvSpPr/>
            <p:nvPr/>
          </p:nvSpPr>
          <p:spPr bwMode="gray">
            <a:xfrm>
              <a:off x="4638550" y="2137961"/>
              <a:ext cx="208678" cy="208678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2497FB3-1294-3E45-9267-5BA8466D517F}"/>
                </a:ext>
              </a:extLst>
            </p:cNvPr>
            <p:cNvSpPr/>
            <p:nvPr/>
          </p:nvSpPr>
          <p:spPr bwMode="gray">
            <a:xfrm>
              <a:off x="4627028" y="2126439"/>
              <a:ext cx="231722" cy="231722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FD43EFF5-4946-48D7-9850-11CF8E12EC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3626" y="4049060"/>
            <a:ext cx="574151" cy="57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551"/>
            <a:ext cx="7886700" cy="866572"/>
          </a:xfrm>
        </p:spPr>
        <p:txBody>
          <a:bodyPr>
            <a:normAutofit/>
          </a:bodyPr>
          <a:lstStyle/>
          <a:p>
            <a:r>
              <a:rPr lang="en-US" sz="2400" dirty="0"/>
              <a:t>ABAP RESTful Programming Model –</a:t>
            </a:r>
            <a:r>
              <a:rPr lang="en-US" sz="2400" b="0" dirty="0"/>
              <a:t> The big picture</a:t>
            </a:r>
          </a:p>
        </p:txBody>
      </p:sp>
      <p:sp>
        <p:nvSpPr>
          <p:cNvPr id="8" name="Rounded Rectangle 7"/>
          <p:cNvSpPr/>
          <p:nvPr/>
        </p:nvSpPr>
        <p:spPr bwMode="gray">
          <a:xfrm>
            <a:off x="2750717" y="3303783"/>
            <a:ext cx="2852826" cy="1555462"/>
          </a:xfrm>
          <a:prstGeom prst="round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65" tIns="53972" rIns="377803" bIns="53972" rtlCol="0" anchor="t" anchorCtr="0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kern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BUSINESS OBJECTS</a:t>
            </a:r>
          </a:p>
          <a:p>
            <a:pPr algn="ctr" defTabSz="685412" fontAlgn="base">
              <a:spcBef>
                <a:spcPts val="375"/>
              </a:spcBef>
              <a:buClr>
                <a:srgbClr val="F0AB00"/>
              </a:buClr>
              <a:buSzPct val="80000"/>
            </a:pPr>
            <a:endParaRPr lang="en-US" sz="900" kern="0">
              <a:solidFill>
                <a:schemeClr val="accent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ounded Rectangle 8"/>
          <p:cNvSpPr/>
          <p:nvPr/>
        </p:nvSpPr>
        <p:spPr bwMode="gray">
          <a:xfrm>
            <a:off x="5740633" y="3281211"/>
            <a:ext cx="2889402" cy="1555462"/>
          </a:xfrm>
          <a:prstGeom prst="round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65" tIns="53972" rIns="80958" bIns="53972" rtlCol="0" anchor="t" anchorCtr="0"/>
          <a:lstStyle/>
          <a:p>
            <a:pPr algn="ctr" defTabSz="685412" fontAlgn="base">
              <a:spcBef>
                <a:spcPts val="450"/>
              </a:spcBef>
              <a:buClr>
                <a:srgbClr val="F0AB00"/>
              </a:buClr>
              <a:buSzPct val="80000"/>
            </a:pPr>
            <a:r>
              <a:rPr lang="en-US" sz="1200" kern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QUERIES</a:t>
            </a:r>
          </a:p>
        </p:txBody>
      </p:sp>
      <p:sp>
        <p:nvSpPr>
          <p:cNvPr id="11" name="Rounded Rectangle 30"/>
          <p:cNvSpPr/>
          <p:nvPr/>
        </p:nvSpPr>
        <p:spPr bwMode="gray">
          <a:xfrm>
            <a:off x="420068" y="4007826"/>
            <a:ext cx="1846978" cy="333845"/>
          </a:xfrm>
          <a:prstGeom prst="roundRect">
            <a:avLst>
              <a:gd name="adj" fmla="val 8140"/>
            </a:avLst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</p:spPr>
        <p:txBody>
          <a:bodyPr lIns="67449" tIns="53959" rIns="67449" bIns="53959" rtlCol="0" anchor="ctr"/>
          <a:lstStyle/>
          <a:p>
            <a:pPr algn="ctr" defTabSz="685274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DATA </a:t>
            </a:r>
            <a:r>
              <a:rPr lang="en-US" sz="1200" kern="0" dirty="0">
                <a:solidFill>
                  <a:schemeClr val="accent1"/>
                </a:solidFill>
                <a:ea typeface="Arial Unicode MS" pitchFamily="34" charset="-128"/>
              </a:rPr>
              <a:t>MODELING</a:t>
            </a:r>
            <a:r>
              <a:rPr lang="en-US" sz="120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 &amp; BEHAVIOR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09D3013-AFF9-764E-BD9B-DCFEC5485169}"/>
              </a:ext>
            </a:extLst>
          </p:cNvPr>
          <p:cNvCxnSpPr>
            <a:cxnSpLocks/>
          </p:cNvCxnSpPr>
          <p:nvPr/>
        </p:nvCxnSpPr>
        <p:spPr>
          <a:xfrm>
            <a:off x="2430127" y="3303783"/>
            <a:ext cx="0" cy="1559932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 bwMode="gray">
          <a:xfrm>
            <a:off x="2750718" y="1578415"/>
            <a:ext cx="5879319" cy="557005"/>
          </a:xfrm>
          <a:prstGeom prst="roundRect">
            <a:avLst/>
          </a:prstGeom>
          <a:noFill/>
          <a:ln w="25400" algn="ctr">
            <a:solidFill>
              <a:schemeClr val="accent3"/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kern="0" dirty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SERVICE BINDING</a:t>
            </a:r>
            <a:br>
              <a:rPr lang="en-US" sz="1349" kern="0" dirty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 dirty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                      Bind to protocol version and scenario</a:t>
            </a:r>
          </a:p>
        </p:txBody>
      </p:sp>
      <p:sp>
        <p:nvSpPr>
          <p:cNvPr id="7" name="Rounded Rectangle 6"/>
          <p:cNvSpPr/>
          <p:nvPr/>
        </p:nvSpPr>
        <p:spPr bwMode="gray">
          <a:xfrm>
            <a:off x="2750719" y="2185563"/>
            <a:ext cx="5879316" cy="1025521"/>
          </a:xfrm>
          <a:prstGeom prst="roundRect">
            <a:avLst/>
          </a:prstGeom>
          <a:noFill/>
          <a:ln w="25400" algn="ctr">
            <a:solidFill>
              <a:schemeClr val="accent3"/>
            </a:solidFill>
            <a:miter lim="800000"/>
            <a:headEnd/>
            <a:tailEnd/>
          </a:ln>
        </p:spPr>
        <p:txBody>
          <a:bodyPr lIns="67465" tIns="53972" rIns="67465" bIns="53972" rtlCol="0" anchor="t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50" kern="0" dirty="0">
              <a:solidFill>
                <a:schemeClr val="accent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ounded Rectangle 28"/>
          <p:cNvSpPr/>
          <p:nvPr/>
        </p:nvSpPr>
        <p:spPr bwMode="gray">
          <a:xfrm>
            <a:off x="610987" y="2148084"/>
            <a:ext cx="1465147" cy="585134"/>
          </a:xfrm>
          <a:prstGeom prst="roundRect">
            <a:avLst>
              <a:gd name="adj" fmla="val 17442"/>
            </a:avLst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</p:spPr>
        <p:txBody>
          <a:bodyPr lIns="67449" tIns="53959" rIns="67449" bIns="53959" rtlCol="0" anchor="ctr"/>
          <a:lstStyle/>
          <a:p>
            <a:pPr algn="ctr" defTabSz="685274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kern="0" dirty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BUSINESS SERVICES PROVISIONING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0EE70F9-FE1E-7346-89ED-85CE22F45502}"/>
              </a:ext>
            </a:extLst>
          </p:cNvPr>
          <p:cNvCxnSpPr>
            <a:cxnSpLocks/>
          </p:cNvCxnSpPr>
          <p:nvPr/>
        </p:nvCxnSpPr>
        <p:spPr>
          <a:xfrm flipH="1">
            <a:off x="2430128" y="1578415"/>
            <a:ext cx="2" cy="1632669"/>
          </a:xfrm>
          <a:prstGeom prst="line">
            <a:avLst/>
          </a:prstGeom>
          <a:ln w="254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 bwMode="gray">
          <a:xfrm>
            <a:off x="2750720" y="816676"/>
            <a:ext cx="2852826" cy="594185"/>
          </a:xfrm>
          <a:prstGeom prst="roundRect">
            <a:avLst/>
          </a:prstGeom>
          <a:ln>
            <a:solidFill>
              <a:schemeClr val="accent4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ker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SAP Fiori UI </a:t>
            </a:r>
            <a:br>
              <a:rPr lang="en-US" sz="1349" ker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Consume</a:t>
            </a:r>
            <a:r>
              <a:rPr lang="en-US" sz="1349" ker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050" ker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OData UI services</a:t>
            </a:r>
          </a:p>
        </p:txBody>
      </p:sp>
      <p:sp>
        <p:nvSpPr>
          <p:cNvPr id="36" name="Rounded Rectangle 35"/>
          <p:cNvSpPr/>
          <p:nvPr/>
        </p:nvSpPr>
        <p:spPr bwMode="gray">
          <a:xfrm>
            <a:off x="5740634" y="812731"/>
            <a:ext cx="2889401" cy="585134"/>
          </a:xfrm>
          <a:prstGeom prst="roundRect">
            <a:avLst/>
          </a:prstGeom>
          <a:ln>
            <a:solidFill>
              <a:schemeClr val="accent4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kern="0" dirty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Web API</a:t>
            </a:r>
            <a:r>
              <a:rPr lang="en-US" sz="1349" kern="0" dirty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br>
              <a:rPr lang="en-US" sz="1349" kern="0" dirty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 dirty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Consume</a:t>
            </a:r>
            <a:r>
              <a:rPr lang="en-US" sz="1349" kern="0" dirty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050" kern="0" dirty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OData Web APIs</a:t>
            </a:r>
          </a:p>
        </p:txBody>
      </p:sp>
      <p:sp>
        <p:nvSpPr>
          <p:cNvPr id="38" name="Rounded Rectangle 28"/>
          <p:cNvSpPr/>
          <p:nvPr/>
        </p:nvSpPr>
        <p:spPr bwMode="gray">
          <a:xfrm>
            <a:off x="610987" y="907435"/>
            <a:ext cx="1465147" cy="407475"/>
          </a:xfrm>
          <a:prstGeom prst="roundRect">
            <a:avLst>
              <a:gd name="adj" fmla="val 17442"/>
            </a:avLst>
          </a:prstGeom>
          <a:ln>
            <a:noFill/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67449" tIns="53959" rIns="67449" bIns="53959" rtlCol="0" anchor="ctr"/>
          <a:lstStyle/>
          <a:p>
            <a:pPr algn="ctr" defTabSz="685274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ker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SERVICE CONSUMPTION</a:t>
            </a:r>
            <a:endParaRPr lang="en-US" sz="1050" kern="0">
              <a:solidFill>
                <a:schemeClr val="accent4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EE70F9-FE1E-7346-89ED-85CE22F45502}"/>
              </a:ext>
            </a:extLst>
          </p:cNvPr>
          <p:cNvCxnSpPr/>
          <p:nvPr/>
        </p:nvCxnSpPr>
        <p:spPr>
          <a:xfrm>
            <a:off x="2430130" y="816677"/>
            <a:ext cx="0" cy="598132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9" name="Chevron 48">
            <a:extLst>
              <a:ext uri="{FF2B5EF4-FFF2-40B4-BE49-F238E27FC236}">
                <a16:creationId xmlns:a16="http://schemas.microsoft.com/office/drawing/2014/main" id="{FC017A8E-FD96-134E-A8E3-3174AFE6FE97}"/>
              </a:ext>
            </a:extLst>
          </p:cNvPr>
          <p:cNvSpPr/>
          <p:nvPr/>
        </p:nvSpPr>
        <p:spPr bwMode="gray">
          <a:xfrm rot="16200000">
            <a:off x="1258206" y="3339774"/>
            <a:ext cx="170707" cy="323247"/>
          </a:xfrm>
          <a:prstGeom prst="chevron">
            <a:avLst>
              <a:gd name="adj" fmla="val 48649"/>
            </a:avLst>
          </a:prstGeom>
          <a:solidFill>
            <a:schemeClr val="bg1">
              <a:lumMod val="50000"/>
            </a:schemeClr>
          </a:solidFill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34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3" name="Chevron 42">
            <a:extLst>
              <a:ext uri="{FF2B5EF4-FFF2-40B4-BE49-F238E27FC236}">
                <a16:creationId xmlns:a16="http://schemas.microsoft.com/office/drawing/2014/main" id="{10C07810-55EB-6A4A-BEF5-1AF1B7E31279}"/>
              </a:ext>
            </a:extLst>
          </p:cNvPr>
          <p:cNvSpPr/>
          <p:nvPr/>
        </p:nvSpPr>
        <p:spPr bwMode="gray">
          <a:xfrm rot="16200000">
            <a:off x="1258208" y="1396190"/>
            <a:ext cx="170707" cy="323247"/>
          </a:xfrm>
          <a:prstGeom prst="chevron">
            <a:avLst>
              <a:gd name="adj" fmla="val 48649"/>
            </a:avLst>
          </a:prstGeom>
          <a:solidFill>
            <a:schemeClr val="bg1">
              <a:lumMod val="50000"/>
            </a:schemeClr>
          </a:solidFill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34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02E3925-745F-2441-9C14-CFB9DE0DADBE}"/>
              </a:ext>
            </a:extLst>
          </p:cNvPr>
          <p:cNvSpPr/>
          <p:nvPr/>
        </p:nvSpPr>
        <p:spPr bwMode="gray">
          <a:xfrm>
            <a:off x="2878480" y="3777485"/>
            <a:ext cx="269930" cy="269930"/>
          </a:xfrm>
          <a:prstGeom prst="ellipse">
            <a:avLst/>
          </a:prstGeom>
          <a:blipFill>
            <a:blip r:embed="rId3"/>
            <a:stretch>
              <a:fillRect l="11837" t="11837" r="11837" b="11837"/>
            </a:stretch>
          </a:blip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34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C980D65-4B1E-1B42-8845-B5754DC77BD0}"/>
              </a:ext>
            </a:extLst>
          </p:cNvPr>
          <p:cNvSpPr/>
          <p:nvPr/>
        </p:nvSpPr>
        <p:spPr bwMode="gray">
          <a:xfrm>
            <a:off x="2881095" y="4125443"/>
            <a:ext cx="269930" cy="269930"/>
          </a:xfrm>
          <a:prstGeom prst="ellipse">
            <a:avLst/>
          </a:prstGeom>
          <a:blipFill>
            <a:blip r:embed="rId4"/>
            <a:stretch>
              <a:fillRect l="17665" t="17665" r="17665" b="17665"/>
            </a:stretch>
          </a:blip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34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497AE35-21B5-1A4D-BA28-B0FF60CAC295}"/>
              </a:ext>
            </a:extLst>
          </p:cNvPr>
          <p:cNvSpPr/>
          <p:nvPr/>
        </p:nvSpPr>
        <p:spPr bwMode="gray">
          <a:xfrm>
            <a:off x="2878480" y="4473400"/>
            <a:ext cx="269930" cy="269930"/>
          </a:xfrm>
          <a:prstGeom prst="ellipse">
            <a:avLst/>
          </a:prstGeom>
          <a:blipFill>
            <a:blip r:embed="rId5"/>
            <a:stretch>
              <a:fillRect l="6385" t="6385" r="6385" b="6385"/>
            </a:stretch>
          </a:blip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34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B36C60-FD20-D34C-9CA5-636DBA93B2F5}"/>
              </a:ext>
            </a:extLst>
          </p:cNvPr>
          <p:cNvSpPr txBox="1"/>
          <p:nvPr/>
        </p:nvSpPr>
        <p:spPr>
          <a:xfrm>
            <a:off x="3208208" y="3818761"/>
            <a:ext cx="108202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CDS: Data modeling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6F1C71-E6CC-3348-9458-660FD7491937}"/>
              </a:ext>
            </a:extLst>
          </p:cNvPr>
          <p:cNvSpPr txBox="1"/>
          <p:nvPr/>
        </p:nvSpPr>
        <p:spPr>
          <a:xfrm>
            <a:off x="3209964" y="4167590"/>
            <a:ext cx="139301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BDEF: Behavior definition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C5439E-CF8A-714C-A670-AE146E242A56}"/>
              </a:ext>
            </a:extLst>
          </p:cNvPr>
          <p:cNvSpPr txBox="1"/>
          <p:nvPr/>
        </p:nvSpPr>
        <p:spPr>
          <a:xfrm>
            <a:off x="3207989" y="4527595"/>
            <a:ext cx="1756891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ABAP: Behavior implementation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F6AD740-51B4-2740-8418-929492F11EBF}"/>
              </a:ext>
            </a:extLst>
          </p:cNvPr>
          <p:cNvSpPr/>
          <p:nvPr/>
        </p:nvSpPr>
        <p:spPr bwMode="gray">
          <a:xfrm flipV="1">
            <a:off x="4620157" y="2285538"/>
            <a:ext cx="333827" cy="333827"/>
          </a:xfrm>
          <a:prstGeom prst="ellipse">
            <a:avLst/>
          </a:prstGeom>
          <a:blipFill>
            <a:blip r:embed="rId6"/>
            <a:stretch>
              <a:fillRect l="11837" t="11837" r="11837" b="11837"/>
            </a:stretch>
          </a:blipFill>
          <a:ln w="9525" algn="ctr">
            <a:solidFill>
              <a:schemeClr val="accent3"/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34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2233F38-5E80-424B-8FF0-154182234162}"/>
              </a:ext>
            </a:extLst>
          </p:cNvPr>
          <p:cNvSpPr/>
          <p:nvPr/>
        </p:nvSpPr>
        <p:spPr bwMode="gray">
          <a:xfrm>
            <a:off x="6353402" y="3936726"/>
            <a:ext cx="333827" cy="333827"/>
          </a:xfrm>
          <a:prstGeom prst="ellipse">
            <a:avLst/>
          </a:prstGeom>
          <a:blipFill>
            <a:blip r:embed="rId3"/>
            <a:stretch>
              <a:fillRect l="11837" t="11837" r="11837" b="11837"/>
            </a:stretch>
          </a:blip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34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F2CB8B-30FD-BC4E-8FBF-58CDA34CE5B0}"/>
              </a:ext>
            </a:extLst>
          </p:cNvPr>
          <p:cNvSpPr txBox="1"/>
          <p:nvPr/>
        </p:nvSpPr>
        <p:spPr>
          <a:xfrm>
            <a:off x="6737979" y="4018765"/>
            <a:ext cx="111248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CDS: Data modeling 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3F98364-5C15-7F44-BC3C-2AC82DEF67F0}"/>
              </a:ext>
            </a:extLst>
          </p:cNvPr>
          <p:cNvSpPr/>
          <p:nvPr/>
        </p:nvSpPr>
        <p:spPr bwMode="gray">
          <a:xfrm flipH="1" flipV="1">
            <a:off x="4620157" y="1690004"/>
            <a:ext cx="333827" cy="333827"/>
          </a:xfrm>
          <a:prstGeom prst="ellipse">
            <a:avLst/>
          </a:prstGeom>
          <a:blipFill>
            <a:blip r:embed="rId7"/>
            <a:stretch>
              <a:fillRect l="11837" t="11837" r="11837" b="11837"/>
            </a:stretch>
          </a:blipFill>
          <a:ln w="9525" algn="ctr">
            <a:solidFill>
              <a:schemeClr val="accent3"/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34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913B6D-489C-49AA-9534-4522E52309A5}"/>
              </a:ext>
            </a:extLst>
          </p:cNvPr>
          <p:cNvSpPr/>
          <p:nvPr/>
        </p:nvSpPr>
        <p:spPr bwMode="gray">
          <a:xfrm>
            <a:off x="3291714" y="2794362"/>
            <a:ext cx="269930" cy="269930"/>
          </a:xfrm>
          <a:prstGeom prst="ellipse">
            <a:avLst/>
          </a:prstGeom>
          <a:blipFill>
            <a:blip r:embed="rId3"/>
            <a:stretch>
              <a:fillRect l="11837" t="11837" r="11837" b="11837"/>
            </a:stretch>
          </a:blip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34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871ED8-0499-4F61-A0BC-68DB87051124}"/>
              </a:ext>
            </a:extLst>
          </p:cNvPr>
          <p:cNvSpPr/>
          <p:nvPr/>
        </p:nvSpPr>
        <p:spPr bwMode="gray">
          <a:xfrm>
            <a:off x="6083472" y="2788819"/>
            <a:ext cx="269930" cy="269930"/>
          </a:xfrm>
          <a:prstGeom prst="ellipse">
            <a:avLst/>
          </a:prstGeom>
          <a:blipFill>
            <a:blip r:embed="rId4"/>
            <a:stretch>
              <a:fillRect l="17665" t="17665" r="17665" b="17665"/>
            </a:stretch>
          </a:blip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34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3F27E1-F1C9-42D8-9719-45AF238298F5}"/>
              </a:ext>
            </a:extLst>
          </p:cNvPr>
          <p:cNvSpPr txBox="1"/>
          <p:nvPr/>
        </p:nvSpPr>
        <p:spPr>
          <a:xfrm>
            <a:off x="3621222" y="2847512"/>
            <a:ext cx="119744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solidFill>
                  <a:schemeClr val="accent3"/>
                </a:solidFill>
                <a:ea typeface="Arial Unicode MS" pitchFamily="34" charset="-128"/>
              </a:rPr>
              <a:t>CDS: Projection Views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56A254-197D-4DDD-BB5C-8B07FFAF5617}"/>
              </a:ext>
            </a:extLst>
          </p:cNvPr>
          <p:cNvSpPr txBox="1"/>
          <p:nvPr/>
        </p:nvSpPr>
        <p:spPr>
          <a:xfrm>
            <a:off x="6412981" y="2829678"/>
            <a:ext cx="142507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solidFill>
                  <a:schemeClr val="accent3"/>
                </a:solidFill>
                <a:ea typeface="Arial Unicode MS" pitchFamily="34" charset="-128"/>
              </a:rPr>
              <a:t>BDEF: Behavior Projection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B5A762-CCF0-4DAA-B76F-7F6838680D6E}"/>
              </a:ext>
            </a:extLst>
          </p:cNvPr>
          <p:cNvSpPr/>
          <p:nvPr/>
        </p:nvSpPr>
        <p:spPr>
          <a:xfrm>
            <a:off x="4485264" y="2232025"/>
            <a:ext cx="2510737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kern="0" dirty="0">
                <a:solidFill>
                  <a:schemeClr val="accent3"/>
                </a:solidFill>
                <a:ea typeface="Arial Unicode MS" pitchFamily="34" charset="-128"/>
              </a:rPr>
              <a:t>  SERVICE DEFINITION</a:t>
            </a:r>
            <a:br>
              <a:rPr lang="en-US" sz="2399" kern="0" dirty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 dirty="0">
                <a:solidFill>
                  <a:schemeClr val="accent3"/>
                </a:solidFill>
                <a:ea typeface="Arial Unicode MS" pitchFamily="34" charset="-128"/>
              </a:rPr>
              <a:t>    Define scope to be exposed</a:t>
            </a:r>
          </a:p>
        </p:txBody>
      </p:sp>
    </p:spTree>
    <p:extLst>
      <p:ext uri="{BB962C8B-B14F-4D97-AF65-F5344CB8AC3E}">
        <p14:creationId xmlns:p14="http://schemas.microsoft.com/office/powerpoint/2010/main" val="1947515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7454-5C05-B743-B745-39A6A3C3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934727-E9B3-CF48-8586-024B3B471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78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36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E416-FAA0-BD40-BADA-E1E7C2E8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rescue.jpg">
            <a:extLst>
              <a:ext uri="{FF2B5EF4-FFF2-40B4-BE49-F238E27FC236}">
                <a16:creationId xmlns:a16="http://schemas.microsoft.com/office/drawing/2014/main" id="{EE751289-0885-034B-B5F8-9E1BAEEBF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9315" y="0"/>
            <a:ext cx="12161684" cy="5408792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C3FB2A6-0CB4-CD4C-9385-902E4B03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496" y="3288006"/>
            <a:ext cx="2952999" cy="1499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B5C4624-31E5-2C45-A0B1-ED3CB22CC285}"/>
              </a:ext>
            </a:extLst>
          </p:cNvPr>
          <p:cNvGrpSpPr/>
          <p:nvPr/>
        </p:nvGrpSpPr>
        <p:grpSpPr>
          <a:xfrm>
            <a:off x="5831630" y="4180522"/>
            <a:ext cx="1785192" cy="485928"/>
            <a:chOff x="3203848" y="3507854"/>
            <a:chExt cx="1977007" cy="64807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6B84FB-9A98-444F-831E-FAF9191B7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03848" y="3507854"/>
              <a:ext cx="648073" cy="64807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5F64D2-0D48-D34E-87F3-4F801E7836D3}"/>
                </a:ext>
              </a:extLst>
            </p:cNvPr>
            <p:cNvSpPr txBox="1"/>
            <p:nvPr/>
          </p:nvSpPr>
          <p:spPr>
            <a:xfrm>
              <a:off x="3741986" y="3647224"/>
              <a:ext cx="1438869" cy="4000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49" dirty="0">
                  <a:solidFill>
                    <a:srgbClr val="38A5CE"/>
                  </a:solidFill>
                </a:rPr>
                <a:t>@</a:t>
              </a:r>
              <a:r>
                <a:rPr lang="en-US" sz="1349" dirty="0" err="1">
                  <a:solidFill>
                    <a:srgbClr val="38A5CE"/>
                  </a:solidFill>
                </a:rPr>
                <a:t>grahamrobbo</a:t>
              </a:r>
              <a:endParaRPr lang="en-AU" sz="1349" dirty="0">
                <a:solidFill>
                  <a:srgbClr val="38A5CE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1DECE95-F0F2-D842-B7BF-AE22160DEC3D}"/>
              </a:ext>
            </a:extLst>
          </p:cNvPr>
          <p:cNvSpPr/>
          <p:nvPr/>
        </p:nvSpPr>
        <p:spPr>
          <a:xfrm>
            <a:off x="1051063" y="4561949"/>
            <a:ext cx="1244876" cy="104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2729944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F964FF-64A8-B246-BC7C-B91FD2B8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2D144-70C3-E141-A107-561F478D5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19067" y="671386"/>
            <a:ext cx="3080170" cy="15656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5FB81CB-EB38-6541-A1EF-83D31F5B8A0A}"/>
              </a:ext>
            </a:extLst>
          </p:cNvPr>
          <p:cNvGrpSpPr/>
          <p:nvPr/>
        </p:nvGrpSpPr>
        <p:grpSpPr>
          <a:xfrm>
            <a:off x="4176726" y="3525160"/>
            <a:ext cx="1766876" cy="699853"/>
            <a:chOff x="3203847" y="3432313"/>
            <a:chExt cx="1769205" cy="8249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6B706FB-5C9D-4C40-9254-CCBD3AA9B85B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3847" y="3432313"/>
              <a:ext cx="720256" cy="82492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98BCA8-8077-7B4F-8CF1-B24713FA4EED}"/>
                </a:ext>
              </a:extLst>
            </p:cNvPr>
            <p:cNvSpPr txBox="1"/>
            <p:nvPr/>
          </p:nvSpPr>
          <p:spPr>
            <a:xfrm>
              <a:off x="3821156" y="3647223"/>
              <a:ext cx="1151896" cy="305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99" dirty="0">
                  <a:solidFill>
                    <a:srgbClr val="38A5CE"/>
                  </a:solidFill>
                </a:rPr>
                <a:t>@</a:t>
              </a:r>
              <a:r>
                <a:rPr lang="en-US" sz="1799" dirty="0" err="1">
                  <a:solidFill>
                    <a:srgbClr val="38A5CE"/>
                  </a:solidFill>
                </a:rPr>
                <a:t>grahamrobbo</a:t>
              </a:r>
              <a:endParaRPr lang="en-AU" sz="1799" dirty="0">
                <a:solidFill>
                  <a:srgbClr val="38A5CE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FCF4787-84AD-F14B-933E-AFF454176626}"/>
              </a:ext>
            </a:extLst>
          </p:cNvPr>
          <p:cNvSpPr txBox="1"/>
          <p:nvPr/>
        </p:nvSpPr>
        <p:spPr>
          <a:xfrm>
            <a:off x="1489388" y="4735458"/>
            <a:ext cx="10428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latin typeface="Arial Narrow"/>
                <a:cs typeface="Arial Narrow"/>
              </a:rPr>
              <a:t>*Photo by Martin </a:t>
            </a:r>
            <a:r>
              <a:rPr lang="en-US" sz="700" i="1" dirty="0" err="1">
                <a:latin typeface="Arial Narrow"/>
                <a:cs typeface="Arial Narrow"/>
              </a:rPr>
              <a:t>Gillet</a:t>
            </a:r>
            <a:endParaRPr lang="en-US" sz="700" i="1" dirty="0">
              <a:latin typeface="Arial Narrow"/>
              <a:cs typeface="Arial Narrow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BC0C43-0ECF-3C4C-B083-7D42321C87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80" y="1156679"/>
            <a:ext cx="2379220" cy="356770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9EE733-9A9A-A846-98B1-49B9339B2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591" y="2906421"/>
            <a:ext cx="2512861" cy="351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90184B-9AB1-3F48-A947-DF67D081C11D}"/>
              </a:ext>
            </a:extLst>
          </p:cNvPr>
          <p:cNvSpPr/>
          <p:nvPr/>
        </p:nvSpPr>
        <p:spPr>
          <a:xfrm>
            <a:off x="5423696" y="1991975"/>
            <a:ext cx="1667121" cy="119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95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7454-5C05-B743-B745-39A6A3C3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934727-E9B3-CF48-8586-024B3B471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78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94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DCF24F1C-2090-DC4B-A1A3-2C1981F75409}"/>
              </a:ext>
            </a:extLst>
          </p:cNvPr>
          <p:cNvCxnSpPr>
            <a:cxnSpLocks/>
            <a:stCxn id="21" idx="2"/>
            <a:endCxn id="40" idx="2"/>
          </p:cNvCxnSpPr>
          <p:nvPr/>
        </p:nvCxnSpPr>
        <p:spPr>
          <a:xfrm rot="16200000" flipH="1">
            <a:off x="3098487" y="2956485"/>
            <a:ext cx="5441" cy="2105473"/>
          </a:xfrm>
          <a:prstGeom prst="bentConnector3">
            <a:avLst>
              <a:gd name="adj1" fmla="val 13575265"/>
            </a:avLst>
          </a:prstGeom>
          <a:ln w="1905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C148B02-AB35-F943-BCBB-BB9C372B7058}"/>
              </a:ext>
            </a:extLst>
          </p:cNvPr>
          <p:cNvCxnSpPr>
            <a:cxnSpLocks/>
          </p:cNvCxnSpPr>
          <p:nvPr/>
        </p:nvCxnSpPr>
        <p:spPr>
          <a:xfrm flipV="1">
            <a:off x="5701770" y="1042627"/>
            <a:ext cx="2686264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8B1FEF3-F51B-8249-A688-EC894B819DE1}"/>
              </a:ext>
            </a:extLst>
          </p:cNvPr>
          <p:cNvCxnSpPr>
            <a:cxnSpLocks/>
          </p:cNvCxnSpPr>
          <p:nvPr/>
        </p:nvCxnSpPr>
        <p:spPr>
          <a:xfrm>
            <a:off x="3015506" y="1042627"/>
            <a:ext cx="2686264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1F89B7-F2BB-1E4D-A784-A4C7F653D6E3}"/>
              </a:ext>
            </a:extLst>
          </p:cNvPr>
          <p:cNvCxnSpPr>
            <a:cxnSpLocks/>
          </p:cNvCxnSpPr>
          <p:nvPr/>
        </p:nvCxnSpPr>
        <p:spPr>
          <a:xfrm>
            <a:off x="903654" y="1017996"/>
            <a:ext cx="2111852" cy="4926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A9AAFB9-7C47-A24D-A079-160636C98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79"/>
            <a:ext cx="7886700" cy="866572"/>
          </a:xfrm>
        </p:spPr>
        <p:txBody>
          <a:bodyPr>
            <a:normAutofit/>
          </a:bodyPr>
          <a:lstStyle/>
          <a:p>
            <a:r>
              <a:rPr lang="en-US" sz="2400" dirty="0"/>
              <a:t>Evolution of the ABAP programming model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FC833C1-6012-1044-9444-A52596D055AB}"/>
              </a:ext>
            </a:extLst>
          </p:cNvPr>
          <p:cNvGrpSpPr/>
          <p:nvPr/>
        </p:nvGrpSpPr>
        <p:grpSpPr>
          <a:xfrm>
            <a:off x="377331" y="814507"/>
            <a:ext cx="380901" cy="380901"/>
            <a:chOff x="838200" y="3232710"/>
            <a:chExt cx="508000" cy="508000"/>
          </a:xfrm>
          <a:solidFill>
            <a:schemeClr val="bg1">
              <a:lumMod val="50000"/>
            </a:schemeClr>
          </a:solidFill>
        </p:grpSpPr>
        <p:sp>
          <p:nvSpPr>
            <p:cNvPr id="4" name="Teardrop 3">
              <a:extLst>
                <a:ext uri="{FF2B5EF4-FFF2-40B4-BE49-F238E27FC236}">
                  <a16:creationId xmlns:a16="http://schemas.microsoft.com/office/drawing/2014/main" id="{C9A7B5E3-23C7-F748-8BD4-72EAAB050BB7}"/>
                </a:ext>
              </a:extLst>
            </p:cNvPr>
            <p:cNvSpPr/>
            <p:nvPr/>
          </p:nvSpPr>
          <p:spPr bwMode="gray">
            <a:xfrm rot="2871745">
              <a:off x="838200" y="3232710"/>
              <a:ext cx="508000" cy="508000"/>
            </a:xfrm>
            <a:prstGeom prst="teardrop">
              <a:avLst>
                <a:gd name="adj" fmla="val 200000"/>
              </a:avLst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US" kern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A42A0D-45E2-4145-924B-8BF485C0B275}"/>
                </a:ext>
              </a:extLst>
            </p:cNvPr>
            <p:cNvSpPr/>
            <p:nvPr/>
          </p:nvSpPr>
          <p:spPr bwMode="gray">
            <a:xfrm>
              <a:off x="908050" y="3294876"/>
              <a:ext cx="374650" cy="374650"/>
            </a:xfrm>
            <a:prstGeom prst="ellipse">
              <a:avLst/>
            </a:prstGeom>
            <a:solidFill>
              <a:schemeClr val="bg1"/>
            </a:solidFill>
            <a:ln w="63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US" kern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95BB776-F06E-504F-864E-1DB801870100}"/>
              </a:ext>
            </a:extLst>
          </p:cNvPr>
          <p:cNvSpPr/>
          <p:nvPr/>
        </p:nvSpPr>
        <p:spPr bwMode="gray">
          <a:xfrm>
            <a:off x="1063797" y="907662"/>
            <a:ext cx="1951709" cy="26993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1270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ABAP Platform ≤ 7.5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31B191D-5CD7-0B46-8AC8-FCCBC3326A4E}"/>
              </a:ext>
            </a:extLst>
          </p:cNvPr>
          <p:cNvSpPr/>
          <p:nvPr/>
        </p:nvSpPr>
        <p:spPr bwMode="gray">
          <a:xfrm>
            <a:off x="3326937" y="907662"/>
            <a:ext cx="2374833" cy="26993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ABAP Platform ≥ 7.5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D0B3207-01A8-B74F-882F-3D85D6AFC296}"/>
              </a:ext>
            </a:extLst>
          </p:cNvPr>
          <p:cNvSpPr/>
          <p:nvPr/>
        </p:nvSpPr>
        <p:spPr bwMode="gray">
          <a:xfrm>
            <a:off x="6013201" y="907662"/>
            <a:ext cx="2772295" cy="26993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12700" algn="ctr">
            <a:solidFill>
              <a:schemeClr val="accent5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SAP Cloud Platform ABAP Environment ≥ 1808 * 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D82F522-876D-8F47-971C-D83E49FE3807}"/>
              </a:ext>
            </a:extLst>
          </p:cNvPr>
          <p:cNvSpPr/>
          <p:nvPr/>
        </p:nvSpPr>
        <p:spPr bwMode="gray">
          <a:xfrm>
            <a:off x="1071570" y="1373704"/>
            <a:ext cx="1951709" cy="430681"/>
          </a:xfrm>
          <a:prstGeom prst="roundRect">
            <a:avLst>
              <a:gd name="adj" fmla="val 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solidFill>
                  <a:schemeClr val="bg1">
                    <a:lumMod val="50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CLASSIC </a:t>
            </a:r>
            <a:br>
              <a:rPr lang="en-US" sz="1050" kern="0" dirty="0">
                <a:solidFill>
                  <a:schemeClr val="bg1">
                    <a:lumMod val="50000"/>
                  </a:schemeClr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 dirty="0">
                <a:solidFill>
                  <a:schemeClr val="bg1">
                    <a:lumMod val="50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ABAP PROGRAMMING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A0D9D31-2BD0-6E43-9750-7D226BB89DEB}"/>
              </a:ext>
            </a:extLst>
          </p:cNvPr>
          <p:cNvSpPr/>
          <p:nvPr/>
        </p:nvSpPr>
        <p:spPr bwMode="gray">
          <a:xfrm>
            <a:off x="3326937" y="1373704"/>
            <a:ext cx="2374833" cy="430681"/>
          </a:xfrm>
          <a:prstGeom prst="roundRect">
            <a:avLst>
              <a:gd name="adj" fmla="val 0"/>
            </a:avLst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ABAP PROGRAMMING MODEL FOR SAP FIORI</a:t>
            </a:r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7EC495FC-BD0C-1C44-B85C-3039DB9D2D1B}"/>
              </a:ext>
            </a:extLst>
          </p:cNvPr>
          <p:cNvSpPr/>
          <p:nvPr/>
        </p:nvSpPr>
        <p:spPr>
          <a:xfrm>
            <a:off x="1076503" y="3366865"/>
            <a:ext cx="1943936" cy="639636"/>
          </a:xfrm>
          <a:prstGeom prst="homePlate">
            <a:avLst>
              <a:gd name="adj" fmla="val 0"/>
            </a:avLst>
          </a:prstGeom>
          <a:ln w="15875">
            <a:solidFill>
              <a:schemeClr val="accent3"/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en-US" sz="900" b="1" kern="0" dirty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Dos and Don’ts</a:t>
            </a:r>
          </a:p>
          <a:p>
            <a:pPr algn="ctr"/>
            <a:r>
              <a:rPr lang="en-US" sz="900" kern="0" dirty="0">
                <a:ea typeface="Arial Unicode MS" pitchFamily="34" charset="-128"/>
                <a:cs typeface="Arial Unicode MS" pitchFamily="34" charset="-128"/>
                <a:hlinkClick r:id="rId2"/>
              </a:rPr>
              <a:t>Be prepared for the new programming models</a:t>
            </a:r>
            <a:endParaRPr lang="en-US" sz="900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AFDC877-8152-9B4E-BD8B-6E40790982C5}"/>
              </a:ext>
            </a:extLst>
          </p:cNvPr>
          <p:cNvSpPr/>
          <p:nvPr/>
        </p:nvSpPr>
        <p:spPr bwMode="gray">
          <a:xfrm>
            <a:off x="6029262" y="1373704"/>
            <a:ext cx="2735647" cy="430681"/>
          </a:xfrm>
          <a:prstGeom prst="roundRect">
            <a:avLst>
              <a:gd name="adj" fmla="val 0"/>
            </a:avLst>
          </a:prstGeom>
          <a:ln w="190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solidFill>
                  <a:schemeClr val="accent5"/>
                </a:solidFill>
                <a:ea typeface="Arial Unicode MS" pitchFamily="34" charset="-128"/>
                <a:cs typeface="Arial Unicode MS" pitchFamily="34" charset="-128"/>
              </a:rPr>
              <a:t>ABAP RESTful</a:t>
            </a:r>
            <a:br>
              <a:rPr lang="en-US" sz="1050" kern="0" dirty="0">
                <a:solidFill>
                  <a:schemeClr val="accent5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 dirty="0">
                <a:solidFill>
                  <a:schemeClr val="accent5"/>
                </a:solidFill>
                <a:ea typeface="Arial Unicode MS" pitchFamily="34" charset="-128"/>
                <a:cs typeface="Arial Unicode MS" pitchFamily="34" charset="-128"/>
              </a:rPr>
              <a:t>PROGRAMMING MODEL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43461F4-1CB3-DF42-9C17-0A2BB836A36C}"/>
              </a:ext>
            </a:extLst>
          </p:cNvPr>
          <p:cNvSpPr/>
          <p:nvPr/>
        </p:nvSpPr>
        <p:spPr bwMode="gray">
          <a:xfrm>
            <a:off x="1192560" y="2258084"/>
            <a:ext cx="1694181" cy="373519"/>
          </a:xfrm>
          <a:prstGeom prst="roundRect">
            <a:avLst>
              <a:gd name="adj" fmla="val 50000"/>
            </a:avLst>
          </a:prstGeom>
          <a:noFill/>
          <a:ln w="158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 dirty="0">
                <a:solidFill>
                  <a:schemeClr val="bg1">
                    <a:lumMod val="50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Best practice freestyle</a:t>
            </a:r>
            <a:br>
              <a:rPr lang="en-US" sz="900" kern="0" dirty="0">
                <a:solidFill>
                  <a:schemeClr val="bg1">
                    <a:lumMod val="50000"/>
                  </a:schemeClr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900" kern="0" dirty="0">
                <a:solidFill>
                  <a:schemeClr val="bg1">
                    <a:lumMod val="50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 ABAP programming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461127D-56C2-F143-89A3-769066D92904}"/>
              </a:ext>
            </a:extLst>
          </p:cNvPr>
          <p:cNvSpPr/>
          <p:nvPr/>
        </p:nvSpPr>
        <p:spPr bwMode="gray">
          <a:xfrm>
            <a:off x="3456109" y="1982921"/>
            <a:ext cx="2132624" cy="373519"/>
          </a:xfrm>
          <a:prstGeom prst="roundRect">
            <a:avLst>
              <a:gd name="adj" fmla="val 50000"/>
            </a:avLst>
          </a:prstGeom>
          <a:noFill/>
          <a:ln w="15875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SEGW / @OData</a:t>
            </a:r>
            <a:br>
              <a:rPr lang="en-US" sz="90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90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Referenced Data Source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EA84EEA-BB52-E241-885F-2FB9EB7B46F8}"/>
              </a:ext>
            </a:extLst>
          </p:cNvPr>
          <p:cNvSpPr/>
          <p:nvPr/>
        </p:nvSpPr>
        <p:spPr bwMode="gray">
          <a:xfrm>
            <a:off x="3456110" y="2566117"/>
            <a:ext cx="1047026" cy="373519"/>
          </a:xfrm>
          <a:prstGeom prst="roundRect">
            <a:avLst>
              <a:gd name="adj" fmla="val 50000"/>
            </a:avLst>
          </a:prstGeom>
          <a:noFill/>
          <a:ln w="15875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Core Data Services (CDS)</a:t>
            </a:r>
            <a:endParaRPr lang="en-US" sz="600" kern="0" dirty="0">
              <a:solidFill>
                <a:schemeClr val="accent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A80B319-9618-1D43-B95C-303010376E21}"/>
              </a:ext>
            </a:extLst>
          </p:cNvPr>
          <p:cNvSpPr/>
          <p:nvPr/>
        </p:nvSpPr>
        <p:spPr bwMode="gray">
          <a:xfrm>
            <a:off x="4541708" y="2566117"/>
            <a:ext cx="1047026" cy="373519"/>
          </a:xfrm>
          <a:prstGeom prst="roundRect">
            <a:avLst>
              <a:gd name="adj" fmla="val 50000"/>
            </a:avLst>
          </a:prstGeom>
          <a:noFill/>
          <a:ln w="15875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CDS-based BOPF</a:t>
            </a:r>
            <a:endParaRPr lang="en-US" sz="600" kern="0" dirty="0">
              <a:solidFill>
                <a:schemeClr val="accent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C5F1DBA-556E-5C46-8741-389EF7C40BC2}"/>
              </a:ext>
            </a:extLst>
          </p:cNvPr>
          <p:cNvSpPr/>
          <p:nvPr/>
        </p:nvSpPr>
        <p:spPr bwMode="gray">
          <a:xfrm>
            <a:off x="6165053" y="1982921"/>
            <a:ext cx="2475647" cy="373519"/>
          </a:xfrm>
          <a:prstGeom prst="roundRect">
            <a:avLst>
              <a:gd name="adj" fmla="val 50000"/>
            </a:avLst>
          </a:prstGeom>
          <a:noFill/>
          <a:ln w="15875" algn="ctr">
            <a:solidFill>
              <a:schemeClr val="accent5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>
                <a:solidFill>
                  <a:schemeClr val="accent5"/>
                </a:solidFill>
                <a:ea typeface="Arial Unicode MS" pitchFamily="34" charset="-128"/>
                <a:cs typeface="Arial Unicode MS" pitchFamily="34" charset="-128"/>
              </a:rPr>
              <a:t>Business Service</a:t>
            </a:r>
            <a:endParaRPr lang="en-US" sz="600" kern="0">
              <a:solidFill>
                <a:schemeClr val="accent5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7ABCD6C-84B3-B34D-97D9-A6AFED07351E}"/>
              </a:ext>
            </a:extLst>
          </p:cNvPr>
          <p:cNvSpPr/>
          <p:nvPr/>
        </p:nvSpPr>
        <p:spPr bwMode="gray">
          <a:xfrm>
            <a:off x="6165053" y="2566117"/>
            <a:ext cx="1204777" cy="373519"/>
          </a:xfrm>
          <a:prstGeom prst="roundRect">
            <a:avLst>
              <a:gd name="adj" fmla="val 50000"/>
            </a:avLst>
          </a:prstGeom>
          <a:noFill/>
          <a:ln w="15875" algn="ctr">
            <a:solidFill>
              <a:schemeClr val="accent5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 dirty="0">
                <a:solidFill>
                  <a:schemeClr val="accent5"/>
                </a:solidFill>
                <a:ea typeface="Arial Unicode MS" pitchFamily="34" charset="-128"/>
                <a:cs typeface="Arial Unicode MS" pitchFamily="34" charset="-128"/>
              </a:rPr>
              <a:t>Core Data Services</a:t>
            </a:r>
            <a:endParaRPr lang="en-US" sz="600" kern="0" dirty="0">
              <a:solidFill>
                <a:schemeClr val="accent5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DEDEBA9-1BE0-0A40-8601-85EF6BBA6C13}"/>
              </a:ext>
            </a:extLst>
          </p:cNvPr>
          <p:cNvSpPr/>
          <p:nvPr/>
        </p:nvSpPr>
        <p:spPr bwMode="gray">
          <a:xfrm>
            <a:off x="7435923" y="2566116"/>
            <a:ext cx="1204777" cy="373519"/>
          </a:xfrm>
          <a:prstGeom prst="roundRect">
            <a:avLst>
              <a:gd name="adj" fmla="val 50000"/>
            </a:avLst>
          </a:prstGeom>
          <a:noFill/>
          <a:ln w="15875" algn="ctr">
            <a:solidFill>
              <a:schemeClr val="accent5"/>
            </a:solidFill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 dirty="0">
                <a:solidFill>
                  <a:schemeClr val="accent5"/>
                </a:solidFill>
                <a:ea typeface="Arial Unicode MS" pitchFamily="34" charset="-128"/>
                <a:cs typeface="Arial Unicode MS" pitchFamily="34" charset="-128"/>
              </a:rPr>
              <a:t>Behavior Definition &amp; Implementation</a:t>
            </a:r>
            <a:endParaRPr lang="en-US" sz="600" kern="0" dirty="0">
              <a:solidFill>
                <a:schemeClr val="accent5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FA8A54F9-ABFA-B541-A787-2D2B468FA0EC}"/>
              </a:ext>
            </a:extLst>
          </p:cNvPr>
          <p:cNvSpPr/>
          <p:nvPr/>
        </p:nvSpPr>
        <p:spPr>
          <a:xfrm>
            <a:off x="3326937" y="3366865"/>
            <a:ext cx="2374833" cy="639636"/>
          </a:xfrm>
          <a:prstGeom prst="homePlate">
            <a:avLst>
              <a:gd name="adj" fmla="val 0"/>
            </a:avLst>
          </a:prstGeom>
          <a:ln w="15875">
            <a:solidFill>
              <a:schemeClr val="accent3"/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en-US" sz="900" b="1" kern="0" dirty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Current best practice in SAP S/4HANA</a:t>
            </a:r>
            <a:endParaRPr lang="en-US" sz="900" kern="0" dirty="0">
              <a:solidFill>
                <a:schemeClr val="accent3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ctr"/>
            <a:r>
              <a:rPr lang="en-US" sz="900" kern="0" dirty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  <a:hlinkClick r:id="rId3"/>
              </a:rPr>
              <a:t>Recording from SAP TechEd 2017</a:t>
            </a:r>
            <a:endParaRPr lang="en-US" sz="900" kern="0" dirty="0">
              <a:solidFill>
                <a:schemeClr val="accent3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ctr"/>
            <a:r>
              <a:rPr lang="en-US" sz="900" kern="0" dirty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  <a:hlinkClick r:id="rId4"/>
              </a:rPr>
              <a:t>Documentation</a:t>
            </a:r>
            <a:endParaRPr lang="en-US" sz="900" kern="0" dirty="0">
              <a:solidFill>
                <a:schemeClr val="accent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8129C5-36C5-054E-A47E-B4D324430BB8}"/>
              </a:ext>
            </a:extLst>
          </p:cNvPr>
          <p:cNvSpPr/>
          <p:nvPr/>
        </p:nvSpPr>
        <p:spPr>
          <a:xfrm>
            <a:off x="6029260" y="3366865"/>
            <a:ext cx="2735648" cy="639636"/>
          </a:xfrm>
          <a:prstGeom prst="rect">
            <a:avLst/>
          </a:prstGeom>
          <a:ln w="15875">
            <a:solidFill>
              <a:schemeClr val="accent3"/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en-US" sz="900" b="1" kern="0" dirty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Future direction</a:t>
            </a:r>
          </a:p>
          <a:p>
            <a:pPr algn="ctr"/>
            <a:r>
              <a:rPr lang="en-US" sz="900" kern="0" dirty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Today’s session</a:t>
            </a:r>
          </a:p>
          <a:p>
            <a:pPr algn="ctr"/>
            <a:r>
              <a:rPr lang="en-US" sz="900" kern="0" dirty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  <a:hlinkClick r:id="rId5"/>
              </a:rPr>
              <a:t>Documentation</a:t>
            </a:r>
            <a:endParaRPr lang="en-US" sz="900" kern="0" dirty="0">
              <a:solidFill>
                <a:schemeClr val="accent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80253C8-F86F-5741-9ED4-8256AC2EECA9}"/>
              </a:ext>
            </a:extLst>
          </p:cNvPr>
          <p:cNvSpPr/>
          <p:nvPr/>
        </p:nvSpPr>
        <p:spPr bwMode="gray">
          <a:xfrm>
            <a:off x="3326937" y="1804385"/>
            <a:ext cx="2374833" cy="1295663"/>
          </a:xfrm>
          <a:prstGeom prst="rect">
            <a:avLst/>
          </a:prstGeom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7482" tIns="53986" rIns="67482" bIns="539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50" kern="0">
              <a:solidFill>
                <a:schemeClr val="accent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B65129-C9C5-CE44-B118-818DF83D9C40}"/>
              </a:ext>
            </a:extLst>
          </p:cNvPr>
          <p:cNvSpPr/>
          <p:nvPr/>
        </p:nvSpPr>
        <p:spPr bwMode="gray">
          <a:xfrm>
            <a:off x="6029260" y="1804385"/>
            <a:ext cx="2735648" cy="1295663"/>
          </a:xfrm>
          <a:prstGeom prst="rect">
            <a:avLst/>
          </a:prstGeom>
          <a:ln w="127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7482" tIns="53986" rIns="67482" bIns="539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50" kern="0">
              <a:solidFill>
                <a:schemeClr val="accent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7A2E65A-171A-8E4E-9959-21A89056A7C9}"/>
              </a:ext>
            </a:extLst>
          </p:cNvPr>
          <p:cNvSpPr/>
          <p:nvPr/>
        </p:nvSpPr>
        <p:spPr bwMode="gray">
          <a:xfrm>
            <a:off x="1071570" y="1804385"/>
            <a:ext cx="1951709" cy="1295663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7482" tIns="53986" rIns="67482" bIns="539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50" kern="0">
              <a:solidFill>
                <a:schemeClr val="accent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A75DDF-14E4-6048-8ACD-C6B4C8B84D11}"/>
              </a:ext>
            </a:extLst>
          </p:cNvPr>
          <p:cNvCxnSpPr>
            <a:cxnSpLocks/>
            <a:stCxn id="49" idx="2"/>
            <a:endCxn id="21" idx="0"/>
          </p:cNvCxnSpPr>
          <p:nvPr/>
        </p:nvCxnSpPr>
        <p:spPr>
          <a:xfrm>
            <a:off x="2047425" y="3100047"/>
            <a:ext cx="1046" cy="266818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C9F0DF6-28F9-EB46-8D3C-F031D0CE9B2A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>
            <a:off x="4514354" y="3100047"/>
            <a:ext cx="0" cy="266818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98F69C-158E-7241-8512-58D1313AC54A}"/>
              </a:ext>
            </a:extLst>
          </p:cNvPr>
          <p:cNvCxnSpPr>
            <a:cxnSpLocks/>
            <a:stCxn id="48" idx="2"/>
            <a:endCxn id="39" idx="0"/>
          </p:cNvCxnSpPr>
          <p:nvPr/>
        </p:nvCxnSpPr>
        <p:spPr>
          <a:xfrm>
            <a:off x="7397084" y="3100047"/>
            <a:ext cx="0" cy="266818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57D24693-0FC6-0D45-87FF-19EA82D5279F}"/>
              </a:ext>
            </a:extLst>
          </p:cNvPr>
          <p:cNvCxnSpPr>
            <a:cxnSpLocks/>
            <a:stCxn id="37" idx="2"/>
            <a:endCxn id="61" idx="2"/>
          </p:cNvCxnSpPr>
          <p:nvPr/>
        </p:nvCxnSpPr>
        <p:spPr>
          <a:xfrm rot="16200000" flipH="1">
            <a:off x="5993902" y="2707582"/>
            <a:ext cx="6226" cy="2602495"/>
          </a:xfrm>
          <a:prstGeom prst="bentConnector3">
            <a:avLst>
              <a:gd name="adj1" fmla="val 4912632"/>
            </a:avLst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E238B30-90D6-DF49-9FAE-E733B5EFDA63}"/>
              </a:ext>
            </a:extLst>
          </p:cNvPr>
          <p:cNvSpPr txBox="1"/>
          <p:nvPr/>
        </p:nvSpPr>
        <p:spPr>
          <a:xfrm>
            <a:off x="4695767" y="4078306"/>
            <a:ext cx="2602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C00000"/>
                </a:solidFill>
              </a:rPr>
              <a:t>Safe investments! </a:t>
            </a:r>
            <a:r>
              <a:rPr lang="en-US" sz="900" dirty="0">
                <a:solidFill>
                  <a:srgbClr val="C00000"/>
                </a:solidFill>
              </a:rPr>
              <a:t>Integration planned for 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5A2441-725E-F546-B917-227287F89065}"/>
              </a:ext>
            </a:extLst>
          </p:cNvPr>
          <p:cNvSpPr txBox="1"/>
          <p:nvPr/>
        </p:nvSpPr>
        <p:spPr>
          <a:xfrm>
            <a:off x="5890933" y="4826110"/>
            <a:ext cx="2798873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750" kern="0" dirty="0">
                <a:ea typeface="Arial Unicode MS" pitchFamily="34" charset="-128"/>
                <a:cs typeface="Arial Unicode MS" pitchFamily="34" charset="-128"/>
              </a:rPr>
              <a:t>* Reduced scope available on-premise as of SAP S/4HANA 1909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20F540-1A28-3C4B-A781-46A0CEBBF708}"/>
              </a:ext>
            </a:extLst>
          </p:cNvPr>
          <p:cNvSpPr/>
          <p:nvPr/>
        </p:nvSpPr>
        <p:spPr bwMode="gray">
          <a:xfrm>
            <a:off x="4641511" y="3741954"/>
            <a:ext cx="108515" cy="26376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GB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07EB315-B98F-7747-AAFA-FAF69505EADC}"/>
              </a:ext>
            </a:extLst>
          </p:cNvPr>
          <p:cNvSpPr/>
          <p:nvPr/>
        </p:nvSpPr>
        <p:spPr bwMode="gray">
          <a:xfrm>
            <a:off x="7244006" y="3748181"/>
            <a:ext cx="108515" cy="26376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GB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CCD1B2D-94BE-F04E-A56A-7FD2158A4E32}"/>
              </a:ext>
            </a:extLst>
          </p:cNvPr>
          <p:cNvCxnSpPr>
            <a:cxnSpLocks/>
            <a:stCxn id="21" idx="2"/>
            <a:endCxn id="65" idx="2"/>
          </p:cNvCxnSpPr>
          <p:nvPr/>
        </p:nvCxnSpPr>
        <p:spPr>
          <a:xfrm rot="16200000" flipH="1">
            <a:off x="4985069" y="1069903"/>
            <a:ext cx="5441" cy="5878638"/>
          </a:xfrm>
          <a:prstGeom prst="bentConnector3">
            <a:avLst>
              <a:gd name="adj1" fmla="val 13575265"/>
            </a:avLst>
          </a:prstGeom>
          <a:ln w="1905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137EF5E-A110-7B4E-A414-21F942AA7F17}"/>
              </a:ext>
            </a:extLst>
          </p:cNvPr>
          <p:cNvCxnSpPr>
            <a:cxnSpLocks/>
          </p:cNvCxnSpPr>
          <p:nvPr/>
        </p:nvCxnSpPr>
        <p:spPr>
          <a:xfrm>
            <a:off x="7921040" y="4742885"/>
            <a:ext cx="858388" cy="0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E16D422-8F7F-0849-8C0D-336C809F4866}"/>
              </a:ext>
            </a:extLst>
          </p:cNvPr>
          <p:cNvSpPr/>
          <p:nvPr/>
        </p:nvSpPr>
        <p:spPr bwMode="gray">
          <a:xfrm>
            <a:off x="4032788" y="3748181"/>
            <a:ext cx="242312" cy="26376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GB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4CF866F-16C2-E242-B34D-D2B23138AB6A}"/>
              </a:ext>
            </a:extLst>
          </p:cNvPr>
          <p:cNvSpPr/>
          <p:nvPr/>
        </p:nvSpPr>
        <p:spPr bwMode="gray">
          <a:xfrm>
            <a:off x="7805953" y="3748181"/>
            <a:ext cx="242312" cy="26376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67482" tIns="53986" rIns="67482" bIns="53986" rtlCol="0" anchor="ctr"/>
          <a:lstStyle/>
          <a:p>
            <a:pPr algn="ct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GB" kern="0" dirty="0" err="1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7787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6" grpId="0" animBg="1"/>
      <p:bldP spid="20" grpId="0" animBg="1"/>
      <p:bldP spid="21" grpId="0" animBg="1"/>
      <p:bldP spid="23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8" grpId="0" animBg="1"/>
      <p:bldP spid="39" grpId="0" animBg="1"/>
      <p:bldP spid="47" grpId="0" animBg="1"/>
      <p:bldP spid="48" grpId="0" animBg="1"/>
      <p:bldP spid="49" grpId="0" animBg="1"/>
      <p:bldP spid="7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7225BB3-EB21-448B-BF8A-18BC2D6C5372}"/>
              </a:ext>
            </a:extLst>
          </p:cNvPr>
          <p:cNvGrpSpPr/>
          <p:nvPr/>
        </p:nvGrpSpPr>
        <p:grpSpPr>
          <a:xfrm>
            <a:off x="1108265" y="1181365"/>
            <a:ext cx="6386611" cy="699710"/>
            <a:chOff x="1478071" y="1546963"/>
            <a:chExt cx="8517699" cy="93319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B3A6C86-F915-5340-B0B0-433CE0547DB2}"/>
                </a:ext>
              </a:extLst>
            </p:cNvPr>
            <p:cNvSpPr/>
            <p:nvPr/>
          </p:nvSpPr>
          <p:spPr bwMode="gray">
            <a:xfrm>
              <a:off x="1478071" y="1546964"/>
              <a:ext cx="933189" cy="933189"/>
            </a:xfrm>
            <a:prstGeom prst="ellipse">
              <a:avLst/>
            </a:prstGeom>
            <a:blipFill>
              <a:blip r:embed="rId3"/>
              <a:stretch>
                <a:fillRect l="8943" t="10359" r="6111" b="4695"/>
              </a:stretch>
            </a:blipFill>
            <a:ln w="2540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 dirty="0" err="1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4BD4932-0E8F-4544-9429-130ACD0BCD64}"/>
                </a:ext>
              </a:extLst>
            </p:cNvPr>
            <p:cNvSpPr/>
            <p:nvPr/>
          </p:nvSpPr>
          <p:spPr bwMode="gray">
            <a:xfrm>
              <a:off x="3388290" y="1546963"/>
              <a:ext cx="6607480" cy="933189"/>
            </a:xfrm>
            <a:prstGeom prst="roundRect">
              <a:avLst>
                <a:gd name="adj" fmla="val 50000"/>
              </a:avLst>
            </a:prstGeom>
            <a:noFill/>
            <a:ln w="2540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ts val="45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GB" sz="1050" kern="0" dirty="0">
                  <a:solidFill>
                    <a:schemeClr val="accent1"/>
                  </a:solidFill>
                  <a:ea typeface="Arial Unicode MS" pitchFamily="34" charset="-128"/>
                  <a:cs typeface="Arial Unicode MS" pitchFamily="34" charset="-128"/>
                </a:rPr>
                <a:t>ABAP Development Tools in Eclipse </a:t>
              </a:r>
              <a:r>
                <a:rPr lang="en-GB" sz="1050" kern="0" dirty="0">
                  <a:solidFill>
                    <a:schemeClr val="bg1">
                      <a:lumMod val="50000"/>
                    </a:schemeClr>
                  </a:solidFill>
                  <a:ea typeface="Arial Unicode MS" pitchFamily="34" charset="-128"/>
                  <a:cs typeface="Arial Unicode MS" pitchFamily="34" charset="-128"/>
                </a:rPr>
                <a:t>for all development tasks</a:t>
              </a:r>
            </a:p>
            <a:p>
              <a:pPr algn="ctr" defTabSz="685617" fontAlgn="base">
                <a:spcBef>
                  <a:spcPts val="45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GB" sz="1050" kern="0" dirty="0">
                  <a:solidFill>
                    <a:schemeClr val="bg1">
                      <a:lumMod val="50000"/>
                    </a:schemeClr>
                  </a:solidFill>
                  <a:ea typeface="Arial Unicode MS" pitchFamily="34" charset="-128"/>
                  <a:cs typeface="Arial Unicode MS" pitchFamily="34" charset="-128"/>
                </a:rPr>
                <a:t>Easy developer onboarding</a:t>
              </a:r>
              <a:br>
                <a:rPr lang="en-GB" sz="1050" kern="0" dirty="0">
                  <a:solidFill>
                    <a:schemeClr val="bg1">
                      <a:lumMod val="50000"/>
                    </a:schemeClr>
                  </a:solidFill>
                  <a:ea typeface="Arial Unicode MS" pitchFamily="34" charset="-128"/>
                  <a:cs typeface="Arial Unicode MS" pitchFamily="34" charset="-128"/>
                </a:rPr>
              </a:br>
              <a:r>
                <a:rPr lang="en-GB" sz="1050" kern="0" dirty="0">
                  <a:solidFill>
                    <a:schemeClr val="bg1">
                      <a:lumMod val="50000"/>
                    </a:schemeClr>
                  </a:solidFill>
                  <a:ea typeface="Arial Unicode MS" pitchFamily="34" charset="-128"/>
                  <a:cs typeface="Arial Unicode MS" pitchFamily="34" charset="-128"/>
                </a:rPr>
                <a:t>End-to-end development flow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7082AA8-46D1-DB4E-B658-DF8E27633FF6}"/>
                </a:ext>
              </a:extLst>
            </p:cNvPr>
            <p:cNvCxnSpPr>
              <a:stCxn id="4" idx="6"/>
              <a:endCxn id="5" idx="1"/>
            </p:cNvCxnSpPr>
            <p:nvPr/>
          </p:nvCxnSpPr>
          <p:spPr>
            <a:xfrm flipV="1">
              <a:off x="2411260" y="2013558"/>
              <a:ext cx="977030" cy="1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2312C15-ECE4-4884-AE5B-338C0EBB8593}"/>
              </a:ext>
            </a:extLst>
          </p:cNvPr>
          <p:cNvGrpSpPr/>
          <p:nvPr/>
        </p:nvGrpSpPr>
        <p:grpSpPr>
          <a:xfrm>
            <a:off x="1108265" y="2383764"/>
            <a:ext cx="6386611" cy="699710"/>
            <a:chOff x="1478071" y="3072073"/>
            <a:chExt cx="8517699" cy="93319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CE024F8-AFA6-904C-A881-3B1A9305CD1C}"/>
                </a:ext>
              </a:extLst>
            </p:cNvPr>
            <p:cNvSpPr/>
            <p:nvPr/>
          </p:nvSpPr>
          <p:spPr bwMode="gray">
            <a:xfrm>
              <a:off x="1478071" y="3072074"/>
              <a:ext cx="933189" cy="933189"/>
            </a:xfrm>
            <a:prstGeom prst="ellipse">
              <a:avLst/>
            </a:prstGeom>
            <a:blipFill>
              <a:blip r:embed="rId3"/>
              <a:stretch>
                <a:fillRect l="8943" t="10359" r="6111" b="4695"/>
              </a:stretch>
            </a:blipFill>
            <a:ln w="2540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 dirty="0" err="1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3CA2EA2-931D-084C-9784-C34CFC21BBF1}"/>
                </a:ext>
              </a:extLst>
            </p:cNvPr>
            <p:cNvSpPr/>
            <p:nvPr/>
          </p:nvSpPr>
          <p:spPr bwMode="gray">
            <a:xfrm>
              <a:off x="3388290" y="3072073"/>
              <a:ext cx="6607480" cy="933189"/>
            </a:xfrm>
            <a:prstGeom prst="roundRect">
              <a:avLst>
                <a:gd name="adj" fmla="val 50000"/>
              </a:avLst>
            </a:prstGeom>
            <a:noFill/>
            <a:ln w="2540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ts val="45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GB" sz="1050" kern="0" dirty="0">
                  <a:solidFill>
                    <a:schemeClr val="accent1"/>
                  </a:solidFill>
                  <a:ea typeface="Arial Unicode MS" pitchFamily="34" charset="-128"/>
                  <a:cs typeface="Arial Unicode MS" pitchFamily="34" charset="-128"/>
                </a:rPr>
                <a:t>Language: ABAP and CDS</a:t>
              </a:r>
            </a:p>
            <a:p>
              <a:pPr algn="ctr" defTabSz="685617" fontAlgn="base">
                <a:spcBef>
                  <a:spcPts val="45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GB" sz="1050" kern="0" dirty="0">
                  <a:solidFill>
                    <a:schemeClr val="bg1">
                      <a:lumMod val="50000"/>
                    </a:schemeClr>
                  </a:solidFill>
                  <a:ea typeface="Arial Unicode MS" pitchFamily="34" charset="-128"/>
                  <a:cs typeface="Arial Unicode MS" pitchFamily="34" charset="-128"/>
                </a:rPr>
                <a:t>Standard implementation tasks via typed APIs supporting </a:t>
              </a:r>
              <a:br>
                <a:rPr lang="en-GB" sz="1050" kern="0" dirty="0">
                  <a:solidFill>
                    <a:schemeClr val="bg1">
                      <a:lumMod val="50000"/>
                    </a:schemeClr>
                  </a:solidFill>
                  <a:ea typeface="Arial Unicode MS" pitchFamily="34" charset="-128"/>
                  <a:cs typeface="Arial Unicode MS" pitchFamily="34" charset="-128"/>
                </a:rPr>
              </a:br>
              <a:r>
                <a:rPr lang="en-GB" sz="1050" kern="0" dirty="0">
                  <a:solidFill>
                    <a:schemeClr val="bg1">
                      <a:lumMod val="50000"/>
                    </a:schemeClr>
                  </a:solidFill>
                  <a:ea typeface="Arial Unicode MS" pitchFamily="34" charset="-128"/>
                  <a:cs typeface="Arial Unicode MS" pitchFamily="34" charset="-128"/>
                </a:rPr>
                <a:t>static code checks, auto-completion, element info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9707F8E-72C4-9E40-9DFE-B9C876F4517C}"/>
                </a:ext>
              </a:extLst>
            </p:cNvPr>
            <p:cNvCxnSpPr>
              <a:stCxn id="8" idx="6"/>
              <a:endCxn id="9" idx="1"/>
            </p:cNvCxnSpPr>
            <p:nvPr/>
          </p:nvCxnSpPr>
          <p:spPr>
            <a:xfrm flipV="1">
              <a:off x="2411260" y="3538668"/>
              <a:ext cx="977030" cy="1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31CC02-05C0-45C0-ABB0-6D3A8F3BBEDD}"/>
              </a:ext>
            </a:extLst>
          </p:cNvPr>
          <p:cNvGrpSpPr/>
          <p:nvPr/>
        </p:nvGrpSpPr>
        <p:grpSpPr>
          <a:xfrm>
            <a:off x="1108265" y="3586163"/>
            <a:ext cx="6386611" cy="699710"/>
            <a:chOff x="1478071" y="4597183"/>
            <a:chExt cx="8517699" cy="93319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41906B3-F430-574D-BA4A-2B10FBEA7872}"/>
                </a:ext>
              </a:extLst>
            </p:cNvPr>
            <p:cNvSpPr/>
            <p:nvPr/>
          </p:nvSpPr>
          <p:spPr bwMode="gray">
            <a:xfrm>
              <a:off x="1478071" y="4597184"/>
              <a:ext cx="933189" cy="933189"/>
            </a:xfrm>
            <a:prstGeom prst="ellipse">
              <a:avLst/>
            </a:prstGeom>
            <a:blipFill>
              <a:blip r:embed="rId3"/>
              <a:stretch>
                <a:fillRect l="8943" t="10359" r="6111" b="4695"/>
              </a:stretch>
            </a:blipFill>
            <a:ln w="2540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GB" kern="0" dirty="0" err="1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86775A6-38F2-A44D-9FA3-67DAA9262C6E}"/>
                </a:ext>
              </a:extLst>
            </p:cNvPr>
            <p:cNvSpPr/>
            <p:nvPr/>
          </p:nvSpPr>
          <p:spPr bwMode="gray">
            <a:xfrm>
              <a:off x="3388290" y="4597183"/>
              <a:ext cx="6607480" cy="933189"/>
            </a:xfrm>
            <a:prstGeom prst="roundRect">
              <a:avLst>
                <a:gd name="adj" fmla="val 50000"/>
              </a:avLst>
            </a:prstGeom>
            <a:noFill/>
            <a:ln w="2540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67482" tIns="53986" rIns="67482" bIns="53986" rtlCol="0" anchor="ctr"/>
            <a:lstStyle/>
            <a:p>
              <a:pPr algn="ctr" defTabSz="685617" fontAlgn="base">
                <a:spcBef>
                  <a:spcPts val="45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GB" sz="1050" kern="0" dirty="0">
                  <a:solidFill>
                    <a:schemeClr val="accent1"/>
                  </a:solidFill>
                  <a:ea typeface="Arial Unicode MS" pitchFamily="34" charset="-128"/>
                  <a:cs typeface="Arial Unicode MS" pitchFamily="34" charset="-128"/>
                </a:rPr>
                <a:t>Frameworks</a:t>
              </a:r>
            </a:p>
            <a:p>
              <a:pPr algn="ctr" defTabSz="685617" fontAlgn="base">
                <a:spcBef>
                  <a:spcPts val="45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GB" sz="1050" kern="0" dirty="0">
                  <a:solidFill>
                    <a:schemeClr val="bg1">
                      <a:lumMod val="50000"/>
                    </a:schemeClr>
                  </a:solidFill>
                  <a:ea typeface="Arial Unicode MS" pitchFamily="34" charset="-128"/>
                  <a:cs typeface="Arial Unicode MS" pitchFamily="34" charset="-128"/>
                </a:rPr>
                <a:t>Take over technical implementation tasks</a:t>
              </a:r>
              <a:br>
                <a:rPr lang="en-GB" sz="1050" kern="0" dirty="0">
                  <a:solidFill>
                    <a:schemeClr val="bg1">
                      <a:lumMod val="50000"/>
                    </a:schemeClr>
                  </a:solidFill>
                  <a:ea typeface="Arial Unicode MS" pitchFamily="34" charset="-128"/>
                  <a:cs typeface="Arial Unicode MS" pitchFamily="34" charset="-128"/>
                </a:rPr>
              </a:br>
              <a:r>
                <a:rPr lang="en-GB" sz="1050" kern="0" dirty="0">
                  <a:solidFill>
                    <a:schemeClr val="bg1">
                      <a:lumMod val="50000"/>
                    </a:schemeClr>
                  </a:solidFill>
                  <a:ea typeface="Arial Unicode MS" pitchFamily="34" charset="-128"/>
                  <a:cs typeface="Arial Unicode MS" pitchFamily="34" charset="-128"/>
                </a:rPr>
                <a:t>Business logic added in code exits on protocol agnostic layers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C8458AF-8FD1-C749-A7FA-C0F8810F4548}"/>
                </a:ext>
              </a:extLst>
            </p:cNvPr>
            <p:cNvCxnSpPr>
              <a:stCxn id="11" idx="6"/>
              <a:endCxn id="12" idx="1"/>
            </p:cNvCxnSpPr>
            <p:nvPr/>
          </p:nvCxnSpPr>
          <p:spPr>
            <a:xfrm flipV="1">
              <a:off x="2411260" y="5063778"/>
              <a:ext cx="977030" cy="1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BCD671A3-3287-473E-AFE9-93B4DF9A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51"/>
            <a:ext cx="7886700" cy="866572"/>
          </a:xfrm>
        </p:spPr>
        <p:txBody>
          <a:bodyPr>
            <a:normAutofit/>
          </a:bodyPr>
          <a:lstStyle/>
          <a:p>
            <a:r>
              <a:rPr lang="en-GB" sz="2400" dirty="0"/>
              <a:t>ABAP RESTful Programming Model –</a:t>
            </a:r>
            <a:r>
              <a:rPr lang="en-GB" sz="2400" b="0" dirty="0"/>
              <a:t> The key players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449551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551"/>
            <a:ext cx="7886700" cy="866572"/>
          </a:xfrm>
        </p:spPr>
        <p:txBody>
          <a:bodyPr>
            <a:normAutofit/>
          </a:bodyPr>
          <a:lstStyle/>
          <a:p>
            <a:r>
              <a:rPr lang="en-US" sz="2400" dirty="0"/>
              <a:t>ABAP RESTful Programming Model –</a:t>
            </a:r>
            <a:r>
              <a:rPr lang="en-US" sz="2400" b="0" dirty="0"/>
              <a:t> The big picture</a:t>
            </a:r>
          </a:p>
        </p:txBody>
      </p:sp>
      <p:sp>
        <p:nvSpPr>
          <p:cNvPr id="8" name="Rounded Rectangle 7"/>
          <p:cNvSpPr/>
          <p:nvPr/>
        </p:nvSpPr>
        <p:spPr bwMode="gray">
          <a:xfrm>
            <a:off x="2750717" y="3303783"/>
            <a:ext cx="2852826" cy="1555462"/>
          </a:xfrm>
          <a:prstGeom prst="round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65" tIns="53972" rIns="377803" bIns="53972" rtlCol="0" anchor="t" anchorCtr="0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kern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BUSINESS OBJECTS</a:t>
            </a:r>
          </a:p>
          <a:p>
            <a:pPr algn="ctr" defTabSz="685412" fontAlgn="base">
              <a:spcBef>
                <a:spcPts val="375"/>
              </a:spcBef>
              <a:buClr>
                <a:srgbClr val="F0AB00"/>
              </a:buClr>
              <a:buSzPct val="80000"/>
            </a:pPr>
            <a:endParaRPr lang="en-US" sz="900" kern="0">
              <a:solidFill>
                <a:schemeClr val="accent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ounded Rectangle 8"/>
          <p:cNvSpPr/>
          <p:nvPr/>
        </p:nvSpPr>
        <p:spPr bwMode="gray">
          <a:xfrm>
            <a:off x="5740633" y="3281211"/>
            <a:ext cx="2889402" cy="1555462"/>
          </a:xfrm>
          <a:prstGeom prst="round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65" tIns="53972" rIns="80958" bIns="53972" rtlCol="0" anchor="t" anchorCtr="0"/>
          <a:lstStyle/>
          <a:p>
            <a:pPr algn="ctr" defTabSz="685412" fontAlgn="base">
              <a:spcBef>
                <a:spcPts val="450"/>
              </a:spcBef>
              <a:buClr>
                <a:srgbClr val="F0AB00"/>
              </a:buClr>
              <a:buSzPct val="80000"/>
            </a:pPr>
            <a:r>
              <a:rPr lang="en-US" sz="1200" kern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QUERIES</a:t>
            </a:r>
          </a:p>
        </p:txBody>
      </p:sp>
      <p:sp>
        <p:nvSpPr>
          <p:cNvPr id="11" name="Rounded Rectangle 30"/>
          <p:cNvSpPr/>
          <p:nvPr/>
        </p:nvSpPr>
        <p:spPr bwMode="gray">
          <a:xfrm>
            <a:off x="420068" y="4007826"/>
            <a:ext cx="1846978" cy="333845"/>
          </a:xfrm>
          <a:prstGeom prst="roundRect">
            <a:avLst>
              <a:gd name="adj" fmla="val 8140"/>
            </a:avLst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</p:spPr>
        <p:txBody>
          <a:bodyPr lIns="67449" tIns="53959" rIns="67449" bIns="53959" rtlCol="0" anchor="ctr"/>
          <a:lstStyle/>
          <a:p>
            <a:pPr algn="ctr" defTabSz="685274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DATA </a:t>
            </a:r>
            <a:r>
              <a:rPr lang="en-US" sz="1200" kern="0" dirty="0">
                <a:solidFill>
                  <a:schemeClr val="accent1"/>
                </a:solidFill>
                <a:ea typeface="Arial Unicode MS" pitchFamily="34" charset="-128"/>
              </a:rPr>
              <a:t>MODELING</a:t>
            </a:r>
            <a:r>
              <a:rPr lang="en-US" sz="120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 &amp; BEHAVIOR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09D3013-AFF9-764E-BD9B-DCFEC5485169}"/>
              </a:ext>
            </a:extLst>
          </p:cNvPr>
          <p:cNvCxnSpPr>
            <a:cxnSpLocks/>
          </p:cNvCxnSpPr>
          <p:nvPr/>
        </p:nvCxnSpPr>
        <p:spPr>
          <a:xfrm>
            <a:off x="2430127" y="3303783"/>
            <a:ext cx="0" cy="1559932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 bwMode="gray">
          <a:xfrm>
            <a:off x="2750718" y="1578415"/>
            <a:ext cx="5879319" cy="557005"/>
          </a:xfrm>
          <a:prstGeom prst="roundRect">
            <a:avLst/>
          </a:prstGeom>
          <a:noFill/>
          <a:ln w="25400" algn="ctr">
            <a:solidFill>
              <a:schemeClr val="accent3"/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kern="0" dirty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SERVICE BINDING</a:t>
            </a:r>
            <a:br>
              <a:rPr lang="en-US" sz="1349" kern="0" dirty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 dirty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                      Bind to protocol version and scenario</a:t>
            </a:r>
          </a:p>
        </p:txBody>
      </p:sp>
      <p:sp>
        <p:nvSpPr>
          <p:cNvPr id="7" name="Rounded Rectangle 6"/>
          <p:cNvSpPr/>
          <p:nvPr/>
        </p:nvSpPr>
        <p:spPr bwMode="gray">
          <a:xfrm>
            <a:off x="2750719" y="2185563"/>
            <a:ext cx="5879316" cy="1025521"/>
          </a:xfrm>
          <a:prstGeom prst="roundRect">
            <a:avLst/>
          </a:prstGeom>
          <a:noFill/>
          <a:ln w="25400" algn="ctr">
            <a:solidFill>
              <a:schemeClr val="accent3"/>
            </a:solidFill>
            <a:miter lim="800000"/>
            <a:headEnd/>
            <a:tailEnd/>
          </a:ln>
        </p:spPr>
        <p:txBody>
          <a:bodyPr lIns="67465" tIns="53972" rIns="67465" bIns="53972" rtlCol="0" anchor="t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50" kern="0" dirty="0">
              <a:solidFill>
                <a:schemeClr val="accent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ounded Rectangle 28"/>
          <p:cNvSpPr/>
          <p:nvPr/>
        </p:nvSpPr>
        <p:spPr bwMode="gray">
          <a:xfrm>
            <a:off x="610987" y="2148084"/>
            <a:ext cx="1465147" cy="585134"/>
          </a:xfrm>
          <a:prstGeom prst="roundRect">
            <a:avLst>
              <a:gd name="adj" fmla="val 17442"/>
            </a:avLst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</p:spPr>
        <p:txBody>
          <a:bodyPr lIns="67449" tIns="53959" rIns="67449" bIns="53959" rtlCol="0" anchor="ctr"/>
          <a:lstStyle/>
          <a:p>
            <a:pPr algn="ctr" defTabSz="685274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kern="0" dirty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BUSINESS SERVICES PROVISIONING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0EE70F9-FE1E-7346-89ED-85CE22F45502}"/>
              </a:ext>
            </a:extLst>
          </p:cNvPr>
          <p:cNvCxnSpPr>
            <a:cxnSpLocks/>
          </p:cNvCxnSpPr>
          <p:nvPr/>
        </p:nvCxnSpPr>
        <p:spPr>
          <a:xfrm flipH="1">
            <a:off x="2430128" y="1578415"/>
            <a:ext cx="2" cy="1632669"/>
          </a:xfrm>
          <a:prstGeom prst="line">
            <a:avLst/>
          </a:prstGeom>
          <a:ln w="254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 bwMode="gray">
          <a:xfrm>
            <a:off x="2750720" y="816676"/>
            <a:ext cx="2852826" cy="594185"/>
          </a:xfrm>
          <a:prstGeom prst="roundRect">
            <a:avLst/>
          </a:prstGeom>
          <a:ln>
            <a:solidFill>
              <a:schemeClr val="accent4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ker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SAP Fiori UI </a:t>
            </a:r>
            <a:br>
              <a:rPr lang="en-US" sz="1349" ker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Consume</a:t>
            </a:r>
            <a:r>
              <a:rPr lang="en-US" sz="1349" ker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050" ker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OData UI services</a:t>
            </a:r>
          </a:p>
        </p:txBody>
      </p:sp>
      <p:sp>
        <p:nvSpPr>
          <p:cNvPr id="36" name="Rounded Rectangle 35"/>
          <p:cNvSpPr/>
          <p:nvPr/>
        </p:nvSpPr>
        <p:spPr bwMode="gray">
          <a:xfrm>
            <a:off x="5740634" y="812731"/>
            <a:ext cx="2889401" cy="585134"/>
          </a:xfrm>
          <a:prstGeom prst="roundRect">
            <a:avLst/>
          </a:prstGeom>
          <a:ln>
            <a:solidFill>
              <a:schemeClr val="accent4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kern="0" dirty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Web API</a:t>
            </a:r>
            <a:r>
              <a:rPr lang="en-US" sz="1349" kern="0" dirty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br>
              <a:rPr lang="en-US" sz="1349" kern="0" dirty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 dirty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Consume</a:t>
            </a:r>
            <a:r>
              <a:rPr lang="en-US" sz="1349" kern="0" dirty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050" kern="0" dirty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OData Web APIs</a:t>
            </a:r>
          </a:p>
        </p:txBody>
      </p:sp>
      <p:sp>
        <p:nvSpPr>
          <p:cNvPr id="38" name="Rounded Rectangle 28"/>
          <p:cNvSpPr/>
          <p:nvPr/>
        </p:nvSpPr>
        <p:spPr bwMode="gray">
          <a:xfrm>
            <a:off x="610987" y="907435"/>
            <a:ext cx="1465147" cy="407475"/>
          </a:xfrm>
          <a:prstGeom prst="roundRect">
            <a:avLst>
              <a:gd name="adj" fmla="val 17442"/>
            </a:avLst>
          </a:prstGeom>
          <a:ln>
            <a:noFill/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67449" tIns="53959" rIns="67449" bIns="53959" rtlCol="0" anchor="ctr"/>
          <a:lstStyle/>
          <a:p>
            <a:pPr algn="ctr" defTabSz="685274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ker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SERVICE CONSUMPTION</a:t>
            </a:r>
            <a:endParaRPr lang="en-US" sz="1050" kern="0">
              <a:solidFill>
                <a:schemeClr val="accent4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EE70F9-FE1E-7346-89ED-85CE22F45502}"/>
              </a:ext>
            </a:extLst>
          </p:cNvPr>
          <p:cNvCxnSpPr/>
          <p:nvPr/>
        </p:nvCxnSpPr>
        <p:spPr>
          <a:xfrm>
            <a:off x="2430130" y="816677"/>
            <a:ext cx="0" cy="598132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9" name="Chevron 48">
            <a:extLst>
              <a:ext uri="{FF2B5EF4-FFF2-40B4-BE49-F238E27FC236}">
                <a16:creationId xmlns:a16="http://schemas.microsoft.com/office/drawing/2014/main" id="{FC017A8E-FD96-134E-A8E3-3174AFE6FE97}"/>
              </a:ext>
            </a:extLst>
          </p:cNvPr>
          <p:cNvSpPr/>
          <p:nvPr/>
        </p:nvSpPr>
        <p:spPr bwMode="gray">
          <a:xfrm rot="16200000">
            <a:off x="1258206" y="3339774"/>
            <a:ext cx="170707" cy="323247"/>
          </a:xfrm>
          <a:prstGeom prst="chevron">
            <a:avLst>
              <a:gd name="adj" fmla="val 48649"/>
            </a:avLst>
          </a:prstGeom>
          <a:solidFill>
            <a:schemeClr val="bg1">
              <a:lumMod val="50000"/>
            </a:schemeClr>
          </a:solidFill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34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3" name="Chevron 42">
            <a:extLst>
              <a:ext uri="{FF2B5EF4-FFF2-40B4-BE49-F238E27FC236}">
                <a16:creationId xmlns:a16="http://schemas.microsoft.com/office/drawing/2014/main" id="{10C07810-55EB-6A4A-BEF5-1AF1B7E31279}"/>
              </a:ext>
            </a:extLst>
          </p:cNvPr>
          <p:cNvSpPr/>
          <p:nvPr/>
        </p:nvSpPr>
        <p:spPr bwMode="gray">
          <a:xfrm rot="16200000">
            <a:off x="1258208" y="1396190"/>
            <a:ext cx="170707" cy="323247"/>
          </a:xfrm>
          <a:prstGeom prst="chevron">
            <a:avLst>
              <a:gd name="adj" fmla="val 48649"/>
            </a:avLst>
          </a:prstGeom>
          <a:solidFill>
            <a:schemeClr val="bg1">
              <a:lumMod val="50000"/>
            </a:schemeClr>
          </a:solidFill>
          <a:ln w="254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34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02E3925-745F-2441-9C14-CFB9DE0DADBE}"/>
              </a:ext>
            </a:extLst>
          </p:cNvPr>
          <p:cNvSpPr/>
          <p:nvPr/>
        </p:nvSpPr>
        <p:spPr bwMode="gray">
          <a:xfrm>
            <a:off x="2878480" y="3777485"/>
            <a:ext cx="269930" cy="269930"/>
          </a:xfrm>
          <a:prstGeom prst="ellipse">
            <a:avLst/>
          </a:prstGeom>
          <a:blipFill>
            <a:blip r:embed="rId3"/>
            <a:stretch>
              <a:fillRect l="11837" t="11837" r="11837" b="11837"/>
            </a:stretch>
          </a:blip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34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C980D65-4B1E-1B42-8845-B5754DC77BD0}"/>
              </a:ext>
            </a:extLst>
          </p:cNvPr>
          <p:cNvSpPr/>
          <p:nvPr/>
        </p:nvSpPr>
        <p:spPr bwMode="gray">
          <a:xfrm>
            <a:off x="2881095" y="4125443"/>
            <a:ext cx="269930" cy="269930"/>
          </a:xfrm>
          <a:prstGeom prst="ellipse">
            <a:avLst/>
          </a:prstGeom>
          <a:blipFill>
            <a:blip r:embed="rId4"/>
            <a:stretch>
              <a:fillRect l="17665" t="17665" r="17665" b="17665"/>
            </a:stretch>
          </a:blip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34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497AE35-21B5-1A4D-BA28-B0FF60CAC295}"/>
              </a:ext>
            </a:extLst>
          </p:cNvPr>
          <p:cNvSpPr/>
          <p:nvPr/>
        </p:nvSpPr>
        <p:spPr bwMode="gray">
          <a:xfrm>
            <a:off x="2878480" y="4473400"/>
            <a:ext cx="269930" cy="269930"/>
          </a:xfrm>
          <a:prstGeom prst="ellipse">
            <a:avLst/>
          </a:prstGeom>
          <a:blipFill>
            <a:blip r:embed="rId5"/>
            <a:stretch>
              <a:fillRect l="6385" t="6385" r="6385" b="6385"/>
            </a:stretch>
          </a:blip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34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B36C60-FD20-D34C-9CA5-636DBA93B2F5}"/>
              </a:ext>
            </a:extLst>
          </p:cNvPr>
          <p:cNvSpPr txBox="1"/>
          <p:nvPr/>
        </p:nvSpPr>
        <p:spPr>
          <a:xfrm>
            <a:off x="3208208" y="3818761"/>
            <a:ext cx="108202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CDS: Data modeling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6F1C71-E6CC-3348-9458-660FD7491937}"/>
              </a:ext>
            </a:extLst>
          </p:cNvPr>
          <p:cNvSpPr txBox="1"/>
          <p:nvPr/>
        </p:nvSpPr>
        <p:spPr>
          <a:xfrm>
            <a:off x="3209964" y="4167590"/>
            <a:ext cx="139301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BDEF: Behavior definition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C5439E-CF8A-714C-A670-AE146E242A56}"/>
              </a:ext>
            </a:extLst>
          </p:cNvPr>
          <p:cNvSpPr txBox="1"/>
          <p:nvPr/>
        </p:nvSpPr>
        <p:spPr>
          <a:xfrm>
            <a:off x="3207989" y="4527595"/>
            <a:ext cx="1756891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ABAP: Behavior implementation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F6AD740-51B4-2740-8418-929492F11EBF}"/>
              </a:ext>
            </a:extLst>
          </p:cNvPr>
          <p:cNvSpPr/>
          <p:nvPr/>
        </p:nvSpPr>
        <p:spPr bwMode="gray">
          <a:xfrm flipV="1">
            <a:off x="4620157" y="2285538"/>
            <a:ext cx="333827" cy="333827"/>
          </a:xfrm>
          <a:prstGeom prst="ellipse">
            <a:avLst/>
          </a:prstGeom>
          <a:blipFill>
            <a:blip r:embed="rId6"/>
            <a:stretch>
              <a:fillRect l="11837" t="11837" r="11837" b="11837"/>
            </a:stretch>
          </a:blipFill>
          <a:ln w="9525" algn="ctr">
            <a:solidFill>
              <a:schemeClr val="accent3"/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34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2233F38-5E80-424B-8FF0-154182234162}"/>
              </a:ext>
            </a:extLst>
          </p:cNvPr>
          <p:cNvSpPr/>
          <p:nvPr/>
        </p:nvSpPr>
        <p:spPr bwMode="gray">
          <a:xfrm>
            <a:off x="6353402" y="3936726"/>
            <a:ext cx="333827" cy="333827"/>
          </a:xfrm>
          <a:prstGeom prst="ellipse">
            <a:avLst/>
          </a:prstGeom>
          <a:blipFill>
            <a:blip r:embed="rId3"/>
            <a:stretch>
              <a:fillRect l="11837" t="11837" r="11837" b="11837"/>
            </a:stretch>
          </a:blip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34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F2CB8B-30FD-BC4E-8FBF-58CDA34CE5B0}"/>
              </a:ext>
            </a:extLst>
          </p:cNvPr>
          <p:cNvSpPr txBox="1"/>
          <p:nvPr/>
        </p:nvSpPr>
        <p:spPr>
          <a:xfrm>
            <a:off x="6737979" y="4018765"/>
            <a:ext cx="111248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CDS: Data modeling 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3F98364-5C15-7F44-BC3C-2AC82DEF67F0}"/>
              </a:ext>
            </a:extLst>
          </p:cNvPr>
          <p:cNvSpPr/>
          <p:nvPr/>
        </p:nvSpPr>
        <p:spPr bwMode="gray">
          <a:xfrm flipH="1" flipV="1">
            <a:off x="4620157" y="1690004"/>
            <a:ext cx="333827" cy="333827"/>
          </a:xfrm>
          <a:prstGeom prst="ellipse">
            <a:avLst/>
          </a:prstGeom>
          <a:blipFill>
            <a:blip r:embed="rId7"/>
            <a:stretch>
              <a:fillRect l="11837" t="11837" r="11837" b="11837"/>
            </a:stretch>
          </a:blipFill>
          <a:ln w="9525" algn="ctr">
            <a:solidFill>
              <a:schemeClr val="accent3"/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34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913B6D-489C-49AA-9534-4522E52309A5}"/>
              </a:ext>
            </a:extLst>
          </p:cNvPr>
          <p:cNvSpPr/>
          <p:nvPr/>
        </p:nvSpPr>
        <p:spPr bwMode="gray">
          <a:xfrm>
            <a:off x="3291714" y="2794362"/>
            <a:ext cx="269930" cy="269930"/>
          </a:xfrm>
          <a:prstGeom prst="ellipse">
            <a:avLst/>
          </a:prstGeom>
          <a:blipFill>
            <a:blip r:embed="rId3"/>
            <a:stretch>
              <a:fillRect l="11837" t="11837" r="11837" b="11837"/>
            </a:stretch>
          </a:blip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34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871ED8-0499-4F61-A0BC-68DB87051124}"/>
              </a:ext>
            </a:extLst>
          </p:cNvPr>
          <p:cNvSpPr/>
          <p:nvPr/>
        </p:nvSpPr>
        <p:spPr bwMode="gray">
          <a:xfrm>
            <a:off x="6083472" y="2788819"/>
            <a:ext cx="269930" cy="269930"/>
          </a:xfrm>
          <a:prstGeom prst="ellipse">
            <a:avLst/>
          </a:prstGeom>
          <a:blipFill>
            <a:blip r:embed="rId4"/>
            <a:stretch>
              <a:fillRect l="17665" t="17665" r="17665" b="17665"/>
            </a:stretch>
          </a:blip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65" tIns="53972" rIns="67465" bIns="53972" rtlCol="0" anchor="ctr"/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34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3F27E1-F1C9-42D8-9719-45AF238298F5}"/>
              </a:ext>
            </a:extLst>
          </p:cNvPr>
          <p:cNvSpPr txBox="1"/>
          <p:nvPr/>
        </p:nvSpPr>
        <p:spPr>
          <a:xfrm>
            <a:off x="3621222" y="2847512"/>
            <a:ext cx="119744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solidFill>
                  <a:schemeClr val="accent3"/>
                </a:solidFill>
                <a:ea typeface="Arial Unicode MS" pitchFamily="34" charset="-128"/>
              </a:rPr>
              <a:t>CDS: Projection Views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56A254-197D-4DDD-BB5C-8B07FFAF5617}"/>
              </a:ext>
            </a:extLst>
          </p:cNvPr>
          <p:cNvSpPr txBox="1"/>
          <p:nvPr/>
        </p:nvSpPr>
        <p:spPr>
          <a:xfrm>
            <a:off x="6412981" y="2829678"/>
            <a:ext cx="142507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solidFill>
                  <a:schemeClr val="accent3"/>
                </a:solidFill>
                <a:ea typeface="Arial Unicode MS" pitchFamily="34" charset="-128"/>
              </a:rPr>
              <a:t>BDEF: Behavior Projection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B5A762-CCF0-4DAA-B76F-7F6838680D6E}"/>
              </a:ext>
            </a:extLst>
          </p:cNvPr>
          <p:cNvSpPr/>
          <p:nvPr/>
        </p:nvSpPr>
        <p:spPr>
          <a:xfrm>
            <a:off x="4485264" y="2232025"/>
            <a:ext cx="2510737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41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kern="0" dirty="0">
                <a:solidFill>
                  <a:schemeClr val="accent3"/>
                </a:solidFill>
                <a:ea typeface="Arial Unicode MS" pitchFamily="34" charset="-128"/>
              </a:rPr>
              <a:t>  SERVICE DEFINITION</a:t>
            </a:r>
            <a:br>
              <a:rPr lang="en-US" sz="2399" kern="0" dirty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1050" kern="0" dirty="0">
                <a:solidFill>
                  <a:schemeClr val="accent3"/>
                </a:solidFill>
                <a:ea typeface="Arial Unicode MS" pitchFamily="34" charset="-128"/>
              </a:rPr>
              <a:t>    Define scope to be exposed</a:t>
            </a:r>
          </a:p>
        </p:txBody>
      </p:sp>
    </p:spTree>
    <p:extLst>
      <p:ext uri="{BB962C8B-B14F-4D97-AF65-F5344CB8AC3E}">
        <p14:creationId xmlns:p14="http://schemas.microsoft.com/office/powerpoint/2010/main" val="4170664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5" grpId="0" animBg="1"/>
      <p:bldP spid="7" grpId="0" animBg="1"/>
      <p:bldP spid="10" grpId="0" animBg="1"/>
      <p:bldP spid="34" grpId="0" animBg="1"/>
      <p:bldP spid="36" grpId="0" animBg="1"/>
      <p:bldP spid="38" grpId="0" animBg="1"/>
      <p:bldP spid="49" grpId="0" animBg="1"/>
      <p:bldP spid="43" grpId="0" animBg="1"/>
      <p:bldP spid="37" grpId="0" animBg="1"/>
      <p:bldP spid="42" grpId="0" animBg="1"/>
      <p:bldP spid="44" grpId="0" animBg="1"/>
      <p:bldP spid="40" grpId="0"/>
      <p:bldP spid="45" grpId="0"/>
      <p:bldP spid="46" grpId="0"/>
      <p:bldP spid="47" grpId="0" animBg="1"/>
      <p:bldP spid="48" grpId="0" animBg="1"/>
      <p:bldP spid="50" grpId="0"/>
      <p:bldP spid="51" grpId="0" animBg="1"/>
      <p:bldP spid="28" grpId="0" animBg="1"/>
      <p:bldP spid="29" grpId="0" animBg="1"/>
      <p:bldP spid="30" grpId="0"/>
      <p:bldP spid="31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10F923-AE48-3440-A96A-4E16496A5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594" y="274245"/>
            <a:ext cx="4808103" cy="45710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33CC51-7533-2B45-BA46-F88EB478F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7B1F0-1738-1A4F-BE55-4F2C7DE30C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SAUG National Summit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459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C67025-9245-7C43-90D9-69861A204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95250"/>
            <a:ext cx="7112000" cy="4953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E66520-33B1-2C46-B2E4-12F737F4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the code 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2242CA-4D8F-B74A-870E-74BD8540DC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SAUG National Summit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67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296C-3751-3848-B914-8DD71C70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02" y="378571"/>
            <a:ext cx="4683733" cy="276927"/>
          </a:xfrm>
        </p:spPr>
        <p:txBody>
          <a:bodyPr>
            <a:normAutofit fontScale="90000"/>
          </a:bodyPr>
          <a:lstStyle/>
          <a:p>
            <a:r>
              <a:rPr lang="en-GB" dirty="0"/>
              <a:t>Business object runtime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5BBEF-9501-BF48-AC06-F438D506B3F4}"/>
              </a:ext>
            </a:extLst>
          </p:cNvPr>
          <p:cNvSpPr txBox="1"/>
          <p:nvPr/>
        </p:nvSpPr>
        <p:spPr>
          <a:xfrm>
            <a:off x="5652417" y="4245523"/>
            <a:ext cx="919237" cy="1976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900" kern="0" dirty="0">
                <a:solidFill>
                  <a:schemeClr val="bg1">
                    <a:lumMod val="50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SAP HANA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30BA3D4-58DA-DA45-92A6-3FEEE6FA9B91}"/>
              </a:ext>
            </a:extLst>
          </p:cNvPr>
          <p:cNvSpPr/>
          <p:nvPr/>
        </p:nvSpPr>
        <p:spPr bwMode="gray">
          <a:xfrm>
            <a:off x="5333370" y="1972072"/>
            <a:ext cx="1545706" cy="286631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8FD3"/>
            </a:solidFill>
            <a:miter lim="800000"/>
            <a:headEnd/>
            <a:tailEnd/>
          </a:ln>
        </p:spPr>
        <p:txBody>
          <a:bodyPr lIns="67498" tIns="53999" rIns="67498" bIns="53999" rtlCol="0" anchor="ctr"/>
          <a:lstStyle/>
          <a:p>
            <a:pPr algn="ctr" defTabSz="685754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1050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finalize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3984E-CCE2-1D48-B322-D76620D9F91A}"/>
              </a:ext>
            </a:extLst>
          </p:cNvPr>
          <p:cNvSpPr txBox="1"/>
          <p:nvPr/>
        </p:nvSpPr>
        <p:spPr>
          <a:xfrm>
            <a:off x="5311440" y="1408361"/>
            <a:ext cx="1567636" cy="1829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1050" b="1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SAVE SEQUENCE</a:t>
            </a:r>
          </a:p>
          <a:p>
            <a:pPr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GB" sz="1050" b="1" kern="0" dirty="0">
              <a:solidFill>
                <a:srgbClr val="008FD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46F6A14-A66B-CE4F-A8F9-DC4DFC3E863A}"/>
              </a:ext>
            </a:extLst>
          </p:cNvPr>
          <p:cNvSpPr/>
          <p:nvPr/>
        </p:nvSpPr>
        <p:spPr bwMode="gray">
          <a:xfrm rot="16200000">
            <a:off x="1656202" y="2608065"/>
            <a:ext cx="1548674" cy="276685"/>
          </a:xfrm>
          <a:prstGeom prst="round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98" tIns="53999" rIns="67498" bIns="53999" rtlCol="0" anchor="ctr"/>
          <a:lstStyle/>
          <a:p>
            <a:pPr defTabSz="685754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1050" kern="0" dirty="0" err="1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create_by_association</a:t>
            </a:r>
            <a:endParaRPr lang="en-GB" sz="1050" kern="0" dirty="0">
              <a:solidFill>
                <a:schemeClr val="accent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0BA56B-B40B-0E43-8F56-2DE8C102B9F9}"/>
              </a:ext>
            </a:extLst>
          </p:cNvPr>
          <p:cNvSpPr/>
          <p:nvPr/>
        </p:nvSpPr>
        <p:spPr bwMode="gray">
          <a:xfrm rot="16200000">
            <a:off x="2023249" y="2608064"/>
            <a:ext cx="1548674" cy="276685"/>
          </a:xfrm>
          <a:prstGeom prst="round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98" tIns="53999" rIns="67498" bIns="53999" rtlCol="0" anchor="ctr"/>
          <a:lstStyle/>
          <a:p>
            <a:pPr defTabSz="685754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1050" kern="0" dirty="0" err="1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execute_action</a:t>
            </a:r>
            <a:endParaRPr lang="en-GB" sz="1050" kern="0" dirty="0">
              <a:solidFill>
                <a:schemeClr val="accent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8A59486-0A79-A544-B4B1-FF1BC6C7E0CE}"/>
              </a:ext>
            </a:extLst>
          </p:cNvPr>
          <p:cNvSpPr/>
          <p:nvPr/>
        </p:nvSpPr>
        <p:spPr bwMode="gray">
          <a:xfrm rot="16200000">
            <a:off x="2757345" y="2608064"/>
            <a:ext cx="1548674" cy="276685"/>
          </a:xfrm>
          <a:prstGeom prst="round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98" tIns="53999" rIns="67498" bIns="53999" rtlCol="0" anchor="ctr"/>
          <a:lstStyle/>
          <a:p>
            <a:pPr defTabSz="685754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1050" kern="0" dirty="0" err="1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read_by_association</a:t>
            </a:r>
            <a:endParaRPr lang="en-GB" sz="1050" kern="0" dirty="0">
              <a:solidFill>
                <a:schemeClr val="accent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F7744-7CF7-6943-8AB5-983566820DE6}"/>
              </a:ext>
            </a:extLst>
          </p:cNvPr>
          <p:cNvSpPr txBox="1"/>
          <p:nvPr/>
        </p:nvSpPr>
        <p:spPr>
          <a:xfrm>
            <a:off x="1181772" y="1406655"/>
            <a:ext cx="1615813" cy="1779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1050" b="1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INTERACTION PHASE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C518F5-9D29-334C-8224-C82147629F80}"/>
              </a:ext>
            </a:extLst>
          </p:cNvPr>
          <p:cNvCxnSpPr>
            <a:cxnSpLocks/>
          </p:cNvCxnSpPr>
          <p:nvPr/>
        </p:nvCxnSpPr>
        <p:spPr>
          <a:xfrm flipV="1">
            <a:off x="1191057" y="1584611"/>
            <a:ext cx="2845304" cy="1"/>
          </a:xfrm>
          <a:prstGeom prst="line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7AD5F5-5985-754D-9D76-298CA50A44F0}"/>
              </a:ext>
            </a:extLst>
          </p:cNvPr>
          <p:cNvCxnSpPr>
            <a:cxnSpLocks/>
          </p:cNvCxnSpPr>
          <p:nvPr/>
        </p:nvCxnSpPr>
        <p:spPr>
          <a:xfrm>
            <a:off x="5311440" y="1584611"/>
            <a:ext cx="1567636" cy="0"/>
          </a:xfrm>
          <a:prstGeom prst="line">
            <a:avLst/>
          </a:prstGeom>
          <a:ln w="12700">
            <a:solidFill>
              <a:srgbClr val="008FD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15AAB4-7AAD-9B40-A0F5-EA5EAAE94CC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095257" y="2258703"/>
            <a:ext cx="10966" cy="146103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8B73D42-3EA7-A74A-B1FF-899C0F76FC84}"/>
              </a:ext>
            </a:extLst>
          </p:cNvPr>
          <p:cNvSpPr/>
          <p:nvPr/>
        </p:nvSpPr>
        <p:spPr bwMode="gray">
          <a:xfrm>
            <a:off x="5333369" y="2303212"/>
            <a:ext cx="1545707" cy="286631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8FD3"/>
            </a:solidFill>
            <a:miter lim="800000"/>
            <a:headEnd/>
            <a:tailEnd/>
          </a:ln>
        </p:spPr>
        <p:txBody>
          <a:bodyPr lIns="67498" tIns="53999" rIns="67498" bIns="53999" rtlCol="0" anchor="ctr"/>
          <a:lstStyle/>
          <a:p>
            <a:pPr algn="ctr" defTabSz="685754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1050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check_before_save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0681FEA-8F81-2F45-8BCC-315AE9F833F3}"/>
              </a:ext>
            </a:extLst>
          </p:cNvPr>
          <p:cNvSpPr/>
          <p:nvPr/>
        </p:nvSpPr>
        <p:spPr bwMode="gray">
          <a:xfrm>
            <a:off x="5333370" y="2634352"/>
            <a:ext cx="1545706" cy="286631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8FD3"/>
            </a:solidFill>
            <a:miter lim="800000"/>
            <a:headEnd/>
            <a:tailEnd/>
          </a:ln>
        </p:spPr>
        <p:txBody>
          <a:bodyPr lIns="67498" tIns="53999" rIns="67498" bIns="53999" rtlCol="0" anchor="ctr"/>
          <a:lstStyle/>
          <a:p>
            <a:pPr algn="ctr" defTabSz="685754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1050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adjust_numbers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DC53A57-2020-7941-BF61-733A625AF329}"/>
              </a:ext>
            </a:extLst>
          </p:cNvPr>
          <p:cNvSpPr/>
          <p:nvPr/>
        </p:nvSpPr>
        <p:spPr bwMode="gray">
          <a:xfrm>
            <a:off x="5333370" y="2965492"/>
            <a:ext cx="1545706" cy="286631"/>
          </a:xfrm>
          <a:prstGeom prst="roundRect">
            <a:avLst/>
          </a:prstGeom>
          <a:solidFill>
            <a:schemeClr val="bg1"/>
          </a:solidFill>
          <a:ln w="12700" algn="ctr">
            <a:solidFill>
              <a:srgbClr val="008FD3"/>
            </a:solidFill>
            <a:miter lim="800000"/>
            <a:headEnd/>
            <a:tailEnd/>
          </a:ln>
        </p:spPr>
        <p:txBody>
          <a:bodyPr lIns="67498" tIns="53999" rIns="67498" bIns="53999" rtlCol="0" anchor="ctr"/>
          <a:lstStyle/>
          <a:p>
            <a:pPr algn="ctr" defTabSz="685754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1050" kern="0" dirty="0">
                <a:solidFill>
                  <a:srgbClr val="008FD3"/>
                </a:solidFill>
                <a:ea typeface="Arial Unicode MS" pitchFamily="34" charset="-128"/>
                <a:cs typeface="Arial Unicode MS" pitchFamily="34" charset="-128"/>
              </a:rPr>
              <a:t>save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914AA8FF-DE12-E245-9EB5-4D472DC4BA49}"/>
              </a:ext>
            </a:extLst>
          </p:cNvPr>
          <p:cNvCxnSpPr>
            <a:cxnSpLocks/>
            <a:stCxn id="7" idx="1"/>
            <a:endCxn id="17" idx="1"/>
          </p:cNvCxnSpPr>
          <p:nvPr/>
        </p:nvCxnSpPr>
        <p:spPr>
          <a:xfrm rot="16200000" flipH="1">
            <a:off x="3456377" y="2494906"/>
            <a:ext cx="166100" cy="2217775"/>
          </a:xfrm>
          <a:prstGeom prst="bentConnector2">
            <a:avLst/>
          </a:prstGeom>
          <a:ln w="127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59DFD8FF-9EAE-8B42-A42A-C43CCE0DD9FF}"/>
              </a:ext>
            </a:extLst>
          </p:cNvPr>
          <p:cNvCxnSpPr>
            <a:cxnSpLocks/>
            <a:stCxn id="8" idx="1"/>
            <a:endCxn id="17" idx="1"/>
          </p:cNvCxnSpPr>
          <p:nvPr/>
        </p:nvCxnSpPr>
        <p:spPr>
          <a:xfrm rot="16200000" flipH="1">
            <a:off x="3639900" y="2678429"/>
            <a:ext cx="166100" cy="1850729"/>
          </a:xfrm>
          <a:prstGeom prst="bentConnector2">
            <a:avLst/>
          </a:prstGeom>
          <a:ln w="127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DEC31EF-0F9D-5546-B894-ECE5FF32A7F6}"/>
              </a:ext>
            </a:extLst>
          </p:cNvPr>
          <p:cNvCxnSpPr>
            <a:cxnSpLocks/>
            <a:stCxn id="9" idx="1"/>
            <a:endCxn id="17" idx="1"/>
          </p:cNvCxnSpPr>
          <p:nvPr/>
        </p:nvCxnSpPr>
        <p:spPr>
          <a:xfrm rot="16200000" flipH="1">
            <a:off x="4006948" y="3045478"/>
            <a:ext cx="166100" cy="1116632"/>
          </a:xfrm>
          <a:prstGeom prst="bentConnector2">
            <a:avLst/>
          </a:prstGeom>
          <a:ln w="127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C5CB9419-F742-2940-ADCA-F38F2068A692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4924032" y="2115387"/>
            <a:ext cx="409338" cy="1427469"/>
          </a:xfrm>
          <a:prstGeom prst="bentConnector2">
            <a:avLst/>
          </a:prstGeom>
          <a:ln w="127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47FDA78-2DFF-884C-9566-A7E19E0E17DC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5010644" y="2446527"/>
            <a:ext cx="322726" cy="1157264"/>
          </a:xfrm>
          <a:prstGeom prst="bentConnector2">
            <a:avLst/>
          </a:prstGeom>
          <a:ln w="127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6827302-FEE3-A04A-ABEA-5EDD598A0027}"/>
              </a:ext>
            </a:extLst>
          </p:cNvPr>
          <p:cNvCxnSpPr>
            <a:cxnSpLocks/>
            <a:stCxn id="15" idx="1"/>
            <a:endCxn id="17" idx="0"/>
          </p:cNvCxnSpPr>
          <p:nvPr/>
        </p:nvCxnSpPr>
        <p:spPr>
          <a:xfrm rot="10800000" flipV="1">
            <a:off x="5099881" y="2777667"/>
            <a:ext cx="233490" cy="768231"/>
          </a:xfrm>
          <a:prstGeom prst="bentConnector2">
            <a:avLst/>
          </a:prstGeom>
          <a:ln w="127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8C7C53D-A622-9A4A-90AD-65BB62F1DBF4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5171543" y="3108808"/>
            <a:ext cx="161828" cy="434048"/>
          </a:xfrm>
          <a:prstGeom prst="bentConnector2">
            <a:avLst/>
          </a:prstGeom>
          <a:ln w="127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8FFE884-D918-6F4B-91A2-FD7F96E1C5B9}"/>
              </a:ext>
            </a:extLst>
          </p:cNvPr>
          <p:cNvSpPr/>
          <p:nvPr/>
        </p:nvSpPr>
        <p:spPr bwMode="gray">
          <a:xfrm rot="16200000">
            <a:off x="2390296" y="2608064"/>
            <a:ext cx="1548674" cy="276685"/>
          </a:xfrm>
          <a:prstGeom prst="round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98" tIns="53999" rIns="67498" bIns="53999" rtlCol="0" anchor="ctr"/>
          <a:lstStyle/>
          <a:p>
            <a:pPr defTabSz="685754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105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read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29075F1-D4F1-394C-9151-4BB54592B421}"/>
              </a:ext>
            </a:extLst>
          </p:cNvPr>
          <p:cNvCxnSpPr>
            <a:cxnSpLocks/>
            <a:stCxn id="25" idx="1"/>
            <a:endCxn id="17" idx="1"/>
          </p:cNvCxnSpPr>
          <p:nvPr/>
        </p:nvCxnSpPr>
        <p:spPr>
          <a:xfrm rot="16200000" flipH="1">
            <a:off x="3823423" y="2861953"/>
            <a:ext cx="166100" cy="1483681"/>
          </a:xfrm>
          <a:prstGeom prst="bentConnector2">
            <a:avLst/>
          </a:prstGeom>
          <a:ln w="127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1DB4506D-19B6-BF4A-BECF-4A12B37B50CF}"/>
              </a:ext>
            </a:extLst>
          </p:cNvPr>
          <p:cNvSpPr/>
          <p:nvPr/>
        </p:nvSpPr>
        <p:spPr bwMode="gray">
          <a:xfrm rot="16200000">
            <a:off x="1289155" y="2608065"/>
            <a:ext cx="1548674" cy="276685"/>
          </a:xfrm>
          <a:prstGeom prst="round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98" tIns="53999" rIns="67498" bIns="53999" rtlCol="0" anchor="ctr"/>
          <a:lstStyle/>
          <a:p>
            <a:pPr defTabSz="685754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105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delete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E94A5EC9-6F1D-554E-9860-7657DFD16AE0}"/>
              </a:ext>
            </a:extLst>
          </p:cNvPr>
          <p:cNvSpPr/>
          <p:nvPr/>
        </p:nvSpPr>
        <p:spPr bwMode="gray">
          <a:xfrm rot="16200000">
            <a:off x="922109" y="2608065"/>
            <a:ext cx="1548674" cy="276685"/>
          </a:xfrm>
          <a:prstGeom prst="round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98" tIns="53999" rIns="67498" bIns="53999" rtlCol="0" anchor="ctr"/>
          <a:lstStyle/>
          <a:p>
            <a:pPr defTabSz="685754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105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update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06CB7AC-66B7-3445-B817-123333E81D52}"/>
              </a:ext>
            </a:extLst>
          </p:cNvPr>
          <p:cNvSpPr/>
          <p:nvPr/>
        </p:nvSpPr>
        <p:spPr bwMode="gray">
          <a:xfrm rot="16200000">
            <a:off x="555062" y="2608065"/>
            <a:ext cx="1548674" cy="276685"/>
          </a:xfrm>
          <a:prstGeom prst="round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98" tIns="53999" rIns="67498" bIns="53999" rtlCol="0" anchor="ctr"/>
          <a:lstStyle/>
          <a:p>
            <a:pPr defTabSz="685754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105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create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ADB2631-978E-914F-A791-43270FD8FCA7}"/>
              </a:ext>
            </a:extLst>
          </p:cNvPr>
          <p:cNvCxnSpPr>
            <a:cxnSpLocks/>
            <a:stCxn id="58" idx="1"/>
            <a:endCxn id="17" idx="1"/>
          </p:cNvCxnSpPr>
          <p:nvPr/>
        </p:nvCxnSpPr>
        <p:spPr>
          <a:xfrm rot="16200000" flipH="1">
            <a:off x="2905806" y="1944336"/>
            <a:ext cx="166100" cy="3318915"/>
          </a:xfrm>
          <a:prstGeom prst="bentConnector2">
            <a:avLst/>
          </a:prstGeom>
          <a:ln w="127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CE7C7B6-1EF0-5349-8E9B-EDF9D88F2C69}"/>
              </a:ext>
            </a:extLst>
          </p:cNvPr>
          <p:cNvCxnSpPr>
            <a:cxnSpLocks/>
            <a:stCxn id="57" idx="1"/>
            <a:endCxn id="17" idx="1"/>
          </p:cNvCxnSpPr>
          <p:nvPr/>
        </p:nvCxnSpPr>
        <p:spPr>
          <a:xfrm rot="16200000" flipH="1">
            <a:off x="3089330" y="2127859"/>
            <a:ext cx="166100" cy="2951869"/>
          </a:xfrm>
          <a:prstGeom prst="bentConnector2">
            <a:avLst/>
          </a:prstGeom>
          <a:ln w="127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6E6D67F0-347C-5747-9079-753DDF3804CB}"/>
              </a:ext>
            </a:extLst>
          </p:cNvPr>
          <p:cNvCxnSpPr>
            <a:cxnSpLocks/>
            <a:stCxn id="56" idx="1"/>
            <a:endCxn id="17" idx="1"/>
          </p:cNvCxnSpPr>
          <p:nvPr/>
        </p:nvCxnSpPr>
        <p:spPr>
          <a:xfrm rot="16200000" flipH="1">
            <a:off x="3272853" y="2311383"/>
            <a:ext cx="166100" cy="2584822"/>
          </a:xfrm>
          <a:prstGeom prst="bentConnector2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F10948F2-10E8-C14B-BFC4-C36102276001}"/>
              </a:ext>
            </a:extLst>
          </p:cNvPr>
          <p:cNvSpPr/>
          <p:nvPr/>
        </p:nvSpPr>
        <p:spPr bwMode="gray">
          <a:xfrm>
            <a:off x="695559" y="1009298"/>
            <a:ext cx="7425307" cy="3519537"/>
          </a:xfrm>
          <a:prstGeom prst="roundRect">
            <a:avLst>
              <a:gd name="adj" fmla="val 2131"/>
            </a:avLst>
          </a:prstGeom>
          <a:noFill/>
          <a:ln w="19050" algn="ctr">
            <a:solidFill>
              <a:schemeClr val="accent2"/>
            </a:solidFill>
            <a:miter lim="800000"/>
            <a:headEnd/>
            <a:tailEnd/>
          </a:ln>
        </p:spPr>
        <p:txBody>
          <a:bodyPr lIns="67482" tIns="107972" rIns="67482" bIns="53986" rtlCol="0" anchor="t" anchorCtr="0"/>
          <a:lstStyle/>
          <a:p>
            <a:pPr algn="r" defTabSz="6856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b="1" kern="0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BUSINESS</a:t>
            </a:r>
            <a:br>
              <a:rPr lang="en-US" sz="1050" b="1" kern="0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1050" b="1" kern="0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OBJECT</a:t>
            </a:r>
            <a:br>
              <a:rPr lang="en-US" sz="1050" b="1" kern="0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1050" b="1" kern="0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RUNTIME</a:t>
            </a:r>
            <a:br>
              <a:rPr lang="en-US" sz="1050" b="1" kern="0" dirty="0">
                <a:ea typeface="Arial Unicode MS" pitchFamily="34" charset="-128"/>
                <a:cs typeface="Arial Unicode MS" pitchFamily="34" charset="-128"/>
              </a:rPr>
            </a:br>
            <a:br>
              <a:rPr lang="en-US" sz="1050" b="1" kern="0" dirty="0">
                <a:ea typeface="Arial Unicode MS" pitchFamily="34" charset="-128"/>
                <a:cs typeface="Arial Unicode MS" pitchFamily="34" charset="-128"/>
              </a:rPr>
            </a:br>
            <a:endParaRPr lang="en-US" sz="1050" b="1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20B463E-58F3-0A43-801C-1FD254E01E7D}"/>
              </a:ext>
            </a:extLst>
          </p:cNvPr>
          <p:cNvSpPr/>
          <p:nvPr/>
        </p:nvSpPr>
        <p:spPr bwMode="gray">
          <a:xfrm rot="16200000">
            <a:off x="3123681" y="2608063"/>
            <a:ext cx="1548674" cy="276685"/>
          </a:xfrm>
          <a:prstGeom prst="round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98" tIns="53999" rIns="67498" bIns="53999" rtlCol="0" anchor="ctr"/>
          <a:lstStyle/>
          <a:p>
            <a:pPr defTabSz="685754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1050" kern="0" dirty="0" err="1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execute_function</a:t>
            </a:r>
            <a:endParaRPr lang="en-GB" sz="1050" kern="0" dirty="0">
              <a:solidFill>
                <a:schemeClr val="accent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4F401C5D-12B9-C148-A1D0-E1241C012000}"/>
              </a:ext>
            </a:extLst>
          </p:cNvPr>
          <p:cNvCxnSpPr>
            <a:cxnSpLocks/>
            <a:stCxn id="34" idx="1"/>
          </p:cNvCxnSpPr>
          <p:nvPr/>
        </p:nvCxnSpPr>
        <p:spPr>
          <a:xfrm rot="16200000" flipH="1">
            <a:off x="4046841" y="3371919"/>
            <a:ext cx="166100" cy="463746"/>
          </a:xfrm>
          <a:prstGeom prst="bentConnector2">
            <a:avLst/>
          </a:prstGeom>
          <a:ln w="127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FC462F-FCC3-BF44-99B1-6EE77EE38F63}"/>
              </a:ext>
            </a:extLst>
          </p:cNvPr>
          <p:cNvCxnSpPr/>
          <p:nvPr/>
        </p:nvCxnSpPr>
        <p:spPr>
          <a:xfrm>
            <a:off x="1191056" y="1888613"/>
            <a:ext cx="1744872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D8596DE-E2EB-1447-A814-670EF9435A25}"/>
              </a:ext>
            </a:extLst>
          </p:cNvPr>
          <p:cNvSpPr txBox="1"/>
          <p:nvPr/>
        </p:nvSpPr>
        <p:spPr>
          <a:xfrm>
            <a:off x="1181772" y="1767055"/>
            <a:ext cx="1753685" cy="1976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787" kern="0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MODIFY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5763769-F68D-A24D-9817-F997D90ADFF3}"/>
              </a:ext>
            </a:extLst>
          </p:cNvPr>
          <p:cNvCxnSpPr>
            <a:cxnSpLocks/>
          </p:cNvCxnSpPr>
          <p:nvPr/>
        </p:nvCxnSpPr>
        <p:spPr>
          <a:xfrm>
            <a:off x="3034038" y="1888613"/>
            <a:ext cx="1002323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BD7B04D-D65B-5848-AC40-26C97030F2AE}"/>
              </a:ext>
            </a:extLst>
          </p:cNvPr>
          <p:cNvSpPr txBox="1"/>
          <p:nvPr/>
        </p:nvSpPr>
        <p:spPr>
          <a:xfrm>
            <a:off x="3026290" y="1767054"/>
            <a:ext cx="1010071" cy="1976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787" kern="0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READ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26011D7-B44A-B640-841D-3B6E915BFBB8}"/>
              </a:ext>
            </a:extLst>
          </p:cNvPr>
          <p:cNvSpPr/>
          <p:nvPr/>
        </p:nvSpPr>
        <p:spPr bwMode="gray">
          <a:xfrm rot="16200000">
            <a:off x="3486010" y="2608875"/>
            <a:ext cx="1548674" cy="276685"/>
          </a:xfrm>
          <a:prstGeom prst="round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67498" tIns="53999" rIns="67498" bIns="53999" rtlCol="0" anchor="ctr"/>
          <a:lstStyle/>
          <a:p>
            <a:pPr defTabSz="685754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1050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lock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27F8C2B-02CF-364B-8557-5F26516747B1}"/>
              </a:ext>
            </a:extLst>
          </p:cNvPr>
          <p:cNvCxnSpPr>
            <a:cxnSpLocks/>
            <a:stCxn id="42" idx="1"/>
            <a:endCxn id="17" idx="1"/>
          </p:cNvCxnSpPr>
          <p:nvPr/>
        </p:nvCxnSpPr>
        <p:spPr>
          <a:xfrm rot="16200000" flipH="1">
            <a:off x="4371686" y="3410215"/>
            <a:ext cx="165289" cy="387968"/>
          </a:xfrm>
          <a:prstGeom prst="bentConnector2">
            <a:avLst/>
          </a:prstGeom>
          <a:ln w="127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0ACAB9F-A8BE-984B-A5EB-2835D84F15CA}"/>
              </a:ext>
            </a:extLst>
          </p:cNvPr>
          <p:cNvCxnSpPr>
            <a:cxnSpLocks/>
          </p:cNvCxnSpPr>
          <p:nvPr/>
        </p:nvCxnSpPr>
        <p:spPr>
          <a:xfrm>
            <a:off x="4135899" y="1881273"/>
            <a:ext cx="262790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F7CCAE8-0A3C-9B4A-A205-64F90000C71E}"/>
              </a:ext>
            </a:extLst>
          </p:cNvPr>
          <p:cNvSpPr txBox="1"/>
          <p:nvPr/>
        </p:nvSpPr>
        <p:spPr>
          <a:xfrm>
            <a:off x="4128152" y="1759714"/>
            <a:ext cx="318452" cy="1976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787" kern="0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LOCK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C596938-3785-3844-B78E-CD8D1E41D203}"/>
              </a:ext>
            </a:extLst>
          </p:cNvPr>
          <p:cNvSpPr/>
          <p:nvPr/>
        </p:nvSpPr>
        <p:spPr bwMode="gray">
          <a:xfrm>
            <a:off x="4648315" y="3545899"/>
            <a:ext cx="903130" cy="28189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67498" tIns="53999" rIns="67498" bIns="53999" rtlCol="0" anchor="ctr"/>
          <a:lstStyle/>
          <a:p>
            <a:pPr algn="ctr" defTabSz="685754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GB" sz="1050" kern="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TX buffer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A2DC40B-A0B3-4FEC-971A-D23BEC9D8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181" y="3630360"/>
            <a:ext cx="574151" cy="57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38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D915C345066340A6E547922950C620" ma:contentTypeVersion="10" ma:contentTypeDescription="Create a new document." ma:contentTypeScope="" ma:versionID="99758696ef843aef9d9142e0747695e1">
  <xsd:schema xmlns:xsd="http://www.w3.org/2001/XMLSchema" xmlns:xs="http://www.w3.org/2001/XMLSchema" xmlns:p="http://schemas.microsoft.com/office/2006/metadata/properties" xmlns:ns2="ebcd058a-0d18-4df8-89cc-58de79303721" xmlns:ns3="4dae927c-2c60-435b-8780-6f2bf81f4529" targetNamespace="http://schemas.microsoft.com/office/2006/metadata/properties" ma:root="true" ma:fieldsID="171602ed49b79faa1549a9d5ad266615" ns2:_="" ns3:_="">
    <xsd:import namespace="ebcd058a-0d18-4df8-89cc-58de79303721"/>
    <xsd:import namespace="4dae927c-2c60-435b-8780-6f2bf81f45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cd058a-0d18-4df8-89cc-58de793037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ae927c-2c60-435b-8780-6f2bf81f452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CAAC96-1480-4044-80F3-94D01C3F4B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cd058a-0d18-4df8-89cc-58de79303721"/>
    <ds:schemaRef ds:uri="4dae927c-2c60-435b-8780-6f2bf81f45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386CDA-D2A8-4B50-B567-027D296A9F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108C8D-17BE-443B-AFB9-1C4BE022B9F8}">
  <ds:schemaRefs>
    <ds:schemaRef ds:uri="http://purl.org/dc/elements/1.1/"/>
    <ds:schemaRef ds:uri="http://schemas.microsoft.com/office/2006/metadata/properties"/>
    <ds:schemaRef ds:uri="ebcd058a-0d18-4df8-89cc-58de79303721"/>
    <ds:schemaRef ds:uri="http://purl.org/dc/terms/"/>
    <ds:schemaRef ds:uri="http://schemas.openxmlformats.org/package/2006/metadata/core-properties"/>
    <ds:schemaRef ds:uri="4dae927c-2c60-435b-8780-6f2bf81f4529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4515</TotalTime>
  <Words>539</Words>
  <Application>Microsoft Macintosh PowerPoint</Application>
  <PresentationFormat>On-screen Show (16:9)</PresentationFormat>
  <Paragraphs>190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Narrow</vt:lpstr>
      <vt:lpstr>Calibri</vt:lpstr>
      <vt:lpstr>Calibri Light</vt:lpstr>
      <vt:lpstr>1_Office Theme</vt:lpstr>
      <vt:lpstr>The ABAP RESTful Programming Model</vt:lpstr>
      <vt:lpstr>Introduction</vt:lpstr>
      <vt:lpstr>PowerPoint Presentation</vt:lpstr>
      <vt:lpstr>Evolution of the ABAP programming model</vt:lpstr>
      <vt:lpstr>ABAP RESTful Programming Model – The key players</vt:lpstr>
      <vt:lpstr>ABAP RESTful Programming Model – The big picture</vt:lpstr>
      <vt:lpstr>Runtime</vt:lpstr>
      <vt:lpstr>Let’s see the code …</vt:lpstr>
      <vt:lpstr>Business object runtime</vt:lpstr>
      <vt:lpstr>Business objects - status overview</vt:lpstr>
      <vt:lpstr>Business objects - unmanaged</vt:lpstr>
      <vt:lpstr>Business objects - managed</vt:lpstr>
      <vt:lpstr>Business objects - save unmanaged</vt:lpstr>
      <vt:lpstr>ABAP RESTful Programming Model – The big picture</vt:lpstr>
      <vt:lpstr>PowerPoint Presentation</vt:lpstr>
      <vt:lpstr>PowerPoint Presentation</vt:lpstr>
    </vt:vector>
  </TitlesOfParts>
  <Manager/>
  <Company>Yelcho Systems Consulting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ABAP RAP</dc:title>
  <dc:subject>RESTFul ABAp Programming Model</dc:subject>
  <dc:creator>Graham Robinson</dc:creator>
  <cp:keywords/>
  <dc:description>SAUG Summit 2019</dc:description>
  <cp:lastModifiedBy>Graham Robinson</cp:lastModifiedBy>
  <cp:revision>51</cp:revision>
  <dcterms:created xsi:type="dcterms:W3CDTF">2018-06-13T01:18:45Z</dcterms:created>
  <dcterms:modified xsi:type="dcterms:W3CDTF">2019-08-24T02:47:02Z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0x01010046D915C345066340A6E547922950C620</vt:lpwstr>
  </property>
</Properties>
</file>