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82" r:id="rId2"/>
  </p:sldMasterIdLst>
  <p:notesMasterIdLst>
    <p:notesMasterId r:id="rId28"/>
  </p:notesMasterIdLst>
  <p:handoutMasterIdLst>
    <p:handoutMasterId r:id="rId29"/>
  </p:handoutMasterIdLst>
  <p:sldIdLst>
    <p:sldId id="541" r:id="rId3"/>
    <p:sldId id="542" r:id="rId4"/>
    <p:sldId id="533" r:id="rId5"/>
    <p:sldId id="436" r:id="rId6"/>
    <p:sldId id="543" r:id="rId7"/>
    <p:sldId id="510" r:id="rId8"/>
    <p:sldId id="544" r:id="rId9"/>
    <p:sldId id="443" r:id="rId10"/>
    <p:sldId id="438" r:id="rId11"/>
    <p:sldId id="531" r:id="rId12"/>
    <p:sldId id="532" r:id="rId13"/>
    <p:sldId id="858" r:id="rId14"/>
    <p:sldId id="862" r:id="rId15"/>
    <p:sldId id="861" r:id="rId16"/>
    <p:sldId id="2884" r:id="rId17"/>
    <p:sldId id="668" r:id="rId18"/>
    <p:sldId id="702" r:id="rId19"/>
    <p:sldId id="545" r:id="rId20"/>
    <p:sldId id="859" r:id="rId21"/>
    <p:sldId id="866" r:id="rId22"/>
    <p:sldId id="860" r:id="rId23"/>
    <p:sldId id="869" r:id="rId24"/>
    <p:sldId id="548" r:id="rId25"/>
    <p:sldId id="550" r:id="rId26"/>
    <p:sldId id="551" r:id="rId27"/>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195A"/>
    <a:srgbClr val="FF0000"/>
    <a:srgbClr val="0F46A7"/>
    <a:srgbClr val="970A82"/>
    <a:srgbClr val="FF3399"/>
    <a:srgbClr val="FFFFFF"/>
    <a:srgbClr val="FEE3A1"/>
    <a:srgbClr val="FFF1D0"/>
    <a:srgbClr val="FFF8E7"/>
    <a:srgbClr val="FECE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83" autoAdjust="0"/>
    <p:restoredTop sz="95701" autoAdjust="0"/>
  </p:normalViewPr>
  <p:slideViewPr>
    <p:cSldViewPr snapToGrid="0" showGuides="1">
      <p:cViewPr varScale="1">
        <p:scale>
          <a:sx n="81" d="100"/>
          <a:sy n="81" d="100"/>
        </p:scale>
        <p:origin x="114" y="1908"/>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3996"/>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noProof="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16193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1367742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12</a:t>
            </a:fld>
            <a:endParaRPr lang="en-US" dirty="0"/>
          </a:p>
        </p:txBody>
      </p:sp>
    </p:spTree>
    <p:extLst>
      <p:ext uri="{BB962C8B-B14F-4D97-AF65-F5344CB8AC3E}">
        <p14:creationId xmlns:p14="http://schemas.microsoft.com/office/powerpoint/2010/main" val="75331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779647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17</a:t>
            </a:fld>
            <a:endParaRPr lang="en-US"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24815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19</a:t>
            </a:fld>
            <a:endParaRPr lang="en-US" dirty="0"/>
          </a:p>
        </p:txBody>
      </p:sp>
    </p:spTree>
    <p:extLst>
      <p:ext uri="{BB962C8B-B14F-4D97-AF65-F5344CB8AC3E}">
        <p14:creationId xmlns:p14="http://schemas.microsoft.com/office/powerpoint/2010/main" val="192259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21</a:t>
            </a:fld>
            <a:endParaRPr lang="en-US" dirty="0"/>
          </a:p>
        </p:txBody>
      </p:sp>
    </p:spTree>
    <p:extLst>
      <p:ext uri="{BB962C8B-B14F-4D97-AF65-F5344CB8AC3E}">
        <p14:creationId xmlns:p14="http://schemas.microsoft.com/office/powerpoint/2010/main" val="1520544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22</a:t>
            </a:fld>
            <a:endParaRPr lang="en-US" dirty="0"/>
          </a:p>
        </p:txBody>
      </p:sp>
    </p:spTree>
    <p:extLst>
      <p:ext uri="{BB962C8B-B14F-4D97-AF65-F5344CB8AC3E}">
        <p14:creationId xmlns:p14="http://schemas.microsoft.com/office/powerpoint/2010/main" val="429636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921935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corporate/de/legal/copyright.html" TargetMode="External"/><Relationship Id="rId9" Type="http://schemas.openxmlformats.org/officeDocument/2006/relationships/hyperlink" Target="https://twitter.com/sap" TargetMode="Externa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49255" y="6217668"/>
            <a:ext cx="1963635"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PUBLIC</a:t>
            </a:r>
          </a:p>
        </p:txBody>
      </p:sp>
      <p:sp>
        <p:nvSpPr>
          <p:cNvPr id="19" name="Speaker"/>
          <p:cNvSpPr>
            <a:spLocks noGrp="1"/>
          </p:cNvSpPr>
          <p:nvPr userDrawn="1">
            <p:ph type="subTitle" idx="1" hasCustomPrompt="1"/>
          </p:nvPr>
        </p:nvSpPr>
        <p:spPr bwMode="black">
          <a:xfrm>
            <a:off x="288000" y="5130489"/>
            <a:ext cx="10899174"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3" name="Title"/>
          <p:cNvSpPr>
            <a:spLocks noGrp="1"/>
          </p:cNvSpPr>
          <p:nvPr>
            <p:ph type="title" hasCustomPrompt="1"/>
          </p:nvPr>
        </p:nvSpPr>
        <p:spPr>
          <a:xfrm>
            <a:off x="288000" y="4024430"/>
            <a:ext cx="10899174"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5174"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mod="1">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mod="1">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PUBLIC</a:t>
            </a:r>
          </a:p>
        </p:txBody>
      </p:sp>
      <p:sp>
        <p:nvSpPr>
          <p:cNvPr id="6" name="Speaker"/>
          <p:cNvSpPr>
            <a:spLocks noGrp="1"/>
          </p:cNvSpPr>
          <p:nvPr userDrawn="1">
            <p:ph type="subTitle" idx="1" hasCustomPrompt="1"/>
          </p:nvPr>
        </p:nvSpPr>
        <p:spPr bwMode="black">
          <a:xfrm>
            <a:off x="287999" y="4268503"/>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4" name="Title 3"/>
          <p:cNvSpPr>
            <a:spLocks noGrp="1"/>
          </p:cNvSpPr>
          <p:nvPr>
            <p:ph type="title" hasCustomPrompt="1"/>
          </p:nvPr>
        </p:nvSpPr>
        <p:spPr>
          <a:xfrm>
            <a:off x="288000" y="2706317"/>
            <a:ext cx="109008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1982410628"/>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7" orient="horz" pos="41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9725565" y="5994000"/>
            <a:ext cx="1963635" cy="360000"/>
          </a:xfrm>
          <a:prstGeom prst="rect">
            <a:avLst/>
          </a:prstGeom>
        </p:spPr>
      </p:pic>
      <p:sp>
        <p:nvSpPr>
          <p:cNvPr id="19" name="Copyright information English"/>
          <p:cNvSpPr txBox="1"/>
          <p:nvPr userDrawn="1"/>
        </p:nvSpPr>
        <p:spPr bwMode="black">
          <a:xfrm>
            <a:off x="50323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8"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0"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1"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2"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43" name="Follow all of SAP"/>
          <p:cNvSpPr txBox="1"/>
          <p:nvPr userDrawn="1"/>
        </p:nvSpPr>
        <p:spPr bwMode="black">
          <a:xfrm>
            <a:off x="503238"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userDrawn="1"/>
        </p:nvPicPr>
        <p:blipFill>
          <a:blip r:embed="rId3"/>
          <a:stretch>
            <a:fillRect/>
          </a:stretch>
        </p:blipFill>
        <p:spPr>
          <a:xfrm>
            <a:off x="9725565" y="5994000"/>
            <a:ext cx="1963635" cy="360000"/>
          </a:xfrm>
          <a:prstGeom prst="rect">
            <a:avLst/>
          </a:prstGeom>
        </p:spPr>
      </p:pic>
      <p:sp>
        <p:nvSpPr>
          <p:cNvPr id="32" name="Copyright information-German"/>
          <p:cNvSpPr txBox="1"/>
          <p:nvPr userDrawn="1"/>
        </p:nvSpPr>
        <p:spPr bwMode="black">
          <a:xfrm>
            <a:off x="50399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2019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4"/>
              </a:rPr>
              <a:t>www.sap.com/corporate/de/legal/copyright.html</a:t>
            </a:r>
            <a:r>
              <a:rPr lang="de-DE" sz="800" kern="1200" noProof="0" dirty="0">
                <a:solidFill>
                  <a:schemeClr val="tx1"/>
                </a:solidFill>
                <a:effectLst/>
                <a:latin typeface="Arial"/>
                <a:ea typeface="+mn-ea"/>
                <a:cs typeface="+mn-cs"/>
              </a:rPr>
              <a:t>.</a:t>
            </a:r>
          </a:p>
        </p:txBody>
      </p:sp>
      <p:pic>
        <p:nvPicPr>
          <p:cNvPr id="26" name="Linkedin icon with link">
            <a:hlinkClick r:id="rId5"/>
          </p:cNvPr>
          <p:cNvPicPr>
            <a:picLocks noChangeAspect="1"/>
          </p:cNvPicPr>
          <p:nvPr userDrawn="1"/>
        </p:nvPicPr>
        <p:blipFill>
          <a:blip r:embed="rId6"/>
          <a:stretch>
            <a:fillRect/>
          </a:stretch>
        </p:blipFill>
        <p:spPr>
          <a:xfrm>
            <a:off x="2273814" y="1749959"/>
            <a:ext cx="361809" cy="361809"/>
          </a:xfrm>
          <a:prstGeom prst="rect">
            <a:avLst/>
          </a:prstGeom>
        </p:spPr>
      </p:pic>
      <p:pic>
        <p:nvPicPr>
          <p:cNvPr id="27" name="YouTube icon with link">
            <a:hlinkClick r:id="rId7"/>
          </p:cNvPr>
          <p:cNvPicPr>
            <a:picLocks noChangeAspect="1"/>
          </p:cNvPicPr>
          <p:nvPr userDrawn="1"/>
        </p:nvPicPr>
        <p:blipFill>
          <a:blip r:embed="rId8"/>
          <a:stretch>
            <a:fillRect/>
          </a:stretch>
        </p:blipFill>
        <p:spPr>
          <a:xfrm>
            <a:off x="1683278" y="1749063"/>
            <a:ext cx="363600" cy="363600"/>
          </a:xfrm>
          <a:prstGeom prst="rect">
            <a:avLst/>
          </a:prstGeom>
        </p:spPr>
      </p:pic>
      <p:pic>
        <p:nvPicPr>
          <p:cNvPr id="28" name="Twitter icon with link">
            <a:hlinkClick r:id="rId9" tooltip="https://twitter.com/sap"/>
          </p:cNvPr>
          <p:cNvPicPr>
            <a:picLocks noChangeAspect="1"/>
          </p:cNvPicPr>
          <p:nvPr userDrawn="1"/>
        </p:nvPicPr>
        <p:blipFill>
          <a:blip r:embed="rId10"/>
          <a:stretch>
            <a:fillRect/>
          </a:stretch>
        </p:blipFill>
        <p:spPr>
          <a:xfrm>
            <a:off x="1094533" y="1749959"/>
            <a:ext cx="361809" cy="361809"/>
          </a:xfrm>
          <a:prstGeom prst="rect">
            <a:avLst/>
          </a:prstGeom>
        </p:spPr>
      </p:pic>
      <p:pic>
        <p:nvPicPr>
          <p:cNvPr id="29" name="Facebook icon with link">
            <a:hlinkClick r:id="rId11"/>
          </p:cNvPr>
          <p:cNvPicPr>
            <a:picLocks noChangeAspect="1"/>
          </p:cNvPicPr>
          <p:nvPr userDrawn="1"/>
        </p:nvPicPr>
        <p:blipFill>
          <a:blip r:embed="rId12"/>
          <a:stretch>
            <a:fillRect/>
          </a:stretch>
        </p:blipFill>
        <p:spPr>
          <a:xfrm>
            <a:off x="503997" y="1749063"/>
            <a:ext cx="363600" cy="363600"/>
          </a:xfrm>
          <a:prstGeom prst="rect">
            <a:avLst/>
          </a:prstGeom>
        </p:spPr>
      </p:pic>
      <p:sp>
        <p:nvSpPr>
          <p:cNvPr id="20"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solidFill>
                  <a:schemeClr val="accent1"/>
                </a:solidFill>
              </a:rPr>
              <a:t>PUBLIC</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129809192"/>
      </p:ext>
    </p:extLst>
  </p:cSld>
  <p:clrMapOvr>
    <a:masterClrMapping/>
  </p:clrMapOvr>
  <p:extLst mod="1">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Roadmap_Legal_Disclaimer">
    <p:spTree>
      <p:nvGrpSpPr>
        <p:cNvPr id="1" name=""/>
        <p:cNvGrpSpPr/>
        <p:nvPr/>
      </p:nvGrpSpPr>
      <p:grpSpPr>
        <a:xfrm>
          <a:off x="0" y="0"/>
          <a:ext cx="0" cy="0"/>
          <a:chOff x="0" y="0"/>
          <a:chExt cx="0" cy="0"/>
        </a:xfrm>
      </p:grpSpPr>
      <p:sp>
        <p:nvSpPr>
          <p:cNvPr id="3" name="TextBox 2"/>
          <p:cNvSpPr txBox="1"/>
          <p:nvPr userDrawn="1"/>
        </p:nvSpPr>
        <p:spPr>
          <a:xfrm>
            <a:off x="323302" y="1688402"/>
            <a:ext cx="11439763" cy="4108625"/>
          </a:xfrm>
          <a:prstGeom prst="rect">
            <a:avLst/>
          </a:prstGeom>
          <a:noFill/>
        </p:spPr>
        <p:txBody>
          <a:bodyPr wrap="square" lIns="0" tIns="0" rIns="0" bIns="0" rtlCol="0">
            <a:spAutoFit/>
          </a:bodyPr>
          <a:lstStyle/>
          <a:p>
            <a:pPr lvl="0"/>
            <a:r>
              <a:rPr lang="en-US" sz="1600" dirty="0"/>
              <a:t>The information in this presentation is confidential and proprietary to SAP and may not be disclosed without the permission of SAP. This presentation is not subject to your license agreement or any other service or subscription agreement with SAP. </a:t>
            </a:r>
            <a:br>
              <a:rPr lang="en-US" sz="1600" dirty="0"/>
            </a:br>
            <a:r>
              <a:rPr lang="en-US" sz="1600" dirty="0"/>
              <a:t>SAP has no obligation to pursue any course of business outlined in this document or any related presentation, or to develop or release any functionality mentioned therein. This document, or any related presentation and SAP’s strategy and possible future developments, products and or platforms directions and functionality are all subject to change and may be changed by SAP at any time for any reason without notice. The information in this document is not a commitment, promise or legal obligation to deliver any material, code, or functionality. This document is provided without a warranty of any kind, either express or implied, including but not limited to, the implied warranties of merchantability, fitness for a particular purpose, </a:t>
            </a:r>
            <a:br>
              <a:rPr lang="en-US" sz="1600" dirty="0"/>
            </a:br>
            <a:r>
              <a:rPr lang="en-US" sz="1600" dirty="0"/>
              <a:t>or non-infringement. This document is for informational purposes and may not be incorporated into a contract. </a:t>
            </a:r>
            <a:br>
              <a:rPr lang="en-US" sz="1600" dirty="0"/>
            </a:br>
            <a:r>
              <a:rPr lang="en-US" sz="1600" dirty="0"/>
              <a:t>SAP assumes no responsibility for errors or omissions in this document, except if such damages were caused by SAP’s willful misconduct or gross negligence.</a:t>
            </a:r>
            <a:br>
              <a:rPr lang="en-US" sz="1600" dirty="0"/>
            </a:br>
            <a:endParaRPr lang="en-US" sz="1600" dirty="0"/>
          </a:p>
          <a:p>
            <a:pPr lvl="0"/>
            <a:r>
              <a:rPr lang="en-US" sz="1600" dirty="0"/>
              <a:t>All forward-looking statements are subject to various risks and uncertainties that could cause actual results to differ materially from expectations. Readers are cautioned not to place undue reliance on these forward-looking statements, </a:t>
            </a:r>
            <a:br>
              <a:rPr lang="en-US" sz="1600" dirty="0"/>
            </a:br>
            <a:r>
              <a:rPr lang="en-US" sz="1600" dirty="0"/>
              <a:t>which speak only as of their dates, and they should not be relied upon in making purchasing decisions.</a:t>
            </a:r>
          </a:p>
          <a:p>
            <a:pPr fontAlgn="base">
              <a:spcBef>
                <a:spcPct val="50000"/>
              </a:spcBef>
              <a:spcAft>
                <a:spcPct val="0"/>
              </a:spcAft>
              <a:buClr>
                <a:srgbClr val="F0AB00"/>
              </a:buClr>
              <a:buSzPct val="80000"/>
            </a:pPr>
            <a:endParaRPr lang="en-US" sz="1600" kern="0" dirty="0">
              <a:ea typeface="Arial Unicode MS" pitchFamily="34" charset="-128"/>
              <a:cs typeface="Arial Unicode MS" pitchFamily="34" charset="-128"/>
            </a:endParaRPr>
          </a:p>
        </p:txBody>
      </p:sp>
      <p:sp>
        <p:nvSpPr>
          <p:cNvPr id="4" name="TextBox 3"/>
          <p:cNvSpPr txBox="1"/>
          <p:nvPr userDrawn="1"/>
        </p:nvSpPr>
        <p:spPr>
          <a:xfrm>
            <a:off x="323301" y="324000"/>
            <a:ext cx="11549658" cy="756000"/>
          </a:xfrm>
          <a:prstGeom prst="rect">
            <a:avLst/>
          </a:prstGeom>
        </p:spPr>
        <p:txBody>
          <a:bodyPr vert="horz" lIns="0" tIns="0" rIns="0" bIns="0" rtlCol="0" anchor="ctr" anchorCtr="0">
            <a:noAutofit/>
          </a:bodyPr>
          <a:lstStyle/>
          <a:p>
            <a:pPr algn="l" defTabSz="1248421" rtl="0" eaLnBrk="1" fontAlgn="base" latinLnBrk="0" hangingPunct="1">
              <a:spcBef>
                <a:spcPct val="0"/>
              </a:spcBef>
              <a:spcAft>
                <a:spcPct val="0"/>
              </a:spcAft>
              <a:buClr>
                <a:srgbClr val="F0AB00"/>
              </a:buClr>
              <a:buSzPct val="80000"/>
              <a:buNone/>
            </a:pPr>
            <a:r>
              <a:rPr lang="en-US" sz="2800" b="1" kern="1200" dirty="0">
                <a:solidFill>
                  <a:schemeClr val="tx1"/>
                </a:solidFill>
                <a:latin typeface="+mj-lt"/>
                <a:ea typeface="+mj-ea"/>
                <a:cs typeface="+mj-cs"/>
              </a:rPr>
              <a:t>Legal disclaimer</a:t>
            </a:r>
          </a:p>
        </p:txBody>
      </p:sp>
    </p:spTree>
    <p:extLst>
      <p:ext uri="{BB962C8B-B14F-4D97-AF65-F5344CB8AC3E}">
        <p14:creationId xmlns:p14="http://schemas.microsoft.com/office/powerpoint/2010/main" val="1306218699"/>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9665630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113713247"/>
      </p:ext>
    </p:extLst>
  </p:cSld>
  <p:clrMapOvr>
    <a:masterClrMapping/>
  </p:clrMapOvr>
  <p:extLst mod="1">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6523654"/>
      </p:ext>
    </p:extLst>
  </p:cSld>
  <p:clrMapOvr>
    <a:masterClrMapping/>
  </p:clrMapOvr>
  <p:extLst mod="1">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6177160"/>
      </p:ext>
    </p:extLst>
  </p:cSld>
  <p:clrMapOvr>
    <a:masterClrMapping/>
  </p:clrMapOvr>
  <p:extLst mod="1">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PUBLIC</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2019</a:t>
            </a:r>
          </a:p>
        </p:txBody>
      </p:sp>
      <p:sp>
        <p:nvSpPr>
          <p:cNvPr id="8" name="Title 4"/>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9949255" y="6217668"/>
            <a:ext cx="1963635" cy="360000"/>
          </a:xfrm>
          <a:prstGeom prst="rect">
            <a:avLst/>
          </a:prstGeom>
        </p:spPr>
      </p:pic>
    </p:spTree>
    <p:extLst>
      <p:ext uri="{BB962C8B-B14F-4D97-AF65-F5344CB8AC3E}">
        <p14:creationId xmlns:p14="http://schemas.microsoft.com/office/powerpoint/2010/main" val="3048046299"/>
      </p:ext>
    </p:extLst>
  </p:cSld>
  <p:clrMapOvr>
    <a:overrideClrMapping bg1="lt1" tx1="dk1" bg2="lt2" tx2="dk2" accent1="accent1" accent2="accent2" accent3="accent3" accent4="accent4" accent5="accent5" accent6="accent6" hlink="hlink" folHlink="folHlink"/>
  </p:clrMapOvr>
  <p:extLst mod="1">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mod="1">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mod="1">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278923"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PUBLIC</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4" r:id="rId8"/>
    <p:sldLayoutId id="2147483745" r:id="rId9"/>
    <p:sldLayoutId id="2147483760" r:id="rId10"/>
    <p:sldLayoutId id="2147483768" r:id="rId11"/>
    <p:sldLayoutId id="2147483769" r:id="rId12"/>
    <p:sldLayoutId id="2147483770" r:id="rId13"/>
    <p:sldLayoutId id="2147483744" r:id="rId14"/>
    <p:sldLayoutId id="2147483757" r:id="rId15"/>
    <p:sldLayoutId id="2147483748" r:id="rId16"/>
    <p:sldLayoutId id="2147483771" r:id="rId17"/>
    <p:sldLayoutId id="2147483763" r:id="rId18"/>
    <p:sldLayoutId id="2147483751" r:id="rId19"/>
    <p:sldLayoutId id="2147483756" r:id="rId20"/>
    <p:sldLayoutId id="2147483740" r:id="rId21"/>
    <p:sldLayoutId id="2147483754" r:id="rId22"/>
    <p:sldLayoutId id="2147483755" r:id="rId23"/>
    <p:sldLayoutId id="2147483799" r:id="rId24"/>
    <p:sldLayoutId id="2147483800" r:id="rId25"/>
    <p:sldLayoutId id="2147483801"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195A"/>
        </a:solidFill>
        <a:effectLst/>
      </p:bgPr>
    </p:bg>
    <p:spTree>
      <p:nvGrpSpPr>
        <p:cNvPr id="1" name=""/>
        <p:cNvGrpSpPr/>
        <p:nvPr/>
      </p:nvGrpSpPr>
      <p:grpSpPr>
        <a:xfrm>
          <a:off x="0" y="0"/>
          <a:ext cx="0" cy="0"/>
          <a:chOff x="0" y="0"/>
          <a:chExt cx="0" cy="0"/>
        </a:xfrm>
      </p:grpSpPr>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
        <p:nvSpPr>
          <p:cNvPr id="13" name="Slide number">
            <a:extLst>
              <a:ext uri="{FF2B5EF4-FFF2-40B4-BE49-F238E27FC236}">
                <a16:creationId xmlns:a16="http://schemas.microsoft.com/office/drawing/2014/main" id="{6F6D7778-F272-4F12-ADD2-8AE6FF10DDDC}"/>
              </a:ext>
            </a:extLst>
          </p:cNvP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4" name="Classification">
            <a:extLst>
              <a:ext uri="{FF2B5EF4-FFF2-40B4-BE49-F238E27FC236}">
                <a16:creationId xmlns:a16="http://schemas.microsoft.com/office/drawing/2014/main" id="{4950D02E-DEA7-4F24-8212-FEEF73ED9421}"/>
              </a:ext>
            </a:extLst>
          </p:cNvPr>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5" name="Copyright">
            <a:extLst>
              <a:ext uri="{FF2B5EF4-FFF2-40B4-BE49-F238E27FC236}">
                <a16:creationId xmlns:a16="http://schemas.microsoft.com/office/drawing/2014/main" id="{A507F817-5D47-4500-8930-FF4D058FA111}"/>
              </a:ext>
            </a:extLst>
          </p:cNvPr>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2019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Tree>
    <p:extLst>
      <p:ext uri="{BB962C8B-B14F-4D97-AF65-F5344CB8AC3E}">
        <p14:creationId xmlns:p14="http://schemas.microsoft.com/office/powerpoint/2010/main" val="2031361106"/>
      </p:ext>
    </p:extLst>
  </p:cSld>
  <p:clrMap bg1="dk1" tx1="lt1" bg2="dk2" tx2="lt2" accent1="accent1" accent2="accent2" accent3="accent3" accent4="accent4" accent5="accent5" accent6="accent6" hlink="hlink" folHlink="folHlink"/>
  <p:sldLayoutIdLst>
    <p:sldLayoutId id="2147483789" r:id="rId1"/>
    <p:sldLayoutId id="2147483791" r:id="rId2"/>
    <p:sldLayoutId id="2147483798" r:id="rId3"/>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hPfgxxsCghY" TargetMode="External"/><Relationship Id="rId2" Type="http://schemas.openxmlformats.org/officeDocument/2006/relationships/hyperlink" Target="https://blogs.sap.com/2017/12/07/be-prepared-for-the-new-abap-programming-model-in-sap-s4hana/" TargetMode="External"/><Relationship Id="rId1" Type="http://schemas.openxmlformats.org/officeDocument/2006/relationships/slideLayout" Target="../slideLayouts/slideLayout7.xml"/><Relationship Id="rId5" Type="http://schemas.openxmlformats.org/officeDocument/2006/relationships/hyperlink" Target="https://help.sap.com/viewer/7c86ef15136b40729462abc39425806d/Cloud/en-US/3b77569ca8ee4226bdab4fcebd6f6ea6.html" TargetMode="External"/><Relationship Id="rId4" Type="http://schemas.openxmlformats.org/officeDocument/2006/relationships/hyperlink" Target="https://help.sap.com/viewer/p/SAP_NETWEAVER_AS_ABAP_75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5.png"/><Relationship Id="rId7" Type="http://schemas.openxmlformats.org/officeDocument/2006/relationships/image" Target="../media/image5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png"/><Relationship Id="rId7"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35.png"/><Relationship Id="rId7" Type="http://schemas.openxmlformats.org/officeDocument/2006/relationships/image" Target="../media/image5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image" Target="../media/image60.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65.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emf"/><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jpe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p:txBody>
          <a:bodyPr/>
          <a:lstStyle/>
          <a:p>
            <a:r>
              <a:rPr lang="en-US" dirty="0"/>
              <a:t>Product Management SAP Core Platform</a:t>
            </a:r>
          </a:p>
          <a:p>
            <a:pPr lvl="0">
              <a:defRPr/>
            </a:pPr>
            <a:r>
              <a:rPr lang="en-US"/>
              <a:t>July, </a:t>
            </a:r>
            <a:r>
              <a:rPr lang="en-US" dirty="0"/>
              <a:t>2019</a:t>
            </a:r>
          </a:p>
        </p:txBody>
      </p:sp>
      <p:sp>
        <p:nvSpPr>
          <p:cNvPr id="17" name="Text Placeholder 16"/>
          <p:cNvSpPr>
            <a:spLocks noGrp="1"/>
          </p:cNvSpPr>
          <p:nvPr>
            <p:ph type="body" sz="quarter" idx="14"/>
          </p:nvPr>
        </p:nvSpPr>
        <p:spPr/>
        <p:txBody>
          <a:bodyPr/>
          <a:lstStyle/>
          <a:p>
            <a:r>
              <a:rPr lang="en-US" dirty="0">
                <a:solidFill>
                  <a:schemeClr val="accent1"/>
                </a:solidFill>
              </a:rPr>
              <a:t>SAP Cloud Platform</a:t>
            </a:r>
            <a:r>
              <a:rPr lang="en-US" dirty="0">
                <a:solidFill>
                  <a:srgbClr val="F0AB00"/>
                </a:solidFill>
              </a:rPr>
              <a:t> </a:t>
            </a:r>
            <a:br>
              <a:rPr lang="en-US" dirty="0">
                <a:solidFill>
                  <a:srgbClr val="F0AB00"/>
                </a:solidFill>
              </a:rPr>
            </a:br>
            <a:r>
              <a:rPr lang="en-US" dirty="0">
                <a:solidFill>
                  <a:srgbClr val="F0AB00"/>
                </a:solidFill>
              </a:rPr>
              <a:t>ABAP Environment</a:t>
            </a:r>
          </a:p>
        </p:txBody>
      </p:sp>
      <p:pic>
        <p:nvPicPr>
          <p:cNvPr id="10" name="Picture Placeholder 5"/>
          <p:cNvPicPr>
            <a:picLocks noGrp="1" noChangeAspect="1"/>
          </p:cNvPicPr>
          <p:nvPr>
            <p:ph type="pic" sz="quarter" idx="16"/>
          </p:nvPr>
        </p:nvPicPr>
        <p:blipFill>
          <a:blip r:embed="rId2">
            <a:extLst>
              <a:ext uri="{28A0092B-C50C-407E-A947-70E740481C1C}">
                <a14:useLocalDpi xmlns:a14="http://schemas.microsoft.com/office/drawing/2010/main" val="0"/>
              </a:ext>
            </a:extLst>
          </a:blip>
          <a:stretch>
            <a:fillRect/>
          </a:stretch>
        </p:blipFill>
        <p:spPr>
          <a:xfrm>
            <a:off x="7696260" y="1490221"/>
            <a:ext cx="3736390" cy="3736390"/>
          </a:xfrm>
        </p:spPr>
      </p:pic>
    </p:spTree>
    <p:extLst>
      <p:ext uri="{BB962C8B-B14F-4D97-AF65-F5344CB8AC3E}">
        <p14:creationId xmlns:p14="http://schemas.microsoft.com/office/powerpoint/2010/main" val="1655406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3D2CBFE7-2136-8A47-A7B7-265C18DCE202}"/>
              </a:ext>
            </a:extLst>
          </p:cNvPr>
          <p:cNvSpPr/>
          <p:nvPr/>
        </p:nvSpPr>
        <p:spPr bwMode="gray">
          <a:xfrm>
            <a:off x="571840" y="426275"/>
            <a:ext cx="3364233" cy="5190766"/>
          </a:xfrm>
          <a:prstGeom prst="roundRect">
            <a:avLst>
              <a:gd name="adj" fmla="val 0"/>
            </a:avLst>
          </a:prstGeom>
          <a:solidFill>
            <a:schemeClr val="bg1"/>
          </a:solidFill>
          <a:ln w="25400" algn="ctr">
            <a:solidFill>
              <a:schemeClr val="accent3"/>
            </a:solidFill>
            <a:miter lim="800000"/>
            <a:headEnd/>
            <a:tailEnd/>
          </a:ln>
        </p:spPr>
        <p:txBody>
          <a:bodyPr lIns="90000" tIns="1224000" rIns="90000" bIns="72000" rtlCol="0" anchor="t" anchorCtr="0"/>
          <a:lstStyle/>
          <a:p>
            <a:pPr algn="ctr" defTabSz="914400" fontAlgn="base">
              <a:spcBef>
                <a:spcPct val="50000"/>
              </a:spcBef>
              <a:spcAft>
                <a:spcPct val="0"/>
              </a:spcAft>
              <a:buClr>
                <a:srgbClr val="F0AB00"/>
              </a:buClr>
              <a:buSzPct val="80000"/>
            </a:pPr>
            <a:r>
              <a:rPr lang="en-US" sz="1600" kern="0" dirty="0">
                <a:solidFill>
                  <a:schemeClr val="accent3"/>
                </a:solidFill>
                <a:ea typeface="Arial Unicode MS" pitchFamily="34" charset="-128"/>
                <a:cs typeface="Arial Unicode MS" pitchFamily="34" charset="-128"/>
              </a:rPr>
              <a:t>TRANSFORMATION TO CLOUD</a:t>
            </a:r>
          </a:p>
        </p:txBody>
      </p:sp>
      <p:sp>
        <p:nvSpPr>
          <p:cNvPr id="5" name="Rounded Rectangle 4">
            <a:extLst>
              <a:ext uri="{FF2B5EF4-FFF2-40B4-BE49-F238E27FC236}">
                <a16:creationId xmlns:a16="http://schemas.microsoft.com/office/drawing/2014/main" id="{FC6BCABC-459A-924C-B1FF-6ACD26F4A10C}"/>
              </a:ext>
            </a:extLst>
          </p:cNvPr>
          <p:cNvSpPr/>
          <p:nvPr/>
        </p:nvSpPr>
        <p:spPr bwMode="gray">
          <a:xfrm>
            <a:off x="4618358" y="1299422"/>
            <a:ext cx="3366000" cy="5335146"/>
          </a:xfrm>
          <a:prstGeom prst="roundRect">
            <a:avLst>
              <a:gd name="adj" fmla="val 0"/>
            </a:avLst>
          </a:prstGeom>
          <a:solidFill>
            <a:schemeClr val="bg1"/>
          </a:solidFill>
          <a:ln w="25400" algn="ctr">
            <a:solidFill>
              <a:schemeClr val="accent5"/>
            </a:solidFill>
            <a:miter lim="800000"/>
            <a:headEnd/>
            <a:tailEnd/>
          </a:ln>
        </p:spPr>
        <p:txBody>
          <a:bodyPr lIns="90000" tIns="1224000" rIns="90000" bIns="72000" rtlCol="0" anchor="t" anchorCtr="0"/>
          <a:lstStyle/>
          <a:p>
            <a:pPr algn="ctr" defTabSz="914400" fontAlgn="base">
              <a:spcBef>
                <a:spcPct val="50000"/>
              </a:spcBef>
              <a:spcAft>
                <a:spcPct val="0"/>
              </a:spcAft>
              <a:buClr>
                <a:srgbClr val="F0AB00"/>
              </a:buClr>
              <a:buSzPct val="80000"/>
            </a:pPr>
            <a:r>
              <a:rPr lang="en-US" sz="1600" kern="0" dirty="0">
                <a:solidFill>
                  <a:schemeClr val="accent5"/>
                </a:solidFill>
                <a:ea typeface="Arial Unicode MS" pitchFamily="34" charset="-128"/>
                <a:cs typeface="Arial Unicode MS" pitchFamily="34" charset="-128"/>
              </a:rPr>
              <a:t>MARKET OPPORTUNITIES</a:t>
            </a:r>
            <a:br>
              <a:rPr lang="en-US" sz="1600" kern="0" dirty="0">
                <a:solidFill>
                  <a:schemeClr val="accent5"/>
                </a:solidFill>
                <a:ea typeface="Arial Unicode MS" pitchFamily="34" charset="-128"/>
                <a:cs typeface="Arial Unicode MS" pitchFamily="34" charset="-128"/>
              </a:rPr>
            </a:br>
            <a:r>
              <a:rPr lang="en-US" sz="1600" kern="0" dirty="0">
                <a:solidFill>
                  <a:schemeClr val="accent5"/>
                </a:solidFill>
                <a:ea typeface="Arial Unicode MS" pitchFamily="34" charset="-128"/>
                <a:cs typeface="Arial Unicode MS" pitchFamily="34" charset="-128"/>
              </a:rPr>
              <a:t>FOR PARTNERS</a:t>
            </a:r>
          </a:p>
        </p:txBody>
      </p:sp>
      <p:sp>
        <p:nvSpPr>
          <p:cNvPr id="7" name="Rounded Rectangle 6">
            <a:extLst>
              <a:ext uri="{FF2B5EF4-FFF2-40B4-BE49-F238E27FC236}">
                <a16:creationId xmlns:a16="http://schemas.microsoft.com/office/drawing/2014/main" id="{4B9BDB15-B539-F24D-A9B5-EDD834091D3A}"/>
              </a:ext>
            </a:extLst>
          </p:cNvPr>
          <p:cNvSpPr/>
          <p:nvPr/>
        </p:nvSpPr>
        <p:spPr bwMode="gray">
          <a:xfrm>
            <a:off x="765491" y="2676145"/>
            <a:ext cx="3532701" cy="2741516"/>
          </a:xfrm>
          <a:prstGeom prst="roundRect">
            <a:avLst>
              <a:gd name="adj" fmla="val 0"/>
            </a:avLst>
          </a:prstGeom>
          <a:solidFill>
            <a:schemeClr val="accent3"/>
          </a:solidFill>
          <a:ln w="3175" algn="ctr">
            <a:solidFill>
              <a:schemeClr val="bg1">
                <a:lumMod val="50000"/>
              </a:schemeClr>
            </a:solidFill>
            <a:miter lim="800000"/>
            <a:headEnd/>
            <a:tailEnd/>
          </a:ln>
          <a:effectLst/>
        </p:spPr>
        <p:txBody>
          <a:bodyPr lIns="180000" tIns="144000" rIns="90000" bIns="72000" rtlCol="0" anchor="ctr" anchorCtr="0"/>
          <a:lstStyle/>
          <a:p>
            <a:pPr indent="-320550"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Develop ABAP cloud apps decoupled from the digital core</a:t>
            </a:r>
          </a:p>
          <a:p>
            <a:pPr indent="-320550"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Leverage your ABAP know how in the cloud</a:t>
            </a:r>
          </a:p>
          <a:p>
            <a:pPr indent="-320550"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Reuse your existing ABAP assets</a:t>
            </a:r>
          </a:p>
        </p:txBody>
      </p:sp>
      <p:sp>
        <p:nvSpPr>
          <p:cNvPr id="8" name="Rounded Rectangle 7">
            <a:extLst>
              <a:ext uri="{FF2B5EF4-FFF2-40B4-BE49-F238E27FC236}">
                <a16:creationId xmlns:a16="http://schemas.microsoft.com/office/drawing/2014/main" id="{15BDC7EA-9442-EF42-B4A6-DE7740123278}"/>
              </a:ext>
            </a:extLst>
          </p:cNvPr>
          <p:cNvSpPr/>
          <p:nvPr/>
        </p:nvSpPr>
        <p:spPr bwMode="gray">
          <a:xfrm>
            <a:off x="4874508" y="3678238"/>
            <a:ext cx="3471970" cy="2743200"/>
          </a:xfrm>
          <a:prstGeom prst="roundRect">
            <a:avLst>
              <a:gd name="adj" fmla="val 0"/>
            </a:avLst>
          </a:prstGeom>
          <a:solidFill>
            <a:schemeClr val="accent5"/>
          </a:solidFill>
          <a:ln w="3175" algn="ctr">
            <a:solidFill>
              <a:schemeClr val="bg1">
                <a:lumMod val="50000"/>
              </a:schemeClr>
            </a:solidFill>
            <a:miter lim="800000"/>
            <a:headEnd/>
            <a:tailEnd/>
          </a:ln>
          <a:effectLst/>
        </p:spPr>
        <p:txBody>
          <a:bodyPr rot="0" spcFirstLastPara="0" vertOverflow="overflow" horzOverflow="overflow" vert="horz" wrap="square" lIns="180000" tIns="144000" rIns="90000" bIns="72000" numCol="1" spcCol="0" rtlCol="0" fromWordArt="0" anchor="ctr" anchorCtr="0" forceAA="0" compatLnSpc="1">
            <a:prstTxWarp prst="textNoShape">
              <a:avLst/>
            </a:prstTxWarp>
            <a:noAutofit/>
          </a:bodyPr>
          <a:lstStyle/>
          <a:p>
            <a:pP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Commercialize your apps via SAP Cloud Platform</a:t>
            </a:r>
          </a:p>
          <a:p>
            <a:pP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Benefit from large SAP customer base</a:t>
            </a:r>
          </a:p>
          <a:p>
            <a:pPr defTabSz="914400"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Network with ABAP community</a:t>
            </a:r>
          </a:p>
          <a:p>
            <a:pPr defTabSz="914400" fontAlgn="base">
              <a:spcBef>
                <a:spcPct val="50000"/>
              </a:spcBef>
              <a:spcAft>
                <a:spcPct val="0"/>
              </a:spcAft>
              <a:buClr>
                <a:srgbClr val="F0AB00"/>
              </a:buClr>
              <a:buSzPct val="80000"/>
            </a:pPr>
            <a:endParaRPr lang="en-US" sz="1400" kern="0" dirty="0">
              <a:solidFill>
                <a:schemeClr val="bg1"/>
              </a:solidFill>
              <a:ea typeface="Arial Unicode MS" pitchFamily="34" charset="-128"/>
              <a:cs typeface="Arial Unicode MS" pitchFamily="34" charset="-128"/>
            </a:endParaRPr>
          </a:p>
        </p:txBody>
      </p:sp>
      <p:cxnSp>
        <p:nvCxnSpPr>
          <p:cNvPr id="9" name="Straight Connector 8">
            <a:extLst>
              <a:ext uri="{FF2B5EF4-FFF2-40B4-BE49-F238E27FC236}">
                <a16:creationId xmlns:a16="http://schemas.microsoft.com/office/drawing/2014/main" id="{FB1C9BE4-E7A7-F24B-9D8A-CFF657957EC6}"/>
              </a:ext>
            </a:extLst>
          </p:cNvPr>
          <p:cNvCxnSpPr>
            <a:cxnSpLocks/>
          </p:cNvCxnSpPr>
          <p:nvPr/>
        </p:nvCxnSpPr>
        <p:spPr>
          <a:xfrm>
            <a:off x="8666643" y="426275"/>
            <a:ext cx="0" cy="6294565"/>
          </a:xfrm>
          <a:prstGeom prst="lin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8A5B1012-9528-6147-A587-FA6113D17269}"/>
              </a:ext>
            </a:extLst>
          </p:cNvPr>
          <p:cNvSpPr>
            <a:spLocks noGrp="1"/>
          </p:cNvSpPr>
          <p:nvPr>
            <p:ph type="title"/>
          </p:nvPr>
        </p:nvSpPr>
        <p:spPr>
          <a:xfrm>
            <a:off x="8873062" y="2527960"/>
            <a:ext cx="2829814" cy="1477328"/>
          </a:xfrm>
        </p:spPr>
        <p:txBody>
          <a:bodyPr/>
          <a:lstStyle/>
          <a:p>
            <a:r>
              <a:rPr lang="en-US" dirty="0"/>
              <a:t>SAP CLOUD PLATFORM ABAP ENVIRONMENT</a:t>
            </a:r>
            <a:br>
              <a:rPr lang="en-US" dirty="0"/>
            </a:br>
            <a:r>
              <a:rPr lang="en-US" dirty="0">
                <a:solidFill>
                  <a:schemeClr val="accent1"/>
                </a:solidFill>
              </a:rPr>
              <a:t>MAIN USE CASES</a:t>
            </a:r>
          </a:p>
        </p:txBody>
      </p:sp>
      <p:sp>
        <p:nvSpPr>
          <p:cNvPr id="10" name="Oval 9">
            <a:extLst>
              <a:ext uri="{FF2B5EF4-FFF2-40B4-BE49-F238E27FC236}">
                <a16:creationId xmlns:a16="http://schemas.microsoft.com/office/drawing/2014/main" id="{EC6E68B5-7A94-7D47-A1A2-A7315D0E527F}"/>
              </a:ext>
            </a:extLst>
          </p:cNvPr>
          <p:cNvSpPr/>
          <p:nvPr/>
        </p:nvSpPr>
        <p:spPr bwMode="gray">
          <a:xfrm>
            <a:off x="1868063" y="650237"/>
            <a:ext cx="770021" cy="770021"/>
          </a:xfrm>
          <a:prstGeom prst="ellipse">
            <a:avLst/>
          </a:prstGeom>
          <a:blipFill>
            <a:blip r:embed="rId2"/>
            <a:stretch>
              <a:fillRect l="5585" t="5585" r="5585" b="5585"/>
            </a:stretch>
          </a:blipFill>
          <a:ln w="127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Oval 10">
            <a:extLst>
              <a:ext uri="{FF2B5EF4-FFF2-40B4-BE49-F238E27FC236}">
                <a16:creationId xmlns:a16="http://schemas.microsoft.com/office/drawing/2014/main" id="{A9E6933E-0A3C-C242-BE77-E0870568A137}"/>
              </a:ext>
            </a:extLst>
          </p:cNvPr>
          <p:cNvSpPr/>
          <p:nvPr/>
        </p:nvSpPr>
        <p:spPr bwMode="gray">
          <a:xfrm>
            <a:off x="5919981" y="1481320"/>
            <a:ext cx="770021" cy="770021"/>
          </a:xfrm>
          <a:prstGeom prst="ellipse">
            <a:avLst/>
          </a:prstGeom>
          <a:blipFill>
            <a:blip r:embed="rId3"/>
            <a:stretch>
              <a:fillRect l="7923" t="10261" b="10261"/>
            </a:stretch>
          </a:blipFill>
          <a:ln w="127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81034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a:extLst>
              <a:ext uri="{FF2B5EF4-FFF2-40B4-BE49-F238E27FC236}">
                <a16:creationId xmlns:a16="http://schemas.microsoft.com/office/drawing/2014/main" id="{458B3F9F-2E22-D140-A04A-F7EAF5C0B280}"/>
              </a:ext>
            </a:extLst>
          </p:cNvPr>
          <p:cNvSpPr/>
          <p:nvPr/>
        </p:nvSpPr>
        <p:spPr bwMode="gray">
          <a:xfrm rot="16200000">
            <a:off x="3965367" y="-2344835"/>
            <a:ext cx="720000" cy="7759704"/>
          </a:xfrm>
          <a:prstGeom prst="round2SameRect">
            <a:avLst>
              <a:gd name="adj1" fmla="val 50000"/>
              <a:gd name="adj2" fmla="val 0"/>
            </a:avLst>
          </a:prstGeom>
          <a:solidFill>
            <a:schemeClr val="bg1"/>
          </a:solidFill>
          <a:ln w="25400" algn="ctr">
            <a:solidFill>
              <a:schemeClr val="accent2"/>
            </a:solidFill>
            <a:miter lim="800000"/>
            <a:headEnd/>
            <a:tailEnd/>
          </a:ln>
        </p:spPr>
        <p:txBody>
          <a:bodyPr rot="0" spcFirstLastPara="0" vertOverflow="overflow" horzOverflow="overflow" vert="vert" wrap="square" lIns="90000" tIns="0" rIns="108000" bIns="2556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GB" sz="1600" kern="0" dirty="0">
                <a:solidFill>
                  <a:schemeClr val="accent2"/>
                </a:solidFill>
                <a:ea typeface="Arial Unicode MS" pitchFamily="34" charset="-128"/>
                <a:cs typeface="Arial Unicode MS" pitchFamily="34" charset="-128"/>
              </a:rPr>
              <a:t>AGILE INNOVATION ON NEWEST </a:t>
            </a:r>
            <a:br>
              <a:rPr lang="en-GB" sz="1600" kern="0" dirty="0">
                <a:solidFill>
                  <a:schemeClr val="accent2"/>
                </a:solidFill>
                <a:ea typeface="Arial Unicode MS" pitchFamily="34" charset="-128"/>
                <a:cs typeface="Arial Unicode MS" pitchFamily="34" charset="-128"/>
              </a:rPr>
            </a:br>
            <a:r>
              <a:rPr lang="en-GB" sz="1600" kern="0" dirty="0">
                <a:solidFill>
                  <a:schemeClr val="accent2"/>
                </a:solidFill>
                <a:ea typeface="Arial Unicode MS" pitchFamily="34" charset="-128"/>
                <a:cs typeface="Arial Unicode MS" pitchFamily="34" charset="-128"/>
              </a:rPr>
              <a:t>TECHNOLOGY POWERED BY SAP HANA</a:t>
            </a:r>
          </a:p>
        </p:txBody>
      </p:sp>
      <p:sp>
        <p:nvSpPr>
          <p:cNvPr id="3" name="Round Same Side Corner Rectangle 2">
            <a:extLst>
              <a:ext uri="{FF2B5EF4-FFF2-40B4-BE49-F238E27FC236}">
                <a16:creationId xmlns:a16="http://schemas.microsoft.com/office/drawing/2014/main" id="{14153DA9-2340-F94F-9B27-494AC4AF1ED2}"/>
              </a:ext>
            </a:extLst>
          </p:cNvPr>
          <p:cNvSpPr/>
          <p:nvPr/>
        </p:nvSpPr>
        <p:spPr bwMode="gray">
          <a:xfrm rot="16200000">
            <a:off x="3965368" y="167281"/>
            <a:ext cx="720000" cy="7759706"/>
          </a:xfrm>
          <a:prstGeom prst="round2SameRect">
            <a:avLst>
              <a:gd name="adj1" fmla="val 50000"/>
              <a:gd name="adj2" fmla="val 0"/>
            </a:avLst>
          </a:prstGeom>
          <a:solidFill>
            <a:schemeClr val="bg1"/>
          </a:solidFill>
          <a:ln w="25400" algn="ctr">
            <a:solidFill>
              <a:schemeClr val="accent4">
                <a:lumMod val="75000"/>
              </a:schemeClr>
            </a:solidFill>
            <a:miter lim="800000"/>
            <a:headEnd/>
            <a:tailEnd/>
          </a:ln>
        </p:spPr>
        <p:txBody>
          <a:bodyPr rot="0" spcFirstLastPara="0" vertOverflow="overflow" horzOverflow="overflow" vert="vert" wrap="square" lIns="90000" tIns="0" rIns="72000" bIns="2628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GB" sz="1400" kern="0" dirty="0">
                <a:solidFill>
                  <a:schemeClr val="accent4">
                    <a:lumMod val="75000"/>
                  </a:schemeClr>
                </a:solidFill>
                <a:ea typeface="Arial Unicode MS" pitchFamily="34" charset="-128"/>
                <a:cs typeface="Arial Unicode MS" pitchFamily="34" charset="-128"/>
              </a:rPr>
              <a:t>DELEGATE INFRASTRUCTURE AND </a:t>
            </a:r>
            <a:br>
              <a:rPr lang="en-GB" sz="1400" kern="0" dirty="0">
                <a:solidFill>
                  <a:schemeClr val="accent4">
                    <a:lumMod val="75000"/>
                  </a:schemeClr>
                </a:solidFill>
                <a:ea typeface="Arial Unicode MS" pitchFamily="34" charset="-128"/>
                <a:cs typeface="Arial Unicode MS" pitchFamily="34" charset="-128"/>
              </a:rPr>
            </a:br>
            <a:r>
              <a:rPr lang="en-GB" sz="1400" kern="0" dirty="0">
                <a:solidFill>
                  <a:schemeClr val="accent4">
                    <a:lumMod val="75000"/>
                  </a:schemeClr>
                </a:solidFill>
                <a:ea typeface="Arial Unicode MS" pitchFamily="34" charset="-128"/>
                <a:cs typeface="Arial Unicode MS" pitchFamily="34" charset="-128"/>
              </a:rPr>
              <a:t>SYSTEM OPERATIONS</a:t>
            </a:r>
          </a:p>
        </p:txBody>
      </p:sp>
      <p:sp>
        <p:nvSpPr>
          <p:cNvPr id="6" name="Round Same Side Corner Rectangle 5">
            <a:extLst>
              <a:ext uri="{FF2B5EF4-FFF2-40B4-BE49-F238E27FC236}">
                <a16:creationId xmlns:a16="http://schemas.microsoft.com/office/drawing/2014/main" id="{26423D70-E069-6748-9091-A16B4BC56CC1}"/>
              </a:ext>
            </a:extLst>
          </p:cNvPr>
          <p:cNvSpPr/>
          <p:nvPr/>
        </p:nvSpPr>
        <p:spPr bwMode="gray">
          <a:xfrm rot="16200000">
            <a:off x="5772069" y="944337"/>
            <a:ext cx="1620362" cy="2792950"/>
          </a:xfrm>
          <a:prstGeom prst="round2SameRect">
            <a:avLst>
              <a:gd name="adj1" fmla="val 0"/>
              <a:gd name="adj2" fmla="val 0"/>
            </a:avLst>
          </a:prstGeom>
          <a:solidFill>
            <a:schemeClr val="accent2"/>
          </a:solidFill>
          <a:ln w="3175" algn="ctr">
            <a:solidFill>
              <a:schemeClr val="tx1"/>
            </a:solidFill>
            <a:miter lim="800000"/>
            <a:headEnd/>
            <a:tailEnd/>
          </a:ln>
          <a:effectLst/>
        </p:spPr>
        <p:txBody>
          <a:bodyPr rot="0" spcFirstLastPara="0" vertOverflow="overflow" horzOverflow="overflow" vert="vert" wrap="square" lIns="90000" tIns="180000" rIns="108000" bIns="0" numCol="1" spcCol="0" rtlCol="0" fromWordArt="0" anchor="t" anchorCtr="0" forceAA="0" compatLnSpc="1">
            <a:prstTxWarp prst="textNoShape">
              <a:avLst/>
            </a:prstTxWarp>
            <a:noAutofit/>
          </a:bodyPr>
          <a:lstStyle/>
          <a:p>
            <a:pP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Benefit from newest ABAP Programming Model</a:t>
            </a:r>
          </a:p>
          <a:p>
            <a:pP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Exploit SAP HANA capabilities</a:t>
            </a:r>
          </a:p>
          <a:p>
            <a:pP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Consume SAP Cloud Platform services like SAP Leonardo</a:t>
            </a:r>
          </a:p>
          <a:p>
            <a:pPr defTabSz="914400" fontAlgn="base">
              <a:spcBef>
                <a:spcPct val="50000"/>
              </a:spcBef>
              <a:spcAft>
                <a:spcPct val="0"/>
              </a:spcAft>
              <a:buClr>
                <a:srgbClr val="F0AB00"/>
              </a:buClr>
              <a:buSzPct val="80000"/>
            </a:pPr>
            <a:br>
              <a:rPr lang="en-GB" sz="1400" kern="0" dirty="0">
                <a:solidFill>
                  <a:schemeClr val="bg1"/>
                </a:solidFill>
                <a:ea typeface="Arial Unicode MS" pitchFamily="34" charset="-128"/>
                <a:cs typeface="Arial Unicode MS" pitchFamily="34" charset="-128"/>
              </a:rPr>
            </a:br>
            <a:endParaRPr lang="en-GB" sz="1400" kern="0" dirty="0">
              <a:solidFill>
                <a:schemeClr val="bg1"/>
              </a:solidFill>
              <a:ea typeface="Arial Unicode MS" pitchFamily="34" charset="-128"/>
              <a:cs typeface="Arial Unicode MS" pitchFamily="34" charset="-128"/>
            </a:endParaRPr>
          </a:p>
        </p:txBody>
      </p:sp>
      <p:sp>
        <p:nvSpPr>
          <p:cNvPr id="8" name="Round Same Side Corner Rectangle 7">
            <a:extLst>
              <a:ext uri="{FF2B5EF4-FFF2-40B4-BE49-F238E27FC236}">
                <a16:creationId xmlns:a16="http://schemas.microsoft.com/office/drawing/2014/main" id="{55E38C0C-E1A8-2C4C-81D3-38DE9DD1F154}"/>
              </a:ext>
            </a:extLst>
          </p:cNvPr>
          <p:cNvSpPr/>
          <p:nvPr/>
        </p:nvSpPr>
        <p:spPr bwMode="gray">
          <a:xfrm rot="16200000">
            <a:off x="5502250" y="3688813"/>
            <a:ext cx="2160000" cy="2792950"/>
          </a:xfrm>
          <a:prstGeom prst="round2SameRect">
            <a:avLst>
              <a:gd name="adj1" fmla="val 0"/>
              <a:gd name="adj2" fmla="val 0"/>
            </a:avLst>
          </a:prstGeom>
          <a:solidFill>
            <a:schemeClr val="accent4">
              <a:lumMod val="75000"/>
            </a:schemeClr>
          </a:solidFill>
          <a:ln w="3175" algn="ctr">
            <a:noFill/>
            <a:miter lim="800000"/>
            <a:headEnd/>
            <a:tailEnd/>
          </a:ln>
          <a:effectLst/>
        </p:spPr>
        <p:txBody>
          <a:bodyPr rot="0" spcFirstLastPara="0" vertOverflow="overflow" horzOverflow="overflow" vert="vert" wrap="square" lIns="90000" tIns="180000" rIns="144000" bIns="0" numCol="1" spcCol="0" rtlCol="0" fromWordArt="0" anchor="t" anchorCtr="0" forceAA="0" compatLnSpc="1">
            <a:prstTxWarp prst="textNoShape">
              <a:avLst/>
            </a:prstTxWarp>
            <a:noAutofit/>
          </a:bodyPr>
          <a:lstStyle/>
          <a:p>
            <a:pP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Regular delivery of innovations by SAP</a:t>
            </a:r>
          </a:p>
          <a:p>
            <a:pP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Scale with your business needs</a:t>
            </a:r>
          </a:p>
          <a:p>
            <a:pPr defTabSz="914400" fontAlgn="base">
              <a:spcBef>
                <a:spcPct val="50000"/>
              </a:spcBef>
              <a:spcAft>
                <a:spcPct val="0"/>
              </a:spcAft>
              <a:buClr>
                <a:srgbClr val="F0AB00"/>
              </a:buClr>
              <a:buSzPct val="80000"/>
            </a:pPr>
            <a:r>
              <a:rPr lang="en-GB" sz="1400" kern="0" dirty="0">
                <a:solidFill>
                  <a:schemeClr val="bg1"/>
                </a:solidFill>
                <a:ea typeface="Arial Unicode MS" pitchFamily="34" charset="-128"/>
                <a:cs typeface="Arial Unicode MS" pitchFamily="34" charset="-128"/>
              </a:rPr>
              <a:t>Support for multiple cloud providers</a:t>
            </a:r>
            <a:br>
              <a:rPr lang="en-GB" sz="1400" kern="0" dirty="0">
                <a:solidFill>
                  <a:schemeClr val="bg1"/>
                </a:solidFill>
                <a:ea typeface="Arial Unicode MS" pitchFamily="34" charset="-128"/>
                <a:cs typeface="Arial Unicode MS" pitchFamily="34" charset="-128"/>
              </a:rPr>
            </a:br>
            <a:br>
              <a:rPr lang="en-GB" sz="1400" kern="0" dirty="0">
                <a:solidFill>
                  <a:schemeClr val="bg1"/>
                </a:solidFill>
                <a:ea typeface="Arial Unicode MS" pitchFamily="34" charset="-128"/>
                <a:cs typeface="Arial Unicode MS" pitchFamily="34" charset="-128"/>
              </a:rPr>
            </a:br>
            <a:r>
              <a:rPr lang="en-GB" sz="1400" kern="0" dirty="0">
                <a:solidFill>
                  <a:schemeClr val="bg1"/>
                </a:solidFill>
                <a:ea typeface="Arial Unicode MS" pitchFamily="34" charset="-128"/>
                <a:cs typeface="Arial Unicode MS" pitchFamily="34" charset="-128"/>
              </a:rPr>
              <a:t>Pay per use</a:t>
            </a:r>
          </a:p>
          <a:p>
            <a:pPr defTabSz="914400" fontAlgn="base">
              <a:spcBef>
                <a:spcPct val="50000"/>
              </a:spcBef>
              <a:spcAft>
                <a:spcPct val="0"/>
              </a:spcAft>
              <a:buClr>
                <a:srgbClr val="F0AB00"/>
              </a:buClr>
              <a:buSzPct val="80000"/>
            </a:pPr>
            <a:endParaRPr lang="en-GB" sz="1400" kern="0" dirty="0">
              <a:solidFill>
                <a:schemeClr val="bg1"/>
              </a:solidFill>
              <a:ea typeface="Arial Unicode MS" pitchFamily="34" charset="-128"/>
              <a:cs typeface="Arial Unicode MS" pitchFamily="34" charset="-128"/>
            </a:endParaRPr>
          </a:p>
        </p:txBody>
      </p:sp>
      <p:cxnSp>
        <p:nvCxnSpPr>
          <p:cNvPr id="9" name="Straight Connector 8">
            <a:extLst>
              <a:ext uri="{FF2B5EF4-FFF2-40B4-BE49-F238E27FC236}">
                <a16:creationId xmlns:a16="http://schemas.microsoft.com/office/drawing/2014/main" id="{82F0EE28-F55A-AB4F-A5A5-2ACBEB72558C}"/>
              </a:ext>
            </a:extLst>
          </p:cNvPr>
          <p:cNvCxnSpPr>
            <a:cxnSpLocks/>
          </p:cNvCxnSpPr>
          <p:nvPr/>
        </p:nvCxnSpPr>
        <p:spPr>
          <a:xfrm>
            <a:off x="8666643" y="426275"/>
            <a:ext cx="0" cy="6294565"/>
          </a:xfrm>
          <a:prstGeom prst="lin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itle 11">
            <a:extLst>
              <a:ext uri="{FF2B5EF4-FFF2-40B4-BE49-F238E27FC236}">
                <a16:creationId xmlns:a16="http://schemas.microsoft.com/office/drawing/2014/main" id="{99C006E3-5D61-E14B-B010-A7E1A3F7821C}"/>
              </a:ext>
            </a:extLst>
          </p:cNvPr>
          <p:cNvSpPr txBox="1">
            <a:spLocks/>
          </p:cNvSpPr>
          <p:nvPr/>
        </p:nvSpPr>
        <p:spPr bwMode="black">
          <a:xfrm>
            <a:off x="8873062" y="2527960"/>
            <a:ext cx="2829814" cy="1477328"/>
          </a:xfrm>
          <a:prstGeom prst="rect">
            <a:avLst/>
          </a:prstGeom>
        </p:spPr>
        <p:txBody>
          <a:bodyPr vert="horz" wrap="square" lIns="0" tIns="0" rIns="0" bIns="0" rtlCol="0" anchor="t" anchorCtr="0">
            <a:spAutoFit/>
          </a:bodyPr>
          <a:lstStyle>
            <a:lvl1pPr algn="l" defTabSz="1088558" rtl="0" eaLnBrk="1" latinLnBrk="0" hangingPunct="1">
              <a:spcBef>
                <a:spcPct val="0"/>
              </a:spcBef>
              <a:buNone/>
              <a:defRPr sz="2400" b="1" kern="1200" baseline="0">
                <a:solidFill>
                  <a:schemeClr val="tx1"/>
                </a:solidFill>
                <a:latin typeface="+mj-lt"/>
                <a:ea typeface="+mj-ea"/>
                <a:cs typeface="+mj-cs"/>
              </a:defRPr>
            </a:lvl1pPr>
          </a:lstStyle>
          <a:p>
            <a:r>
              <a:rPr lang="en-US" dirty="0"/>
              <a:t>SAP CLOUD PLATFORM ABAP ENVIRONMENT</a:t>
            </a:r>
            <a:br>
              <a:rPr lang="en-US" dirty="0"/>
            </a:br>
            <a:r>
              <a:rPr lang="en-US" dirty="0">
                <a:solidFill>
                  <a:schemeClr val="accent1"/>
                </a:solidFill>
              </a:rPr>
              <a:t>MAIN USE CASES</a:t>
            </a:r>
          </a:p>
        </p:txBody>
      </p:sp>
      <p:sp>
        <p:nvSpPr>
          <p:cNvPr id="10" name="Oval 9">
            <a:extLst>
              <a:ext uri="{FF2B5EF4-FFF2-40B4-BE49-F238E27FC236}">
                <a16:creationId xmlns:a16="http://schemas.microsoft.com/office/drawing/2014/main" id="{6454B8CB-2E08-8D4A-B5E5-587E4A68A8CF}"/>
              </a:ext>
            </a:extLst>
          </p:cNvPr>
          <p:cNvSpPr/>
          <p:nvPr/>
        </p:nvSpPr>
        <p:spPr bwMode="gray">
          <a:xfrm>
            <a:off x="507987" y="1231170"/>
            <a:ext cx="598920" cy="598920"/>
          </a:xfrm>
          <a:prstGeom prst="ellipse">
            <a:avLst/>
          </a:prstGeom>
          <a:blipFill>
            <a:blip r:embed="rId2"/>
            <a:stretch>
              <a:fillRect/>
            </a:stretch>
          </a:blipFill>
          <a:ln w="1270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Oval 10">
            <a:extLst>
              <a:ext uri="{FF2B5EF4-FFF2-40B4-BE49-F238E27FC236}">
                <a16:creationId xmlns:a16="http://schemas.microsoft.com/office/drawing/2014/main" id="{3FCD2247-BF64-524F-8095-A29E87BEB753}"/>
              </a:ext>
            </a:extLst>
          </p:cNvPr>
          <p:cNvSpPr/>
          <p:nvPr/>
        </p:nvSpPr>
        <p:spPr bwMode="gray">
          <a:xfrm>
            <a:off x="528451" y="3768138"/>
            <a:ext cx="557991" cy="557991"/>
          </a:xfrm>
          <a:prstGeom prst="ellipse">
            <a:avLst/>
          </a:prstGeom>
          <a:blipFill>
            <a:blip r:embed="rId3"/>
            <a:stretch>
              <a:fillRect/>
            </a:stretch>
          </a:blipFill>
          <a:ln w="1270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1736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Vital parts of SAP Cloud Platform ABAP Environment</a:t>
            </a:r>
          </a:p>
        </p:txBody>
      </p:sp>
      <p:sp>
        <p:nvSpPr>
          <p:cNvPr id="28" name="Rechteck 27"/>
          <p:cNvSpPr/>
          <p:nvPr/>
        </p:nvSpPr>
        <p:spPr bwMode="gray">
          <a:xfrm>
            <a:off x="2571982" y="1162956"/>
            <a:ext cx="6216217" cy="5109587"/>
          </a:xfrm>
          <a:prstGeom prst="roundRect">
            <a:avLst>
              <a:gd name="adj" fmla="val 3580"/>
            </a:avLst>
          </a:prstGeom>
          <a:solidFill>
            <a:schemeClr val="bg1">
              <a:lumMod val="85000"/>
            </a:schemeClr>
          </a:solidFill>
          <a:ln w="19050" algn="ctr">
            <a:solidFill>
              <a:schemeClr val="bg1">
                <a:lumMod val="50000"/>
              </a:schemeClr>
            </a:solidFill>
            <a:miter lim="800000"/>
            <a:headEnd/>
            <a:tailEnd/>
          </a:ln>
        </p:spPr>
        <p:txBody>
          <a:bodyPr lIns="180000" tIns="71983" rIns="89979" bIns="71983" rtlCol="0" anchor="t"/>
          <a:lstStyle/>
          <a:p>
            <a:pPr defTabSz="914217"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SAP </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CLOUD </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PLATFORM</a:t>
            </a:r>
          </a:p>
        </p:txBody>
      </p:sp>
      <p:sp>
        <p:nvSpPr>
          <p:cNvPr id="29" name="Abgerundetes Rechteck 28"/>
          <p:cNvSpPr/>
          <p:nvPr/>
        </p:nvSpPr>
        <p:spPr bwMode="gray">
          <a:xfrm>
            <a:off x="9308096" y="2060640"/>
            <a:ext cx="2360596" cy="2118869"/>
          </a:xfrm>
          <a:prstGeom prst="roundRect">
            <a:avLst>
              <a:gd name="adj" fmla="val 4742"/>
            </a:avLst>
          </a:prstGeom>
          <a:solidFill>
            <a:schemeClr val="accent3">
              <a:alpha val="93000"/>
            </a:schemeClr>
          </a:solidFill>
          <a:ln w="15875" algn="ctr">
            <a:solidFill>
              <a:schemeClr val="accent3"/>
            </a:solidFill>
            <a:miter lim="800000"/>
            <a:headEnd/>
            <a:tailEnd/>
          </a:ln>
          <a:effectLst/>
        </p:spPr>
        <p:txBody>
          <a:bodyPr lIns="216000" tIns="108000" rIns="89979" bIns="71983" rtlCol="0" anchor="t"/>
          <a:lstStyle/>
          <a:p>
            <a:pPr defTabSz="914217"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BACKEND SYSTEM</a:t>
            </a:r>
          </a:p>
          <a:p>
            <a:pPr defTabSz="914217" fontAlgn="base">
              <a:spcBef>
                <a:spcPct val="50000"/>
              </a:spcBef>
              <a:spcAft>
                <a:spcPct val="0"/>
              </a:spcAft>
              <a:buClr>
                <a:srgbClr val="F0AB00"/>
              </a:buClr>
              <a:buSzPct val="80000"/>
            </a:pPr>
            <a:endParaRPr lang="en-US" sz="1400" kern="0" dirty="0">
              <a:solidFill>
                <a:schemeClr val="bg1"/>
              </a:solidFill>
              <a:ea typeface="Arial Unicode MS" pitchFamily="34" charset="-128"/>
              <a:cs typeface="Arial Unicode MS" pitchFamily="34" charset="-128"/>
            </a:endParaRPr>
          </a:p>
          <a:p>
            <a:pPr defTabSz="914217"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e.g. SAP S/4HANA Cloud, SAP S/4HANA, SAP ERP, SAP NetWeaver AS ABAP</a:t>
            </a:r>
            <a:br>
              <a:rPr lang="en-US" sz="1400" kern="0" dirty="0">
                <a:solidFill>
                  <a:schemeClr val="bg1"/>
                </a:solidFill>
                <a:ea typeface="Arial Unicode MS" pitchFamily="34" charset="-128"/>
                <a:cs typeface="Arial Unicode MS" pitchFamily="34" charset="-128"/>
              </a:rPr>
            </a:br>
            <a:endParaRPr lang="en-US" sz="1400" kern="0" dirty="0">
              <a:solidFill>
                <a:schemeClr val="bg1"/>
              </a:solidFill>
              <a:ea typeface="Arial Unicode MS" pitchFamily="34" charset="-128"/>
              <a:cs typeface="Arial Unicode MS" pitchFamily="34" charset="-128"/>
            </a:endParaRPr>
          </a:p>
          <a:p>
            <a:pPr defTabSz="914217" fontAlgn="base">
              <a:spcBef>
                <a:spcPct val="50000"/>
              </a:spcBef>
              <a:spcAft>
                <a:spcPct val="0"/>
              </a:spcAft>
              <a:buClr>
                <a:srgbClr val="F0AB00"/>
              </a:buClr>
              <a:buSzPct val="80000"/>
            </a:pPr>
            <a:endParaRPr lang="en-US" sz="1400" kern="0" dirty="0">
              <a:solidFill>
                <a:schemeClr val="bg1"/>
              </a:solidFill>
              <a:ea typeface="Arial Unicode MS" pitchFamily="34" charset="-128"/>
              <a:cs typeface="Arial Unicode MS" pitchFamily="34" charset="-128"/>
            </a:endParaRPr>
          </a:p>
        </p:txBody>
      </p:sp>
      <p:sp>
        <p:nvSpPr>
          <p:cNvPr id="30" name="Rechteck 29"/>
          <p:cNvSpPr/>
          <p:nvPr/>
        </p:nvSpPr>
        <p:spPr bwMode="gray">
          <a:xfrm>
            <a:off x="506873" y="2897354"/>
            <a:ext cx="1750967" cy="1054626"/>
          </a:xfrm>
          <a:prstGeom prst="roundRect">
            <a:avLst>
              <a:gd name="adj" fmla="val 11067"/>
            </a:avLst>
          </a:prstGeom>
          <a:noFill/>
          <a:ln w="25400" algn="ctr">
            <a:solidFill>
              <a:schemeClr val="accent4">
                <a:lumMod val="75000"/>
              </a:schemeClr>
            </a:solidFill>
            <a:miter lim="800000"/>
            <a:headEnd/>
            <a:tailEnd/>
          </a:ln>
        </p:spPr>
        <p:txBody>
          <a:bodyPr vert="horz" lIns="36000" tIns="36000" rIns="36000" bIns="36000" rtlCol="0" anchor="t" anchorCtr="0"/>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ABAP DEVELOPMENT TOOLS IN ECLIPSE</a:t>
            </a:r>
          </a:p>
        </p:txBody>
      </p:sp>
      <p:sp>
        <p:nvSpPr>
          <p:cNvPr id="31" name="Rechteck 30"/>
          <p:cNvSpPr/>
          <p:nvPr/>
        </p:nvSpPr>
        <p:spPr bwMode="gray">
          <a:xfrm>
            <a:off x="5199510" y="5695044"/>
            <a:ext cx="3415984" cy="382864"/>
          </a:xfrm>
          <a:prstGeom prst="roundRect">
            <a:avLst/>
          </a:prstGeom>
          <a:solidFill>
            <a:schemeClr val="tx1">
              <a:lumMod val="50000"/>
            </a:schemeClr>
          </a:solidFill>
          <a:ln w="6350" algn="ctr">
            <a:noFill/>
            <a:miter lim="800000"/>
            <a:headEnd/>
            <a:tailEnd/>
          </a:ln>
          <a:effectLst/>
        </p:spPr>
        <p:txBody>
          <a:bodyPr lIns="89979" tIns="71983" rIns="89979" bIns="71983" rtlCol="0" anchor="t"/>
          <a:lstStyle/>
          <a:p>
            <a:pPr algn="ctr" defTabSz="914217" fontAlgn="base">
              <a:spcBef>
                <a:spcPct val="50000"/>
              </a:spcBef>
              <a:spcAft>
                <a:spcPct val="0"/>
              </a:spcAft>
              <a:buClr>
                <a:srgbClr val="F0AB00"/>
              </a:buClr>
              <a:buSzPct val="80000"/>
            </a:pPr>
            <a:r>
              <a:rPr lang="en-US" sz="1400" kern="0" dirty="0">
                <a:solidFill>
                  <a:schemeClr val="bg1"/>
                </a:solidFill>
                <a:latin typeface="Arial"/>
                <a:ea typeface="Arial Unicode MS" pitchFamily="34" charset="-128"/>
                <a:cs typeface="Arial Unicode MS" pitchFamily="34" charset="-128"/>
              </a:rPr>
              <a:t> SAP HANA</a:t>
            </a:r>
          </a:p>
        </p:txBody>
      </p:sp>
      <p:sp>
        <p:nvSpPr>
          <p:cNvPr id="33" name="Rechteck 32"/>
          <p:cNvSpPr/>
          <p:nvPr/>
        </p:nvSpPr>
        <p:spPr bwMode="gray">
          <a:xfrm>
            <a:off x="5194421" y="2276856"/>
            <a:ext cx="3405810" cy="3219651"/>
          </a:xfrm>
          <a:prstGeom prst="roundRect">
            <a:avLst>
              <a:gd name="adj" fmla="val 3316"/>
            </a:avLst>
          </a:prstGeom>
          <a:solidFill>
            <a:schemeClr val="accent3">
              <a:alpha val="93000"/>
            </a:schemeClr>
          </a:solidFill>
          <a:ln w="15875" algn="ctr">
            <a:solidFill>
              <a:schemeClr val="accent3"/>
            </a:solidFill>
            <a:miter lim="800000"/>
            <a:headEnd/>
            <a:tailEnd/>
          </a:ln>
          <a:effectLst/>
        </p:spPr>
        <p:txBody>
          <a:bodyPr lIns="216000" tIns="108000" rIns="89979" bIns="71983" rtlCol="0" anchor="t"/>
          <a:lstStyle/>
          <a:p>
            <a:pPr defTabSz="914217"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ABAP PLATFORM AS A SERVICE </a:t>
            </a:r>
          </a:p>
        </p:txBody>
      </p:sp>
      <p:cxnSp>
        <p:nvCxnSpPr>
          <p:cNvPr id="34" name="Gerade Verbindung mit Pfeil 33"/>
          <p:cNvCxnSpPr>
            <a:cxnSpLocks/>
          </p:cNvCxnSpPr>
          <p:nvPr/>
        </p:nvCxnSpPr>
        <p:spPr>
          <a:xfrm>
            <a:off x="2257840" y="3085279"/>
            <a:ext cx="2941669" cy="0"/>
          </a:xfrm>
          <a:prstGeom prst="straightConnector1">
            <a:avLst/>
          </a:prstGeom>
          <a:ln w="15875">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49" name="Rechteck 29"/>
          <p:cNvSpPr/>
          <p:nvPr/>
        </p:nvSpPr>
        <p:spPr bwMode="gray">
          <a:xfrm>
            <a:off x="504001" y="2060640"/>
            <a:ext cx="1750967" cy="609271"/>
          </a:xfrm>
          <a:prstGeom prst="roundRect">
            <a:avLst>
              <a:gd name="adj" fmla="val 18737"/>
            </a:avLst>
          </a:prstGeom>
          <a:noFill/>
          <a:ln w="25400" algn="ctr">
            <a:solidFill>
              <a:schemeClr val="accent4">
                <a:lumMod val="75000"/>
              </a:schemeClr>
            </a:solidFill>
            <a:miter lim="800000"/>
            <a:headEnd/>
            <a:tailEnd/>
          </a:ln>
        </p:spPr>
        <p:txBody>
          <a:bodyPr vert="horz" lIns="36000" tIns="36000" rIns="36000" bIns="36000" rtlCol="0" anchor="t" anchorCtr="0"/>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CLOUD</a:t>
            </a:r>
            <a:br>
              <a:rPr lang="en-US" sz="1400" kern="0" dirty="0">
                <a:ea typeface="Arial Unicode MS" pitchFamily="34" charset="-128"/>
                <a:cs typeface="Arial Unicode MS" pitchFamily="34" charset="-128"/>
              </a:rPr>
            </a:br>
            <a:r>
              <a:rPr lang="en-US" sz="1400" kern="0" dirty="0">
                <a:ea typeface="Arial Unicode MS" pitchFamily="34" charset="-128"/>
                <a:cs typeface="Arial Unicode MS" pitchFamily="34" charset="-128"/>
              </a:rPr>
              <a:t> COCKPIT</a:t>
            </a:r>
          </a:p>
        </p:txBody>
      </p:sp>
      <p:sp>
        <p:nvSpPr>
          <p:cNvPr id="50" name="Rechteck 30"/>
          <p:cNvSpPr/>
          <p:nvPr/>
        </p:nvSpPr>
        <p:spPr bwMode="gray">
          <a:xfrm>
            <a:off x="5392161" y="2825599"/>
            <a:ext cx="3020506" cy="2531922"/>
          </a:xfrm>
          <a:prstGeom prst="roundRect">
            <a:avLst>
              <a:gd name="adj" fmla="val 4463"/>
            </a:avLst>
          </a:prstGeom>
          <a:solidFill>
            <a:schemeClr val="tx1">
              <a:lumMod val="50000"/>
            </a:schemeClr>
          </a:solidFill>
          <a:ln w="6350" algn="ctr">
            <a:noFill/>
            <a:miter lim="800000"/>
            <a:headEnd/>
            <a:tailEnd/>
          </a:ln>
          <a:effectLst/>
        </p:spPr>
        <p:txBody>
          <a:bodyPr lIns="89979" tIns="71983" rIns="89979" bIns="71983" rtlCol="0" anchor="t"/>
          <a:lstStyle/>
          <a:p>
            <a:pPr defTabSz="914217" fontAlgn="base">
              <a:spcBef>
                <a:spcPct val="50000"/>
              </a:spcBef>
              <a:spcAft>
                <a:spcPct val="0"/>
              </a:spcAft>
              <a:buClr>
                <a:srgbClr val="F0AB00"/>
              </a:buClr>
              <a:buSzPct val="80000"/>
            </a:pPr>
            <a:r>
              <a:rPr lang="en-US" sz="1400" kern="0" dirty="0">
                <a:solidFill>
                  <a:schemeClr val="bg1"/>
                </a:solidFill>
                <a:latin typeface="Arial"/>
                <a:ea typeface="Arial Unicode MS" pitchFamily="34" charset="-128"/>
                <a:cs typeface="Arial Unicode MS" pitchFamily="34" charset="-128"/>
              </a:rPr>
              <a:t>HTTP SERVICES AND NEW RESTful ABAP PROGRAMMING MODEL utilizing</a:t>
            </a:r>
          </a:p>
          <a:p>
            <a:pPr defTabSz="914217" fontAlgn="base">
              <a:spcBef>
                <a:spcPct val="50000"/>
              </a:spcBef>
              <a:spcAft>
                <a:spcPct val="0"/>
              </a:spcAft>
              <a:buClr>
                <a:srgbClr val="F0AB00"/>
              </a:buClr>
              <a:buSzPct val="80000"/>
            </a:pPr>
            <a:r>
              <a:rPr lang="en-US" sz="1200" kern="0" dirty="0">
                <a:solidFill>
                  <a:schemeClr val="bg1"/>
                </a:solidFill>
                <a:latin typeface="Arial"/>
                <a:ea typeface="Arial Unicode MS" pitchFamily="34" charset="-128"/>
                <a:cs typeface="Arial Unicode MS" pitchFamily="34" charset="-128"/>
              </a:rPr>
              <a:t>Core Data Services</a:t>
            </a:r>
          </a:p>
          <a:p>
            <a:pPr defTabSz="914217" fontAlgn="base">
              <a:spcBef>
                <a:spcPct val="50000"/>
              </a:spcBef>
              <a:spcAft>
                <a:spcPct val="0"/>
              </a:spcAft>
              <a:buClr>
                <a:srgbClr val="F0AB00"/>
              </a:buClr>
              <a:buSzPct val="80000"/>
            </a:pPr>
            <a:r>
              <a:rPr lang="en-US" sz="1200" kern="0" dirty="0">
                <a:solidFill>
                  <a:schemeClr val="bg1"/>
                </a:solidFill>
                <a:latin typeface="Arial"/>
                <a:ea typeface="Arial Unicode MS" pitchFamily="34" charset="-128"/>
                <a:cs typeface="Arial Unicode MS" pitchFamily="34" charset="-128"/>
              </a:rPr>
              <a:t>Cloud optimized ABAP language</a:t>
            </a:r>
          </a:p>
        </p:txBody>
      </p:sp>
      <p:cxnSp>
        <p:nvCxnSpPr>
          <p:cNvPr id="51" name="Gerade Verbindung mit Pfeil 33"/>
          <p:cNvCxnSpPr>
            <a:stCxn id="49" idx="3"/>
          </p:cNvCxnSpPr>
          <p:nvPr/>
        </p:nvCxnSpPr>
        <p:spPr>
          <a:xfrm>
            <a:off x="2254968" y="2365276"/>
            <a:ext cx="306837" cy="0"/>
          </a:xfrm>
          <a:prstGeom prst="straightConnector1">
            <a:avLst/>
          </a:prstGeom>
          <a:ln w="15875">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53" name="Rechteck 29"/>
          <p:cNvSpPr/>
          <p:nvPr/>
        </p:nvSpPr>
        <p:spPr bwMode="gray">
          <a:xfrm>
            <a:off x="2741770" y="3241055"/>
            <a:ext cx="1959983" cy="1898274"/>
          </a:xfrm>
          <a:prstGeom prst="roundRect">
            <a:avLst>
              <a:gd name="adj" fmla="val 6359"/>
            </a:avLst>
          </a:prstGeom>
          <a:solidFill>
            <a:schemeClr val="bg1">
              <a:lumMod val="95000"/>
            </a:schemeClr>
          </a:solidFill>
          <a:ln w="15875" algn="ctr">
            <a:solidFill>
              <a:schemeClr val="tx1">
                <a:lumMod val="65000"/>
              </a:schemeClr>
            </a:solidFill>
            <a:miter lim="800000"/>
            <a:headEnd/>
            <a:tailEnd/>
          </a:ln>
          <a:effectLst/>
        </p:spPr>
        <p:txBody>
          <a:bodyPr lIns="89979" tIns="71983" rIns="89979" bIns="71983" rtlCol="0" anchor="t"/>
          <a:lstStyle/>
          <a:p>
            <a:pPr defTabSz="914217"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SERVICES ECOSYSTEM</a:t>
            </a:r>
          </a:p>
          <a:p>
            <a:pPr defTabSz="914217" fontAlgn="base">
              <a:spcBef>
                <a:spcPts val="700"/>
              </a:spcBef>
              <a:spcAft>
                <a:spcPts val="400"/>
              </a:spcAft>
              <a:buClr>
                <a:srgbClr val="F0AB00"/>
              </a:buClr>
              <a:buSzPct val="80000"/>
            </a:pPr>
            <a:r>
              <a:rPr lang="en-US" sz="1200" kern="0" dirty="0">
                <a:ea typeface="Arial Unicode MS" pitchFamily="34" charset="-128"/>
                <a:cs typeface="Arial Unicode MS" pitchFamily="34" charset="-128"/>
              </a:rPr>
              <a:t>User Management</a:t>
            </a:r>
          </a:p>
          <a:p>
            <a:pPr defTabSz="914217" fontAlgn="base">
              <a:spcAft>
                <a:spcPts val="400"/>
              </a:spcAft>
              <a:buClr>
                <a:srgbClr val="F0AB00"/>
              </a:buClr>
              <a:buSzPct val="80000"/>
            </a:pPr>
            <a:r>
              <a:rPr lang="en-US" sz="1200" kern="0" dirty="0">
                <a:ea typeface="Arial Unicode MS" pitchFamily="34" charset="-128"/>
                <a:cs typeface="Arial Unicode MS" pitchFamily="34" charset="-128"/>
              </a:rPr>
              <a:t>Internet of Things</a:t>
            </a:r>
          </a:p>
          <a:p>
            <a:pPr defTabSz="914217" fontAlgn="base">
              <a:spcAft>
                <a:spcPts val="400"/>
              </a:spcAft>
              <a:buClr>
                <a:srgbClr val="F0AB00"/>
              </a:buClr>
              <a:buSzPct val="80000"/>
            </a:pPr>
            <a:r>
              <a:rPr lang="en-US" sz="1200" kern="0" dirty="0">
                <a:ea typeface="Arial Unicode MS" pitchFamily="34" charset="-128"/>
                <a:cs typeface="Arial Unicode MS" pitchFamily="34" charset="-128"/>
              </a:rPr>
              <a:t>Document Management</a:t>
            </a:r>
          </a:p>
          <a:p>
            <a:pPr defTabSz="914217" fontAlgn="base">
              <a:spcAft>
                <a:spcPts val="400"/>
              </a:spcAft>
              <a:buClr>
                <a:srgbClr val="F0AB00"/>
              </a:buClr>
              <a:buSzPct val="80000"/>
            </a:pPr>
            <a:r>
              <a:rPr lang="en-US" sz="1200" kern="0" dirty="0">
                <a:ea typeface="Arial Unicode MS" pitchFamily="34" charset="-128"/>
                <a:cs typeface="Arial Unicode MS" pitchFamily="34" charset="-128"/>
              </a:rPr>
              <a:t>Machine Learning</a:t>
            </a:r>
          </a:p>
          <a:p>
            <a:pPr defTabSz="914217" fontAlgn="base">
              <a:spcAft>
                <a:spcPts val="400"/>
              </a:spcAft>
              <a:buClr>
                <a:srgbClr val="F0AB00"/>
              </a:buClr>
              <a:buSzPct val="80000"/>
            </a:pPr>
            <a:r>
              <a:rPr lang="en-US" sz="1200" kern="0" dirty="0">
                <a:ea typeface="Arial Unicode MS" pitchFamily="34" charset="-128"/>
                <a:cs typeface="Arial Unicode MS" pitchFamily="34" charset="-128"/>
              </a:rPr>
              <a:t>…</a:t>
            </a:r>
          </a:p>
        </p:txBody>
      </p:sp>
      <p:cxnSp>
        <p:nvCxnSpPr>
          <p:cNvPr id="54" name="Gerade Verbindung mit Pfeil 33"/>
          <p:cNvCxnSpPr/>
          <p:nvPr/>
        </p:nvCxnSpPr>
        <p:spPr>
          <a:xfrm>
            <a:off x="4701753" y="4756496"/>
            <a:ext cx="487581" cy="1"/>
          </a:xfrm>
          <a:prstGeom prst="straightConnector1">
            <a:avLst/>
          </a:prstGeom>
          <a:ln w="15875">
            <a:solidFill>
              <a:schemeClr val="accent5"/>
            </a:solidFill>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57" name="Gerade Verbindung mit Pfeil 33"/>
          <p:cNvCxnSpPr/>
          <p:nvPr/>
        </p:nvCxnSpPr>
        <p:spPr>
          <a:xfrm flipH="1">
            <a:off x="6912589" y="5354660"/>
            <a:ext cx="1" cy="340384"/>
          </a:xfrm>
          <a:prstGeom prst="straightConnector1">
            <a:avLst/>
          </a:prstGeom>
          <a:ln w="15875">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103" name="Rechteck 29"/>
          <p:cNvSpPr/>
          <p:nvPr/>
        </p:nvSpPr>
        <p:spPr bwMode="gray">
          <a:xfrm>
            <a:off x="504001" y="5086348"/>
            <a:ext cx="1750967" cy="542346"/>
          </a:xfrm>
          <a:prstGeom prst="roundRect">
            <a:avLst/>
          </a:prstGeom>
          <a:noFill/>
          <a:ln w="25400" algn="ctr">
            <a:solidFill>
              <a:schemeClr val="accent4">
                <a:lumMod val="75000"/>
              </a:schemeClr>
            </a:solidFill>
            <a:miter lim="800000"/>
            <a:headEnd/>
            <a:tailEnd/>
          </a:ln>
        </p:spPr>
        <p:txBody>
          <a:bodyPr vert="horz" lIns="36000" tIns="36000" rIns="36000" bIns="36000" rtlCol="0" anchor="t" anchorCtr="0"/>
          <a:lstStyle/>
          <a:p>
            <a:pPr algn="ctr" defTabSz="914400"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GIT CODE MANAGEMENT</a:t>
            </a:r>
          </a:p>
        </p:txBody>
      </p:sp>
      <p:cxnSp>
        <p:nvCxnSpPr>
          <p:cNvPr id="104" name="Gerade Verbindung mit Pfeil 33"/>
          <p:cNvCxnSpPr>
            <a:cxnSpLocks/>
          </p:cNvCxnSpPr>
          <p:nvPr/>
        </p:nvCxnSpPr>
        <p:spPr>
          <a:xfrm flipH="1">
            <a:off x="2254968" y="5349969"/>
            <a:ext cx="2934366" cy="0"/>
          </a:xfrm>
          <a:prstGeom prst="straightConnector1">
            <a:avLst/>
          </a:prstGeom>
          <a:ln w="15875">
            <a:solidFill>
              <a:schemeClr val="accent5"/>
            </a:solidFill>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62" name="Gerade Verbindung mit Pfeil 33"/>
          <p:cNvCxnSpPr>
            <a:cxnSpLocks/>
          </p:cNvCxnSpPr>
          <p:nvPr/>
        </p:nvCxnSpPr>
        <p:spPr>
          <a:xfrm>
            <a:off x="8412667" y="3668214"/>
            <a:ext cx="895429" cy="0"/>
          </a:xfrm>
          <a:prstGeom prst="straightConnector1">
            <a:avLst/>
          </a:prstGeom>
          <a:ln w="15875">
            <a:solidFill>
              <a:schemeClr val="accent5"/>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22" name="Abgerundetes Rechteck 28">
            <a:extLst>
              <a:ext uri="{FF2B5EF4-FFF2-40B4-BE49-F238E27FC236}">
                <a16:creationId xmlns:a16="http://schemas.microsoft.com/office/drawing/2014/main" id="{E41DAC3A-3485-B841-BF0D-1E1942BA7911}"/>
              </a:ext>
            </a:extLst>
          </p:cNvPr>
          <p:cNvSpPr/>
          <p:nvPr/>
        </p:nvSpPr>
        <p:spPr bwMode="gray">
          <a:xfrm>
            <a:off x="9320922" y="4511084"/>
            <a:ext cx="2360596" cy="846437"/>
          </a:xfrm>
          <a:prstGeom prst="roundRect">
            <a:avLst>
              <a:gd name="adj" fmla="val 4742"/>
            </a:avLst>
          </a:prstGeom>
          <a:solidFill>
            <a:schemeClr val="accent3">
              <a:alpha val="93000"/>
            </a:schemeClr>
          </a:solidFill>
          <a:ln w="15875" algn="ctr">
            <a:solidFill>
              <a:schemeClr val="accent3"/>
            </a:solidFill>
            <a:miter lim="800000"/>
            <a:headEnd/>
            <a:tailEnd/>
          </a:ln>
          <a:effectLst/>
        </p:spPr>
        <p:txBody>
          <a:bodyPr lIns="216000" tIns="108000" rIns="89979" bIns="71983" rtlCol="0" anchor="t"/>
          <a:lstStyle/>
          <a:p>
            <a:pPr defTabSz="914217"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EXTERNAL HTTP SERVICE</a:t>
            </a:r>
          </a:p>
        </p:txBody>
      </p:sp>
      <p:cxnSp>
        <p:nvCxnSpPr>
          <p:cNvPr id="24" name="Gerade Verbindung mit Pfeil 33">
            <a:extLst>
              <a:ext uri="{FF2B5EF4-FFF2-40B4-BE49-F238E27FC236}">
                <a16:creationId xmlns:a16="http://schemas.microsoft.com/office/drawing/2014/main" id="{03091600-CC03-6242-A268-CDEF942151F1}"/>
              </a:ext>
            </a:extLst>
          </p:cNvPr>
          <p:cNvCxnSpPr>
            <a:cxnSpLocks/>
          </p:cNvCxnSpPr>
          <p:nvPr/>
        </p:nvCxnSpPr>
        <p:spPr>
          <a:xfrm>
            <a:off x="8412667" y="4888542"/>
            <a:ext cx="898078" cy="0"/>
          </a:xfrm>
          <a:prstGeom prst="straightConnector1">
            <a:avLst/>
          </a:prstGeom>
          <a:ln w="15875">
            <a:solidFill>
              <a:schemeClr val="accent5"/>
            </a:solidFill>
            <a:headEnd type="triangle"/>
            <a:tailEnd type="triangle"/>
          </a:ln>
          <a:effectLst/>
        </p:spPr>
        <p:style>
          <a:lnRef idx="1">
            <a:schemeClr val="accent1"/>
          </a:lnRef>
          <a:fillRef idx="0">
            <a:schemeClr val="accent1"/>
          </a:fillRef>
          <a:effectRef idx="0">
            <a:schemeClr val="accent1"/>
          </a:effectRef>
          <a:fontRef idx="minor">
            <a:schemeClr val="tx1"/>
          </a:fontRef>
        </p:style>
      </p:cxnSp>
      <p:sp>
        <p:nvSpPr>
          <p:cNvPr id="20" name="Rechteck 29">
            <a:extLst>
              <a:ext uri="{FF2B5EF4-FFF2-40B4-BE49-F238E27FC236}">
                <a16:creationId xmlns:a16="http://schemas.microsoft.com/office/drawing/2014/main" id="{5861ABE0-FD15-4176-A201-754137FAEFD4}"/>
              </a:ext>
            </a:extLst>
          </p:cNvPr>
          <p:cNvSpPr/>
          <p:nvPr/>
        </p:nvSpPr>
        <p:spPr bwMode="gray">
          <a:xfrm>
            <a:off x="5194421" y="1556999"/>
            <a:ext cx="3405811" cy="441574"/>
          </a:xfrm>
          <a:prstGeom prst="roundRect">
            <a:avLst>
              <a:gd name="adj" fmla="val 31208"/>
            </a:avLst>
          </a:prstGeom>
          <a:solidFill>
            <a:schemeClr val="bg1">
              <a:lumMod val="50000"/>
            </a:schemeClr>
          </a:solidFill>
          <a:ln w="15875" algn="ctr">
            <a:solidFill>
              <a:schemeClr val="bg1">
                <a:lumMod val="50000"/>
              </a:schemeClr>
            </a:solidFill>
            <a:miter lim="800000"/>
            <a:headEnd/>
            <a:tailEnd/>
          </a:ln>
          <a:effectLst/>
        </p:spPr>
        <p:txBody>
          <a:bodyPr lIns="89979" tIns="71983" rIns="89979" bIns="71983" rtlCol="0" anchor="ctr" anchorCtr="0"/>
          <a:lstStyle/>
          <a:p>
            <a:pPr algn="ctr" defTabSz="914217" fontAlgn="base">
              <a:spcBef>
                <a:spcPct val="50000"/>
              </a:spcBef>
              <a:spcAft>
                <a:spcPct val="0"/>
              </a:spcAft>
              <a:buClr>
                <a:srgbClr val="F0AB00"/>
              </a:buClr>
              <a:buSzPct val="80000"/>
            </a:pPr>
            <a:r>
              <a:rPr lang="en-US" sz="1400" kern="0" dirty="0">
                <a:solidFill>
                  <a:schemeClr val="bg1"/>
                </a:solidFill>
                <a:ea typeface="Arial Unicode MS" pitchFamily="34" charset="-128"/>
                <a:cs typeface="Arial Unicode MS" pitchFamily="34" charset="-128"/>
              </a:rPr>
              <a:t>SAP FIORI SERVICES</a:t>
            </a:r>
            <a:endParaRPr lang="en-US" sz="1200" kern="0" dirty="0">
              <a:solidFill>
                <a:schemeClr val="bg1"/>
              </a:solidFill>
              <a:ea typeface="Arial Unicode MS" pitchFamily="34" charset="-128"/>
              <a:cs typeface="Arial Unicode MS" pitchFamily="34" charset="-128"/>
            </a:endParaRPr>
          </a:p>
        </p:txBody>
      </p:sp>
      <p:cxnSp>
        <p:nvCxnSpPr>
          <p:cNvPr id="21" name="Gerade Verbindung mit Pfeil 33">
            <a:extLst>
              <a:ext uri="{FF2B5EF4-FFF2-40B4-BE49-F238E27FC236}">
                <a16:creationId xmlns:a16="http://schemas.microsoft.com/office/drawing/2014/main" id="{A35E17E5-A532-49F1-8064-03B3FEA7CAFD}"/>
              </a:ext>
            </a:extLst>
          </p:cNvPr>
          <p:cNvCxnSpPr>
            <a:cxnSpLocks/>
            <a:stCxn id="20" idx="2"/>
            <a:endCxn id="33" idx="0"/>
          </p:cNvCxnSpPr>
          <p:nvPr/>
        </p:nvCxnSpPr>
        <p:spPr>
          <a:xfrm flipH="1">
            <a:off x="6897326" y="1998573"/>
            <a:ext cx="1" cy="278283"/>
          </a:xfrm>
          <a:prstGeom prst="straightConnector1">
            <a:avLst/>
          </a:prstGeom>
          <a:ln w="15875">
            <a:solidFill>
              <a:schemeClr val="accent5"/>
            </a:solidFill>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40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E1B4BE-F9A4-40B8-8F3A-06AD396D39A7}"/>
              </a:ext>
            </a:extLst>
          </p:cNvPr>
          <p:cNvSpPr>
            <a:spLocks noGrp="1"/>
          </p:cNvSpPr>
          <p:nvPr>
            <p:ph type="title"/>
          </p:nvPr>
        </p:nvSpPr>
        <p:spPr/>
        <p:txBody>
          <a:bodyPr/>
          <a:lstStyle/>
          <a:p>
            <a:r>
              <a:rPr lang="en-US" dirty="0"/>
              <a:t>Vital parts of SAP Cloud Platform ABAP Environment</a:t>
            </a:r>
            <a:endParaRPr lang="en-US" b="0" dirty="0"/>
          </a:p>
        </p:txBody>
      </p:sp>
      <p:sp>
        <p:nvSpPr>
          <p:cNvPr id="5" name="Shape 2158">
            <a:extLst>
              <a:ext uri="{FF2B5EF4-FFF2-40B4-BE49-F238E27FC236}">
                <a16:creationId xmlns:a16="http://schemas.microsoft.com/office/drawing/2014/main" id="{17977CA9-A78C-4BBE-9559-B9DB89042FA5}"/>
              </a:ext>
            </a:extLst>
          </p:cNvPr>
          <p:cNvSpPr/>
          <p:nvPr/>
        </p:nvSpPr>
        <p:spPr>
          <a:xfrm>
            <a:off x="3192211" y="1805420"/>
            <a:ext cx="5278841" cy="4246044"/>
          </a:xfrm>
          <a:prstGeom prst="rect">
            <a:avLst/>
          </a:prstGeom>
          <a:noFill/>
          <a:ln w="19050" cap="rnd">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0" rtlCol="0" anchor="t" anchorCtr="0"/>
          <a:lstStyle/>
          <a:p>
            <a:pPr fontAlgn="base">
              <a:spcBef>
                <a:spcPts val="600"/>
              </a:spcBef>
              <a:spcAft>
                <a:spcPct val="0"/>
              </a:spcAft>
              <a:buClr>
                <a:srgbClr val="F0AB00"/>
              </a:buClr>
              <a:buSzPct val="80000"/>
            </a:pPr>
            <a:endParaRPr lang="en-US" sz="1200" b="1" kern="0">
              <a:solidFill>
                <a:schemeClr val="tx1">
                  <a:lumMod val="65000"/>
                  <a:lumOff val="35000"/>
                </a:schemeClr>
              </a:solidFill>
              <a:latin typeface="+mj-lt"/>
              <a:sym typeface="Arial"/>
            </a:endParaRPr>
          </a:p>
        </p:txBody>
      </p:sp>
      <p:sp>
        <p:nvSpPr>
          <p:cNvPr id="7" name="Abgerundetes Rechteck 30">
            <a:extLst>
              <a:ext uri="{FF2B5EF4-FFF2-40B4-BE49-F238E27FC236}">
                <a16:creationId xmlns:a16="http://schemas.microsoft.com/office/drawing/2014/main" id="{B6FBB779-E1A2-4E3E-94DD-69CCE7659EE1}"/>
              </a:ext>
            </a:extLst>
          </p:cNvPr>
          <p:cNvSpPr/>
          <p:nvPr/>
        </p:nvSpPr>
        <p:spPr>
          <a:xfrm>
            <a:off x="971446" y="4606978"/>
            <a:ext cx="1715842"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Bef>
                <a:spcPts val="2000"/>
              </a:spcBef>
              <a:spcAft>
                <a:spcPts val="400"/>
              </a:spcAft>
            </a:pPr>
            <a:r>
              <a:rPr lang="en-US" sz="1100" b="1" dirty="0">
                <a:solidFill>
                  <a:schemeClr val="accent2"/>
                </a:solidFill>
              </a:rPr>
              <a:t>ABAP Development </a:t>
            </a:r>
            <a:br>
              <a:rPr lang="en-US" sz="1100" b="1" dirty="0">
                <a:solidFill>
                  <a:schemeClr val="accent2"/>
                </a:solidFill>
              </a:rPr>
            </a:br>
            <a:r>
              <a:rPr lang="en-US" sz="1100" b="1" dirty="0">
                <a:solidFill>
                  <a:schemeClr val="accent2"/>
                </a:solidFill>
              </a:rPr>
              <a:t>Tools in Eclipse</a:t>
            </a:r>
          </a:p>
        </p:txBody>
      </p:sp>
      <p:sp>
        <p:nvSpPr>
          <p:cNvPr id="8" name="Abgerundetes Rechteck 30">
            <a:extLst>
              <a:ext uri="{FF2B5EF4-FFF2-40B4-BE49-F238E27FC236}">
                <a16:creationId xmlns:a16="http://schemas.microsoft.com/office/drawing/2014/main" id="{CFCDD5AD-FF7B-4F66-8A49-717830F4CFE7}"/>
              </a:ext>
            </a:extLst>
          </p:cNvPr>
          <p:cNvSpPr/>
          <p:nvPr/>
        </p:nvSpPr>
        <p:spPr>
          <a:xfrm>
            <a:off x="971446" y="3416265"/>
            <a:ext cx="1715842"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spcBef>
                <a:spcPts val="2000"/>
              </a:spcBef>
              <a:spcAft>
                <a:spcPts val="400"/>
              </a:spcAft>
            </a:pPr>
            <a:r>
              <a:rPr lang="en-US" sz="1100" b="1" dirty="0">
                <a:solidFill>
                  <a:schemeClr val="accent2"/>
                </a:solidFill>
              </a:rPr>
              <a:t>SAP Cloud Platform</a:t>
            </a:r>
            <a:br>
              <a:rPr lang="en-US" sz="1100" b="1" dirty="0">
                <a:solidFill>
                  <a:schemeClr val="accent2"/>
                </a:solidFill>
              </a:rPr>
            </a:br>
            <a:r>
              <a:rPr lang="en-US" sz="1100" b="1" dirty="0">
                <a:solidFill>
                  <a:schemeClr val="accent2"/>
                </a:solidFill>
              </a:rPr>
              <a:t>cockpit</a:t>
            </a:r>
          </a:p>
        </p:txBody>
      </p:sp>
      <p:pic>
        <p:nvPicPr>
          <p:cNvPr id="9" name="Bild 7">
            <a:extLst>
              <a:ext uri="{FF2B5EF4-FFF2-40B4-BE49-F238E27FC236}">
                <a16:creationId xmlns:a16="http://schemas.microsoft.com/office/drawing/2014/main" id="{85D7CF4E-4DE8-4353-9DF2-8FB32CF5EAD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225" r="-13225"/>
          <a:stretch/>
        </p:blipFill>
        <p:spPr>
          <a:xfrm>
            <a:off x="1601758" y="2991981"/>
            <a:ext cx="455218" cy="360000"/>
          </a:xfrm>
          <a:prstGeom prst="rect">
            <a:avLst/>
          </a:prstGeom>
        </p:spPr>
      </p:pic>
      <p:sp>
        <p:nvSpPr>
          <p:cNvPr id="10" name="Freeform: Shape 9">
            <a:extLst>
              <a:ext uri="{FF2B5EF4-FFF2-40B4-BE49-F238E27FC236}">
                <a16:creationId xmlns:a16="http://schemas.microsoft.com/office/drawing/2014/main" id="{E11C0F7F-5460-4D2B-AFFF-FF6F104AB447}"/>
              </a:ext>
            </a:extLst>
          </p:cNvPr>
          <p:cNvSpPr/>
          <p:nvPr/>
        </p:nvSpPr>
        <p:spPr>
          <a:xfrm>
            <a:off x="3354835" y="2355371"/>
            <a:ext cx="4905180" cy="3492383"/>
          </a:xfrm>
          <a:custGeom>
            <a:avLst/>
            <a:gdLst>
              <a:gd name="connsiteX0" fmla="*/ 2077856 w 4905180"/>
              <a:gd name="connsiteY0" fmla="*/ 0 h 3024284"/>
              <a:gd name="connsiteX1" fmla="*/ 4905180 w 4905180"/>
              <a:gd name="connsiteY1" fmla="*/ 0 h 3024284"/>
              <a:gd name="connsiteX2" fmla="*/ 4905180 w 4905180"/>
              <a:gd name="connsiteY2" fmla="*/ 478800 h 3024284"/>
              <a:gd name="connsiteX3" fmla="*/ 2077856 w 4905180"/>
              <a:gd name="connsiteY3" fmla="*/ 478800 h 3024284"/>
              <a:gd name="connsiteX4" fmla="*/ 2077856 w 4905180"/>
              <a:gd name="connsiteY4" fmla="*/ 2544910 h 3024284"/>
              <a:gd name="connsiteX5" fmla="*/ 4905180 w 4905180"/>
              <a:gd name="connsiteY5" fmla="*/ 2544910 h 3024284"/>
              <a:gd name="connsiteX6" fmla="*/ 4905180 w 4905180"/>
              <a:gd name="connsiteY6" fmla="*/ 3024284 h 3024284"/>
              <a:gd name="connsiteX7" fmla="*/ 2077856 w 4905180"/>
              <a:gd name="connsiteY7" fmla="*/ 3024284 h 3024284"/>
              <a:gd name="connsiteX8" fmla="*/ 0 w 4905180"/>
              <a:gd name="connsiteY8" fmla="*/ 3024284 h 3024284"/>
              <a:gd name="connsiteX9" fmla="*/ 0 w 4905180"/>
              <a:gd name="connsiteY9" fmla="*/ 3867 h 3024284"/>
              <a:gd name="connsiteX10" fmla="*/ 2077856 w 4905180"/>
              <a:gd name="connsiteY10" fmla="*/ 3867 h 302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5180" h="3024284">
                <a:moveTo>
                  <a:pt x="2077856" y="0"/>
                </a:moveTo>
                <a:lnTo>
                  <a:pt x="4905180" y="0"/>
                </a:lnTo>
                <a:lnTo>
                  <a:pt x="4905180" y="478800"/>
                </a:lnTo>
                <a:lnTo>
                  <a:pt x="2077856" y="478800"/>
                </a:lnTo>
                <a:lnTo>
                  <a:pt x="2077856" y="2544910"/>
                </a:lnTo>
                <a:lnTo>
                  <a:pt x="4905180" y="2544910"/>
                </a:lnTo>
                <a:lnTo>
                  <a:pt x="4905180" y="3024284"/>
                </a:lnTo>
                <a:lnTo>
                  <a:pt x="2077856" y="3024284"/>
                </a:lnTo>
                <a:lnTo>
                  <a:pt x="0" y="3024284"/>
                </a:lnTo>
                <a:lnTo>
                  <a:pt x="0" y="3867"/>
                </a:lnTo>
                <a:lnTo>
                  <a:pt x="2077856" y="3867"/>
                </a:lnTo>
                <a:close/>
              </a:path>
            </a:pathLst>
          </a:custGeom>
          <a:noFill/>
          <a:ln w="19050" cap="rnd">
            <a:solidFill>
              <a:srgbClr val="5A7A9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200" b="1" dirty="0">
                <a:solidFill>
                  <a:srgbClr val="5A7A94"/>
                </a:solidFill>
              </a:rPr>
              <a:t>Services Ecosystem</a:t>
            </a:r>
          </a:p>
          <a:p>
            <a:endParaRPr lang="en-US" sz="1200" b="1" dirty="0">
              <a:solidFill>
                <a:srgbClr val="1AADF6"/>
              </a:solidFill>
            </a:endParaRPr>
          </a:p>
          <a:p>
            <a:endParaRPr lang="en-US" sz="1200" b="1" dirty="0">
              <a:solidFill>
                <a:srgbClr val="1AADF6"/>
              </a:solidFill>
            </a:endParaRPr>
          </a:p>
        </p:txBody>
      </p:sp>
      <p:sp>
        <p:nvSpPr>
          <p:cNvPr id="14" name="Rechteck 9">
            <a:extLst>
              <a:ext uri="{FF2B5EF4-FFF2-40B4-BE49-F238E27FC236}">
                <a16:creationId xmlns:a16="http://schemas.microsoft.com/office/drawing/2014/main" id="{5EFCD63A-D5DB-408E-84F1-40D6096C30A0}"/>
              </a:ext>
            </a:extLst>
          </p:cNvPr>
          <p:cNvSpPr/>
          <p:nvPr/>
        </p:nvSpPr>
        <p:spPr>
          <a:xfrm>
            <a:off x="5793928" y="3310273"/>
            <a:ext cx="2466087" cy="1700900"/>
          </a:xfrm>
          <a:prstGeom prst="rect">
            <a:avLst/>
          </a:prstGeom>
          <a:noFill/>
          <a:ln w="31750" cap="rnd">
            <a:solidFill>
              <a:srgbClr val="1AADF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200" b="1" dirty="0">
                <a:solidFill>
                  <a:srgbClr val="1AADF6"/>
                </a:solidFill>
              </a:rPr>
              <a:t>ABAP Environment</a:t>
            </a:r>
          </a:p>
          <a:p>
            <a:endParaRPr lang="en-US" sz="1200" b="1" dirty="0">
              <a:solidFill>
                <a:schemeClr val="accent3"/>
              </a:solidFill>
            </a:endParaRPr>
          </a:p>
          <a:p>
            <a:r>
              <a:rPr lang="en-US" sz="1200" dirty="0">
                <a:solidFill>
                  <a:srgbClr val="1AADF6"/>
                </a:solidFill>
              </a:rPr>
              <a:t>HTTP services and new RESTful ABAP programming model utilizing </a:t>
            </a:r>
          </a:p>
          <a:p>
            <a:pPr marL="171450" indent="-171450">
              <a:buFont typeface="Arial" panose="020B0604020202020204" pitchFamily="34" charset="0"/>
              <a:buChar char="•"/>
            </a:pPr>
            <a:r>
              <a:rPr lang="en-US" sz="1200" dirty="0">
                <a:solidFill>
                  <a:srgbClr val="1AADF6"/>
                </a:solidFill>
              </a:rPr>
              <a:t>Core Data Services</a:t>
            </a:r>
          </a:p>
          <a:p>
            <a:pPr marL="171450" indent="-171450">
              <a:buFont typeface="Arial" panose="020B0604020202020204" pitchFamily="34" charset="0"/>
              <a:buChar char="•"/>
            </a:pPr>
            <a:r>
              <a:rPr lang="en-US" sz="1200" dirty="0">
                <a:solidFill>
                  <a:srgbClr val="1AADF6"/>
                </a:solidFill>
              </a:rPr>
              <a:t>Cloud optimized ABAP language</a:t>
            </a:r>
          </a:p>
          <a:p>
            <a:endParaRPr lang="en-US" sz="1200" b="1" dirty="0">
              <a:solidFill>
                <a:schemeClr val="tx1">
                  <a:lumMod val="65000"/>
                  <a:lumOff val="35000"/>
                </a:schemeClr>
              </a:solidFill>
            </a:endParaRPr>
          </a:p>
          <a:p>
            <a:endParaRPr lang="en-US" sz="1200" b="1" dirty="0">
              <a:solidFill>
                <a:schemeClr val="tx1">
                  <a:lumMod val="65000"/>
                  <a:lumOff val="35000"/>
                </a:schemeClr>
              </a:solidFill>
            </a:endParaRPr>
          </a:p>
          <a:p>
            <a:endParaRPr lang="en-US" sz="1200" b="1" dirty="0">
              <a:solidFill>
                <a:schemeClr val="tx1">
                  <a:lumMod val="65000"/>
                  <a:lumOff val="35000"/>
                </a:schemeClr>
              </a:solidFill>
            </a:endParaRPr>
          </a:p>
        </p:txBody>
      </p:sp>
      <p:pic>
        <p:nvPicPr>
          <p:cNvPr id="15" name="Picture 14">
            <a:extLst>
              <a:ext uri="{FF2B5EF4-FFF2-40B4-BE49-F238E27FC236}">
                <a16:creationId xmlns:a16="http://schemas.microsoft.com/office/drawing/2014/main" id="{F7B11C30-D6D5-4E5E-9C63-508FDAA78304}"/>
              </a:ext>
            </a:extLst>
          </p:cNvPr>
          <p:cNvPicPr>
            <a:picLocks noChangeAspect="1"/>
          </p:cNvPicPr>
          <p:nvPr/>
        </p:nvPicPr>
        <p:blipFill>
          <a:blip r:embed="rId3"/>
          <a:stretch>
            <a:fillRect/>
          </a:stretch>
        </p:blipFill>
        <p:spPr>
          <a:xfrm>
            <a:off x="5970251" y="5440697"/>
            <a:ext cx="324000" cy="324000"/>
          </a:xfrm>
          <a:prstGeom prst="rect">
            <a:avLst/>
          </a:prstGeom>
        </p:spPr>
      </p:pic>
      <p:cxnSp>
        <p:nvCxnSpPr>
          <p:cNvPr id="16" name="Gerade Verbindung 109">
            <a:extLst>
              <a:ext uri="{FF2B5EF4-FFF2-40B4-BE49-F238E27FC236}">
                <a16:creationId xmlns:a16="http://schemas.microsoft.com/office/drawing/2014/main" id="{77351B41-BE5B-41E5-9EA7-921477FC1070}"/>
              </a:ext>
            </a:extLst>
          </p:cNvPr>
          <p:cNvCxnSpPr>
            <a:cxnSpLocks/>
            <a:stCxn id="14" idx="2"/>
          </p:cNvCxnSpPr>
          <p:nvPr/>
        </p:nvCxnSpPr>
        <p:spPr>
          <a:xfrm>
            <a:off x="7026972" y="5011173"/>
            <a:ext cx="0" cy="314868"/>
          </a:xfrm>
          <a:prstGeom prst="line">
            <a:avLst/>
          </a:prstGeom>
          <a:ln w="9525" cap="rnd">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Gerade Verbindung 109">
            <a:extLst>
              <a:ext uri="{FF2B5EF4-FFF2-40B4-BE49-F238E27FC236}">
                <a16:creationId xmlns:a16="http://schemas.microsoft.com/office/drawing/2014/main" id="{FF4B5BBB-B682-4D68-B63F-1D8DA987A37A}"/>
              </a:ext>
            </a:extLst>
          </p:cNvPr>
          <p:cNvCxnSpPr>
            <a:cxnSpLocks/>
            <a:endCxn id="9" idx="3"/>
          </p:cNvCxnSpPr>
          <p:nvPr/>
        </p:nvCxnSpPr>
        <p:spPr>
          <a:xfrm flipH="1">
            <a:off x="2056976" y="3171981"/>
            <a:ext cx="1135235" cy="0"/>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Gerade Verbindung 109">
            <a:extLst>
              <a:ext uri="{FF2B5EF4-FFF2-40B4-BE49-F238E27FC236}">
                <a16:creationId xmlns:a16="http://schemas.microsoft.com/office/drawing/2014/main" id="{2084922A-90F7-45F2-B543-D69A2CF7BC7E}"/>
              </a:ext>
            </a:extLst>
          </p:cNvPr>
          <p:cNvCxnSpPr>
            <a:cxnSpLocks/>
            <a:endCxn id="29" idx="3"/>
          </p:cNvCxnSpPr>
          <p:nvPr/>
        </p:nvCxnSpPr>
        <p:spPr>
          <a:xfrm flipH="1">
            <a:off x="1972170" y="4357921"/>
            <a:ext cx="1220041" cy="0"/>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5">
            <a:extLst>
              <a:ext uri="{FF2B5EF4-FFF2-40B4-BE49-F238E27FC236}">
                <a16:creationId xmlns:a16="http://schemas.microsoft.com/office/drawing/2014/main" id="{826CF67B-D7DA-4633-9587-DF573CE5B0FC}"/>
              </a:ext>
            </a:extLst>
          </p:cNvPr>
          <p:cNvSpPr/>
          <p:nvPr/>
        </p:nvSpPr>
        <p:spPr>
          <a:xfrm>
            <a:off x="8975975" y="3315072"/>
            <a:ext cx="2040012" cy="1042849"/>
          </a:xfrm>
          <a:prstGeom prst="rect">
            <a:avLst/>
          </a:prstGeom>
          <a:noFill/>
          <a:ln w="19050" cap="rnd">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a:spcBef>
                <a:spcPts val="600"/>
              </a:spcBef>
            </a:pPr>
            <a:r>
              <a:rPr lang="en-US" sz="1200" b="1" dirty="0">
                <a:solidFill>
                  <a:schemeClr val="tx2">
                    <a:lumMod val="75000"/>
                  </a:schemeClr>
                </a:solidFill>
              </a:rPr>
              <a:t>Backend System</a:t>
            </a:r>
          </a:p>
          <a:p>
            <a:pPr>
              <a:spcBef>
                <a:spcPts val="600"/>
              </a:spcBef>
            </a:pPr>
            <a:r>
              <a:rPr lang="en-US" sz="1100" dirty="0">
                <a:solidFill>
                  <a:schemeClr val="tx2">
                    <a:lumMod val="75000"/>
                  </a:schemeClr>
                </a:solidFill>
              </a:rPr>
              <a:t>for example SAP S/4HANA Cloud, SAP S/4HANA, SAP ERP, SAP NetWeaver AS ABAP</a:t>
            </a:r>
          </a:p>
        </p:txBody>
      </p:sp>
      <p:sp>
        <p:nvSpPr>
          <p:cNvPr id="20" name="Rectangle 5">
            <a:extLst>
              <a:ext uri="{FF2B5EF4-FFF2-40B4-BE49-F238E27FC236}">
                <a16:creationId xmlns:a16="http://schemas.microsoft.com/office/drawing/2014/main" id="{2873E0F6-53DA-46F0-8FE1-4C1C1DAAA226}"/>
              </a:ext>
            </a:extLst>
          </p:cNvPr>
          <p:cNvSpPr/>
          <p:nvPr/>
        </p:nvSpPr>
        <p:spPr>
          <a:xfrm>
            <a:off x="8975975" y="4536973"/>
            <a:ext cx="2040012" cy="439256"/>
          </a:xfrm>
          <a:prstGeom prst="rect">
            <a:avLst/>
          </a:prstGeom>
          <a:noFill/>
          <a:ln w="19050" cap="rnd">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algn="ctr">
              <a:spcBef>
                <a:spcPts val="600"/>
              </a:spcBef>
            </a:pPr>
            <a:r>
              <a:rPr lang="en-US" sz="1200" b="1">
                <a:solidFill>
                  <a:schemeClr val="tx2">
                    <a:lumMod val="75000"/>
                  </a:schemeClr>
                </a:solidFill>
              </a:rPr>
              <a:t>External HTTP service</a:t>
            </a:r>
          </a:p>
        </p:txBody>
      </p:sp>
      <p:cxnSp>
        <p:nvCxnSpPr>
          <p:cNvPr id="21" name="Gerade Verbindung 109">
            <a:extLst>
              <a:ext uri="{FF2B5EF4-FFF2-40B4-BE49-F238E27FC236}">
                <a16:creationId xmlns:a16="http://schemas.microsoft.com/office/drawing/2014/main" id="{80B072EF-4D1B-42AE-AE71-2C2A674778E6}"/>
              </a:ext>
            </a:extLst>
          </p:cNvPr>
          <p:cNvCxnSpPr>
            <a:cxnSpLocks/>
            <a:endCxn id="20" idx="1"/>
          </p:cNvCxnSpPr>
          <p:nvPr/>
        </p:nvCxnSpPr>
        <p:spPr>
          <a:xfrm flipV="1">
            <a:off x="8260016" y="4756601"/>
            <a:ext cx="715959" cy="2"/>
          </a:xfrm>
          <a:prstGeom prst="line">
            <a:avLst/>
          </a:prstGeom>
          <a:ln w="19050" cap="rnd" cmpd="sng">
            <a:solidFill>
              <a:schemeClr val="tx1">
                <a:lumMod val="65000"/>
                <a:lumOff val="35000"/>
              </a:schemeClr>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Gerade Verbindung 109">
            <a:extLst>
              <a:ext uri="{FF2B5EF4-FFF2-40B4-BE49-F238E27FC236}">
                <a16:creationId xmlns:a16="http://schemas.microsoft.com/office/drawing/2014/main" id="{67B7C123-5A27-4C72-8227-B615ED06D111}"/>
              </a:ext>
            </a:extLst>
          </p:cNvPr>
          <p:cNvCxnSpPr>
            <a:cxnSpLocks/>
            <a:endCxn id="19" idx="1"/>
          </p:cNvCxnSpPr>
          <p:nvPr/>
        </p:nvCxnSpPr>
        <p:spPr>
          <a:xfrm>
            <a:off x="8260016" y="3836496"/>
            <a:ext cx="715959" cy="1"/>
          </a:xfrm>
          <a:prstGeom prst="line">
            <a:avLst/>
          </a:prstGeom>
          <a:ln w="19050" cap="rnd" cmpd="sng">
            <a:solidFill>
              <a:schemeClr val="tx1">
                <a:lumMod val="65000"/>
                <a:lumOff val="35000"/>
              </a:schemeClr>
            </a:solidFill>
            <a:roun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Gerade Verbindung 109">
            <a:extLst>
              <a:ext uri="{FF2B5EF4-FFF2-40B4-BE49-F238E27FC236}">
                <a16:creationId xmlns:a16="http://schemas.microsoft.com/office/drawing/2014/main" id="{A5A22B20-2250-421A-AAE6-9706D64B907A}"/>
              </a:ext>
            </a:extLst>
          </p:cNvPr>
          <p:cNvCxnSpPr>
            <a:cxnSpLocks/>
            <a:stCxn id="14" idx="1"/>
          </p:cNvCxnSpPr>
          <p:nvPr/>
        </p:nvCxnSpPr>
        <p:spPr>
          <a:xfrm flipH="1" flipV="1">
            <a:off x="5434338" y="4143253"/>
            <a:ext cx="359590" cy="17470"/>
          </a:xfrm>
          <a:prstGeom prst="line">
            <a:avLst/>
          </a:prstGeom>
          <a:ln w="19050" cap="rnd" cmpd="sng">
            <a:solidFill>
              <a:schemeClr val="tx1">
                <a:lumMod val="65000"/>
                <a:lumOff val="35000"/>
              </a:schemeClr>
            </a:solidFill>
            <a:round/>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93F229B1-F25F-4FC0-980D-C3E970878318}"/>
              </a:ext>
            </a:extLst>
          </p:cNvPr>
          <p:cNvGrpSpPr/>
          <p:nvPr/>
        </p:nvGrpSpPr>
        <p:grpSpPr>
          <a:xfrm>
            <a:off x="3433284" y="2751365"/>
            <a:ext cx="2032044" cy="377700"/>
            <a:chOff x="3555585" y="2784169"/>
            <a:chExt cx="2032044" cy="377700"/>
          </a:xfrm>
        </p:grpSpPr>
        <p:pic>
          <p:nvPicPr>
            <p:cNvPr id="24" name="Picture 23">
              <a:extLst>
                <a:ext uri="{FF2B5EF4-FFF2-40B4-BE49-F238E27FC236}">
                  <a16:creationId xmlns:a16="http://schemas.microsoft.com/office/drawing/2014/main" id="{73D8BE05-C42D-4CE1-A5A3-EB0A898E3DE6}"/>
                </a:ext>
              </a:extLst>
            </p:cNvPr>
            <p:cNvPicPr>
              <a:picLocks noChangeAspect="1"/>
            </p:cNvPicPr>
            <p:nvPr/>
          </p:nvPicPr>
          <p:blipFill>
            <a:blip r:embed="rId4"/>
            <a:stretch>
              <a:fillRect/>
            </a:stretch>
          </p:blipFill>
          <p:spPr>
            <a:xfrm>
              <a:off x="3555585" y="2803506"/>
              <a:ext cx="324000" cy="330121"/>
            </a:xfrm>
            <a:prstGeom prst="rect">
              <a:avLst/>
            </a:prstGeom>
          </p:spPr>
        </p:pic>
        <p:sp>
          <p:nvSpPr>
            <p:cNvPr id="25" name="Abgerundetes Rechteck 30">
              <a:extLst>
                <a:ext uri="{FF2B5EF4-FFF2-40B4-BE49-F238E27FC236}">
                  <a16:creationId xmlns:a16="http://schemas.microsoft.com/office/drawing/2014/main" id="{7FD5718F-CF7C-42CC-BF8A-6E5569A3FEE4}"/>
                </a:ext>
              </a:extLst>
            </p:cNvPr>
            <p:cNvSpPr/>
            <p:nvPr/>
          </p:nvSpPr>
          <p:spPr>
            <a:xfrm>
              <a:off x="3864030" y="2784169"/>
              <a:ext cx="1723599"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spcBef>
                  <a:spcPts val="2000"/>
                </a:spcBef>
                <a:spcAft>
                  <a:spcPts val="400"/>
                </a:spcAft>
              </a:pPr>
              <a:r>
                <a:rPr lang="en-US" sz="1100" b="1" dirty="0">
                  <a:solidFill>
                    <a:schemeClr val="accent2"/>
                  </a:solidFill>
                </a:rPr>
                <a:t>User Management</a:t>
              </a:r>
            </a:p>
          </p:txBody>
        </p:sp>
      </p:grpSp>
      <p:grpSp>
        <p:nvGrpSpPr>
          <p:cNvPr id="65" name="Group 64">
            <a:extLst>
              <a:ext uri="{FF2B5EF4-FFF2-40B4-BE49-F238E27FC236}">
                <a16:creationId xmlns:a16="http://schemas.microsoft.com/office/drawing/2014/main" id="{9B06ED67-BA55-4E8E-834B-EE08DAB329D4}"/>
              </a:ext>
            </a:extLst>
          </p:cNvPr>
          <p:cNvGrpSpPr/>
          <p:nvPr/>
        </p:nvGrpSpPr>
        <p:grpSpPr>
          <a:xfrm>
            <a:off x="3433284" y="3378736"/>
            <a:ext cx="2032044" cy="377700"/>
            <a:chOff x="3555585" y="3277869"/>
            <a:chExt cx="2032044" cy="377700"/>
          </a:xfrm>
        </p:grpSpPr>
        <p:pic>
          <p:nvPicPr>
            <p:cNvPr id="11" name="Bild 22">
              <a:extLst>
                <a:ext uri="{FF2B5EF4-FFF2-40B4-BE49-F238E27FC236}">
                  <a16:creationId xmlns:a16="http://schemas.microsoft.com/office/drawing/2014/main" id="{5F733405-9C87-4250-8428-8D7B52C8D4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5585" y="3287199"/>
              <a:ext cx="324000" cy="330121"/>
            </a:xfrm>
            <a:prstGeom prst="rect">
              <a:avLst/>
            </a:prstGeom>
          </p:spPr>
        </p:pic>
        <p:sp>
          <p:nvSpPr>
            <p:cNvPr id="26" name="Abgerundetes Rechteck 30">
              <a:extLst>
                <a:ext uri="{FF2B5EF4-FFF2-40B4-BE49-F238E27FC236}">
                  <a16:creationId xmlns:a16="http://schemas.microsoft.com/office/drawing/2014/main" id="{57B00F15-1BDD-403B-8C4D-27AE4F27C2F0}"/>
                </a:ext>
              </a:extLst>
            </p:cNvPr>
            <p:cNvSpPr/>
            <p:nvPr/>
          </p:nvSpPr>
          <p:spPr>
            <a:xfrm>
              <a:off x="3864030" y="3277869"/>
              <a:ext cx="1723599"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spcBef>
                  <a:spcPts val="2000"/>
                </a:spcBef>
              </a:pPr>
              <a:r>
                <a:rPr lang="en-US" sz="1100" b="1" dirty="0">
                  <a:solidFill>
                    <a:schemeClr val="accent2"/>
                  </a:solidFill>
                </a:rPr>
                <a:t>Internet of Things</a:t>
              </a:r>
            </a:p>
          </p:txBody>
        </p:sp>
      </p:grpSp>
      <p:grpSp>
        <p:nvGrpSpPr>
          <p:cNvPr id="64" name="Group 63">
            <a:extLst>
              <a:ext uri="{FF2B5EF4-FFF2-40B4-BE49-F238E27FC236}">
                <a16:creationId xmlns:a16="http://schemas.microsoft.com/office/drawing/2014/main" id="{C74CACC1-20E0-461F-B7E6-B3699F07F903}"/>
              </a:ext>
            </a:extLst>
          </p:cNvPr>
          <p:cNvGrpSpPr/>
          <p:nvPr/>
        </p:nvGrpSpPr>
        <p:grpSpPr>
          <a:xfrm>
            <a:off x="3433284" y="4006107"/>
            <a:ext cx="2032044" cy="377700"/>
            <a:chOff x="3555585" y="3771569"/>
            <a:chExt cx="2032044" cy="377700"/>
          </a:xfrm>
        </p:grpSpPr>
        <p:pic>
          <p:nvPicPr>
            <p:cNvPr id="12" name="Picture 11">
              <a:extLst>
                <a:ext uri="{FF2B5EF4-FFF2-40B4-BE49-F238E27FC236}">
                  <a16:creationId xmlns:a16="http://schemas.microsoft.com/office/drawing/2014/main" id="{89BB2679-E02D-4098-9FD1-1BF926E060B7}"/>
                </a:ext>
              </a:extLst>
            </p:cNvPr>
            <p:cNvPicPr>
              <a:picLocks noChangeAspect="1"/>
            </p:cNvPicPr>
            <p:nvPr/>
          </p:nvPicPr>
          <p:blipFill>
            <a:blip r:embed="rId6"/>
            <a:stretch>
              <a:fillRect/>
            </a:stretch>
          </p:blipFill>
          <p:spPr>
            <a:xfrm>
              <a:off x="3555585" y="3788128"/>
              <a:ext cx="324000" cy="330121"/>
            </a:xfrm>
            <a:prstGeom prst="rect">
              <a:avLst/>
            </a:prstGeom>
          </p:spPr>
        </p:pic>
        <p:sp>
          <p:nvSpPr>
            <p:cNvPr id="27" name="Abgerundetes Rechteck 30">
              <a:extLst>
                <a:ext uri="{FF2B5EF4-FFF2-40B4-BE49-F238E27FC236}">
                  <a16:creationId xmlns:a16="http://schemas.microsoft.com/office/drawing/2014/main" id="{AC5500FF-0398-40DC-A83C-6962FB6D0AD2}"/>
                </a:ext>
              </a:extLst>
            </p:cNvPr>
            <p:cNvSpPr/>
            <p:nvPr/>
          </p:nvSpPr>
          <p:spPr>
            <a:xfrm>
              <a:off x="3864030" y="3771569"/>
              <a:ext cx="1723599"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spcBef>
                  <a:spcPts val="2000"/>
                </a:spcBef>
              </a:pPr>
              <a:r>
                <a:rPr lang="en-US" sz="1100" b="1" dirty="0">
                  <a:solidFill>
                    <a:schemeClr val="accent2"/>
                  </a:solidFill>
                </a:rPr>
                <a:t>Document Management</a:t>
              </a:r>
            </a:p>
          </p:txBody>
        </p:sp>
      </p:grpSp>
      <p:grpSp>
        <p:nvGrpSpPr>
          <p:cNvPr id="63" name="Group 62">
            <a:extLst>
              <a:ext uri="{FF2B5EF4-FFF2-40B4-BE49-F238E27FC236}">
                <a16:creationId xmlns:a16="http://schemas.microsoft.com/office/drawing/2014/main" id="{F3475EB5-D42B-4C33-8880-7D7465EE8961}"/>
              </a:ext>
            </a:extLst>
          </p:cNvPr>
          <p:cNvGrpSpPr/>
          <p:nvPr/>
        </p:nvGrpSpPr>
        <p:grpSpPr>
          <a:xfrm>
            <a:off x="3433284" y="4633478"/>
            <a:ext cx="2032044" cy="377700"/>
            <a:chOff x="3555585" y="4265269"/>
            <a:chExt cx="2032044" cy="377700"/>
          </a:xfrm>
        </p:grpSpPr>
        <p:pic>
          <p:nvPicPr>
            <p:cNvPr id="13" name="Bild 16">
              <a:extLst>
                <a:ext uri="{FF2B5EF4-FFF2-40B4-BE49-F238E27FC236}">
                  <a16:creationId xmlns:a16="http://schemas.microsoft.com/office/drawing/2014/main" id="{9A25C169-80FF-4046-99BF-33F656DD00F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55585" y="4289058"/>
              <a:ext cx="324000" cy="330121"/>
            </a:xfrm>
            <a:prstGeom prst="rect">
              <a:avLst/>
            </a:prstGeom>
          </p:spPr>
        </p:pic>
        <p:sp>
          <p:nvSpPr>
            <p:cNvPr id="28" name="Abgerundetes Rechteck 30">
              <a:extLst>
                <a:ext uri="{FF2B5EF4-FFF2-40B4-BE49-F238E27FC236}">
                  <a16:creationId xmlns:a16="http://schemas.microsoft.com/office/drawing/2014/main" id="{0B9A01ED-E0D5-42C7-9B3B-8BB2D6AC8F2B}"/>
                </a:ext>
              </a:extLst>
            </p:cNvPr>
            <p:cNvSpPr/>
            <p:nvPr/>
          </p:nvSpPr>
          <p:spPr>
            <a:xfrm>
              <a:off x="3864030" y="4265269"/>
              <a:ext cx="1723599"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spcBef>
                  <a:spcPts val="2000"/>
                </a:spcBef>
              </a:pPr>
              <a:r>
                <a:rPr lang="en-US" sz="1100" b="1" dirty="0">
                  <a:solidFill>
                    <a:schemeClr val="accent2"/>
                  </a:solidFill>
                </a:rPr>
                <a:t>Machine Learning</a:t>
              </a:r>
            </a:p>
          </p:txBody>
        </p:sp>
      </p:grpSp>
      <p:pic>
        <p:nvPicPr>
          <p:cNvPr id="29" name="Picture 28">
            <a:extLst>
              <a:ext uri="{FF2B5EF4-FFF2-40B4-BE49-F238E27FC236}">
                <a16:creationId xmlns:a16="http://schemas.microsoft.com/office/drawing/2014/main" id="{449A0605-1408-4BBA-8433-D30DEEDE4668}"/>
              </a:ext>
            </a:extLst>
          </p:cNvPr>
          <p:cNvPicPr>
            <a:picLocks noChangeAspect="1"/>
          </p:cNvPicPr>
          <p:nvPr/>
        </p:nvPicPr>
        <p:blipFill>
          <a:blip r:embed="rId8"/>
          <a:stretch>
            <a:fillRect/>
          </a:stretch>
        </p:blipFill>
        <p:spPr>
          <a:xfrm>
            <a:off x="1612170" y="4177921"/>
            <a:ext cx="360000" cy="360000"/>
          </a:xfrm>
          <a:prstGeom prst="rect">
            <a:avLst/>
          </a:prstGeom>
        </p:spPr>
      </p:pic>
      <p:pic>
        <p:nvPicPr>
          <p:cNvPr id="30" name="Picture 29">
            <a:extLst>
              <a:ext uri="{FF2B5EF4-FFF2-40B4-BE49-F238E27FC236}">
                <a16:creationId xmlns:a16="http://schemas.microsoft.com/office/drawing/2014/main" id="{497B4506-0E40-477D-ACB7-C7E6BBF30ADC}"/>
              </a:ext>
            </a:extLst>
          </p:cNvPr>
          <p:cNvPicPr>
            <a:picLocks noChangeAspect="1"/>
          </p:cNvPicPr>
          <p:nvPr/>
        </p:nvPicPr>
        <p:blipFill rotWithShape="1">
          <a:blip r:embed="rId9"/>
          <a:srcRect l="2877" t="2877" r="2877" b="2877"/>
          <a:stretch/>
        </p:blipFill>
        <p:spPr>
          <a:xfrm>
            <a:off x="7418762" y="3020180"/>
            <a:ext cx="720000" cy="720000"/>
          </a:xfrm>
          <a:prstGeom prst="ellipse">
            <a:avLst/>
          </a:prstGeom>
          <a:solidFill>
            <a:schemeClr val="bg1"/>
          </a:solidFill>
        </p:spPr>
      </p:pic>
      <p:grpSp>
        <p:nvGrpSpPr>
          <p:cNvPr id="62" name="Group 61">
            <a:extLst>
              <a:ext uri="{FF2B5EF4-FFF2-40B4-BE49-F238E27FC236}">
                <a16:creationId xmlns:a16="http://schemas.microsoft.com/office/drawing/2014/main" id="{120CEA6F-B1A1-4966-8BEE-DF980C8D7ECA}"/>
              </a:ext>
            </a:extLst>
          </p:cNvPr>
          <p:cNvGrpSpPr/>
          <p:nvPr/>
        </p:nvGrpSpPr>
        <p:grpSpPr>
          <a:xfrm>
            <a:off x="3433284" y="5260850"/>
            <a:ext cx="2032044" cy="377700"/>
            <a:chOff x="3555585" y="5037759"/>
            <a:chExt cx="2032044" cy="377700"/>
          </a:xfrm>
        </p:grpSpPr>
        <p:pic>
          <p:nvPicPr>
            <p:cNvPr id="31" name="Bild 98">
              <a:extLst>
                <a:ext uri="{FF2B5EF4-FFF2-40B4-BE49-F238E27FC236}">
                  <a16:creationId xmlns:a16="http://schemas.microsoft.com/office/drawing/2014/main" id="{E8E99585-51A2-4682-8BFB-43D0D380D08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55585" y="5066811"/>
              <a:ext cx="324000" cy="324000"/>
            </a:xfrm>
            <a:prstGeom prst="ellipse">
              <a:avLst/>
            </a:prstGeom>
          </p:spPr>
        </p:pic>
        <p:sp>
          <p:nvSpPr>
            <p:cNvPr id="32" name="Abgerundetes Rechteck 30">
              <a:extLst>
                <a:ext uri="{FF2B5EF4-FFF2-40B4-BE49-F238E27FC236}">
                  <a16:creationId xmlns:a16="http://schemas.microsoft.com/office/drawing/2014/main" id="{170B6A8D-86C7-40CC-8BE2-CC82F74F1A10}"/>
                </a:ext>
              </a:extLst>
            </p:cNvPr>
            <p:cNvSpPr/>
            <p:nvPr/>
          </p:nvSpPr>
          <p:spPr>
            <a:xfrm>
              <a:off x="3864030" y="5037759"/>
              <a:ext cx="1723599"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spcBef>
                  <a:spcPts val="2000"/>
                </a:spcBef>
              </a:pPr>
              <a:r>
                <a:rPr lang="en-US" sz="1100" b="1" dirty="0">
                  <a:solidFill>
                    <a:schemeClr val="accent2"/>
                  </a:solidFill>
                </a:rPr>
                <a:t>Git Code Management</a:t>
              </a:r>
            </a:p>
          </p:txBody>
        </p:sp>
      </p:grpSp>
      <p:sp>
        <p:nvSpPr>
          <p:cNvPr id="33" name="Rectangle 32">
            <a:extLst>
              <a:ext uri="{FF2B5EF4-FFF2-40B4-BE49-F238E27FC236}">
                <a16:creationId xmlns:a16="http://schemas.microsoft.com/office/drawing/2014/main" id="{57378C07-E397-489E-BF61-DE62E6A48F0F}"/>
              </a:ext>
            </a:extLst>
          </p:cNvPr>
          <p:cNvSpPr/>
          <p:nvPr/>
        </p:nvSpPr>
        <p:spPr>
          <a:xfrm>
            <a:off x="6308606" y="5403254"/>
            <a:ext cx="1671235" cy="396000"/>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spcBef>
                <a:spcPts val="2000"/>
              </a:spcBef>
            </a:pPr>
            <a:r>
              <a:rPr lang="en-US" sz="1100" b="1" dirty="0">
                <a:solidFill>
                  <a:schemeClr val="accent2"/>
                </a:solidFill>
              </a:rPr>
              <a:t>SAP HANA database</a:t>
            </a:r>
          </a:p>
        </p:txBody>
      </p:sp>
      <p:pic>
        <p:nvPicPr>
          <p:cNvPr id="34" name="Picture 33">
            <a:extLst>
              <a:ext uri="{FF2B5EF4-FFF2-40B4-BE49-F238E27FC236}">
                <a16:creationId xmlns:a16="http://schemas.microsoft.com/office/drawing/2014/main" id="{892BCC3C-E8B5-47EB-808E-CA1B6B162102}"/>
              </a:ext>
            </a:extLst>
          </p:cNvPr>
          <p:cNvPicPr>
            <a:picLocks noChangeAspect="1"/>
          </p:cNvPicPr>
          <p:nvPr/>
        </p:nvPicPr>
        <p:blipFill>
          <a:blip r:embed="rId11"/>
          <a:stretch>
            <a:fillRect/>
          </a:stretch>
        </p:blipFill>
        <p:spPr>
          <a:xfrm>
            <a:off x="5474651" y="2518412"/>
            <a:ext cx="355286" cy="252729"/>
          </a:xfrm>
          <a:prstGeom prst="rect">
            <a:avLst/>
          </a:prstGeom>
        </p:spPr>
      </p:pic>
      <p:pic>
        <p:nvPicPr>
          <p:cNvPr id="35" name="Picture 34">
            <a:extLst>
              <a:ext uri="{FF2B5EF4-FFF2-40B4-BE49-F238E27FC236}">
                <a16:creationId xmlns:a16="http://schemas.microsoft.com/office/drawing/2014/main" id="{8A088CFE-E1A5-4648-A72F-903EE9EEC483}"/>
              </a:ext>
            </a:extLst>
          </p:cNvPr>
          <p:cNvPicPr>
            <a:picLocks noChangeAspect="1"/>
          </p:cNvPicPr>
          <p:nvPr/>
        </p:nvPicPr>
        <p:blipFill>
          <a:blip r:embed="rId12"/>
          <a:stretch>
            <a:fillRect/>
          </a:stretch>
        </p:blipFill>
        <p:spPr>
          <a:xfrm>
            <a:off x="7183379" y="2512346"/>
            <a:ext cx="272401" cy="272401"/>
          </a:xfrm>
          <a:prstGeom prst="rect">
            <a:avLst/>
          </a:prstGeom>
        </p:spPr>
      </p:pic>
      <p:sp>
        <p:nvSpPr>
          <p:cNvPr id="36" name="Abgerundetes Rechteck 30">
            <a:extLst>
              <a:ext uri="{FF2B5EF4-FFF2-40B4-BE49-F238E27FC236}">
                <a16:creationId xmlns:a16="http://schemas.microsoft.com/office/drawing/2014/main" id="{FD72FB4E-0041-43CB-A281-4E083B6C2373}"/>
              </a:ext>
            </a:extLst>
          </p:cNvPr>
          <p:cNvSpPr/>
          <p:nvPr/>
        </p:nvSpPr>
        <p:spPr>
          <a:xfrm>
            <a:off x="5875547" y="2475103"/>
            <a:ext cx="1151305"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spcBef>
                <a:spcPts val="2000"/>
              </a:spcBef>
            </a:pPr>
            <a:r>
              <a:rPr lang="en-US" sz="1100" b="1" dirty="0">
                <a:solidFill>
                  <a:schemeClr val="accent2"/>
                </a:solidFill>
              </a:rPr>
              <a:t>SAP Fiori Cloud</a:t>
            </a:r>
          </a:p>
        </p:txBody>
      </p:sp>
      <p:sp>
        <p:nvSpPr>
          <p:cNvPr id="37" name="Abgerundetes Rechteck 30">
            <a:extLst>
              <a:ext uri="{FF2B5EF4-FFF2-40B4-BE49-F238E27FC236}">
                <a16:creationId xmlns:a16="http://schemas.microsoft.com/office/drawing/2014/main" id="{7C208C00-D2AD-463F-87DD-CE98DE3F4071}"/>
              </a:ext>
            </a:extLst>
          </p:cNvPr>
          <p:cNvSpPr/>
          <p:nvPr/>
        </p:nvSpPr>
        <p:spPr>
          <a:xfrm>
            <a:off x="7455780" y="2475103"/>
            <a:ext cx="718818"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spcBef>
                <a:spcPts val="2000"/>
              </a:spcBef>
            </a:pPr>
            <a:r>
              <a:rPr lang="en-US" sz="1100" b="1" dirty="0">
                <a:solidFill>
                  <a:schemeClr val="accent2"/>
                </a:solidFill>
              </a:rPr>
              <a:t>SAPUI5</a:t>
            </a:r>
          </a:p>
        </p:txBody>
      </p:sp>
      <p:cxnSp>
        <p:nvCxnSpPr>
          <p:cNvPr id="38" name="Gerade Verbindung 109">
            <a:extLst>
              <a:ext uri="{FF2B5EF4-FFF2-40B4-BE49-F238E27FC236}">
                <a16:creationId xmlns:a16="http://schemas.microsoft.com/office/drawing/2014/main" id="{C8092A91-672D-4073-89FF-7FC68B63BA6B}"/>
              </a:ext>
            </a:extLst>
          </p:cNvPr>
          <p:cNvCxnSpPr>
            <a:cxnSpLocks/>
          </p:cNvCxnSpPr>
          <p:nvPr/>
        </p:nvCxnSpPr>
        <p:spPr>
          <a:xfrm>
            <a:off x="6965172" y="2960814"/>
            <a:ext cx="0" cy="354258"/>
          </a:xfrm>
          <a:prstGeom prst="line">
            <a:avLst/>
          </a:prstGeom>
          <a:ln w="9525" cap="rnd">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A2F4E0A0-B20D-4073-831E-AB77F0FE55CD}"/>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3368651" y="1997046"/>
            <a:ext cx="2106000" cy="166699"/>
          </a:xfrm>
          <a:prstGeom prst="rect">
            <a:avLst/>
          </a:prstGeom>
        </p:spPr>
      </p:pic>
      <p:cxnSp>
        <p:nvCxnSpPr>
          <p:cNvPr id="67" name="Gerade Verbindung 109">
            <a:extLst>
              <a:ext uri="{FF2B5EF4-FFF2-40B4-BE49-F238E27FC236}">
                <a16:creationId xmlns:a16="http://schemas.microsoft.com/office/drawing/2014/main" id="{B48AABB0-D4A1-42C4-8ACB-C16DCC4FF418}"/>
              </a:ext>
            </a:extLst>
          </p:cNvPr>
          <p:cNvCxnSpPr>
            <a:cxnSpLocks/>
            <a:stCxn id="14" idx="0"/>
          </p:cNvCxnSpPr>
          <p:nvPr/>
        </p:nvCxnSpPr>
        <p:spPr>
          <a:xfrm flipV="1">
            <a:off x="7026972" y="2907793"/>
            <a:ext cx="0" cy="402480"/>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Gerade Verbindung 109">
            <a:extLst>
              <a:ext uri="{FF2B5EF4-FFF2-40B4-BE49-F238E27FC236}">
                <a16:creationId xmlns:a16="http://schemas.microsoft.com/office/drawing/2014/main" id="{E0E2314D-85FD-4391-AF35-3247D56DE1F5}"/>
              </a:ext>
            </a:extLst>
          </p:cNvPr>
          <p:cNvCxnSpPr>
            <a:cxnSpLocks/>
            <a:endCxn id="14" idx="2"/>
          </p:cNvCxnSpPr>
          <p:nvPr/>
        </p:nvCxnSpPr>
        <p:spPr>
          <a:xfrm flipV="1">
            <a:off x="7026852" y="5011173"/>
            <a:ext cx="120" cy="314868"/>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01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6E85D0-1574-493C-9873-99D7E7ECFCA7}"/>
              </a:ext>
            </a:extLst>
          </p:cNvPr>
          <p:cNvPicPr>
            <a:picLocks noChangeAspect="1"/>
          </p:cNvPicPr>
          <p:nvPr/>
        </p:nvPicPr>
        <p:blipFill>
          <a:blip r:embed="rId2"/>
          <a:stretch>
            <a:fillRect/>
          </a:stretch>
        </p:blipFill>
        <p:spPr>
          <a:xfrm>
            <a:off x="444500" y="150471"/>
            <a:ext cx="11351576" cy="6345238"/>
          </a:xfrm>
          <a:prstGeom prst="rect">
            <a:avLst/>
          </a:prstGeom>
        </p:spPr>
      </p:pic>
    </p:spTree>
    <p:extLst>
      <p:ext uri="{BB962C8B-B14F-4D97-AF65-F5344CB8AC3E}">
        <p14:creationId xmlns:p14="http://schemas.microsoft.com/office/powerpoint/2010/main" val="3033215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Elbow Connector 61">
            <a:extLst>
              <a:ext uri="{FF2B5EF4-FFF2-40B4-BE49-F238E27FC236}">
                <a16:creationId xmlns:a16="http://schemas.microsoft.com/office/drawing/2014/main" id="{DCF24F1C-2090-DC4B-A1A3-2C1981F75409}"/>
              </a:ext>
            </a:extLst>
          </p:cNvPr>
          <p:cNvCxnSpPr>
            <a:cxnSpLocks/>
            <a:stCxn id="21" idx="2"/>
            <a:endCxn id="40" idx="2"/>
          </p:cNvCxnSpPr>
          <p:nvPr/>
        </p:nvCxnSpPr>
        <p:spPr>
          <a:xfrm rot="16200000" flipH="1">
            <a:off x="4132391" y="3942113"/>
            <a:ext cx="7257" cy="2808029"/>
          </a:xfrm>
          <a:prstGeom prst="bentConnector3">
            <a:avLst>
              <a:gd name="adj1" fmla="val 13575265"/>
            </a:avLst>
          </a:prstGeom>
          <a:ln w="190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C148B02-AB35-F943-BCBB-BB9C372B7058}"/>
              </a:ext>
            </a:extLst>
          </p:cNvPr>
          <p:cNvCxnSpPr>
            <a:cxnSpLocks/>
          </p:cNvCxnSpPr>
          <p:nvPr/>
        </p:nvCxnSpPr>
        <p:spPr>
          <a:xfrm flipV="1">
            <a:off x="7604339" y="1389639"/>
            <a:ext cx="3582618" cy="0"/>
          </a:xfrm>
          <a:prstGeom prst="line">
            <a:avLst/>
          </a:prstGeom>
          <a:ln w="254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B1FEF3-F51B-8249-A688-EC894B819DE1}"/>
              </a:ext>
            </a:extLst>
          </p:cNvPr>
          <p:cNvCxnSpPr>
            <a:cxnSpLocks/>
          </p:cNvCxnSpPr>
          <p:nvPr/>
        </p:nvCxnSpPr>
        <p:spPr>
          <a:xfrm>
            <a:off x="4021721" y="1389639"/>
            <a:ext cx="3582618" cy="0"/>
          </a:xfrm>
          <a:prstGeom prst="line">
            <a:avLst/>
          </a:prstGeom>
          <a:ln w="254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F89B7-F2BB-1E4D-A784-A4C7F653D6E3}"/>
              </a:ext>
            </a:extLst>
          </p:cNvPr>
          <p:cNvCxnSpPr>
            <a:cxnSpLocks/>
          </p:cNvCxnSpPr>
          <p:nvPr/>
        </p:nvCxnSpPr>
        <p:spPr>
          <a:xfrm>
            <a:off x="1205185" y="1356789"/>
            <a:ext cx="2816536" cy="65700"/>
          </a:xfrm>
          <a:prstGeom prst="line">
            <a:avLst/>
          </a:prstGeom>
          <a:ln w="254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A9AAFB9-7C47-A24D-A079-160636C98FDE}"/>
              </a:ext>
            </a:extLst>
          </p:cNvPr>
          <p:cNvSpPr>
            <a:spLocks noGrp="1"/>
          </p:cNvSpPr>
          <p:nvPr>
            <p:ph type="title"/>
          </p:nvPr>
        </p:nvSpPr>
        <p:spPr/>
        <p:txBody>
          <a:bodyPr/>
          <a:lstStyle/>
          <a:p>
            <a:r>
              <a:rPr lang="en-US"/>
              <a:t>Evolution of the ABAP programming model</a:t>
            </a:r>
            <a:endParaRPr lang="en-US" dirty="0"/>
          </a:p>
        </p:txBody>
      </p:sp>
      <p:grpSp>
        <p:nvGrpSpPr>
          <p:cNvPr id="3" name="Group 2">
            <a:extLst>
              <a:ext uri="{FF2B5EF4-FFF2-40B4-BE49-F238E27FC236}">
                <a16:creationId xmlns:a16="http://schemas.microsoft.com/office/drawing/2014/main" id="{2FC833C1-6012-1044-9444-A52596D055AB}"/>
              </a:ext>
            </a:extLst>
          </p:cNvPr>
          <p:cNvGrpSpPr/>
          <p:nvPr/>
        </p:nvGrpSpPr>
        <p:grpSpPr>
          <a:xfrm>
            <a:off x="503238" y="1085399"/>
            <a:ext cx="508000" cy="508000"/>
            <a:chOff x="838200" y="3232710"/>
            <a:chExt cx="508000" cy="508000"/>
          </a:xfrm>
          <a:solidFill>
            <a:schemeClr val="bg1">
              <a:lumMod val="50000"/>
            </a:schemeClr>
          </a:solidFill>
        </p:grpSpPr>
        <p:sp>
          <p:nvSpPr>
            <p:cNvPr id="4" name="Teardrop 3">
              <a:extLst>
                <a:ext uri="{FF2B5EF4-FFF2-40B4-BE49-F238E27FC236}">
                  <a16:creationId xmlns:a16="http://schemas.microsoft.com/office/drawing/2014/main" id="{C9A7B5E3-23C7-F748-8BD4-72EAAB050BB7}"/>
                </a:ext>
              </a:extLst>
            </p:cNvPr>
            <p:cNvSpPr/>
            <p:nvPr/>
          </p:nvSpPr>
          <p:spPr bwMode="gray">
            <a:xfrm rot="2871745">
              <a:off x="838200" y="3232710"/>
              <a:ext cx="508000" cy="508000"/>
            </a:xfrm>
            <a:prstGeom prst="teardrop">
              <a:avLst>
                <a:gd name="adj" fmla="val 200000"/>
              </a:avLst>
            </a:prstGeom>
            <a:grpFill/>
            <a:ln w="6350"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sp>
          <p:nvSpPr>
            <p:cNvPr id="5" name="Oval 4">
              <a:extLst>
                <a:ext uri="{FF2B5EF4-FFF2-40B4-BE49-F238E27FC236}">
                  <a16:creationId xmlns:a16="http://schemas.microsoft.com/office/drawing/2014/main" id="{CCA42A0D-45E2-4145-924B-8BF485C0B275}"/>
                </a:ext>
              </a:extLst>
            </p:cNvPr>
            <p:cNvSpPr/>
            <p:nvPr/>
          </p:nvSpPr>
          <p:spPr bwMode="gray">
            <a:xfrm>
              <a:off x="908050" y="3294876"/>
              <a:ext cx="374650" cy="374650"/>
            </a:xfrm>
            <a:prstGeom prst="ellipse">
              <a:avLst/>
            </a:prstGeom>
            <a:solidFill>
              <a:schemeClr val="bg1"/>
            </a:solidFill>
            <a:ln w="6350" algn="ctr">
              <a:solidFill>
                <a:schemeClr val="bg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a:ln>
                  <a:noFill/>
                </a:ln>
                <a:solidFill>
                  <a:schemeClr val="bg1"/>
                </a:solidFill>
                <a:effectLst/>
                <a:uLnTx/>
                <a:uFillTx/>
                <a:ea typeface="Arial Unicode MS" pitchFamily="34" charset="-128"/>
                <a:cs typeface="Arial Unicode MS" pitchFamily="34" charset="-128"/>
              </a:endParaRPr>
            </a:p>
          </p:txBody>
        </p:sp>
      </p:grpSp>
      <p:sp>
        <p:nvSpPr>
          <p:cNvPr id="6" name="Rounded Rectangle 5">
            <a:extLst>
              <a:ext uri="{FF2B5EF4-FFF2-40B4-BE49-F238E27FC236}">
                <a16:creationId xmlns:a16="http://schemas.microsoft.com/office/drawing/2014/main" id="{995BB776-F06E-504F-864E-1DB801870100}"/>
              </a:ext>
            </a:extLst>
          </p:cNvPr>
          <p:cNvSpPr/>
          <p:nvPr/>
        </p:nvSpPr>
        <p:spPr bwMode="gray">
          <a:xfrm>
            <a:off x="1418764" y="1209639"/>
            <a:ext cx="2602957" cy="360000"/>
          </a:xfrm>
          <a:prstGeom prst="roundRect">
            <a:avLst>
              <a:gd name="adj" fmla="val 50000"/>
            </a:avLst>
          </a:prstGeom>
          <a:solidFill>
            <a:schemeClr val="tx1">
              <a:lumMod val="50000"/>
              <a:lumOff val="50000"/>
            </a:schemeClr>
          </a:solidFill>
          <a:ln w="12700" algn="ctr">
            <a:solidFill>
              <a:schemeClr val="tx1">
                <a:lumMod val="50000"/>
                <a:lumOff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solidFill>
                  <a:schemeClr val="bg1"/>
                </a:solidFill>
                <a:ea typeface="Arial Unicode MS" pitchFamily="34" charset="-128"/>
                <a:cs typeface="Arial Unicode MS" pitchFamily="34" charset="-128"/>
              </a:rPr>
              <a:t>ABAP Platform ≤ 7.5 </a:t>
            </a:r>
            <a:endParaRPr kumimoji="0" lang="en-US" sz="12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1" name="Rounded Rectangle 10">
            <a:extLst>
              <a:ext uri="{FF2B5EF4-FFF2-40B4-BE49-F238E27FC236}">
                <a16:creationId xmlns:a16="http://schemas.microsoft.com/office/drawing/2014/main" id="{F31B191D-5CD7-0B46-8AC8-FCCBC3326A4E}"/>
              </a:ext>
            </a:extLst>
          </p:cNvPr>
          <p:cNvSpPr/>
          <p:nvPr/>
        </p:nvSpPr>
        <p:spPr bwMode="gray">
          <a:xfrm>
            <a:off x="4437070" y="1209639"/>
            <a:ext cx="3167269" cy="360000"/>
          </a:xfrm>
          <a:prstGeom prst="roundRect">
            <a:avLst>
              <a:gd name="adj" fmla="val 50000"/>
            </a:avLst>
          </a:prstGeom>
          <a:solidFill>
            <a:schemeClr val="accent1"/>
          </a:solidFill>
          <a:ln w="127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solidFill>
                  <a:schemeClr val="bg1"/>
                </a:solidFill>
                <a:ea typeface="Arial Unicode MS" pitchFamily="34" charset="-128"/>
                <a:cs typeface="Arial Unicode MS" pitchFamily="34" charset="-128"/>
              </a:rPr>
              <a:t>ABAP Platform ≥ 7.5 </a:t>
            </a:r>
            <a:endParaRPr kumimoji="0" lang="en-US" sz="12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2" name="Rounded Rectangle 11">
            <a:extLst>
              <a:ext uri="{FF2B5EF4-FFF2-40B4-BE49-F238E27FC236}">
                <a16:creationId xmlns:a16="http://schemas.microsoft.com/office/drawing/2014/main" id="{4D0B3207-01A8-B74F-882F-3D85D6AFC296}"/>
              </a:ext>
            </a:extLst>
          </p:cNvPr>
          <p:cNvSpPr/>
          <p:nvPr/>
        </p:nvSpPr>
        <p:spPr bwMode="gray">
          <a:xfrm>
            <a:off x="8019689" y="1209639"/>
            <a:ext cx="3697356" cy="360000"/>
          </a:xfrm>
          <a:prstGeom prst="roundRect">
            <a:avLst>
              <a:gd name="adj" fmla="val 50000"/>
            </a:avLst>
          </a:prstGeom>
          <a:solidFill>
            <a:schemeClr val="accent5"/>
          </a:solidFill>
          <a:ln w="12700" algn="ctr">
            <a:solidFill>
              <a:schemeClr val="accent5"/>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solidFill>
                  <a:schemeClr val="bg1"/>
                </a:solidFill>
                <a:ea typeface="Arial Unicode MS" pitchFamily="34" charset="-128"/>
                <a:cs typeface="Arial Unicode MS" pitchFamily="34" charset="-128"/>
              </a:rPr>
              <a:t>SAP Cloud Platform ABAP Environment ≥ 1808 * </a:t>
            </a:r>
            <a:endParaRPr kumimoji="0" lang="en-US" sz="1200" b="0" i="0" u="none" strike="noStrike" kern="0" cap="none" spc="0" normalizeH="0" baseline="0" dirty="0">
              <a:ln>
                <a:noFill/>
              </a:ln>
              <a:solidFill>
                <a:schemeClr val="bg1"/>
              </a:solidFill>
              <a:effectLst/>
              <a:uLnTx/>
              <a:uFillTx/>
              <a:ea typeface="Arial Unicode MS" pitchFamily="34" charset="-128"/>
              <a:cs typeface="Arial Unicode MS" pitchFamily="34" charset="-128"/>
            </a:endParaRPr>
          </a:p>
        </p:txBody>
      </p:sp>
      <p:sp>
        <p:nvSpPr>
          <p:cNvPr id="16" name="Rounded Rectangle 15">
            <a:extLst>
              <a:ext uri="{FF2B5EF4-FFF2-40B4-BE49-F238E27FC236}">
                <a16:creationId xmlns:a16="http://schemas.microsoft.com/office/drawing/2014/main" id="{7D82F522-876D-8F47-971C-D83E49FE3807}"/>
              </a:ext>
            </a:extLst>
          </p:cNvPr>
          <p:cNvSpPr/>
          <p:nvPr/>
        </p:nvSpPr>
        <p:spPr bwMode="gray">
          <a:xfrm>
            <a:off x="1429131" y="1831189"/>
            <a:ext cx="2602957" cy="574391"/>
          </a:xfrm>
          <a:prstGeom prst="roundRect">
            <a:avLst>
              <a:gd name="adj" fmla="val 0"/>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dirty="0">
                <a:ln>
                  <a:noFill/>
                </a:ln>
                <a:solidFill>
                  <a:schemeClr val="bg1">
                    <a:lumMod val="50000"/>
                  </a:schemeClr>
                </a:solidFill>
                <a:effectLst/>
                <a:uLnTx/>
                <a:uFillTx/>
                <a:ea typeface="Arial Unicode MS" pitchFamily="34" charset="-128"/>
                <a:cs typeface="Arial Unicode MS" pitchFamily="34" charset="-128"/>
              </a:rPr>
              <a:t>CLASSIC </a:t>
            </a:r>
            <a:br>
              <a:rPr kumimoji="0" lang="en-US" sz="1400" b="0" i="0" u="none" strike="noStrike" kern="0" cap="none" spc="0" normalizeH="0" baseline="0" dirty="0">
                <a:ln>
                  <a:noFill/>
                </a:ln>
                <a:solidFill>
                  <a:schemeClr val="bg1">
                    <a:lumMod val="50000"/>
                  </a:schemeClr>
                </a:solidFill>
                <a:effectLst/>
                <a:uLnTx/>
                <a:uFillTx/>
                <a:ea typeface="Arial Unicode MS" pitchFamily="34" charset="-128"/>
                <a:cs typeface="Arial Unicode MS" pitchFamily="34" charset="-128"/>
              </a:rPr>
            </a:br>
            <a:r>
              <a:rPr kumimoji="0" lang="en-US" sz="1400" b="0" i="0" u="none" strike="noStrike" kern="0" cap="none" spc="0" normalizeH="0" baseline="0" dirty="0">
                <a:ln>
                  <a:noFill/>
                </a:ln>
                <a:solidFill>
                  <a:schemeClr val="bg1">
                    <a:lumMod val="50000"/>
                  </a:schemeClr>
                </a:solidFill>
                <a:effectLst/>
                <a:uLnTx/>
                <a:uFillTx/>
                <a:ea typeface="Arial Unicode MS" pitchFamily="34" charset="-128"/>
                <a:cs typeface="Arial Unicode MS" pitchFamily="34" charset="-128"/>
              </a:rPr>
              <a:t>ABAP PROGRAMMING</a:t>
            </a:r>
          </a:p>
        </p:txBody>
      </p:sp>
      <p:sp>
        <p:nvSpPr>
          <p:cNvPr id="20" name="Rounded Rectangle 19">
            <a:extLst>
              <a:ext uri="{FF2B5EF4-FFF2-40B4-BE49-F238E27FC236}">
                <a16:creationId xmlns:a16="http://schemas.microsoft.com/office/drawing/2014/main" id="{FA0D9D31-2BD0-6E43-9750-7D226BB89DEB}"/>
              </a:ext>
            </a:extLst>
          </p:cNvPr>
          <p:cNvSpPr/>
          <p:nvPr/>
        </p:nvSpPr>
        <p:spPr bwMode="gray">
          <a:xfrm>
            <a:off x="4437070" y="1831189"/>
            <a:ext cx="3167269" cy="574391"/>
          </a:xfrm>
          <a:prstGeom prst="roundRect">
            <a:avLst>
              <a:gd name="adj" fmla="val 0"/>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u="none" strike="noStrike" kern="0" cap="none" spc="0" normalizeH="0" baseline="0" dirty="0">
                <a:ln>
                  <a:noFill/>
                </a:ln>
                <a:solidFill>
                  <a:schemeClr val="accent1"/>
                </a:solidFill>
                <a:effectLst/>
                <a:uLnTx/>
                <a:uFillTx/>
                <a:ea typeface="Arial Unicode MS" pitchFamily="34" charset="-128"/>
                <a:cs typeface="Arial Unicode MS" pitchFamily="34" charset="-128"/>
              </a:rPr>
              <a:t>ABAP PROGRAMMING MODEL FOR SAP FIORI</a:t>
            </a:r>
          </a:p>
        </p:txBody>
      </p:sp>
      <p:sp>
        <p:nvSpPr>
          <p:cNvPr id="21" name="Pentagon 20">
            <a:extLst>
              <a:ext uri="{FF2B5EF4-FFF2-40B4-BE49-F238E27FC236}">
                <a16:creationId xmlns:a16="http://schemas.microsoft.com/office/drawing/2014/main" id="{7EC495FC-BD0C-1C44-B85C-3039DB9D2D1B}"/>
              </a:ext>
            </a:extLst>
          </p:cNvPr>
          <p:cNvSpPr/>
          <p:nvPr/>
        </p:nvSpPr>
        <p:spPr>
          <a:xfrm>
            <a:off x="1435710" y="4489430"/>
            <a:ext cx="2592590" cy="853070"/>
          </a:xfrm>
          <a:prstGeom prst="homePlate">
            <a:avLst>
              <a:gd name="adj" fmla="val 0"/>
            </a:avLst>
          </a:prstGeom>
          <a:ln w="15875">
            <a:solidFill>
              <a:schemeClr val="accent3"/>
            </a:solidFill>
          </a:ln>
        </p:spPr>
        <p:txBody>
          <a:bodyPr wrap="square" anchor="ctr" anchorCtr="0">
            <a:noAutofit/>
          </a:bodyPr>
          <a:lstStyle/>
          <a:p>
            <a:pPr algn="ctr"/>
            <a:r>
              <a:rPr lang="en-US" sz="1200" b="1" kern="0" dirty="0">
                <a:solidFill>
                  <a:schemeClr val="accent3"/>
                </a:solidFill>
                <a:ea typeface="Arial Unicode MS" pitchFamily="34" charset="-128"/>
                <a:cs typeface="Arial Unicode MS" pitchFamily="34" charset="-128"/>
              </a:rPr>
              <a:t>Dos and Don’ts</a:t>
            </a:r>
          </a:p>
          <a:p>
            <a:pPr algn="ctr"/>
            <a:r>
              <a:rPr lang="en-US" sz="1200" kern="0" dirty="0">
                <a:ea typeface="Arial Unicode MS" pitchFamily="34" charset="-128"/>
                <a:cs typeface="Arial Unicode MS" pitchFamily="34" charset="-128"/>
                <a:hlinkClick r:id="rId2"/>
              </a:rPr>
              <a:t>Be prepared for the new programming models</a:t>
            </a:r>
            <a:endParaRPr lang="en-US" sz="1200" kern="0" dirty="0">
              <a:ea typeface="Arial Unicode MS" pitchFamily="34" charset="-128"/>
              <a:cs typeface="Arial Unicode MS" pitchFamily="34" charset="-128"/>
            </a:endParaRPr>
          </a:p>
        </p:txBody>
      </p:sp>
      <p:sp>
        <p:nvSpPr>
          <p:cNvPr id="23" name="Rounded Rectangle 22">
            <a:extLst>
              <a:ext uri="{FF2B5EF4-FFF2-40B4-BE49-F238E27FC236}">
                <a16:creationId xmlns:a16="http://schemas.microsoft.com/office/drawing/2014/main" id="{FAFDC877-8152-9B4E-BD8B-6E40790982C5}"/>
              </a:ext>
            </a:extLst>
          </p:cNvPr>
          <p:cNvSpPr/>
          <p:nvPr/>
        </p:nvSpPr>
        <p:spPr bwMode="gray">
          <a:xfrm>
            <a:off x="8041108" y="1831189"/>
            <a:ext cx="3648479" cy="574391"/>
          </a:xfrm>
          <a:prstGeom prst="roundRect">
            <a:avLst>
              <a:gd name="adj" fmla="val 0"/>
            </a:avLst>
          </a:prstGeom>
          <a:ln w="1905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u="none" strike="noStrike" kern="0" cap="none" spc="0" normalizeH="0" baseline="0" dirty="0">
                <a:ln>
                  <a:noFill/>
                </a:ln>
                <a:solidFill>
                  <a:schemeClr val="accent5"/>
                </a:solidFill>
                <a:effectLst/>
                <a:uLnTx/>
                <a:uFillTx/>
                <a:ea typeface="Arial Unicode MS" pitchFamily="34" charset="-128"/>
                <a:cs typeface="Arial Unicode MS" pitchFamily="34" charset="-128"/>
              </a:rPr>
              <a:t>ABAP RESTful</a:t>
            </a:r>
            <a:br>
              <a:rPr kumimoji="0" lang="en-US" sz="1400" b="0" u="none" strike="noStrike" kern="0" cap="none" spc="0" normalizeH="0" baseline="0" dirty="0">
                <a:ln>
                  <a:noFill/>
                </a:ln>
                <a:solidFill>
                  <a:schemeClr val="accent5"/>
                </a:solidFill>
                <a:effectLst/>
                <a:uLnTx/>
                <a:uFillTx/>
                <a:ea typeface="Arial Unicode MS" pitchFamily="34" charset="-128"/>
                <a:cs typeface="Arial Unicode MS" pitchFamily="34" charset="-128"/>
              </a:rPr>
            </a:br>
            <a:r>
              <a:rPr kumimoji="0" lang="en-US" sz="1400" b="0" u="none" strike="noStrike" kern="0" cap="none" spc="0" normalizeH="0" baseline="0" dirty="0">
                <a:ln>
                  <a:noFill/>
                </a:ln>
                <a:solidFill>
                  <a:schemeClr val="accent5"/>
                </a:solidFill>
                <a:effectLst/>
                <a:uLnTx/>
                <a:uFillTx/>
                <a:ea typeface="Arial Unicode MS" pitchFamily="34" charset="-128"/>
                <a:cs typeface="Arial Unicode MS" pitchFamily="34" charset="-128"/>
              </a:rPr>
              <a:t>PROGRAMMING MODEL</a:t>
            </a:r>
          </a:p>
        </p:txBody>
      </p:sp>
      <p:sp>
        <p:nvSpPr>
          <p:cNvPr id="25" name="Rounded Rectangle 24">
            <a:extLst>
              <a:ext uri="{FF2B5EF4-FFF2-40B4-BE49-F238E27FC236}">
                <a16:creationId xmlns:a16="http://schemas.microsoft.com/office/drawing/2014/main" id="{443461F4-1CB3-DF42-9C17-0A2BB836A36C}"/>
              </a:ext>
            </a:extLst>
          </p:cNvPr>
          <p:cNvSpPr/>
          <p:nvPr/>
        </p:nvSpPr>
        <p:spPr bwMode="gray">
          <a:xfrm>
            <a:off x="1590494" y="3010669"/>
            <a:ext cx="2259496" cy="498155"/>
          </a:xfrm>
          <a:prstGeom prst="roundRect">
            <a:avLst>
              <a:gd name="adj" fmla="val 50000"/>
            </a:avLst>
          </a:prstGeom>
          <a:noFill/>
          <a:ln w="15875" algn="ctr">
            <a:solidFill>
              <a:schemeClr val="bg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solidFill>
                  <a:schemeClr val="bg1">
                    <a:lumMod val="50000"/>
                  </a:schemeClr>
                </a:solidFill>
                <a:ea typeface="Arial Unicode MS" pitchFamily="34" charset="-128"/>
                <a:cs typeface="Arial Unicode MS" pitchFamily="34" charset="-128"/>
              </a:rPr>
              <a:t>Best practice freestyle</a:t>
            </a:r>
            <a:br>
              <a:rPr lang="en-US" sz="1200" kern="0" dirty="0">
                <a:solidFill>
                  <a:schemeClr val="bg1">
                    <a:lumMod val="50000"/>
                  </a:schemeClr>
                </a:solidFill>
                <a:ea typeface="Arial Unicode MS" pitchFamily="34" charset="-128"/>
                <a:cs typeface="Arial Unicode MS" pitchFamily="34" charset="-128"/>
              </a:rPr>
            </a:br>
            <a:r>
              <a:rPr lang="en-US" sz="1200" kern="0" dirty="0">
                <a:solidFill>
                  <a:schemeClr val="bg1">
                    <a:lumMod val="50000"/>
                  </a:schemeClr>
                </a:solidFill>
                <a:ea typeface="Arial Unicode MS" pitchFamily="34" charset="-128"/>
                <a:cs typeface="Arial Unicode MS" pitchFamily="34" charset="-128"/>
              </a:rPr>
              <a:t> ABAP programming</a:t>
            </a:r>
            <a:endParaRPr kumimoji="0" lang="en-US" sz="1200" b="0" i="0" u="none" strike="noStrike" kern="0" cap="none" spc="0" normalizeH="0" baseline="0" dirty="0">
              <a:ln>
                <a:noFill/>
              </a:ln>
              <a:solidFill>
                <a:schemeClr val="bg1">
                  <a:lumMod val="50000"/>
                </a:schemeClr>
              </a:solidFill>
              <a:effectLst/>
              <a:uLnTx/>
              <a:uFillTx/>
              <a:ea typeface="Arial Unicode MS" pitchFamily="34" charset="-128"/>
              <a:cs typeface="Arial Unicode MS" pitchFamily="34" charset="-128"/>
            </a:endParaRPr>
          </a:p>
        </p:txBody>
      </p:sp>
      <p:sp>
        <p:nvSpPr>
          <p:cNvPr id="26" name="Rounded Rectangle 25">
            <a:extLst>
              <a:ext uri="{FF2B5EF4-FFF2-40B4-BE49-F238E27FC236}">
                <a16:creationId xmlns:a16="http://schemas.microsoft.com/office/drawing/2014/main" id="{4461127D-56C2-F143-89A3-769066D92904}"/>
              </a:ext>
            </a:extLst>
          </p:cNvPr>
          <p:cNvSpPr/>
          <p:nvPr/>
        </p:nvSpPr>
        <p:spPr bwMode="gray">
          <a:xfrm>
            <a:off x="4609345" y="2643690"/>
            <a:ext cx="2844239" cy="498155"/>
          </a:xfrm>
          <a:prstGeom prst="roundRect">
            <a:avLst>
              <a:gd name="adj" fmla="val 50000"/>
            </a:avLst>
          </a:prstGeom>
          <a:noFill/>
          <a:ln w="15875" algn="ctr">
            <a:solidFill>
              <a:schemeClr val="accent1"/>
            </a:solidFill>
            <a:miter lim="800000"/>
            <a:headEnd/>
            <a:tailEnd/>
          </a:ln>
        </p:spPr>
        <p:txBody>
          <a:bodyPr lIns="90000" tIns="72000" rIns="90000" bIns="72000" rtlCol="0" anchor="ctr"/>
          <a:lstStyle/>
          <a:p>
            <a:pPr algn="ctr" defTabSz="914400" fontAlgn="base">
              <a:spcBef>
                <a:spcPct val="50000"/>
              </a:spcBef>
              <a:spcAft>
                <a:spcPct val="0"/>
              </a:spcAft>
              <a:buClr>
                <a:srgbClr val="F0AB00"/>
              </a:buClr>
              <a:buSzPct val="80000"/>
            </a:pPr>
            <a:r>
              <a:rPr lang="en-US" sz="1200" kern="0" dirty="0">
                <a:solidFill>
                  <a:schemeClr val="accent1"/>
                </a:solidFill>
                <a:ea typeface="Arial Unicode MS" pitchFamily="34" charset="-128"/>
                <a:cs typeface="Arial Unicode MS" pitchFamily="34" charset="-128"/>
              </a:rPr>
              <a:t>SEGW / @OData</a:t>
            </a:r>
            <a:br>
              <a:rPr lang="en-US" sz="1200" kern="0" dirty="0">
                <a:solidFill>
                  <a:schemeClr val="accent1"/>
                </a:solidFill>
                <a:ea typeface="Arial Unicode MS" pitchFamily="34" charset="-128"/>
                <a:cs typeface="Arial Unicode MS" pitchFamily="34" charset="-128"/>
              </a:rPr>
            </a:br>
            <a:r>
              <a:rPr lang="en-US" sz="1200" kern="0" dirty="0">
                <a:solidFill>
                  <a:schemeClr val="accent1"/>
                </a:solidFill>
                <a:ea typeface="Arial Unicode MS" pitchFamily="34" charset="-128"/>
                <a:cs typeface="Arial Unicode MS" pitchFamily="34" charset="-128"/>
              </a:rPr>
              <a:t>Referenced Data Source</a:t>
            </a:r>
            <a:endParaRPr kumimoji="0" lang="en-US" sz="1200" b="0" i="0" u="none" strike="noStrike" kern="0" cap="none" spc="0" normalizeH="0" baseline="0" dirty="0">
              <a:ln>
                <a:noFill/>
              </a:ln>
              <a:solidFill>
                <a:schemeClr val="accent1"/>
              </a:solidFill>
              <a:effectLst/>
              <a:uLnTx/>
              <a:uFillTx/>
              <a:ea typeface="Arial Unicode MS" pitchFamily="34" charset="-128"/>
              <a:cs typeface="Arial Unicode MS" pitchFamily="34" charset="-128"/>
            </a:endParaRPr>
          </a:p>
        </p:txBody>
      </p:sp>
      <p:sp>
        <p:nvSpPr>
          <p:cNvPr id="28" name="Rounded Rectangle 27">
            <a:extLst>
              <a:ext uri="{FF2B5EF4-FFF2-40B4-BE49-F238E27FC236}">
                <a16:creationId xmlns:a16="http://schemas.microsoft.com/office/drawing/2014/main" id="{2EA84EEA-BB52-E241-885F-2FB9EB7B46F8}"/>
              </a:ext>
            </a:extLst>
          </p:cNvPr>
          <p:cNvSpPr/>
          <p:nvPr/>
        </p:nvSpPr>
        <p:spPr bwMode="gray">
          <a:xfrm>
            <a:off x="4609346" y="3421487"/>
            <a:ext cx="1396398" cy="498155"/>
          </a:xfrm>
          <a:prstGeom prst="roundRect">
            <a:avLst>
              <a:gd name="adj" fmla="val 50000"/>
            </a:avLst>
          </a:prstGeom>
          <a:noFill/>
          <a:ln w="158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solidFill>
                  <a:schemeClr val="accent1"/>
                </a:solidFill>
                <a:effectLst/>
                <a:uLnTx/>
                <a:uFillTx/>
                <a:ea typeface="Arial Unicode MS" pitchFamily="34" charset="-128"/>
                <a:cs typeface="Arial Unicode MS" pitchFamily="34" charset="-128"/>
              </a:rPr>
              <a:t>Core Data Services (CDS)</a:t>
            </a:r>
            <a:endParaRPr kumimoji="0" lang="en-US" sz="800" b="0" i="0" u="none" strike="noStrike" kern="0" cap="none" spc="0" normalizeH="0" baseline="0" dirty="0">
              <a:ln>
                <a:noFill/>
              </a:ln>
              <a:solidFill>
                <a:schemeClr val="accent1"/>
              </a:solidFill>
              <a:effectLst/>
              <a:uLnTx/>
              <a:uFillTx/>
              <a:ea typeface="Arial Unicode MS" pitchFamily="34" charset="-128"/>
              <a:cs typeface="Arial Unicode MS" pitchFamily="34" charset="-128"/>
            </a:endParaRPr>
          </a:p>
        </p:txBody>
      </p:sp>
      <p:sp>
        <p:nvSpPr>
          <p:cNvPr id="29" name="Rounded Rectangle 28">
            <a:extLst>
              <a:ext uri="{FF2B5EF4-FFF2-40B4-BE49-F238E27FC236}">
                <a16:creationId xmlns:a16="http://schemas.microsoft.com/office/drawing/2014/main" id="{AA80B319-9618-1D43-B95C-303010376E21}"/>
              </a:ext>
            </a:extLst>
          </p:cNvPr>
          <p:cNvSpPr/>
          <p:nvPr/>
        </p:nvSpPr>
        <p:spPr bwMode="gray">
          <a:xfrm>
            <a:off x="6057187" y="3421487"/>
            <a:ext cx="1396398" cy="498155"/>
          </a:xfrm>
          <a:prstGeom prst="roundRect">
            <a:avLst>
              <a:gd name="adj" fmla="val 50000"/>
            </a:avLst>
          </a:prstGeom>
          <a:noFill/>
          <a:ln w="158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solidFill>
                  <a:schemeClr val="accent1"/>
                </a:solidFill>
                <a:ea typeface="Arial Unicode MS" pitchFamily="34" charset="-128"/>
                <a:cs typeface="Arial Unicode MS" pitchFamily="34" charset="-128"/>
              </a:rPr>
              <a:t>CDS-based BOPF</a:t>
            </a:r>
            <a:endParaRPr kumimoji="0" lang="en-US" sz="800" b="0" i="0" u="none" strike="noStrike" kern="0" cap="none" spc="0" normalizeH="0" baseline="0" dirty="0">
              <a:ln>
                <a:noFill/>
              </a:ln>
              <a:solidFill>
                <a:schemeClr val="accent1"/>
              </a:solidFill>
              <a:effectLst/>
              <a:uLnTx/>
              <a:uFillTx/>
              <a:ea typeface="Arial Unicode MS" pitchFamily="34" charset="-128"/>
              <a:cs typeface="Arial Unicode MS" pitchFamily="34" charset="-128"/>
            </a:endParaRPr>
          </a:p>
        </p:txBody>
      </p:sp>
      <p:sp>
        <p:nvSpPr>
          <p:cNvPr id="30" name="Rounded Rectangle 29">
            <a:extLst>
              <a:ext uri="{FF2B5EF4-FFF2-40B4-BE49-F238E27FC236}">
                <a16:creationId xmlns:a16="http://schemas.microsoft.com/office/drawing/2014/main" id="{0C5F1DBA-556E-5C46-8741-389EF7C40BC2}"/>
              </a:ext>
            </a:extLst>
          </p:cNvPr>
          <p:cNvSpPr/>
          <p:nvPr/>
        </p:nvSpPr>
        <p:spPr bwMode="gray">
          <a:xfrm>
            <a:off x="8222211" y="2643690"/>
            <a:ext cx="3301722" cy="498155"/>
          </a:xfrm>
          <a:prstGeom prst="roundRect">
            <a:avLst>
              <a:gd name="adj" fmla="val 50000"/>
            </a:avLst>
          </a:prstGeom>
          <a:noFill/>
          <a:ln w="1587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a:solidFill>
                  <a:schemeClr val="accent5"/>
                </a:solidFill>
                <a:ea typeface="Arial Unicode MS" pitchFamily="34" charset="-128"/>
                <a:cs typeface="Arial Unicode MS" pitchFamily="34" charset="-128"/>
              </a:rPr>
              <a:t>Business Service</a:t>
            </a:r>
            <a:endParaRPr kumimoji="0" lang="en-US" sz="800" b="0" i="0" u="none" strike="noStrike" kern="0" cap="none" spc="0" normalizeH="0" baseline="0">
              <a:ln>
                <a:noFill/>
              </a:ln>
              <a:solidFill>
                <a:schemeClr val="accent5"/>
              </a:solidFill>
              <a:effectLst/>
              <a:uLnTx/>
              <a:uFillTx/>
              <a:ea typeface="Arial Unicode MS" pitchFamily="34" charset="-128"/>
              <a:cs typeface="Arial Unicode MS" pitchFamily="34" charset="-128"/>
            </a:endParaRPr>
          </a:p>
        </p:txBody>
      </p:sp>
      <p:sp>
        <p:nvSpPr>
          <p:cNvPr id="32" name="Rounded Rectangle 31">
            <a:extLst>
              <a:ext uri="{FF2B5EF4-FFF2-40B4-BE49-F238E27FC236}">
                <a16:creationId xmlns:a16="http://schemas.microsoft.com/office/drawing/2014/main" id="{77ABCD6C-84B3-B34D-97D9-A6AFED07351E}"/>
              </a:ext>
            </a:extLst>
          </p:cNvPr>
          <p:cNvSpPr/>
          <p:nvPr/>
        </p:nvSpPr>
        <p:spPr bwMode="gray">
          <a:xfrm>
            <a:off x="8222210" y="3421487"/>
            <a:ext cx="1606787" cy="498155"/>
          </a:xfrm>
          <a:prstGeom prst="roundRect">
            <a:avLst>
              <a:gd name="adj" fmla="val 50000"/>
            </a:avLst>
          </a:prstGeom>
          <a:noFill/>
          <a:ln w="1587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dirty="0">
                <a:ln>
                  <a:noFill/>
                </a:ln>
                <a:solidFill>
                  <a:schemeClr val="accent5"/>
                </a:solidFill>
                <a:effectLst/>
                <a:uLnTx/>
                <a:uFillTx/>
                <a:ea typeface="Arial Unicode MS" pitchFamily="34" charset="-128"/>
                <a:cs typeface="Arial Unicode MS" pitchFamily="34" charset="-128"/>
              </a:rPr>
              <a:t>Core Data Services</a:t>
            </a:r>
            <a:endParaRPr kumimoji="0" lang="en-US" sz="800" b="0" i="0" u="none" strike="noStrike" kern="0" cap="none" spc="0" normalizeH="0" baseline="0" dirty="0">
              <a:ln>
                <a:noFill/>
              </a:ln>
              <a:solidFill>
                <a:schemeClr val="accent5"/>
              </a:solidFill>
              <a:effectLst/>
              <a:uLnTx/>
              <a:uFillTx/>
              <a:ea typeface="Arial Unicode MS" pitchFamily="34" charset="-128"/>
              <a:cs typeface="Arial Unicode MS" pitchFamily="34" charset="-128"/>
            </a:endParaRPr>
          </a:p>
        </p:txBody>
      </p:sp>
      <p:sp>
        <p:nvSpPr>
          <p:cNvPr id="33" name="Rounded Rectangle 32">
            <a:extLst>
              <a:ext uri="{FF2B5EF4-FFF2-40B4-BE49-F238E27FC236}">
                <a16:creationId xmlns:a16="http://schemas.microsoft.com/office/drawing/2014/main" id="{0DEDEBA9-1BE0-0A40-8601-85EF6BBA6C13}"/>
              </a:ext>
            </a:extLst>
          </p:cNvPr>
          <p:cNvSpPr/>
          <p:nvPr/>
        </p:nvSpPr>
        <p:spPr bwMode="gray">
          <a:xfrm>
            <a:off x="9917145" y="3421486"/>
            <a:ext cx="1606787" cy="498155"/>
          </a:xfrm>
          <a:prstGeom prst="roundRect">
            <a:avLst>
              <a:gd name="adj" fmla="val 50000"/>
            </a:avLst>
          </a:prstGeom>
          <a:noFill/>
          <a:ln w="15875"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200" kern="0" dirty="0">
                <a:solidFill>
                  <a:schemeClr val="accent5"/>
                </a:solidFill>
                <a:ea typeface="Arial Unicode MS" pitchFamily="34" charset="-128"/>
                <a:cs typeface="Arial Unicode MS" pitchFamily="34" charset="-128"/>
              </a:rPr>
              <a:t>Behavior Definition &amp; Implementation</a:t>
            </a:r>
            <a:endParaRPr kumimoji="0" lang="en-US" sz="800" b="0" i="0" u="none" strike="noStrike" kern="0" cap="none" spc="0" normalizeH="0" baseline="0" dirty="0">
              <a:ln>
                <a:noFill/>
              </a:ln>
              <a:solidFill>
                <a:schemeClr val="accent5"/>
              </a:solidFill>
              <a:effectLst/>
              <a:uLnTx/>
              <a:uFillTx/>
              <a:ea typeface="Arial Unicode MS" pitchFamily="34" charset="-128"/>
              <a:cs typeface="Arial Unicode MS" pitchFamily="34" charset="-128"/>
            </a:endParaRPr>
          </a:p>
        </p:txBody>
      </p:sp>
      <p:sp>
        <p:nvSpPr>
          <p:cNvPr id="38" name="Pentagon 37">
            <a:extLst>
              <a:ext uri="{FF2B5EF4-FFF2-40B4-BE49-F238E27FC236}">
                <a16:creationId xmlns:a16="http://schemas.microsoft.com/office/drawing/2014/main" id="{FA8A54F9-ABFA-B541-A787-2D2B468FA0EC}"/>
              </a:ext>
            </a:extLst>
          </p:cNvPr>
          <p:cNvSpPr/>
          <p:nvPr/>
        </p:nvSpPr>
        <p:spPr>
          <a:xfrm>
            <a:off x="4437070" y="4489430"/>
            <a:ext cx="3167269" cy="853070"/>
          </a:xfrm>
          <a:prstGeom prst="homePlate">
            <a:avLst>
              <a:gd name="adj" fmla="val 0"/>
            </a:avLst>
          </a:prstGeom>
          <a:ln w="15875">
            <a:solidFill>
              <a:schemeClr val="accent3"/>
            </a:solidFill>
          </a:ln>
        </p:spPr>
        <p:txBody>
          <a:bodyPr wrap="square" anchor="ctr" anchorCtr="0">
            <a:noAutofit/>
          </a:bodyPr>
          <a:lstStyle/>
          <a:p>
            <a:pPr algn="ctr"/>
            <a:r>
              <a:rPr lang="en-US" sz="1200" b="1" kern="0" dirty="0">
                <a:solidFill>
                  <a:schemeClr val="accent3"/>
                </a:solidFill>
                <a:ea typeface="Arial Unicode MS" pitchFamily="34" charset="-128"/>
                <a:cs typeface="Arial Unicode MS" pitchFamily="34" charset="-128"/>
              </a:rPr>
              <a:t>Current best practice in SAP S/4HANA</a:t>
            </a:r>
            <a:endParaRPr lang="en-US" sz="1200" kern="0" dirty="0">
              <a:solidFill>
                <a:schemeClr val="accent3"/>
              </a:solidFill>
              <a:ea typeface="Arial Unicode MS" pitchFamily="34" charset="-128"/>
              <a:cs typeface="Arial Unicode MS" pitchFamily="34" charset="-128"/>
            </a:endParaRPr>
          </a:p>
          <a:p>
            <a:pPr algn="ctr"/>
            <a:r>
              <a:rPr lang="en-US" sz="1200" kern="0" dirty="0">
                <a:solidFill>
                  <a:schemeClr val="accent3"/>
                </a:solidFill>
                <a:ea typeface="Arial Unicode MS" pitchFamily="34" charset="-128"/>
                <a:cs typeface="Arial Unicode MS" pitchFamily="34" charset="-128"/>
                <a:hlinkClick r:id="rId3"/>
              </a:rPr>
              <a:t>Recording from SAP TechEd 2017</a:t>
            </a:r>
            <a:endParaRPr lang="en-US" sz="1200" kern="0" dirty="0">
              <a:solidFill>
                <a:schemeClr val="accent3"/>
              </a:solidFill>
              <a:ea typeface="Arial Unicode MS" pitchFamily="34" charset="-128"/>
              <a:cs typeface="Arial Unicode MS" pitchFamily="34" charset="-128"/>
            </a:endParaRPr>
          </a:p>
          <a:p>
            <a:pPr algn="ctr"/>
            <a:r>
              <a:rPr lang="en-US" sz="1200" kern="0" dirty="0">
                <a:solidFill>
                  <a:schemeClr val="accent3"/>
                </a:solidFill>
                <a:ea typeface="Arial Unicode MS" pitchFamily="34" charset="-128"/>
                <a:cs typeface="Arial Unicode MS" pitchFamily="34" charset="-128"/>
                <a:hlinkClick r:id="rId4"/>
              </a:rPr>
              <a:t>Documentation</a:t>
            </a:r>
            <a:endParaRPr lang="en-US" sz="1200" kern="0" dirty="0">
              <a:solidFill>
                <a:schemeClr val="accent3"/>
              </a:solidFill>
              <a:ea typeface="Arial Unicode MS" pitchFamily="34" charset="-128"/>
              <a:cs typeface="Arial Unicode MS" pitchFamily="34" charset="-128"/>
            </a:endParaRPr>
          </a:p>
        </p:txBody>
      </p:sp>
      <p:sp>
        <p:nvSpPr>
          <p:cNvPr id="39" name="Rectangle 38">
            <a:extLst>
              <a:ext uri="{FF2B5EF4-FFF2-40B4-BE49-F238E27FC236}">
                <a16:creationId xmlns:a16="http://schemas.microsoft.com/office/drawing/2014/main" id="{2B8129C5-36C5-054E-A47E-B4D324430BB8}"/>
              </a:ext>
            </a:extLst>
          </p:cNvPr>
          <p:cNvSpPr/>
          <p:nvPr/>
        </p:nvSpPr>
        <p:spPr>
          <a:xfrm>
            <a:off x="8041107" y="4489430"/>
            <a:ext cx="3648480" cy="853070"/>
          </a:xfrm>
          <a:prstGeom prst="rect">
            <a:avLst/>
          </a:prstGeom>
          <a:ln w="15875">
            <a:solidFill>
              <a:schemeClr val="accent3"/>
            </a:solidFill>
          </a:ln>
        </p:spPr>
        <p:txBody>
          <a:bodyPr wrap="square" anchor="ctr" anchorCtr="0">
            <a:noAutofit/>
          </a:bodyPr>
          <a:lstStyle/>
          <a:p>
            <a:pPr algn="ctr"/>
            <a:r>
              <a:rPr lang="en-US" sz="1200" b="1" kern="0" dirty="0">
                <a:solidFill>
                  <a:schemeClr val="accent3"/>
                </a:solidFill>
                <a:ea typeface="Arial Unicode MS" pitchFamily="34" charset="-128"/>
                <a:cs typeface="Arial Unicode MS" pitchFamily="34" charset="-128"/>
              </a:rPr>
              <a:t>Future direction</a:t>
            </a:r>
          </a:p>
          <a:p>
            <a:pPr algn="ctr"/>
            <a:r>
              <a:rPr lang="en-US" sz="1200" kern="0" dirty="0">
                <a:solidFill>
                  <a:schemeClr val="accent3"/>
                </a:solidFill>
                <a:ea typeface="Arial Unicode MS" pitchFamily="34" charset="-128"/>
                <a:cs typeface="Arial Unicode MS" pitchFamily="34" charset="-128"/>
              </a:rPr>
              <a:t>Today’s session</a:t>
            </a:r>
          </a:p>
          <a:p>
            <a:pPr algn="ctr"/>
            <a:r>
              <a:rPr lang="en-US" sz="1200" kern="0" dirty="0">
                <a:solidFill>
                  <a:schemeClr val="accent3"/>
                </a:solidFill>
                <a:ea typeface="Arial Unicode MS" pitchFamily="34" charset="-128"/>
                <a:cs typeface="Arial Unicode MS" pitchFamily="34" charset="-128"/>
                <a:hlinkClick r:id="rId5"/>
              </a:rPr>
              <a:t>Documentation</a:t>
            </a:r>
            <a:endParaRPr lang="en-US" sz="1200" kern="0" dirty="0">
              <a:solidFill>
                <a:schemeClr val="accent3"/>
              </a:solidFill>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880253C8-F86F-5741-9ED4-8256AC2EECA9}"/>
              </a:ext>
            </a:extLst>
          </p:cNvPr>
          <p:cNvSpPr/>
          <p:nvPr/>
        </p:nvSpPr>
        <p:spPr bwMode="gray">
          <a:xfrm>
            <a:off x="4437070" y="2405580"/>
            <a:ext cx="3167269" cy="1728000"/>
          </a:xfrm>
          <a:prstGeom prst="rect">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400" kern="0">
              <a:solidFill>
                <a:schemeClr val="accent1"/>
              </a:solidFill>
              <a:latin typeface="+mn-lt"/>
              <a:ea typeface="Arial Unicode MS" pitchFamily="34" charset="-128"/>
              <a:cs typeface="Arial Unicode MS" pitchFamily="34" charset="-128"/>
            </a:endParaRPr>
          </a:p>
        </p:txBody>
      </p:sp>
      <p:sp>
        <p:nvSpPr>
          <p:cNvPr id="48" name="Rectangle 47">
            <a:extLst>
              <a:ext uri="{FF2B5EF4-FFF2-40B4-BE49-F238E27FC236}">
                <a16:creationId xmlns:a16="http://schemas.microsoft.com/office/drawing/2014/main" id="{99B65129-C9C5-CE44-B118-818DF83D9C40}"/>
              </a:ext>
            </a:extLst>
          </p:cNvPr>
          <p:cNvSpPr/>
          <p:nvPr/>
        </p:nvSpPr>
        <p:spPr bwMode="gray">
          <a:xfrm>
            <a:off x="8041107" y="2405580"/>
            <a:ext cx="3648480" cy="1728000"/>
          </a:xfrm>
          <a:prstGeom prst="rect">
            <a:avLst/>
          </a:prstGeom>
          <a:ln w="12700">
            <a:solidFill>
              <a:schemeClr val="accent5"/>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400" kern="0">
              <a:solidFill>
                <a:schemeClr val="accent1"/>
              </a:solidFill>
              <a:latin typeface="+mn-lt"/>
              <a:ea typeface="Arial Unicode MS" pitchFamily="34" charset="-128"/>
              <a:cs typeface="Arial Unicode MS" pitchFamily="34" charset="-128"/>
            </a:endParaRPr>
          </a:p>
        </p:txBody>
      </p:sp>
      <p:sp>
        <p:nvSpPr>
          <p:cNvPr id="49" name="Rectangle 48">
            <a:extLst>
              <a:ext uri="{FF2B5EF4-FFF2-40B4-BE49-F238E27FC236}">
                <a16:creationId xmlns:a16="http://schemas.microsoft.com/office/drawing/2014/main" id="{D7A2E65A-171A-8E4E-9959-21A89056A7C9}"/>
              </a:ext>
            </a:extLst>
          </p:cNvPr>
          <p:cNvSpPr/>
          <p:nvPr/>
        </p:nvSpPr>
        <p:spPr bwMode="gray">
          <a:xfrm>
            <a:off x="1429131" y="2405580"/>
            <a:ext cx="2602957" cy="1728000"/>
          </a:xfrm>
          <a:prstGeom prst="rect">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endParaRPr lang="en-US" sz="1400" kern="0">
              <a:solidFill>
                <a:schemeClr val="accent1"/>
              </a:solidFill>
              <a:latin typeface="+mn-lt"/>
              <a:ea typeface="Arial Unicode MS" pitchFamily="34" charset="-128"/>
              <a:cs typeface="Arial Unicode MS" pitchFamily="34" charset="-128"/>
            </a:endParaRPr>
          </a:p>
        </p:txBody>
      </p:sp>
      <p:cxnSp>
        <p:nvCxnSpPr>
          <p:cNvPr id="51" name="Straight Arrow Connector 50">
            <a:extLst>
              <a:ext uri="{FF2B5EF4-FFF2-40B4-BE49-F238E27FC236}">
                <a16:creationId xmlns:a16="http://schemas.microsoft.com/office/drawing/2014/main" id="{76A75DDF-14E4-6048-8ACD-C6B4C8B84D11}"/>
              </a:ext>
            </a:extLst>
          </p:cNvPr>
          <p:cNvCxnSpPr>
            <a:cxnSpLocks/>
            <a:stCxn id="49" idx="2"/>
            <a:endCxn id="21" idx="0"/>
          </p:cNvCxnSpPr>
          <p:nvPr/>
        </p:nvCxnSpPr>
        <p:spPr>
          <a:xfrm>
            <a:off x="2730610" y="4133580"/>
            <a:ext cx="1395" cy="355850"/>
          </a:xfrm>
          <a:prstGeom prst="straightConnector1">
            <a:avLst/>
          </a:prstGeom>
          <a:ln w="1905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EC9F0DF6-28F9-EB46-8D3C-F031D0CE9B2A}"/>
              </a:ext>
            </a:extLst>
          </p:cNvPr>
          <p:cNvCxnSpPr>
            <a:cxnSpLocks/>
            <a:stCxn id="47" idx="2"/>
            <a:endCxn id="38" idx="0"/>
          </p:cNvCxnSpPr>
          <p:nvPr/>
        </p:nvCxnSpPr>
        <p:spPr>
          <a:xfrm>
            <a:off x="6020705" y="4133580"/>
            <a:ext cx="0" cy="355850"/>
          </a:xfrm>
          <a:prstGeom prst="straightConnector1">
            <a:avLst/>
          </a:prstGeom>
          <a:ln w="1905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698F69C-158E-7241-8512-58D1313AC54A}"/>
              </a:ext>
            </a:extLst>
          </p:cNvPr>
          <p:cNvCxnSpPr>
            <a:cxnSpLocks/>
            <a:stCxn id="48" idx="2"/>
            <a:endCxn id="39" idx="0"/>
          </p:cNvCxnSpPr>
          <p:nvPr/>
        </p:nvCxnSpPr>
        <p:spPr>
          <a:xfrm>
            <a:off x="9865347" y="4133580"/>
            <a:ext cx="0" cy="355850"/>
          </a:xfrm>
          <a:prstGeom prst="straightConnector1">
            <a:avLst/>
          </a:prstGeom>
          <a:ln w="1905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57D24693-0FC6-0D45-87FF-19EA82D5279F}"/>
              </a:ext>
            </a:extLst>
          </p:cNvPr>
          <p:cNvCxnSpPr>
            <a:cxnSpLocks/>
            <a:stCxn id="37" idx="2"/>
            <a:endCxn id="61" idx="2"/>
          </p:cNvCxnSpPr>
          <p:nvPr/>
        </p:nvCxnSpPr>
        <p:spPr>
          <a:xfrm rot="16200000" flipH="1">
            <a:off x="7993950" y="3610156"/>
            <a:ext cx="8304" cy="3470897"/>
          </a:xfrm>
          <a:prstGeom prst="bentConnector3">
            <a:avLst>
              <a:gd name="adj1" fmla="val 4912632"/>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E238B30-90D6-DF49-9FAE-E733B5EFDA63}"/>
              </a:ext>
            </a:extLst>
          </p:cNvPr>
          <p:cNvSpPr txBox="1"/>
          <p:nvPr/>
        </p:nvSpPr>
        <p:spPr>
          <a:xfrm>
            <a:off x="6262653" y="5438264"/>
            <a:ext cx="3470898" cy="276999"/>
          </a:xfrm>
          <a:prstGeom prst="rect">
            <a:avLst/>
          </a:prstGeom>
          <a:noFill/>
        </p:spPr>
        <p:txBody>
          <a:bodyPr wrap="square" rtlCol="0">
            <a:spAutoFit/>
          </a:bodyPr>
          <a:lstStyle/>
          <a:p>
            <a:pPr algn="r"/>
            <a:r>
              <a:rPr lang="en-US" sz="1200" b="1" dirty="0">
                <a:solidFill>
                  <a:srgbClr val="C00000"/>
                </a:solidFill>
              </a:rPr>
              <a:t>Safe investments! </a:t>
            </a:r>
            <a:r>
              <a:rPr lang="en-US" sz="1200" dirty="0">
                <a:solidFill>
                  <a:srgbClr val="C00000"/>
                </a:solidFill>
              </a:rPr>
              <a:t>Integration planned for 2020</a:t>
            </a:r>
          </a:p>
        </p:txBody>
      </p:sp>
      <p:sp>
        <p:nvSpPr>
          <p:cNvPr id="17" name="TextBox 16">
            <a:extLst>
              <a:ext uri="{FF2B5EF4-FFF2-40B4-BE49-F238E27FC236}">
                <a16:creationId xmlns:a16="http://schemas.microsoft.com/office/drawing/2014/main" id="{FD5A2441-725E-F546-B917-227287F89065}"/>
              </a:ext>
            </a:extLst>
          </p:cNvPr>
          <p:cNvSpPr txBox="1"/>
          <p:nvPr/>
        </p:nvSpPr>
        <p:spPr>
          <a:xfrm>
            <a:off x="7856622" y="6435596"/>
            <a:ext cx="3732802" cy="153888"/>
          </a:xfrm>
          <a:prstGeom prst="rect">
            <a:avLst/>
          </a:prstGeom>
          <a:noFill/>
        </p:spPr>
        <p:txBody>
          <a:bodyPr wrap="square" lIns="0" tIns="0" rIns="0" bIns="0" rtlCol="0">
            <a:spAutoFit/>
          </a:bodyPr>
          <a:lstStyle/>
          <a:p>
            <a:pPr algn="r" fontAlgn="base">
              <a:spcBef>
                <a:spcPct val="50000"/>
              </a:spcBef>
              <a:spcAft>
                <a:spcPct val="0"/>
              </a:spcAft>
              <a:buClr>
                <a:srgbClr val="F0AB00"/>
              </a:buClr>
              <a:buSzPct val="80000"/>
            </a:pPr>
            <a:r>
              <a:rPr lang="en-GB" sz="1000" kern="0" dirty="0">
                <a:ea typeface="Arial Unicode MS" pitchFamily="34" charset="-128"/>
                <a:cs typeface="Arial Unicode MS" pitchFamily="34" charset="-128"/>
              </a:rPr>
              <a:t>* Reduced scope available on-premise as of SAP S/4HANA 1909</a:t>
            </a:r>
          </a:p>
        </p:txBody>
      </p:sp>
      <p:sp>
        <p:nvSpPr>
          <p:cNvPr id="37" name="Rectangle 36">
            <a:extLst>
              <a:ext uri="{FF2B5EF4-FFF2-40B4-BE49-F238E27FC236}">
                <a16:creationId xmlns:a16="http://schemas.microsoft.com/office/drawing/2014/main" id="{9020F540-1A28-3C4B-A781-46A0CEBBF708}"/>
              </a:ext>
            </a:extLst>
          </p:cNvPr>
          <p:cNvSpPr/>
          <p:nvPr/>
        </p:nvSpPr>
        <p:spPr bwMode="gray">
          <a:xfrm>
            <a:off x="6190292" y="4989679"/>
            <a:ext cx="144724" cy="351774"/>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1" name="Rectangle 60">
            <a:extLst>
              <a:ext uri="{FF2B5EF4-FFF2-40B4-BE49-F238E27FC236}">
                <a16:creationId xmlns:a16="http://schemas.microsoft.com/office/drawing/2014/main" id="{007EB315-B98F-7747-AAFA-FAF69505EADC}"/>
              </a:ext>
            </a:extLst>
          </p:cNvPr>
          <p:cNvSpPr/>
          <p:nvPr/>
        </p:nvSpPr>
        <p:spPr bwMode="gray">
          <a:xfrm>
            <a:off x="9661189" y="4997983"/>
            <a:ext cx="144724" cy="351774"/>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63" name="Elbow Connector 62">
            <a:extLst>
              <a:ext uri="{FF2B5EF4-FFF2-40B4-BE49-F238E27FC236}">
                <a16:creationId xmlns:a16="http://schemas.microsoft.com/office/drawing/2014/main" id="{ECCD1B2D-94BE-F04E-A56A-7FD2158A4E32}"/>
              </a:ext>
            </a:extLst>
          </p:cNvPr>
          <p:cNvCxnSpPr>
            <a:cxnSpLocks/>
            <a:stCxn id="21" idx="2"/>
            <a:endCxn id="65" idx="2"/>
          </p:cNvCxnSpPr>
          <p:nvPr/>
        </p:nvCxnSpPr>
        <p:spPr>
          <a:xfrm rot="16200000" flipH="1">
            <a:off x="6648489" y="1426015"/>
            <a:ext cx="7257" cy="7840225"/>
          </a:xfrm>
          <a:prstGeom prst="bentConnector3">
            <a:avLst>
              <a:gd name="adj1" fmla="val 13575265"/>
            </a:avLst>
          </a:prstGeom>
          <a:ln w="190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137EF5E-A110-7B4E-A414-21F942AA7F17}"/>
              </a:ext>
            </a:extLst>
          </p:cNvPr>
          <p:cNvCxnSpPr>
            <a:cxnSpLocks/>
          </p:cNvCxnSpPr>
          <p:nvPr/>
        </p:nvCxnSpPr>
        <p:spPr>
          <a:xfrm>
            <a:off x="10564136" y="6324600"/>
            <a:ext cx="1144816" cy="0"/>
          </a:xfrm>
          <a:prstGeom prst="straightConnector1">
            <a:avLst/>
          </a:prstGeom>
          <a:ln w="19050">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3E16D422-8F7F-0849-8C0D-336C809F4866}"/>
              </a:ext>
            </a:extLst>
          </p:cNvPr>
          <p:cNvSpPr/>
          <p:nvPr/>
        </p:nvSpPr>
        <p:spPr bwMode="gray">
          <a:xfrm>
            <a:off x="5378450" y="4997983"/>
            <a:ext cx="323167" cy="351774"/>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5" name="Rectangle 64">
            <a:extLst>
              <a:ext uri="{FF2B5EF4-FFF2-40B4-BE49-F238E27FC236}">
                <a16:creationId xmlns:a16="http://schemas.microsoft.com/office/drawing/2014/main" id="{E4CF866F-16C2-E242-B34D-D2B23138AB6A}"/>
              </a:ext>
            </a:extLst>
          </p:cNvPr>
          <p:cNvSpPr/>
          <p:nvPr/>
        </p:nvSpPr>
        <p:spPr bwMode="gray">
          <a:xfrm>
            <a:off x="10410646" y="4997983"/>
            <a:ext cx="323167" cy="351774"/>
          </a:xfrm>
          <a:prstGeom prst="rect">
            <a:avLst/>
          </a:prstGeom>
          <a:no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251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6" grpId="0" animBg="1"/>
      <p:bldP spid="20" grpId="0" animBg="1"/>
      <p:bldP spid="21" grpId="0" animBg="1"/>
      <p:bldP spid="23" grpId="0" animBg="1"/>
      <p:bldP spid="25" grpId="0" animBg="1"/>
      <p:bldP spid="26" grpId="0" animBg="1"/>
      <p:bldP spid="28" grpId="0" animBg="1"/>
      <p:bldP spid="29" grpId="0" animBg="1"/>
      <p:bldP spid="30" grpId="0" animBg="1"/>
      <p:bldP spid="32" grpId="0" animBg="1"/>
      <p:bldP spid="33" grpId="0" animBg="1"/>
      <p:bldP spid="38" grpId="0" animBg="1"/>
      <p:bldP spid="39" grpId="0" animBg="1"/>
      <p:bldP spid="47" grpId="0" animBg="1"/>
      <p:bldP spid="48" grpId="0" animBg="1"/>
      <p:bldP spid="49" grpId="0" animBg="1"/>
      <p:bldP spid="7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7225BB3-EB21-448B-BF8A-18BC2D6C5372}"/>
              </a:ext>
            </a:extLst>
          </p:cNvPr>
          <p:cNvGrpSpPr/>
          <p:nvPr/>
        </p:nvGrpSpPr>
        <p:grpSpPr>
          <a:xfrm>
            <a:off x="1478071" y="1574671"/>
            <a:ext cx="8517699" cy="933190"/>
            <a:chOff x="1478071" y="1546963"/>
            <a:chExt cx="8517699" cy="933190"/>
          </a:xfrm>
        </p:grpSpPr>
        <p:sp>
          <p:nvSpPr>
            <p:cNvPr id="4" name="Oval 3">
              <a:extLst>
                <a:ext uri="{FF2B5EF4-FFF2-40B4-BE49-F238E27FC236}">
                  <a16:creationId xmlns:a16="http://schemas.microsoft.com/office/drawing/2014/main" id="{EB3A6C86-F915-5340-B0B0-433CE0547DB2}"/>
                </a:ext>
              </a:extLst>
            </p:cNvPr>
            <p:cNvSpPr/>
            <p:nvPr/>
          </p:nvSpPr>
          <p:spPr bwMode="gray">
            <a:xfrm>
              <a:off x="1478071" y="1546964"/>
              <a:ext cx="933189" cy="933189"/>
            </a:xfrm>
            <a:prstGeom prst="ellipse">
              <a:avLst/>
            </a:prstGeom>
            <a:blipFill>
              <a:blip r:embed="rId3"/>
              <a:stretch>
                <a:fillRect l="8943" t="10359" r="6111" b="4695"/>
              </a:stretch>
            </a:blip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ounded Rectangle 4">
              <a:extLst>
                <a:ext uri="{FF2B5EF4-FFF2-40B4-BE49-F238E27FC236}">
                  <a16:creationId xmlns:a16="http://schemas.microsoft.com/office/drawing/2014/main" id="{A4BD4932-0E8F-4544-9429-130ACD0BCD64}"/>
                </a:ext>
              </a:extLst>
            </p:cNvPr>
            <p:cNvSpPr/>
            <p:nvPr/>
          </p:nvSpPr>
          <p:spPr bwMode="gray">
            <a:xfrm>
              <a:off x="3388290" y="1546963"/>
              <a:ext cx="6607480" cy="933189"/>
            </a:xfrm>
            <a:prstGeom prst="roundRect">
              <a:avLst>
                <a:gd name="adj" fmla="val 50000"/>
              </a:avLst>
            </a:prstGeom>
            <a:noFill/>
            <a:ln w="25400" algn="ctr">
              <a:solidFill>
                <a:schemeClr val="accent1"/>
              </a:solidFill>
              <a:miter lim="800000"/>
              <a:headEnd/>
              <a:tailEnd/>
            </a:ln>
          </p:spPr>
          <p:txBody>
            <a:bodyPr lIns="90000" tIns="72000" rIns="90000" bIns="72000" rtlCol="0" anchor="ctr"/>
            <a:lstStyle/>
            <a:p>
              <a:pPr algn="ctr" defTabSz="914400" fontAlgn="base">
                <a:spcBef>
                  <a:spcPts val="6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ABAP Development Tools in Eclipse </a:t>
              </a:r>
              <a:r>
                <a:rPr lang="en-GB" sz="1400" kern="0" dirty="0">
                  <a:solidFill>
                    <a:schemeClr val="bg1">
                      <a:lumMod val="50000"/>
                    </a:schemeClr>
                  </a:solidFill>
                  <a:ea typeface="Arial Unicode MS" pitchFamily="34" charset="-128"/>
                  <a:cs typeface="Arial Unicode MS" pitchFamily="34" charset="-128"/>
                </a:rPr>
                <a:t>for all development tasks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Easy developer onboarding</a:t>
              </a:r>
              <a:br>
                <a:rPr lang="en-GB" sz="1400" kern="0" dirty="0">
                  <a:solidFill>
                    <a:schemeClr val="bg1">
                      <a:lumMod val="50000"/>
                    </a:schemeClr>
                  </a:solidFill>
                  <a:ea typeface="Arial Unicode MS" pitchFamily="34" charset="-128"/>
                  <a:cs typeface="Arial Unicode MS" pitchFamily="34" charset="-128"/>
                </a:rPr>
              </a:br>
              <a:r>
                <a:rPr lang="en-GB" sz="1400" kern="0" dirty="0">
                  <a:solidFill>
                    <a:schemeClr val="bg1">
                      <a:lumMod val="50000"/>
                    </a:schemeClr>
                  </a:solidFill>
                  <a:ea typeface="Arial Unicode MS" pitchFamily="34" charset="-128"/>
                  <a:cs typeface="Arial Unicode MS" pitchFamily="34" charset="-128"/>
                </a:rPr>
                <a:t>End-to-end development flow</a:t>
              </a:r>
            </a:p>
          </p:txBody>
        </p:sp>
        <p:cxnSp>
          <p:nvCxnSpPr>
            <p:cNvPr id="7" name="Straight Connector 6">
              <a:extLst>
                <a:ext uri="{FF2B5EF4-FFF2-40B4-BE49-F238E27FC236}">
                  <a16:creationId xmlns:a16="http://schemas.microsoft.com/office/drawing/2014/main" id="{D7082AA8-46D1-DB4E-B658-DF8E27633FF6}"/>
                </a:ext>
              </a:extLst>
            </p:cNvPr>
            <p:cNvCxnSpPr>
              <a:stCxn id="4" idx="6"/>
              <a:endCxn id="5" idx="1"/>
            </p:cNvCxnSpPr>
            <p:nvPr/>
          </p:nvCxnSpPr>
          <p:spPr>
            <a:xfrm flipV="1">
              <a:off x="2411260" y="2013558"/>
              <a:ext cx="977030" cy="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52312C15-ECE4-4884-AE5B-338C0EBB8593}"/>
              </a:ext>
            </a:extLst>
          </p:cNvPr>
          <p:cNvGrpSpPr/>
          <p:nvPr/>
        </p:nvGrpSpPr>
        <p:grpSpPr>
          <a:xfrm>
            <a:off x="1478071" y="3178287"/>
            <a:ext cx="8517699" cy="933190"/>
            <a:chOff x="1478071" y="3072073"/>
            <a:chExt cx="8517699" cy="933190"/>
          </a:xfrm>
        </p:grpSpPr>
        <p:sp>
          <p:nvSpPr>
            <p:cNvPr id="8" name="Oval 7">
              <a:extLst>
                <a:ext uri="{FF2B5EF4-FFF2-40B4-BE49-F238E27FC236}">
                  <a16:creationId xmlns:a16="http://schemas.microsoft.com/office/drawing/2014/main" id="{3CE024F8-AFA6-904C-A881-3B1A9305CD1C}"/>
                </a:ext>
              </a:extLst>
            </p:cNvPr>
            <p:cNvSpPr/>
            <p:nvPr/>
          </p:nvSpPr>
          <p:spPr bwMode="gray">
            <a:xfrm>
              <a:off x="1478071" y="3072074"/>
              <a:ext cx="933189" cy="933189"/>
            </a:xfrm>
            <a:prstGeom prst="ellipse">
              <a:avLst/>
            </a:prstGeom>
            <a:blipFill>
              <a:blip r:embed="rId3"/>
              <a:stretch>
                <a:fillRect l="8943" t="10359" r="6111" b="4695"/>
              </a:stretch>
            </a:blip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ounded Rectangle 8">
              <a:extLst>
                <a:ext uri="{FF2B5EF4-FFF2-40B4-BE49-F238E27FC236}">
                  <a16:creationId xmlns:a16="http://schemas.microsoft.com/office/drawing/2014/main" id="{E3CA2EA2-931D-084C-9784-C34CFC21BBF1}"/>
                </a:ext>
              </a:extLst>
            </p:cNvPr>
            <p:cNvSpPr/>
            <p:nvPr/>
          </p:nvSpPr>
          <p:spPr bwMode="gray">
            <a:xfrm>
              <a:off x="3388290" y="3072073"/>
              <a:ext cx="6607480" cy="933189"/>
            </a:xfrm>
            <a:prstGeom prst="roundRect">
              <a:avLst>
                <a:gd name="adj" fmla="val 50000"/>
              </a:avLst>
            </a:prstGeom>
            <a:noFill/>
            <a:ln w="25400" algn="ctr">
              <a:solidFill>
                <a:schemeClr val="accent1"/>
              </a:solidFill>
              <a:miter lim="800000"/>
              <a:headEnd/>
              <a:tailEnd/>
            </a:ln>
          </p:spPr>
          <p:txBody>
            <a:bodyPr lIns="90000" tIns="72000" rIns="90000" bIns="72000" rtlCol="0" anchor="ctr"/>
            <a:lstStyle/>
            <a:p>
              <a:pPr algn="ctr" defTabSz="914400" fontAlgn="base">
                <a:spcBef>
                  <a:spcPts val="6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Language: ABAP and CDS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Standard implementation tasks via typed APIs supporting </a:t>
              </a:r>
              <a:br>
                <a:rPr lang="en-GB" sz="1400" kern="0" dirty="0">
                  <a:solidFill>
                    <a:schemeClr val="bg1">
                      <a:lumMod val="50000"/>
                    </a:schemeClr>
                  </a:solidFill>
                  <a:ea typeface="Arial Unicode MS" pitchFamily="34" charset="-128"/>
                  <a:cs typeface="Arial Unicode MS" pitchFamily="34" charset="-128"/>
                </a:rPr>
              </a:br>
              <a:r>
                <a:rPr lang="en-GB" sz="1400" kern="0" dirty="0">
                  <a:solidFill>
                    <a:schemeClr val="bg1">
                      <a:lumMod val="50000"/>
                    </a:schemeClr>
                  </a:solidFill>
                  <a:ea typeface="Arial Unicode MS" pitchFamily="34" charset="-128"/>
                  <a:cs typeface="Arial Unicode MS" pitchFamily="34" charset="-128"/>
                </a:rPr>
                <a:t>static code checks, auto-completion, element info</a:t>
              </a:r>
            </a:p>
          </p:txBody>
        </p:sp>
        <p:cxnSp>
          <p:nvCxnSpPr>
            <p:cNvPr id="10" name="Straight Connector 9">
              <a:extLst>
                <a:ext uri="{FF2B5EF4-FFF2-40B4-BE49-F238E27FC236}">
                  <a16:creationId xmlns:a16="http://schemas.microsoft.com/office/drawing/2014/main" id="{C9707F8E-72C4-9E40-9DFE-B9C876F4517C}"/>
                </a:ext>
              </a:extLst>
            </p:cNvPr>
            <p:cNvCxnSpPr>
              <a:stCxn id="8" idx="6"/>
              <a:endCxn id="9" idx="1"/>
            </p:cNvCxnSpPr>
            <p:nvPr/>
          </p:nvCxnSpPr>
          <p:spPr>
            <a:xfrm flipV="1">
              <a:off x="2411260" y="3538668"/>
              <a:ext cx="977030" cy="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BC31CC02-05C0-45C0-ABB0-6D3A8F3BBEDD}"/>
              </a:ext>
            </a:extLst>
          </p:cNvPr>
          <p:cNvGrpSpPr/>
          <p:nvPr/>
        </p:nvGrpSpPr>
        <p:grpSpPr>
          <a:xfrm>
            <a:off x="1478071" y="4781903"/>
            <a:ext cx="8517699" cy="933190"/>
            <a:chOff x="1478071" y="4597183"/>
            <a:chExt cx="8517699" cy="933190"/>
          </a:xfrm>
        </p:grpSpPr>
        <p:sp>
          <p:nvSpPr>
            <p:cNvPr id="11" name="Oval 10">
              <a:extLst>
                <a:ext uri="{FF2B5EF4-FFF2-40B4-BE49-F238E27FC236}">
                  <a16:creationId xmlns:a16="http://schemas.microsoft.com/office/drawing/2014/main" id="{441906B3-F430-574D-BA4A-2B10FBEA7872}"/>
                </a:ext>
              </a:extLst>
            </p:cNvPr>
            <p:cNvSpPr/>
            <p:nvPr/>
          </p:nvSpPr>
          <p:spPr bwMode="gray">
            <a:xfrm>
              <a:off x="1478071" y="4597184"/>
              <a:ext cx="933189" cy="933189"/>
            </a:xfrm>
            <a:prstGeom prst="ellipse">
              <a:avLst/>
            </a:prstGeom>
            <a:blipFill>
              <a:blip r:embed="rId3"/>
              <a:stretch>
                <a:fillRect l="8943" t="10359" r="6111" b="4695"/>
              </a:stretch>
            </a:blip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ounded Rectangle 11">
              <a:extLst>
                <a:ext uri="{FF2B5EF4-FFF2-40B4-BE49-F238E27FC236}">
                  <a16:creationId xmlns:a16="http://schemas.microsoft.com/office/drawing/2014/main" id="{586775A6-38F2-A44D-9FA3-67DAA9262C6E}"/>
                </a:ext>
              </a:extLst>
            </p:cNvPr>
            <p:cNvSpPr/>
            <p:nvPr/>
          </p:nvSpPr>
          <p:spPr bwMode="gray">
            <a:xfrm>
              <a:off x="3388290" y="4597183"/>
              <a:ext cx="6607480" cy="933189"/>
            </a:xfrm>
            <a:prstGeom prst="roundRect">
              <a:avLst>
                <a:gd name="adj" fmla="val 50000"/>
              </a:avLst>
            </a:prstGeom>
            <a:noFill/>
            <a:ln w="25400" algn="ctr">
              <a:solidFill>
                <a:schemeClr val="accent1"/>
              </a:solidFill>
              <a:miter lim="800000"/>
              <a:headEnd/>
              <a:tailEnd/>
            </a:ln>
          </p:spPr>
          <p:txBody>
            <a:bodyPr lIns="90000" tIns="72000" rIns="90000" bIns="72000" rtlCol="0" anchor="ctr"/>
            <a:lstStyle/>
            <a:p>
              <a:pPr algn="ctr" defTabSz="914400" fontAlgn="base">
                <a:spcBef>
                  <a:spcPts val="600"/>
                </a:spcBef>
                <a:spcAft>
                  <a:spcPct val="0"/>
                </a:spcAft>
                <a:buClr>
                  <a:srgbClr val="F0AB00"/>
                </a:buClr>
                <a:buSzPct val="80000"/>
              </a:pPr>
              <a:r>
                <a:rPr lang="en-GB" sz="1400" kern="0" dirty="0">
                  <a:solidFill>
                    <a:schemeClr val="accent1"/>
                  </a:solidFill>
                  <a:ea typeface="Arial Unicode MS" pitchFamily="34" charset="-128"/>
                  <a:cs typeface="Arial Unicode MS" pitchFamily="34" charset="-128"/>
                </a:rPr>
                <a:t>Frameworks</a:t>
              </a:r>
            </a:p>
            <a:p>
              <a:pPr algn="ctr" defTabSz="914400" fontAlgn="base">
                <a:spcBef>
                  <a:spcPts val="600"/>
                </a:spcBef>
                <a:spcAft>
                  <a:spcPct val="0"/>
                </a:spcAft>
                <a:buClr>
                  <a:srgbClr val="F0AB00"/>
                </a:buClr>
                <a:buSzPct val="80000"/>
              </a:pPr>
              <a:r>
                <a:rPr lang="en-GB" sz="1400" kern="0" dirty="0">
                  <a:solidFill>
                    <a:schemeClr val="bg1">
                      <a:lumMod val="50000"/>
                    </a:schemeClr>
                  </a:solidFill>
                  <a:ea typeface="Arial Unicode MS" pitchFamily="34" charset="-128"/>
                  <a:cs typeface="Arial Unicode MS" pitchFamily="34" charset="-128"/>
                </a:rPr>
                <a:t>Take over technical implementation tasks</a:t>
              </a:r>
              <a:br>
                <a:rPr lang="en-GB" sz="1400" kern="0" dirty="0">
                  <a:solidFill>
                    <a:schemeClr val="bg1">
                      <a:lumMod val="50000"/>
                    </a:schemeClr>
                  </a:solidFill>
                  <a:ea typeface="Arial Unicode MS" pitchFamily="34" charset="-128"/>
                  <a:cs typeface="Arial Unicode MS" pitchFamily="34" charset="-128"/>
                </a:rPr>
              </a:br>
              <a:r>
                <a:rPr lang="en-GB" sz="1400" kern="0" dirty="0">
                  <a:solidFill>
                    <a:schemeClr val="bg1">
                      <a:lumMod val="50000"/>
                    </a:schemeClr>
                  </a:solidFill>
                  <a:ea typeface="Arial Unicode MS" pitchFamily="34" charset="-128"/>
                  <a:cs typeface="Arial Unicode MS" pitchFamily="34" charset="-128"/>
                </a:rPr>
                <a:t>Business logic added in code exits on protocol agnostic layers</a:t>
              </a:r>
            </a:p>
          </p:txBody>
        </p:sp>
        <p:cxnSp>
          <p:nvCxnSpPr>
            <p:cNvPr id="13" name="Straight Connector 12">
              <a:extLst>
                <a:ext uri="{FF2B5EF4-FFF2-40B4-BE49-F238E27FC236}">
                  <a16:creationId xmlns:a16="http://schemas.microsoft.com/office/drawing/2014/main" id="{3C8458AF-8FD1-C749-A7FA-C0F8810F4548}"/>
                </a:ext>
              </a:extLst>
            </p:cNvPr>
            <p:cNvCxnSpPr>
              <a:stCxn id="11" idx="6"/>
              <a:endCxn id="12" idx="1"/>
            </p:cNvCxnSpPr>
            <p:nvPr/>
          </p:nvCxnSpPr>
          <p:spPr>
            <a:xfrm flipV="1">
              <a:off x="2411260" y="5063778"/>
              <a:ext cx="977030" cy="1"/>
            </a:xfrm>
            <a:prstGeom prst="line">
              <a:avLst/>
            </a:prstGeom>
            <a:ln w="254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9" name="Title 18">
            <a:extLst>
              <a:ext uri="{FF2B5EF4-FFF2-40B4-BE49-F238E27FC236}">
                <a16:creationId xmlns:a16="http://schemas.microsoft.com/office/drawing/2014/main" id="{BCD671A3-3287-473E-AFE9-93B4DF9AC81D}"/>
              </a:ext>
            </a:extLst>
          </p:cNvPr>
          <p:cNvSpPr>
            <a:spLocks noGrp="1"/>
          </p:cNvSpPr>
          <p:nvPr>
            <p:ph type="title"/>
          </p:nvPr>
        </p:nvSpPr>
        <p:spPr/>
        <p:txBody>
          <a:bodyPr/>
          <a:lstStyle/>
          <a:p>
            <a:r>
              <a:rPr lang="en-GB" dirty="0"/>
              <a:t>ABAP RESTful Programming Model –</a:t>
            </a:r>
            <a:r>
              <a:rPr lang="en-GB" b="0" dirty="0"/>
              <a:t> The key players</a:t>
            </a:r>
            <a:endParaRPr lang="en-US" b="0" dirty="0"/>
          </a:p>
        </p:txBody>
      </p:sp>
    </p:spTree>
    <p:extLst>
      <p:ext uri="{BB962C8B-B14F-4D97-AF65-F5344CB8AC3E}">
        <p14:creationId xmlns:p14="http://schemas.microsoft.com/office/powerpoint/2010/main" val="284117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ABAP RESTful Programming Model –</a:t>
            </a:r>
            <a:r>
              <a:rPr lang="en-US" b="0" dirty="0"/>
              <a:t> The big picture</a:t>
            </a:r>
          </a:p>
        </p:txBody>
      </p:sp>
      <p:sp>
        <p:nvSpPr>
          <p:cNvPr id="8" name="Rounded Rectangle 7"/>
          <p:cNvSpPr/>
          <p:nvPr/>
        </p:nvSpPr>
        <p:spPr bwMode="gray">
          <a:xfrm>
            <a:off x="3668577" y="4405298"/>
            <a:ext cx="3804759" cy="2074489"/>
          </a:xfrm>
          <a:prstGeom prst="roundRect">
            <a:avLst/>
          </a:prstGeom>
          <a:noFill/>
          <a:ln w="25400" algn="ctr">
            <a:solidFill>
              <a:schemeClr val="accent1"/>
            </a:solidFill>
            <a:miter lim="800000"/>
            <a:headEnd/>
            <a:tailEnd/>
          </a:ln>
        </p:spPr>
        <p:txBody>
          <a:bodyPr lIns="89977" tIns="71981" rIns="503868" bIns="71981" rtlCol="0" anchor="t" anchorCtr="0"/>
          <a:lstStyle/>
          <a:p>
            <a:pPr algn="ctr" defTabSz="914126" fontAlgn="base">
              <a:spcBef>
                <a:spcPct val="50000"/>
              </a:spcBef>
              <a:spcAft>
                <a:spcPct val="0"/>
              </a:spcAft>
              <a:buClr>
                <a:srgbClr val="F0AB00"/>
              </a:buClr>
              <a:buSzPct val="80000"/>
            </a:pPr>
            <a:r>
              <a:rPr lang="en-US" sz="1600" kern="0">
                <a:solidFill>
                  <a:schemeClr val="accent1"/>
                </a:solidFill>
                <a:ea typeface="Arial Unicode MS" pitchFamily="34" charset="-128"/>
                <a:cs typeface="Arial Unicode MS" pitchFamily="34" charset="-128"/>
              </a:rPr>
              <a:t>BUSINESS OBJECTS</a:t>
            </a:r>
          </a:p>
          <a:p>
            <a:pPr algn="ctr" defTabSz="914126" fontAlgn="base">
              <a:spcBef>
                <a:spcPts val="500"/>
              </a:spcBef>
              <a:buClr>
                <a:srgbClr val="F0AB00"/>
              </a:buClr>
              <a:buSzPct val="80000"/>
            </a:pPr>
            <a:endParaRPr lang="en-US" sz="1200" kern="0">
              <a:solidFill>
                <a:schemeClr val="accent1"/>
              </a:solidFill>
              <a:ea typeface="Arial Unicode MS" pitchFamily="34" charset="-128"/>
              <a:cs typeface="Arial Unicode MS" pitchFamily="34" charset="-128"/>
            </a:endParaRPr>
          </a:p>
        </p:txBody>
      </p:sp>
      <p:sp>
        <p:nvSpPr>
          <p:cNvPr id="9" name="Rounded Rectangle 8"/>
          <p:cNvSpPr/>
          <p:nvPr/>
        </p:nvSpPr>
        <p:spPr bwMode="gray">
          <a:xfrm>
            <a:off x="7656170" y="4375194"/>
            <a:ext cx="3853539" cy="2074489"/>
          </a:xfrm>
          <a:prstGeom prst="roundRect">
            <a:avLst/>
          </a:prstGeom>
          <a:noFill/>
          <a:ln w="25400" algn="ctr">
            <a:solidFill>
              <a:schemeClr val="accent1"/>
            </a:solidFill>
            <a:miter lim="800000"/>
            <a:headEnd/>
            <a:tailEnd/>
          </a:ln>
        </p:spPr>
        <p:txBody>
          <a:bodyPr lIns="89977" tIns="71981" rIns="107972" bIns="71981" rtlCol="0" anchor="t" anchorCtr="0"/>
          <a:lstStyle/>
          <a:p>
            <a:pPr algn="ctr" defTabSz="914126" fontAlgn="base">
              <a:spcBef>
                <a:spcPts val="600"/>
              </a:spcBef>
              <a:buClr>
                <a:srgbClr val="F0AB00"/>
              </a:buClr>
              <a:buSzPct val="80000"/>
            </a:pPr>
            <a:r>
              <a:rPr lang="en-US" sz="1600" kern="0">
                <a:solidFill>
                  <a:schemeClr val="accent1"/>
                </a:solidFill>
                <a:ea typeface="Arial Unicode MS" pitchFamily="34" charset="-128"/>
                <a:cs typeface="Arial Unicode MS" pitchFamily="34" charset="-128"/>
              </a:rPr>
              <a:t>QUERIES</a:t>
            </a:r>
          </a:p>
        </p:txBody>
      </p:sp>
      <p:sp>
        <p:nvSpPr>
          <p:cNvPr id="11" name="Rounded Rectangle 30"/>
          <p:cNvSpPr/>
          <p:nvPr/>
        </p:nvSpPr>
        <p:spPr bwMode="gray">
          <a:xfrm>
            <a:off x="560237" y="5344267"/>
            <a:ext cx="2463278" cy="445242"/>
          </a:xfrm>
          <a:prstGeom prst="roundRect">
            <a:avLst>
              <a:gd name="adj" fmla="val 8140"/>
            </a:avLst>
          </a:prstGeom>
          <a:solidFill>
            <a:schemeClr val="bg1"/>
          </a:solidFill>
          <a:ln w="2540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600" kern="0" dirty="0">
                <a:solidFill>
                  <a:schemeClr val="accent1"/>
                </a:solidFill>
                <a:ea typeface="Arial Unicode MS" pitchFamily="34" charset="-128"/>
                <a:cs typeface="Arial Unicode MS" pitchFamily="34" charset="-128"/>
              </a:rPr>
              <a:t>DATA </a:t>
            </a:r>
            <a:r>
              <a:rPr lang="en-US" sz="1600" kern="0" dirty="0">
                <a:solidFill>
                  <a:schemeClr val="accent1"/>
                </a:solidFill>
                <a:ea typeface="Arial Unicode MS" pitchFamily="34" charset="-128"/>
              </a:rPr>
              <a:t>MODELING</a:t>
            </a:r>
            <a:r>
              <a:rPr lang="en-US" sz="1600" kern="0" dirty="0">
                <a:solidFill>
                  <a:schemeClr val="accent1"/>
                </a:solidFill>
                <a:ea typeface="Arial Unicode MS" pitchFamily="34" charset="-128"/>
                <a:cs typeface="Arial Unicode MS" pitchFamily="34" charset="-128"/>
              </a:rPr>
              <a:t> &amp; BEHAVIOR</a:t>
            </a:r>
          </a:p>
        </p:txBody>
      </p:sp>
      <p:cxnSp>
        <p:nvCxnSpPr>
          <p:cNvPr id="4" name="Straight Connector 3">
            <a:extLst>
              <a:ext uri="{FF2B5EF4-FFF2-40B4-BE49-F238E27FC236}">
                <a16:creationId xmlns:a16="http://schemas.microsoft.com/office/drawing/2014/main" id="{009D3013-AFF9-764E-BD9B-DCFEC5485169}"/>
              </a:ext>
            </a:extLst>
          </p:cNvPr>
          <p:cNvCxnSpPr>
            <a:cxnSpLocks/>
          </p:cNvCxnSpPr>
          <p:nvPr/>
        </p:nvCxnSpPr>
        <p:spPr>
          <a:xfrm>
            <a:off x="3241013" y="4405298"/>
            <a:ext cx="0" cy="2080451"/>
          </a:xfrm>
          <a:prstGeom prst="line">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bwMode="gray">
          <a:xfrm>
            <a:off x="3668578" y="2104208"/>
            <a:ext cx="7841134" cy="742867"/>
          </a:xfrm>
          <a:prstGeom prst="roundRect">
            <a:avLst/>
          </a:prstGeom>
          <a:noFill/>
          <a:ln w="25400"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r>
              <a:rPr lang="en-US" sz="1600" kern="0" dirty="0">
                <a:solidFill>
                  <a:schemeClr val="accent3"/>
                </a:solidFill>
                <a:ea typeface="Arial Unicode MS" pitchFamily="34" charset="-128"/>
                <a:cs typeface="Arial Unicode MS" pitchFamily="34" charset="-128"/>
              </a:rPr>
              <a:t>SERVICE BINDING</a:t>
            </a:r>
            <a:br>
              <a:rPr lang="en-US" sz="1799" kern="0" dirty="0">
                <a:solidFill>
                  <a:schemeClr val="accent3"/>
                </a:solidFill>
                <a:ea typeface="Arial Unicode MS" pitchFamily="34" charset="-128"/>
                <a:cs typeface="Arial Unicode MS" pitchFamily="34" charset="-128"/>
              </a:rPr>
            </a:br>
            <a:r>
              <a:rPr lang="en-US" sz="1400" kern="0" dirty="0">
                <a:solidFill>
                  <a:schemeClr val="accent3"/>
                </a:solidFill>
                <a:ea typeface="Arial Unicode MS" pitchFamily="34" charset="-128"/>
                <a:cs typeface="Arial Unicode MS" pitchFamily="34" charset="-128"/>
              </a:rPr>
              <a:t>                      Bind to protocol version and scenario</a:t>
            </a:r>
          </a:p>
        </p:txBody>
      </p:sp>
      <p:sp>
        <p:nvSpPr>
          <p:cNvPr id="7" name="Rounded Rectangle 6"/>
          <p:cNvSpPr/>
          <p:nvPr/>
        </p:nvSpPr>
        <p:spPr bwMode="gray">
          <a:xfrm>
            <a:off x="3668579" y="2913950"/>
            <a:ext cx="7841130" cy="1367717"/>
          </a:xfrm>
          <a:prstGeom prst="roundRect">
            <a:avLst/>
          </a:prstGeom>
          <a:noFill/>
          <a:ln w="25400" algn="ctr">
            <a:solidFill>
              <a:schemeClr val="accent3"/>
            </a:solidFill>
            <a:miter lim="800000"/>
            <a:headEnd/>
            <a:tailEnd/>
          </a:ln>
        </p:spPr>
        <p:txBody>
          <a:bodyPr lIns="89977" tIns="71981" rIns="89977" bIns="71981" rtlCol="0" anchor="t"/>
          <a:lstStyle/>
          <a:p>
            <a:pPr algn="ctr" defTabSz="914126" fontAlgn="base">
              <a:spcBef>
                <a:spcPct val="50000"/>
              </a:spcBef>
              <a:spcAft>
                <a:spcPct val="0"/>
              </a:spcAft>
              <a:buClr>
                <a:srgbClr val="F0AB00"/>
              </a:buClr>
              <a:buSzPct val="80000"/>
            </a:pPr>
            <a:endParaRPr lang="en-US" sz="1400" kern="0" dirty="0">
              <a:solidFill>
                <a:schemeClr val="accent3"/>
              </a:solidFill>
              <a:ea typeface="Arial Unicode MS" pitchFamily="34" charset="-128"/>
              <a:cs typeface="Arial Unicode MS" pitchFamily="34" charset="-128"/>
            </a:endParaRPr>
          </a:p>
        </p:txBody>
      </p:sp>
      <p:sp>
        <p:nvSpPr>
          <p:cNvPr id="10" name="Rounded Rectangle 28"/>
          <p:cNvSpPr/>
          <p:nvPr/>
        </p:nvSpPr>
        <p:spPr bwMode="gray">
          <a:xfrm>
            <a:off x="814861" y="2863965"/>
            <a:ext cx="1954038" cy="780382"/>
          </a:xfrm>
          <a:prstGeom prst="roundRect">
            <a:avLst>
              <a:gd name="adj" fmla="val 17442"/>
            </a:avLst>
          </a:prstGeom>
          <a:solidFill>
            <a:schemeClr val="bg1"/>
          </a:solidFill>
          <a:ln w="12700" algn="ctr">
            <a:noFill/>
            <a:miter lim="800000"/>
            <a:headEnd/>
            <a:tailEnd/>
          </a:ln>
        </p:spPr>
        <p:txBody>
          <a:bodyPr lIns="89956" tIns="71964" rIns="89956" bIns="71964" rtlCol="0" anchor="ctr"/>
          <a:lstStyle/>
          <a:p>
            <a:pPr algn="ctr" defTabSz="913943" fontAlgn="base">
              <a:spcBef>
                <a:spcPct val="50000"/>
              </a:spcBef>
              <a:spcAft>
                <a:spcPct val="0"/>
              </a:spcAft>
              <a:buClr>
                <a:srgbClr val="F0AB00"/>
              </a:buClr>
              <a:buSzPct val="80000"/>
            </a:pPr>
            <a:r>
              <a:rPr lang="en-US" sz="1600" kern="0" dirty="0">
                <a:solidFill>
                  <a:schemeClr val="accent3"/>
                </a:solidFill>
                <a:ea typeface="Arial Unicode MS" pitchFamily="34" charset="-128"/>
                <a:cs typeface="Arial Unicode MS" pitchFamily="34" charset="-128"/>
              </a:rPr>
              <a:t>BUSINESS SERVICES PROVISIONING</a:t>
            </a:r>
          </a:p>
        </p:txBody>
      </p:sp>
      <p:cxnSp>
        <p:nvCxnSpPr>
          <p:cNvPr id="35" name="Straight Connector 34">
            <a:extLst>
              <a:ext uri="{FF2B5EF4-FFF2-40B4-BE49-F238E27FC236}">
                <a16:creationId xmlns:a16="http://schemas.microsoft.com/office/drawing/2014/main" id="{60EE70F9-FE1E-7346-89ED-85CE22F45502}"/>
              </a:ext>
            </a:extLst>
          </p:cNvPr>
          <p:cNvCxnSpPr>
            <a:cxnSpLocks/>
          </p:cNvCxnSpPr>
          <p:nvPr/>
        </p:nvCxnSpPr>
        <p:spPr>
          <a:xfrm flipH="1">
            <a:off x="3241013" y="2104208"/>
            <a:ext cx="3" cy="2177459"/>
          </a:xfrm>
          <a:prstGeom prst="line">
            <a:avLst/>
          </a:prstGeom>
          <a:ln w="2540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Rounded Rectangle 33"/>
          <p:cNvSpPr/>
          <p:nvPr/>
        </p:nvSpPr>
        <p:spPr bwMode="gray">
          <a:xfrm>
            <a:off x="3668580" y="1088291"/>
            <a:ext cx="3804759" cy="792453"/>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SAP Fiori UI </a:t>
            </a:r>
            <a:br>
              <a:rPr lang="en-US" sz="1799" kern="0">
                <a:solidFill>
                  <a:schemeClr val="accent4"/>
                </a:solidFill>
                <a:ea typeface="Arial Unicode MS" pitchFamily="34" charset="-128"/>
                <a:cs typeface="Arial Unicode MS" pitchFamily="34" charset="-128"/>
              </a:rPr>
            </a:br>
            <a:r>
              <a:rPr lang="en-US" sz="1400" kern="0">
                <a:solidFill>
                  <a:schemeClr val="accent4"/>
                </a:solidFill>
                <a:ea typeface="Arial Unicode MS" pitchFamily="34" charset="-128"/>
                <a:cs typeface="Arial Unicode MS" pitchFamily="34" charset="-128"/>
              </a:rPr>
              <a:t>Consume</a:t>
            </a:r>
            <a:r>
              <a:rPr lang="en-US" sz="1799" kern="0">
                <a:solidFill>
                  <a:schemeClr val="accent4"/>
                </a:solidFill>
                <a:ea typeface="Arial Unicode MS" pitchFamily="34" charset="-128"/>
                <a:cs typeface="Arial Unicode MS" pitchFamily="34" charset="-128"/>
              </a:rPr>
              <a:t> </a:t>
            </a:r>
            <a:r>
              <a:rPr lang="en-US" sz="1400" kern="0">
                <a:solidFill>
                  <a:schemeClr val="accent4"/>
                </a:solidFill>
                <a:ea typeface="Arial Unicode MS" pitchFamily="34" charset="-128"/>
                <a:cs typeface="Arial Unicode MS" pitchFamily="34" charset="-128"/>
              </a:rPr>
              <a:t>OData UI services</a:t>
            </a:r>
          </a:p>
        </p:txBody>
      </p:sp>
      <p:sp>
        <p:nvSpPr>
          <p:cNvPr id="36" name="Rounded Rectangle 35"/>
          <p:cNvSpPr/>
          <p:nvPr/>
        </p:nvSpPr>
        <p:spPr bwMode="gray">
          <a:xfrm>
            <a:off x="7656171" y="1083031"/>
            <a:ext cx="3853538" cy="780382"/>
          </a:xfrm>
          <a:prstGeom prst="roundRect">
            <a:avLst/>
          </a:prstGeom>
          <a:ln>
            <a:solidFill>
              <a:schemeClr val="accent4"/>
            </a:solidFill>
            <a:headEnd/>
            <a:tailEnd/>
          </a:ln>
        </p:spPr>
        <p:style>
          <a:lnRef idx="2">
            <a:schemeClr val="accent5"/>
          </a:lnRef>
          <a:fillRef idx="1">
            <a:schemeClr val="lt1"/>
          </a:fillRef>
          <a:effectRef idx="0">
            <a:schemeClr val="accent5"/>
          </a:effectRef>
          <a:fontRef idx="minor">
            <a:schemeClr val="dk1"/>
          </a:fontRef>
        </p:style>
        <p:txBody>
          <a:bodyPr lIns="89977" tIns="71981" rIns="89977" bIns="71981" rtlCol="0" anchor="ctr"/>
          <a:lstStyle/>
          <a:p>
            <a:pPr algn="ctr" defTabSz="914126" fontAlgn="base">
              <a:spcBef>
                <a:spcPct val="50000"/>
              </a:spcBef>
              <a:spcAft>
                <a:spcPct val="0"/>
              </a:spcAft>
              <a:buClr>
                <a:srgbClr val="F0AB00"/>
              </a:buClr>
              <a:buSzPct val="80000"/>
            </a:pPr>
            <a:r>
              <a:rPr lang="en-US" sz="1600" kern="0" dirty="0">
                <a:solidFill>
                  <a:schemeClr val="accent4"/>
                </a:solidFill>
                <a:ea typeface="Arial Unicode MS" pitchFamily="34" charset="-128"/>
                <a:cs typeface="Arial Unicode MS" pitchFamily="34" charset="-128"/>
              </a:rPr>
              <a:t>Web API</a:t>
            </a:r>
            <a:r>
              <a:rPr lang="en-US" sz="1799" kern="0" dirty="0">
                <a:solidFill>
                  <a:schemeClr val="accent4"/>
                </a:solidFill>
                <a:ea typeface="Arial Unicode MS" pitchFamily="34" charset="-128"/>
                <a:cs typeface="Arial Unicode MS" pitchFamily="34" charset="-128"/>
              </a:rPr>
              <a:t> </a:t>
            </a:r>
            <a:br>
              <a:rPr lang="en-US" sz="1799" kern="0" dirty="0">
                <a:solidFill>
                  <a:schemeClr val="accent4"/>
                </a:solidFill>
                <a:ea typeface="Arial Unicode MS" pitchFamily="34" charset="-128"/>
                <a:cs typeface="Arial Unicode MS" pitchFamily="34" charset="-128"/>
              </a:rPr>
            </a:br>
            <a:r>
              <a:rPr lang="en-US" sz="1400" kern="0" dirty="0">
                <a:solidFill>
                  <a:schemeClr val="accent4"/>
                </a:solidFill>
                <a:ea typeface="Arial Unicode MS" pitchFamily="34" charset="-128"/>
                <a:cs typeface="Arial Unicode MS" pitchFamily="34" charset="-128"/>
              </a:rPr>
              <a:t>Consume</a:t>
            </a:r>
            <a:r>
              <a:rPr lang="en-US" sz="1799" kern="0" dirty="0">
                <a:solidFill>
                  <a:schemeClr val="accent4"/>
                </a:solidFill>
                <a:ea typeface="Arial Unicode MS" pitchFamily="34" charset="-128"/>
                <a:cs typeface="Arial Unicode MS" pitchFamily="34" charset="-128"/>
              </a:rPr>
              <a:t> </a:t>
            </a:r>
            <a:r>
              <a:rPr lang="en-US" sz="1400" kern="0" dirty="0">
                <a:solidFill>
                  <a:schemeClr val="accent4"/>
                </a:solidFill>
                <a:ea typeface="Arial Unicode MS" pitchFamily="34" charset="-128"/>
                <a:cs typeface="Arial Unicode MS" pitchFamily="34" charset="-128"/>
              </a:rPr>
              <a:t>OData Web APIs</a:t>
            </a:r>
          </a:p>
        </p:txBody>
      </p:sp>
      <p:sp>
        <p:nvSpPr>
          <p:cNvPr id="38" name="Rounded Rectangle 28"/>
          <p:cNvSpPr/>
          <p:nvPr/>
        </p:nvSpPr>
        <p:spPr bwMode="gray">
          <a:xfrm>
            <a:off x="814861" y="1209335"/>
            <a:ext cx="1954038" cy="543442"/>
          </a:xfrm>
          <a:prstGeom prst="roundRect">
            <a:avLst>
              <a:gd name="adj" fmla="val 17442"/>
            </a:avLst>
          </a:prstGeom>
          <a:ln>
            <a:noFill/>
            <a:headEnd/>
            <a:tailEnd/>
          </a:ln>
        </p:spPr>
        <p:style>
          <a:lnRef idx="2">
            <a:schemeClr val="accent5"/>
          </a:lnRef>
          <a:fillRef idx="1">
            <a:schemeClr val="lt1"/>
          </a:fillRef>
          <a:effectRef idx="0">
            <a:schemeClr val="accent5"/>
          </a:effectRef>
          <a:fontRef idx="minor">
            <a:schemeClr val="dk1"/>
          </a:fontRef>
        </p:style>
        <p:txBody>
          <a:bodyPr lIns="89956" tIns="71964" rIns="89956" bIns="71964" rtlCol="0" anchor="ctr"/>
          <a:lstStyle/>
          <a:p>
            <a:pPr algn="ctr" defTabSz="913943" fontAlgn="base">
              <a:spcBef>
                <a:spcPct val="50000"/>
              </a:spcBef>
              <a:spcAft>
                <a:spcPct val="0"/>
              </a:spcAft>
              <a:buClr>
                <a:srgbClr val="F0AB00"/>
              </a:buClr>
              <a:buSzPct val="80000"/>
            </a:pPr>
            <a:r>
              <a:rPr lang="en-US" sz="1600" kern="0">
                <a:solidFill>
                  <a:schemeClr val="accent4"/>
                </a:solidFill>
                <a:ea typeface="Arial Unicode MS" pitchFamily="34" charset="-128"/>
                <a:cs typeface="Arial Unicode MS" pitchFamily="34" charset="-128"/>
              </a:rPr>
              <a:t>SERVICE CONSUMPTION</a:t>
            </a:r>
            <a:endParaRPr lang="en-US" sz="1400" kern="0">
              <a:solidFill>
                <a:schemeClr val="accent4"/>
              </a:solidFill>
              <a:ea typeface="Arial Unicode MS" pitchFamily="34" charset="-128"/>
              <a:cs typeface="Arial Unicode MS" pitchFamily="34" charset="-128"/>
            </a:endParaRPr>
          </a:p>
        </p:txBody>
      </p:sp>
      <p:cxnSp>
        <p:nvCxnSpPr>
          <p:cNvPr id="39" name="Straight Connector 38">
            <a:extLst>
              <a:ext uri="{FF2B5EF4-FFF2-40B4-BE49-F238E27FC236}">
                <a16:creationId xmlns:a16="http://schemas.microsoft.com/office/drawing/2014/main" id="{60EE70F9-FE1E-7346-89ED-85CE22F45502}"/>
              </a:ext>
            </a:extLst>
          </p:cNvPr>
          <p:cNvCxnSpPr/>
          <p:nvPr/>
        </p:nvCxnSpPr>
        <p:spPr>
          <a:xfrm>
            <a:off x="3241016" y="1088293"/>
            <a:ext cx="0" cy="797717"/>
          </a:xfrm>
          <a:prstGeom prst="line">
            <a:avLst/>
          </a:prstGeom>
          <a:ln>
            <a:solidFill>
              <a:schemeClr val="accent4"/>
            </a:solidFill>
            <a:headEnd type="none" w="med" len="med"/>
            <a:tailEnd type="none" w="med" len="med"/>
          </a:ln>
        </p:spPr>
        <p:style>
          <a:lnRef idx="2">
            <a:schemeClr val="accent5"/>
          </a:lnRef>
          <a:fillRef idx="1">
            <a:schemeClr val="lt1"/>
          </a:fillRef>
          <a:effectRef idx="0">
            <a:schemeClr val="accent5"/>
          </a:effectRef>
          <a:fontRef idx="minor">
            <a:schemeClr val="dk1"/>
          </a:fontRef>
        </p:style>
      </p:cxnSp>
      <p:sp>
        <p:nvSpPr>
          <p:cNvPr id="49" name="Chevron 48">
            <a:extLst>
              <a:ext uri="{FF2B5EF4-FFF2-40B4-BE49-F238E27FC236}">
                <a16:creationId xmlns:a16="http://schemas.microsoft.com/office/drawing/2014/main" id="{FC017A8E-FD96-134E-A8E3-3174AFE6FE97}"/>
              </a:ext>
            </a:extLst>
          </p:cNvPr>
          <p:cNvSpPr/>
          <p:nvPr/>
        </p:nvSpPr>
        <p:spPr bwMode="gray">
          <a:xfrm rot="16200000">
            <a:off x="1678044" y="4453299"/>
            <a:ext cx="227669" cy="431108"/>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3" name="Chevron 42">
            <a:extLst>
              <a:ext uri="{FF2B5EF4-FFF2-40B4-BE49-F238E27FC236}">
                <a16:creationId xmlns:a16="http://schemas.microsoft.com/office/drawing/2014/main" id="{10C07810-55EB-6A4A-BEF5-1AF1B7E31279}"/>
              </a:ext>
            </a:extLst>
          </p:cNvPr>
          <p:cNvSpPr/>
          <p:nvPr/>
        </p:nvSpPr>
        <p:spPr bwMode="gray">
          <a:xfrm rot="16200000">
            <a:off x="1678047" y="1861179"/>
            <a:ext cx="227669" cy="431108"/>
          </a:xfrm>
          <a:prstGeom prst="chevron">
            <a:avLst>
              <a:gd name="adj" fmla="val 48649"/>
            </a:avLst>
          </a:prstGeom>
          <a:solidFill>
            <a:schemeClr val="bg1">
              <a:lumMod val="50000"/>
            </a:schemeClr>
          </a:solidFill>
          <a:ln w="25400" algn="ctr">
            <a:solidFill>
              <a:schemeClr val="bg1">
                <a:lumMod val="50000"/>
              </a:schemeClr>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37" name="Oval 36">
            <a:extLst>
              <a:ext uri="{FF2B5EF4-FFF2-40B4-BE49-F238E27FC236}">
                <a16:creationId xmlns:a16="http://schemas.microsoft.com/office/drawing/2014/main" id="{902E3925-745F-2441-9C14-CFB9DE0DADBE}"/>
              </a:ext>
            </a:extLst>
          </p:cNvPr>
          <p:cNvSpPr/>
          <p:nvPr/>
        </p:nvSpPr>
        <p:spPr bwMode="gray">
          <a:xfrm>
            <a:off x="3838972" y="5037066"/>
            <a:ext cx="360000" cy="360000"/>
          </a:xfrm>
          <a:prstGeom prst="ellipse">
            <a:avLst/>
          </a:prstGeom>
          <a:blipFill>
            <a:blip r:embed="rId3"/>
            <a:stretch>
              <a:fillRect l="11837" t="11837" r="11837" b="11837"/>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2" name="Oval 41">
            <a:extLst>
              <a:ext uri="{FF2B5EF4-FFF2-40B4-BE49-F238E27FC236}">
                <a16:creationId xmlns:a16="http://schemas.microsoft.com/office/drawing/2014/main" id="{AC980D65-4B1E-1B42-8845-B5754DC77BD0}"/>
              </a:ext>
            </a:extLst>
          </p:cNvPr>
          <p:cNvSpPr/>
          <p:nvPr/>
        </p:nvSpPr>
        <p:spPr bwMode="gray">
          <a:xfrm>
            <a:off x="3842460" y="5501130"/>
            <a:ext cx="360000" cy="360000"/>
          </a:xfrm>
          <a:prstGeom prst="ellipse">
            <a:avLst/>
          </a:prstGeom>
          <a:blipFill>
            <a:blip r:embed="rId4"/>
            <a:stretch>
              <a:fillRect l="17665" t="17665" r="17665" b="17665"/>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4" name="Oval 43">
            <a:extLst>
              <a:ext uri="{FF2B5EF4-FFF2-40B4-BE49-F238E27FC236}">
                <a16:creationId xmlns:a16="http://schemas.microsoft.com/office/drawing/2014/main" id="{B497AE35-21B5-1A4D-BA28-B0FF60CAC295}"/>
              </a:ext>
            </a:extLst>
          </p:cNvPr>
          <p:cNvSpPr/>
          <p:nvPr/>
        </p:nvSpPr>
        <p:spPr bwMode="gray">
          <a:xfrm>
            <a:off x="3838972" y="5965194"/>
            <a:ext cx="360000" cy="360000"/>
          </a:xfrm>
          <a:prstGeom prst="ellipse">
            <a:avLst/>
          </a:prstGeom>
          <a:blipFill>
            <a:blip r:embed="rId5"/>
            <a:stretch>
              <a:fillRect l="6385" t="6385" r="6385" b="6385"/>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0" name="TextBox 39">
            <a:extLst>
              <a:ext uri="{FF2B5EF4-FFF2-40B4-BE49-F238E27FC236}">
                <a16:creationId xmlns:a16="http://schemas.microsoft.com/office/drawing/2014/main" id="{FDB36C60-FD20-D34C-9CA5-636DBA93B2F5}"/>
              </a:ext>
            </a:extLst>
          </p:cNvPr>
          <p:cNvSpPr txBox="1"/>
          <p:nvPr/>
        </p:nvSpPr>
        <p:spPr>
          <a:xfrm>
            <a:off x="4278723" y="5092114"/>
            <a:ext cx="163346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CDS: Data modeling</a:t>
            </a:r>
          </a:p>
        </p:txBody>
      </p:sp>
      <p:sp>
        <p:nvSpPr>
          <p:cNvPr id="45" name="TextBox 44">
            <a:extLst>
              <a:ext uri="{FF2B5EF4-FFF2-40B4-BE49-F238E27FC236}">
                <a16:creationId xmlns:a16="http://schemas.microsoft.com/office/drawing/2014/main" id="{EB6F1C71-E6CC-3348-9458-660FD7491937}"/>
              </a:ext>
            </a:extLst>
          </p:cNvPr>
          <p:cNvSpPr txBox="1"/>
          <p:nvPr/>
        </p:nvSpPr>
        <p:spPr>
          <a:xfrm>
            <a:off x="4281066" y="5557341"/>
            <a:ext cx="205184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BDEF: Behavior definition</a:t>
            </a:r>
          </a:p>
        </p:txBody>
      </p:sp>
      <p:sp>
        <p:nvSpPr>
          <p:cNvPr id="46" name="TextBox 45">
            <a:extLst>
              <a:ext uri="{FF2B5EF4-FFF2-40B4-BE49-F238E27FC236}">
                <a16:creationId xmlns:a16="http://schemas.microsoft.com/office/drawing/2014/main" id="{63C5439E-CF8A-714C-A670-AE146E242A56}"/>
              </a:ext>
            </a:extLst>
          </p:cNvPr>
          <p:cNvSpPr txBox="1"/>
          <p:nvPr/>
        </p:nvSpPr>
        <p:spPr>
          <a:xfrm>
            <a:off x="4278431" y="6037472"/>
            <a:ext cx="2550378"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ABAP: Behavior implementation</a:t>
            </a:r>
          </a:p>
        </p:txBody>
      </p:sp>
      <p:sp>
        <p:nvSpPr>
          <p:cNvPr id="47" name="Oval 46">
            <a:extLst>
              <a:ext uri="{FF2B5EF4-FFF2-40B4-BE49-F238E27FC236}">
                <a16:creationId xmlns:a16="http://schemas.microsoft.com/office/drawing/2014/main" id="{9F6AD740-51B4-2740-8418-929492F11EBF}"/>
              </a:ext>
            </a:extLst>
          </p:cNvPr>
          <p:cNvSpPr/>
          <p:nvPr/>
        </p:nvSpPr>
        <p:spPr bwMode="gray">
          <a:xfrm flipV="1">
            <a:off x="6161812" y="3047284"/>
            <a:ext cx="445219" cy="445219"/>
          </a:xfrm>
          <a:prstGeom prst="ellipse">
            <a:avLst/>
          </a:prstGeom>
          <a:blipFill>
            <a:blip r:embed="rId6"/>
            <a:stretch>
              <a:fillRect l="11837" t="11837" r="11837" b="11837"/>
            </a:stretch>
          </a:blipFill>
          <a:ln w="9525"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48" name="Oval 47">
            <a:extLst>
              <a:ext uri="{FF2B5EF4-FFF2-40B4-BE49-F238E27FC236}">
                <a16:creationId xmlns:a16="http://schemas.microsoft.com/office/drawing/2014/main" id="{02233F38-5E80-424B-8FF0-154182234162}"/>
              </a:ext>
            </a:extLst>
          </p:cNvPr>
          <p:cNvSpPr/>
          <p:nvPr/>
        </p:nvSpPr>
        <p:spPr bwMode="gray">
          <a:xfrm>
            <a:off x="8473408" y="5249441"/>
            <a:ext cx="445219" cy="445219"/>
          </a:xfrm>
          <a:prstGeom prst="ellipse">
            <a:avLst/>
          </a:prstGeom>
          <a:blipFill>
            <a:blip r:embed="rId3"/>
            <a:stretch>
              <a:fillRect l="11837" t="11837" r="11837" b="11837"/>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50" name="TextBox 49">
            <a:extLst>
              <a:ext uri="{FF2B5EF4-FFF2-40B4-BE49-F238E27FC236}">
                <a16:creationId xmlns:a16="http://schemas.microsoft.com/office/drawing/2014/main" id="{9AF2CB8B-30FD-BC4E-8FBF-58CDA34CE5B0}"/>
              </a:ext>
            </a:extLst>
          </p:cNvPr>
          <p:cNvSpPr txBox="1"/>
          <p:nvPr/>
        </p:nvSpPr>
        <p:spPr>
          <a:xfrm>
            <a:off x="8986311" y="5358855"/>
            <a:ext cx="168315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1"/>
                </a:solidFill>
                <a:ea typeface="Arial Unicode MS" pitchFamily="34" charset="-128"/>
                <a:cs typeface="Arial Unicode MS" pitchFamily="34" charset="-128"/>
              </a:rPr>
              <a:t>CDS: Data modeling </a:t>
            </a:r>
          </a:p>
        </p:txBody>
      </p:sp>
      <p:sp>
        <p:nvSpPr>
          <p:cNvPr id="51" name="Oval 50">
            <a:extLst>
              <a:ext uri="{FF2B5EF4-FFF2-40B4-BE49-F238E27FC236}">
                <a16:creationId xmlns:a16="http://schemas.microsoft.com/office/drawing/2014/main" id="{83F98364-5C15-7F44-BC3C-2AC82DEF67F0}"/>
              </a:ext>
            </a:extLst>
          </p:cNvPr>
          <p:cNvSpPr/>
          <p:nvPr/>
        </p:nvSpPr>
        <p:spPr bwMode="gray">
          <a:xfrm flipH="1" flipV="1">
            <a:off x="6161812" y="2253032"/>
            <a:ext cx="445219" cy="445219"/>
          </a:xfrm>
          <a:prstGeom prst="ellipse">
            <a:avLst/>
          </a:prstGeom>
          <a:blipFill>
            <a:blip r:embed="rId7"/>
            <a:stretch>
              <a:fillRect l="11837" t="11837" r="11837" b="11837"/>
            </a:stretch>
          </a:blipFill>
          <a:ln w="9525" algn="ctr">
            <a:solidFill>
              <a:schemeClr val="accent3"/>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28" name="Oval 27">
            <a:extLst>
              <a:ext uri="{FF2B5EF4-FFF2-40B4-BE49-F238E27FC236}">
                <a16:creationId xmlns:a16="http://schemas.microsoft.com/office/drawing/2014/main" id="{42913B6D-489C-49AA-9534-4522E52309A5}"/>
              </a:ext>
            </a:extLst>
          </p:cNvPr>
          <p:cNvSpPr/>
          <p:nvPr/>
        </p:nvSpPr>
        <p:spPr bwMode="gray">
          <a:xfrm>
            <a:off x="4390094" y="3725893"/>
            <a:ext cx="360000" cy="360000"/>
          </a:xfrm>
          <a:prstGeom prst="ellipse">
            <a:avLst/>
          </a:prstGeom>
          <a:blipFill>
            <a:blip r:embed="rId3"/>
            <a:stretch>
              <a:fillRect l="11837" t="11837" r="11837" b="11837"/>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29" name="Oval 28">
            <a:extLst>
              <a:ext uri="{FF2B5EF4-FFF2-40B4-BE49-F238E27FC236}">
                <a16:creationId xmlns:a16="http://schemas.microsoft.com/office/drawing/2014/main" id="{1D871ED8-0499-4F61-A0BC-68DB87051124}"/>
              </a:ext>
            </a:extLst>
          </p:cNvPr>
          <p:cNvSpPr/>
          <p:nvPr/>
        </p:nvSpPr>
        <p:spPr bwMode="gray">
          <a:xfrm>
            <a:off x="8113408" y="3718501"/>
            <a:ext cx="360000" cy="360000"/>
          </a:xfrm>
          <a:prstGeom prst="ellipse">
            <a:avLst/>
          </a:prstGeom>
          <a:blipFill>
            <a:blip r:embed="rId4"/>
            <a:stretch>
              <a:fillRect l="17665" t="17665" r="17665" b="17665"/>
            </a:stretch>
          </a:blipFill>
          <a:ln w="9525" algn="ctr">
            <a:solidFill>
              <a:schemeClr val="accent1"/>
            </a:solidFill>
            <a:miter lim="800000"/>
            <a:headEnd/>
            <a:tailEnd/>
          </a:ln>
        </p:spPr>
        <p:txBody>
          <a:bodyPr lIns="89977" tIns="71981" rIns="89977" bIns="71981" rtlCol="0" anchor="ctr"/>
          <a:lstStyle/>
          <a:p>
            <a:pPr algn="ctr" defTabSz="914126" fontAlgn="base">
              <a:spcBef>
                <a:spcPct val="50000"/>
              </a:spcBef>
              <a:spcAft>
                <a:spcPct val="0"/>
              </a:spcAft>
              <a:buClr>
                <a:srgbClr val="F0AB00"/>
              </a:buClr>
              <a:buSzPct val="80000"/>
            </a:pPr>
            <a:endParaRPr lang="en-US" sz="1799" kern="0">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883F27E1-F1C9-42D8-9719-45AF238298F5}"/>
              </a:ext>
            </a:extLst>
          </p:cNvPr>
          <p:cNvSpPr txBox="1"/>
          <p:nvPr/>
        </p:nvSpPr>
        <p:spPr>
          <a:xfrm>
            <a:off x="4829553" y="3796778"/>
            <a:ext cx="1804981"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3"/>
                </a:solidFill>
                <a:ea typeface="Arial Unicode MS" pitchFamily="34" charset="-128"/>
              </a:rPr>
              <a:t>CDS: Projection Views</a:t>
            </a:r>
          </a:p>
        </p:txBody>
      </p:sp>
      <p:sp>
        <p:nvSpPr>
          <p:cNvPr id="31" name="TextBox 30">
            <a:extLst>
              <a:ext uri="{FF2B5EF4-FFF2-40B4-BE49-F238E27FC236}">
                <a16:creationId xmlns:a16="http://schemas.microsoft.com/office/drawing/2014/main" id="{4156A254-197D-4DDD-BB5C-8B07FFAF5617}"/>
              </a:ext>
            </a:extLst>
          </p:cNvPr>
          <p:cNvSpPr txBox="1"/>
          <p:nvPr/>
        </p:nvSpPr>
        <p:spPr>
          <a:xfrm>
            <a:off x="8552867" y="3772993"/>
            <a:ext cx="2131994"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chemeClr val="accent3"/>
                </a:solidFill>
                <a:ea typeface="Arial Unicode MS" pitchFamily="34" charset="-128"/>
              </a:rPr>
              <a:t>BDEF: Behavior Projection</a:t>
            </a:r>
          </a:p>
        </p:txBody>
      </p:sp>
      <p:sp>
        <p:nvSpPr>
          <p:cNvPr id="6" name="Rectangle 5">
            <a:extLst>
              <a:ext uri="{FF2B5EF4-FFF2-40B4-BE49-F238E27FC236}">
                <a16:creationId xmlns:a16="http://schemas.microsoft.com/office/drawing/2014/main" id="{E0B5A762-CCF0-4DAA-B76F-7F6838680D6E}"/>
              </a:ext>
            </a:extLst>
          </p:cNvPr>
          <p:cNvSpPr/>
          <p:nvPr/>
        </p:nvSpPr>
        <p:spPr>
          <a:xfrm>
            <a:off x="5981909" y="2975916"/>
            <a:ext cx="3348521" cy="553998"/>
          </a:xfrm>
          <a:prstGeom prst="rect">
            <a:avLst/>
          </a:prstGeom>
        </p:spPr>
        <p:txBody>
          <a:bodyPr wrap="square">
            <a:spAutoFit/>
          </a:bodyPr>
          <a:lstStyle/>
          <a:p>
            <a:pPr algn="ctr" defTabSz="914126" fontAlgn="base">
              <a:spcBef>
                <a:spcPct val="50000"/>
              </a:spcBef>
              <a:spcAft>
                <a:spcPct val="0"/>
              </a:spcAft>
              <a:buClr>
                <a:srgbClr val="F0AB00"/>
              </a:buClr>
              <a:buSzPct val="80000"/>
            </a:pPr>
            <a:r>
              <a:rPr lang="en-US" sz="1600" kern="0" dirty="0">
                <a:solidFill>
                  <a:schemeClr val="accent3"/>
                </a:solidFill>
                <a:ea typeface="Arial Unicode MS" pitchFamily="34" charset="-128"/>
              </a:rPr>
              <a:t>  SERVICE DEFINITION</a:t>
            </a:r>
            <a:br>
              <a:rPr lang="en-US" sz="3200" kern="0" dirty="0">
                <a:solidFill>
                  <a:schemeClr val="accent3"/>
                </a:solidFill>
                <a:ea typeface="Arial Unicode MS" pitchFamily="34" charset="-128"/>
                <a:cs typeface="Arial Unicode MS" pitchFamily="34" charset="-128"/>
              </a:rPr>
            </a:br>
            <a:r>
              <a:rPr lang="en-US" sz="1400" kern="0" dirty="0">
                <a:solidFill>
                  <a:schemeClr val="accent3"/>
                </a:solidFill>
                <a:ea typeface="Arial Unicode MS" pitchFamily="34" charset="-128"/>
              </a:rPr>
              <a:t>    Define scope to be exposed</a:t>
            </a:r>
          </a:p>
        </p:txBody>
      </p:sp>
    </p:spTree>
    <p:extLst>
      <p:ext uri="{BB962C8B-B14F-4D97-AF65-F5344CB8AC3E}">
        <p14:creationId xmlns:p14="http://schemas.microsoft.com/office/powerpoint/2010/main" val="151854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5" grpId="0" animBg="1"/>
      <p:bldP spid="7" grpId="0" animBg="1"/>
      <p:bldP spid="10" grpId="0" animBg="1"/>
      <p:bldP spid="34" grpId="0" animBg="1"/>
      <p:bldP spid="36" grpId="0" animBg="1"/>
      <p:bldP spid="38" grpId="0" animBg="1"/>
      <p:bldP spid="49" grpId="0" animBg="1"/>
      <p:bldP spid="43" grpId="0" animBg="1"/>
      <p:bldP spid="37" grpId="0" animBg="1"/>
      <p:bldP spid="42" grpId="0" animBg="1"/>
      <p:bldP spid="44" grpId="0" animBg="1"/>
      <p:bldP spid="40" grpId="0"/>
      <p:bldP spid="45" grpId="0"/>
      <p:bldP spid="46" grpId="0"/>
      <p:bldP spid="47" grpId="0" animBg="1"/>
      <p:bldP spid="48" grpId="0" animBg="1"/>
      <p:bldP spid="50" grpId="0"/>
      <p:bldP spid="51" grpId="0" animBg="1"/>
      <p:bldP spid="28" grpId="0" animBg="1"/>
      <p:bldP spid="29" grpId="0" animBg="1"/>
      <p:bldP spid="30" grpId="0"/>
      <p:bldP spid="31"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000" y="3090446"/>
            <a:ext cx="11185200" cy="1758280"/>
          </a:xfrm>
        </p:spPr>
        <p:txBody>
          <a:bodyPr/>
          <a:lstStyle/>
          <a:p>
            <a:r>
              <a:rPr lang="en-US" sz="4000" dirty="0"/>
              <a:t>Scenarios </a:t>
            </a:r>
            <a:r>
              <a:rPr lang="en-US" sz="4000" dirty="0">
                <a:solidFill>
                  <a:schemeClr val="accent1"/>
                </a:solidFill>
              </a:rPr>
              <a:t>for SAP Cloud Platform</a:t>
            </a:r>
            <a:r>
              <a:rPr lang="en-US" sz="4000" dirty="0">
                <a:solidFill>
                  <a:srgbClr val="F0AB00"/>
                </a:solidFill>
              </a:rPr>
              <a:t> ABAP Environment</a:t>
            </a:r>
            <a:br>
              <a:rPr lang="en-US" sz="4000" dirty="0">
                <a:solidFill>
                  <a:srgbClr val="F0AB00"/>
                </a:solidFill>
              </a:rPr>
            </a:br>
            <a:endParaRPr lang="en-US" sz="4000" dirty="0">
              <a:solidFill>
                <a:schemeClr val="accent1"/>
              </a:solidFill>
            </a:endParaRPr>
          </a:p>
        </p:txBody>
      </p:sp>
    </p:spTree>
    <p:extLst>
      <p:ext uri="{BB962C8B-B14F-4D97-AF65-F5344CB8AC3E}">
        <p14:creationId xmlns:p14="http://schemas.microsoft.com/office/powerpoint/2010/main" val="928514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1: Side-by-side Extensibility for SAP S/4HANA Cloud</a:t>
            </a:r>
          </a:p>
        </p:txBody>
      </p:sp>
      <p:sp>
        <p:nvSpPr>
          <p:cNvPr id="29" name="Rechteck 39"/>
          <p:cNvSpPr/>
          <p:nvPr/>
        </p:nvSpPr>
        <p:spPr>
          <a:xfrm>
            <a:off x="2448277" y="3489421"/>
            <a:ext cx="767839" cy="338554"/>
          </a:xfrm>
          <a:prstGeom prst="rect">
            <a:avLst/>
          </a:prstGeom>
        </p:spPr>
        <p:txBody>
          <a:bodyPr wrap="none" lIns="0" tIns="0" rIns="0" bIns="0">
            <a:spAutoFit/>
          </a:bodyPr>
          <a:lstStyle/>
          <a:p>
            <a:pPr algn="ctr"/>
            <a:r>
              <a:rPr lang="en-US" sz="1100" b="1" dirty="0">
                <a:solidFill>
                  <a:schemeClr val="tx1">
                    <a:lumMod val="65000"/>
                    <a:lumOff val="35000"/>
                  </a:schemeClr>
                </a:solidFill>
                <a:latin typeface="Arial" charset="0"/>
                <a:ea typeface="Arial" charset="0"/>
                <a:cs typeface="Arial" charset="0"/>
              </a:rPr>
              <a:t>Application</a:t>
            </a:r>
            <a:br>
              <a:rPr lang="en-US" sz="1100" b="1" dirty="0">
                <a:solidFill>
                  <a:schemeClr val="tx1">
                    <a:lumMod val="65000"/>
                    <a:lumOff val="35000"/>
                  </a:schemeClr>
                </a:solidFill>
                <a:latin typeface="Arial" charset="0"/>
                <a:ea typeface="Arial" charset="0"/>
                <a:cs typeface="Arial" charset="0"/>
              </a:rPr>
            </a:br>
            <a:r>
              <a:rPr lang="en-US" sz="1100" b="1" dirty="0">
                <a:solidFill>
                  <a:schemeClr val="tx1">
                    <a:lumMod val="65000"/>
                    <a:lumOff val="35000"/>
                  </a:schemeClr>
                </a:solidFill>
                <a:latin typeface="Arial" charset="0"/>
                <a:ea typeface="Arial" charset="0"/>
                <a:cs typeface="Arial" charset="0"/>
              </a:rPr>
              <a:t>Clients</a:t>
            </a:r>
          </a:p>
        </p:txBody>
      </p:sp>
      <p:cxnSp>
        <p:nvCxnSpPr>
          <p:cNvPr id="70" name="Straight Arrow Connector 69"/>
          <p:cNvCxnSpPr>
            <a:stCxn id="63" idx="6"/>
          </p:cNvCxnSpPr>
          <p:nvPr/>
        </p:nvCxnSpPr>
        <p:spPr>
          <a:xfrm flipV="1">
            <a:off x="3141293" y="3079160"/>
            <a:ext cx="552575" cy="2756"/>
          </a:xfrm>
          <a:prstGeom prst="straightConnector1">
            <a:avLst/>
          </a:prstGeom>
          <a:ln w="1905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Oval 62"/>
          <p:cNvSpPr/>
          <p:nvPr/>
        </p:nvSpPr>
        <p:spPr bwMode="gray">
          <a:xfrm>
            <a:off x="2523102" y="2772820"/>
            <a:ext cx="618191" cy="618191"/>
          </a:xfrm>
          <a:prstGeom prst="ellipse">
            <a:avLst/>
          </a:prstGeom>
          <a:blipFill>
            <a:blip r:embed="rId3"/>
            <a:srcRect/>
            <a:stretch>
              <a:fillRect l="17971" t="17971" r="17971" b="17971"/>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6" name="Elbow Connector 86"/>
          <p:cNvCxnSpPr>
            <a:stCxn id="58" idx="2"/>
            <a:endCxn id="4" idx="2"/>
          </p:cNvCxnSpPr>
          <p:nvPr/>
        </p:nvCxnSpPr>
        <p:spPr>
          <a:xfrm rot="10800000">
            <a:off x="4920703" y="4956409"/>
            <a:ext cx="1509995" cy="390586"/>
          </a:xfrm>
          <a:prstGeom prst="bentConnector2">
            <a:avLst/>
          </a:prstGeom>
          <a:ln w="1905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Abgerundetes Rechteck 30"/>
          <p:cNvSpPr/>
          <p:nvPr/>
        </p:nvSpPr>
        <p:spPr>
          <a:xfrm>
            <a:off x="5654712" y="5505041"/>
            <a:ext cx="1925288" cy="364459"/>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100" b="1" dirty="0">
                <a:solidFill>
                  <a:schemeClr val="tx1"/>
                </a:solidFill>
                <a:latin typeface="Arial" charset="0"/>
                <a:ea typeface="Arial" charset="0"/>
                <a:cs typeface="Arial" charset="0"/>
              </a:rPr>
              <a:t>Corporate Identity Provider</a:t>
            </a:r>
          </a:p>
        </p:txBody>
      </p:sp>
      <p:sp>
        <p:nvSpPr>
          <p:cNvPr id="14" name="Abgerundetes Rechteck 24"/>
          <p:cNvSpPr/>
          <p:nvPr/>
        </p:nvSpPr>
        <p:spPr>
          <a:xfrm>
            <a:off x="6602311" y="3148838"/>
            <a:ext cx="577643" cy="158284"/>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100" dirty="0">
                <a:solidFill>
                  <a:schemeClr val="accent5"/>
                </a:solidFill>
                <a:ea typeface="BentonSans Book " charset="0"/>
                <a:cs typeface="BentonSans Book " charset="0"/>
              </a:rPr>
              <a:t>OData</a:t>
            </a:r>
          </a:p>
        </p:txBody>
      </p:sp>
      <p:cxnSp>
        <p:nvCxnSpPr>
          <p:cNvPr id="5" name="Elbow Connector 83"/>
          <p:cNvCxnSpPr>
            <a:stCxn id="58" idx="6"/>
            <a:endCxn id="13" idx="2"/>
          </p:cNvCxnSpPr>
          <p:nvPr/>
        </p:nvCxnSpPr>
        <p:spPr>
          <a:xfrm flipV="1">
            <a:off x="6836666" y="3773195"/>
            <a:ext cx="1455102" cy="1573800"/>
          </a:xfrm>
          <a:prstGeom prst="bentConnector2">
            <a:avLst/>
          </a:prstGeom>
          <a:ln w="1905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hteck 9"/>
          <p:cNvSpPr/>
          <p:nvPr/>
        </p:nvSpPr>
        <p:spPr>
          <a:xfrm>
            <a:off x="7260846" y="2396928"/>
            <a:ext cx="2061843" cy="1376267"/>
          </a:xfrm>
          <a:prstGeom prst="roundRect">
            <a:avLst>
              <a:gd name="adj" fmla="val 5788"/>
            </a:avLst>
          </a:prstGeom>
          <a:solidFill>
            <a:schemeClr val="accent3">
              <a:lumMod val="75000"/>
            </a:schemeClr>
          </a:solid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400" dirty="0">
                <a:solidFill>
                  <a:schemeClr val="bg1"/>
                </a:solidFill>
              </a:rPr>
              <a:t>SAP S/4HANA CLOUD</a:t>
            </a:r>
            <a:br>
              <a:rPr lang="en-US" sz="1400" dirty="0">
                <a:solidFill>
                  <a:schemeClr val="bg1"/>
                </a:solidFill>
              </a:rPr>
            </a:br>
            <a:endParaRPr lang="en-US" sz="1400" dirty="0">
              <a:solidFill>
                <a:schemeClr val="bg1"/>
              </a:solidFill>
            </a:endParaRPr>
          </a:p>
        </p:txBody>
      </p:sp>
      <p:sp>
        <p:nvSpPr>
          <p:cNvPr id="4" name="Rechteck 9"/>
          <p:cNvSpPr/>
          <p:nvPr/>
        </p:nvSpPr>
        <p:spPr>
          <a:xfrm>
            <a:off x="3314720" y="1760163"/>
            <a:ext cx="3211963" cy="3196246"/>
          </a:xfrm>
          <a:prstGeom prst="roundRect">
            <a:avLst>
              <a:gd name="adj" fmla="val 4434"/>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72000" bIns="72000" rtlCol="0" anchor="t"/>
          <a:lstStyle/>
          <a:p>
            <a:r>
              <a:rPr lang="en-US" sz="1400" dirty="0">
                <a:solidFill>
                  <a:schemeClr val="tx1">
                    <a:lumMod val="65000"/>
                    <a:lumOff val="35000"/>
                  </a:schemeClr>
                </a:solidFill>
              </a:rPr>
              <a:t>SAP CLOUD PLATFORM</a:t>
            </a:r>
          </a:p>
        </p:txBody>
      </p:sp>
      <p:cxnSp>
        <p:nvCxnSpPr>
          <p:cNvPr id="10" name="Gewinkelte Verbindung 42"/>
          <p:cNvCxnSpPr>
            <a:endCxn id="20" idx="0"/>
          </p:cNvCxnSpPr>
          <p:nvPr/>
        </p:nvCxnSpPr>
        <p:spPr>
          <a:xfrm flipH="1">
            <a:off x="4428032" y="3633406"/>
            <a:ext cx="1" cy="356035"/>
          </a:xfrm>
          <a:prstGeom prst="straightConnector1">
            <a:avLst/>
          </a:prstGeom>
          <a:ln w="1905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Abgerundetes Rechteck 30"/>
          <p:cNvSpPr/>
          <p:nvPr/>
        </p:nvSpPr>
        <p:spPr>
          <a:xfrm>
            <a:off x="4865722" y="4165002"/>
            <a:ext cx="1407745" cy="364459"/>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sz="1100" b="1" dirty="0">
                <a:solidFill>
                  <a:srgbClr val="1A9898"/>
                </a:solidFill>
                <a:latin typeface="Arial" charset="0"/>
                <a:ea typeface="Arial" charset="0"/>
                <a:cs typeface="Arial" charset="0"/>
              </a:rPr>
              <a:t>Custom Data</a:t>
            </a:r>
            <a:br>
              <a:rPr lang="en-US" sz="1100" b="1" dirty="0">
                <a:solidFill>
                  <a:srgbClr val="1A9898"/>
                </a:solidFill>
                <a:latin typeface="Arial" charset="0"/>
                <a:ea typeface="Arial" charset="0"/>
                <a:cs typeface="Arial" charset="0"/>
              </a:rPr>
            </a:br>
            <a:r>
              <a:rPr lang="en-US" sz="1100" dirty="0">
                <a:solidFill>
                  <a:schemeClr val="tx1">
                    <a:lumMod val="65000"/>
                    <a:lumOff val="35000"/>
                  </a:schemeClr>
                </a:solidFill>
                <a:latin typeface="Arial" charset="0"/>
                <a:ea typeface="Arial" charset="0"/>
                <a:cs typeface="Arial" charset="0"/>
              </a:rPr>
              <a:t>SAP HANA tenant</a:t>
            </a:r>
          </a:p>
        </p:txBody>
      </p:sp>
      <p:cxnSp>
        <p:nvCxnSpPr>
          <p:cNvPr id="12" name="Gewinkelte Verbindung 42"/>
          <p:cNvCxnSpPr>
            <a:endCxn id="41" idx="2"/>
          </p:cNvCxnSpPr>
          <p:nvPr/>
        </p:nvCxnSpPr>
        <p:spPr>
          <a:xfrm>
            <a:off x="4998720" y="3079160"/>
            <a:ext cx="589521" cy="2889"/>
          </a:xfrm>
          <a:prstGeom prst="straightConnector1">
            <a:avLst/>
          </a:prstGeom>
          <a:ln w="1905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echteck 61"/>
          <p:cNvSpPr/>
          <p:nvPr/>
        </p:nvSpPr>
        <p:spPr>
          <a:xfrm>
            <a:off x="3693868" y="2363987"/>
            <a:ext cx="1468329" cy="1269419"/>
          </a:xfrm>
          <a:prstGeom prst="roundRect">
            <a:avLst>
              <a:gd name="adj" fmla="val 4720"/>
            </a:avLst>
          </a:prstGeom>
          <a:solidFill>
            <a:srgbClr val="008FD3"/>
          </a:solidFill>
          <a:ln w="19050" cap="rnd"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b" anchorCtr="0"/>
          <a:lstStyle/>
          <a:p>
            <a:pPr algn="ctr"/>
            <a:r>
              <a:rPr lang="en-US" sz="1100" b="1" dirty="0">
                <a:solidFill>
                  <a:schemeClr val="bg1"/>
                </a:solidFill>
                <a:latin typeface="Arial" charset="0"/>
                <a:ea typeface="Arial" charset="0"/>
                <a:cs typeface="Arial" charset="0"/>
              </a:rPr>
              <a:t>Your  ABAP extension</a:t>
            </a:r>
            <a:br>
              <a:rPr lang="en-US" sz="1100" b="1" dirty="0">
                <a:solidFill>
                  <a:schemeClr val="bg1"/>
                </a:solidFill>
                <a:latin typeface="Arial" charset="0"/>
                <a:ea typeface="Arial" charset="0"/>
                <a:cs typeface="Arial" charset="0"/>
              </a:rPr>
            </a:br>
            <a:endParaRPr lang="en-US" sz="1100" dirty="0">
              <a:solidFill>
                <a:schemeClr val="bg1"/>
              </a:solidFill>
              <a:latin typeface="Arial" charset="0"/>
              <a:ea typeface="Arial" charset="0"/>
              <a:cs typeface="Arial" charset="0"/>
            </a:endParaRPr>
          </a:p>
        </p:txBody>
      </p:sp>
      <p:sp>
        <p:nvSpPr>
          <p:cNvPr id="32" name="Rechteck 39"/>
          <p:cNvSpPr/>
          <p:nvPr/>
        </p:nvSpPr>
        <p:spPr>
          <a:xfrm>
            <a:off x="5493986" y="3470063"/>
            <a:ext cx="846386" cy="169277"/>
          </a:xfrm>
          <a:prstGeom prst="rect">
            <a:avLst/>
          </a:prstGeom>
        </p:spPr>
        <p:txBody>
          <a:bodyPr wrap="none" lIns="0" tIns="0" rIns="0" bIns="0">
            <a:spAutoFit/>
          </a:bodyPr>
          <a:lstStyle/>
          <a:p>
            <a:pPr algn="ctr"/>
            <a:r>
              <a:rPr lang="en-US" sz="1100" b="1" dirty="0">
                <a:solidFill>
                  <a:schemeClr val="accent5"/>
                </a:solidFill>
                <a:latin typeface="Arial" charset="0"/>
                <a:ea typeface="Arial" charset="0"/>
                <a:cs typeface="Arial" charset="0"/>
              </a:rPr>
              <a:t>Connectivity</a:t>
            </a:r>
          </a:p>
        </p:txBody>
      </p:sp>
      <p:sp>
        <p:nvSpPr>
          <p:cNvPr id="20" name="Oval 19"/>
          <p:cNvSpPr/>
          <p:nvPr/>
        </p:nvSpPr>
        <p:spPr bwMode="gray">
          <a:xfrm>
            <a:off x="4070241" y="3989441"/>
            <a:ext cx="715582" cy="715582"/>
          </a:xfrm>
          <a:prstGeom prst="ellipse">
            <a:avLst/>
          </a:prstGeom>
          <a:blipFill>
            <a:blip r:embed="rId4"/>
            <a:stretch>
              <a:fillRect l="9564" t="9564" r="9564" b="9564"/>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61" name="Picture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98517" y="2442780"/>
            <a:ext cx="659030" cy="659030"/>
          </a:xfrm>
          <a:prstGeom prst="rect">
            <a:avLst/>
          </a:prstGeom>
        </p:spPr>
      </p:pic>
      <p:sp>
        <p:nvSpPr>
          <p:cNvPr id="41" name="Oval 40"/>
          <p:cNvSpPr/>
          <p:nvPr/>
        </p:nvSpPr>
        <p:spPr bwMode="gray">
          <a:xfrm>
            <a:off x="5588241" y="2787104"/>
            <a:ext cx="589890" cy="589890"/>
          </a:xfrm>
          <a:prstGeom prst="ellipse">
            <a:avLst/>
          </a:prstGeom>
          <a:blipFill>
            <a:blip r:embed="rId6"/>
            <a:srcRect/>
            <a:stretch>
              <a:fillRect l="16435" t="16435" r="16435" b="16435"/>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8" name="Oval 57"/>
          <p:cNvSpPr/>
          <p:nvPr/>
        </p:nvSpPr>
        <p:spPr bwMode="gray">
          <a:xfrm>
            <a:off x="6430697" y="5144010"/>
            <a:ext cx="405969" cy="405969"/>
          </a:xfrm>
          <a:prstGeom prst="ellipse">
            <a:avLst/>
          </a:prstGeom>
          <a:blipFill>
            <a:blip r:embed="rId7"/>
            <a:stretch>
              <a:fillRect l="9564" t="9564" r="9564" b="9564"/>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6" name="Straight Arrow Connector 25"/>
          <p:cNvCxnSpPr>
            <a:stCxn id="41" idx="6"/>
            <a:endCxn id="13" idx="1"/>
          </p:cNvCxnSpPr>
          <p:nvPr/>
        </p:nvCxnSpPr>
        <p:spPr>
          <a:xfrm>
            <a:off x="6178131" y="3082049"/>
            <a:ext cx="1082715" cy="3013"/>
          </a:xfrm>
          <a:prstGeom prst="straightConnector1">
            <a:avLst/>
          </a:prstGeom>
          <a:ln w="1905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4815" y="2761244"/>
            <a:ext cx="853905" cy="853905"/>
          </a:xfrm>
          <a:prstGeom prst="rect">
            <a:avLst/>
          </a:prstGeom>
        </p:spPr>
      </p:pic>
    </p:spTree>
    <p:extLst>
      <p:ext uri="{BB962C8B-B14F-4D97-AF65-F5344CB8AC3E}">
        <p14:creationId xmlns:p14="http://schemas.microsoft.com/office/powerpoint/2010/main" val="336033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33839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E1B4BE-F9A4-40B8-8F3A-06AD396D39A7}"/>
              </a:ext>
            </a:extLst>
          </p:cNvPr>
          <p:cNvSpPr>
            <a:spLocks noGrp="1"/>
          </p:cNvSpPr>
          <p:nvPr>
            <p:ph type="title"/>
          </p:nvPr>
        </p:nvSpPr>
        <p:spPr>
          <a:xfrm>
            <a:off x="504001" y="525771"/>
            <a:ext cx="11186476" cy="923330"/>
          </a:xfrm>
        </p:spPr>
        <p:txBody>
          <a:bodyPr/>
          <a:lstStyle/>
          <a:p>
            <a:r>
              <a:rPr lang="en-US" dirty="0"/>
              <a:t>Vital parts of SAP Cloud Platform ABAP Environment</a:t>
            </a:r>
            <a:br>
              <a:rPr lang="en-US" dirty="0"/>
            </a:br>
            <a:r>
              <a:rPr lang="en-US" b="0" dirty="0"/>
              <a:t>Diagram Variant C: more detailed</a:t>
            </a:r>
          </a:p>
        </p:txBody>
      </p:sp>
      <p:sp>
        <p:nvSpPr>
          <p:cNvPr id="5" name="Shape 2158">
            <a:extLst>
              <a:ext uri="{FF2B5EF4-FFF2-40B4-BE49-F238E27FC236}">
                <a16:creationId xmlns:a16="http://schemas.microsoft.com/office/drawing/2014/main" id="{17977CA9-A78C-4BBE-9559-B9DB89042FA5}"/>
              </a:ext>
            </a:extLst>
          </p:cNvPr>
          <p:cNvSpPr/>
          <p:nvPr/>
        </p:nvSpPr>
        <p:spPr>
          <a:xfrm>
            <a:off x="3060416" y="2332463"/>
            <a:ext cx="4084037" cy="3473975"/>
          </a:xfrm>
          <a:prstGeom prst="rect">
            <a:avLst/>
          </a:prstGeom>
          <a:noFill/>
          <a:ln w="19050" cap="rnd">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0" rtlCol="0" anchor="t" anchorCtr="0"/>
          <a:lstStyle/>
          <a:p>
            <a:pPr fontAlgn="base">
              <a:spcBef>
                <a:spcPts val="600"/>
              </a:spcBef>
              <a:spcAft>
                <a:spcPct val="0"/>
              </a:spcAft>
              <a:buClr>
                <a:srgbClr val="F0AB00"/>
              </a:buClr>
              <a:buSzPct val="80000"/>
            </a:pPr>
            <a:endParaRPr lang="en-US" sz="1200" b="1" kern="0">
              <a:solidFill>
                <a:schemeClr val="tx1">
                  <a:lumMod val="65000"/>
                  <a:lumOff val="35000"/>
                </a:schemeClr>
              </a:solidFill>
              <a:latin typeface="+mj-lt"/>
              <a:sym typeface="Arial"/>
            </a:endParaRPr>
          </a:p>
        </p:txBody>
      </p:sp>
      <p:sp>
        <p:nvSpPr>
          <p:cNvPr id="14" name="Rechteck 9">
            <a:extLst>
              <a:ext uri="{FF2B5EF4-FFF2-40B4-BE49-F238E27FC236}">
                <a16:creationId xmlns:a16="http://schemas.microsoft.com/office/drawing/2014/main" id="{5EFCD63A-D5DB-408E-84F1-40D6096C30A0}"/>
              </a:ext>
            </a:extLst>
          </p:cNvPr>
          <p:cNvSpPr/>
          <p:nvPr/>
        </p:nvSpPr>
        <p:spPr>
          <a:xfrm>
            <a:off x="3333397" y="3120379"/>
            <a:ext cx="2381419" cy="1416971"/>
          </a:xfrm>
          <a:prstGeom prst="rect">
            <a:avLst/>
          </a:prstGeom>
          <a:noFill/>
          <a:ln w="19050" cap="rnd">
            <a:solidFill>
              <a:srgbClr val="1AADF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r>
              <a:rPr lang="en-US" sz="1200" b="1" dirty="0">
                <a:solidFill>
                  <a:srgbClr val="1AADF6"/>
                </a:solidFill>
              </a:rPr>
              <a:t>ABAP Environment</a:t>
            </a:r>
          </a:p>
          <a:p>
            <a:br>
              <a:rPr lang="en-US" sz="1200" b="1" dirty="0">
                <a:solidFill>
                  <a:schemeClr val="accent3"/>
                </a:solidFill>
              </a:rPr>
            </a:br>
            <a:endParaRPr lang="en-US" sz="1200" b="1" dirty="0">
              <a:solidFill>
                <a:schemeClr val="accent3"/>
              </a:solidFill>
            </a:endParaRPr>
          </a:p>
          <a:p>
            <a:endParaRPr lang="en-US" sz="1200" b="1" dirty="0">
              <a:solidFill>
                <a:schemeClr val="tx1">
                  <a:lumMod val="65000"/>
                  <a:lumOff val="35000"/>
                </a:schemeClr>
              </a:solidFill>
            </a:endParaRPr>
          </a:p>
          <a:p>
            <a:endParaRPr lang="en-US" sz="1200" b="1" dirty="0">
              <a:solidFill>
                <a:schemeClr val="tx1">
                  <a:lumMod val="65000"/>
                  <a:lumOff val="35000"/>
                </a:schemeClr>
              </a:solidFill>
            </a:endParaRPr>
          </a:p>
          <a:p>
            <a:endParaRPr lang="en-US" sz="1200" b="1" dirty="0">
              <a:solidFill>
                <a:schemeClr val="tx1">
                  <a:lumMod val="65000"/>
                  <a:lumOff val="35000"/>
                </a:schemeClr>
              </a:solidFill>
            </a:endParaRPr>
          </a:p>
        </p:txBody>
      </p:sp>
      <p:cxnSp>
        <p:nvCxnSpPr>
          <p:cNvPr id="16" name="Gerade Verbindung 109">
            <a:extLst>
              <a:ext uri="{FF2B5EF4-FFF2-40B4-BE49-F238E27FC236}">
                <a16:creationId xmlns:a16="http://schemas.microsoft.com/office/drawing/2014/main" id="{77351B41-BE5B-41E5-9EA7-921477FC1070}"/>
              </a:ext>
            </a:extLst>
          </p:cNvPr>
          <p:cNvCxnSpPr>
            <a:cxnSpLocks/>
            <a:stCxn id="14" idx="2"/>
          </p:cNvCxnSpPr>
          <p:nvPr/>
        </p:nvCxnSpPr>
        <p:spPr>
          <a:xfrm>
            <a:off x="4524107" y="4537350"/>
            <a:ext cx="1162630" cy="468273"/>
          </a:xfrm>
          <a:prstGeom prst="line">
            <a:avLst/>
          </a:prstGeom>
          <a:ln w="9525" cap="rnd">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Gerade Verbindung 109">
            <a:extLst>
              <a:ext uri="{FF2B5EF4-FFF2-40B4-BE49-F238E27FC236}">
                <a16:creationId xmlns:a16="http://schemas.microsoft.com/office/drawing/2014/main" id="{A5A22B20-2250-421A-AAE6-9706D64B907A}"/>
              </a:ext>
            </a:extLst>
          </p:cNvPr>
          <p:cNvCxnSpPr>
            <a:cxnSpLocks/>
            <a:stCxn id="57" idx="0"/>
            <a:endCxn id="49" idx="2"/>
          </p:cNvCxnSpPr>
          <p:nvPr/>
        </p:nvCxnSpPr>
        <p:spPr>
          <a:xfrm flipV="1">
            <a:off x="4191188" y="4359528"/>
            <a:ext cx="0" cy="531776"/>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497B4506-0E40-477D-ACB7-C7E6BBF30ADC}"/>
              </a:ext>
            </a:extLst>
          </p:cNvPr>
          <p:cNvPicPr>
            <a:picLocks noChangeAspect="1"/>
          </p:cNvPicPr>
          <p:nvPr/>
        </p:nvPicPr>
        <p:blipFill rotWithShape="1">
          <a:blip r:embed="rId2"/>
          <a:srcRect l="2877" t="2877" r="2877" b="2877"/>
          <a:stretch/>
        </p:blipFill>
        <p:spPr>
          <a:xfrm>
            <a:off x="4885329" y="2766425"/>
            <a:ext cx="720000" cy="720000"/>
          </a:xfrm>
          <a:prstGeom prst="ellipse">
            <a:avLst/>
          </a:prstGeom>
          <a:solidFill>
            <a:schemeClr val="bg1"/>
          </a:solidFill>
        </p:spPr>
      </p:pic>
      <p:pic>
        <p:nvPicPr>
          <p:cNvPr id="42" name="Picture 41">
            <a:extLst>
              <a:ext uri="{FF2B5EF4-FFF2-40B4-BE49-F238E27FC236}">
                <a16:creationId xmlns:a16="http://schemas.microsoft.com/office/drawing/2014/main" id="{A2F4E0A0-B20D-4073-831E-AB77F0FE55C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236856" y="2473943"/>
            <a:ext cx="2106000" cy="166699"/>
          </a:xfrm>
          <a:prstGeom prst="rect">
            <a:avLst/>
          </a:prstGeom>
        </p:spPr>
      </p:pic>
      <p:pic>
        <p:nvPicPr>
          <p:cNvPr id="43" name="Picture 42">
            <a:extLst>
              <a:ext uri="{FF2B5EF4-FFF2-40B4-BE49-F238E27FC236}">
                <a16:creationId xmlns:a16="http://schemas.microsoft.com/office/drawing/2014/main" id="{FB25C509-F33B-4E3A-A79A-225FAC548352}"/>
              </a:ext>
            </a:extLst>
          </p:cNvPr>
          <p:cNvPicPr>
            <a:picLocks noChangeAspect="1"/>
          </p:cNvPicPr>
          <p:nvPr/>
        </p:nvPicPr>
        <p:blipFill>
          <a:blip r:embed="rId4"/>
          <a:stretch>
            <a:fillRect/>
          </a:stretch>
        </p:blipFill>
        <p:spPr>
          <a:xfrm>
            <a:off x="12323132" y="2472268"/>
            <a:ext cx="5334462" cy="3055885"/>
          </a:xfrm>
          <a:prstGeom prst="rect">
            <a:avLst/>
          </a:prstGeom>
        </p:spPr>
      </p:pic>
      <p:pic>
        <p:nvPicPr>
          <p:cNvPr id="44" name="Picture 43">
            <a:extLst>
              <a:ext uri="{FF2B5EF4-FFF2-40B4-BE49-F238E27FC236}">
                <a16:creationId xmlns:a16="http://schemas.microsoft.com/office/drawing/2014/main" id="{B069409A-7A6C-48C1-82E5-73B459A10E4A}"/>
              </a:ext>
            </a:extLst>
          </p:cNvPr>
          <p:cNvPicPr>
            <a:picLocks noChangeAspect="1"/>
          </p:cNvPicPr>
          <p:nvPr/>
        </p:nvPicPr>
        <p:blipFill rotWithShape="1">
          <a:blip r:embed="rId5"/>
          <a:srcRect b="-51626"/>
          <a:stretch/>
        </p:blipFill>
        <p:spPr>
          <a:xfrm>
            <a:off x="7614657" y="4237998"/>
            <a:ext cx="2163838" cy="251092"/>
          </a:xfrm>
          <a:prstGeom prst="rect">
            <a:avLst/>
          </a:prstGeom>
        </p:spPr>
      </p:pic>
      <p:pic>
        <p:nvPicPr>
          <p:cNvPr id="45" name="Bild 8">
            <a:extLst>
              <a:ext uri="{FF2B5EF4-FFF2-40B4-BE49-F238E27FC236}">
                <a16:creationId xmlns:a16="http://schemas.microsoft.com/office/drawing/2014/main" id="{6F51DF83-1BFE-49C1-82F8-883D03257C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0134" y="4062881"/>
            <a:ext cx="360000" cy="327167"/>
          </a:xfrm>
          <a:prstGeom prst="rect">
            <a:avLst/>
          </a:prstGeom>
        </p:spPr>
      </p:pic>
      <p:pic>
        <p:nvPicPr>
          <p:cNvPr id="46" name="Bild 7">
            <a:extLst>
              <a:ext uri="{FF2B5EF4-FFF2-40B4-BE49-F238E27FC236}">
                <a16:creationId xmlns:a16="http://schemas.microsoft.com/office/drawing/2014/main" id="{CED7BB8F-BE83-4E6B-B37B-53D9838B85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71113" y="4052678"/>
            <a:ext cx="360000" cy="360000"/>
          </a:xfrm>
          <a:prstGeom prst="rect">
            <a:avLst/>
          </a:prstGeom>
        </p:spPr>
      </p:pic>
      <p:sp>
        <p:nvSpPr>
          <p:cNvPr id="47" name="Rechteck 9">
            <a:extLst>
              <a:ext uri="{FF2B5EF4-FFF2-40B4-BE49-F238E27FC236}">
                <a16:creationId xmlns:a16="http://schemas.microsoft.com/office/drawing/2014/main" id="{241456BF-A7DD-40E8-8962-2364CFAB670C}"/>
              </a:ext>
            </a:extLst>
          </p:cNvPr>
          <p:cNvSpPr/>
          <p:nvPr/>
        </p:nvSpPr>
        <p:spPr>
          <a:xfrm>
            <a:off x="1597025" y="3518862"/>
            <a:ext cx="1167860" cy="1005864"/>
          </a:xfrm>
          <a:prstGeom prst="rect">
            <a:avLst/>
          </a:prstGeom>
          <a:noFill/>
          <a:ln w="19050" cap="rnd">
            <a:solidFill>
              <a:srgbClr val="7F7F7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71962" tIns="71962" rIns="71962" bIns="71962" rtlCol="0" anchor="t"/>
          <a:lstStyle/>
          <a:p>
            <a:pPr algn="ctr"/>
            <a:r>
              <a:rPr lang="en-US" sz="1100" b="1" dirty="0">
                <a:solidFill>
                  <a:schemeClr val="tx2">
                    <a:lumMod val="75000"/>
                  </a:schemeClr>
                </a:solidFill>
              </a:rPr>
              <a:t>Application </a:t>
            </a:r>
            <a:br>
              <a:rPr lang="en-US" sz="1100" b="1" dirty="0">
                <a:solidFill>
                  <a:schemeClr val="tx2">
                    <a:lumMod val="75000"/>
                  </a:schemeClr>
                </a:solidFill>
              </a:rPr>
            </a:br>
            <a:r>
              <a:rPr lang="en-US" sz="1100" b="1" dirty="0">
                <a:solidFill>
                  <a:schemeClr val="tx2">
                    <a:lumMod val="75000"/>
                  </a:schemeClr>
                </a:solidFill>
              </a:rPr>
              <a:t>Clients</a:t>
            </a:r>
            <a:endParaRPr lang="en-US" sz="1100" i="1" dirty="0">
              <a:solidFill>
                <a:schemeClr val="tx2">
                  <a:lumMod val="75000"/>
                </a:schemeClr>
              </a:solidFill>
            </a:endParaRPr>
          </a:p>
        </p:txBody>
      </p:sp>
      <p:sp>
        <p:nvSpPr>
          <p:cNvPr id="49" name="Rechteck 61">
            <a:extLst>
              <a:ext uri="{FF2B5EF4-FFF2-40B4-BE49-F238E27FC236}">
                <a16:creationId xmlns:a16="http://schemas.microsoft.com/office/drawing/2014/main" id="{8EEC65CC-AD1C-431C-B4F2-C4D0EC01C7E6}"/>
              </a:ext>
            </a:extLst>
          </p:cNvPr>
          <p:cNvSpPr/>
          <p:nvPr/>
        </p:nvSpPr>
        <p:spPr>
          <a:xfrm>
            <a:off x="3601874" y="3684060"/>
            <a:ext cx="1178628" cy="675468"/>
          </a:xfrm>
          <a:prstGeom prst="rect">
            <a:avLst/>
          </a:prstGeom>
          <a:solidFill>
            <a:schemeClr val="accent3">
              <a:lumMod val="20000"/>
              <a:lumOff val="80000"/>
            </a:schemeClr>
          </a:solidFill>
          <a:ln w="19050" cap="rnd">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b" anchorCtr="0"/>
          <a:lstStyle/>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1A9898"/>
                </a:solidFill>
                <a:effectLst/>
                <a:uLnTx/>
                <a:uFillTx/>
                <a:latin typeface="Arial" charset="0"/>
                <a:ea typeface="Arial" charset="0"/>
                <a:cs typeface="Arial" charset="0"/>
              </a:rPr>
              <a:t>Your ABAP Extension</a:t>
            </a:r>
            <a:endParaRPr kumimoji="0" lang="en-US" sz="1100" b="0" i="0" u="none" strike="noStrike" kern="1200" cap="none" spc="0" normalizeH="0" baseline="0" noProof="0" dirty="0">
              <a:ln>
                <a:noFill/>
              </a:ln>
              <a:solidFill>
                <a:srgbClr val="000000">
                  <a:lumMod val="65000"/>
                  <a:lumOff val="35000"/>
                </a:srgbClr>
              </a:solidFill>
              <a:effectLst/>
              <a:uLnTx/>
              <a:uFillTx/>
              <a:latin typeface="Arial" charset="0"/>
              <a:ea typeface="Arial" charset="0"/>
              <a:cs typeface="Arial" charset="0"/>
            </a:endParaRPr>
          </a:p>
        </p:txBody>
      </p:sp>
      <p:pic>
        <p:nvPicPr>
          <p:cNvPr id="50" name="Bild 10">
            <a:extLst>
              <a:ext uri="{FF2B5EF4-FFF2-40B4-BE49-F238E27FC236}">
                <a16:creationId xmlns:a16="http://schemas.microsoft.com/office/drawing/2014/main" id="{1ED2D624-F901-4941-8153-454EB5908F14}"/>
              </a:ext>
            </a:extLst>
          </p:cNvPr>
          <p:cNvPicPr>
            <a:picLocks noChangeAspect="1"/>
          </p:cNvPicPr>
          <p:nvPr/>
        </p:nvPicPr>
        <p:blipFill rotWithShape="1">
          <a:blip r:embed="rId8">
            <a:extLst>
              <a:ext uri="{28A0092B-C50C-407E-A947-70E740481C1C}">
                <a14:useLocalDpi xmlns:a14="http://schemas.microsoft.com/office/drawing/2010/main" val="0"/>
              </a:ext>
            </a:extLst>
          </a:blip>
          <a:srcRect l="-12254" t="-12254" r="-12254" b="-12254"/>
          <a:stretch/>
        </p:blipFill>
        <p:spPr>
          <a:xfrm>
            <a:off x="3967073" y="3466339"/>
            <a:ext cx="448230" cy="448230"/>
          </a:xfrm>
          <a:prstGeom prst="ellipse">
            <a:avLst/>
          </a:prstGeom>
          <a:solidFill>
            <a:schemeClr val="bg1"/>
          </a:solidFill>
        </p:spPr>
      </p:pic>
      <p:sp>
        <p:nvSpPr>
          <p:cNvPr id="56" name="Abgerundetes Rechteck 30">
            <a:extLst>
              <a:ext uri="{FF2B5EF4-FFF2-40B4-BE49-F238E27FC236}">
                <a16:creationId xmlns:a16="http://schemas.microsoft.com/office/drawing/2014/main" id="{1E1B0CC1-CD65-447B-8312-B59AE24619C7}"/>
              </a:ext>
            </a:extLst>
          </p:cNvPr>
          <p:cNvSpPr/>
          <p:nvPr/>
        </p:nvSpPr>
        <p:spPr>
          <a:xfrm>
            <a:off x="4562163" y="5062454"/>
            <a:ext cx="1491832"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sz="1100" b="1" dirty="0">
                <a:solidFill>
                  <a:srgbClr val="1A9898"/>
                </a:solidFill>
                <a:latin typeface="Arial" charset="0"/>
                <a:ea typeface="Arial" charset="0"/>
                <a:cs typeface="Arial" charset="0"/>
              </a:rPr>
              <a:t>Custom Data</a:t>
            </a:r>
            <a:br>
              <a:rPr lang="en-US" sz="1100" b="1" dirty="0">
                <a:solidFill>
                  <a:srgbClr val="1A9898"/>
                </a:solidFill>
                <a:latin typeface="Arial" charset="0"/>
                <a:ea typeface="Arial" charset="0"/>
                <a:cs typeface="Arial" charset="0"/>
              </a:rPr>
            </a:br>
            <a:r>
              <a:rPr lang="en-US" sz="1100" dirty="0">
                <a:solidFill>
                  <a:schemeClr val="tx1">
                    <a:lumMod val="65000"/>
                    <a:lumOff val="35000"/>
                  </a:schemeClr>
                </a:solidFill>
                <a:latin typeface="Arial" charset="0"/>
                <a:ea typeface="Arial" charset="0"/>
                <a:cs typeface="Arial" charset="0"/>
              </a:rPr>
              <a:t>SAP HANA instance</a:t>
            </a:r>
          </a:p>
        </p:txBody>
      </p:sp>
      <p:pic>
        <p:nvPicPr>
          <p:cNvPr id="57" name="Picture 56">
            <a:extLst>
              <a:ext uri="{FF2B5EF4-FFF2-40B4-BE49-F238E27FC236}">
                <a16:creationId xmlns:a16="http://schemas.microsoft.com/office/drawing/2014/main" id="{245FC4B8-4531-4156-8BC9-2F246CA2A171}"/>
              </a:ext>
            </a:extLst>
          </p:cNvPr>
          <p:cNvPicPr>
            <a:picLocks noChangeAspect="1"/>
          </p:cNvPicPr>
          <p:nvPr/>
        </p:nvPicPr>
        <p:blipFill>
          <a:blip r:embed="rId9"/>
          <a:stretch>
            <a:fillRect/>
          </a:stretch>
        </p:blipFill>
        <p:spPr>
          <a:xfrm>
            <a:off x="3831188" y="4891304"/>
            <a:ext cx="720000" cy="720000"/>
          </a:xfrm>
          <a:prstGeom prst="rect">
            <a:avLst/>
          </a:prstGeom>
        </p:spPr>
      </p:pic>
      <p:cxnSp>
        <p:nvCxnSpPr>
          <p:cNvPr id="60" name="Gerade Verbindung 109">
            <a:extLst>
              <a:ext uri="{FF2B5EF4-FFF2-40B4-BE49-F238E27FC236}">
                <a16:creationId xmlns:a16="http://schemas.microsoft.com/office/drawing/2014/main" id="{A93E5A29-0AC7-49E6-8534-46AE98D4586B}"/>
              </a:ext>
            </a:extLst>
          </p:cNvPr>
          <p:cNvCxnSpPr>
            <a:cxnSpLocks/>
            <a:stCxn id="49" idx="1"/>
            <a:endCxn id="47" idx="3"/>
          </p:cNvCxnSpPr>
          <p:nvPr/>
        </p:nvCxnSpPr>
        <p:spPr>
          <a:xfrm flipH="1">
            <a:off x="2764885" y="4021794"/>
            <a:ext cx="836989" cy="0"/>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Abgerundetes Rechteck 24">
            <a:extLst>
              <a:ext uri="{FF2B5EF4-FFF2-40B4-BE49-F238E27FC236}">
                <a16:creationId xmlns:a16="http://schemas.microsoft.com/office/drawing/2014/main" id="{15B2D720-533B-442D-952E-1A41E263822C}"/>
              </a:ext>
            </a:extLst>
          </p:cNvPr>
          <p:cNvSpPr/>
          <p:nvPr/>
        </p:nvSpPr>
        <p:spPr>
          <a:xfrm>
            <a:off x="8271747" y="3929994"/>
            <a:ext cx="849655" cy="18360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100" dirty="0">
                <a:solidFill>
                  <a:schemeClr val="bg1"/>
                </a:solidFill>
                <a:latin typeface="+mj-lt"/>
                <a:ea typeface="BentonSans Book " charset="0"/>
                <a:cs typeface="BentonSans Book " charset="0"/>
              </a:rPr>
              <a:t>OData  API</a:t>
            </a:r>
          </a:p>
        </p:txBody>
      </p:sp>
      <p:sp>
        <p:nvSpPr>
          <p:cNvPr id="71" name="Abgerundetes Rechteck 30">
            <a:extLst>
              <a:ext uri="{FF2B5EF4-FFF2-40B4-BE49-F238E27FC236}">
                <a16:creationId xmlns:a16="http://schemas.microsoft.com/office/drawing/2014/main" id="{3F5B17B0-14BA-4674-AD07-AE23D79953CF}"/>
              </a:ext>
            </a:extLst>
          </p:cNvPr>
          <p:cNvSpPr/>
          <p:nvPr/>
        </p:nvSpPr>
        <p:spPr>
          <a:xfrm>
            <a:off x="7748505" y="5475410"/>
            <a:ext cx="1896141" cy="331033"/>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dirty="0">
                <a:solidFill>
                  <a:schemeClr val="tx2">
                    <a:lumMod val="75000"/>
                  </a:schemeClr>
                </a:solidFill>
              </a:rPr>
              <a:t>Corporate Identity </a:t>
            </a:r>
            <a:br>
              <a:rPr lang="en-US" sz="1100" b="1" dirty="0">
                <a:solidFill>
                  <a:schemeClr val="tx2">
                    <a:lumMod val="75000"/>
                  </a:schemeClr>
                </a:solidFill>
              </a:rPr>
            </a:br>
            <a:r>
              <a:rPr lang="en-US" sz="1100" b="1" dirty="0">
                <a:solidFill>
                  <a:schemeClr val="tx2">
                    <a:lumMod val="75000"/>
                  </a:schemeClr>
                </a:solidFill>
              </a:rPr>
              <a:t>Provider</a:t>
            </a:r>
          </a:p>
        </p:txBody>
      </p:sp>
      <p:cxnSp>
        <p:nvCxnSpPr>
          <p:cNvPr id="76" name="Gerade Verbindung 109">
            <a:extLst>
              <a:ext uri="{FF2B5EF4-FFF2-40B4-BE49-F238E27FC236}">
                <a16:creationId xmlns:a16="http://schemas.microsoft.com/office/drawing/2014/main" id="{2100FF35-6752-4A95-947F-9F0E8D36DD7A}"/>
              </a:ext>
            </a:extLst>
          </p:cNvPr>
          <p:cNvCxnSpPr>
            <a:cxnSpLocks/>
            <a:stCxn id="44" idx="2"/>
          </p:cNvCxnSpPr>
          <p:nvPr/>
        </p:nvCxnSpPr>
        <p:spPr>
          <a:xfrm rot="5400000">
            <a:off x="7569467" y="4066351"/>
            <a:ext cx="704370" cy="1549848"/>
          </a:xfrm>
          <a:prstGeom prst="bentConnector2">
            <a:avLst/>
          </a:prstGeom>
          <a:ln w="19050" cap="rnd" cmpd="sng">
            <a:solidFill>
              <a:schemeClr val="tx1">
                <a:lumMod val="65000"/>
                <a:lumOff val="35000"/>
              </a:schemeClr>
            </a:solidFill>
            <a:round/>
            <a:headEnd type="arrow" w="med" len="med"/>
            <a:tailEnd type="arrow" w="med" len="med"/>
          </a:ln>
        </p:spPr>
        <p:style>
          <a:lnRef idx="1">
            <a:schemeClr val="accent1"/>
          </a:lnRef>
          <a:fillRef idx="0">
            <a:schemeClr val="accent1"/>
          </a:fillRef>
          <a:effectRef idx="0">
            <a:schemeClr val="accent1"/>
          </a:effectRef>
          <a:fontRef idx="minor">
            <a:schemeClr val="tx1"/>
          </a:fontRef>
        </p:style>
      </p:cxnSp>
      <p:pic>
        <p:nvPicPr>
          <p:cNvPr id="72" name="Picture 71">
            <a:extLst>
              <a:ext uri="{FF2B5EF4-FFF2-40B4-BE49-F238E27FC236}">
                <a16:creationId xmlns:a16="http://schemas.microsoft.com/office/drawing/2014/main" id="{186838A5-C11F-45DF-887F-549759BEB842}"/>
              </a:ext>
            </a:extLst>
          </p:cNvPr>
          <p:cNvPicPr>
            <a:picLocks noChangeAspect="1"/>
          </p:cNvPicPr>
          <p:nvPr/>
        </p:nvPicPr>
        <p:blipFill rotWithShape="1">
          <a:blip r:embed="rId10"/>
          <a:srcRect l="-18097" t="-19104" r="-20472" b="-19104"/>
          <a:stretch/>
        </p:blipFill>
        <p:spPr>
          <a:xfrm>
            <a:off x="8398225" y="4897331"/>
            <a:ext cx="547300" cy="547300"/>
          </a:xfrm>
          <a:prstGeom prst="rect">
            <a:avLst/>
          </a:prstGeom>
          <a:solidFill>
            <a:schemeClr val="bg1"/>
          </a:solidFill>
        </p:spPr>
      </p:pic>
      <p:sp>
        <p:nvSpPr>
          <p:cNvPr id="81" name="Rechteck 39">
            <a:extLst>
              <a:ext uri="{FF2B5EF4-FFF2-40B4-BE49-F238E27FC236}">
                <a16:creationId xmlns:a16="http://schemas.microsoft.com/office/drawing/2014/main" id="{9CCF5F71-3B75-4979-9CBF-6385208C1216}"/>
              </a:ext>
            </a:extLst>
          </p:cNvPr>
          <p:cNvSpPr/>
          <p:nvPr/>
        </p:nvSpPr>
        <p:spPr>
          <a:xfrm>
            <a:off x="5884308" y="4449751"/>
            <a:ext cx="1056632" cy="169277"/>
          </a:xfrm>
          <a:prstGeom prst="rect">
            <a:avLst/>
          </a:prstGeom>
        </p:spPr>
        <p:txBody>
          <a:bodyPr wrap="square" lIns="0" tIns="0" rIns="0" bIns="0">
            <a:spAutoFit/>
          </a:bodyPr>
          <a:lstStyle/>
          <a:p>
            <a:pPr algn="ctr"/>
            <a:r>
              <a:rPr lang="en-US" sz="1100" b="1" dirty="0">
                <a:solidFill>
                  <a:srgbClr val="427CAC"/>
                </a:solidFill>
                <a:latin typeface="Arial" charset="0"/>
                <a:ea typeface="Arial" charset="0"/>
                <a:cs typeface="Arial" charset="0"/>
              </a:rPr>
              <a:t>Connectivity</a:t>
            </a:r>
          </a:p>
        </p:txBody>
      </p:sp>
      <p:pic>
        <p:nvPicPr>
          <p:cNvPr id="82" name="Bild 40">
            <a:extLst>
              <a:ext uri="{FF2B5EF4-FFF2-40B4-BE49-F238E27FC236}">
                <a16:creationId xmlns:a16="http://schemas.microsoft.com/office/drawing/2014/main" id="{41D6DEF0-58A5-4281-9524-9DD29F34EC4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76736" y="3661794"/>
            <a:ext cx="720000" cy="720000"/>
          </a:xfrm>
          <a:prstGeom prst="ellipse">
            <a:avLst/>
          </a:prstGeom>
        </p:spPr>
      </p:pic>
      <p:cxnSp>
        <p:nvCxnSpPr>
          <p:cNvPr id="88" name="Gerade Verbindung 109">
            <a:extLst>
              <a:ext uri="{FF2B5EF4-FFF2-40B4-BE49-F238E27FC236}">
                <a16:creationId xmlns:a16="http://schemas.microsoft.com/office/drawing/2014/main" id="{0A3C711B-EC01-4756-83FD-D6D1DEDA7C12}"/>
              </a:ext>
            </a:extLst>
          </p:cNvPr>
          <p:cNvCxnSpPr>
            <a:cxnSpLocks/>
            <a:stCxn id="82" idx="2"/>
            <a:endCxn id="49" idx="3"/>
          </p:cNvCxnSpPr>
          <p:nvPr/>
        </p:nvCxnSpPr>
        <p:spPr>
          <a:xfrm flipH="1">
            <a:off x="4780502" y="4021794"/>
            <a:ext cx="1296234" cy="0"/>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Gerade Verbindung 109">
            <a:extLst>
              <a:ext uri="{FF2B5EF4-FFF2-40B4-BE49-F238E27FC236}">
                <a16:creationId xmlns:a16="http://schemas.microsoft.com/office/drawing/2014/main" id="{56A5EABB-4DA1-4E81-960A-9EB4E3BAC13E}"/>
              </a:ext>
            </a:extLst>
          </p:cNvPr>
          <p:cNvCxnSpPr>
            <a:cxnSpLocks/>
            <a:stCxn id="69" idx="1"/>
            <a:endCxn id="82" idx="6"/>
          </p:cNvCxnSpPr>
          <p:nvPr/>
        </p:nvCxnSpPr>
        <p:spPr>
          <a:xfrm flipH="1">
            <a:off x="6796736" y="4021794"/>
            <a:ext cx="1475011" cy="0"/>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550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2: Partner side-by-side apps (SaaS scenario)</a:t>
            </a:r>
            <a:endParaRPr lang="en-US" dirty="0"/>
          </a:p>
        </p:txBody>
      </p:sp>
      <p:sp>
        <p:nvSpPr>
          <p:cNvPr id="10" name="Abgerundetes Rechteck 30"/>
          <p:cNvSpPr/>
          <p:nvPr/>
        </p:nvSpPr>
        <p:spPr>
          <a:xfrm>
            <a:off x="3001999" y="4969359"/>
            <a:ext cx="1323528" cy="339539"/>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b="1" dirty="0">
                <a:solidFill>
                  <a:schemeClr val="tx1"/>
                </a:solidFill>
                <a:latin typeface="Arial" charset="0"/>
                <a:ea typeface="Arial" charset="0"/>
                <a:cs typeface="Arial" charset="0"/>
              </a:rPr>
              <a:t>SAP App Center</a:t>
            </a:r>
            <a:endParaRPr lang="en-US" sz="1200" dirty="0">
              <a:solidFill>
                <a:schemeClr val="tx1"/>
              </a:solidFill>
              <a:latin typeface="Arial" charset="0"/>
              <a:ea typeface="Arial" charset="0"/>
              <a:cs typeface="Arial" charset="0"/>
            </a:endParaRPr>
          </a:p>
        </p:txBody>
      </p:sp>
      <p:sp>
        <p:nvSpPr>
          <p:cNvPr id="13" name="Abgerundetes Rechteck 30"/>
          <p:cNvSpPr/>
          <p:nvPr/>
        </p:nvSpPr>
        <p:spPr>
          <a:xfrm>
            <a:off x="4214508" y="3844225"/>
            <a:ext cx="917123" cy="339539"/>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a:solidFill>
                  <a:schemeClr val="tx1"/>
                </a:solidFill>
                <a:latin typeface="Arial" charset="0"/>
                <a:ea typeface="Arial" charset="0"/>
                <a:cs typeface="Arial" charset="0"/>
              </a:rPr>
              <a:t>deployment</a:t>
            </a:r>
          </a:p>
        </p:txBody>
      </p:sp>
      <p:sp>
        <p:nvSpPr>
          <p:cNvPr id="6" name="Rounded Rectangle 5"/>
          <p:cNvSpPr/>
          <p:nvPr/>
        </p:nvSpPr>
        <p:spPr bwMode="gray">
          <a:xfrm>
            <a:off x="5282511" y="3113667"/>
            <a:ext cx="1938883" cy="1947672"/>
          </a:xfrm>
          <a:prstGeom prst="roundRect">
            <a:avLst>
              <a:gd name="adj" fmla="val 4642"/>
            </a:avLst>
          </a:prstGeom>
          <a:solidFill>
            <a:schemeClr val="bg1">
              <a:lumMod val="85000"/>
            </a:schemeClr>
          </a:solidFill>
          <a:ln w="12700" algn="ctr">
            <a:solidFill>
              <a:schemeClr val="tx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7" name="Rounded Rectangle 86"/>
          <p:cNvSpPr/>
          <p:nvPr/>
        </p:nvSpPr>
        <p:spPr bwMode="gray">
          <a:xfrm>
            <a:off x="5333167" y="3157865"/>
            <a:ext cx="1938883" cy="1947672"/>
          </a:xfrm>
          <a:prstGeom prst="roundRect">
            <a:avLst>
              <a:gd name="adj" fmla="val 4642"/>
            </a:avLst>
          </a:prstGeom>
          <a:solidFill>
            <a:schemeClr val="bg1">
              <a:lumMod val="85000"/>
            </a:schemeClr>
          </a:solidFill>
          <a:ln w="12700" algn="ctr">
            <a:solidFill>
              <a:schemeClr val="tx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8" name="Rounded Rectangle 87"/>
          <p:cNvSpPr/>
          <p:nvPr/>
        </p:nvSpPr>
        <p:spPr bwMode="gray">
          <a:xfrm>
            <a:off x="5380998" y="3202062"/>
            <a:ext cx="1938883" cy="1947672"/>
          </a:xfrm>
          <a:prstGeom prst="roundRect">
            <a:avLst>
              <a:gd name="adj" fmla="val 4642"/>
            </a:avLst>
          </a:prstGeom>
          <a:solidFill>
            <a:schemeClr val="bg1">
              <a:lumMod val="85000"/>
            </a:schemeClr>
          </a:solidFill>
          <a:ln w="12700" algn="ctr">
            <a:solidFill>
              <a:schemeClr val="tx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9" name="Rounded Rectangle 88"/>
          <p:cNvSpPr/>
          <p:nvPr/>
        </p:nvSpPr>
        <p:spPr bwMode="gray">
          <a:xfrm>
            <a:off x="5428829" y="3241694"/>
            <a:ext cx="1938883" cy="1947672"/>
          </a:xfrm>
          <a:prstGeom prst="roundRect">
            <a:avLst>
              <a:gd name="adj" fmla="val 4642"/>
            </a:avLst>
          </a:prstGeom>
          <a:solidFill>
            <a:schemeClr val="bg1">
              <a:lumMod val="85000"/>
            </a:schemeClr>
          </a:solidFill>
          <a:ln w="12700" algn="ctr">
            <a:solidFill>
              <a:schemeClr val="tx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0" name="Rounded Rectangle 89"/>
          <p:cNvSpPr/>
          <p:nvPr/>
        </p:nvSpPr>
        <p:spPr bwMode="gray">
          <a:xfrm>
            <a:off x="5476660" y="3281325"/>
            <a:ext cx="1938883" cy="1947672"/>
          </a:xfrm>
          <a:prstGeom prst="roundRect">
            <a:avLst>
              <a:gd name="adj" fmla="val 4642"/>
            </a:avLst>
          </a:prstGeom>
          <a:solidFill>
            <a:schemeClr val="bg1">
              <a:lumMod val="85000"/>
            </a:schemeClr>
          </a:solidFill>
          <a:ln w="12700" algn="ctr">
            <a:solidFill>
              <a:schemeClr val="tx1">
                <a:lumMod val="50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4" name="Group 3"/>
          <p:cNvGrpSpPr/>
          <p:nvPr/>
        </p:nvGrpSpPr>
        <p:grpSpPr>
          <a:xfrm>
            <a:off x="5502419" y="3306741"/>
            <a:ext cx="1980929" cy="1944125"/>
            <a:chOff x="7619327" y="2596860"/>
            <a:chExt cx="2411074" cy="2366279"/>
          </a:xfrm>
          <a:solidFill>
            <a:schemeClr val="bg1">
              <a:lumMod val="85000"/>
            </a:schemeClr>
          </a:solidFill>
        </p:grpSpPr>
        <p:sp>
          <p:nvSpPr>
            <p:cNvPr id="3" name="Rounded Rectangle 2"/>
            <p:cNvSpPr/>
            <p:nvPr/>
          </p:nvSpPr>
          <p:spPr bwMode="gray">
            <a:xfrm>
              <a:off x="7619327" y="2596860"/>
              <a:ext cx="2369810" cy="2348684"/>
            </a:xfrm>
            <a:prstGeom prst="roundRect">
              <a:avLst>
                <a:gd name="adj" fmla="val 5659"/>
              </a:avLst>
            </a:prstGeom>
            <a:grpFill/>
            <a:ln w="1587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45" name="Group 44"/>
            <p:cNvGrpSpPr/>
            <p:nvPr/>
          </p:nvGrpSpPr>
          <p:grpSpPr>
            <a:xfrm>
              <a:off x="7670167" y="2614455"/>
              <a:ext cx="2360234" cy="2348684"/>
              <a:chOff x="5850656" y="1735779"/>
              <a:chExt cx="3211963" cy="3196246"/>
            </a:xfrm>
            <a:grpFill/>
          </p:grpSpPr>
          <p:sp>
            <p:nvSpPr>
              <p:cNvPr id="46" name="Rechteck 9"/>
              <p:cNvSpPr/>
              <p:nvPr/>
            </p:nvSpPr>
            <p:spPr>
              <a:xfrm>
                <a:off x="5850656" y="1735779"/>
                <a:ext cx="3211963" cy="3196246"/>
              </a:xfrm>
              <a:prstGeom prst="roundRect">
                <a:avLst>
                  <a:gd name="adj" fmla="val 4434"/>
                </a:avLst>
              </a:prstGeom>
              <a:grp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72000" bIns="72000" rtlCol="0" anchor="t"/>
              <a:lstStyle/>
              <a:p>
                <a:endParaRPr lang="en-US" sz="800" dirty="0">
                  <a:solidFill>
                    <a:schemeClr val="tx1">
                      <a:lumMod val="65000"/>
                      <a:lumOff val="35000"/>
                    </a:schemeClr>
                  </a:solidFill>
                </a:endParaRPr>
              </a:p>
            </p:txBody>
          </p:sp>
          <p:cxnSp>
            <p:nvCxnSpPr>
              <p:cNvPr id="47" name="Gewinkelte Verbindung 42"/>
              <p:cNvCxnSpPr/>
              <p:nvPr/>
            </p:nvCxnSpPr>
            <p:spPr>
              <a:xfrm flipH="1">
                <a:off x="6963968" y="3609022"/>
                <a:ext cx="1" cy="356035"/>
              </a:xfrm>
              <a:prstGeom prst="straightConnector1">
                <a:avLst/>
              </a:prstGeom>
              <a:grpFill/>
              <a:ln w="1270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Abgerundetes Rechteck 30"/>
              <p:cNvSpPr/>
              <p:nvPr/>
            </p:nvSpPr>
            <p:spPr>
              <a:xfrm>
                <a:off x="7401658" y="4140618"/>
                <a:ext cx="1407745" cy="364459"/>
              </a:xfrm>
              <a:prstGeom prst="roundRect">
                <a:avLst>
                  <a:gd name="adj" fmla="val 4078"/>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sz="600" b="1" dirty="0">
                    <a:solidFill>
                      <a:srgbClr val="1A9898"/>
                    </a:solidFill>
                    <a:latin typeface="Arial" charset="0"/>
                    <a:ea typeface="Arial" charset="0"/>
                    <a:cs typeface="Arial" charset="0"/>
                  </a:rPr>
                  <a:t>Custom Data</a:t>
                </a:r>
                <a:br>
                  <a:rPr lang="en-US" sz="600" b="1" dirty="0">
                    <a:solidFill>
                      <a:srgbClr val="1A9898"/>
                    </a:solidFill>
                    <a:latin typeface="Arial" charset="0"/>
                    <a:ea typeface="Arial" charset="0"/>
                    <a:cs typeface="Arial" charset="0"/>
                  </a:rPr>
                </a:br>
                <a:r>
                  <a:rPr lang="en-US" sz="600" dirty="0">
                    <a:solidFill>
                      <a:schemeClr val="tx1">
                        <a:lumMod val="65000"/>
                        <a:lumOff val="35000"/>
                      </a:schemeClr>
                    </a:solidFill>
                    <a:latin typeface="Arial" charset="0"/>
                    <a:ea typeface="Arial" charset="0"/>
                    <a:cs typeface="Arial" charset="0"/>
                  </a:rPr>
                  <a:t>SAP HANA tenant</a:t>
                </a:r>
              </a:p>
            </p:txBody>
          </p:sp>
          <p:cxnSp>
            <p:nvCxnSpPr>
              <p:cNvPr id="49" name="Gewinkelte Verbindung 42"/>
              <p:cNvCxnSpPr/>
              <p:nvPr/>
            </p:nvCxnSpPr>
            <p:spPr>
              <a:xfrm flipV="1">
                <a:off x="7698133" y="3051569"/>
                <a:ext cx="426044" cy="3207"/>
              </a:xfrm>
              <a:prstGeom prst="straightConnector1">
                <a:avLst/>
              </a:prstGeom>
              <a:grpFill/>
              <a:ln w="1270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Rechteck 61"/>
              <p:cNvSpPr/>
              <p:nvPr/>
            </p:nvSpPr>
            <p:spPr>
              <a:xfrm>
                <a:off x="6229804" y="2339604"/>
                <a:ext cx="1468330" cy="1269419"/>
              </a:xfrm>
              <a:prstGeom prst="roundRect">
                <a:avLst>
                  <a:gd name="adj" fmla="val 5963"/>
                </a:avLst>
              </a:prstGeom>
              <a:solidFill>
                <a:srgbClr val="008FD3"/>
              </a:solidFill>
              <a:ln w="19050" cap="rnd" cmpd="sng">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b" anchorCtr="0"/>
              <a:lstStyle/>
              <a:p>
                <a:pPr algn="ctr"/>
                <a:r>
                  <a:rPr lang="en-US" sz="600" b="1" dirty="0">
                    <a:solidFill>
                      <a:schemeClr val="bg1"/>
                    </a:solidFill>
                    <a:latin typeface="Arial" charset="0"/>
                    <a:ea typeface="Arial" charset="0"/>
                    <a:cs typeface="Arial" charset="0"/>
                  </a:rPr>
                  <a:t>Your ABAP extension</a:t>
                </a:r>
                <a:br>
                  <a:rPr lang="en-US" sz="600" b="1" dirty="0">
                    <a:solidFill>
                      <a:srgbClr val="1A9898"/>
                    </a:solidFill>
                    <a:latin typeface="Arial" charset="0"/>
                    <a:ea typeface="Arial" charset="0"/>
                    <a:cs typeface="Arial" charset="0"/>
                  </a:rPr>
                </a:br>
                <a:endParaRPr lang="en-US" sz="600" dirty="0">
                  <a:solidFill>
                    <a:schemeClr val="tx1">
                      <a:lumMod val="65000"/>
                      <a:lumOff val="35000"/>
                    </a:schemeClr>
                  </a:solidFill>
                  <a:latin typeface="Arial" charset="0"/>
                  <a:ea typeface="Arial" charset="0"/>
                  <a:cs typeface="Arial" charset="0"/>
                </a:endParaRPr>
              </a:p>
            </p:txBody>
          </p:sp>
          <p:sp>
            <p:nvSpPr>
              <p:cNvPr id="51" name="Rechteck 39"/>
              <p:cNvSpPr/>
              <p:nvPr/>
            </p:nvSpPr>
            <p:spPr>
              <a:xfrm>
                <a:off x="8070772" y="3445680"/>
                <a:ext cx="764688" cy="152938"/>
              </a:xfrm>
              <a:prstGeom prst="rect">
                <a:avLst/>
              </a:prstGeom>
              <a:grpFill/>
            </p:spPr>
            <p:txBody>
              <a:bodyPr wrap="none" lIns="0" tIns="0" rIns="0" bIns="0">
                <a:spAutoFit/>
              </a:bodyPr>
              <a:lstStyle/>
              <a:p>
                <a:pPr algn="ctr"/>
                <a:r>
                  <a:rPr lang="en-US" sz="600" b="1" dirty="0">
                    <a:solidFill>
                      <a:schemeClr val="accent5"/>
                    </a:solidFill>
                    <a:latin typeface="Arial" charset="0"/>
                    <a:ea typeface="Arial" charset="0"/>
                    <a:cs typeface="Arial" charset="0"/>
                  </a:rPr>
                  <a:t>Connectivity</a:t>
                </a:r>
              </a:p>
            </p:txBody>
          </p:sp>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0635" y="2372862"/>
                <a:ext cx="659030" cy="659030"/>
              </a:xfrm>
              <a:prstGeom prst="rect">
                <a:avLst/>
              </a:prstGeom>
              <a:solidFill>
                <a:srgbClr val="008FD3"/>
              </a:solidFill>
            </p:spPr>
          </p:pic>
        </p:grpSp>
      </p:grpSp>
      <p:grpSp>
        <p:nvGrpSpPr>
          <p:cNvPr id="16" name="Group 15"/>
          <p:cNvGrpSpPr/>
          <p:nvPr/>
        </p:nvGrpSpPr>
        <p:grpSpPr>
          <a:xfrm>
            <a:off x="7972869" y="3420766"/>
            <a:ext cx="1864424" cy="1389625"/>
            <a:chOff x="10078339" y="2937716"/>
            <a:chExt cx="1308003" cy="1354846"/>
          </a:xfrm>
        </p:grpSpPr>
        <p:sp>
          <p:nvSpPr>
            <p:cNvPr id="8" name="Rounded Rectangle 7"/>
            <p:cNvSpPr/>
            <p:nvPr/>
          </p:nvSpPr>
          <p:spPr bwMode="gray">
            <a:xfrm>
              <a:off x="10078339" y="2937716"/>
              <a:ext cx="1066207" cy="940686"/>
            </a:xfrm>
            <a:prstGeom prst="roundRect">
              <a:avLst>
                <a:gd name="adj" fmla="val 5053"/>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800" dirty="0">
                <a:solidFill>
                  <a:schemeClr val="tx1">
                    <a:lumMod val="65000"/>
                    <a:lumOff val="35000"/>
                  </a:schemeClr>
                </a:solidFill>
                <a:latin typeface="+mn-lt"/>
              </a:endParaRPr>
            </a:p>
          </p:txBody>
        </p:sp>
        <p:sp>
          <p:nvSpPr>
            <p:cNvPr id="97" name="Rounded Rectangle 96"/>
            <p:cNvSpPr/>
            <p:nvPr/>
          </p:nvSpPr>
          <p:spPr bwMode="gray">
            <a:xfrm>
              <a:off x="10125265" y="2968592"/>
              <a:ext cx="1066207" cy="1038834"/>
            </a:xfrm>
            <a:prstGeom prst="roundRect">
              <a:avLst>
                <a:gd name="adj" fmla="val 5053"/>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800" dirty="0">
                <a:solidFill>
                  <a:schemeClr val="tx1">
                    <a:lumMod val="65000"/>
                    <a:lumOff val="35000"/>
                  </a:schemeClr>
                </a:solidFill>
                <a:latin typeface="+mn-lt"/>
              </a:endParaRPr>
            </a:p>
          </p:txBody>
        </p:sp>
        <p:sp>
          <p:nvSpPr>
            <p:cNvPr id="98" name="Rounded Rectangle 97"/>
            <p:cNvSpPr/>
            <p:nvPr/>
          </p:nvSpPr>
          <p:spPr bwMode="gray">
            <a:xfrm>
              <a:off x="10176503" y="3012790"/>
              <a:ext cx="1066207" cy="1064940"/>
            </a:xfrm>
            <a:prstGeom prst="roundRect">
              <a:avLst>
                <a:gd name="adj" fmla="val 5053"/>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800" dirty="0">
                <a:solidFill>
                  <a:schemeClr val="tx1">
                    <a:lumMod val="65000"/>
                    <a:lumOff val="35000"/>
                  </a:schemeClr>
                </a:solidFill>
                <a:latin typeface="+mn-lt"/>
              </a:endParaRPr>
            </a:p>
          </p:txBody>
        </p:sp>
        <p:sp>
          <p:nvSpPr>
            <p:cNvPr id="99" name="Rounded Rectangle 98"/>
            <p:cNvSpPr/>
            <p:nvPr/>
          </p:nvSpPr>
          <p:spPr bwMode="gray">
            <a:xfrm>
              <a:off x="10229074" y="3060162"/>
              <a:ext cx="1066207" cy="1100028"/>
            </a:xfrm>
            <a:prstGeom prst="roundRect">
              <a:avLst>
                <a:gd name="adj" fmla="val 5053"/>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800" dirty="0">
                <a:solidFill>
                  <a:schemeClr val="tx1">
                    <a:lumMod val="65000"/>
                    <a:lumOff val="35000"/>
                  </a:schemeClr>
                </a:solidFill>
                <a:latin typeface="+mn-lt"/>
              </a:endParaRPr>
            </a:p>
          </p:txBody>
        </p:sp>
        <p:sp>
          <p:nvSpPr>
            <p:cNvPr id="100" name="Rounded Rectangle 99"/>
            <p:cNvSpPr/>
            <p:nvPr/>
          </p:nvSpPr>
          <p:spPr bwMode="gray">
            <a:xfrm>
              <a:off x="10280263" y="3106144"/>
              <a:ext cx="1066207" cy="1136463"/>
            </a:xfrm>
            <a:prstGeom prst="roundRect">
              <a:avLst>
                <a:gd name="adj" fmla="val 5053"/>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800" dirty="0">
                <a:solidFill>
                  <a:schemeClr val="tx1">
                    <a:lumMod val="65000"/>
                    <a:lumOff val="35000"/>
                  </a:schemeClr>
                </a:solidFill>
                <a:latin typeface="+mn-lt"/>
              </a:endParaRPr>
            </a:p>
          </p:txBody>
        </p:sp>
        <p:sp>
          <p:nvSpPr>
            <p:cNvPr id="92" name="Rechteck 9"/>
            <p:cNvSpPr/>
            <p:nvPr/>
          </p:nvSpPr>
          <p:spPr>
            <a:xfrm>
              <a:off x="10340293" y="3164377"/>
              <a:ext cx="1046049" cy="1128185"/>
            </a:xfrm>
            <a:prstGeom prst="roundRect">
              <a:avLst>
                <a:gd name="adj" fmla="val 5788"/>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br>
                <a:rPr lang="en-US" sz="800" dirty="0">
                  <a:solidFill>
                    <a:schemeClr val="tx1">
                      <a:lumMod val="65000"/>
                      <a:lumOff val="35000"/>
                    </a:schemeClr>
                  </a:solidFill>
                </a:rPr>
              </a:br>
              <a:endParaRPr lang="en-US" sz="800" dirty="0">
                <a:solidFill>
                  <a:schemeClr val="tx1">
                    <a:lumMod val="65000"/>
                    <a:lumOff val="35000"/>
                  </a:schemeClr>
                </a:solidFill>
              </a:endParaRPr>
            </a:p>
          </p:txBody>
        </p:sp>
      </p:grpSp>
      <p:cxnSp>
        <p:nvCxnSpPr>
          <p:cNvPr id="101" name="Gewinkelte Verbindung 42"/>
          <p:cNvCxnSpPr/>
          <p:nvPr/>
        </p:nvCxnSpPr>
        <p:spPr>
          <a:xfrm>
            <a:off x="7282441" y="4115579"/>
            <a:ext cx="743662" cy="0"/>
          </a:xfrm>
          <a:prstGeom prst="straightConnector1">
            <a:avLst/>
          </a:prstGeom>
          <a:ln w="12700" cap="rnd" cmpd="sng">
            <a:solidFill>
              <a:schemeClr val="accent5"/>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Oval 102"/>
          <p:cNvSpPr/>
          <p:nvPr/>
        </p:nvSpPr>
        <p:spPr bwMode="gray">
          <a:xfrm>
            <a:off x="3077710" y="3684798"/>
            <a:ext cx="1183881" cy="1183881"/>
          </a:xfrm>
          <a:prstGeom prst="ellipse">
            <a:avLst/>
          </a:prstGeom>
          <a:blipFill>
            <a:blip r:embed="rId4"/>
            <a:srcRect/>
            <a:stretch>
              <a:fillRect l="22633" t="22633" r="22633" b="22633"/>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0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Arrow Connector 30"/>
          <p:cNvCxnSpPr>
            <a:stCxn id="103" idx="6"/>
          </p:cNvCxnSpPr>
          <p:nvPr/>
        </p:nvCxnSpPr>
        <p:spPr>
          <a:xfrm>
            <a:off x="4261591" y="4276739"/>
            <a:ext cx="784215" cy="7705"/>
          </a:xfrm>
          <a:prstGeom prst="straightConnector1">
            <a:avLst/>
          </a:prstGeom>
          <a:ln w="158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3154" y="2074666"/>
            <a:ext cx="833830" cy="833830"/>
          </a:xfrm>
          <a:prstGeom prst="rect">
            <a:avLst/>
          </a:prstGeom>
        </p:spPr>
      </p:pic>
      <p:cxnSp>
        <p:nvCxnSpPr>
          <p:cNvPr id="35" name="Straight Arrow Connector 34"/>
          <p:cNvCxnSpPr>
            <a:stCxn id="32" idx="2"/>
            <a:endCxn id="103" idx="0"/>
          </p:cNvCxnSpPr>
          <p:nvPr/>
        </p:nvCxnSpPr>
        <p:spPr>
          <a:xfrm flipH="1">
            <a:off x="3669651" y="2908496"/>
            <a:ext cx="418" cy="776302"/>
          </a:xfrm>
          <a:prstGeom prst="straightConnector1">
            <a:avLst/>
          </a:prstGeom>
          <a:ln w="15875">
            <a:solidFill>
              <a:schemeClr val="accent4">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 name="Abgerundetes Rechteck 30"/>
          <p:cNvSpPr/>
          <p:nvPr/>
        </p:nvSpPr>
        <p:spPr>
          <a:xfrm>
            <a:off x="3014611" y="1817652"/>
            <a:ext cx="1323528" cy="339539"/>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200" b="1" dirty="0">
                <a:solidFill>
                  <a:schemeClr val="tx1"/>
                </a:solidFill>
                <a:latin typeface="Arial" charset="0"/>
                <a:ea typeface="Arial" charset="0"/>
                <a:cs typeface="Arial" charset="0"/>
              </a:rPr>
              <a:t>Partner</a:t>
            </a:r>
            <a:endParaRPr lang="en-US" sz="1200" dirty="0">
              <a:solidFill>
                <a:schemeClr val="tx1"/>
              </a:solidFill>
              <a:latin typeface="Arial" charset="0"/>
              <a:ea typeface="Arial" charset="0"/>
              <a:cs typeface="Arial" charset="0"/>
            </a:endParaRPr>
          </a:p>
        </p:txBody>
      </p:sp>
      <p:sp>
        <p:nvSpPr>
          <p:cNvPr id="105" name="Abgerundetes Rechteck 30"/>
          <p:cNvSpPr/>
          <p:nvPr/>
        </p:nvSpPr>
        <p:spPr>
          <a:xfrm>
            <a:off x="2434284" y="3275572"/>
            <a:ext cx="1224774" cy="339539"/>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1000" dirty="0"/>
              <a:t>commercialization</a:t>
            </a:r>
            <a:endParaRPr lang="en-US" sz="1000" dirty="0">
              <a:solidFill>
                <a:schemeClr val="tx1"/>
              </a:solidFill>
              <a:latin typeface="Arial" charset="0"/>
              <a:ea typeface="Arial" charset="0"/>
              <a:cs typeface="Arial" charset="0"/>
            </a:endParaRPr>
          </a:p>
        </p:txBody>
      </p:sp>
      <p:cxnSp>
        <p:nvCxnSpPr>
          <p:cNvPr id="38" name="Straight Arrow Connector 37"/>
          <p:cNvCxnSpPr/>
          <p:nvPr/>
        </p:nvCxnSpPr>
        <p:spPr>
          <a:xfrm>
            <a:off x="3929607" y="2908496"/>
            <a:ext cx="1072055" cy="935729"/>
          </a:xfrm>
          <a:prstGeom prst="straightConnector1">
            <a:avLst/>
          </a:prstGeom>
          <a:ln w="158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990724" y="3167144"/>
            <a:ext cx="1588576"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200" kern="0" dirty="0">
                <a:ea typeface="Arial Unicode MS" pitchFamily="34" charset="-128"/>
                <a:cs typeface="Arial Unicode MS" pitchFamily="34" charset="-128"/>
              </a:rPr>
              <a:t>SAP S/4HANA CLOUD</a:t>
            </a:r>
          </a:p>
        </p:txBody>
      </p:sp>
      <p:sp>
        <p:nvSpPr>
          <p:cNvPr id="65" name="Rechteck 9"/>
          <p:cNvSpPr/>
          <p:nvPr/>
        </p:nvSpPr>
        <p:spPr>
          <a:xfrm>
            <a:off x="5143363" y="2630019"/>
            <a:ext cx="2496209" cy="2773560"/>
          </a:xfrm>
          <a:prstGeom prst="roundRect">
            <a:avLst>
              <a:gd name="adj" fmla="val 4434"/>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tIns="72000" rIns="72000" bIns="72000" rtlCol="0" anchor="t"/>
          <a:lstStyle/>
          <a:p>
            <a:r>
              <a:rPr lang="en-US" sz="1400" dirty="0">
                <a:solidFill>
                  <a:schemeClr val="tx1">
                    <a:lumMod val="65000"/>
                    <a:lumOff val="35000"/>
                  </a:schemeClr>
                </a:solidFill>
              </a:rPr>
              <a:t>SAP CLOUD PLATFORM</a:t>
            </a:r>
          </a:p>
        </p:txBody>
      </p:sp>
      <p:sp>
        <p:nvSpPr>
          <p:cNvPr id="43" name="Oval 42"/>
          <p:cNvSpPr/>
          <p:nvPr/>
        </p:nvSpPr>
        <p:spPr bwMode="gray">
          <a:xfrm>
            <a:off x="6916783" y="3934757"/>
            <a:ext cx="364162" cy="364162"/>
          </a:xfrm>
          <a:prstGeom prst="ellipse">
            <a:avLst/>
          </a:prstGeom>
          <a:blipFill>
            <a:blip r:embed="rId6"/>
            <a:srcRect/>
            <a:stretch>
              <a:fillRect l="16435" t="16435" r="16435" b="16435"/>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Oval 43"/>
          <p:cNvSpPr/>
          <p:nvPr/>
        </p:nvSpPr>
        <p:spPr bwMode="gray">
          <a:xfrm>
            <a:off x="6036737" y="4674621"/>
            <a:ext cx="361533" cy="361533"/>
          </a:xfrm>
          <a:prstGeom prst="ellipse">
            <a:avLst/>
          </a:prstGeom>
          <a:blipFill>
            <a:blip r:embed="rId7"/>
            <a:stretch>
              <a:fillRect l="9564" t="9564" r="9564" b="9564"/>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5" name="Picture 5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64822" y="3748945"/>
            <a:ext cx="853905" cy="853905"/>
          </a:xfrm>
          <a:prstGeom prst="rect">
            <a:avLst/>
          </a:prstGeom>
        </p:spPr>
      </p:pic>
    </p:spTree>
    <p:extLst>
      <p:ext uri="{BB962C8B-B14F-4D97-AF65-F5344CB8AC3E}">
        <p14:creationId xmlns:p14="http://schemas.microsoft.com/office/powerpoint/2010/main" val="4094484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 2: Partner side-by-side apps (SaaS scenario)</a:t>
            </a:r>
            <a:endParaRPr lang="en-US" dirty="0"/>
          </a:p>
        </p:txBody>
      </p:sp>
      <p:sp>
        <p:nvSpPr>
          <p:cNvPr id="40" name="Shape 2158">
            <a:extLst>
              <a:ext uri="{FF2B5EF4-FFF2-40B4-BE49-F238E27FC236}">
                <a16:creationId xmlns:a16="http://schemas.microsoft.com/office/drawing/2014/main" id="{5FC753B9-F811-4355-86A1-B0BB8003656C}"/>
              </a:ext>
            </a:extLst>
          </p:cNvPr>
          <p:cNvSpPr/>
          <p:nvPr/>
        </p:nvSpPr>
        <p:spPr>
          <a:xfrm>
            <a:off x="4124092" y="2243946"/>
            <a:ext cx="3790548" cy="3074812"/>
          </a:xfrm>
          <a:prstGeom prst="rect">
            <a:avLst/>
          </a:prstGeom>
          <a:noFill/>
          <a:ln w="19050" cap="rnd">
            <a:solidFill>
              <a:srgbClr val="427CAC"/>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0" rtlCol="0" anchor="t" anchorCtr="0"/>
          <a:lstStyle/>
          <a:p>
            <a:pPr fontAlgn="base">
              <a:spcBef>
                <a:spcPts val="600"/>
              </a:spcBef>
              <a:spcAft>
                <a:spcPct val="0"/>
              </a:spcAft>
              <a:buClr>
                <a:srgbClr val="F0AB00"/>
              </a:buClr>
              <a:buSzPct val="80000"/>
            </a:pPr>
            <a:endParaRPr lang="en-US" sz="1200" b="1" kern="0">
              <a:solidFill>
                <a:schemeClr val="tx1">
                  <a:lumMod val="65000"/>
                  <a:lumOff val="35000"/>
                </a:schemeClr>
              </a:solidFill>
              <a:latin typeface="+mj-lt"/>
              <a:sym typeface="Arial"/>
            </a:endParaRPr>
          </a:p>
        </p:txBody>
      </p:sp>
      <p:cxnSp>
        <p:nvCxnSpPr>
          <p:cNvPr id="41" name="Gerade Verbindung 109">
            <a:extLst>
              <a:ext uri="{FF2B5EF4-FFF2-40B4-BE49-F238E27FC236}">
                <a16:creationId xmlns:a16="http://schemas.microsoft.com/office/drawing/2014/main" id="{D9785BB1-6317-4034-B05C-3467304562FD}"/>
              </a:ext>
            </a:extLst>
          </p:cNvPr>
          <p:cNvCxnSpPr>
            <a:cxnSpLocks/>
          </p:cNvCxnSpPr>
          <p:nvPr/>
        </p:nvCxnSpPr>
        <p:spPr>
          <a:xfrm>
            <a:off x="5230800" y="3930285"/>
            <a:ext cx="1477849" cy="468273"/>
          </a:xfrm>
          <a:prstGeom prst="line">
            <a:avLst/>
          </a:prstGeom>
          <a:ln w="9525" cap="rnd">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Gerade Verbindung 109">
            <a:extLst>
              <a:ext uri="{FF2B5EF4-FFF2-40B4-BE49-F238E27FC236}">
                <a16:creationId xmlns:a16="http://schemas.microsoft.com/office/drawing/2014/main" id="{6AE24A24-9E3C-4FDA-B8A8-9C600CCF02D1}"/>
              </a:ext>
            </a:extLst>
          </p:cNvPr>
          <p:cNvCxnSpPr>
            <a:cxnSpLocks/>
            <a:stCxn id="63" idx="0"/>
            <a:endCxn id="60" idx="2"/>
          </p:cNvCxnSpPr>
          <p:nvPr/>
        </p:nvCxnSpPr>
        <p:spPr>
          <a:xfrm flipV="1">
            <a:off x="5213100" y="3752463"/>
            <a:ext cx="0" cy="428586"/>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723E0E18-48EF-4F2E-A694-A9D7F5639A2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261750" y="2385425"/>
            <a:ext cx="2106000" cy="166699"/>
          </a:xfrm>
          <a:prstGeom prst="rect">
            <a:avLst/>
          </a:prstGeom>
        </p:spPr>
      </p:pic>
      <p:pic>
        <p:nvPicPr>
          <p:cNvPr id="56" name="Picture 55">
            <a:extLst>
              <a:ext uri="{FF2B5EF4-FFF2-40B4-BE49-F238E27FC236}">
                <a16:creationId xmlns:a16="http://schemas.microsoft.com/office/drawing/2014/main" id="{2DC44FCB-D7FE-44B2-8032-5CCF1FDCA20D}"/>
              </a:ext>
            </a:extLst>
          </p:cNvPr>
          <p:cNvPicPr>
            <a:picLocks noChangeAspect="1"/>
          </p:cNvPicPr>
          <p:nvPr/>
        </p:nvPicPr>
        <p:blipFill rotWithShape="1">
          <a:blip r:embed="rId4"/>
          <a:srcRect l="-3313" t="-48273" r="-3313" b="-51627"/>
          <a:stretch/>
        </p:blipFill>
        <p:spPr>
          <a:xfrm>
            <a:off x="8564880" y="3259372"/>
            <a:ext cx="2307216" cy="331033"/>
          </a:xfrm>
          <a:prstGeom prst="rect">
            <a:avLst/>
          </a:prstGeom>
        </p:spPr>
      </p:pic>
      <p:sp>
        <p:nvSpPr>
          <p:cNvPr id="60" name="Rechteck 61">
            <a:extLst>
              <a:ext uri="{FF2B5EF4-FFF2-40B4-BE49-F238E27FC236}">
                <a16:creationId xmlns:a16="http://schemas.microsoft.com/office/drawing/2014/main" id="{C512447F-9301-471C-8F39-286AB204916A}"/>
              </a:ext>
            </a:extLst>
          </p:cNvPr>
          <p:cNvSpPr/>
          <p:nvPr/>
        </p:nvSpPr>
        <p:spPr>
          <a:xfrm>
            <a:off x="4623786" y="3076995"/>
            <a:ext cx="1178628" cy="675468"/>
          </a:xfrm>
          <a:prstGeom prst="rect">
            <a:avLst/>
          </a:prstGeom>
          <a:solidFill>
            <a:schemeClr val="accent3">
              <a:lumMod val="20000"/>
              <a:lumOff val="80000"/>
            </a:schemeClr>
          </a:solidFill>
          <a:ln w="19050" cap="rnd">
            <a:no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b" anchorCtr="0"/>
          <a:lstStyle/>
          <a:p>
            <a:pPr marL="0" marR="0" lvl="0" indent="0" algn="ctr" defTabSz="1088776"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1A9898"/>
                </a:solidFill>
                <a:effectLst/>
                <a:uLnTx/>
                <a:uFillTx/>
                <a:latin typeface="Arial" charset="0"/>
                <a:ea typeface="Arial" charset="0"/>
                <a:cs typeface="Arial" charset="0"/>
              </a:rPr>
              <a:t>Your ABAP Extension</a:t>
            </a:r>
            <a:endParaRPr kumimoji="0" lang="en-US" sz="1100" b="0" i="0" u="none" strike="noStrike" kern="1200" cap="none" spc="0" normalizeH="0" baseline="0" noProof="0" dirty="0">
              <a:ln>
                <a:noFill/>
              </a:ln>
              <a:solidFill>
                <a:srgbClr val="000000">
                  <a:lumMod val="65000"/>
                  <a:lumOff val="35000"/>
                </a:srgbClr>
              </a:solidFill>
              <a:effectLst/>
              <a:uLnTx/>
              <a:uFillTx/>
              <a:latin typeface="Arial" charset="0"/>
              <a:ea typeface="Arial" charset="0"/>
              <a:cs typeface="Arial" charset="0"/>
            </a:endParaRPr>
          </a:p>
        </p:txBody>
      </p:sp>
      <p:pic>
        <p:nvPicPr>
          <p:cNvPr id="61" name="Bild 10">
            <a:extLst>
              <a:ext uri="{FF2B5EF4-FFF2-40B4-BE49-F238E27FC236}">
                <a16:creationId xmlns:a16="http://schemas.microsoft.com/office/drawing/2014/main" id="{B16641E9-B4A1-4C0B-8439-64B842DC80E0}"/>
              </a:ext>
            </a:extLst>
          </p:cNvPr>
          <p:cNvPicPr>
            <a:picLocks noChangeAspect="1"/>
          </p:cNvPicPr>
          <p:nvPr/>
        </p:nvPicPr>
        <p:blipFill rotWithShape="1">
          <a:blip r:embed="rId5">
            <a:extLst>
              <a:ext uri="{28A0092B-C50C-407E-A947-70E740481C1C}">
                <a14:useLocalDpi xmlns:a14="http://schemas.microsoft.com/office/drawing/2010/main" val="0"/>
              </a:ext>
            </a:extLst>
          </a:blip>
          <a:srcRect l="-12254" t="-12254" r="-12254" b="-12254"/>
          <a:stretch/>
        </p:blipFill>
        <p:spPr>
          <a:xfrm>
            <a:off x="4988985" y="2859274"/>
            <a:ext cx="448230" cy="448230"/>
          </a:xfrm>
          <a:prstGeom prst="ellipse">
            <a:avLst/>
          </a:prstGeom>
          <a:solidFill>
            <a:schemeClr val="bg1"/>
          </a:solidFill>
        </p:spPr>
      </p:pic>
      <p:sp>
        <p:nvSpPr>
          <p:cNvPr id="62" name="Abgerundetes Rechteck 30">
            <a:extLst>
              <a:ext uri="{FF2B5EF4-FFF2-40B4-BE49-F238E27FC236}">
                <a16:creationId xmlns:a16="http://schemas.microsoft.com/office/drawing/2014/main" id="{1411C4F3-A9CE-4771-9DF4-F868F4B266B8}"/>
              </a:ext>
            </a:extLst>
          </p:cNvPr>
          <p:cNvSpPr/>
          <p:nvPr/>
        </p:nvSpPr>
        <p:spPr>
          <a:xfrm>
            <a:off x="5584075" y="4352199"/>
            <a:ext cx="1491832" cy="377700"/>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r>
              <a:rPr lang="en-US" sz="1100" b="1" dirty="0">
                <a:solidFill>
                  <a:srgbClr val="1A9898"/>
                </a:solidFill>
                <a:latin typeface="Arial" charset="0"/>
                <a:ea typeface="Arial" charset="0"/>
                <a:cs typeface="Arial" charset="0"/>
              </a:rPr>
              <a:t>Custom Data</a:t>
            </a:r>
            <a:br>
              <a:rPr lang="en-US" sz="1100" b="1" dirty="0">
                <a:solidFill>
                  <a:srgbClr val="1A9898"/>
                </a:solidFill>
                <a:latin typeface="Arial" charset="0"/>
                <a:ea typeface="Arial" charset="0"/>
                <a:cs typeface="Arial" charset="0"/>
              </a:rPr>
            </a:br>
            <a:r>
              <a:rPr lang="en-US" sz="1100" dirty="0">
                <a:solidFill>
                  <a:schemeClr val="tx1">
                    <a:lumMod val="65000"/>
                    <a:lumOff val="35000"/>
                  </a:schemeClr>
                </a:solidFill>
                <a:latin typeface="Arial" charset="0"/>
                <a:ea typeface="Arial" charset="0"/>
                <a:cs typeface="Arial" charset="0"/>
              </a:rPr>
              <a:t>SAP HANA instance</a:t>
            </a:r>
          </a:p>
        </p:txBody>
      </p:sp>
      <p:pic>
        <p:nvPicPr>
          <p:cNvPr id="63" name="Picture 62">
            <a:extLst>
              <a:ext uri="{FF2B5EF4-FFF2-40B4-BE49-F238E27FC236}">
                <a16:creationId xmlns:a16="http://schemas.microsoft.com/office/drawing/2014/main" id="{376918C4-B32D-471A-9250-06E8DC28EB70}"/>
              </a:ext>
            </a:extLst>
          </p:cNvPr>
          <p:cNvPicPr>
            <a:picLocks noChangeAspect="1"/>
          </p:cNvPicPr>
          <p:nvPr/>
        </p:nvPicPr>
        <p:blipFill>
          <a:blip r:embed="rId6"/>
          <a:stretch>
            <a:fillRect/>
          </a:stretch>
        </p:blipFill>
        <p:spPr>
          <a:xfrm>
            <a:off x="4853100" y="4181049"/>
            <a:ext cx="720000" cy="720000"/>
          </a:xfrm>
          <a:prstGeom prst="rect">
            <a:avLst/>
          </a:prstGeom>
        </p:spPr>
      </p:pic>
      <p:cxnSp>
        <p:nvCxnSpPr>
          <p:cNvPr id="64" name="Gerade Verbindung 109">
            <a:extLst>
              <a:ext uri="{FF2B5EF4-FFF2-40B4-BE49-F238E27FC236}">
                <a16:creationId xmlns:a16="http://schemas.microsoft.com/office/drawing/2014/main" id="{B14002CB-CDE6-4B5F-867F-3F7E2B91B5EE}"/>
              </a:ext>
            </a:extLst>
          </p:cNvPr>
          <p:cNvCxnSpPr>
            <a:cxnSpLocks/>
            <a:stCxn id="60" idx="1"/>
            <a:endCxn id="77" idx="3"/>
          </p:cNvCxnSpPr>
          <p:nvPr/>
        </p:nvCxnSpPr>
        <p:spPr>
          <a:xfrm flipH="1">
            <a:off x="2922091" y="3414729"/>
            <a:ext cx="1701695" cy="14297"/>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Rechteck 39">
            <a:extLst>
              <a:ext uri="{FF2B5EF4-FFF2-40B4-BE49-F238E27FC236}">
                <a16:creationId xmlns:a16="http://schemas.microsoft.com/office/drawing/2014/main" id="{74FB0B12-B313-46F4-9141-F2E50DD4EC3F}"/>
              </a:ext>
            </a:extLst>
          </p:cNvPr>
          <p:cNvSpPr/>
          <p:nvPr/>
        </p:nvSpPr>
        <p:spPr>
          <a:xfrm>
            <a:off x="6347597" y="3817231"/>
            <a:ext cx="1056632" cy="169277"/>
          </a:xfrm>
          <a:prstGeom prst="rect">
            <a:avLst/>
          </a:prstGeom>
        </p:spPr>
        <p:txBody>
          <a:bodyPr wrap="square" lIns="0" tIns="0" rIns="0" bIns="0">
            <a:spAutoFit/>
          </a:bodyPr>
          <a:lstStyle/>
          <a:p>
            <a:pPr algn="ctr"/>
            <a:r>
              <a:rPr lang="en-US" sz="1100" b="1" dirty="0">
                <a:solidFill>
                  <a:srgbClr val="427CAC"/>
                </a:solidFill>
                <a:latin typeface="Arial" charset="0"/>
                <a:ea typeface="Arial" charset="0"/>
                <a:cs typeface="Arial" charset="0"/>
              </a:rPr>
              <a:t>Connectivity</a:t>
            </a:r>
          </a:p>
        </p:txBody>
      </p:sp>
      <p:pic>
        <p:nvPicPr>
          <p:cNvPr id="70" name="Bild 40">
            <a:extLst>
              <a:ext uri="{FF2B5EF4-FFF2-40B4-BE49-F238E27FC236}">
                <a16:creationId xmlns:a16="http://schemas.microsoft.com/office/drawing/2014/main" id="{73749EED-B921-4BEC-81C0-7675F133B8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5913" y="3054729"/>
            <a:ext cx="720000" cy="720000"/>
          </a:xfrm>
          <a:prstGeom prst="ellipse">
            <a:avLst/>
          </a:prstGeom>
        </p:spPr>
      </p:pic>
      <p:cxnSp>
        <p:nvCxnSpPr>
          <p:cNvPr id="71" name="Gerade Verbindung 109">
            <a:extLst>
              <a:ext uri="{FF2B5EF4-FFF2-40B4-BE49-F238E27FC236}">
                <a16:creationId xmlns:a16="http://schemas.microsoft.com/office/drawing/2014/main" id="{C1D938AA-EB71-4C52-A3C3-933A7E186E1C}"/>
              </a:ext>
            </a:extLst>
          </p:cNvPr>
          <p:cNvCxnSpPr>
            <a:cxnSpLocks/>
            <a:stCxn id="70" idx="2"/>
            <a:endCxn id="60" idx="3"/>
          </p:cNvCxnSpPr>
          <p:nvPr/>
        </p:nvCxnSpPr>
        <p:spPr>
          <a:xfrm flipH="1">
            <a:off x="5802414" y="3414729"/>
            <a:ext cx="713499" cy="0"/>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Gerade Verbindung 109">
            <a:extLst>
              <a:ext uri="{FF2B5EF4-FFF2-40B4-BE49-F238E27FC236}">
                <a16:creationId xmlns:a16="http://schemas.microsoft.com/office/drawing/2014/main" id="{99963DC6-887C-4920-8472-79F8E39A1796}"/>
              </a:ext>
            </a:extLst>
          </p:cNvPr>
          <p:cNvCxnSpPr>
            <a:cxnSpLocks/>
            <a:stCxn id="82" idx="1"/>
            <a:endCxn id="70" idx="6"/>
          </p:cNvCxnSpPr>
          <p:nvPr/>
        </p:nvCxnSpPr>
        <p:spPr>
          <a:xfrm flipH="1" flipV="1">
            <a:off x="7235913" y="3414729"/>
            <a:ext cx="1146400" cy="1203"/>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5E10160-F6D9-405F-86A8-BB043BE3A011}"/>
              </a:ext>
            </a:extLst>
          </p:cNvPr>
          <p:cNvGrpSpPr/>
          <p:nvPr/>
        </p:nvGrpSpPr>
        <p:grpSpPr>
          <a:xfrm>
            <a:off x="4288360" y="2743201"/>
            <a:ext cx="3459343" cy="2350384"/>
            <a:chOff x="4417085" y="2835843"/>
            <a:chExt cx="3330618" cy="2257741"/>
          </a:xfrm>
        </p:grpSpPr>
        <p:sp>
          <p:nvSpPr>
            <p:cNvPr id="73" name="Rechteck 9">
              <a:extLst>
                <a:ext uri="{FF2B5EF4-FFF2-40B4-BE49-F238E27FC236}">
                  <a16:creationId xmlns:a16="http://schemas.microsoft.com/office/drawing/2014/main" id="{A1140686-450B-441A-9FB1-838986204378}"/>
                </a:ext>
              </a:extLst>
            </p:cNvPr>
            <p:cNvSpPr/>
            <p:nvPr/>
          </p:nvSpPr>
          <p:spPr>
            <a:xfrm>
              <a:off x="4417085" y="2835843"/>
              <a:ext cx="3248404" cy="2168396"/>
            </a:xfrm>
            <a:prstGeom prst="rect">
              <a:avLst/>
            </a:prstGeom>
            <a:noFill/>
            <a:ln w="19050" cap="rnd">
              <a:solidFill>
                <a:srgbClr val="1AADF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1200" b="1" dirty="0">
                <a:solidFill>
                  <a:schemeClr val="tx1">
                    <a:lumMod val="65000"/>
                    <a:lumOff val="35000"/>
                  </a:schemeClr>
                </a:solidFill>
              </a:endParaRPr>
            </a:p>
          </p:txBody>
        </p:sp>
        <p:sp>
          <p:nvSpPr>
            <p:cNvPr id="74" name="Freeform: Shape 73">
              <a:extLst>
                <a:ext uri="{FF2B5EF4-FFF2-40B4-BE49-F238E27FC236}">
                  <a16:creationId xmlns:a16="http://schemas.microsoft.com/office/drawing/2014/main" id="{7C401649-5B96-4FD0-9B4E-34D80CA68523}"/>
                </a:ext>
              </a:extLst>
            </p:cNvPr>
            <p:cNvSpPr/>
            <p:nvPr/>
          </p:nvSpPr>
          <p:spPr bwMode="gray">
            <a:xfrm rot="16200000" flipH="1" flipV="1">
              <a:off x="4997393" y="2341832"/>
              <a:ext cx="2168395" cy="3248405"/>
            </a:xfrm>
            <a:custGeom>
              <a:avLst/>
              <a:gdLst>
                <a:gd name="connsiteX0" fmla="*/ 0 w 3425371"/>
                <a:gd name="connsiteY0" fmla="*/ 54832 h 961975"/>
                <a:gd name="connsiteX1" fmla="*/ 0 w 3425371"/>
                <a:gd name="connsiteY1" fmla="*/ 54832 h 961975"/>
                <a:gd name="connsiteX2" fmla="*/ 1320800 w 3425371"/>
                <a:gd name="connsiteY2" fmla="*/ 18546 h 961975"/>
                <a:gd name="connsiteX3" fmla="*/ 2111828 w 3425371"/>
                <a:gd name="connsiteY3" fmla="*/ 141918 h 961975"/>
                <a:gd name="connsiteX4" fmla="*/ 2772228 w 3425371"/>
                <a:gd name="connsiteY4" fmla="*/ 236261 h 961975"/>
                <a:gd name="connsiteX5" fmla="*/ 2989942 w 3425371"/>
                <a:gd name="connsiteY5" fmla="*/ 265289 h 961975"/>
                <a:gd name="connsiteX6" fmla="*/ 3200400 w 3425371"/>
                <a:gd name="connsiteY6" fmla="*/ 301575 h 961975"/>
                <a:gd name="connsiteX7" fmla="*/ 3251200 w 3425371"/>
                <a:gd name="connsiteY7" fmla="*/ 308832 h 961975"/>
                <a:gd name="connsiteX8" fmla="*/ 3389085 w 3425371"/>
                <a:gd name="connsiteY8" fmla="*/ 323346 h 961975"/>
                <a:gd name="connsiteX9" fmla="*/ 3425371 w 3425371"/>
                <a:gd name="connsiteY9" fmla="*/ 330604 h 961975"/>
                <a:gd name="connsiteX10" fmla="*/ 3418114 w 3425371"/>
                <a:gd name="connsiteY10" fmla="*/ 961975 h 961975"/>
                <a:gd name="connsiteX0" fmla="*/ 0 w 3436530"/>
                <a:gd name="connsiteY0" fmla="*/ 54832 h 961975"/>
                <a:gd name="connsiteX1" fmla="*/ 0 w 3436530"/>
                <a:gd name="connsiteY1" fmla="*/ 54832 h 961975"/>
                <a:gd name="connsiteX2" fmla="*/ 1320800 w 3436530"/>
                <a:gd name="connsiteY2" fmla="*/ 18546 h 961975"/>
                <a:gd name="connsiteX3" fmla="*/ 2111828 w 3436530"/>
                <a:gd name="connsiteY3" fmla="*/ 141918 h 961975"/>
                <a:gd name="connsiteX4" fmla="*/ 2772228 w 3436530"/>
                <a:gd name="connsiteY4" fmla="*/ 236261 h 961975"/>
                <a:gd name="connsiteX5" fmla="*/ 2989942 w 3436530"/>
                <a:gd name="connsiteY5" fmla="*/ 265289 h 961975"/>
                <a:gd name="connsiteX6" fmla="*/ 3200400 w 3436530"/>
                <a:gd name="connsiteY6" fmla="*/ 301575 h 961975"/>
                <a:gd name="connsiteX7" fmla="*/ 3251200 w 3436530"/>
                <a:gd name="connsiteY7" fmla="*/ 308832 h 961975"/>
                <a:gd name="connsiteX8" fmla="*/ 3425371 w 3436530"/>
                <a:gd name="connsiteY8" fmla="*/ 330604 h 961975"/>
                <a:gd name="connsiteX9" fmla="*/ 3418114 w 3436530"/>
                <a:gd name="connsiteY9" fmla="*/ 961975 h 961975"/>
                <a:gd name="connsiteX0" fmla="*/ 0 w 3440264"/>
                <a:gd name="connsiteY0" fmla="*/ 54832 h 961975"/>
                <a:gd name="connsiteX1" fmla="*/ 0 w 3440264"/>
                <a:gd name="connsiteY1" fmla="*/ 54832 h 961975"/>
                <a:gd name="connsiteX2" fmla="*/ 1320800 w 3440264"/>
                <a:gd name="connsiteY2" fmla="*/ 18546 h 961975"/>
                <a:gd name="connsiteX3" fmla="*/ 2111828 w 3440264"/>
                <a:gd name="connsiteY3" fmla="*/ 141918 h 961975"/>
                <a:gd name="connsiteX4" fmla="*/ 2772228 w 3440264"/>
                <a:gd name="connsiteY4" fmla="*/ 236261 h 961975"/>
                <a:gd name="connsiteX5" fmla="*/ 2989942 w 3440264"/>
                <a:gd name="connsiteY5" fmla="*/ 265289 h 961975"/>
                <a:gd name="connsiteX6" fmla="*/ 3200400 w 3440264"/>
                <a:gd name="connsiteY6" fmla="*/ 301575 h 961975"/>
                <a:gd name="connsiteX7" fmla="*/ 3425371 w 3440264"/>
                <a:gd name="connsiteY7" fmla="*/ 330604 h 961975"/>
                <a:gd name="connsiteX8" fmla="*/ 3418114 w 3440264"/>
                <a:gd name="connsiteY8" fmla="*/ 961975 h 961975"/>
                <a:gd name="connsiteX0" fmla="*/ 0 w 3455802"/>
                <a:gd name="connsiteY0" fmla="*/ 54832 h 961975"/>
                <a:gd name="connsiteX1" fmla="*/ 0 w 3455802"/>
                <a:gd name="connsiteY1" fmla="*/ 54832 h 961975"/>
                <a:gd name="connsiteX2" fmla="*/ 1320800 w 3455802"/>
                <a:gd name="connsiteY2" fmla="*/ 18546 h 961975"/>
                <a:gd name="connsiteX3" fmla="*/ 2111828 w 3455802"/>
                <a:gd name="connsiteY3" fmla="*/ 141918 h 961975"/>
                <a:gd name="connsiteX4" fmla="*/ 2772228 w 3455802"/>
                <a:gd name="connsiteY4" fmla="*/ 236261 h 961975"/>
                <a:gd name="connsiteX5" fmla="*/ 2989942 w 3455802"/>
                <a:gd name="connsiteY5" fmla="*/ 265289 h 961975"/>
                <a:gd name="connsiteX6" fmla="*/ 3425371 w 3455802"/>
                <a:gd name="connsiteY6" fmla="*/ 330604 h 961975"/>
                <a:gd name="connsiteX7" fmla="*/ 3418114 w 3455802"/>
                <a:gd name="connsiteY7" fmla="*/ 961975 h 961975"/>
                <a:gd name="connsiteX0" fmla="*/ 0 w 3471910"/>
                <a:gd name="connsiteY0" fmla="*/ 54832 h 961975"/>
                <a:gd name="connsiteX1" fmla="*/ 0 w 3471910"/>
                <a:gd name="connsiteY1" fmla="*/ 54832 h 961975"/>
                <a:gd name="connsiteX2" fmla="*/ 1320800 w 3471910"/>
                <a:gd name="connsiteY2" fmla="*/ 18546 h 961975"/>
                <a:gd name="connsiteX3" fmla="*/ 2111828 w 3471910"/>
                <a:gd name="connsiteY3" fmla="*/ 141918 h 961975"/>
                <a:gd name="connsiteX4" fmla="*/ 2772228 w 3471910"/>
                <a:gd name="connsiteY4" fmla="*/ 236261 h 961975"/>
                <a:gd name="connsiteX5" fmla="*/ 3425371 w 3471910"/>
                <a:gd name="connsiteY5" fmla="*/ 330604 h 961975"/>
                <a:gd name="connsiteX6" fmla="*/ 3418114 w 3471910"/>
                <a:gd name="connsiteY6" fmla="*/ 961975 h 961975"/>
                <a:gd name="connsiteX0" fmla="*/ 0 w 3471910"/>
                <a:gd name="connsiteY0" fmla="*/ 54832 h 961975"/>
                <a:gd name="connsiteX1" fmla="*/ 0 w 3471910"/>
                <a:gd name="connsiteY1" fmla="*/ 54832 h 961975"/>
                <a:gd name="connsiteX2" fmla="*/ 1320800 w 3471910"/>
                <a:gd name="connsiteY2" fmla="*/ 18546 h 961975"/>
                <a:gd name="connsiteX3" fmla="*/ 2111828 w 3471910"/>
                <a:gd name="connsiteY3" fmla="*/ 141918 h 961975"/>
                <a:gd name="connsiteX4" fmla="*/ 3425371 w 3471910"/>
                <a:gd name="connsiteY4" fmla="*/ 330604 h 961975"/>
                <a:gd name="connsiteX5" fmla="*/ 3418114 w 3471910"/>
                <a:gd name="connsiteY5" fmla="*/ 961975 h 961975"/>
                <a:gd name="connsiteX0" fmla="*/ 0 w 3579395"/>
                <a:gd name="connsiteY0" fmla="*/ 53172 h 960315"/>
                <a:gd name="connsiteX1" fmla="*/ 0 w 3579395"/>
                <a:gd name="connsiteY1" fmla="*/ 53172 h 960315"/>
                <a:gd name="connsiteX2" fmla="*/ 1320800 w 3579395"/>
                <a:gd name="connsiteY2" fmla="*/ 16886 h 960315"/>
                <a:gd name="connsiteX3" fmla="*/ 3425371 w 3579395"/>
                <a:gd name="connsiteY3" fmla="*/ 328944 h 960315"/>
                <a:gd name="connsiteX4" fmla="*/ 3418114 w 3579395"/>
                <a:gd name="connsiteY4" fmla="*/ 960315 h 960315"/>
                <a:gd name="connsiteX0" fmla="*/ 0 w 3677228"/>
                <a:gd name="connsiteY0" fmla="*/ 0 h 907143"/>
                <a:gd name="connsiteX1" fmla="*/ 0 w 3677228"/>
                <a:gd name="connsiteY1" fmla="*/ 0 h 907143"/>
                <a:gd name="connsiteX2" fmla="*/ 3425371 w 3677228"/>
                <a:gd name="connsiteY2" fmla="*/ 275772 h 907143"/>
                <a:gd name="connsiteX3" fmla="*/ 3418114 w 3677228"/>
                <a:gd name="connsiteY3" fmla="*/ 907143 h 907143"/>
                <a:gd name="connsiteX0" fmla="*/ 0 w 3677228"/>
                <a:gd name="connsiteY0" fmla="*/ 0 h 907143"/>
                <a:gd name="connsiteX1" fmla="*/ 0 w 3677228"/>
                <a:gd name="connsiteY1" fmla="*/ 0 h 907143"/>
                <a:gd name="connsiteX2" fmla="*/ 3425371 w 3677228"/>
                <a:gd name="connsiteY2" fmla="*/ 275772 h 907143"/>
                <a:gd name="connsiteX3" fmla="*/ 3418114 w 3677228"/>
                <a:gd name="connsiteY3" fmla="*/ 907143 h 907143"/>
                <a:gd name="connsiteX0" fmla="*/ 0 w 3425371"/>
                <a:gd name="connsiteY0" fmla="*/ 0 h 907143"/>
                <a:gd name="connsiteX1" fmla="*/ 0 w 3425371"/>
                <a:gd name="connsiteY1" fmla="*/ 0 h 907143"/>
                <a:gd name="connsiteX2" fmla="*/ 3425371 w 3425371"/>
                <a:gd name="connsiteY2" fmla="*/ 275772 h 907143"/>
                <a:gd name="connsiteX3" fmla="*/ 3418114 w 3425371"/>
                <a:gd name="connsiteY3" fmla="*/ 907143 h 907143"/>
                <a:gd name="connsiteX0" fmla="*/ 70757 w 3496128"/>
                <a:gd name="connsiteY0" fmla="*/ 114300 h 1021443"/>
                <a:gd name="connsiteX1" fmla="*/ 0 w 3496128"/>
                <a:gd name="connsiteY1" fmla="*/ 0 h 1021443"/>
                <a:gd name="connsiteX2" fmla="*/ 3496128 w 3496128"/>
                <a:gd name="connsiteY2" fmla="*/ 390072 h 1021443"/>
                <a:gd name="connsiteX3" fmla="*/ 3488871 w 3496128"/>
                <a:gd name="connsiteY3" fmla="*/ 1021443 h 1021443"/>
                <a:gd name="connsiteX0" fmla="*/ 321926 w 3880647"/>
                <a:gd name="connsiteY0" fmla="*/ 122535 h 1029678"/>
                <a:gd name="connsiteX1" fmla="*/ 251169 w 3880647"/>
                <a:gd name="connsiteY1" fmla="*/ 8235 h 1029678"/>
                <a:gd name="connsiteX2" fmla="*/ 3880647 w 3880647"/>
                <a:gd name="connsiteY2" fmla="*/ 9143 h 1029678"/>
                <a:gd name="connsiteX3" fmla="*/ 3740040 w 3880647"/>
                <a:gd name="connsiteY3" fmla="*/ 1029678 h 1029678"/>
                <a:gd name="connsiteX0" fmla="*/ 321926 w 3880647"/>
                <a:gd name="connsiteY0" fmla="*/ 122535 h 1035121"/>
                <a:gd name="connsiteX1" fmla="*/ 251169 w 3880647"/>
                <a:gd name="connsiteY1" fmla="*/ 8235 h 1035121"/>
                <a:gd name="connsiteX2" fmla="*/ 3880647 w 3880647"/>
                <a:gd name="connsiteY2" fmla="*/ 9143 h 1035121"/>
                <a:gd name="connsiteX3" fmla="*/ 3865225 w 3880647"/>
                <a:gd name="connsiteY3" fmla="*/ 1035121 h 1035121"/>
                <a:gd name="connsiteX0" fmla="*/ 321926 w 3880647"/>
                <a:gd name="connsiteY0" fmla="*/ 122535 h 1035121"/>
                <a:gd name="connsiteX1" fmla="*/ 251169 w 3880647"/>
                <a:gd name="connsiteY1" fmla="*/ 8235 h 1035121"/>
                <a:gd name="connsiteX2" fmla="*/ 3880647 w 3880647"/>
                <a:gd name="connsiteY2" fmla="*/ 9143 h 1035121"/>
                <a:gd name="connsiteX3" fmla="*/ 3876111 w 3880647"/>
                <a:gd name="connsiteY3" fmla="*/ 1035121 h 1035121"/>
                <a:gd name="connsiteX0" fmla="*/ 0 w 3629478"/>
                <a:gd name="connsiteY0" fmla="*/ 8235 h 1035121"/>
                <a:gd name="connsiteX1" fmla="*/ 3629478 w 3629478"/>
                <a:gd name="connsiteY1" fmla="*/ 9143 h 1035121"/>
                <a:gd name="connsiteX2" fmla="*/ 3624942 w 3629478"/>
                <a:gd name="connsiteY2" fmla="*/ 1035121 h 1035121"/>
                <a:gd name="connsiteX0" fmla="*/ 0 w 3629478"/>
                <a:gd name="connsiteY0" fmla="*/ 0 h 1026886"/>
                <a:gd name="connsiteX1" fmla="*/ 3629478 w 3629478"/>
                <a:gd name="connsiteY1" fmla="*/ 908 h 1026886"/>
                <a:gd name="connsiteX2" fmla="*/ 3624942 w 3629478"/>
                <a:gd name="connsiteY2" fmla="*/ 1026886 h 1026886"/>
              </a:gdLst>
              <a:ahLst/>
              <a:cxnLst>
                <a:cxn ang="0">
                  <a:pos x="connsiteX0" y="connsiteY0"/>
                </a:cxn>
                <a:cxn ang="0">
                  <a:pos x="connsiteX1" y="connsiteY1"/>
                </a:cxn>
                <a:cxn ang="0">
                  <a:pos x="connsiteX2" y="connsiteY2"/>
                </a:cxn>
              </a:cxnLst>
              <a:rect l="l" t="t" r="r" b="b"/>
              <a:pathLst>
                <a:path w="3629478" h="1026886">
                  <a:moveTo>
                    <a:pt x="0" y="0"/>
                  </a:moveTo>
                  <a:lnTo>
                    <a:pt x="3629478" y="908"/>
                  </a:lnTo>
                  <a:lnTo>
                    <a:pt x="3624942" y="1026886"/>
                  </a:lnTo>
                </a:path>
              </a:pathLst>
            </a:custGeom>
            <a:noFill/>
            <a:ln w="19050" cap="rnd">
              <a:solidFill>
                <a:srgbClr val="1AADF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1200" b="1" dirty="0">
                <a:solidFill>
                  <a:schemeClr val="tx1">
                    <a:lumMod val="65000"/>
                    <a:lumOff val="35000"/>
                  </a:schemeClr>
                </a:solidFill>
              </a:endParaRPr>
            </a:p>
          </p:txBody>
        </p:sp>
        <p:sp>
          <p:nvSpPr>
            <p:cNvPr id="75" name="Freeform: Shape 74">
              <a:extLst>
                <a:ext uri="{FF2B5EF4-FFF2-40B4-BE49-F238E27FC236}">
                  <a16:creationId xmlns:a16="http://schemas.microsoft.com/office/drawing/2014/main" id="{32B6D7FA-EFAE-43EE-9D12-5584135677AA}"/>
                </a:ext>
              </a:extLst>
            </p:cNvPr>
            <p:cNvSpPr/>
            <p:nvPr/>
          </p:nvSpPr>
          <p:spPr bwMode="gray">
            <a:xfrm rot="16200000" flipH="1" flipV="1">
              <a:off x="5039303" y="2385184"/>
              <a:ext cx="2168395" cy="3248405"/>
            </a:xfrm>
            <a:custGeom>
              <a:avLst/>
              <a:gdLst>
                <a:gd name="connsiteX0" fmla="*/ 0 w 3425371"/>
                <a:gd name="connsiteY0" fmla="*/ 54832 h 961975"/>
                <a:gd name="connsiteX1" fmla="*/ 0 w 3425371"/>
                <a:gd name="connsiteY1" fmla="*/ 54832 h 961975"/>
                <a:gd name="connsiteX2" fmla="*/ 1320800 w 3425371"/>
                <a:gd name="connsiteY2" fmla="*/ 18546 h 961975"/>
                <a:gd name="connsiteX3" fmla="*/ 2111828 w 3425371"/>
                <a:gd name="connsiteY3" fmla="*/ 141918 h 961975"/>
                <a:gd name="connsiteX4" fmla="*/ 2772228 w 3425371"/>
                <a:gd name="connsiteY4" fmla="*/ 236261 h 961975"/>
                <a:gd name="connsiteX5" fmla="*/ 2989942 w 3425371"/>
                <a:gd name="connsiteY5" fmla="*/ 265289 h 961975"/>
                <a:gd name="connsiteX6" fmla="*/ 3200400 w 3425371"/>
                <a:gd name="connsiteY6" fmla="*/ 301575 h 961975"/>
                <a:gd name="connsiteX7" fmla="*/ 3251200 w 3425371"/>
                <a:gd name="connsiteY7" fmla="*/ 308832 h 961975"/>
                <a:gd name="connsiteX8" fmla="*/ 3389085 w 3425371"/>
                <a:gd name="connsiteY8" fmla="*/ 323346 h 961975"/>
                <a:gd name="connsiteX9" fmla="*/ 3425371 w 3425371"/>
                <a:gd name="connsiteY9" fmla="*/ 330604 h 961975"/>
                <a:gd name="connsiteX10" fmla="*/ 3418114 w 3425371"/>
                <a:gd name="connsiteY10" fmla="*/ 961975 h 961975"/>
                <a:gd name="connsiteX0" fmla="*/ 0 w 3436530"/>
                <a:gd name="connsiteY0" fmla="*/ 54832 h 961975"/>
                <a:gd name="connsiteX1" fmla="*/ 0 w 3436530"/>
                <a:gd name="connsiteY1" fmla="*/ 54832 h 961975"/>
                <a:gd name="connsiteX2" fmla="*/ 1320800 w 3436530"/>
                <a:gd name="connsiteY2" fmla="*/ 18546 h 961975"/>
                <a:gd name="connsiteX3" fmla="*/ 2111828 w 3436530"/>
                <a:gd name="connsiteY3" fmla="*/ 141918 h 961975"/>
                <a:gd name="connsiteX4" fmla="*/ 2772228 w 3436530"/>
                <a:gd name="connsiteY4" fmla="*/ 236261 h 961975"/>
                <a:gd name="connsiteX5" fmla="*/ 2989942 w 3436530"/>
                <a:gd name="connsiteY5" fmla="*/ 265289 h 961975"/>
                <a:gd name="connsiteX6" fmla="*/ 3200400 w 3436530"/>
                <a:gd name="connsiteY6" fmla="*/ 301575 h 961975"/>
                <a:gd name="connsiteX7" fmla="*/ 3251200 w 3436530"/>
                <a:gd name="connsiteY7" fmla="*/ 308832 h 961975"/>
                <a:gd name="connsiteX8" fmla="*/ 3425371 w 3436530"/>
                <a:gd name="connsiteY8" fmla="*/ 330604 h 961975"/>
                <a:gd name="connsiteX9" fmla="*/ 3418114 w 3436530"/>
                <a:gd name="connsiteY9" fmla="*/ 961975 h 961975"/>
                <a:gd name="connsiteX0" fmla="*/ 0 w 3440264"/>
                <a:gd name="connsiteY0" fmla="*/ 54832 h 961975"/>
                <a:gd name="connsiteX1" fmla="*/ 0 w 3440264"/>
                <a:gd name="connsiteY1" fmla="*/ 54832 h 961975"/>
                <a:gd name="connsiteX2" fmla="*/ 1320800 w 3440264"/>
                <a:gd name="connsiteY2" fmla="*/ 18546 h 961975"/>
                <a:gd name="connsiteX3" fmla="*/ 2111828 w 3440264"/>
                <a:gd name="connsiteY3" fmla="*/ 141918 h 961975"/>
                <a:gd name="connsiteX4" fmla="*/ 2772228 w 3440264"/>
                <a:gd name="connsiteY4" fmla="*/ 236261 h 961975"/>
                <a:gd name="connsiteX5" fmla="*/ 2989942 w 3440264"/>
                <a:gd name="connsiteY5" fmla="*/ 265289 h 961975"/>
                <a:gd name="connsiteX6" fmla="*/ 3200400 w 3440264"/>
                <a:gd name="connsiteY6" fmla="*/ 301575 h 961975"/>
                <a:gd name="connsiteX7" fmla="*/ 3425371 w 3440264"/>
                <a:gd name="connsiteY7" fmla="*/ 330604 h 961975"/>
                <a:gd name="connsiteX8" fmla="*/ 3418114 w 3440264"/>
                <a:gd name="connsiteY8" fmla="*/ 961975 h 961975"/>
                <a:gd name="connsiteX0" fmla="*/ 0 w 3455802"/>
                <a:gd name="connsiteY0" fmla="*/ 54832 h 961975"/>
                <a:gd name="connsiteX1" fmla="*/ 0 w 3455802"/>
                <a:gd name="connsiteY1" fmla="*/ 54832 h 961975"/>
                <a:gd name="connsiteX2" fmla="*/ 1320800 w 3455802"/>
                <a:gd name="connsiteY2" fmla="*/ 18546 h 961975"/>
                <a:gd name="connsiteX3" fmla="*/ 2111828 w 3455802"/>
                <a:gd name="connsiteY3" fmla="*/ 141918 h 961975"/>
                <a:gd name="connsiteX4" fmla="*/ 2772228 w 3455802"/>
                <a:gd name="connsiteY4" fmla="*/ 236261 h 961975"/>
                <a:gd name="connsiteX5" fmla="*/ 2989942 w 3455802"/>
                <a:gd name="connsiteY5" fmla="*/ 265289 h 961975"/>
                <a:gd name="connsiteX6" fmla="*/ 3425371 w 3455802"/>
                <a:gd name="connsiteY6" fmla="*/ 330604 h 961975"/>
                <a:gd name="connsiteX7" fmla="*/ 3418114 w 3455802"/>
                <a:gd name="connsiteY7" fmla="*/ 961975 h 961975"/>
                <a:gd name="connsiteX0" fmla="*/ 0 w 3471910"/>
                <a:gd name="connsiteY0" fmla="*/ 54832 h 961975"/>
                <a:gd name="connsiteX1" fmla="*/ 0 w 3471910"/>
                <a:gd name="connsiteY1" fmla="*/ 54832 h 961975"/>
                <a:gd name="connsiteX2" fmla="*/ 1320800 w 3471910"/>
                <a:gd name="connsiteY2" fmla="*/ 18546 h 961975"/>
                <a:gd name="connsiteX3" fmla="*/ 2111828 w 3471910"/>
                <a:gd name="connsiteY3" fmla="*/ 141918 h 961975"/>
                <a:gd name="connsiteX4" fmla="*/ 2772228 w 3471910"/>
                <a:gd name="connsiteY4" fmla="*/ 236261 h 961975"/>
                <a:gd name="connsiteX5" fmla="*/ 3425371 w 3471910"/>
                <a:gd name="connsiteY5" fmla="*/ 330604 h 961975"/>
                <a:gd name="connsiteX6" fmla="*/ 3418114 w 3471910"/>
                <a:gd name="connsiteY6" fmla="*/ 961975 h 961975"/>
                <a:gd name="connsiteX0" fmla="*/ 0 w 3471910"/>
                <a:gd name="connsiteY0" fmla="*/ 54832 h 961975"/>
                <a:gd name="connsiteX1" fmla="*/ 0 w 3471910"/>
                <a:gd name="connsiteY1" fmla="*/ 54832 h 961975"/>
                <a:gd name="connsiteX2" fmla="*/ 1320800 w 3471910"/>
                <a:gd name="connsiteY2" fmla="*/ 18546 h 961975"/>
                <a:gd name="connsiteX3" fmla="*/ 2111828 w 3471910"/>
                <a:gd name="connsiteY3" fmla="*/ 141918 h 961975"/>
                <a:gd name="connsiteX4" fmla="*/ 3425371 w 3471910"/>
                <a:gd name="connsiteY4" fmla="*/ 330604 h 961975"/>
                <a:gd name="connsiteX5" fmla="*/ 3418114 w 3471910"/>
                <a:gd name="connsiteY5" fmla="*/ 961975 h 961975"/>
                <a:gd name="connsiteX0" fmla="*/ 0 w 3579395"/>
                <a:gd name="connsiteY0" fmla="*/ 53172 h 960315"/>
                <a:gd name="connsiteX1" fmla="*/ 0 w 3579395"/>
                <a:gd name="connsiteY1" fmla="*/ 53172 h 960315"/>
                <a:gd name="connsiteX2" fmla="*/ 1320800 w 3579395"/>
                <a:gd name="connsiteY2" fmla="*/ 16886 h 960315"/>
                <a:gd name="connsiteX3" fmla="*/ 3425371 w 3579395"/>
                <a:gd name="connsiteY3" fmla="*/ 328944 h 960315"/>
                <a:gd name="connsiteX4" fmla="*/ 3418114 w 3579395"/>
                <a:gd name="connsiteY4" fmla="*/ 960315 h 960315"/>
                <a:gd name="connsiteX0" fmla="*/ 0 w 3677228"/>
                <a:gd name="connsiteY0" fmla="*/ 0 h 907143"/>
                <a:gd name="connsiteX1" fmla="*/ 0 w 3677228"/>
                <a:gd name="connsiteY1" fmla="*/ 0 h 907143"/>
                <a:gd name="connsiteX2" fmla="*/ 3425371 w 3677228"/>
                <a:gd name="connsiteY2" fmla="*/ 275772 h 907143"/>
                <a:gd name="connsiteX3" fmla="*/ 3418114 w 3677228"/>
                <a:gd name="connsiteY3" fmla="*/ 907143 h 907143"/>
                <a:gd name="connsiteX0" fmla="*/ 0 w 3677228"/>
                <a:gd name="connsiteY0" fmla="*/ 0 h 907143"/>
                <a:gd name="connsiteX1" fmla="*/ 0 w 3677228"/>
                <a:gd name="connsiteY1" fmla="*/ 0 h 907143"/>
                <a:gd name="connsiteX2" fmla="*/ 3425371 w 3677228"/>
                <a:gd name="connsiteY2" fmla="*/ 275772 h 907143"/>
                <a:gd name="connsiteX3" fmla="*/ 3418114 w 3677228"/>
                <a:gd name="connsiteY3" fmla="*/ 907143 h 907143"/>
                <a:gd name="connsiteX0" fmla="*/ 0 w 3425371"/>
                <a:gd name="connsiteY0" fmla="*/ 0 h 907143"/>
                <a:gd name="connsiteX1" fmla="*/ 0 w 3425371"/>
                <a:gd name="connsiteY1" fmla="*/ 0 h 907143"/>
                <a:gd name="connsiteX2" fmla="*/ 3425371 w 3425371"/>
                <a:gd name="connsiteY2" fmla="*/ 275772 h 907143"/>
                <a:gd name="connsiteX3" fmla="*/ 3418114 w 3425371"/>
                <a:gd name="connsiteY3" fmla="*/ 907143 h 907143"/>
                <a:gd name="connsiteX0" fmla="*/ 70757 w 3496128"/>
                <a:gd name="connsiteY0" fmla="*/ 114300 h 1021443"/>
                <a:gd name="connsiteX1" fmla="*/ 0 w 3496128"/>
                <a:gd name="connsiteY1" fmla="*/ 0 h 1021443"/>
                <a:gd name="connsiteX2" fmla="*/ 3496128 w 3496128"/>
                <a:gd name="connsiteY2" fmla="*/ 390072 h 1021443"/>
                <a:gd name="connsiteX3" fmla="*/ 3488871 w 3496128"/>
                <a:gd name="connsiteY3" fmla="*/ 1021443 h 1021443"/>
                <a:gd name="connsiteX0" fmla="*/ 321926 w 3880647"/>
                <a:gd name="connsiteY0" fmla="*/ 122535 h 1029678"/>
                <a:gd name="connsiteX1" fmla="*/ 251169 w 3880647"/>
                <a:gd name="connsiteY1" fmla="*/ 8235 h 1029678"/>
                <a:gd name="connsiteX2" fmla="*/ 3880647 w 3880647"/>
                <a:gd name="connsiteY2" fmla="*/ 9143 h 1029678"/>
                <a:gd name="connsiteX3" fmla="*/ 3740040 w 3880647"/>
                <a:gd name="connsiteY3" fmla="*/ 1029678 h 1029678"/>
                <a:gd name="connsiteX0" fmla="*/ 321926 w 3880647"/>
                <a:gd name="connsiteY0" fmla="*/ 122535 h 1035121"/>
                <a:gd name="connsiteX1" fmla="*/ 251169 w 3880647"/>
                <a:gd name="connsiteY1" fmla="*/ 8235 h 1035121"/>
                <a:gd name="connsiteX2" fmla="*/ 3880647 w 3880647"/>
                <a:gd name="connsiteY2" fmla="*/ 9143 h 1035121"/>
                <a:gd name="connsiteX3" fmla="*/ 3865225 w 3880647"/>
                <a:gd name="connsiteY3" fmla="*/ 1035121 h 1035121"/>
                <a:gd name="connsiteX0" fmla="*/ 321926 w 3880647"/>
                <a:gd name="connsiteY0" fmla="*/ 122535 h 1035121"/>
                <a:gd name="connsiteX1" fmla="*/ 251169 w 3880647"/>
                <a:gd name="connsiteY1" fmla="*/ 8235 h 1035121"/>
                <a:gd name="connsiteX2" fmla="*/ 3880647 w 3880647"/>
                <a:gd name="connsiteY2" fmla="*/ 9143 h 1035121"/>
                <a:gd name="connsiteX3" fmla="*/ 3876111 w 3880647"/>
                <a:gd name="connsiteY3" fmla="*/ 1035121 h 1035121"/>
                <a:gd name="connsiteX0" fmla="*/ 0 w 3629478"/>
                <a:gd name="connsiteY0" fmla="*/ 8235 h 1035121"/>
                <a:gd name="connsiteX1" fmla="*/ 3629478 w 3629478"/>
                <a:gd name="connsiteY1" fmla="*/ 9143 h 1035121"/>
                <a:gd name="connsiteX2" fmla="*/ 3624942 w 3629478"/>
                <a:gd name="connsiteY2" fmla="*/ 1035121 h 1035121"/>
                <a:gd name="connsiteX0" fmla="*/ 0 w 3629478"/>
                <a:gd name="connsiteY0" fmla="*/ 0 h 1026886"/>
                <a:gd name="connsiteX1" fmla="*/ 3629478 w 3629478"/>
                <a:gd name="connsiteY1" fmla="*/ 908 h 1026886"/>
                <a:gd name="connsiteX2" fmla="*/ 3624942 w 3629478"/>
                <a:gd name="connsiteY2" fmla="*/ 1026886 h 1026886"/>
              </a:gdLst>
              <a:ahLst/>
              <a:cxnLst>
                <a:cxn ang="0">
                  <a:pos x="connsiteX0" y="connsiteY0"/>
                </a:cxn>
                <a:cxn ang="0">
                  <a:pos x="connsiteX1" y="connsiteY1"/>
                </a:cxn>
                <a:cxn ang="0">
                  <a:pos x="connsiteX2" y="connsiteY2"/>
                </a:cxn>
              </a:cxnLst>
              <a:rect l="l" t="t" r="r" b="b"/>
              <a:pathLst>
                <a:path w="3629478" h="1026886">
                  <a:moveTo>
                    <a:pt x="0" y="0"/>
                  </a:moveTo>
                  <a:lnTo>
                    <a:pt x="3629478" y="908"/>
                  </a:lnTo>
                  <a:lnTo>
                    <a:pt x="3624942" y="1026886"/>
                  </a:lnTo>
                </a:path>
              </a:pathLst>
            </a:custGeom>
            <a:noFill/>
            <a:ln w="19050" cap="rnd">
              <a:solidFill>
                <a:srgbClr val="1AADF6"/>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1200" b="1" dirty="0">
                <a:solidFill>
                  <a:schemeClr val="tx1">
                    <a:lumMod val="65000"/>
                    <a:lumOff val="35000"/>
                  </a:schemeClr>
                </a:solidFill>
              </a:endParaRPr>
            </a:p>
          </p:txBody>
        </p:sp>
      </p:grpSp>
      <p:pic>
        <p:nvPicPr>
          <p:cNvPr id="76" name="Bild 56">
            <a:extLst>
              <a:ext uri="{FF2B5EF4-FFF2-40B4-BE49-F238E27FC236}">
                <a16:creationId xmlns:a16="http://schemas.microsoft.com/office/drawing/2014/main" id="{95CFC52F-267E-418F-9206-78751AD4E012}"/>
              </a:ext>
            </a:extLst>
          </p:cNvPr>
          <p:cNvPicPr>
            <a:picLocks noChangeAspect="1"/>
          </p:cNvPicPr>
          <p:nvPr/>
        </p:nvPicPr>
        <p:blipFill rotWithShape="1">
          <a:blip r:embed="rId8">
            <a:extLst>
              <a:ext uri="{28A0092B-C50C-407E-A947-70E740481C1C}">
                <a14:useLocalDpi xmlns:a14="http://schemas.microsoft.com/office/drawing/2010/main" val="0"/>
              </a:ext>
            </a:extLst>
          </a:blip>
          <a:srcRect l="-15646" t="-15646" r="-15646" b="-15646"/>
          <a:stretch/>
        </p:blipFill>
        <p:spPr>
          <a:xfrm>
            <a:off x="2457139" y="2232448"/>
            <a:ext cx="472652" cy="472652"/>
          </a:xfrm>
          <a:prstGeom prst="rect">
            <a:avLst/>
          </a:prstGeom>
        </p:spPr>
      </p:pic>
      <p:sp>
        <p:nvSpPr>
          <p:cNvPr id="9" name="TextBox 8">
            <a:extLst>
              <a:ext uri="{FF2B5EF4-FFF2-40B4-BE49-F238E27FC236}">
                <a16:creationId xmlns:a16="http://schemas.microsoft.com/office/drawing/2014/main" id="{3E2CFBC4-69A6-4547-9B95-F0C08AD1FFF8}"/>
              </a:ext>
            </a:extLst>
          </p:cNvPr>
          <p:cNvSpPr txBox="1"/>
          <p:nvPr/>
        </p:nvSpPr>
        <p:spPr>
          <a:xfrm>
            <a:off x="1979205" y="3704574"/>
            <a:ext cx="1425070"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400" kern="0" dirty="0">
                <a:latin typeface="BentonSans Bold" panose="02000803000000020004" pitchFamily="2" charset="0"/>
                <a:ea typeface="Arial Unicode MS" pitchFamily="34" charset="-128"/>
                <a:cs typeface="Arial Unicode MS" pitchFamily="34" charset="-128"/>
              </a:rPr>
              <a:t>SAP App Center</a:t>
            </a:r>
          </a:p>
        </p:txBody>
      </p:sp>
      <p:pic>
        <p:nvPicPr>
          <p:cNvPr id="77" name="Bild 57">
            <a:extLst>
              <a:ext uri="{FF2B5EF4-FFF2-40B4-BE49-F238E27FC236}">
                <a16:creationId xmlns:a16="http://schemas.microsoft.com/office/drawing/2014/main" id="{0E17F852-5B09-41FB-A0D2-B8E81229014B}"/>
              </a:ext>
            </a:extLst>
          </p:cNvPr>
          <p:cNvPicPr>
            <a:picLocks noChangeAspect="1"/>
          </p:cNvPicPr>
          <p:nvPr/>
        </p:nvPicPr>
        <p:blipFill rotWithShape="1">
          <a:blip r:embed="rId9">
            <a:extLst>
              <a:ext uri="{28A0092B-C50C-407E-A947-70E740481C1C}">
                <a14:useLocalDpi xmlns:a14="http://schemas.microsoft.com/office/drawing/2010/main" val="0"/>
              </a:ext>
            </a:extLst>
          </a:blip>
          <a:srcRect l="-13507" t="-13507" r="-13507" b="-13507"/>
          <a:stretch/>
        </p:blipFill>
        <p:spPr>
          <a:xfrm>
            <a:off x="2464839" y="3200400"/>
            <a:ext cx="457252" cy="457252"/>
          </a:xfrm>
          <a:prstGeom prst="rect">
            <a:avLst/>
          </a:prstGeom>
        </p:spPr>
      </p:pic>
      <p:sp>
        <p:nvSpPr>
          <p:cNvPr id="82" name="Rechteck 9">
            <a:extLst>
              <a:ext uri="{FF2B5EF4-FFF2-40B4-BE49-F238E27FC236}">
                <a16:creationId xmlns:a16="http://schemas.microsoft.com/office/drawing/2014/main" id="{9DFAA71F-2157-4F60-9BDE-3BBAA997AC77}"/>
              </a:ext>
            </a:extLst>
          </p:cNvPr>
          <p:cNvSpPr/>
          <p:nvPr/>
        </p:nvSpPr>
        <p:spPr>
          <a:xfrm>
            <a:off x="8382313" y="3035799"/>
            <a:ext cx="2585999" cy="760266"/>
          </a:xfrm>
          <a:prstGeom prst="rect">
            <a:avLst/>
          </a:pr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1200" b="1" dirty="0">
              <a:solidFill>
                <a:schemeClr val="tx1">
                  <a:lumMod val="65000"/>
                  <a:lumOff val="35000"/>
                </a:schemeClr>
              </a:solidFill>
            </a:endParaRPr>
          </a:p>
        </p:txBody>
      </p:sp>
      <p:sp>
        <p:nvSpPr>
          <p:cNvPr id="83" name="Freeform: Shape 82">
            <a:extLst>
              <a:ext uri="{FF2B5EF4-FFF2-40B4-BE49-F238E27FC236}">
                <a16:creationId xmlns:a16="http://schemas.microsoft.com/office/drawing/2014/main" id="{BD3BF0E1-287F-4041-A88A-6E0D1A3BCE23}"/>
              </a:ext>
            </a:extLst>
          </p:cNvPr>
          <p:cNvSpPr/>
          <p:nvPr/>
        </p:nvSpPr>
        <p:spPr bwMode="gray">
          <a:xfrm rot="16200000" flipH="1" flipV="1">
            <a:off x="9331075" y="2158108"/>
            <a:ext cx="760265" cy="2586000"/>
          </a:xfrm>
          <a:custGeom>
            <a:avLst/>
            <a:gdLst>
              <a:gd name="connsiteX0" fmla="*/ 0 w 3425371"/>
              <a:gd name="connsiteY0" fmla="*/ 54832 h 961975"/>
              <a:gd name="connsiteX1" fmla="*/ 0 w 3425371"/>
              <a:gd name="connsiteY1" fmla="*/ 54832 h 961975"/>
              <a:gd name="connsiteX2" fmla="*/ 1320800 w 3425371"/>
              <a:gd name="connsiteY2" fmla="*/ 18546 h 961975"/>
              <a:gd name="connsiteX3" fmla="*/ 2111828 w 3425371"/>
              <a:gd name="connsiteY3" fmla="*/ 141918 h 961975"/>
              <a:gd name="connsiteX4" fmla="*/ 2772228 w 3425371"/>
              <a:gd name="connsiteY4" fmla="*/ 236261 h 961975"/>
              <a:gd name="connsiteX5" fmla="*/ 2989942 w 3425371"/>
              <a:gd name="connsiteY5" fmla="*/ 265289 h 961975"/>
              <a:gd name="connsiteX6" fmla="*/ 3200400 w 3425371"/>
              <a:gd name="connsiteY6" fmla="*/ 301575 h 961975"/>
              <a:gd name="connsiteX7" fmla="*/ 3251200 w 3425371"/>
              <a:gd name="connsiteY7" fmla="*/ 308832 h 961975"/>
              <a:gd name="connsiteX8" fmla="*/ 3389085 w 3425371"/>
              <a:gd name="connsiteY8" fmla="*/ 323346 h 961975"/>
              <a:gd name="connsiteX9" fmla="*/ 3425371 w 3425371"/>
              <a:gd name="connsiteY9" fmla="*/ 330604 h 961975"/>
              <a:gd name="connsiteX10" fmla="*/ 3418114 w 3425371"/>
              <a:gd name="connsiteY10" fmla="*/ 961975 h 961975"/>
              <a:gd name="connsiteX0" fmla="*/ 0 w 3436530"/>
              <a:gd name="connsiteY0" fmla="*/ 54832 h 961975"/>
              <a:gd name="connsiteX1" fmla="*/ 0 w 3436530"/>
              <a:gd name="connsiteY1" fmla="*/ 54832 h 961975"/>
              <a:gd name="connsiteX2" fmla="*/ 1320800 w 3436530"/>
              <a:gd name="connsiteY2" fmla="*/ 18546 h 961975"/>
              <a:gd name="connsiteX3" fmla="*/ 2111828 w 3436530"/>
              <a:gd name="connsiteY3" fmla="*/ 141918 h 961975"/>
              <a:gd name="connsiteX4" fmla="*/ 2772228 w 3436530"/>
              <a:gd name="connsiteY4" fmla="*/ 236261 h 961975"/>
              <a:gd name="connsiteX5" fmla="*/ 2989942 w 3436530"/>
              <a:gd name="connsiteY5" fmla="*/ 265289 h 961975"/>
              <a:gd name="connsiteX6" fmla="*/ 3200400 w 3436530"/>
              <a:gd name="connsiteY6" fmla="*/ 301575 h 961975"/>
              <a:gd name="connsiteX7" fmla="*/ 3251200 w 3436530"/>
              <a:gd name="connsiteY7" fmla="*/ 308832 h 961975"/>
              <a:gd name="connsiteX8" fmla="*/ 3425371 w 3436530"/>
              <a:gd name="connsiteY8" fmla="*/ 330604 h 961975"/>
              <a:gd name="connsiteX9" fmla="*/ 3418114 w 3436530"/>
              <a:gd name="connsiteY9" fmla="*/ 961975 h 961975"/>
              <a:gd name="connsiteX0" fmla="*/ 0 w 3440264"/>
              <a:gd name="connsiteY0" fmla="*/ 54832 h 961975"/>
              <a:gd name="connsiteX1" fmla="*/ 0 w 3440264"/>
              <a:gd name="connsiteY1" fmla="*/ 54832 h 961975"/>
              <a:gd name="connsiteX2" fmla="*/ 1320800 w 3440264"/>
              <a:gd name="connsiteY2" fmla="*/ 18546 h 961975"/>
              <a:gd name="connsiteX3" fmla="*/ 2111828 w 3440264"/>
              <a:gd name="connsiteY3" fmla="*/ 141918 h 961975"/>
              <a:gd name="connsiteX4" fmla="*/ 2772228 w 3440264"/>
              <a:gd name="connsiteY4" fmla="*/ 236261 h 961975"/>
              <a:gd name="connsiteX5" fmla="*/ 2989942 w 3440264"/>
              <a:gd name="connsiteY5" fmla="*/ 265289 h 961975"/>
              <a:gd name="connsiteX6" fmla="*/ 3200400 w 3440264"/>
              <a:gd name="connsiteY6" fmla="*/ 301575 h 961975"/>
              <a:gd name="connsiteX7" fmla="*/ 3425371 w 3440264"/>
              <a:gd name="connsiteY7" fmla="*/ 330604 h 961975"/>
              <a:gd name="connsiteX8" fmla="*/ 3418114 w 3440264"/>
              <a:gd name="connsiteY8" fmla="*/ 961975 h 961975"/>
              <a:gd name="connsiteX0" fmla="*/ 0 w 3455802"/>
              <a:gd name="connsiteY0" fmla="*/ 54832 h 961975"/>
              <a:gd name="connsiteX1" fmla="*/ 0 w 3455802"/>
              <a:gd name="connsiteY1" fmla="*/ 54832 h 961975"/>
              <a:gd name="connsiteX2" fmla="*/ 1320800 w 3455802"/>
              <a:gd name="connsiteY2" fmla="*/ 18546 h 961975"/>
              <a:gd name="connsiteX3" fmla="*/ 2111828 w 3455802"/>
              <a:gd name="connsiteY3" fmla="*/ 141918 h 961975"/>
              <a:gd name="connsiteX4" fmla="*/ 2772228 w 3455802"/>
              <a:gd name="connsiteY4" fmla="*/ 236261 h 961975"/>
              <a:gd name="connsiteX5" fmla="*/ 2989942 w 3455802"/>
              <a:gd name="connsiteY5" fmla="*/ 265289 h 961975"/>
              <a:gd name="connsiteX6" fmla="*/ 3425371 w 3455802"/>
              <a:gd name="connsiteY6" fmla="*/ 330604 h 961975"/>
              <a:gd name="connsiteX7" fmla="*/ 3418114 w 3455802"/>
              <a:gd name="connsiteY7" fmla="*/ 961975 h 961975"/>
              <a:gd name="connsiteX0" fmla="*/ 0 w 3471910"/>
              <a:gd name="connsiteY0" fmla="*/ 54832 h 961975"/>
              <a:gd name="connsiteX1" fmla="*/ 0 w 3471910"/>
              <a:gd name="connsiteY1" fmla="*/ 54832 h 961975"/>
              <a:gd name="connsiteX2" fmla="*/ 1320800 w 3471910"/>
              <a:gd name="connsiteY2" fmla="*/ 18546 h 961975"/>
              <a:gd name="connsiteX3" fmla="*/ 2111828 w 3471910"/>
              <a:gd name="connsiteY3" fmla="*/ 141918 h 961975"/>
              <a:gd name="connsiteX4" fmla="*/ 2772228 w 3471910"/>
              <a:gd name="connsiteY4" fmla="*/ 236261 h 961975"/>
              <a:gd name="connsiteX5" fmla="*/ 3425371 w 3471910"/>
              <a:gd name="connsiteY5" fmla="*/ 330604 h 961975"/>
              <a:gd name="connsiteX6" fmla="*/ 3418114 w 3471910"/>
              <a:gd name="connsiteY6" fmla="*/ 961975 h 961975"/>
              <a:gd name="connsiteX0" fmla="*/ 0 w 3471910"/>
              <a:gd name="connsiteY0" fmla="*/ 54832 h 961975"/>
              <a:gd name="connsiteX1" fmla="*/ 0 w 3471910"/>
              <a:gd name="connsiteY1" fmla="*/ 54832 h 961975"/>
              <a:gd name="connsiteX2" fmla="*/ 1320800 w 3471910"/>
              <a:gd name="connsiteY2" fmla="*/ 18546 h 961975"/>
              <a:gd name="connsiteX3" fmla="*/ 2111828 w 3471910"/>
              <a:gd name="connsiteY3" fmla="*/ 141918 h 961975"/>
              <a:gd name="connsiteX4" fmla="*/ 3425371 w 3471910"/>
              <a:gd name="connsiteY4" fmla="*/ 330604 h 961975"/>
              <a:gd name="connsiteX5" fmla="*/ 3418114 w 3471910"/>
              <a:gd name="connsiteY5" fmla="*/ 961975 h 961975"/>
              <a:gd name="connsiteX0" fmla="*/ 0 w 3579395"/>
              <a:gd name="connsiteY0" fmla="*/ 53172 h 960315"/>
              <a:gd name="connsiteX1" fmla="*/ 0 w 3579395"/>
              <a:gd name="connsiteY1" fmla="*/ 53172 h 960315"/>
              <a:gd name="connsiteX2" fmla="*/ 1320800 w 3579395"/>
              <a:gd name="connsiteY2" fmla="*/ 16886 h 960315"/>
              <a:gd name="connsiteX3" fmla="*/ 3425371 w 3579395"/>
              <a:gd name="connsiteY3" fmla="*/ 328944 h 960315"/>
              <a:gd name="connsiteX4" fmla="*/ 3418114 w 3579395"/>
              <a:gd name="connsiteY4" fmla="*/ 960315 h 960315"/>
              <a:gd name="connsiteX0" fmla="*/ 0 w 3677228"/>
              <a:gd name="connsiteY0" fmla="*/ 0 h 907143"/>
              <a:gd name="connsiteX1" fmla="*/ 0 w 3677228"/>
              <a:gd name="connsiteY1" fmla="*/ 0 h 907143"/>
              <a:gd name="connsiteX2" fmla="*/ 3425371 w 3677228"/>
              <a:gd name="connsiteY2" fmla="*/ 275772 h 907143"/>
              <a:gd name="connsiteX3" fmla="*/ 3418114 w 3677228"/>
              <a:gd name="connsiteY3" fmla="*/ 907143 h 907143"/>
              <a:gd name="connsiteX0" fmla="*/ 0 w 3677228"/>
              <a:gd name="connsiteY0" fmla="*/ 0 h 907143"/>
              <a:gd name="connsiteX1" fmla="*/ 0 w 3677228"/>
              <a:gd name="connsiteY1" fmla="*/ 0 h 907143"/>
              <a:gd name="connsiteX2" fmla="*/ 3425371 w 3677228"/>
              <a:gd name="connsiteY2" fmla="*/ 275772 h 907143"/>
              <a:gd name="connsiteX3" fmla="*/ 3418114 w 3677228"/>
              <a:gd name="connsiteY3" fmla="*/ 907143 h 907143"/>
              <a:gd name="connsiteX0" fmla="*/ 0 w 3425371"/>
              <a:gd name="connsiteY0" fmla="*/ 0 h 907143"/>
              <a:gd name="connsiteX1" fmla="*/ 0 w 3425371"/>
              <a:gd name="connsiteY1" fmla="*/ 0 h 907143"/>
              <a:gd name="connsiteX2" fmla="*/ 3425371 w 3425371"/>
              <a:gd name="connsiteY2" fmla="*/ 275772 h 907143"/>
              <a:gd name="connsiteX3" fmla="*/ 3418114 w 3425371"/>
              <a:gd name="connsiteY3" fmla="*/ 907143 h 907143"/>
              <a:gd name="connsiteX0" fmla="*/ 70757 w 3496128"/>
              <a:gd name="connsiteY0" fmla="*/ 114300 h 1021443"/>
              <a:gd name="connsiteX1" fmla="*/ 0 w 3496128"/>
              <a:gd name="connsiteY1" fmla="*/ 0 h 1021443"/>
              <a:gd name="connsiteX2" fmla="*/ 3496128 w 3496128"/>
              <a:gd name="connsiteY2" fmla="*/ 390072 h 1021443"/>
              <a:gd name="connsiteX3" fmla="*/ 3488871 w 3496128"/>
              <a:gd name="connsiteY3" fmla="*/ 1021443 h 1021443"/>
              <a:gd name="connsiteX0" fmla="*/ 321926 w 3880647"/>
              <a:gd name="connsiteY0" fmla="*/ 122535 h 1029678"/>
              <a:gd name="connsiteX1" fmla="*/ 251169 w 3880647"/>
              <a:gd name="connsiteY1" fmla="*/ 8235 h 1029678"/>
              <a:gd name="connsiteX2" fmla="*/ 3880647 w 3880647"/>
              <a:gd name="connsiteY2" fmla="*/ 9143 h 1029678"/>
              <a:gd name="connsiteX3" fmla="*/ 3740040 w 3880647"/>
              <a:gd name="connsiteY3" fmla="*/ 1029678 h 1029678"/>
              <a:gd name="connsiteX0" fmla="*/ 321926 w 3880647"/>
              <a:gd name="connsiteY0" fmla="*/ 122535 h 1035121"/>
              <a:gd name="connsiteX1" fmla="*/ 251169 w 3880647"/>
              <a:gd name="connsiteY1" fmla="*/ 8235 h 1035121"/>
              <a:gd name="connsiteX2" fmla="*/ 3880647 w 3880647"/>
              <a:gd name="connsiteY2" fmla="*/ 9143 h 1035121"/>
              <a:gd name="connsiteX3" fmla="*/ 3865225 w 3880647"/>
              <a:gd name="connsiteY3" fmla="*/ 1035121 h 1035121"/>
              <a:gd name="connsiteX0" fmla="*/ 321926 w 3880647"/>
              <a:gd name="connsiteY0" fmla="*/ 122535 h 1035121"/>
              <a:gd name="connsiteX1" fmla="*/ 251169 w 3880647"/>
              <a:gd name="connsiteY1" fmla="*/ 8235 h 1035121"/>
              <a:gd name="connsiteX2" fmla="*/ 3880647 w 3880647"/>
              <a:gd name="connsiteY2" fmla="*/ 9143 h 1035121"/>
              <a:gd name="connsiteX3" fmla="*/ 3876111 w 3880647"/>
              <a:gd name="connsiteY3" fmla="*/ 1035121 h 1035121"/>
              <a:gd name="connsiteX0" fmla="*/ 0 w 3629478"/>
              <a:gd name="connsiteY0" fmla="*/ 8235 h 1035121"/>
              <a:gd name="connsiteX1" fmla="*/ 3629478 w 3629478"/>
              <a:gd name="connsiteY1" fmla="*/ 9143 h 1035121"/>
              <a:gd name="connsiteX2" fmla="*/ 3624942 w 3629478"/>
              <a:gd name="connsiteY2" fmla="*/ 1035121 h 1035121"/>
              <a:gd name="connsiteX0" fmla="*/ 0 w 3629478"/>
              <a:gd name="connsiteY0" fmla="*/ 0 h 1026886"/>
              <a:gd name="connsiteX1" fmla="*/ 3629478 w 3629478"/>
              <a:gd name="connsiteY1" fmla="*/ 908 h 1026886"/>
              <a:gd name="connsiteX2" fmla="*/ 3624942 w 3629478"/>
              <a:gd name="connsiteY2" fmla="*/ 1026886 h 1026886"/>
            </a:gdLst>
            <a:ahLst/>
            <a:cxnLst>
              <a:cxn ang="0">
                <a:pos x="connsiteX0" y="connsiteY0"/>
              </a:cxn>
              <a:cxn ang="0">
                <a:pos x="connsiteX1" y="connsiteY1"/>
              </a:cxn>
              <a:cxn ang="0">
                <a:pos x="connsiteX2" y="connsiteY2"/>
              </a:cxn>
            </a:cxnLst>
            <a:rect l="l" t="t" r="r" b="b"/>
            <a:pathLst>
              <a:path w="3629478" h="1026886">
                <a:moveTo>
                  <a:pt x="0" y="0"/>
                </a:moveTo>
                <a:lnTo>
                  <a:pt x="3629478" y="908"/>
                </a:lnTo>
                <a:lnTo>
                  <a:pt x="3624942" y="1026886"/>
                </a:ln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1200" b="1" dirty="0">
              <a:solidFill>
                <a:schemeClr val="tx1">
                  <a:lumMod val="65000"/>
                  <a:lumOff val="35000"/>
                </a:schemeClr>
              </a:solidFill>
            </a:endParaRPr>
          </a:p>
        </p:txBody>
      </p:sp>
      <p:sp>
        <p:nvSpPr>
          <p:cNvPr id="84" name="Freeform: Shape 83">
            <a:extLst>
              <a:ext uri="{FF2B5EF4-FFF2-40B4-BE49-F238E27FC236}">
                <a16:creationId xmlns:a16="http://schemas.microsoft.com/office/drawing/2014/main" id="{35A359BD-BD59-490D-AA4B-1B65F1025649}"/>
              </a:ext>
            </a:extLst>
          </p:cNvPr>
          <p:cNvSpPr/>
          <p:nvPr/>
        </p:nvSpPr>
        <p:spPr bwMode="gray">
          <a:xfrm rot="16200000" flipH="1" flipV="1">
            <a:off x="9364439" y="2192358"/>
            <a:ext cx="760265" cy="2586000"/>
          </a:xfrm>
          <a:custGeom>
            <a:avLst/>
            <a:gdLst>
              <a:gd name="connsiteX0" fmla="*/ 0 w 3425371"/>
              <a:gd name="connsiteY0" fmla="*/ 54832 h 961975"/>
              <a:gd name="connsiteX1" fmla="*/ 0 w 3425371"/>
              <a:gd name="connsiteY1" fmla="*/ 54832 h 961975"/>
              <a:gd name="connsiteX2" fmla="*/ 1320800 w 3425371"/>
              <a:gd name="connsiteY2" fmla="*/ 18546 h 961975"/>
              <a:gd name="connsiteX3" fmla="*/ 2111828 w 3425371"/>
              <a:gd name="connsiteY3" fmla="*/ 141918 h 961975"/>
              <a:gd name="connsiteX4" fmla="*/ 2772228 w 3425371"/>
              <a:gd name="connsiteY4" fmla="*/ 236261 h 961975"/>
              <a:gd name="connsiteX5" fmla="*/ 2989942 w 3425371"/>
              <a:gd name="connsiteY5" fmla="*/ 265289 h 961975"/>
              <a:gd name="connsiteX6" fmla="*/ 3200400 w 3425371"/>
              <a:gd name="connsiteY6" fmla="*/ 301575 h 961975"/>
              <a:gd name="connsiteX7" fmla="*/ 3251200 w 3425371"/>
              <a:gd name="connsiteY7" fmla="*/ 308832 h 961975"/>
              <a:gd name="connsiteX8" fmla="*/ 3389085 w 3425371"/>
              <a:gd name="connsiteY8" fmla="*/ 323346 h 961975"/>
              <a:gd name="connsiteX9" fmla="*/ 3425371 w 3425371"/>
              <a:gd name="connsiteY9" fmla="*/ 330604 h 961975"/>
              <a:gd name="connsiteX10" fmla="*/ 3418114 w 3425371"/>
              <a:gd name="connsiteY10" fmla="*/ 961975 h 961975"/>
              <a:gd name="connsiteX0" fmla="*/ 0 w 3436530"/>
              <a:gd name="connsiteY0" fmla="*/ 54832 h 961975"/>
              <a:gd name="connsiteX1" fmla="*/ 0 w 3436530"/>
              <a:gd name="connsiteY1" fmla="*/ 54832 h 961975"/>
              <a:gd name="connsiteX2" fmla="*/ 1320800 w 3436530"/>
              <a:gd name="connsiteY2" fmla="*/ 18546 h 961975"/>
              <a:gd name="connsiteX3" fmla="*/ 2111828 w 3436530"/>
              <a:gd name="connsiteY3" fmla="*/ 141918 h 961975"/>
              <a:gd name="connsiteX4" fmla="*/ 2772228 w 3436530"/>
              <a:gd name="connsiteY4" fmla="*/ 236261 h 961975"/>
              <a:gd name="connsiteX5" fmla="*/ 2989942 w 3436530"/>
              <a:gd name="connsiteY5" fmla="*/ 265289 h 961975"/>
              <a:gd name="connsiteX6" fmla="*/ 3200400 w 3436530"/>
              <a:gd name="connsiteY6" fmla="*/ 301575 h 961975"/>
              <a:gd name="connsiteX7" fmla="*/ 3251200 w 3436530"/>
              <a:gd name="connsiteY7" fmla="*/ 308832 h 961975"/>
              <a:gd name="connsiteX8" fmla="*/ 3425371 w 3436530"/>
              <a:gd name="connsiteY8" fmla="*/ 330604 h 961975"/>
              <a:gd name="connsiteX9" fmla="*/ 3418114 w 3436530"/>
              <a:gd name="connsiteY9" fmla="*/ 961975 h 961975"/>
              <a:gd name="connsiteX0" fmla="*/ 0 w 3440264"/>
              <a:gd name="connsiteY0" fmla="*/ 54832 h 961975"/>
              <a:gd name="connsiteX1" fmla="*/ 0 w 3440264"/>
              <a:gd name="connsiteY1" fmla="*/ 54832 h 961975"/>
              <a:gd name="connsiteX2" fmla="*/ 1320800 w 3440264"/>
              <a:gd name="connsiteY2" fmla="*/ 18546 h 961975"/>
              <a:gd name="connsiteX3" fmla="*/ 2111828 w 3440264"/>
              <a:gd name="connsiteY3" fmla="*/ 141918 h 961975"/>
              <a:gd name="connsiteX4" fmla="*/ 2772228 w 3440264"/>
              <a:gd name="connsiteY4" fmla="*/ 236261 h 961975"/>
              <a:gd name="connsiteX5" fmla="*/ 2989942 w 3440264"/>
              <a:gd name="connsiteY5" fmla="*/ 265289 h 961975"/>
              <a:gd name="connsiteX6" fmla="*/ 3200400 w 3440264"/>
              <a:gd name="connsiteY6" fmla="*/ 301575 h 961975"/>
              <a:gd name="connsiteX7" fmla="*/ 3425371 w 3440264"/>
              <a:gd name="connsiteY7" fmla="*/ 330604 h 961975"/>
              <a:gd name="connsiteX8" fmla="*/ 3418114 w 3440264"/>
              <a:gd name="connsiteY8" fmla="*/ 961975 h 961975"/>
              <a:gd name="connsiteX0" fmla="*/ 0 w 3455802"/>
              <a:gd name="connsiteY0" fmla="*/ 54832 h 961975"/>
              <a:gd name="connsiteX1" fmla="*/ 0 w 3455802"/>
              <a:gd name="connsiteY1" fmla="*/ 54832 h 961975"/>
              <a:gd name="connsiteX2" fmla="*/ 1320800 w 3455802"/>
              <a:gd name="connsiteY2" fmla="*/ 18546 h 961975"/>
              <a:gd name="connsiteX3" fmla="*/ 2111828 w 3455802"/>
              <a:gd name="connsiteY3" fmla="*/ 141918 h 961975"/>
              <a:gd name="connsiteX4" fmla="*/ 2772228 w 3455802"/>
              <a:gd name="connsiteY4" fmla="*/ 236261 h 961975"/>
              <a:gd name="connsiteX5" fmla="*/ 2989942 w 3455802"/>
              <a:gd name="connsiteY5" fmla="*/ 265289 h 961975"/>
              <a:gd name="connsiteX6" fmla="*/ 3425371 w 3455802"/>
              <a:gd name="connsiteY6" fmla="*/ 330604 h 961975"/>
              <a:gd name="connsiteX7" fmla="*/ 3418114 w 3455802"/>
              <a:gd name="connsiteY7" fmla="*/ 961975 h 961975"/>
              <a:gd name="connsiteX0" fmla="*/ 0 w 3471910"/>
              <a:gd name="connsiteY0" fmla="*/ 54832 h 961975"/>
              <a:gd name="connsiteX1" fmla="*/ 0 w 3471910"/>
              <a:gd name="connsiteY1" fmla="*/ 54832 h 961975"/>
              <a:gd name="connsiteX2" fmla="*/ 1320800 w 3471910"/>
              <a:gd name="connsiteY2" fmla="*/ 18546 h 961975"/>
              <a:gd name="connsiteX3" fmla="*/ 2111828 w 3471910"/>
              <a:gd name="connsiteY3" fmla="*/ 141918 h 961975"/>
              <a:gd name="connsiteX4" fmla="*/ 2772228 w 3471910"/>
              <a:gd name="connsiteY4" fmla="*/ 236261 h 961975"/>
              <a:gd name="connsiteX5" fmla="*/ 3425371 w 3471910"/>
              <a:gd name="connsiteY5" fmla="*/ 330604 h 961975"/>
              <a:gd name="connsiteX6" fmla="*/ 3418114 w 3471910"/>
              <a:gd name="connsiteY6" fmla="*/ 961975 h 961975"/>
              <a:gd name="connsiteX0" fmla="*/ 0 w 3471910"/>
              <a:gd name="connsiteY0" fmla="*/ 54832 h 961975"/>
              <a:gd name="connsiteX1" fmla="*/ 0 w 3471910"/>
              <a:gd name="connsiteY1" fmla="*/ 54832 h 961975"/>
              <a:gd name="connsiteX2" fmla="*/ 1320800 w 3471910"/>
              <a:gd name="connsiteY2" fmla="*/ 18546 h 961975"/>
              <a:gd name="connsiteX3" fmla="*/ 2111828 w 3471910"/>
              <a:gd name="connsiteY3" fmla="*/ 141918 h 961975"/>
              <a:gd name="connsiteX4" fmla="*/ 3425371 w 3471910"/>
              <a:gd name="connsiteY4" fmla="*/ 330604 h 961975"/>
              <a:gd name="connsiteX5" fmla="*/ 3418114 w 3471910"/>
              <a:gd name="connsiteY5" fmla="*/ 961975 h 961975"/>
              <a:gd name="connsiteX0" fmla="*/ 0 w 3579395"/>
              <a:gd name="connsiteY0" fmla="*/ 53172 h 960315"/>
              <a:gd name="connsiteX1" fmla="*/ 0 w 3579395"/>
              <a:gd name="connsiteY1" fmla="*/ 53172 h 960315"/>
              <a:gd name="connsiteX2" fmla="*/ 1320800 w 3579395"/>
              <a:gd name="connsiteY2" fmla="*/ 16886 h 960315"/>
              <a:gd name="connsiteX3" fmla="*/ 3425371 w 3579395"/>
              <a:gd name="connsiteY3" fmla="*/ 328944 h 960315"/>
              <a:gd name="connsiteX4" fmla="*/ 3418114 w 3579395"/>
              <a:gd name="connsiteY4" fmla="*/ 960315 h 960315"/>
              <a:gd name="connsiteX0" fmla="*/ 0 w 3677228"/>
              <a:gd name="connsiteY0" fmla="*/ 0 h 907143"/>
              <a:gd name="connsiteX1" fmla="*/ 0 w 3677228"/>
              <a:gd name="connsiteY1" fmla="*/ 0 h 907143"/>
              <a:gd name="connsiteX2" fmla="*/ 3425371 w 3677228"/>
              <a:gd name="connsiteY2" fmla="*/ 275772 h 907143"/>
              <a:gd name="connsiteX3" fmla="*/ 3418114 w 3677228"/>
              <a:gd name="connsiteY3" fmla="*/ 907143 h 907143"/>
              <a:gd name="connsiteX0" fmla="*/ 0 w 3677228"/>
              <a:gd name="connsiteY0" fmla="*/ 0 h 907143"/>
              <a:gd name="connsiteX1" fmla="*/ 0 w 3677228"/>
              <a:gd name="connsiteY1" fmla="*/ 0 h 907143"/>
              <a:gd name="connsiteX2" fmla="*/ 3425371 w 3677228"/>
              <a:gd name="connsiteY2" fmla="*/ 275772 h 907143"/>
              <a:gd name="connsiteX3" fmla="*/ 3418114 w 3677228"/>
              <a:gd name="connsiteY3" fmla="*/ 907143 h 907143"/>
              <a:gd name="connsiteX0" fmla="*/ 0 w 3425371"/>
              <a:gd name="connsiteY0" fmla="*/ 0 h 907143"/>
              <a:gd name="connsiteX1" fmla="*/ 0 w 3425371"/>
              <a:gd name="connsiteY1" fmla="*/ 0 h 907143"/>
              <a:gd name="connsiteX2" fmla="*/ 3425371 w 3425371"/>
              <a:gd name="connsiteY2" fmla="*/ 275772 h 907143"/>
              <a:gd name="connsiteX3" fmla="*/ 3418114 w 3425371"/>
              <a:gd name="connsiteY3" fmla="*/ 907143 h 907143"/>
              <a:gd name="connsiteX0" fmla="*/ 70757 w 3496128"/>
              <a:gd name="connsiteY0" fmla="*/ 114300 h 1021443"/>
              <a:gd name="connsiteX1" fmla="*/ 0 w 3496128"/>
              <a:gd name="connsiteY1" fmla="*/ 0 h 1021443"/>
              <a:gd name="connsiteX2" fmla="*/ 3496128 w 3496128"/>
              <a:gd name="connsiteY2" fmla="*/ 390072 h 1021443"/>
              <a:gd name="connsiteX3" fmla="*/ 3488871 w 3496128"/>
              <a:gd name="connsiteY3" fmla="*/ 1021443 h 1021443"/>
              <a:gd name="connsiteX0" fmla="*/ 321926 w 3880647"/>
              <a:gd name="connsiteY0" fmla="*/ 122535 h 1029678"/>
              <a:gd name="connsiteX1" fmla="*/ 251169 w 3880647"/>
              <a:gd name="connsiteY1" fmla="*/ 8235 h 1029678"/>
              <a:gd name="connsiteX2" fmla="*/ 3880647 w 3880647"/>
              <a:gd name="connsiteY2" fmla="*/ 9143 h 1029678"/>
              <a:gd name="connsiteX3" fmla="*/ 3740040 w 3880647"/>
              <a:gd name="connsiteY3" fmla="*/ 1029678 h 1029678"/>
              <a:gd name="connsiteX0" fmla="*/ 321926 w 3880647"/>
              <a:gd name="connsiteY0" fmla="*/ 122535 h 1035121"/>
              <a:gd name="connsiteX1" fmla="*/ 251169 w 3880647"/>
              <a:gd name="connsiteY1" fmla="*/ 8235 h 1035121"/>
              <a:gd name="connsiteX2" fmla="*/ 3880647 w 3880647"/>
              <a:gd name="connsiteY2" fmla="*/ 9143 h 1035121"/>
              <a:gd name="connsiteX3" fmla="*/ 3865225 w 3880647"/>
              <a:gd name="connsiteY3" fmla="*/ 1035121 h 1035121"/>
              <a:gd name="connsiteX0" fmla="*/ 321926 w 3880647"/>
              <a:gd name="connsiteY0" fmla="*/ 122535 h 1035121"/>
              <a:gd name="connsiteX1" fmla="*/ 251169 w 3880647"/>
              <a:gd name="connsiteY1" fmla="*/ 8235 h 1035121"/>
              <a:gd name="connsiteX2" fmla="*/ 3880647 w 3880647"/>
              <a:gd name="connsiteY2" fmla="*/ 9143 h 1035121"/>
              <a:gd name="connsiteX3" fmla="*/ 3876111 w 3880647"/>
              <a:gd name="connsiteY3" fmla="*/ 1035121 h 1035121"/>
              <a:gd name="connsiteX0" fmla="*/ 0 w 3629478"/>
              <a:gd name="connsiteY0" fmla="*/ 8235 h 1035121"/>
              <a:gd name="connsiteX1" fmla="*/ 3629478 w 3629478"/>
              <a:gd name="connsiteY1" fmla="*/ 9143 h 1035121"/>
              <a:gd name="connsiteX2" fmla="*/ 3624942 w 3629478"/>
              <a:gd name="connsiteY2" fmla="*/ 1035121 h 1035121"/>
              <a:gd name="connsiteX0" fmla="*/ 0 w 3629478"/>
              <a:gd name="connsiteY0" fmla="*/ 0 h 1026886"/>
              <a:gd name="connsiteX1" fmla="*/ 3629478 w 3629478"/>
              <a:gd name="connsiteY1" fmla="*/ 908 h 1026886"/>
              <a:gd name="connsiteX2" fmla="*/ 3624942 w 3629478"/>
              <a:gd name="connsiteY2" fmla="*/ 1026886 h 1026886"/>
            </a:gdLst>
            <a:ahLst/>
            <a:cxnLst>
              <a:cxn ang="0">
                <a:pos x="connsiteX0" y="connsiteY0"/>
              </a:cxn>
              <a:cxn ang="0">
                <a:pos x="connsiteX1" y="connsiteY1"/>
              </a:cxn>
              <a:cxn ang="0">
                <a:pos x="connsiteX2" y="connsiteY2"/>
              </a:cxn>
            </a:cxnLst>
            <a:rect l="l" t="t" r="r" b="b"/>
            <a:pathLst>
              <a:path w="3629478" h="1026886">
                <a:moveTo>
                  <a:pt x="0" y="0"/>
                </a:moveTo>
                <a:lnTo>
                  <a:pt x="3629478" y="908"/>
                </a:lnTo>
                <a:lnTo>
                  <a:pt x="3624942" y="1026886"/>
                </a:lnTo>
              </a:path>
            </a:pathLst>
          </a:custGeom>
          <a:noFill/>
          <a:ln w="15875"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endParaRPr lang="en-US" sz="1200" b="1" dirty="0">
              <a:solidFill>
                <a:schemeClr val="tx1">
                  <a:lumMod val="65000"/>
                  <a:lumOff val="35000"/>
                </a:schemeClr>
              </a:solidFill>
            </a:endParaRPr>
          </a:p>
        </p:txBody>
      </p:sp>
      <p:cxnSp>
        <p:nvCxnSpPr>
          <p:cNvPr id="85" name="Gerade Verbindung 109">
            <a:extLst>
              <a:ext uri="{FF2B5EF4-FFF2-40B4-BE49-F238E27FC236}">
                <a16:creationId xmlns:a16="http://schemas.microsoft.com/office/drawing/2014/main" id="{32781DE6-69CC-4317-B313-D2258176658A}"/>
              </a:ext>
            </a:extLst>
          </p:cNvPr>
          <p:cNvCxnSpPr>
            <a:cxnSpLocks/>
            <a:stCxn id="77" idx="0"/>
            <a:endCxn id="76" idx="2"/>
          </p:cNvCxnSpPr>
          <p:nvPr/>
        </p:nvCxnSpPr>
        <p:spPr>
          <a:xfrm flipV="1">
            <a:off x="2693465" y="2705100"/>
            <a:ext cx="0" cy="495300"/>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Gerade Verbindung 109">
            <a:extLst>
              <a:ext uri="{FF2B5EF4-FFF2-40B4-BE49-F238E27FC236}">
                <a16:creationId xmlns:a16="http://schemas.microsoft.com/office/drawing/2014/main" id="{B9FF98B0-8C32-468B-9CDB-4D10B481C88E}"/>
              </a:ext>
            </a:extLst>
          </p:cNvPr>
          <p:cNvCxnSpPr>
            <a:cxnSpLocks/>
            <a:endCxn id="76" idx="3"/>
          </p:cNvCxnSpPr>
          <p:nvPr/>
        </p:nvCxnSpPr>
        <p:spPr>
          <a:xfrm flipH="1" flipV="1">
            <a:off x="2929791" y="2468774"/>
            <a:ext cx="1658099" cy="708752"/>
          </a:xfrm>
          <a:prstGeom prst="line">
            <a:avLst/>
          </a:prstGeom>
          <a:ln w="19050" cap="rnd" cmpd="sng">
            <a:solidFill>
              <a:schemeClr val="tx1">
                <a:lumMod val="65000"/>
                <a:lumOff val="35000"/>
              </a:schemeClr>
            </a:solidFill>
            <a:roun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Abgerundetes Rechteck 30">
            <a:extLst>
              <a:ext uri="{FF2B5EF4-FFF2-40B4-BE49-F238E27FC236}">
                <a16:creationId xmlns:a16="http://schemas.microsoft.com/office/drawing/2014/main" id="{F1C0740C-6916-4708-8580-C1E66BD84543}"/>
              </a:ext>
            </a:extLst>
          </p:cNvPr>
          <p:cNvSpPr/>
          <p:nvPr/>
        </p:nvSpPr>
        <p:spPr>
          <a:xfrm>
            <a:off x="2609686" y="3095358"/>
            <a:ext cx="1896141" cy="331033"/>
          </a:xfrm>
          <a:prstGeom prst="roundRect">
            <a:avLst>
              <a:gd name="adj" fmla="val 4078"/>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lIns="35991" tIns="35991" rIns="35991" bIns="35991" rtlCol="0" anchor="ctr"/>
          <a:lstStyle/>
          <a:p>
            <a:pPr algn="ctr"/>
            <a:r>
              <a:rPr lang="en-US" sz="1100" b="1" dirty="0">
                <a:solidFill>
                  <a:schemeClr val="tx2">
                    <a:lumMod val="75000"/>
                  </a:schemeClr>
                </a:solidFill>
              </a:rPr>
              <a:t>deployment</a:t>
            </a:r>
          </a:p>
        </p:txBody>
      </p:sp>
    </p:spTree>
    <p:extLst>
      <p:ext uri="{BB962C8B-B14F-4D97-AF65-F5344CB8AC3E}">
        <p14:creationId xmlns:p14="http://schemas.microsoft.com/office/powerpoint/2010/main" val="2276335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1107996"/>
          </a:xfrm>
        </p:spPr>
        <p:txBody>
          <a:bodyPr/>
          <a:lstStyle/>
          <a:p>
            <a:r>
              <a:rPr lang="en-US" dirty="0"/>
              <a:t>Transformation of existing custom code to SAP Cloud Platform ABAP Environment</a:t>
            </a:r>
            <a:br>
              <a:rPr lang="en-US" dirty="0">
                <a:solidFill>
                  <a:srgbClr val="F0AB00"/>
                </a:solidFill>
              </a:rPr>
            </a:br>
            <a:endParaRPr lang="de-DE" dirty="0"/>
          </a:p>
        </p:txBody>
      </p:sp>
      <p:sp>
        <p:nvSpPr>
          <p:cNvPr id="4" name="Oval 3"/>
          <p:cNvSpPr/>
          <p:nvPr/>
        </p:nvSpPr>
        <p:spPr bwMode="gray">
          <a:xfrm>
            <a:off x="4830386" y="1811256"/>
            <a:ext cx="693685" cy="693685"/>
          </a:xfrm>
          <a:prstGeom prst="ellipse">
            <a:avLst/>
          </a:prstGeom>
          <a:blipFill dpi="0" rotWithShape="1">
            <a:blip r:embed="rId2"/>
            <a:srcRect/>
            <a:stretch>
              <a:fillRect l="13672" t="13672" r="13672" b="13672"/>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a:xfrm>
            <a:off x="454796" y="1942654"/>
            <a:ext cx="4154692" cy="430887"/>
          </a:xfrm>
          <a:prstGeom prst="rect">
            <a:avLst/>
          </a:prstGeom>
          <a:noFill/>
        </p:spPr>
        <p:txBody>
          <a:bodyPr wrap="square" lIns="0" tIns="0" rIns="0" bIns="0" rtlCol="0">
            <a:spAutoFit/>
          </a:bodyPr>
          <a:lstStyle/>
          <a:p>
            <a:pPr algn="r" fontAlgn="base">
              <a:spcBef>
                <a:spcPct val="50000"/>
              </a:spcBef>
              <a:spcAft>
                <a:spcPts val="600"/>
              </a:spcAft>
              <a:buClr>
                <a:srgbClr val="F0AB00"/>
              </a:buClr>
              <a:buSzPct val="80000"/>
            </a:pPr>
            <a:r>
              <a:rPr lang="en-GB" sz="1400" kern="0" dirty="0">
                <a:solidFill>
                  <a:schemeClr val="accent1"/>
                </a:solidFill>
                <a:ea typeface="Arial Unicode MS" pitchFamily="34" charset="-128"/>
                <a:cs typeface="Arial Unicode MS" pitchFamily="34" charset="-128"/>
              </a:rPr>
              <a:t>DECOUPLE</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CUSTOM </a:t>
            </a:r>
            <a:r>
              <a:rPr lang="en-US" sz="1400" kern="0" dirty="0">
                <a:ea typeface="Arial Unicode MS" pitchFamily="34" charset="-128"/>
                <a:cs typeface="Arial Unicode MS" pitchFamily="34" charset="-128"/>
              </a:rPr>
              <a:t>CODE FROM SAP APPLICATION CODE</a:t>
            </a:r>
          </a:p>
        </p:txBody>
      </p:sp>
      <p:sp>
        <p:nvSpPr>
          <p:cNvPr id="14" name="Oval 13"/>
          <p:cNvSpPr/>
          <p:nvPr/>
        </p:nvSpPr>
        <p:spPr bwMode="gray">
          <a:xfrm>
            <a:off x="4830386" y="3347775"/>
            <a:ext cx="693685" cy="693685"/>
          </a:xfrm>
          <a:prstGeom prst="ellipse">
            <a:avLst/>
          </a:prstGeom>
          <a:blipFill dpi="0" rotWithShape="1">
            <a:blip r:embed="rId3"/>
            <a:srcRect/>
            <a:stretch>
              <a:fillRect l="8483" t="8483" r="8483" b="8483"/>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p:cNvSpPr txBox="1"/>
          <p:nvPr/>
        </p:nvSpPr>
        <p:spPr>
          <a:xfrm>
            <a:off x="796082" y="3479173"/>
            <a:ext cx="3813406" cy="430887"/>
          </a:xfrm>
          <a:prstGeom prst="rect">
            <a:avLst/>
          </a:prstGeom>
          <a:noFill/>
        </p:spPr>
        <p:txBody>
          <a:bodyPr wrap="square" lIns="0" tIns="0" rIns="0" bIns="0" rtlCol="0">
            <a:spAutoFit/>
          </a:bodyPr>
          <a:lstStyle/>
          <a:p>
            <a:pPr algn="r" fontAlgn="base">
              <a:spcBef>
                <a:spcPct val="50000"/>
              </a:spcBef>
              <a:spcAft>
                <a:spcPts val="600"/>
              </a:spcAft>
              <a:buClr>
                <a:srgbClr val="F0AB00"/>
              </a:buClr>
              <a:buSzPct val="80000"/>
            </a:pPr>
            <a:r>
              <a:rPr lang="en-GB" sz="1400" kern="0" dirty="0">
                <a:solidFill>
                  <a:schemeClr val="accent3"/>
                </a:solidFill>
                <a:ea typeface="Arial Unicode MS" pitchFamily="34" charset="-128"/>
                <a:cs typeface="Arial Unicode MS" pitchFamily="34" charset="-128"/>
              </a:rPr>
              <a:t>ADOPT</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NEW </a:t>
            </a:r>
            <a:r>
              <a:rPr lang="en-GB" sz="1400" dirty="0">
                <a:ea typeface="Times New Roman" panose="02020603050405020304" pitchFamily="18" charset="0"/>
              </a:rPr>
              <a:t>RESTful ABAP </a:t>
            </a:r>
            <a:r>
              <a:rPr lang="en-GB" sz="1400" kern="0" dirty="0">
                <a:ea typeface="Arial Unicode MS" pitchFamily="34" charset="-128"/>
                <a:cs typeface="Arial Unicode MS" pitchFamily="34" charset="-128"/>
              </a:rPr>
              <a:t>PROGRAMMING MODEL</a:t>
            </a:r>
          </a:p>
        </p:txBody>
      </p:sp>
      <p:sp>
        <p:nvSpPr>
          <p:cNvPr id="16" name="Oval 15"/>
          <p:cNvSpPr/>
          <p:nvPr/>
        </p:nvSpPr>
        <p:spPr bwMode="gray">
          <a:xfrm>
            <a:off x="4830386" y="4884294"/>
            <a:ext cx="693685" cy="693685"/>
          </a:xfrm>
          <a:prstGeom prst="ellipse">
            <a:avLst/>
          </a:prstGeom>
          <a:blipFill dpi="0" rotWithShape="1">
            <a:blip r:embed="rId4"/>
            <a:srcRect/>
            <a:stretch>
              <a:fillRect l="8483" t="8483" r="8483" b="8483"/>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TextBox 16"/>
          <p:cNvSpPr txBox="1"/>
          <p:nvPr/>
        </p:nvSpPr>
        <p:spPr>
          <a:xfrm>
            <a:off x="596458" y="4991299"/>
            <a:ext cx="4013030" cy="923330"/>
          </a:xfrm>
          <a:prstGeom prst="rect">
            <a:avLst/>
          </a:prstGeom>
          <a:noFill/>
        </p:spPr>
        <p:txBody>
          <a:bodyPr wrap="square" lIns="0" tIns="0" rIns="0" bIns="0" rtlCol="0">
            <a:spAutoFit/>
          </a:bodyPr>
          <a:lstStyle/>
          <a:p>
            <a:pPr algn="r" fontAlgn="base">
              <a:spcBef>
                <a:spcPct val="50000"/>
              </a:spcBef>
              <a:spcAft>
                <a:spcPts val="600"/>
              </a:spcAft>
              <a:buClr>
                <a:srgbClr val="F0AB00"/>
              </a:buClr>
              <a:buSzPct val="80000"/>
            </a:pPr>
            <a:r>
              <a:rPr lang="en-GB" sz="1400" kern="0" dirty="0">
                <a:solidFill>
                  <a:schemeClr val="accent4">
                    <a:lumMod val="75000"/>
                  </a:schemeClr>
                </a:solidFill>
                <a:ea typeface="Arial Unicode MS" pitchFamily="34" charset="-128"/>
                <a:cs typeface="Arial Unicode MS" pitchFamily="34" charset="-128"/>
              </a:rPr>
              <a:t>ELIMINATE</a:t>
            </a:r>
            <a:br>
              <a:rPr lang="en-GB" sz="1400" kern="0" dirty="0">
                <a:solidFill>
                  <a:schemeClr val="accent4">
                    <a:lumMod val="75000"/>
                  </a:schemeClr>
                </a:solidFill>
                <a:ea typeface="Arial Unicode MS" pitchFamily="34" charset="-128"/>
                <a:cs typeface="Arial Unicode MS" pitchFamily="34" charset="-128"/>
              </a:rPr>
            </a:br>
            <a:r>
              <a:rPr lang="en-GB" sz="1400" kern="0" dirty="0">
                <a:ea typeface="Arial Unicode MS" pitchFamily="34" charset="-128"/>
                <a:cs typeface="Arial Unicode MS" pitchFamily="34" charset="-128"/>
              </a:rPr>
              <a:t>USE OF DEPRECATED ABAP FUNCTIONALITY </a:t>
            </a:r>
          </a:p>
          <a:p>
            <a:pPr fontAlgn="base">
              <a:spcBef>
                <a:spcPct val="50000"/>
              </a:spcBef>
              <a:spcAft>
                <a:spcPts val="300"/>
              </a:spcAft>
              <a:buClr>
                <a:srgbClr val="F0AB00"/>
              </a:buClr>
              <a:buSzPct val="80000"/>
            </a:pPr>
            <a:endParaRPr lang="en-GB" sz="1800" kern="0" dirty="0" err="1">
              <a:ea typeface="Arial Unicode MS" pitchFamily="34" charset="-128"/>
              <a:cs typeface="Arial Unicode MS" pitchFamily="34" charset="-128"/>
            </a:endParaRPr>
          </a:p>
        </p:txBody>
      </p:sp>
      <p:sp>
        <p:nvSpPr>
          <p:cNvPr id="18" name="Oval 17"/>
          <p:cNvSpPr/>
          <p:nvPr/>
        </p:nvSpPr>
        <p:spPr bwMode="gray">
          <a:xfrm>
            <a:off x="6717422" y="1812109"/>
            <a:ext cx="693685" cy="693685"/>
          </a:xfrm>
          <a:prstGeom prst="ellipse">
            <a:avLst/>
          </a:prstGeom>
          <a:blipFill dpi="0" rotWithShape="1">
            <a:blip r:embed="rId5"/>
            <a:srcRect/>
            <a:stretch>
              <a:fillRect l="13672" t="13672" r="13672" b="13672"/>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TextBox 18"/>
          <p:cNvSpPr txBox="1"/>
          <p:nvPr/>
        </p:nvSpPr>
        <p:spPr>
          <a:xfrm>
            <a:off x="7609255" y="1942654"/>
            <a:ext cx="4081222" cy="430887"/>
          </a:xfrm>
          <a:prstGeom prst="rect">
            <a:avLst/>
          </a:prstGeom>
          <a:noFill/>
        </p:spPr>
        <p:txBody>
          <a:bodyPr wrap="square" lIns="0" tIns="0" rIns="0" bIns="0" rtlCol="0">
            <a:spAutoFit/>
          </a:bodyPr>
          <a:lstStyle/>
          <a:p>
            <a:pPr fontAlgn="base">
              <a:spcBef>
                <a:spcPct val="50000"/>
              </a:spcBef>
              <a:spcAft>
                <a:spcPts val="600"/>
              </a:spcAft>
              <a:buClr>
                <a:srgbClr val="F0AB00"/>
              </a:buClr>
              <a:buSzPct val="80000"/>
            </a:pPr>
            <a:r>
              <a:rPr lang="en-GB" sz="1400" kern="0" dirty="0">
                <a:solidFill>
                  <a:schemeClr val="accent5"/>
                </a:solidFill>
                <a:ea typeface="Arial Unicode MS" pitchFamily="34" charset="-128"/>
                <a:cs typeface="Arial Unicode MS" pitchFamily="34" charset="-128"/>
              </a:rPr>
              <a:t>USE</a:t>
            </a:r>
            <a:r>
              <a:rPr lang="en-GB" sz="1400" kern="0" dirty="0">
                <a:solidFill>
                  <a:schemeClr val="accent1"/>
                </a:solidFill>
                <a:ea typeface="Arial Unicode MS" pitchFamily="34" charset="-128"/>
                <a:cs typeface="Arial Unicode MS" pitchFamily="34" charset="-128"/>
              </a:rPr>
              <a:t> </a:t>
            </a:r>
            <a:br>
              <a:rPr lang="en-GB" sz="1400" kern="0" dirty="0">
                <a:solidFill>
                  <a:schemeClr val="accent1"/>
                </a:solidFill>
                <a:ea typeface="Arial Unicode MS" pitchFamily="34" charset="-128"/>
                <a:cs typeface="Arial Unicode MS" pitchFamily="34" charset="-128"/>
              </a:rPr>
            </a:br>
            <a:r>
              <a:rPr lang="en-GB" sz="1400" kern="0" dirty="0">
                <a:ea typeface="Arial Unicode MS" pitchFamily="34" charset="-128"/>
                <a:cs typeface="Arial Unicode MS" pitchFamily="34" charset="-128"/>
              </a:rPr>
              <a:t>SAP CLOUD PLATFORM SERVICES</a:t>
            </a:r>
          </a:p>
        </p:txBody>
      </p:sp>
      <p:sp>
        <p:nvSpPr>
          <p:cNvPr id="20" name="Oval 19"/>
          <p:cNvSpPr/>
          <p:nvPr/>
        </p:nvSpPr>
        <p:spPr bwMode="gray">
          <a:xfrm>
            <a:off x="6717422" y="3348628"/>
            <a:ext cx="693685" cy="693685"/>
          </a:xfrm>
          <a:prstGeom prst="ellipse">
            <a:avLst/>
          </a:prstGeom>
          <a:blipFill dpi="0" rotWithShape="1">
            <a:blip r:embed="rId6"/>
            <a:srcRect/>
            <a:stretch>
              <a:fillRect l="13672" t="13672" r="13672" b="13672"/>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TextBox 20"/>
          <p:cNvSpPr txBox="1"/>
          <p:nvPr/>
        </p:nvSpPr>
        <p:spPr>
          <a:xfrm>
            <a:off x="7609255" y="3479173"/>
            <a:ext cx="4174914" cy="430887"/>
          </a:xfrm>
          <a:prstGeom prst="rect">
            <a:avLst/>
          </a:prstGeom>
          <a:noFill/>
        </p:spPr>
        <p:txBody>
          <a:bodyPr wrap="square" lIns="0" tIns="0" rIns="0" bIns="0" rtlCol="0">
            <a:spAutoFit/>
          </a:bodyPr>
          <a:lstStyle/>
          <a:p>
            <a:pPr fontAlgn="base">
              <a:spcBef>
                <a:spcPct val="50000"/>
              </a:spcBef>
              <a:spcAft>
                <a:spcPts val="600"/>
              </a:spcAft>
              <a:buClr>
                <a:srgbClr val="F0AB00"/>
              </a:buClr>
              <a:buSzPct val="80000"/>
            </a:pPr>
            <a:r>
              <a:rPr lang="en-GB" sz="1400" kern="0" dirty="0">
                <a:solidFill>
                  <a:schemeClr val="accent6">
                    <a:lumMod val="60000"/>
                    <a:lumOff val="40000"/>
                  </a:schemeClr>
                </a:solidFill>
                <a:ea typeface="Arial Unicode MS" pitchFamily="34" charset="-128"/>
                <a:cs typeface="Arial Unicode MS" pitchFamily="34" charset="-128"/>
              </a:rPr>
              <a:t>MANAGE</a:t>
            </a:r>
            <a:br>
              <a:rPr lang="en-GB" sz="1400" kern="0" dirty="0">
                <a:ea typeface="Arial Unicode MS" pitchFamily="34" charset="-128"/>
                <a:cs typeface="Arial Unicode MS" pitchFamily="34" charset="-128"/>
              </a:rPr>
            </a:br>
            <a:r>
              <a:rPr lang="en-GB" sz="1400" kern="0" dirty="0">
                <a:ea typeface="Arial Unicode MS" pitchFamily="34" charset="-128"/>
                <a:cs typeface="Arial Unicode MS" pitchFamily="34" charset="-128"/>
              </a:rPr>
              <a:t>DEVELOPMENT PROCESS AND DEPLOYMENT</a:t>
            </a:r>
            <a:r>
              <a:rPr lang="en-GB" sz="1200" dirty="0">
                <a:ea typeface="Times New Roman" panose="02020603050405020304" pitchFamily="18" charset="0"/>
              </a:rPr>
              <a:t> </a:t>
            </a:r>
          </a:p>
        </p:txBody>
      </p:sp>
      <p:sp>
        <p:nvSpPr>
          <p:cNvPr id="22" name="Oval 21"/>
          <p:cNvSpPr/>
          <p:nvPr/>
        </p:nvSpPr>
        <p:spPr bwMode="gray">
          <a:xfrm>
            <a:off x="6717422" y="4885147"/>
            <a:ext cx="693685" cy="693685"/>
          </a:xfrm>
          <a:prstGeom prst="ellipse">
            <a:avLst/>
          </a:prstGeom>
          <a:blipFill dpi="0" rotWithShape="1">
            <a:blip r:embed="rId7"/>
            <a:srcRect/>
            <a:stretch>
              <a:fillRect l="13672" t="13672" r="13672" b="13672"/>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TextBox 22"/>
          <p:cNvSpPr txBox="1"/>
          <p:nvPr/>
        </p:nvSpPr>
        <p:spPr>
          <a:xfrm>
            <a:off x="7609255" y="4991299"/>
            <a:ext cx="3961514" cy="430887"/>
          </a:xfrm>
          <a:prstGeom prst="rect">
            <a:avLst/>
          </a:prstGeom>
          <a:noFill/>
        </p:spPr>
        <p:txBody>
          <a:bodyPr wrap="square" lIns="0" tIns="0" rIns="0" bIns="0" rtlCol="0">
            <a:spAutoFit/>
          </a:bodyPr>
          <a:lstStyle/>
          <a:p>
            <a:pPr fontAlgn="base">
              <a:spcBef>
                <a:spcPct val="50000"/>
              </a:spcBef>
              <a:spcAft>
                <a:spcPts val="600"/>
              </a:spcAft>
              <a:buClr>
                <a:srgbClr val="F0AB00"/>
              </a:buClr>
              <a:buSzPct val="80000"/>
            </a:pPr>
            <a:r>
              <a:rPr lang="en-GB" sz="1400" kern="0" dirty="0">
                <a:solidFill>
                  <a:schemeClr val="accent3">
                    <a:lumMod val="75000"/>
                  </a:schemeClr>
                </a:solidFill>
                <a:ea typeface="Arial Unicode MS" pitchFamily="34" charset="-128"/>
                <a:cs typeface="Arial Unicode MS" pitchFamily="34" charset="-128"/>
              </a:rPr>
              <a:t>UTILIZE</a:t>
            </a:r>
            <a:br>
              <a:rPr lang="en-GB" sz="1400" kern="0" dirty="0">
                <a:solidFill>
                  <a:schemeClr val="accent4">
                    <a:lumMod val="75000"/>
                  </a:schemeClr>
                </a:solidFill>
                <a:ea typeface="Arial Unicode MS" pitchFamily="34" charset="-128"/>
                <a:cs typeface="Arial Unicode MS" pitchFamily="34" charset="-128"/>
              </a:rPr>
            </a:br>
            <a:r>
              <a:rPr lang="en-GB" sz="1400" kern="0" dirty="0">
                <a:ea typeface="Arial Unicode MS" pitchFamily="34" charset="-128"/>
                <a:cs typeface="Arial Unicode MS" pitchFamily="34" charset="-128"/>
              </a:rPr>
              <a:t>PARTNER ECOSYSTEM</a:t>
            </a:r>
          </a:p>
        </p:txBody>
      </p:sp>
    </p:spTree>
    <p:extLst>
      <p:ext uri="{BB962C8B-B14F-4D97-AF65-F5344CB8AC3E}">
        <p14:creationId xmlns:p14="http://schemas.microsoft.com/office/powerpoint/2010/main" val="3290831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2905487"/>
            <a:ext cx="6216214" cy="2501010"/>
          </a:xfrm>
        </p:spPr>
        <p:txBody>
          <a:bodyPr/>
          <a:lstStyle/>
          <a:p>
            <a:r>
              <a:rPr lang="en-US" dirty="0"/>
              <a:t>Contact information:</a:t>
            </a:r>
          </a:p>
          <a:p>
            <a:pPr lvl="1"/>
            <a:r>
              <a:rPr lang="en-US" b="1"/>
              <a:t>Product Management Frank </a:t>
            </a:r>
            <a:r>
              <a:rPr lang="en-US" b="1" dirty="0"/>
              <a:t>Jentsch, Jürgen Remmel, Florian Wahl</a:t>
            </a:r>
          </a:p>
          <a:p>
            <a:endParaRPr lang="en-US" dirty="0">
              <a:hlinkClick r:id="" action="ppaction://noaction"/>
            </a:endParaRPr>
          </a:p>
          <a:p>
            <a:r>
              <a:rPr lang="en-US" dirty="0">
                <a:hlinkClick r:id="" action="ppaction://noaction"/>
              </a:rPr>
              <a:t>frank.jentsch@sap.com</a:t>
            </a:r>
          </a:p>
          <a:p>
            <a:r>
              <a:rPr lang="en-US" dirty="0">
                <a:hlinkClick r:id="" action="ppaction://noaction"/>
              </a:rPr>
              <a:t>juergen.remmel@sap.com</a:t>
            </a:r>
          </a:p>
          <a:p>
            <a:r>
              <a:rPr lang="en-US" dirty="0">
                <a:hlinkClick r:id="" action="ppaction://noaction"/>
              </a:rPr>
              <a:t>florian.wahl@sap.com</a:t>
            </a:r>
            <a:endParaRPr lang="en-US" dirty="0"/>
          </a:p>
          <a:p>
            <a:endParaRPr lang="en-US" dirty="0"/>
          </a:p>
        </p:txBody>
      </p:sp>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23544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2917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B7BA03-C370-B947-9CD6-2EE1339D7898}"/>
              </a:ext>
            </a:extLst>
          </p:cNvPr>
          <p:cNvSpPr/>
          <p:nvPr/>
        </p:nvSpPr>
        <p:spPr bwMode="gray">
          <a:xfrm>
            <a:off x="1194816" y="1092414"/>
            <a:ext cx="8985504" cy="4572000"/>
          </a:xfrm>
          <a:prstGeom prst="rect">
            <a:avLst/>
          </a:prstGeom>
          <a:solidFill>
            <a:schemeClr val="bg1"/>
          </a:solidFill>
          <a:ln w="25400" algn="ctr">
            <a:noFill/>
            <a:miter lim="800000"/>
            <a:headEnd/>
            <a:tailEnd/>
          </a:ln>
        </p:spPr>
        <p:txBody>
          <a:bodyPr vert="horz" lIns="540000" tIns="1440000" rIns="684000" bIns="72000" rtlCol="0" anchor="t" anchorCtr="0"/>
          <a:lstStyle/>
          <a:p>
            <a:pPr>
              <a:spcBef>
                <a:spcPts val="600"/>
              </a:spcBef>
              <a:spcAft>
                <a:spcPts val="600"/>
              </a:spcAft>
              <a:tabLst>
                <a:tab pos="1460500" algn="l"/>
              </a:tabLst>
            </a:pPr>
            <a:r>
              <a:rPr lang="en-US" sz="1800" b="1" dirty="0"/>
              <a:t>WHY 	</a:t>
            </a:r>
            <a:r>
              <a:rPr lang="en-US" sz="1800" b="1" dirty="0">
                <a:solidFill>
                  <a:schemeClr val="accent1"/>
                </a:solidFill>
              </a:rPr>
              <a:t>SAP Cloud Platform?</a:t>
            </a:r>
          </a:p>
          <a:p>
            <a:pPr>
              <a:spcBef>
                <a:spcPts val="600"/>
              </a:spcBef>
              <a:spcAft>
                <a:spcPts val="600"/>
              </a:spcAft>
              <a:tabLst>
                <a:tab pos="1460500" algn="l"/>
              </a:tabLst>
            </a:pPr>
            <a:r>
              <a:rPr lang="en-US" sz="1800" b="1" dirty="0"/>
              <a:t>WHY ABAP </a:t>
            </a:r>
            <a:r>
              <a:rPr lang="en-US" sz="1800" b="1" dirty="0">
                <a:solidFill>
                  <a:schemeClr val="bg1"/>
                </a:solidFill>
              </a:rPr>
              <a:t>	</a:t>
            </a:r>
            <a:r>
              <a:rPr lang="en-US" sz="1800" b="1" dirty="0">
                <a:solidFill>
                  <a:schemeClr val="accent1"/>
                </a:solidFill>
              </a:rPr>
              <a:t>in SAP Cloud Platform?</a:t>
            </a:r>
          </a:p>
          <a:p>
            <a:pPr>
              <a:spcBef>
                <a:spcPts val="600"/>
              </a:spcBef>
              <a:spcAft>
                <a:spcPts val="600"/>
              </a:spcAft>
              <a:tabLst>
                <a:tab pos="1460500" algn="l"/>
              </a:tabLst>
            </a:pPr>
            <a:r>
              <a:rPr lang="en-US" sz="1800" b="1" dirty="0"/>
              <a:t>SCENARIOS 	</a:t>
            </a:r>
            <a:r>
              <a:rPr lang="en-US" sz="1800" b="1" dirty="0">
                <a:solidFill>
                  <a:schemeClr val="accent1"/>
                </a:solidFill>
              </a:rPr>
              <a:t>for SAP Cloud Platform ABAP Environment</a:t>
            </a:r>
          </a:p>
          <a:p>
            <a:pPr>
              <a:spcBef>
                <a:spcPts val="600"/>
              </a:spcBef>
              <a:spcAft>
                <a:spcPts val="600"/>
              </a:spcAft>
              <a:tabLst>
                <a:tab pos="1460500" algn="l"/>
              </a:tabLst>
            </a:pPr>
            <a:r>
              <a:rPr lang="en-US" sz="1800" b="1" dirty="0"/>
              <a:t>ROADMAP 	</a:t>
            </a:r>
            <a:r>
              <a:rPr lang="en-US" sz="1800" b="1" dirty="0">
                <a:solidFill>
                  <a:schemeClr val="accent1"/>
                </a:solidFill>
              </a:rPr>
              <a:t>for SAP Cloud Platform ABAP Environment</a:t>
            </a:r>
          </a:p>
        </p:txBody>
      </p:sp>
      <p:sp>
        <p:nvSpPr>
          <p:cNvPr id="2" name="Title 1">
            <a:extLst>
              <a:ext uri="{FF2B5EF4-FFF2-40B4-BE49-F238E27FC236}">
                <a16:creationId xmlns:a16="http://schemas.microsoft.com/office/drawing/2014/main" id="{524BC9D2-62F2-8647-863C-540D961E9138}"/>
              </a:ext>
            </a:extLst>
          </p:cNvPr>
          <p:cNvSpPr>
            <a:spLocks noGrp="1"/>
          </p:cNvSpPr>
          <p:nvPr>
            <p:ph type="title"/>
          </p:nvPr>
        </p:nvSpPr>
        <p:spPr>
          <a:xfrm>
            <a:off x="8556817" y="3002101"/>
            <a:ext cx="1733231" cy="738664"/>
          </a:xfrm>
        </p:spPr>
        <p:txBody>
          <a:bodyPr/>
          <a:lstStyle/>
          <a:p>
            <a:r>
              <a:rPr lang="en-GB" dirty="0"/>
              <a:t>TABLE OF</a:t>
            </a:r>
            <a:br>
              <a:rPr lang="en-GB" dirty="0"/>
            </a:br>
            <a:r>
              <a:rPr lang="en-GB" dirty="0"/>
              <a:t>CONTENTS</a:t>
            </a:r>
          </a:p>
        </p:txBody>
      </p:sp>
      <p:cxnSp>
        <p:nvCxnSpPr>
          <p:cNvPr id="4" name="Straight Connector 3">
            <a:extLst>
              <a:ext uri="{FF2B5EF4-FFF2-40B4-BE49-F238E27FC236}">
                <a16:creationId xmlns:a16="http://schemas.microsoft.com/office/drawing/2014/main" id="{3126552A-11F6-A34B-B2B7-82521A29DB3B}"/>
              </a:ext>
            </a:extLst>
          </p:cNvPr>
          <p:cNvCxnSpPr/>
          <p:nvPr/>
        </p:nvCxnSpPr>
        <p:spPr>
          <a:xfrm>
            <a:off x="8382184" y="1412875"/>
            <a:ext cx="0" cy="396240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17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a:t>
            </a:r>
            <a:r>
              <a:rPr lang="en-US" dirty="0">
                <a:solidFill>
                  <a:schemeClr val="accent1"/>
                </a:solidFill>
              </a:rPr>
              <a:t>SAP Cloud Platform?</a:t>
            </a:r>
          </a:p>
        </p:txBody>
      </p:sp>
    </p:spTree>
    <p:extLst>
      <p:ext uri="{BB962C8B-B14F-4D97-AF65-F5344CB8AC3E}">
        <p14:creationId xmlns:p14="http://schemas.microsoft.com/office/powerpoint/2010/main" val="266733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lstStyle/>
          <a:p>
            <a:r>
              <a:rPr lang="en-GB" dirty="0"/>
              <a:t>Managing your digital transformation </a:t>
            </a:r>
            <a:br>
              <a:rPr lang="en-GB" b="0" dirty="0">
                <a:latin typeface="BentonSans Regular" panose="02000503000000020004" pitchFamily="2" charset="0"/>
              </a:rPr>
            </a:br>
            <a:r>
              <a:rPr lang="en-GB" b="0" dirty="0"/>
              <a:t>with </a:t>
            </a:r>
            <a:r>
              <a:rPr lang="en-GB" b="0" dirty="0" err="1"/>
              <a:t>SAP’s</a:t>
            </a:r>
            <a:r>
              <a:rPr lang="en-GB" b="0" dirty="0"/>
              <a:t> Digital Enterprise Platform </a:t>
            </a:r>
            <a:endParaRPr lang="en-GB" dirty="0"/>
          </a:p>
        </p:txBody>
      </p:sp>
      <p:sp>
        <p:nvSpPr>
          <p:cNvPr id="3" name="Freeform 6"/>
          <p:cNvSpPr>
            <a:spLocks/>
          </p:cNvSpPr>
          <p:nvPr/>
        </p:nvSpPr>
        <p:spPr bwMode="auto">
          <a:xfrm flipV="1">
            <a:off x="4683483" y="1517283"/>
            <a:ext cx="7213602" cy="2924175"/>
          </a:xfrm>
          <a:custGeom>
            <a:avLst/>
            <a:gdLst>
              <a:gd name="T0" fmla="*/ 1820 w 4549"/>
              <a:gd name="T1" fmla="*/ 0 h 1842"/>
              <a:gd name="T2" fmla="*/ 1820 w 4549"/>
              <a:gd name="T3" fmla="*/ 921 h 1842"/>
              <a:gd name="T4" fmla="*/ 0 w 4549"/>
              <a:gd name="T5" fmla="*/ 921 h 1842"/>
              <a:gd name="T6" fmla="*/ 0 w 4549"/>
              <a:gd name="T7" fmla="*/ 1842 h 1842"/>
              <a:gd name="T8" fmla="*/ 4549 w 4549"/>
              <a:gd name="T9" fmla="*/ 1842 h 1842"/>
              <a:gd name="T10" fmla="*/ 4549 w 4549"/>
              <a:gd name="T11" fmla="*/ 0 h 1842"/>
              <a:gd name="T12" fmla="*/ 1820 w 4549"/>
              <a:gd name="T13" fmla="*/ 0 h 1842"/>
            </a:gdLst>
            <a:ahLst/>
            <a:cxnLst>
              <a:cxn ang="0">
                <a:pos x="T0" y="T1"/>
              </a:cxn>
              <a:cxn ang="0">
                <a:pos x="T2" y="T3"/>
              </a:cxn>
              <a:cxn ang="0">
                <a:pos x="T4" y="T5"/>
              </a:cxn>
              <a:cxn ang="0">
                <a:pos x="T6" y="T7"/>
              </a:cxn>
              <a:cxn ang="0">
                <a:pos x="T8" y="T9"/>
              </a:cxn>
              <a:cxn ang="0">
                <a:pos x="T10" y="T11"/>
              </a:cxn>
              <a:cxn ang="0">
                <a:pos x="T12" y="T13"/>
              </a:cxn>
            </a:cxnLst>
            <a:rect l="0" t="0" r="r" b="b"/>
            <a:pathLst>
              <a:path w="4549" h="1842">
                <a:moveTo>
                  <a:pt x="1820" y="0"/>
                </a:moveTo>
                <a:lnTo>
                  <a:pt x="1820" y="921"/>
                </a:lnTo>
                <a:lnTo>
                  <a:pt x="0" y="921"/>
                </a:lnTo>
                <a:lnTo>
                  <a:pt x="0" y="1842"/>
                </a:lnTo>
                <a:lnTo>
                  <a:pt x="4549" y="1842"/>
                </a:lnTo>
                <a:lnTo>
                  <a:pt x="4549" y="0"/>
                </a:lnTo>
                <a:lnTo>
                  <a:pt x="1820" y="0"/>
                </a:lnTo>
                <a:close/>
              </a:path>
            </a:pathLst>
          </a:custGeom>
          <a:solidFill>
            <a:srgbClr val="009EE0">
              <a:alpha val="81000"/>
            </a:srgbClr>
          </a:solidFill>
          <a:ln w="25400">
            <a:solidFill>
              <a:srgbClr val="0076CB">
                <a:lumMod val="60000"/>
                <a:lumOff val="40000"/>
              </a:srgbClr>
            </a:solid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dirty="0">
              <a:ln>
                <a:noFill/>
              </a:ln>
              <a:solidFill>
                <a:srgbClr val="000000"/>
              </a:solidFill>
              <a:effectLst/>
              <a:uLnTx/>
              <a:uFillTx/>
            </a:endParaRPr>
          </a:p>
        </p:txBody>
      </p:sp>
      <p:sp>
        <p:nvSpPr>
          <p:cNvPr id="4" name="Freeform 5"/>
          <p:cNvSpPr>
            <a:spLocks/>
          </p:cNvSpPr>
          <p:nvPr/>
        </p:nvSpPr>
        <p:spPr bwMode="auto">
          <a:xfrm flipV="1">
            <a:off x="357636" y="1517285"/>
            <a:ext cx="7213600" cy="2924175"/>
          </a:xfrm>
          <a:custGeom>
            <a:avLst/>
            <a:gdLst>
              <a:gd name="T0" fmla="*/ 0 w 4544"/>
              <a:gd name="T1" fmla="*/ 0 h 1842"/>
              <a:gd name="T2" fmla="*/ 0 w 4544"/>
              <a:gd name="T3" fmla="*/ 1842 h 1842"/>
              <a:gd name="T4" fmla="*/ 2724 w 4544"/>
              <a:gd name="T5" fmla="*/ 1842 h 1842"/>
              <a:gd name="T6" fmla="*/ 2724 w 4544"/>
              <a:gd name="T7" fmla="*/ 921 h 1842"/>
              <a:gd name="T8" fmla="*/ 4544 w 4544"/>
              <a:gd name="T9" fmla="*/ 921 h 1842"/>
              <a:gd name="T10" fmla="*/ 4544 w 4544"/>
              <a:gd name="T11" fmla="*/ 0 h 1842"/>
              <a:gd name="T12" fmla="*/ 0 w 4544"/>
              <a:gd name="T13" fmla="*/ 0 h 1842"/>
            </a:gdLst>
            <a:ahLst/>
            <a:cxnLst>
              <a:cxn ang="0">
                <a:pos x="T0" y="T1"/>
              </a:cxn>
              <a:cxn ang="0">
                <a:pos x="T2" y="T3"/>
              </a:cxn>
              <a:cxn ang="0">
                <a:pos x="T4" y="T5"/>
              </a:cxn>
              <a:cxn ang="0">
                <a:pos x="T6" y="T7"/>
              </a:cxn>
              <a:cxn ang="0">
                <a:pos x="T8" y="T9"/>
              </a:cxn>
              <a:cxn ang="0">
                <a:pos x="T10" y="T11"/>
              </a:cxn>
              <a:cxn ang="0">
                <a:pos x="T12" y="T13"/>
              </a:cxn>
            </a:cxnLst>
            <a:rect l="0" t="0" r="r" b="b"/>
            <a:pathLst>
              <a:path w="4544" h="1842">
                <a:moveTo>
                  <a:pt x="0" y="0"/>
                </a:moveTo>
                <a:lnTo>
                  <a:pt x="0" y="1842"/>
                </a:lnTo>
                <a:lnTo>
                  <a:pt x="2724" y="1842"/>
                </a:lnTo>
                <a:lnTo>
                  <a:pt x="2724" y="921"/>
                </a:lnTo>
                <a:lnTo>
                  <a:pt x="4544" y="921"/>
                </a:lnTo>
                <a:lnTo>
                  <a:pt x="4544" y="0"/>
                </a:lnTo>
                <a:lnTo>
                  <a:pt x="0" y="0"/>
                </a:lnTo>
                <a:close/>
              </a:path>
            </a:pathLst>
          </a:custGeom>
          <a:solidFill>
            <a:schemeClr val="accent1">
              <a:alpha val="87000"/>
            </a:schemeClr>
          </a:solidFill>
          <a:ln w="25400">
            <a:solidFill>
              <a:schemeClr val="accent1"/>
            </a:solidFill>
          </a:ln>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dirty="0">
              <a:ln>
                <a:noFill/>
              </a:ln>
              <a:solidFill>
                <a:srgbClr val="FFFFFF"/>
              </a:solidFill>
              <a:effectLst/>
              <a:uLnTx/>
              <a:uFillTx/>
            </a:endParaRPr>
          </a:p>
        </p:txBody>
      </p:sp>
      <p:sp>
        <p:nvSpPr>
          <p:cNvPr id="9" name="Rechteck 77"/>
          <p:cNvSpPr/>
          <p:nvPr/>
        </p:nvSpPr>
        <p:spPr>
          <a:xfrm>
            <a:off x="5129141" y="1761292"/>
            <a:ext cx="1853392" cy="954107"/>
          </a:xfrm>
          <a:prstGeom prst="rect">
            <a:avLst/>
          </a:prstGeom>
          <a:noFill/>
        </p:spPr>
        <p:txBody>
          <a:bodyPr wrap="none">
            <a:spAutoFit/>
          </a:bodyPr>
          <a:lstStyle/>
          <a:p>
            <a:pPr algn="ctr" defTabSz="914400" fontAlgn="base">
              <a:spcBef>
                <a:spcPct val="50000"/>
              </a:spcBef>
              <a:spcAft>
                <a:spcPct val="0"/>
              </a:spcAft>
              <a:buClr>
                <a:srgbClr val="F0AB00"/>
              </a:buClr>
              <a:buSzPct val="80000"/>
            </a:pPr>
            <a:r>
              <a:rPr lang="en-GB" sz="2000" kern="0" dirty="0">
                <a:latin typeface="Arial" panose="020B0604020202020204" pitchFamily="34" charset="0"/>
                <a:ea typeface="BentonSans" charset="0"/>
                <a:cs typeface="Arial" panose="020B0604020202020204" pitchFamily="34" charset="0"/>
              </a:rPr>
              <a:t>AGILE LAYER</a:t>
            </a:r>
            <a:br>
              <a:rPr lang="en-GB" sz="2000" kern="0" dirty="0">
                <a:solidFill>
                  <a:schemeClr val="accent3"/>
                </a:solidFill>
                <a:latin typeface="Arial" panose="020B0604020202020204" pitchFamily="34" charset="0"/>
                <a:ea typeface="BentonSans" charset="0"/>
                <a:cs typeface="Arial" panose="020B0604020202020204" pitchFamily="34" charset="0"/>
              </a:rPr>
            </a:br>
            <a:r>
              <a:rPr lang="en-GB" sz="1800" kern="0" dirty="0">
                <a:solidFill>
                  <a:srgbClr val="FFFFFF"/>
                </a:solidFill>
                <a:latin typeface="Arial" panose="020B0604020202020204" pitchFamily="34" charset="0"/>
                <a:ea typeface="BentonSans" charset="0"/>
                <a:cs typeface="Arial" panose="020B0604020202020204" pitchFamily="34" charset="0"/>
              </a:rPr>
              <a:t>Differentiate </a:t>
            </a:r>
            <a:br>
              <a:rPr lang="en-GB" sz="1800" kern="0" dirty="0">
                <a:solidFill>
                  <a:srgbClr val="FFFFFF"/>
                </a:solidFill>
                <a:latin typeface="Arial" panose="020B0604020202020204" pitchFamily="34" charset="0"/>
                <a:ea typeface="BentonSans" charset="0"/>
                <a:cs typeface="Arial" panose="020B0604020202020204" pitchFamily="34" charset="0"/>
              </a:rPr>
            </a:br>
            <a:r>
              <a:rPr lang="en-GB" sz="1800" kern="0" dirty="0">
                <a:solidFill>
                  <a:srgbClr val="FFFFFF"/>
                </a:solidFill>
                <a:latin typeface="Arial" panose="020B0604020202020204" pitchFamily="34" charset="0"/>
                <a:ea typeface="BentonSans" charset="0"/>
                <a:cs typeface="Arial" panose="020B0604020202020204" pitchFamily="34" charset="0"/>
              </a:rPr>
              <a:t>Your Business</a:t>
            </a:r>
          </a:p>
        </p:txBody>
      </p:sp>
      <p:sp>
        <p:nvSpPr>
          <p:cNvPr id="65" name="Rechteck 76"/>
          <p:cNvSpPr/>
          <p:nvPr/>
        </p:nvSpPr>
        <p:spPr>
          <a:xfrm>
            <a:off x="5058608" y="3195258"/>
            <a:ext cx="1994457" cy="954107"/>
          </a:xfrm>
          <a:prstGeom prst="rect">
            <a:avLst/>
          </a:prstGeom>
          <a:noFill/>
        </p:spPr>
        <p:txBody>
          <a:bodyPr wrap="none">
            <a:spAutoFit/>
          </a:bodyPr>
          <a:lstStyle/>
          <a:p>
            <a:pPr algn="ctr" defTabSz="914400" fontAlgn="base">
              <a:spcBef>
                <a:spcPct val="50000"/>
              </a:spcBef>
              <a:spcAft>
                <a:spcPct val="0"/>
              </a:spcAft>
              <a:buClr>
                <a:srgbClr val="F0AB00"/>
              </a:buClr>
              <a:buSzPct val="80000"/>
            </a:pPr>
            <a:r>
              <a:rPr lang="en-GB" sz="2000" kern="0" dirty="0">
                <a:latin typeface="Arial" panose="020B0604020202020204" pitchFamily="34" charset="0"/>
                <a:ea typeface="BentonSans" charset="0"/>
                <a:cs typeface="Arial" panose="020B0604020202020204" pitchFamily="34" charset="0"/>
              </a:rPr>
              <a:t>DIGITAL CORE</a:t>
            </a:r>
            <a:br>
              <a:rPr lang="en-GB" sz="2000" kern="0" dirty="0">
                <a:solidFill>
                  <a:srgbClr val="0076CB">
                    <a:lumMod val="75000"/>
                  </a:srgbClr>
                </a:solidFill>
                <a:latin typeface="Arial" panose="020B0604020202020204" pitchFamily="34" charset="0"/>
                <a:ea typeface="BentonSans" charset="0"/>
                <a:cs typeface="Arial" panose="020B0604020202020204" pitchFamily="34" charset="0"/>
              </a:rPr>
            </a:br>
            <a:r>
              <a:rPr lang="en-GB" sz="1800" kern="0" dirty="0">
                <a:solidFill>
                  <a:srgbClr val="FFFFFF"/>
                </a:solidFill>
                <a:latin typeface="Arial" panose="020B0604020202020204" pitchFamily="34" charset="0"/>
                <a:ea typeface="BentonSans" charset="0"/>
                <a:cs typeface="Arial" panose="020B0604020202020204" pitchFamily="34" charset="0"/>
              </a:rPr>
              <a:t>Optimize Your </a:t>
            </a:r>
            <a:br>
              <a:rPr lang="en-GB" sz="1800" kern="0" dirty="0">
                <a:solidFill>
                  <a:srgbClr val="FFFFFF"/>
                </a:solidFill>
                <a:latin typeface="Arial" panose="020B0604020202020204" pitchFamily="34" charset="0"/>
                <a:ea typeface="BentonSans" charset="0"/>
                <a:cs typeface="Arial" panose="020B0604020202020204" pitchFamily="34" charset="0"/>
              </a:rPr>
            </a:br>
            <a:r>
              <a:rPr lang="en-GB" sz="1800" kern="0" dirty="0">
                <a:solidFill>
                  <a:srgbClr val="FFFFFF"/>
                </a:solidFill>
                <a:latin typeface="Arial" panose="020B0604020202020204" pitchFamily="34" charset="0"/>
                <a:ea typeface="BentonSans" charset="0"/>
                <a:cs typeface="Arial" panose="020B0604020202020204" pitchFamily="34" charset="0"/>
              </a:rPr>
              <a:t>Core Processes</a:t>
            </a:r>
          </a:p>
        </p:txBody>
      </p:sp>
      <p:sp>
        <p:nvSpPr>
          <p:cNvPr id="7" name="Rechteck 75"/>
          <p:cNvSpPr/>
          <p:nvPr/>
        </p:nvSpPr>
        <p:spPr>
          <a:xfrm>
            <a:off x="1497042" y="2189932"/>
            <a:ext cx="2067874" cy="307777"/>
          </a:xfrm>
          <a:prstGeom prst="rect">
            <a:avLst/>
          </a:prstGeom>
        </p:spPr>
        <p:txBody>
          <a:bodyPr wrap="none" lIns="0" tIns="0" rIns="0" bIns="0" anchor="ctr" anchorCtr="1">
            <a:spAutoFit/>
          </a:bodyPr>
          <a:lstStyle/>
          <a:p>
            <a:pPr defTabSz="914400" fontAlgn="base">
              <a:spcBef>
                <a:spcPct val="50000"/>
              </a:spcBef>
              <a:spcAft>
                <a:spcPct val="0"/>
              </a:spcAft>
              <a:buClr>
                <a:srgbClr val="F0AB00"/>
              </a:buClr>
              <a:buSzPct val="80000"/>
            </a:pPr>
            <a:r>
              <a:rPr lang="en-GB" sz="2000" kern="0" dirty="0">
                <a:solidFill>
                  <a:srgbClr val="FFFFFF"/>
                </a:solidFill>
                <a:latin typeface="Arial" panose="020B0604020202020204" pitchFamily="34" charset="0"/>
                <a:ea typeface="BentonSans" charset="0"/>
                <a:cs typeface="Arial" panose="020B0604020202020204" pitchFamily="34" charset="0"/>
              </a:rPr>
              <a:t>SAP SOLUTIONS</a:t>
            </a:r>
          </a:p>
        </p:txBody>
      </p:sp>
      <p:sp>
        <p:nvSpPr>
          <p:cNvPr id="8" name="SuccessFactors"/>
          <p:cNvSpPr>
            <a:spLocks noChangeAspect="1" noEditPoints="1"/>
          </p:cNvSpPr>
          <p:nvPr/>
        </p:nvSpPr>
        <p:spPr bwMode="auto">
          <a:xfrm>
            <a:off x="1497042" y="3000936"/>
            <a:ext cx="1450931" cy="171308"/>
          </a:xfrm>
          <a:custGeom>
            <a:avLst/>
            <a:gdLst>
              <a:gd name="T0" fmla="*/ 1917 w 2081"/>
              <a:gd name="T1" fmla="*/ 0 h 243"/>
              <a:gd name="T2" fmla="*/ 2002 w 2081"/>
              <a:gd name="T3" fmla="*/ 202 h 243"/>
              <a:gd name="T4" fmla="*/ 1938 w 2081"/>
              <a:gd name="T5" fmla="*/ 183 h 243"/>
              <a:gd name="T6" fmla="*/ 2004 w 2081"/>
              <a:gd name="T7" fmla="*/ 26 h 243"/>
              <a:gd name="T8" fmla="*/ 1917 w 2081"/>
              <a:gd name="T9" fmla="*/ 26 h 243"/>
              <a:gd name="T10" fmla="*/ 82 w 2081"/>
              <a:gd name="T11" fmla="*/ 152 h 243"/>
              <a:gd name="T12" fmla="*/ 108 w 2081"/>
              <a:gd name="T13" fmla="*/ 79 h 243"/>
              <a:gd name="T14" fmla="*/ 63 w 2081"/>
              <a:gd name="T15" fmla="*/ 108 h 243"/>
              <a:gd name="T16" fmla="*/ 117 w 2081"/>
              <a:gd name="T17" fmla="*/ 190 h 243"/>
              <a:gd name="T18" fmla="*/ 211 w 2081"/>
              <a:gd name="T19" fmla="*/ 190 h 243"/>
              <a:gd name="T20" fmla="*/ 117 w 2081"/>
              <a:gd name="T21" fmla="*/ 190 h 243"/>
              <a:gd name="T22" fmla="*/ 178 w 2081"/>
              <a:gd name="T23" fmla="*/ 94 h 243"/>
              <a:gd name="T24" fmla="*/ 305 w 2081"/>
              <a:gd name="T25" fmla="*/ 55 h 243"/>
              <a:gd name="T26" fmla="*/ 286 w 2081"/>
              <a:gd name="T27" fmla="*/ 190 h 243"/>
              <a:gd name="T28" fmla="*/ 331 w 2081"/>
              <a:gd name="T29" fmla="*/ 97 h 243"/>
              <a:gd name="T30" fmla="*/ 422 w 2081"/>
              <a:gd name="T31" fmla="*/ 158 h 243"/>
              <a:gd name="T32" fmla="*/ 477 w 2081"/>
              <a:gd name="T33" fmla="*/ 133 h 243"/>
              <a:gd name="T34" fmla="*/ 510 w 2081"/>
              <a:gd name="T35" fmla="*/ 95 h 243"/>
              <a:gd name="T36" fmla="*/ 534 w 2081"/>
              <a:gd name="T37" fmla="*/ 150 h 243"/>
              <a:gd name="T38" fmla="*/ 546 w 2081"/>
              <a:gd name="T39" fmla="*/ 94 h 243"/>
              <a:gd name="T40" fmla="*/ 608 w 2081"/>
              <a:gd name="T41" fmla="*/ 158 h 243"/>
              <a:gd name="T42" fmla="*/ 608 w 2081"/>
              <a:gd name="T43" fmla="*/ 190 h 243"/>
              <a:gd name="T44" fmla="*/ 655 w 2081"/>
              <a:gd name="T45" fmla="*/ 140 h 243"/>
              <a:gd name="T46" fmla="*/ 704 w 2081"/>
              <a:gd name="T47" fmla="*/ 111 h 243"/>
              <a:gd name="T48" fmla="*/ 747 w 2081"/>
              <a:gd name="T49" fmla="*/ 161 h 243"/>
              <a:gd name="T50" fmla="*/ 806 w 2081"/>
              <a:gd name="T51" fmla="*/ 90 h 243"/>
              <a:gd name="T52" fmla="*/ 786 w 2081"/>
              <a:gd name="T53" fmla="*/ 141 h 243"/>
              <a:gd name="T54" fmla="*/ 804 w 2081"/>
              <a:gd name="T55" fmla="*/ 191 h 243"/>
              <a:gd name="T56" fmla="*/ 948 w 2081"/>
              <a:gd name="T57" fmla="*/ 144 h 243"/>
              <a:gd name="T58" fmla="*/ 936 w 2081"/>
              <a:gd name="T59" fmla="*/ 159 h 243"/>
              <a:gd name="T60" fmla="*/ 923 w 2081"/>
              <a:gd name="T61" fmla="*/ 134 h 243"/>
              <a:gd name="T62" fmla="*/ 957 w 2081"/>
              <a:gd name="T63" fmla="*/ 176 h 243"/>
              <a:gd name="T64" fmla="*/ 999 w 2081"/>
              <a:gd name="T65" fmla="*/ 151 h 243"/>
              <a:gd name="T66" fmla="*/ 1030 w 2081"/>
              <a:gd name="T67" fmla="*/ 120 h 243"/>
              <a:gd name="T68" fmla="*/ 1045 w 2081"/>
              <a:gd name="T69" fmla="*/ 158 h 243"/>
              <a:gd name="T70" fmla="*/ 1066 w 2081"/>
              <a:gd name="T71" fmla="*/ 159 h 243"/>
              <a:gd name="T72" fmla="*/ 1059 w 2081"/>
              <a:gd name="T73" fmla="*/ 120 h 243"/>
              <a:gd name="T74" fmla="*/ 1099 w 2081"/>
              <a:gd name="T75" fmla="*/ 109 h 243"/>
              <a:gd name="T76" fmla="*/ 1100 w 2081"/>
              <a:gd name="T77" fmla="*/ 191 h 243"/>
              <a:gd name="T78" fmla="*/ 1248 w 2081"/>
              <a:gd name="T79" fmla="*/ 55 h 243"/>
              <a:gd name="T80" fmla="*/ 1230 w 2081"/>
              <a:gd name="T81" fmla="*/ 111 h 243"/>
              <a:gd name="T82" fmla="*/ 1157 w 2081"/>
              <a:gd name="T83" fmla="*/ 190 h 243"/>
              <a:gd name="T84" fmla="*/ 1291 w 2081"/>
              <a:gd name="T85" fmla="*/ 112 h 243"/>
              <a:gd name="T86" fmla="*/ 1332 w 2081"/>
              <a:gd name="T87" fmla="*/ 128 h 243"/>
              <a:gd name="T88" fmla="*/ 1305 w 2081"/>
              <a:gd name="T89" fmla="*/ 175 h 243"/>
              <a:gd name="T90" fmla="*/ 1304 w 2081"/>
              <a:gd name="T91" fmla="*/ 142 h 243"/>
              <a:gd name="T92" fmla="*/ 1350 w 2081"/>
              <a:gd name="T93" fmla="*/ 140 h 243"/>
              <a:gd name="T94" fmla="*/ 1399 w 2081"/>
              <a:gd name="T95" fmla="*/ 111 h 243"/>
              <a:gd name="T96" fmla="*/ 1442 w 2081"/>
              <a:gd name="T97" fmla="*/ 161 h 243"/>
              <a:gd name="T98" fmla="*/ 1462 w 2081"/>
              <a:gd name="T99" fmla="*/ 111 h 243"/>
              <a:gd name="T100" fmla="*/ 1462 w 2081"/>
              <a:gd name="T101" fmla="*/ 60 h 243"/>
              <a:gd name="T102" fmla="*/ 1518 w 2081"/>
              <a:gd name="T103" fmla="*/ 111 h 243"/>
              <a:gd name="T104" fmla="*/ 1513 w 2081"/>
              <a:gd name="T105" fmla="*/ 168 h 243"/>
              <a:gd name="T106" fmla="*/ 1527 w 2081"/>
              <a:gd name="T107" fmla="*/ 140 h 243"/>
              <a:gd name="T108" fmla="*/ 1527 w 2081"/>
              <a:gd name="T109" fmla="*/ 140 h 243"/>
              <a:gd name="T110" fmla="*/ 1577 w 2081"/>
              <a:gd name="T111" fmla="*/ 170 h 243"/>
              <a:gd name="T112" fmla="*/ 1672 w 2081"/>
              <a:gd name="T113" fmla="*/ 94 h 243"/>
              <a:gd name="T114" fmla="*/ 1707 w 2081"/>
              <a:gd name="T115" fmla="*/ 88 h 243"/>
              <a:gd name="T116" fmla="*/ 1672 w 2081"/>
              <a:gd name="T117" fmla="*/ 190 h 243"/>
              <a:gd name="T118" fmla="*/ 1757 w 2081"/>
              <a:gd name="T119" fmla="*/ 172 h 243"/>
              <a:gd name="T120" fmla="*/ 1754 w 2081"/>
              <a:gd name="T121" fmla="*/ 89 h 243"/>
              <a:gd name="T122" fmla="*/ 1743 w 2081"/>
              <a:gd name="T123" fmla="*/ 118 h 243"/>
              <a:gd name="T124" fmla="*/ 1711 w 2081"/>
              <a:gd name="T125" fmla="*/ 17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81" h="243">
                <a:moveTo>
                  <a:pt x="1960" y="243"/>
                </a:moveTo>
                <a:cubicBezTo>
                  <a:pt x="1919" y="202"/>
                  <a:pt x="1919" y="202"/>
                  <a:pt x="1919" y="202"/>
                </a:cubicBezTo>
                <a:cubicBezTo>
                  <a:pt x="1877" y="160"/>
                  <a:pt x="1840" y="124"/>
                  <a:pt x="1840" y="78"/>
                </a:cubicBezTo>
                <a:cubicBezTo>
                  <a:pt x="1840" y="33"/>
                  <a:pt x="1872" y="0"/>
                  <a:pt x="1917" y="0"/>
                </a:cubicBezTo>
                <a:cubicBezTo>
                  <a:pt x="1933" y="0"/>
                  <a:pt x="1948" y="5"/>
                  <a:pt x="1960" y="14"/>
                </a:cubicBezTo>
                <a:cubicBezTo>
                  <a:pt x="1973" y="5"/>
                  <a:pt x="1988" y="0"/>
                  <a:pt x="2004" y="0"/>
                </a:cubicBezTo>
                <a:cubicBezTo>
                  <a:pt x="2048" y="0"/>
                  <a:pt x="2081" y="33"/>
                  <a:pt x="2081" y="78"/>
                </a:cubicBezTo>
                <a:cubicBezTo>
                  <a:pt x="2081" y="124"/>
                  <a:pt x="2044" y="160"/>
                  <a:pt x="2002" y="202"/>
                </a:cubicBezTo>
                <a:lnTo>
                  <a:pt x="1960" y="243"/>
                </a:lnTo>
                <a:close/>
                <a:moveTo>
                  <a:pt x="1917" y="26"/>
                </a:moveTo>
                <a:cubicBezTo>
                  <a:pt x="1887" y="26"/>
                  <a:pt x="1867" y="47"/>
                  <a:pt x="1867" y="78"/>
                </a:cubicBezTo>
                <a:cubicBezTo>
                  <a:pt x="1867" y="112"/>
                  <a:pt x="1900" y="145"/>
                  <a:pt x="1938" y="183"/>
                </a:cubicBezTo>
                <a:cubicBezTo>
                  <a:pt x="1960" y="206"/>
                  <a:pt x="1960" y="206"/>
                  <a:pt x="1960" y="206"/>
                </a:cubicBezTo>
                <a:cubicBezTo>
                  <a:pt x="1983" y="183"/>
                  <a:pt x="1983" y="183"/>
                  <a:pt x="1983" y="183"/>
                </a:cubicBezTo>
                <a:cubicBezTo>
                  <a:pt x="2021" y="145"/>
                  <a:pt x="2054" y="112"/>
                  <a:pt x="2054" y="78"/>
                </a:cubicBezTo>
                <a:cubicBezTo>
                  <a:pt x="2054" y="47"/>
                  <a:pt x="2034" y="26"/>
                  <a:pt x="2004" y="26"/>
                </a:cubicBezTo>
                <a:cubicBezTo>
                  <a:pt x="1991" y="26"/>
                  <a:pt x="1979" y="31"/>
                  <a:pt x="1970" y="41"/>
                </a:cubicBezTo>
                <a:cubicBezTo>
                  <a:pt x="1960" y="51"/>
                  <a:pt x="1960" y="51"/>
                  <a:pt x="1960" y="51"/>
                </a:cubicBezTo>
                <a:cubicBezTo>
                  <a:pt x="1951" y="41"/>
                  <a:pt x="1951" y="41"/>
                  <a:pt x="1951" y="41"/>
                </a:cubicBezTo>
                <a:cubicBezTo>
                  <a:pt x="1942" y="31"/>
                  <a:pt x="1930" y="26"/>
                  <a:pt x="1917" y="26"/>
                </a:cubicBezTo>
                <a:moveTo>
                  <a:pt x="0" y="158"/>
                </a:moveTo>
                <a:cubicBezTo>
                  <a:pt x="22" y="145"/>
                  <a:pt x="22" y="145"/>
                  <a:pt x="22" y="145"/>
                </a:cubicBezTo>
                <a:cubicBezTo>
                  <a:pt x="30" y="160"/>
                  <a:pt x="43" y="168"/>
                  <a:pt x="59" y="168"/>
                </a:cubicBezTo>
                <a:cubicBezTo>
                  <a:pt x="73" y="168"/>
                  <a:pt x="82" y="163"/>
                  <a:pt x="82" y="152"/>
                </a:cubicBezTo>
                <a:cubicBezTo>
                  <a:pt x="82" y="142"/>
                  <a:pt x="73" y="138"/>
                  <a:pt x="55" y="133"/>
                </a:cubicBezTo>
                <a:cubicBezTo>
                  <a:pt x="31" y="126"/>
                  <a:pt x="6" y="120"/>
                  <a:pt x="6" y="91"/>
                </a:cubicBezTo>
                <a:cubicBezTo>
                  <a:pt x="6" y="66"/>
                  <a:pt x="25" y="51"/>
                  <a:pt x="54" y="51"/>
                </a:cubicBezTo>
                <a:cubicBezTo>
                  <a:pt x="82" y="51"/>
                  <a:pt x="99" y="64"/>
                  <a:pt x="108" y="79"/>
                </a:cubicBezTo>
                <a:cubicBezTo>
                  <a:pt x="88" y="95"/>
                  <a:pt x="88" y="95"/>
                  <a:pt x="88" y="95"/>
                </a:cubicBezTo>
                <a:cubicBezTo>
                  <a:pt x="80" y="83"/>
                  <a:pt x="67" y="75"/>
                  <a:pt x="54" y="75"/>
                </a:cubicBezTo>
                <a:cubicBezTo>
                  <a:pt x="42" y="75"/>
                  <a:pt x="35" y="81"/>
                  <a:pt x="35" y="89"/>
                </a:cubicBezTo>
                <a:cubicBezTo>
                  <a:pt x="35" y="100"/>
                  <a:pt x="45" y="104"/>
                  <a:pt x="63" y="108"/>
                </a:cubicBezTo>
                <a:cubicBezTo>
                  <a:pt x="86" y="115"/>
                  <a:pt x="111" y="122"/>
                  <a:pt x="111" y="150"/>
                </a:cubicBezTo>
                <a:cubicBezTo>
                  <a:pt x="111" y="172"/>
                  <a:pt x="95" y="191"/>
                  <a:pt x="57" y="191"/>
                </a:cubicBezTo>
                <a:cubicBezTo>
                  <a:pt x="28" y="191"/>
                  <a:pt x="10" y="177"/>
                  <a:pt x="0" y="158"/>
                </a:cubicBezTo>
                <a:close/>
                <a:moveTo>
                  <a:pt x="117" y="190"/>
                </a:moveTo>
                <a:cubicBezTo>
                  <a:pt x="165" y="55"/>
                  <a:pt x="165" y="55"/>
                  <a:pt x="165" y="55"/>
                </a:cubicBezTo>
                <a:cubicBezTo>
                  <a:pt x="193" y="55"/>
                  <a:pt x="193" y="55"/>
                  <a:pt x="193" y="55"/>
                </a:cubicBezTo>
                <a:cubicBezTo>
                  <a:pt x="241" y="190"/>
                  <a:pt x="241" y="190"/>
                  <a:pt x="241" y="190"/>
                </a:cubicBezTo>
                <a:cubicBezTo>
                  <a:pt x="211" y="190"/>
                  <a:pt x="211" y="190"/>
                  <a:pt x="211" y="190"/>
                </a:cubicBezTo>
                <a:cubicBezTo>
                  <a:pt x="201" y="162"/>
                  <a:pt x="201" y="162"/>
                  <a:pt x="201" y="162"/>
                </a:cubicBezTo>
                <a:cubicBezTo>
                  <a:pt x="155" y="162"/>
                  <a:pt x="155" y="162"/>
                  <a:pt x="155" y="162"/>
                </a:cubicBezTo>
                <a:cubicBezTo>
                  <a:pt x="144" y="190"/>
                  <a:pt x="144" y="190"/>
                  <a:pt x="144" y="190"/>
                </a:cubicBezTo>
                <a:lnTo>
                  <a:pt x="117" y="190"/>
                </a:lnTo>
                <a:close/>
                <a:moveTo>
                  <a:pt x="162" y="139"/>
                </a:moveTo>
                <a:cubicBezTo>
                  <a:pt x="194" y="139"/>
                  <a:pt x="194" y="139"/>
                  <a:pt x="194" y="139"/>
                </a:cubicBezTo>
                <a:cubicBezTo>
                  <a:pt x="178" y="94"/>
                  <a:pt x="178" y="94"/>
                  <a:pt x="178" y="94"/>
                </a:cubicBezTo>
                <a:cubicBezTo>
                  <a:pt x="178" y="94"/>
                  <a:pt x="178" y="94"/>
                  <a:pt x="178" y="94"/>
                </a:cubicBezTo>
                <a:lnTo>
                  <a:pt x="162" y="139"/>
                </a:lnTo>
                <a:close/>
                <a:moveTo>
                  <a:pt x="252" y="190"/>
                </a:moveTo>
                <a:cubicBezTo>
                  <a:pt x="252" y="55"/>
                  <a:pt x="252" y="55"/>
                  <a:pt x="252" y="55"/>
                </a:cubicBezTo>
                <a:cubicBezTo>
                  <a:pt x="305" y="55"/>
                  <a:pt x="305" y="55"/>
                  <a:pt x="305" y="55"/>
                </a:cubicBezTo>
                <a:cubicBezTo>
                  <a:pt x="334" y="55"/>
                  <a:pt x="360" y="61"/>
                  <a:pt x="360" y="97"/>
                </a:cubicBezTo>
                <a:cubicBezTo>
                  <a:pt x="360" y="133"/>
                  <a:pt x="332" y="139"/>
                  <a:pt x="305" y="139"/>
                </a:cubicBezTo>
                <a:cubicBezTo>
                  <a:pt x="286" y="139"/>
                  <a:pt x="286" y="139"/>
                  <a:pt x="286" y="139"/>
                </a:cubicBezTo>
                <a:cubicBezTo>
                  <a:pt x="286" y="190"/>
                  <a:pt x="286" y="190"/>
                  <a:pt x="286" y="190"/>
                </a:cubicBezTo>
                <a:lnTo>
                  <a:pt x="252" y="190"/>
                </a:lnTo>
                <a:close/>
                <a:moveTo>
                  <a:pt x="286" y="116"/>
                </a:moveTo>
                <a:cubicBezTo>
                  <a:pt x="306" y="116"/>
                  <a:pt x="306" y="116"/>
                  <a:pt x="306" y="116"/>
                </a:cubicBezTo>
                <a:cubicBezTo>
                  <a:pt x="324" y="116"/>
                  <a:pt x="331" y="110"/>
                  <a:pt x="331" y="97"/>
                </a:cubicBezTo>
                <a:cubicBezTo>
                  <a:pt x="331" y="84"/>
                  <a:pt x="324" y="78"/>
                  <a:pt x="306" y="78"/>
                </a:cubicBezTo>
                <a:cubicBezTo>
                  <a:pt x="286" y="78"/>
                  <a:pt x="286" y="78"/>
                  <a:pt x="286" y="78"/>
                </a:cubicBezTo>
                <a:lnTo>
                  <a:pt x="286" y="116"/>
                </a:lnTo>
                <a:close/>
                <a:moveTo>
                  <a:pt x="422" y="158"/>
                </a:moveTo>
                <a:cubicBezTo>
                  <a:pt x="445" y="145"/>
                  <a:pt x="445" y="145"/>
                  <a:pt x="445" y="145"/>
                </a:cubicBezTo>
                <a:cubicBezTo>
                  <a:pt x="452" y="160"/>
                  <a:pt x="466" y="168"/>
                  <a:pt x="481" y="168"/>
                </a:cubicBezTo>
                <a:cubicBezTo>
                  <a:pt x="495" y="168"/>
                  <a:pt x="505" y="163"/>
                  <a:pt x="505" y="152"/>
                </a:cubicBezTo>
                <a:cubicBezTo>
                  <a:pt x="505" y="142"/>
                  <a:pt x="495" y="138"/>
                  <a:pt x="477" y="133"/>
                </a:cubicBezTo>
                <a:cubicBezTo>
                  <a:pt x="453" y="126"/>
                  <a:pt x="428" y="120"/>
                  <a:pt x="428" y="91"/>
                </a:cubicBezTo>
                <a:cubicBezTo>
                  <a:pt x="428" y="66"/>
                  <a:pt x="448" y="51"/>
                  <a:pt x="477" y="51"/>
                </a:cubicBezTo>
                <a:cubicBezTo>
                  <a:pt x="505" y="51"/>
                  <a:pt x="521" y="64"/>
                  <a:pt x="531" y="79"/>
                </a:cubicBezTo>
                <a:cubicBezTo>
                  <a:pt x="510" y="95"/>
                  <a:pt x="510" y="95"/>
                  <a:pt x="510" y="95"/>
                </a:cubicBezTo>
                <a:cubicBezTo>
                  <a:pt x="503" y="83"/>
                  <a:pt x="490" y="75"/>
                  <a:pt x="477" y="75"/>
                </a:cubicBezTo>
                <a:cubicBezTo>
                  <a:pt x="464" y="75"/>
                  <a:pt x="457" y="81"/>
                  <a:pt x="457" y="89"/>
                </a:cubicBezTo>
                <a:cubicBezTo>
                  <a:pt x="457" y="100"/>
                  <a:pt x="467" y="104"/>
                  <a:pt x="485" y="108"/>
                </a:cubicBezTo>
                <a:cubicBezTo>
                  <a:pt x="509" y="115"/>
                  <a:pt x="534" y="122"/>
                  <a:pt x="534" y="150"/>
                </a:cubicBezTo>
                <a:cubicBezTo>
                  <a:pt x="534" y="172"/>
                  <a:pt x="517" y="191"/>
                  <a:pt x="480" y="191"/>
                </a:cubicBezTo>
                <a:cubicBezTo>
                  <a:pt x="451" y="191"/>
                  <a:pt x="432" y="177"/>
                  <a:pt x="422" y="158"/>
                </a:cubicBezTo>
                <a:close/>
                <a:moveTo>
                  <a:pt x="546" y="163"/>
                </a:moveTo>
                <a:cubicBezTo>
                  <a:pt x="546" y="94"/>
                  <a:pt x="546" y="94"/>
                  <a:pt x="546" y="94"/>
                </a:cubicBezTo>
                <a:cubicBezTo>
                  <a:pt x="574" y="94"/>
                  <a:pt x="574" y="94"/>
                  <a:pt x="574" y="94"/>
                </a:cubicBezTo>
                <a:cubicBezTo>
                  <a:pt x="574" y="154"/>
                  <a:pt x="574" y="154"/>
                  <a:pt x="574" y="154"/>
                </a:cubicBezTo>
                <a:cubicBezTo>
                  <a:pt x="574" y="163"/>
                  <a:pt x="578" y="167"/>
                  <a:pt x="586" y="167"/>
                </a:cubicBezTo>
                <a:cubicBezTo>
                  <a:pt x="594" y="167"/>
                  <a:pt x="602" y="163"/>
                  <a:pt x="608" y="158"/>
                </a:cubicBezTo>
                <a:cubicBezTo>
                  <a:pt x="608" y="94"/>
                  <a:pt x="608" y="94"/>
                  <a:pt x="608" y="94"/>
                </a:cubicBezTo>
                <a:cubicBezTo>
                  <a:pt x="637" y="94"/>
                  <a:pt x="637" y="94"/>
                  <a:pt x="637" y="94"/>
                </a:cubicBezTo>
                <a:cubicBezTo>
                  <a:pt x="637" y="190"/>
                  <a:pt x="637" y="190"/>
                  <a:pt x="637" y="190"/>
                </a:cubicBezTo>
                <a:cubicBezTo>
                  <a:pt x="608" y="190"/>
                  <a:pt x="608" y="190"/>
                  <a:pt x="608" y="190"/>
                </a:cubicBezTo>
                <a:cubicBezTo>
                  <a:pt x="608" y="174"/>
                  <a:pt x="608" y="174"/>
                  <a:pt x="608" y="174"/>
                </a:cubicBezTo>
                <a:cubicBezTo>
                  <a:pt x="602" y="181"/>
                  <a:pt x="591" y="191"/>
                  <a:pt x="574" y="191"/>
                </a:cubicBezTo>
                <a:cubicBezTo>
                  <a:pt x="558" y="191"/>
                  <a:pt x="546" y="183"/>
                  <a:pt x="546" y="163"/>
                </a:cubicBezTo>
                <a:close/>
                <a:moveTo>
                  <a:pt x="655" y="140"/>
                </a:moveTo>
                <a:cubicBezTo>
                  <a:pt x="655" y="101"/>
                  <a:pt x="683" y="89"/>
                  <a:pt x="704" y="89"/>
                </a:cubicBezTo>
                <a:cubicBezTo>
                  <a:pt x="731" y="89"/>
                  <a:pt x="741" y="104"/>
                  <a:pt x="747" y="119"/>
                </a:cubicBezTo>
                <a:cubicBezTo>
                  <a:pt x="722" y="127"/>
                  <a:pt x="722" y="127"/>
                  <a:pt x="722" y="127"/>
                </a:cubicBezTo>
                <a:cubicBezTo>
                  <a:pt x="718" y="115"/>
                  <a:pt x="713" y="111"/>
                  <a:pt x="704" y="111"/>
                </a:cubicBezTo>
                <a:cubicBezTo>
                  <a:pt x="692" y="111"/>
                  <a:pt x="685" y="121"/>
                  <a:pt x="685" y="140"/>
                </a:cubicBezTo>
                <a:cubicBezTo>
                  <a:pt x="685" y="158"/>
                  <a:pt x="690" y="170"/>
                  <a:pt x="704" y="170"/>
                </a:cubicBezTo>
                <a:cubicBezTo>
                  <a:pt x="712" y="170"/>
                  <a:pt x="719" y="166"/>
                  <a:pt x="723" y="153"/>
                </a:cubicBezTo>
                <a:cubicBezTo>
                  <a:pt x="747" y="161"/>
                  <a:pt x="747" y="161"/>
                  <a:pt x="747" y="161"/>
                </a:cubicBezTo>
                <a:cubicBezTo>
                  <a:pt x="741" y="176"/>
                  <a:pt x="729" y="191"/>
                  <a:pt x="703" y="191"/>
                </a:cubicBezTo>
                <a:cubicBezTo>
                  <a:pt x="680" y="191"/>
                  <a:pt x="655" y="178"/>
                  <a:pt x="655" y="140"/>
                </a:cubicBezTo>
                <a:close/>
                <a:moveTo>
                  <a:pt x="757" y="140"/>
                </a:moveTo>
                <a:cubicBezTo>
                  <a:pt x="757" y="102"/>
                  <a:pt x="784" y="90"/>
                  <a:pt x="806" y="90"/>
                </a:cubicBezTo>
                <a:cubicBezTo>
                  <a:pt x="832" y="90"/>
                  <a:pt x="842" y="104"/>
                  <a:pt x="848" y="119"/>
                </a:cubicBezTo>
                <a:cubicBezTo>
                  <a:pt x="823" y="128"/>
                  <a:pt x="823" y="128"/>
                  <a:pt x="823" y="128"/>
                </a:cubicBezTo>
                <a:cubicBezTo>
                  <a:pt x="820" y="115"/>
                  <a:pt x="814" y="111"/>
                  <a:pt x="805" y="111"/>
                </a:cubicBezTo>
                <a:cubicBezTo>
                  <a:pt x="794" y="111"/>
                  <a:pt x="786" y="121"/>
                  <a:pt x="786" y="141"/>
                </a:cubicBezTo>
                <a:cubicBezTo>
                  <a:pt x="786" y="158"/>
                  <a:pt x="792" y="170"/>
                  <a:pt x="805" y="170"/>
                </a:cubicBezTo>
                <a:cubicBezTo>
                  <a:pt x="813" y="170"/>
                  <a:pt x="820" y="166"/>
                  <a:pt x="824" y="153"/>
                </a:cubicBezTo>
                <a:cubicBezTo>
                  <a:pt x="848" y="161"/>
                  <a:pt x="848" y="161"/>
                  <a:pt x="848" y="161"/>
                </a:cubicBezTo>
                <a:cubicBezTo>
                  <a:pt x="842" y="176"/>
                  <a:pt x="830" y="191"/>
                  <a:pt x="804" y="191"/>
                </a:cubicBezTo>
                <a:cubicBezTo>
                  <a:pt x="782" y="191"/>
                  <a:pt x="757" y="178"/>
                  <a:pt x="757" y="140"/>
                </a:cubicBezTo>
                <a:close/>
                <a:moveTo>
                  <a:pt x="855" y="140"/>
                </a:moveTo>
                <a:cubicBezTo>
                  <a:pt x="855" y="102"/>
                  <a:pt x="883" y="89"/>
                  <a:pt x="904" y="89"/>
                </a:cubicBezTo>
                <a:cubicBezTo>
                  <a:pt x="924" y="89"/>
                  <a:pt x="948" y="100"/>
                  <a:pt x="948" y="144"/>
                </a:cubicBezTo>
                <a:cubicBezTo>
                  <a:pt x="948" y="151"/>
                  <a:pt x="948" y="151"/>
                  <a:pt x="948" y="151"/>
                </a:cubicBezTo>
                <a:cubicBezTo>
                  <a:pt x="884" y="151"/>
                  <a:pt x="884" y="151"/>
                  <a:pt x="884" y="151"/>
                </a:cubicBezTo>
                <a:cubicBezTo>
                  <a:pt x="886" y="167"/>
                  <a:pt x="895" y="172"/>
                  <a:pt x="907" y="172"/>
                </a:cubicBezTo>
                <a:cubicBezTo>
                  <a:pt x="919" y="172"/>
                  <a:pt x="929" y="165"/>
                  <a:pt x="936" y="159"/>
                </a:cubicBezTo>
                <a:cubicBezTo>
                  <a:pt x="947" y="177"/>
                  <a:pt x="947" y="177"/>
                  <a:pt x="947" y="177"/>
                </a:cubicBezTo>
                <a:cubicBezTo>
                  <a:pt x="936" y="186"/>
                  <a:pt x="922" y="191"/>
                  <a:pt x="905" y="191"/>
                </a:cubicBezTo>
                <a:cubicBezTo>
                  <a:pt x="879" y="191"/>
                  <a:pt x="855" y="178"/>
                  <a:pt x="855" y="140"/>
                </a:cubicBezTo>
                <a:close/>
                <a:moveTo>
                  <a:pt x="923" y="134"/>
                </a:moveTo>
                <a:cubicBezTo>
                  <a:pt x="921" y="116"/>
                  <a:pt x="915" y="113"/>
                  <a:pt x="904" y="113"/>
                </a:cubicBezTo>
                <a:cubicBezTo>
                  <a:pt x="895" y="113"/>
                  <a:pt x="887" y="116"/>
                  <a:pt x="885" y="134"/>
                </a:cubicBezTo>
                <a:lnTo>
                  <a:pt x="923" y="134"/>
                </a:lnTo>
                <a:close/>
                <a:moveTo>
                  <a:pt x="957" y="176"/>
                </a:moveTo>
                <a:cubicBezTo>
                  <a:pt x="969" y="159"/>
                  <a:pt x="969" y="159"/>
                  <a:pt x="969" y="159"/>
                </a:cubicBezTo>
                <a:cubicBezTo>
                  <a:pt x="977" y="167"/>
                  <a:pt x="991" y="172"/>
                  <a:pt x="1002" y="172"/>
                </a:cubicBezTo>
                <a:cubicBezTo>
                  <a:pt x="1012" y="172"/>
                  <a:pt x="1018" y="169"/>
                  <a:pt x="1018" y="163"/>
                </a:cubicBezTo>
                <a:cubicBezTo>
                  <a:pt x="1018" y="156"/>
                  <a:pt x="1013" y="153"/>
                  <a:pt x="999" y="151"/>
                </a:cubicBezTo>
                <a:cubicBezTo>
                  <a:pt x="981" y="148"/>
                  <a:pt x="961" y="143"/>
                  <a:pt x="961" y="120"/>
                </a:cubicBezTo>
                <a:cubicBezTo>
                  <a:pt x="961" y="101"/>
                  <a:pt x="977" y="89"/>
                  <a:pt x="999" y="89"/>
                </a:cubicBezTo>
                <a:cubicBezTo>
                  <a:pt x="1019" y="89"/>
                  <a:pt x="1031" y="95"/>
                  <a:pt x="1042" y="103"/>
                </a:cubicBezTo>
                <a:cubicBezTo>
                  <a:pt x="1030" y="120"/>
                  <a:pt x="1030" y="120"/>
                  <a:pt x="1030" y="120"/>
                </a:cubicBezTo>
                <a:cubicBezTo>
                  <a:pt x="1020" y="113"/>
                  <a:pt x="1011" y="109"/>
                  <a:pt x="1002" y="109"/>
                </a:cubicBezTo>
                <a:cubicBezTo>
                  <a:pt x="993" y="109"/>
                  <a:pt x="989" y="112"/>
                  <a:pt x="989" y="118"/>
                </a:cubicBezTo>
                <a:cubicBezTo>
                  <a:pt x="989" y="124"/>
                  <a:pt x="994" y="126"/>
                  <a:pt x="1006" y="128"/>
                </a:cubicBezTo>
                <a:cubicBezTo>
                  <a:pt x="1025" y="131"/>
                  <a:pt x="1045" y="136"/>
                  <a:pt x="1045" y="158"/>
                </a:cubicBezTo>
                <a:cubicBezTo>
                  <a:pt x="1045" y="182"/>
                  <a:pt x="1025" y="191"/>
                  <a:pt x="1002" y="191"/>
                </a:cubicBezTo>
                <a:cubicBezTo>
                  <a:pt x="981" y="191"/>
                  <a:pt x="967" y="184"/>
                  <a:pt x="957" y="176"/>
                </a:cubicBezTo>
                <a:close/>
                <a:moveTo>
                  <a:pt x="1055" y="176"/>
                </a:moveTo>
                <a:cubicBezTo>
                  <a:pt x="1066" y="159"/>
                  <a:pt x="1066" y="159"/>
                  <a:pt x="1066" y="159"/>
                </a:cubicBezTo>
                <a:cubicBezTo>
                  <a:pt x="1075" y="167"/>
                  <a:pt x="1088" y="172"/>
                  <a:pt x="1100" y="172"/>
                </a:cubicBezTo>
                <a:cubicBezTo>
                  <a:pt x="1109" y="172"/>
                  <a:pt x="1115" y="169"/>
                  <a:pt x="1115" y="163"/>
                </a:cubicBezTo>
                <a:cubicBezTo>
                  <a:pt x="1115" y="156"/>
                  <a:pt x="1110" y="153"/>
                  <a:pt x="1097" y="151"/>
                </a:cubicBezTo>
                <a:cubicBezTo>
                  <a:pt x="1079" y="148"/>
                  <a:pt x="1059" y="143"/>
                  <a:pt x="1059" y="120"/>
                </a:cubicBezTo>
                <a:cubicBezTo>
                  <a:pt x="1059" y="101"/>
                  <a:pt x="1075" y="89"/>
                  <a:pt x="1097" y="89"/>
                </a:cubicBezTo>
                <a:cubicBezTo>
                  <a:pt x="1117" y="89"/>
                  <a:pt x="1129" y="95"/>
                  <a:pt x="1139" y="103"/>
                </a:cubicBezTo>
                <a:cubicBezTo>
                  <a:pt x="1128" y="120"/>
                  <a:pt x="1128" y="120"/>
                  <a:pt x="1128" y="120"/>
                </a:cubicBezTo>
                <a:cubicBezTo>
                  <a:pt x="1118" y="113"/>
                  <a:pt x="1108" y="109"/>
                  <a:pt x="1099" y="109"/>
                </a:cubicBezTo>
                <a:cubicBezTo>
                  <a:pt x="1091" y="109"/>
                  <a:pt x="1086" y="112"/>
                  <a:pt x="1086" y="118"/>
                </a:cubicBezTo>
                <a:cubicBezTo>
                  <a:pt x="1086" y="124"/>
                  <a:pt x="1091" y="126"/>
                  <a:pt x="1103" y="128"/>
                </a:cubicBezTo>
                <a:cubicBezTo>
                  <a:pt x="1123" y="131"/>
                  <a:pt x="1143" y="136"/>
                  <a:pt x="1143" y="158"/>
                </a:cubicBezTo>
                <a:cubicBezTo>
                  <a:pt x="1143" y="182"/>
                  <a:pt x="1122" y="191"/>
                  <a:pt x="1100" y="191"/>
                </a:cubicBezTo>
                <a:cubicBezTo>
                  <a:pt x="1079" y="191"/>
                  <a:pt x="1064" y="184"/>
                  <a:pt x="1055" y="176"/>
                </a:cubicBezTo>
                <a:close/>
                <a:moveTo>
                  <a:pt x="1157" y="190"/>
                </a:moveTo>
                <a:cubicBezTo>
                  <a:pt x="1157" y="55"/>
                  <a:pt x="1157" y="55"/>
                  <a:pt x="1157" y="55"/>
                </a:cubicBezTo>
                <a:cubicBezTo>
                  <a:pt x="1248" y="55"/>
                  <a:pt x="1248" y="55"/>
                  <a:pt x="1248" y="55"/>
                </a:cubicBezTo>
                <a:cubicBezTo>
                  <a:pt x="1248" y="78"/>
                  <a:pt x="1248" y="78"/>
                  <a:pt x="1248" y="78"/>
                </a:cubicBezTo>
                <a:cubicBezTo>
                  <a:pt x="1190" y="78"/>
                  <a:pt x="1190" y="78"/>
                  <a:pt x="1190" y="78"/>
                </a:cubicBezTo>
                <a:cubicBezTo>
                  <a:pt x="1190" y="111"/>
                  <a:pt x="1190" y="111"/>
                  <a:pt x="1190" y="111"/>
                </a:cubicBezTo>
                <a:cubicBezTo>
                  <a:pt x="1230" y="111"/>
                  <a:pt x="1230" y="111"/>
                  <a:pt x="1230" y="111"/>
                </a:cubicBezTo>
                <a:cubicBezTo>
                  <a:pt x="1230" y="134"/>
                  <a:pt x="1230" y="134"/>
                  <a:pt x="1230" y="134"/>
                </a:cubicBezTo>
                <a:cubicBezTo>
                  <a:pt x="1190" y="134"/>
                  <a:pt x="1190" y="134"/>
                  <a:pt x="1190" y="134"/>
                </a:cubicBezTo>
                <a:cubicBezTo>
                  <a:pt x="1190" y="190"/>
                  <a:pt x="1190" y="190"/>
                  <a:pt x="1190" y="190"/>
                </a:cubicBezTo>
                <a:lnTo>
                  <a:pt x="1157" y="190"/>
                </a:lnTo>
                <a:close/>
                <a:moveTo>
                  <a:pt x="1243" y="164"/>
                </a:moveTo>
                <a:cubicBezTo>
                  <a:pt x="1243" y="142"/>
                  <a:pt x="1258" y="129"/>
                  <a:pt x="1304" y="126"/>
                </a:cubicBezTo>
                <a:cubicBezTo>
                  <a:pt x="1304" y="123"/>
                  <a:pt x="1304" y="123"/>
                  <a:pt x="1304" y="123"/>
                </a:cubicBezTo>
                <a:cubicBezTo>
                  <a:pt x="1304" y="116"/>
                  <a:pt x="1301" y="112"/>
                  <a:pt x="1291" y="112"/>
                </a:cubicBezTo>
                <a:cubicBezTo>
                  <a:pt x="1279" y="112"/>
                  <a:pt x="1269" y="117"/>
                  <a:pt x="1260" y="124"/>
                </a:cubicBezTo>
                <a:cubicBezTo>
                  <a:pt x="1247" y="107"/>
                  <a:pt x="1247" y="107"/>
                  <a:pt x="1247" y="107"/>
                </a:cubicBezTo>
                <a:cubicBezTo>
                  <a:pt x="1257" y="98"/>
                  <a:pt x="1271" y="89"/>
                  <a:pt x="1295" y="89"/>
                </a:cubicBezTo>
                <a:cubicBezTo>
                  <a:pt x="1322" y="89"/>
                  <a:pt x="1332" y="103"/>
                  <a:pt x="1332" y="128"/>
                </a:cubicBezTo>
                <a:cubicBezTo>
                  <a:pt x="1332" y="165"/>
                  <a:pt x="1332" y="165"/>
                  <a:pt x="1332" y="165"/>
                </a:cubicBezTo>
                <a:cubicBezTo>
                  <a:pt x="1332" y="177"/>
                  <a:pt x="1334" y="184"/>
                  <a:pt x="1336" y="190"/>
                </a:cubicBezTo>
                <a:cubicBezTo>
                  <a:pt x="1307" y="190"/>
                  <a:pt x="1307" y="190"/>
                  <a:pt x="1307" y="190"/>
                </a:cubicBezTo>
                <a:cubicBezTo>
                  <a:pt x="1306" y="184"/>
                  <a:pt x="1305" y="180"/>
                  <a:pt x="1305" y="175"/>
                </a:cubicBezTo>
                <a:cubicBezTo>
                  <a:pt x="1296" y="185"/>
                  <a:pt x="1285" y="190"/>
                  <a:pt x="1271" y="190"/>
                </a:cubicBezTo>
                <a:cubicBezTo>
                  <a:pt x="1256" y="190"/>
                  <a:pt x="1243" y="181"/>
                  <a:pt x="1243" y="164"/>
                </a:cubicBezTo>
                <a:close/>
                <a:moveTo>
                  <a:pt x="1304" y="160"/>
                </a:moveTo>
                <a:cubicBezTo>
                  <a:pt x="1304" y="142"/>
                  <a:pt x="1304" y="142"/>
                  <a:pt x="1304" y="142"/>
                </a:cubicBezTo>
                <a:cubicBezTo>
                  <a:pt x="1281" y="144"/>
                  <a:pt x="1271" y="150"/>
                  <a:pt x="1271" y="159"/>
                </a:cubicBezTo>
                <a:cubicBezTo>
                  <a:pt x="1271" y="165"/>
                  <a:pt x="1275" y="168"/>
                  <a:pt x="1282" y="168"/>
                </a:cubicBezTo>
                <a:cubicBezTo>
                  <a:pt x="1292" y="168"/>
                  <a:pt x="1298" y="165"/>
                  <a:pt x="1304" y="160"/>
                </a:cubicBezTo>
                <a:close/>
                <a:moveTo>
                  <a:pt x="1350" y="140"/>
                </a:moveTo>
                <a:cubicBezTo>
                  <a:pt x="1350" y="101"/>
                  <a:pt x="1377" y="89"/>
                  <a:pt x="1399" y="89"/>
                </a:cubicBezTo>
                <a:cubicBezTo>
                  <a:pt x="1425" y="89"/>
                  <a:pt x="1436" y="104"/>
                  <a:pt x="1441" y="119"/>
                </a:cubicBezTo>
                <a:cubicBezTo>
                  <a:pt x="1417" y="127"/>
                  <a:pt x="1417" y="127"/>
                  <a:pt x="1417" y="127"/>
                </a:cubicBezTo>
                <a:cubicBezTo>
                  <a:pt x="1413" y="115"/>
                  <a:pt x="1407" y="111"/>
                  <a:pt x="1399" y="111"/>
                </a:cubicBezTo>
                <a:cubicBezTo>
                  <a:pt x="1387" y="111"/>
                  <a:pt x="1379" y="121"/>
                  <a:pt x="1379" y="140"/>
                </a:cubicBezTo>
                <a:cubicBezTo>
                  <a:pt x="1379" y="158"/>
                  <a:pt x="1385" y="170"/>
                  <a:pt x="1398" y="170"/>
                </a:cubicBezTo>
                <a:cubicBezTo>
                  <a:pt x="1406" y="170"/>
                  <a:pt x="1413" y="166"/>
                  <a:pt x="1417" y="153"/>
                </a:cubicBezTo>
                <a:cubicBezTo>
                  <a:pt x="1442" y="161"/>
                  <a:pt x="1442" y="161"/>
                  <a:pt x="1442" y="161"/>
                </a:cubicBezTo>
                <a:cubicBezTo>
                  <a:pt x="1435" y="176"/>
                  <a:pt x="1423" y="191"/>
                  <a:pt x="1398" y="191"/>
                </a:cubicBezTo>
                <a:cubicBezTo>
                  <a:pt x="1375" y="191"/>
                  <a:pt x="1350" y="178"/>
                  <a:pt x="1350" y="140"/>
                </a:cubicBezTo>
                <a:close/>
                <a:moveTo>
                  <a:pt x="1462" y="161"/>
                </a:moveTo>
                <a:cubicBezTo>
                  <a:pt x="1462" y="111"/>
                  <a:pt x="1462" y="111"/>
                  <a:pt x="1462" y="111"/>
                </a:cubicBezTo>
                <a:cubicBezTo>
                  <a:pt x="1445" y="111"/>
                  <a:pt x="1445" y="111"/>
                  <a:pt x="1445" y="111"/>
                </a:cubicBezTo>
                <a:cubicBezTo>
                  <a:pt x="1445" y="94"/>
                  <a:pt x="1445" y="94"/>
                  <a:pt x="1445" y="94"/>
                </a:cubicBezTo>
                <a:cubicBezTo>
                  <a:pt x="1462" y="94"/>
                  <a:pt x="1462" y="94"/>
                  <a:pt x="1462" y="94"/>
                </a:cubicBezTo>
                <a:cubicBezTo>
                  <a:pt x="1462" y="60"/>
                  <a:pt x="1462" y="60"/>
                  <a:pt x="1462" y="60"/>
                </a:cubicBezTo>
                <a:cubicBezTo>
                  <a:pt x="1490" y="60"/>
                  <a:pt x="1490" y="60"/>
                  <a:pt x="1490" y="60"/>
                </a:cubicBezTo>
                <a:cubicBezTo>
                  <a:pt x="1490" y="94"/>
                  <a:pt x="1490" y="94"/>
                  <a:pt x="1490" y="94"/>
                </a:cubicBezTo>
                <a:cubicBezTo>
                  <a:pt x="1518" y="94"/>
                  <a:pt x="1518" y="94"/>
                  <a:pt x="1518" y="94"/>
                </a:cubicBezTo>
                <a:cubicBezTo>
                  <a:pt x="1518" y="111"/>
                  <a:pt x="1518" y="111"/>
                  <a:pt x="1518" y="111"/>
                </a:cubicBezTo>
                <a:cubicBezTo>
                  <a:pt x="1490" y="111"/>
                  <a:pt x="1490" y="111"/>
                  <a:pt x="1490" y="111"/>
                </a:cubicBezTo>
                <a:cubicBezTo>
                  <a:pt x="1490" y="155"/>
                  <a:pt x="1490" y="155"/>
                  <a:pt x="1490" y="155"/>
                </a:cubicBezTo>
                <a:cubicBezTo>
                  <a:pt x="1490" y="165"/>
                  <a:pt x="1493" y="169"/>
                  <a:pt x="1504" y="169"/>
                </a:cubicBezTo>
                <a:cubicBezTo>
                  <a:pt x="1507" y="169"/>
                  <a:pt x="1513" y="168"/>
                  <a:pt x="1513" y="168"/>
                </a:cubicBezTo>
                <a:cubicBezTo>
                  <a:pt x="1513" y="189"/>
                  <a:pt x="1513" y="189"/>
                  <a:pt x="1513" y="189"/>
                </a:cubicBezTo>
                <a:cubicBezTo>
                  <a:pt x="1513" y="189"/>
                  <a:pt x="1501" y="190"/>
                  <a:pt x="1495" y="190"/>
                </a:cubicBezTo>
                <a:cubicBezTo>
                  <a:pt x="1466" y="190"/>
                  <a:pt x="1462" y="180"/>
                  <a:pt x="1462" y="161"/>
                </a:cubicBezTo>
                <a:close/>
                <a:moveTo>
                  <a:pt x="1527" y="140"/>
                </a:moveTo>
                <a:cubicBezTo>
                  <a:pt x="1527" y="102"/>
                  <a:pt x="1553" y="89"/>
                  <a:pt x="1577" y="89"/>
                </a:cubicBezTo>
                <a:cubicBezTo>
                  <a:pt x="1601" y="89"/>
                  <a:pt x="1627" y="102"/>
                  <a:pt x="1627" y="140"/>
                </a:cubicBezTo>
                <a:cubicBezTo>
                  <a:pt x="1627" y="178"/>
                  <a:pt x="1601" y="191"/>
                  <a:pt x="1577" y="191"/>
                </a:cubicBezTo>
                <a:cubicBezTo>
                  <a:pt x="1554" y="191"/>
                  <a:pt x="1527" y="178"/>
                  <a:pt x="1527" y="140"/>
                </a:cubicBezTo>
                <a:close/>
                <a:moveTo>
                  <a:pt x="1597" y="140"/>
                </a:moveTo>
                <a:cubicBezTo>
                  <a:pt x="1597" y="124"/>
                  <a:pt x="1592" y="111"/>
                  <a:pt x="1577" y="111"/>
                </a:cubicBezTo>
                <a:cubicBezTo>
                  <a:pt x="1563" y="111"/>
                  <a:pt x="1557" y="123"/>
                  <a:pt x="1557" y="140"/>
                </a:cubicBezTo>
                <a:cubicBezTo>
                  <a:pt x="1557" y="157"/>
                  <a:pt x="1562" y="170"/>
                  <a:pt x="1577" y="170"/>
                </a:cubicBezTo>
                <a:cubicBezTo>
                  <a:pt x="1591" y="170"/>
                  <a:pt x="1597" y="158"/>
                  <a:pt x="1597" y="140"/>
                </a:cubicBezTo>
                <a:close/>
                <a:moveTo>
                  <a:pt x="1642" y="190"/>
                </a:moveTo>
                <a:cubicBezTo>
                  <a:pt x="1642" y="94"/>
                  <a:pt x="1642" y="94"/>
                  <a:pt x="1642" y="94"/>
                </a:cubicBezTo>
                <a:cubicBezTo>
                  <a:pt x="1672" y="94"/>
                  <a:pt x="1672" y="94"/>
                  <a:pt x="1672" y="94"/>
                </a:cubicBezTo>
                <a:cubicBezTo>
                  <a:pt x="1672" y="111"/>
                  <a:pt x="1672" y="111"/>
                  <a:pt x="1672" y="111"/>
                </a:cubicBezTo>
                <a:cubicBezTo>
                  <a:pt x="1673" y="111"/>
                  <a:pt x="1673" y="111"/>
                  <a:pt x="1673" y="111"/>
                </a:cubicBezTo>
                <a:cubicBezTo>
                  <a:pt x="1679" y="100"/>
                  <a:pt x="1688" y="88"/>
                  <a:pt x="1706" y="88"/>
                </a:cubicBezTo>
                <a:cubicBezTo>
                  <a:pt x="1707" y="88"/>
                  <a:pt x="1707" y="88"/>
                  <a:pt x="1707" y="88"/>
                </a:cubicBezTo>
                <a:cubicBezTo>
                  <a:pt x="1707" y="115"/>
                  <a:pt x="1707" y="115"/>
                  <a:pt x="1707" y="115"/>
                </a:cubicBezTo>
                <a:cubicBezTo>
                  <a:pt x="1706" y="115"/>
                  <a:pt x="1700" y="115"/>
                  <a:pt x="1698" y="115"/>
                </a:cubicBezTo>
                <a:cubicBezTo>
                  <a:pt x="1687" y="115"/>
                  <a:pt x="1677" y="121"/>
                  <a:pt x="1672" y="128"/>
                </a:cubicBezTo>
                <a:cubicBezTo>
                  <a:pt x="1672" y="190"/>
                  <a:pt x="1672" y="190"/>
                  <a:pt x="1672" y="190"/>
                </a:cubicBezTo>
                <a:lnTo>
                  <a:pt x="1642" y="190"/>
                </a:lnTo>
                <a:close/>
                <a:moveTo>
                  <a:pt x="1711" y="176"/>
                </a:moveTo>
                <a:cubicBezTo>
                  <a:pt x="1723" y="159"/>
                  <a:pt x="1723" y="159"/>
                  <a:pt x="1723" y="159"/>
                </a:cubicBezTo>
                <a:cubicBezTo>
                  <a:pt x="1732" y="167"/>
                  <a:pt x="1745" y="172"/>
                  <a:pt x="1757" y="172"/>
                </a:cubicBezTo>
                <a:cubicBezTo>
                  <a:pt x="1766" y="172"/>
                  <a:pt x="1772" y="169"/>
                  <a:pt x="1772" y="163"/>
                </a:cubicBezTo>
                <a:cubicBezTo>
                  <a:pt x="1772" y="156"/>
                  <a:pt x="1767" y="153"/>
                  <a:pt x="1754" y="151"/>
                </a:cubicBezTo>
                <a:cubicBezTo>
                  <a:pt x="1735" y="148"/>
                  <a:pt x="1716" y="143"/>
                  <a:pt x="1716" y="120"/>
                </a:cubicBezTo>
                <a:cubicBezTo>
                  <a:pt x="1716" y="101"/>
                  <a:pt x="1732" y="89"/>
                  <a:pt x="1754" y="89"/>
                </a:cubicBezTo>
                <a:cubicBezTo>
                  <a:pt x="1773" y="89"/>
                  <a:pt x="1785" y="95"/>
                  <a:pt x="1796" y="103"/>
                </a:cubicBezTo>
                <a:cubicBezTo>
                  <a:pt x="1785" y="120"/>
                  <a:pt x="1785" y="120"/>
                  <a:pt x="1785" y="120"/>
                </a:cubicBezTo>
                <a:cubicBezTo>
                  <a:pt x="1775" y="113"/>
                  <a:pt x="1765" y="109"/>
                  <a:pt x="1756" y="109"/>
                </a:cubicBezTo>
                <a:cubicBezTo>
                  <a:pt x="1748" y="109"/>
                  <a:pt x="1743" y="112"/>
                  <a:pt x="1743" y="118"/>
                </a:cubicBezTo>
                <a:cubicBezTo>
                  <a:pt x="1743" y="124"/>
                  <a:pt x="1748" y="126"/>
                  <a:pt x="1760" y="128"/>
                </a:cubicBezTo>
                <a:cubicBezTo>
                  <a:pt x="1779" y="131"/>
                  <a:pt x="1800" y="136"/>
                  <a:pt x="1800" y="158"/>
                </a:cubicBezTo>
                <a:cubicBezTo>
                  <a:pt x="1800" y="182"/>
                  <a:pt x="1779" y="191"/>
                  <a:pt x="1757" y="191"/>
                </a:cubicBezTo>
                <a:cubicBezTo>
                  <a:pt x="1735" y="191"/>
                  <a:pt x="1721" y="184"/>
                  <a:pt x="1711" y="176"/>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dirty="0">
              <a:ln>
                <a:noFill/>
              </a:ln>
              <a:solidFill>
                <a:srgbClr val="FFFFFF"/>
              </a:solidFill>
              <a:effectLst/>
              <a:uLnTx/>
              <a:uFillTx/>
            </a:endParaRPr>
          </a:p>
        </p:txBody>
      </p:sp>
      <p:sp>
        <p:nvSpPr>
          <p:cNvPr id="10" name="Fieldglass"/>
          <p:cNvSpPr>
            <a:spLocks noChangeAspect="1" noEditPoints="1"/>
          </p:cNvSpPr>
          <p:nvPr/>
        </p:nvSpPr>
        <p:spPr bwMode="auto">
          <a:xfrm>
            <a:off x="1497042" y="3562313"/>
            <a:ext cx="1122978" cy="213867"/>
          </a:xfrm>
          <a:custGeom>
            <a:avLst/>
            <a:gdLst>
              <a:gd name="T0" fmla="*/ 54 w 1611"/>
              <a:gd name="T1" fmla="*/ 182 h 304"/>
              <a:gd name="T2" fmla="*/ 53 w 1611"/>
              <a:gd name="T3" fmla="*/ 126 h 304"/>
              <a:gd name="T4" fmla="*/ 0 w 1611"/>
              <a:gd name="T5" fmla="*/ 206 h 304"/>
              <a:gd name="T6" fmla="*/ 205 w 1611"/>
              <a:gd name="T7" fmla="*/ 236 h 304"/>
              <a:gd name="T8" fmla="*/ 158 w 1611"/>
              <a:gd name="T9" fmla="*/ 186 h 304"/>
              <a:gd name="T10" fmla="*/ 249 w 1611"/>
              <a:gd name="T11" fmla="*/ 236 h 304"/>
              <a:gd name="T12" fmla="*/ 278 w 1611"/>
              <a:gd name="T13" fmla="*/ 189 h 304"/>
              <a:gd name="T14" fmla="*/ 322 w 1611"/>
              <a:gd name="T15" fmla="*/ 147 h 304"/>
              <a:gd name="T16" fmla="*/ 413 w 1611"/>
              <a:gd name="T17" fmla="*/ 104 h 304"/>
              <a:gd name="T18" fmla="*/ 484 w 1611"/>
              <a:gd name="T19" fmla="*/ 161 h 304"/>
              <a:gd name="T20" fmla="*/ 514 w 1611"/>
              <a:gd name="T21" fmla="*/ 128 h 304"/>
              <a:gd name="T22" fmla="*/ 514 w 1611"/>
              <a:gd name="T23" fmla="*/ 236 h 304"/>
              <a:gd name="T24" fmla="*/ 560 w 1611"/>
              <a:gd name="T25" fmla="*/ 189 h 304"/>
              <a:gd name="T26" fmla="*/ 611 w 1611"/>
              <a:gd name="T27" fmla="*/ 218 h 304"/>
              <a:gd name="T28" fmla="*/ 626 w 1611"/>
              <a:gd name="T29" fmla="*/ 179 h 304"/>
              <a:gd name="T30" fmla="*/ 669 w 1611"/>
              <a:gd name="T31" fmla="*/ 104 h 304"/>
              <a:gd name="T32" fmla="*/ 752 w 1611"/>
              <a:gd name="T33" fmla="*/ 139 h 304"/>
              <a:gd name="T34" fmla="*/ 812 w 1611"/>
              <a:gd name="T35" fmla="*/ 236 h 304"/>
              <a:gd name="T36" fmla="*/ 781 w 1611"/>
              <a:gd name="T37" fmla="*/ 207 h 304"/>
              <a:gd name="T38" fmla="*/ 781 w 1611"/>
              <a:gd name="T39" fmla="*/ 207 h 304"/>
              <a:gd name="T40" fmla="*/ 830 w 1611"/>
              <a:gd name="T41" fmla="*/ 173 h 304"/>
              <a:gd name="T42" fmla="*/ 913 w 1611"/>
              <a:gd name="T43" fmla="*/ 164 h 304"/>
              <a:gd name="T44" fmla="*/ 865 w 1611"/>
              <a:gd name="T45" fmla="*/ 215 h 304"/>
              <a:gd name="T46" fmla="*/ 900 w 1611"/>
              <a:gd name="T47" fmla="*/ 247 h 304"/>
              <a:gd name="T48" fmla="*/ 876 w 1611"/>
              <a:gd name="T49" fmla="*/ 257 h 304"/>
              <a:gd name="T50" fmla="*/ 873 w 1611"/>
              <a:gd name="T51" fmla="*/ 191 h 304"/>
              <a:gd name="T52" fmla="*/ 971 w 1611"/>
              <a:gd name="T53" fmla="*/ 236 h 304"/>
              <a:gd name="T54" fmla="*/ 1035 w 1611"/>
              <a:gd name="T55" fmla="*/ 161 h 304"/>
              <a:gd name="T56" fmla="*/ 1076 w 1611"/>
              <a:gd name="T57" fmla="*/ 213 h 304"/>
              <a:gd name="T58" fmla="*/ 988 w 1611"/>
              <a:gd name="T59" fmla="*/ 212 h 304"/>
              <a:gd name="T60" fmla="*/ 1048 w 1611"/>
              <a:gd name="T61" fmla="*/ 208 h 304"/>
              <a:gd name="T62" fmla="*/ 1131 w 1611"/>
              <a:gd name="T63" fmla="*/ 199 h 304"/>
              <a:gd name="T64" fmla="*/ 1133 w 1611"/>
              <a:gd name="T65" fmla="*/ 158 h 304"/>
              <a:gd name="T66" fmla="*/ 1090 w 1611"/>
              <a:gd name="T67" fmla="*/ 223 h 304"/>
              <a:gd name="T68" fmla="*/ 1225 w 1611"/>
              <a:gd name="T69" fmla="*/ 199 h 304"/>
              <a:gd name="T70" fmla="*/ 1227 w 1611"/>
              <a:gd name="T71" fmla="*/ 158 h 304"/>
              <a:gd name="T72" fmla="*/ 1184 w 1611"/>
              <a:gd name="T73" fmla="*/ 223 h 304"/>
              <a:gd name="T74" fmla="*/ 1380 w 1611"/>
              <a:gd name="T75" fmla="*/ 273 h 304"/>
              <a:gd name="T76" fmla="*/ 1340 w 1611"/>
              <a:gd name="T77" fmla="*/ 189 h 304"/>
              <a:gd name="T78" fmla="*/ 1378 w 1611"/>
              <a:gd name="T79" fmla="*/ 188 h 304"/>
              <a:gd name="T80" fmla="*/ 1369 w 1611"/>
              <a:gd name="T81" fmla="*/ 224 h 304"/>
              <a:gd name="T82" fmla="*/ 1541 w 1611"/>
              <a:gd name="T83" fmla="*/ 76 h 304"/>
              <a:gd name="T84" fmla="*/ 1470 w 1611"/>
              <a:gd name="T85" fmla="*/ 0 h 304"/>
              <a:gd name="T86" fmla="*/ 1463 w 1611"/>
              <a:gd name="T87" fmla="*/ 83 h 304"/>
              <a:gd name="T88" fmla="*/ 1524 w 1611"/>
              <a:gd name="T89" fmla="*/ 220 h 304"/>
              <a:gd name="T90" fmla="*/ 1611 w 1611"/>
              <a:gd name="T91" fmla="*/ 272 h 304"/>
              <a:gd name="T92" fmla="*/ 1592 w 1611"/>
              <a:gd name="T93" fmla="*/ 186 h 304"/>
              <a:gd name="T94" fmla="*/ 1556 w 1611"/>
              <a:gd name="T95" fmla="*/ 211 h 304"/>
              <a:gd name="T96" fmla="*/ 1516 w 1611"/>
              <a:gd name="T97" fmla="*/ 140 h 304"/>
              <a:gd name="T98" fmla="*/ 1499 w 1611"/>
              <a:gd name="T99" fmla="*/ 44 h 304"/>
              <a:gd name="T100" fmla="*/ 1489 w 1611"/>
              <a:gd name="T101" fmla="*/ 252 h 304"/>
              <a:gd name="T102" fmla="*/ 1442 w 1611"/>
              <a:gd name="T103" fmla="*/ 207 h 304"/>
              <a:gd name="T104" fmla="*/ 1430 w 1611"/>
              <a:gd name="T105" fmla="*/ 117 h 304"/>
              <a:gd name="T106" fmla="*/ 1420 w 1611"/>
              <a:gd name="T107" fmla="*/ 98 h 304"/>
              <a:gd name="T108" fmla="*/ 1439 w 1611"/>
              <a:gd name="T109" fmla="*/ 246 h 304"/>
              <a:gd name="T110" fmla="*/ 1497 w 1611"/>
              <a:gd name="T111" fmla="*/ 258 h 304"/>
              <a:gd name="T112" fmla="*/ 1560 w 1611"/>
              <a:gd name="T113" fmla="*/ 172 h 304"/>
              <a:gd name="T114" fmla="*/ 1531 w 1611"/>
              <a:gd name="T115" fmla="*/ 112 h 304"/>
              <a:gd name="T116" fmla="*/ 1444 w 1611"/>
              <a:gd name="T117" fmla="*/ 165 h 304"/>
              <a:gd name="T118" fmla="*/ 1378 w 1611"/>
              <a:gd name="T119" fmla="*/ 208 h 304"/>
              <a:gd name="T120" fmla="*/ 1486 w 1611"/>
              <a:gd name="T121" fmla="*/ 218 h 304"/>
              <a:gd name="T122" fmla="*/ 1541 w 1611"/>
              <a:gd name="T123" fmla="*/ 7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1" h="304">
                <a:moveTo>
                  <a:pt x="0" y="206"/>
                </a:moveTo>
                <a:cubicBezTo>
                  <a:pt x="22" y="193"/>
                  <a:pt x="22" y="193"/>
                  <a:pt x="22" y="193"/>
                </a:cubicBezTo>
                <a:cubicBezTo>
                  <a:pt x="29" y="208"/>
                  <a:pt x="42" y="216"/>
                  <a:pt x="57" y="216"/>
                </a:cubicBezTo>
                <a:cubicBezTo>
                  <a:pt x="71" y="216"/>
                  <a:pt x="80" y="211"/>
                  <a:pt x="80" y="201"/>
                </a:cubicBezTo>
                <a:cubicBezTo>
                  <a:pt x="80" y="191"/>
                  <a:pt x="71" y="186"/>
                  <a:pt x="54" y="182"/>
                </a:cubicBezTo>
                <a:cubicBezTo>
                  <a:pt x="30" y="175"/>
                  <a:pt x="6" y="169"/>
                  <a:pt x="6" y="141"/>
                </a:cubicBezTo>
                <a:cubicBezTo>
                  <a:pt x="6" y="117"/>
                  <a:pt x="25" y="102"/>
                  <a:pt x="53" y="102"/>
                </a:cubicBezTo>
                <a:cubicBezTo>
                  <a:pt x="80" y="102"/>
                  <a:pt x="96" y="115"/>
                  <a:pt x="105" y="129"/>
                </a:cubicBezTo>
                <a:cubicBezTo>
                  <a:pt x="85" y="144"/>
                  <a:pt x="85" y="144"/>
                  <a:pt x="85" y="144"/>
                </a:cubicBezTo>
                <a:cubicBezTo>
                  <a:pt x="78" y="133"/>
                  <a:pt x="66" y="126"/>
                  <a:pt x="53" y="126"/>
                </a:cubicBezTo>
                <a:cubicBezTo>
                  <a:pt x="41" y="126"/>
                  <a:pt x="34" y="131"/>
                  <a:pt x="34" y="139"/>
                </a:cubicBezTo>
                <a:cubicBezTo>
                  <a:pt x="34" y="149"/>
                  <a:pt x="44" y="153"/>
                  <a:pt x="61" y="158"/>
                </a:cubicBezTo>
                <a:cubicBezTo>
                  <a:pt x="84" y="164"/>
                  <a:pt x="109" y="171"/>
                  <a:pt x="109" y="199"/>
                </a:cubicBezTo>
                <a:cubicBezTo>
                  <a:pt x="109" y="220"/>
                  <a:pt x="93" y="239"/>
                  <a:pt x="56" y="239"/>
                </a:cubicBezTo>
                <a:cubicBezTo>
                  <a:pt x="28" y="239"/>
                  <a:pt x="10" y="225"/>
                  <a:pt x="0" y="206"/>
                </a:cubicBezTo>
                <a:close/>
                <a:moveTo>
                  <a:pt x="114" y="236"/>
                </a:moveTo>
                <a:cubicBezTo>
                  <a:pt x="161" y="104"/>
                  <a:pt x="161" y="104"/>
                  <a:pt x="161" y="104"/>
                </a:cubicBezTo>
                <a:cubicBezTo>
                  <a:pt x="188" y="104"/>
                  <a:pt x="188" y="104"/>
                  <a:pt x="188" y="104"/>
                </a:cubicBezTo>
                <a:cubicBezTo>
                  <a:pt x="235" y="236"/>
                  <a:pt x="235" y="236"/>
                  <a:pt x="235" y="236"/>
                </a:cubicBezTo>
                <a:cubicBezTo>
                  <a:pt x="205" y="236"/>
                  <a:pt x="205" y="236"/>
                  <a:pt x="205" y="236"/>
                </a:cubicBezTo>
                <a:cubicBezTo>
                  <a:pt x="196" y="207"/>
                  <a:pt x="196" y="207"/>
                  <a:pt x="196" y="207"/>
                </a:cubicBezTo>
                <a:cubicBezTo>
                  <a:pt x="151" y="207"/>
                  <a:pt x="151" y="207"/>
                  <a:pt x="151" y="207"/>
                </a:cubicBezTo>
                <a:cubicBezTo>
                  <a:pt x="141" y="236"/>
                  <a:pt x="141" y="236"/>
                  <a:pt x="141" y="236"/>
                </a:cubicBezTo>
                <a:lnTo>
                  <a:pt x="114" y="236"/>
                </a:lnTo>
                <a:close/>
                <a:moveTo>
                  <a:pt x="158" y="186"/>
                </a:moveTo>
                <a:cubicBezTo>
                  <a:pt x="189" y="186"/>
                  <a:pt x="189" y="186"/>
                  <a:pt x="189" y="186"/>
                </a:cubicBezTo>
                <a:cubicBezTo>
                  <a:pt x="174" y="141"/>
                  <a:pt x="174" y="141"/>
                  <a:pt x="174" y="141"/>
                </a:cubicBezTo>
                <a:cubicBezTo>
                  <a:pt x="173" y="141"/>
                  <a:pt x="173" y="141"/>
                  <a:pt x="173" y="141"/>
                </a:cubicBezTo>
                <a:lnTo>
                  <a:pt x="158" y="186"/>
                </a:lnTo>
                <a:close/>
                <a:moveTo>
                  <a:pt x="249" y="236"/>
                </a:moveTo>
                <a:cubicBezTo>
                  <a:pt x="249" y="105"/>
                  <a:pt x="249" y="105"/>
                  <a:pt x="249" y="105"/>
                </a:cubicBezTo>
                <a:cubicBezTo>
                  <a:pt x="297" y="105"/>
                  <a:pt x="297" y="105"/>
                  <a:pt x="297" y="105"/>
                </a:cubicBezTo>
                <a:cubicBezTo>
                  <a:pt x="325" y="105"/>
                  <a:pt x="351" y="112"/>
                  <a:pt x="351" y="147"/>
                </a:cubicBezTo>
                <a:cubicBezTo>
                  <a:pt x="351" y="182"/>
                  <a:pt x="323" y="189"/>
                  <a:pt x="297" y="189"/>
                </a:cubicBezTo>
                <a:cubicBezTo>
                  <a:pt x="278" y="189"/>
                  <a:pt x="278" y="189"/>
                  <a:pt x="278" y="189"/>
                </a:cubicBezTo>
                <a:cubicBezTo>
                  <a:pt x="278" y="236"/>
                  <a:pt x="278" y="236"/>
                  <a:pt x="278" y="236"/>
                </a:cubicBezTo>
                <a:lnTo>
                  <a:pt x="249" y="236"/>
                </a:lnTo>
                <a:close/>
                <a:moveTo>
                  <a:pt x="278" y="167"/>
                </a:moveTo>
                <a:cubicBezTo>
                  <a:pt x="298" y="167"/>
                  <a:pt x="298" y="167"/>
                  <a:pt x="298" y="167"/>
                </a:cubicBezTo>
                <a:cubicBezTo>
                  <a:pt x="316" y="167"/>
                  <a:pt x="322" y="160"/>
                  <a:pt x="322" y="147"/>
                </a:cubicBezTo>
                <a:cubicBezTo>
                  <a:pt x="322" y="135"/>
                  <a:pt x="316" y="128"/>
                  <a:pt x="298" y="128"/>
                </a:cubicBezTo>
                <a:cubicBezTo>
                  <a:pt x="278" y="128"/>
                  <a:pt x="278" y="128"/>
                  <a:pt x="278" y="128"/>
                </a:cubicBezTo>
                <a:lnTo>
                  <a:pt x="278" y="167"/>
                </a:lnTo>
                <a:close/>
                <a:moveTo>
                  <a:pt x="413" y="236"/>
                </a:moveTo>
                <a:cubicBezTo>
                  <a:pt x="413" y="104"/>
                  <a:pt x="413" y="104"/>
                  <a:pt x="413" y="104"/>
                </a:cubicBezTo>
                <a:cubicBezTo>
                  <a:pt x="500" y="104"/>
                  <a:pt x="500" y="104"/>
                  <a:pt x="500" y="104"/>
                </a:cubicBezTo>
                <a:cubicBezTo>
                  <a:pt x="500" y="129"/>
                  <a:pt x="500" y="129"/>
                  <a:pt x="500" y="129"/>
                </a:cubicBezTo>
                <a:cubicBezTo>
                  <a:pt x="442" y="129"/>
                  <a:pt x="442" y="129"/>
                  <a:pt x="442" y="129"/>
                </a:cubicBezTo>
                <a:cubicBezTo>
                  <a:pt x="442" y="161"/>
                  <a:pt x="442" y="161"/>
                  <a:pt x="442" y="161"/>
                </a:cubicBezTo>
                <a:cubicBezTo>
                  <a:pt x="484" y="161"/>
                  <a:pt x="484" y="161"/>
                  <a:pt x="484" y="161"/>
                </a:cubicBezTo>
                <a:cubicBezTo>
                  <a:pt x="484" y="184"/>
                  <a:pt x="484" y="184"/>
                  <a:pt x="484" y="184"/>
                </a:cubicBezTo>
                <a:cubicBezTo>
                  <a:pt x="442" y="184"/>
                  <a:pt x="442" y="184"/>
                  <a:pt x="442" y="184"/>
                </a:cubicBezTo>
                <a:cubicBezTo>
                  <a:pt x="442" y="236"/>
                  <a:pt x="442" y="236"/>
                  <a:pt x="442" y="236"/>
                </a:cubicBezTo>
                <a:lnTo>
                  <a:pt x="413" y="236"/>
                </a:lnTo>
                <a:close/>
                <a:moveTo>
                  <a:pt x="514" y="128"/>
                </a:moveTo>
                <a:cubicBezTo>
                  <a:pt x="514" y="105"/>
                  <a:pt x="514" y="105"/>
                  <a:pt x="514" y="105"/>
                </a:cubicBezTo>
                <a:cubicBezTo>
                  <a:pt x="543" y="105"/>
                  <a:pt x="543" y="105"/>
                  <a:pt x="543" y="105"/>
                </a:cubicBezTo>
                <a:cubicBezTo>
                  <a:pt x="543" y="128"/>
                  <a:pt x="543" y="128"/>
                  <a:pt x="543" y="128"/>
                </a:cubicBezTo>
                <a:lnTo>
                  <a:pt x="514" y="128"/>
                </a:lnTo>
                <a:close/>
                <a:moveTo>
                  <a:pt x="514" y="236"/>
                </a:moveTo>
                <a:cubicBezTo>
                  <a:pt x="514" y="141"/>
                  <a:pt x="514" y="141"/>
                  <a:pt x="514" y="141"/>
                </a:cubicBezTo>
                <a:cubicBezTo>
                  <a:pt x="542" y="141"/>
                  <a:pt x="542" y="141"/>
                  <a:pt x="542" y="141"/>
                </a:cubicBezTo>
                <a:cubicBezTo>
                  <a:pt x="542" y="236"/>
                  <a:pt x="542" y="236"/>
                  <a:pt x="542" y="236"/>
                </a:cubicBezTo>
                <a:lnTo>
                  <a:pt x="514" y="236"/>
                </a:lnTo>
                <a:close/>
                <a:moveTo>
                  <a:pt x="560" y="189"/>
                </a:moveTo>
                <a:cubicBezTo>
                  <a:pt x="560" y="152"/>
                  <a:pt x="588" y="139"/>
                  <a:pt x="608" y="139"/>
                </a:cubicBezTo>
                <a:cubicBezTo>
                  <a:pt x="627" y="139"/>
                  <a:pt x="651" y="149"/>
                  <a:pt x="651" y="192"/>
                </a:cubicBezTo>
                <a:cubicBezTo>
                  <a:pt x="651" y="196"/>
                  <a:pt x="651" y="196"/>
                  <a:pt x="651" y="196"/>
                </a:cubicBezTo>
                <a:cubicBezTo>
                  <a:pt x="588" y="196"/>
                  <a:pt x="588" y="196"/>
                  <a:pt x="588" y="196"/>
                </a:cubicBezTo>
                <a:cubicBezTo>
                  <a:pt x="590" y="212"/>
                  <a:pt x="599" y="218"/>
                  <a:pt x="611" y="218"/>
                </a:cubicBezTo>
                <a:cubicBezTo>
                  <a:pt x="622" y="218"/>
                  <a:pt x="632" y="213"/>
                  <a:pt x="639" y="207"/>
                </a:cubicBezTo>
                <a:cubicBezTo>
                  <a:pt x="650" y="224"/>
                  <a:pt x="650" y="224"/>
                  <a:pt x="650" y="224"/>
                </a:cubicBezTo>
                <a:cubicBezTo>
                  <a:pt x="639" y="233"/>
                  <a:pt x="625" y="238"/>
                  <a:pt x="608" y="238"/>
                </a:cubicBezTo>
                <a:cubicBezTo>
                  <a:pt x="584" y="238"/>
                  <a:pt x="560" y="225"/>
                  <a:pt x="560" y="189"/>
                </a:cubicBezTo>
                <a:close/>
                <a:moveTo>
                  <a:pt x="626" y="179"/>
                </a:moveTo>
                <a:cubicBezTo>
                  <a:pt x="624" y="166"/>
                  <a:pt x="618" y="160"/>
                  <a:pt x="608" y="160"/>
                </a:cubicBezTo>
                <a:cubicBezTo>
                  <a:pt x="599" y="160"/>
                  <a:pt x="591" y="166"/>
                  <a:pt x="589" y="179"/>
                </a:cubicBezTo>
                <a:lnTo>
                  <a:pt x="626" y="179"/>
                </a:lnTo>
                <a:close/>
                <a:moveTo>
                  <a:pt x="669" y="236"/>
                </a:moveTo>
                <a:cubicBezTo>
                  <a:pt x="669" y="104"/>
                  <a:pt x="669" y="104"/>
                  <a:pt x="669" y="104"/>
                </a:cubicBezTo>
                <a:cubicBezTo>
                  <a:pt x="697" y="104"/>
                  <a:pt x="697" y="104"/>
                  <a:pt x="697" y="104"/>
                </a:cubicBezTo>
                <a:cubicBezTo>
                  <a:pt x="697" y="236"/>
                  <a:pt x="697" y="236"/>
                  <a:pt x="697" y="236"/>
                </a:cubicBezTo>
                <a:lnTo>
                  <a:pt x="669" y="236"/>
                </a:lnTo>
                <a:close/>
                <a:moveTo>
                  <a:pt x="715" y="189"/>
                </a:moveTo>
                <a:cubicBezTo>
                  <a:pt x="715" y="157"/>
                  <a:pt x="730" y="139"/>
                  <a:pt x="752" y="139"/>
                </a:cubicBezTo>
                <a:cubicBezTo>
                  <a:pt x="765" y="139"/>
                  <a:pt x="774" y="144"/>
                  <a:pt x="781" y="153"/>
                </a:cubicBezTo>
                <a:cubicBezTo>
                  <a:pt x="781" y="104"/>
                  <a:pt x="781" y="104"/>
                  <a:pt x="781" y="104"/>
                </a:cubicBezTo>
                <a:cubicBezTo>
                  <a:pt x="809" y="104"/>
                  <a:pt x="809" y="104"/>
                  <a:pt x="809" y="104"/>
                </a:cubicBezTo>
                <a:cubicBezTo>
                  <a:pt x="809" y="213"/>
                  <a:pt x="809" y="213"/>
                  <a:pt x="809" y="213"/>
                </a:cubicBezTo>
                <a:cubicBezTo>
                  <a:pt x="809" y="224"/>
                  <a:pt x="810" y="231"/>
                  <a:pt x="812" y="236"/>
                </a:cubicBezTo>
                <a:cubicBezTo>
                  <a:pt x="783" y="236"/>
                  <a:pt x="783" y="236"/>
                  <a:pt x="783" y="236"/>
                </a:cubicBezTo>
                <a:cubicBezTo>
                  <a:pt x="782" y="234"/>
                  <a:pt x="781" y="227"/>
                  <a:pt x="781" y="222"/>
                </a:cubicBezTo>
                <a:cubicBezTo>
                  <a:pt x="774" y="230"/>
                  <a:pt x="765" y="237"/>
                  <a:pt x="751" y="237"/>
                </a:cubicBezTo>
                <a:cubicBezTo>
                  <a:pt x="730" y="237"/>
                  <a:pt x="715" y="222"/>
                  <a:pt x="715" y="189"/>
                </a:cubicBezTo>
                <a:close/>
                <a:moveTo>
                  <a:pt x="781" y="207"/>
                </a:moveTo>
                <a:cubicBezTo>
                  <a:pt x="781" y="172"/>
                  <a:pt x="781" y="172"/>
                  <a:pt x="781" y="172"/>
                </a:cubicBezTo>
                <a:cubicBezTo>
                  <a:pt x="774" y="166"/>
                  <a:pt x="769" y="163"/>
                  <a:pt x="762" y="163"/>
                </a:cubicBezTo>
                <a:cubicBezTo>
                  <a:pt x="750" y="163"/>
                  <a:pt x="744" y="172"/>
                  <a:pt x="744" y="189"/>
                </a:cubicBezTo>
                <a:cubicBezTo>
                  <a:pt x="744" y="205"/>
                  <a:pt x="749" y="216"/>
                  <a:pt x="762" y="216"/>
                </a:cubicBezTo>
                <a:cubicBezTo>
                  <a:pt x="769" y="216"/>
                  <a:pt x="776" y="212"/>
                  <a:pt x="781" y="207"/>
                </a:cubicBezTo>
                <a:close/>
                <a:moveTo>
                  <a:pt x="822" y="250"/>
                </a:moveTo>
                <a:cubicBezTo>
                  <a:pt x="822" y="241"/>
                  <a:pt x="830" y="235"/>
                  <a:pt x="838" y="231"/>
                </a:cubicBezTo>
                <a:cubicBezTo>
                  <a:pt x="834" y="229"/>
                  <a:pt x="832" y="225"/>
                  <a:pt x="832" y="220"/>
                </a:cubicBezTo>
                <a:cubicBezTo>
                  <a:pt x="832" y="212"/>
                  <a:pt x="838" y="205"/>
                  <a:pt x="846" y="200"/>
                </a:cubicBezTo>
                <a:cubicBezTo>
                  <a:pt x="835" y="194"/>
                  <a:pt x="830" y="185"/>
                  <a:pt x="830" y="173"/>
                </a:cubicBezTo>
                <a:cubicBezTo>
                  <a:pt x="830" y="154"/>
                  <a:pt x="845" y="139"/>
                  <a:pt x="873" y="139"/>
                </a:cubicBezTo>
                <a:cubicBezTo>
                  <a:pt x="887" y="139"/>
                  <a:pt x="897" y="143"/>
                  <a:pt x="904" y="150"/>
                </a:cubicBezTo>
                <a:cubicBezTo>
                  <a:pt x="911" y="144"/>
                  <a:pt x="921" y="140"/>
                  <a:pt x="929" y="140"/>
                </a:cubicBezTo>
                <a:cubicBezTo>
                  <a:pt x="929" y="162"/>
                  <a:pt x="929" y="162"/>
                  <a:pt x="929" y="162"/>
                </a:cubicBezTo>
                <a:cubicBezTo>
                  <a:pt x="925" y="162"/>
                  <a:pt x="920" y="162"/>
                  <a:pt x="913" y="164"/>
                </a:cubicBezTo>
                <a:cubicBezTo>
                  <a:pt x="914" y="166"/>
                  <a:pt x="915" y="170"/>
                  <a:pt x="915" y="173"/>
                </a:cubicBezTo>
                <a:cubicBezTo>
                  <a:pt x="915" y="192"/>
                  <a:pt x="900" y="207"/>
                  <a:pt x="873" y="207"/>
                </a:cubicBezTo>
                <a:cubicBezTo>
                  <a:pt x="867" y="207"/>
                  <a:pt x="862" y="206"/>
                  <a:pt x="858" y="205"/>
                </a:cubicBezTo>
                <a:cubicBezTo>
                  <a:pt x="856" y="207"/>
                  <a:pt x="855" y="208"/>
                  <a:pt x="855" y="210"/>
                </a:cubicBezTo>
                <a:cubicBezTo>
                  <a:pt x="855" y="214"/>
                  <a:pt x="859" y="215"/>
                  <a:pt x="865" y="215"/>
                </a:cubicBezTo>
                <a:cubicBezTo>
                  <a:pt x="880" y="216"/>
                  <a:pt x="880" y="216"/>
                  <a:pt x="880" y="216"/>
                </a:cubicBezTo>
                <a:cubicBezTo>
                  <a:pt x="912" y="217"/>
                  <a:pt x="925" y="225"/>
                  <a:pt x="925" y="243"/>
                </a:cubicBezTo>
                <a:cubicBezTo>
                  <a:pt x="925" y="262"/>
                  <a:pt x="902" y="272"/>
                  <a:pt x="871" y="272"/>
                </a:cubicBezTo>
                <a:cubicBezTo>
                  <a:pt x="834" y="272"/>
                  <a:pt x="822" y="264"/>
                  <a:pt x="822" y="250"/>
                </a:cubicBezTo>
                <a:close/>
                <a:moveTo>
                  <a:pt x="900" y="247"/>
                </a:moveTo>
                <a:cubicBezTo>
                  <a:pt x="900" y="242"/>
                  <a:pt x="898" y="239"/>
                  <a:pt x="875" y="238"/>
                </a:cubicBezTo>
                <a:cubicBezTo>
                  <a:pt x="860" y="237"/>
                  <a:pt x="860" y="237"/>
                  <a:pt x="860" y="237"/>
                </a:cubicBezTo>
                <a:cubicBezTo>
                  <a:pt x="854" y="237"/>
                  <a:pt x="854" y="237"/>
                  <a:pt x="854" y="237"/>
                </a:cubicBezTo>
                <a:cubicBezTo>
                  <a:pt x="850" y="239"/>
                  <a:pt x="849" y="242"/>
                  <a:pt x="849" y="245"/>
                </a:cubicBezTo>
                <a:cubicBezTo>
                  <a:pt x="849" y="253"/>
                  <a:pt x="856" y="257"/>
                  <a:pt x="876" y="257"/>
                </a:cubicBezTo>
                <a:cubicBezTo>
                  <a:pt x="890" y="257"/>
                  <a:pt x="900" y="254"/>
                  <a:pt x="900" y="247"/>
                </a:cubicBezTo>
                <a:close/>
                <a:moveTo>
                  <a:pt x="889" y="174"/>
                </a:moveTo>
                <a:cubicBezTo>
                  <a:pt x="889" y="165"/>
                  <a:pt x="884" y="157"/>
                  <a:pt x="873" y="157"/>
                </a:cubicBezTo>
                <a:cubicBezTo>
                  <a:pt x="862" y="157"/>
                  <a:pt x="857" y="165"/>
                  <a:pt x="857" y="174"/>
                </a:cubicBezTo>
                <a:cubicBezTo>
                  <a:pt x="857" y="184"/>
                  <a:pt x="863" y="191"/>
                  <a:pt x="873" y="191"/>
                </a:cubicBezTo>
                <a:cubicBezTo>
                  <a:pt x="883" y="191"/>
                  <a:pt x="889" y="184"/>
                  <a:pt x="889" y="174"/>
                </a:cubicBezTo>
                <a:close/>
                <a:moveTo>
                  <a:pt x="943" y="236"/>
                </a:moveTo>
                <a:cubicBezTo>
                  <a:pt x="943" y="104"/>
                  <a:pt x="943" y="104"/>
                  <a:pt x="943" y="104"/>
                </a:cubicBezTo>
                <a:cubicBezTo>
                  <a:pt x="971" y="104"/>
                  <a:pt x="971" y="104"/>
                  <a:pt x="971" y="104"/>
                </a:cubicBezTo>
                <a:cubicBezTo>
                  <a:pt x="971" y="236"/>
                  <a:pt x="971" y="236"/>
                  <a:pt x="971" y="236"/>
                </a:cubicBezTo>
                <a:lnTo>
                  <a:pt x="943" y="236"/>
                </a:lnTo>
                <a:close/>
                <a:moveTo>
                  <a:pt x="988" y="212"/>
                </a:moveTo>
                <a:cubicBezTo>
                  <a:pt x="988" y="190"/>
                  <a:pt x="1006" y="178"/>
                  <a:pt x="1048" y="175"/>
                </a:cubicBezTo>
                <a:cubicBezTo>
                  <a:pt x="1048" y="172"/>
                  <a:pt x="1048" y="172"/>
                  <a:pt x="1048" y="172"/>
                </a:cubicBezTo>
                <a:cubicBezTo>
                  <a:pt x="1048" y="165"/>
                  <a:pt x="1044" y="161"/>
                  <a:pt x="1035" y="161"/>
                </a:cubicBezTo>
                <a:cubicBezTo>
                  <a:pt x="1023" y="161"/>
                  <a:pt x="1013" y="166"/>
                  <a:pt x="1004" y="173"/>
                </a:cubicBezTo>
                <a:cubicBezTo>
                  <a:pt x="992" y="156"/>
                  <a:pt x="992" y="156"/>
                  <a:pt x="992" y="156"/>
                </a:cubicBezTo>
                <a:cubicBezTo>
                  <a:pt x="1001" y="148"/>
                  <a:pt x="1015" y="139"/>
                  <a:pt x="1039" y="139"/>
                </a:cubicBezTo>
                <a:cubicBezTo>
                  <a:pt x="1065" y="139"/>
                  <a:pt x="1076" y="152"/>
                  <a:pt x="1076" y="176"/>
                </a:cubicBezTo>
                <a:cubicBezTo>
                  <a:pt x="1076" y="213"/>
                  <a:pt x="1076" y="213"/>
                  <a:pt x="1076" y="213"/>
                </a:cubicBezTo>
                <a:cubicBezTo>
                  <a:pt x="1076" y="224"/>
                  <a:pt x="1077" y="231"/>
                  <a:pt x="1078" y="236"/>
                </a:cubicBezTo>
                <a:cubicBezTo>
                  <a:pt x="1050" y="236"/>
                  <a:pt x="1050" y="236"/>
                  <a:pt x="1050" y="236"/>
                </a:cubicBezTo>
                <a:cubicBezTo>
                  <a:pt x="1049" y="232"/>
                  <a:pt x="1048" y="228"/>
                  <a:pt x="1048" y="222"/>
                </a:cubicBezTo>
                <a:cubicBezTo>
                  <a:pt x="1039" y="232"/>
                  <a:pt x="1029" y="237"/>
                  <a:pt x="1015" y="237"/>
                </a:cubicBezTo>
                <a:cubicBezTo>
                  <a:pt x="1000" y="237"/>
                  <a:pt x="988" y="228"/>
                  <a:pt x="988" y="212"/>
                </a:cubicBezTo>
                <a:close/>
                <a:moveTo>
                  <a:pt x="1048" y="208"/>
                </a:moveTo>
                <a:cubicBezTo>
                  <a:pt x="1048" y="190"/>
                  <a:pt x="1048" y="190"/>
                  <a:pt x="1048" y="190"/>
                </a:cubicBezTo>
                <a:cubicBezTo>
                  <a:pt x="1025" y="192"/>
                  <a:pt x="1016" y="198"/>
                  <a:pt x="1016" y="207"/>
                </a:cubicBezTo>
                <a:cubicBezTo>
                  <a:pt x="1016" y="213"/>
                  <a:pt x="1020" y="216"/>
                  <a:pt x="1026" y="216"/>
                </a:cubicBezTo>
                <a:cubicBezTo>
                  <a:pt x="1036" y="216"/>
                  <a:pt x="1043" y="213"/>
                  <a:pt x="1048" y="208"/>
                </a:cubicBezTo>
                <a:close/>
                <a:moveTo>
                  <a:pt x="1090" y="223"/>
                </a:moveTo>
                <a:cubicBezTo>
                  <a:pt x="1101" y="207"/>
                  <a:pt x="1101" y="207"/>
                  <a:pt x="1101" y="207"/>
                </a:cubicBezTo>
                <a:cubicBezTo>
                  <a:pt x="1110" y="215"/>
                  <a:pt x="1122" y="220"/>
                  <a:pt x="1134" y="220"/>
                </a:cubicBezTo>
                <a:cubicBezTo>
                  <a:pt x="1143" y="220"/>
                  <a:pt x="1149" y="217"/>
                  <a:pt x="1149" y="210"/>
                </a:cubicBezTo>
                <a:cubicBezTo>
                  <a:pt x="1149" y="204"/>
                  <a:pt x="1144" y="201"/>
                  <a:pt x="1131" y="199"/>
                </a:cubicBezTo>
                <a:cubicBezTo>
                  <a:pt x="1113" y="196"/>
                  <a:pt x="1094" y="192"/>
                  <a:pt x="1094" y="169"/>
                </a:cubicBezTo>
                <a:cubicBezTo>
                  <a:pt x="1094" y="150"/>
                  <a:pt x="1110" y="139"/>
                  <a:pt x="1131" y="139"/>
                </a:cubicBezTo>
                <a:cubicBezTo>
                  <a:pt x="1150" y="139"/>
                  <a:pt x="1162" y="144"/>
                  <a:pt x="1172" y="153"/>
                </a:cubicBezTo>
                <a:cubicBezTo>
                  <a:pt x="1161" y="169"/>
                  <a:pt x="1161" y="169"/>
                  <a:pt x="1161" y="169"/>
                </a:cubicBezTo>
                <a:cubicBezTo>
                  <a:pt x="1152" y="162"/>
                  <a:pt x="1142" y="158"/>
                  <a:pt x="1133" y="158"/>
                </a:cubicBezTo>
                <a:cubicBezTo>
                  <a:pt x="1125" y="158"/>
                  <a:pt x="1120" y="162"/>
                  <a:pt x="1120" y="167"/>
                </a:cubicBezTo>
                <a:cubicBezTo>
                  <a:pt x="1120" y="173"/>
                  <a:pt x="1126" y="175"/>
                  <a:pt x="1137" y="177"/>
                </a:cubicBezTo>
                <a:cubicBezTo>
                  <a:pt x="1156" y="180"/>
                  <a:pt x="1176" y="184"/>
                  <a:pt x="1176" y="206"/>
                </a:cubicBezTo>
                <a:cubicBezTo>
                  <a:pt x="1176" y="229"/>
                  <a:pt x="1156" y="238"/>
                  <a:pt x="1134" y="238"/>
                </a:cubicBezTo>
                <a:cubicBezTo>
                  <a:pt x="1113" y="238"/>
                  <a:pt x="1099" y="232"/>
                  <a:pt x="1090" y="223"/>
                </a:cubicBezTo>
                <a:close/>
                <a:moveTo>
                  <a:pt x="1184" y="223"/>
                </a:moveTo>
                <a:cubicBezTo>
                  <a:pt x="1195" y="207"/>
                  <a:pt x="1195" y="207"/>
                  <a:pt x="1195" y="207"/>
                </a:cubicBezTo>
                <a:cubicBezTo>
                  <a:pt x="1204" y="215"/>
                  <a:pt x="1217" y="220"/>
                  <a:pt x="1228" y="220"/>
                </a:cubicBezTo>
                <a:cubicBezTo>
                  <a:pt x="1237" y="220"/>
                  <a:pt x="1243" y="217"/>
                  <a:pt x="1243" y="210"/>
                </a:cubicBezTo>
                <a:cubicBezTo>
                  <a:pt x="1243" y="204"/>
                  <a:pt x="1238" y="201"/>
                  <a:pt x="1225" y="199"/>
                </a:cubicBezTo>
                <a:cubicBezTo>
                  <a:pt x="1207" y="196"/>
                  <a:pt x="1188" y="192"/>
                  <a:pt x="1188" y="169"/>
                </a:cubicBezTo>
                <a:cubicBezTo>
                  <a:pt x="1188" y="150"/>
                  <a:pt x="1204" y="139"/>
                  <a:pt x="1225" y="139"/>
                </a:cubicBezTo>
                <a:cubicBezTo>
                  <a:pt x="1244" y="139"/>
                  <a:pt x="1256" y="144"/>
                  <a:pt x="1267" y="153"/>
                </a:cubicBezTo>
                <a:cubicBezTo>
                  <a:pt x="1255" y="169"/>
                  <a:pt x="1255" y="169"/>
                  <a:pt x="1255" y="169"/>
                </a:cubicBezTo>
                <a:cubicBezTo>
                  <a:pt x="1246" y="162"/>
                  <a:pt x="1236" y="158"/>
                  <a:pt x="1227" y="158"/>
                </a:cubicBezTo>
                <a:cubicBezTo>
                  <a:pt x="1219" y="158"/>
                  <a:pt x="1215" y="162"/>
                  <a:pt x="1215" y="167"/>
                </a:cubicBezTo>
                <a:cubicBezTo>
                  <a:pt x="1215" y="173"/>
                  <a:pt x="1220" y="175"/>
                  <a:pt x="1231" y="177"/>
                </a:cubicBezTo>
                <a:cubicBezTo>
                  <a:pt x="1250" y="180"/>
                  <a:pt x="1270" y="184"/>
                  <a:pt x="1270" y="206"/>
                </a:cubicBezTo>
                <a:cubicBezTo>
                  <a:pt x="1270" y="229"/>
                  <a:pt x="1250" y="238"/>
                  <a:pt x="1228" y="238"/>
                </a:cubicBezTo>
                <a:cubicBezTo>
                  <a:pt x="1207" y="238"/>
                  <a:pt x="1193" y="232"/>
                  <a:pt x="1184" y="223"/>
                </a:cubicBezTo>
                <a:close/>
                <a:moveTo>
                  <a:pt x="1405" y="245"/>
                </a:moveTo>
                <a:cubicBezTo>
                  <a:pt x="1408" y="255"/>
                  <a:pt x="1414" y="277"/>
                  <a:pt x="1411" y="288"/>
                </a:cubicBezTo>
                <a:cubicBezTo>
                  <a:pt x="1408" y="298"/>
                  <a:pt x="1398" y="292"/>
                  <a:pt x="1394" y="288"/>
                </a:cubicBezTo>
                <a:cubicBezTo>
                  <a:pt x="1393" y="286"/>
                  <a:pt x="1392" y="286"/>
                  <a:pt x="1391" y="285"/>
                </a:cubicBezTo>
                <a:cubicBezTo>
                  <a:pt x="1389" y="283"/>
                  <a:pt x="1382" y="275"/>
                  <a:pt x="1380" y="273"/>
                </a:cubicBezTo>
                <a:cubicBezTo>
                  <a:pt x="1371" y="259"/>
                  <a:pt x="1371" y="259"/>
                  <a:pt x="1371" y="259"/>
                </a:cubicBezTo>
                <a:cubicBezTo>
                  <a:pt x="1371" y="258"/>
                  <a:pt x="1370" y="257"/>
                  <a:pt x="1369" y="256"/>
                </a:cubicBezTo>
                <a:cubicBezTo>
                  <a:pt x="1356" y="230"/>
                  <a:pt x="1356" y="230"/>
                  <a:pt x="1356" y="230"/>
                </a:cubicBezTo>
                <a:cubicBezTo>
                  <a:pt x="1352" y="222"/>
                  <a:pt x="1349" y="215"/>
                  <a:pt x="1346" y="206"/>
                </a:cubicBezTo>
                <a:cubicBezTo>
                  <a:pt x="1344" y="202"/>
                  <a:pt x="1341" y="194"/>
                  <a:pt x="1340" y="189"/>
                </a:cubicBezTo>
                <a:cubicBezTo>
                  <a:pt x="1338" y="182"/>
                  <a:pt x="1329" y="143"/>
                  <a:pt x="1347" y="151"/>
                </a:cubicBezTo>
                <a:cubicBezTo>
                  <a:pt x="1350" y="152"/>
                  <a:pt x="1352" y="154"/>
                  <a:pt x="1354" y="156"/>
                </a:cubicBezTo>
                <a:cubicBezTo>
                  <a:pt x="1356" y="157"/>
                  <a:pt x="1361" y="163"/>
                  <a:pt x="1362" y="165"/>
                </a:cubicBezTo>
                <a:cubicBezTo>
                  <a:pt x="1364" y="167"/>
                  <a:pt x="1368" y="172"/>
                  <a:pt x="1370" y="174"/>
                </a:cubicBezTo>
                <a:cubicBezTo>
                  <a:pt x="1371" y="176"/>
                  <a:pt x="1378" y="185"/>
                  <a:pt x="1378" y="188"/>
                </a:cubicBezTo>
                <a:cubicBezTo>
                  <a:pt x="1372" y="180"/>
                  <a:pt x="1372" y="180"/>
                  <a:pt x="1372" y="180"/>
                </a:cubicBezTo>
                <a:cubicBezTo>
                  <a:pt x="1363" y="169"/>
                  <a:pt x="1353" y="167"/>
                  <a:pt x="1356" y="185"/>
                </a:cubicBezTo>
                <a:cubicBezTo>
                  <a:pt x="1357" y="193"/>
                  <a:pt x="1359" y="198"/>
                  <a:pt x="1361" y="206"/>
                </a:cubicBezTo>
                <a:cubicBezTo>
                  <a:pt x="1365" y="215"/>
                  <a:pt x="1365" y="215"/>
                  <a:pt x="1365" y="215"/>
                </a:cubicBezTo>
                <a:cubicBezTo>
                  <a:pt x="1366" y="219"/>
                  <a:pt x="1368" y="221"/>
                  <a:pt x="1369" y="224"/>
                </a:cubicBezTo>
                <a:cubicBezTo>
                  <a:pt x="1375" y="237"/>
                  <a:pt x="1384" y="253"/>
                  <a:pt x="1394" y="262"/>
                </a:cubicBezTo>
                <a:cubicBezTo>
                  <a:pt x="1404" y="271"/>
                  <a:pt x="1407" y="263"/>
                  <a:pt x="1405" y="252"/>
                </a:cubicBezTo>
                <a:cubicBezTo>
                  <a:pt x="1403" y="241"/>
                  <a:pt x="1403" y="241"/>
                  <a:pt x="1403" y="241"/>
                </a:cubicBezTo>
                <a:cubicBezTo>
                  <a:pt x="1404" y="242"/>
                  <a:pt x="1405" y="244"/>
                  <a:pt x="1405" y="245"/>
                </a:cubicBezTo>
                <a:close/>
                <a:moveTo>
                  <a:pt x="1541" y="76"/>
                </a:moveTo>
                <a:cubicBezTo>
                  <a:pt x="1540" y="74"/>
                  <a:pt x="1538" y="70"/>
                  <a:pt x="1536" y="68"/>
                </a:cubicBezTo>
                <a:cubicBezTo>
                  <a:pt x="1525" y="49"/>
                  <a:pt x="1512" y="32"/>
                  <a:pt x="1496" y="16"/>
                </a:cubicBezTo>
                <a:cubicBezTo>
                  <a:pt x="1495" y="15"/>
                  <a:pt x="1494" y="14"/>
                  <a:pt x="1493" y="13"/>
                </a:cubicBezTo>
                <a:cubicBezTo>
                  <a:pt x="1489" y="9"/>
                  <a:pt x="1481" y="3"/>
                  <a:pt x="1476" y="1"/>
                </a:cubicBezTo>
                <a:cubicBezTo>
                  <a:pt x="1474" y="0"/>
                  <a:pt x="1472" y="0"/>
                  <a:pt x="1470" y="0"/>
                </a:cubicBezTo>
                <a:cubicBezTo>
                  <a:pt x="1466" y="0"/>
                  <a:pt x="1466" y="0"/>
                  <a:pt x="1466" y="0"/>
                </a:cubicBezTo>
                <a:cubicBezTo>
                  <a:pt x="1463" y="0"/>
                  <a:pt x="1460" y="2"/>
                  <a:pt x="1459" y="4"/>
                </a:cubicBezTo>
                <a:cubicBezTo>
                  <a:pt x="1455" y="10"/>
                  <a:pt x="1454" y="15"/>
                  <a:pt x="1454" y="23"/>
                </a:cubicBezTo>
                <a:cubicBezTo>
                  <a:pt x="1453" y="26"/>
                  <a:pt x="1454" y="41"/>
                  <a:pt x="1455" y="44"/>
                </a:cubicBezTo>
                <a:cubicBezTo>
                  <a:pt x="1456" y="54"/>
                  <a:pt x="1460" y="72"/>
                  <a:pt x="1463" y="83"/>
                </a:cubicBezTo>
                <a:cubicBezTo>
                  <a:pt x="1466" y="91"/>
                  <a:pt x="1469" y="101"/>
                  <a:pt x="1472" y="109"/>
                </a:cubicBezTo>
                <a:cubicBezTo>
                  <a:pt x="1476" y="120"/>
                  <a:pt x="1480" y="131"/>
                  <a:pt x="1485" y="142"/>
                </a:cubicBezTo>
                <a:cubicBezTo>
                  <a:pt x="1486" y="145"/>
                  <a:pt x="1487" y="148"/>
                  <a:pt x="1488" y="151"/>
                </a:cubicBezTo>
                <a:cubicBezTo>
                  <a:pt x="1492" y="160"/>
                  <a:pt x="1503" y="181"/>
                  <a:pt x="1507" y="190"/>
                </a:cubicBezTo>
                <a:cubicBezTo>
                  <a:pt x="1511" y="197"/>
                  <a:pt x="1520" y="213"/>
                  <a:pt x="1524" y="220"/>
                </a:cubicBezTo>
                <a:cubicBezTo>
                  <a:pt x="1533" y="234"/>
                  <a:pt x="1533" y="234"/>
                  <a:pt x="1533" y="234"/>
                </a:cubicBezTo>
                <a:cubicBezTo>
                  <a:pt x="1538" y="243"/>
                  <a:pt x="1548" y="256"/>
                  <a:pt x="1555" y="264"/>
                </a:cubicBezTo>
                <a:cubicBezTo>
                  <a:pt x="1559" y="270"/>
                  <a:pt x="1564" y="274"/>
                  <a:pt x="1569" y="279"/>
                </a:cubicBezTo>
                <a:cubicBezTo>
                  <a:pt x="1576" y="286"/>
                  <a:pt x="1596" y="304"/>
                  <a:pt x="1606" y="290"/>
                </a:cubicBezTo>
                <a:cubicBezTo>
                  <a:pt x="1610" y="284"/>
                  <a:pt x="1610" y="278"/>
                  <a:pt x="1611" y="272"/>
                </a:cubicBezTo>
                <a:cubicBezTo>
                  <a:pt x="1611" y="268"/>
                  <a:pt x="1611" y="264"/>
                  <a:pt x="1611" y="260"/>
                </a:cubicBezTo>
                <a:cubicBezTo>
                  <a:pt x="1611" y="257"/>
                  <a:pt x="1610" y="253"/>
                  <a:pt x="1610" y="250"/>
                </a:cubicBezTo>
                <a:cubicBezTo>
                  <a:pt x="1609" y="245"/>
                  <a:pt x="1606" y="230"/>
                  <a:pt x="1605" y="226"/>
                </a:cubicBezTo>
                <a:cubicBezTo>
                  <a:pt x="1601" y="212"/>
                  <a:pt x="1601" y="212"/>
                  <a:pt x="1601" y="212"/>
                </a:cubicBezTo>
                <a:cubicBezTo>
                  <a:pt x="1601" y="209"/>
                  <a:pt x="1594" y="187"/>
                  <a:pt x="1592" y="186"/>
                </a:cubicBezTo>
                <a:cubicBezTo>
                  <a:pt x="1595" y="197"/>
                  <a:pt x="1595" y="197"/>
                  <a:pt x="1595" y="197"/>
                </a:cubicBezTo>
                <a:cubicBezTo>
                  <a:pt x="1597" y="206"/>
                  <a:pt x="1603" y="239"/>
                  <a:pt x="1589" y="239"/>
                </a:cubicBezTo>
                <a:cubicBezTo>
                  <a:pt x="1584" y="239"/>
                  <a:pt x="1579" y="235"/>
                  <a:pt x="1575" y="232"/>
                </a:cubicBezTo>
                <a:cubicBezTo>
                  <a:pt x="1571" y="229"/>
                  <a:pt x="1566" y="224"/>
                  <a:pt x="1563" y="220"/>
                </a:cubicBezTo>
                <a:cubicBezTo>
                  <a:pt x="1561" y="217"/>
                  <a:pt x="1558" y="214"/>
                  <a:pt x="1556" y="211"/>
                </a:cubicBezTo>
                <a:cubicBezTo>
                  <a:pt x="1550" y="203"/>
                  <a:pt x="1550" y="203"/>
                  <a:pt x="1550" y="203"/>
                </a:cubicBezTo>
                <a:cubicBezTo>
                  <a:pt x="1547" y="198"/>
                  <a:pt x="1544" y="194"/>
                  <a:pt x="1542" y="190"/>
                </a:cubicBezTo>
                <a:cubicBezTo>
                  <a:pt x="1540" y="187"/>
                  <a:pt x="1538" y="184"/>
                  <a:pt x="1537" y="181"/>
                </a:cubicBezTo>
                <a:cubicBezTo>
                  <a:pt x="1533" y="175"/>
                  <a:pt x="1526" y="162"/>
                  <a:pt x="1523" y="154"/>
                </a:cubicBezTo>
                <a:cubicBezTo>
                  <a:pt x="1516" y="140"/>
                  <a:pt x="1516" y="140"/>
                  <a:pt x="1516" y="140"/>
                </a:cubicBezTo>
                <a:cubicBezTo>
                  <a:pt x="1515" y="137"/>
                  <a:pt x="1507" y="118"/>
                  <a:pt x="1506" y="116"/>
                </a:cubicBezTo>
                <a:cubicBezTo>
                  <a:pt x="1503" y="105"/>
                  <a:pt x="1503" y="105"/>
                  <a:pt x="1503" y="105"/>
                </a:cubicBezTo>
                <a:cubicBezTo>
                  <a:pt x="1500" y="95"/>
                  <a:pt x="1497" y="82"/>
                  <a:pt x="1495" y="72"/>
                </a:cubicBezTo>
                <a:cubicBezTo>
                  <a:pt x="1494" y="64"/>
                  <a:pt x="1493" y="54"/>
                  <a:pt x="1496" y="48"/>
                </a:cubicBezTo>
                <a:cubicBezTo>
                  <a:pt x="1497" y="46"/>
                  <a:pt x="1498" y="44"/>
                  <a:pt x="1499" y="44"/>
                </a:cubicBezTo>
                <a:cubicBezTo>
                  <a:pt x="1510" y="37"/>
                  <a:pt x="1528" y="60"/>
                  <a:pt x="1535" y="68"/>
                </a:cubicBezTo>
                <a:cubicBezTo>
                  <a:pt x="1536" y="69"/>
                  <a:pt x="1540" y="75"/>
                  <a:pt x="1541" y="76"/>
                </a:cubicBezTo>
                <a:close/>
                <a:moveTo>
                  <a:pt x="1486" y="218"/>
                </a:moveTo>
                <a:cubicBezTo>
                  <a:pt x="1489" y="235"/>
                  <a:pt x="1489" y="235"/>
                  <a:pt x="1489" y="235"/>
                </a:cubicBezTo>
                <a:cubicBezTo>
                  <a:pt x="1490" y="240"/>
                  <a:pt x="1490" y="248"/>
                  <a:pt x="1489" y="252"/>
                </a:cubicBezTo>
                <a:cubicBezTo>
                  <a:pt x="1483" y="263"/>
                  <a:pt x="1468" y="247"/>
                  <a:pt x="1465" y="243"/>
                </a:cubicBezTo>
                <a:cubicBezTo>
                  <a:pt x="1462" y="239"/>
                  <a:pt x="1460" y="237"/>
                  <a:pt x="1457" y="232"/>
                </a:cubicBezTo>
                <a:cubicBezTo>
                  <a:pt x="1455" y="230"/>
                  <a:pt x="1454" y="228"/>
                  <a:pt x="1453" y="226"/>
                </a:cubicBezTo>
                <a:cubicBezTo>
                  <a:pt x="1450" y="222"/>
                  <a:pt x="1448" y="218"/>
                  <a:pt x="1445" y="214"/>
                </a:cubicBezTo>
                <a:cubicBezTo>
                  <a:pt x="1444" y="211"/>
                  <a:pt x="1443" y="210"/>
                  <a:pt x="1442" y="207"/>
                </a:cubicBezTo>
                <a:cubicBezTo>
                  <a:pt x="1433" y="191"/>
                  <a:pt x="1433" y="191"/>
                  <a:pt x="1433" y="191"/>
                </a:cubicBezTo>
                <a:cubicBezTo>
                  <a:pt x="1431" y="185"/>
                  <a:pt x="1428" y="179"/>
                  <a:pt x="1426" y="173"/>
                </a:cubicBezTo>
                <a:cubicBezTo>
                  <a:pt x="1422" y="162"/>
                  <a:pt x="1420" y="155"/>
                  <a:pt x="1417" y="143"/>
                </a:cubicBezTo>
                <a:cubicBezTo>
                  <a:pt x="1415" y="137"/>
                  <a:pt x="1413" y="123"/>
                  <a:pt x="1417" y="117"/>
                </a:cubicBezTo>
                <a:cubicBezTo>
                  <a:pt x="1420" y="111"/>
                  <a:pt x="1426" y="115"/>
                  <a:pt x="1430" y="117"/>
                </a:cubicBezTo>
                <a:cubicBezTo>
                  <a:pt x="1440" y="125"/>
                  <a:pt x="1447" y="137"/>
                  <a:pt x="1449" y="138"/>
                </a:cubicBezTo>
                <a:cubicBezTo>
                  <a:pt x="1448" y="137"/>
                  <a:pt x="1447" y="135"/>
                  <a:pt x="1446" y="133"/>
                </a:cubicBezTo>
                <a:cubicBezTo>
                  <a:pt x="1439" y="123"/>
                  <a:pt x="1439" y="123"/>
                  <a:pt x="1439" y="123"/>
                </a:cubicBezTo>
                <a:cubicBezTo>
                  <a:pt x="1437" y="120"/>
                  <a:pt x="1431" y="112"/>
                  <a:pt x="1428" y="108"/>
                </a:cubicBezTo>
                <a:cubicBezTo>
                  <a:pt x="1424" y="103"/>
                  <a:pt x="1423" y="102"/>
                  <a:pt x="1420" y="98"/>
                </a:cubicBezTo>
                <a:cubicBezTo>
                  <a:pt x="1414" y="91"/>
                  <a:pt x="1398" y="77"/>
                  <a:pt x="1390" y="85"/>
                </a:cubicBezTo>
                <a:cubicBezTo>
                  <a:pt x="1384" y="91"/>
                  <a:pt x="1385" y="106"/>
                  <a:pt x="1386" y="114"/>
                </a:cubicBezTo>
                <a:cubicBezTo>
                  <a:pt x="1390" y="137"/>
                  <a:pt x="1398" y="164"/>
                  <a:pt x="1407" y="185"/>
                </a:cubicBezTo>
                <a:cubicBezTo>
                  <a:pt x="1413" y="197"/>
                  <a:pt x="1415" y="203"/>
                  <a:pt x="1421" y="214"/>
                </a:cubicBezTo>
                <a:cubicBezTo>
                  <a:pt x="1427" y="226"/>
                  <a:pt x="1431" y="234"/>
                  <a:pt x="1439" y="246"/>
                </a:cubicBezTo>
                <a:cubicBezTo>
                  <a:pt x="1441" y="250"/>
                  <a:pt x="1443" y="253"/>
                  <a:pt x="1445" y="256"/>
                </a:cubicBezTo>
                <a:cubicBezTo>
                  <a:pt x="1452" y="266"/>
                  <a:pt x="1452" y="266"/>
                  <a:pt x="1452" y="266"/>
                </a:cubicBezTo>
                <a:cubicBezTo>
                  <a:pt x="1455" y="269"/>
                  <a:pt x="1461" y="277"/>
                  <a:pt x="1464" y="280"/>
                </a:cubicBezTo>
                <a:cubicBezTo>
                  <a:pt x="1470" y="286"/>
                  <a:pt x="1480" y="297"/>
                  <a:pt x="1490" y="297"/>
                </a:cubicBezTo>
                <a:cubicBezTo>
                  <a:pt x="1503" y="296"/>
                  <a:pt x="1499" y="268"/>
                  <a:pt x="1497" y="258"/>
                </a:cubicBezTo>
                <a:cubicBezTo>
                  <a:pt x="1496" y="249"/>
                  <a:pt x="1492" y="232"/>
                  <a:pt x="1489" y="225"/>
                </a:cubicBezTo>
                <a:cubicBezTo>
                  <a:pt x="1487" y="220"/>
                  <a:pt x="1487" y="220"/>
                  <a:pt x="1487" y="220"/>
                </a:cubicBezTo>
                <a:cubicBezTo>
                  <a:pt x="1487" y="219"/>
                  <a:pt x="1487" y="219"/>
                  <a:pt x="1486" y="218"/>
                </a:cubicBezTo>
                <a:close/>
                <a:moveTo>
                  <a:pt x="1531" y="112"/>
                </a:moveTo>
                <a:cubicBezTo>
                  <a:pt x="1531" y="128"/>
                  <a:pt x="1554" y="172"/>
                  <a:pt x="1560" y="172"/>
                </a:cubicBezTo>
                <a:cubicBezTo>
                  <a:pt x="1565" y="172"/>
                  <a:pt x="1560" y="155"/>
                  <a:pt x="1559" y="153"/>
                </a:cubicBezTo>
                <a:cubicBezTo>
                  <a:pt x="1554" y="140"/>
                  <a:pt x="1554" y="140"/>
                  <a:pt x="1554" y="140"/>
                </a:cubicBezTo>
                <a:cubicBezTo>
                  <a:pt x="1553" y="138"/>
                  <a:pt x="1553" y="137"/>
                  <a:pt x="1552" y="136"/>
                </a:cubicBezTo>
                <a:cubicBezTo>
                  <a:pt x="1548" y="128"/>
                  <a:pt x="1544" y="120"/>
                  <a:pt x="1538" y="113"/>
                </a:cubicBezTo>
                <a:cubicBezTo>
                  <a:pt x="1537" y="112"/>
                  <a:pt x="1531" y="107"/>
                  <a:pt x="1531" y="112"/>
                </a:cubicBezTo>
                <a:close/>
                <a:moveTo>
                  <a:pt x="1444" y="165"/>
                </a:moveTo>
                <a:cubicBezTo>
                  <a:pt x="1444" y="174"/>
                  <a:pt x="1459" y="204"/>
                  <a:pt x="1463" y="204"/>
                </a:cubicBezTo>
                <a:cubicBezTo>
                  <a:pt x="1469" y="204"/>
                  <a:pt x="1459" y="182"/>
                  <a:pt x="1457" y="178"/>
                </a:cubicBezTo>
                <a:cubicBezTo>
                  <a:pt x="1455" y="175"/>
                  <a:pt x="1450" y="166"/>
                  <a:pt x="1447" y="164"/>
                </a:cubicBezTo>
                <a:cubicBezTo>
                  <a:pt x="1446" y="164"/>
                  <a:pt x="1444" y="164"/>
                  <a:pt x="1444" y="165"/>
                </a:cubicBezTo>
                <a:close/>
                <a:moveTo>
                  <a:pt x="1375" y="208"/>
                </a:moveTo>
                <a:cubicBezTo>
                  <a:pt x="1375" y="212"/>
                  <a:pt x="1378" y="219"/>
                  <a:pt x="1380" y="221"/>
                </a:cubicBezTo>
                <a:cubicBezTo>
                  <a:pt x="1380" y="222"/>
                  <a:pt x="1380" y="223"/>
                  <a:pt x="1381" y="224"/>
                </a:cubicBezTo>
                <a:cubicBezTo>
                  <a:pt x="1382" y="226"/>
                  <a:pt x="1385" y="230"/>
                  <a:pt x="1386" y="230"/>
                </a:cubicBezTo>
                <a:cubicBezTo>
                  <a:pt x="1391" y="232"/>
                  <a:pt x="1383" y="213"/>
                  <a:pt x="1378" y="208"/>
                </a:cubicBezTo>
                <a:cubicBezTo>
                  <a:pt x="1377" y="208"/>
                  <a:pt x="1375" y="206"/>
                  <a:pt x="1375" y="208"/>
                </a:cubicBezTo>
                <a:close/>
                <a:moveTo>
                  <a:pt x="1486" y="218"/>
                </a:moveTo>
                <a:cubicBezTo>
                  <a:pt x="1486" y="217"/>
                  <a:pt x="1486" y="217"/>
                  <a:pt x="1486" y="217"/>
                </a:cubicBezTo>
                <a:cubicBezTo>
                  <a:pt x="1486" y="217"/>
                  <a:pt x="1486" y="217"/>
                  <a:pt x="1486" y="217"/>
                </a:cubicBezTo>
                <a:cubicBezTo>
                  <a:pt x="1486" y="219"/>
                  <a:pt x="1486" y="218"/>
                  <a:pt x="1486" y="218"/>
                </a:cubicBezTo>
                <a:close/>
                <a:moveTo>
                  <a:pt x="1448" y="138"/>
                </a:moveTo>
                <a:cubicBezTo>
                  <a:pt x="1448" y="139"/>
                  <a:pt x="1448" y="139"/>
                  <a:pt x="1448" y="139"/>
                </a:cubicBezTo>
                <a:cubicBezTo>
                  <a:pt x="1449" y="138"/>
                  <a:pt x="1449" y="138"/>
                  <a:pt x="1449" y="138"/>
                </a:cubicBezTo>
                <a:lnTo>
                  <a:pt x="1448" y="138"/>
                </a:lnTo>
                <a:close/>
                <a:moveTo>
                  <a:pt x="1541" y="76"/>
                </a:moveTo>
                <a:cubicBezTo>
                  <a:pt x="1541" y="76"/>
                  <a:pt x="1541" y="76"/>
                  <a:pt x="1541" y="76"/>
                </a:cubicBezTo>
                <a:close/>
                <a:moveTo>
                  <a:pt x="1541" y="77"/>
                </a:moveTo>
                <a:cubicBezTo>
                  <a:pt x="1541" y="76"/>
                  <a:pt x="1541" y="76"/>
                  <a:pt x="1541" y="76"/>
                </a:cubicBezTo>
                <a:lnTo>
                  <a:pt x="1541" y="77"/>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dirty="0">
              <a:ln>
                <a:noFill/>
              </a:ln>
              <a:solidFill>
                <a:srgbClr val="FFFFFF"/>
              </a:solidFill>
              <a:effectLst/>
              <a:uLnTx/>
              <a:uFillTx/>
            </a:endParaRPr>
          </a:p>
        </p:txBody>
      </p:sp>
      <p:sp>
        <p:nvSpPr>
          <p:cNvPr id="11" name="Hybris"/>
          <p:cNvSpPr>
            <a:spLocks noChangeAspect="1" noEditPoints="1"/>
          </p:cNvSpPr>
          <p:nvPr/>
        </p:nvSpPr>
        <p:spPr bwMode="auto">
          <a:xfrm>
            <a:off x="1497042" y="3883952"/>
            <a:ext cx="890883" cy="173787"/>
          </a:xfrm>
          <a:custGeom>
            <a:avLst/>
            <a:gdLst>
              <a:gd name="T0" fmla="*/ 440 w 1249"/>
              <a:gd name="T1" fmla="*/ 55 h 241"/>
              <a:gd name="T2" fmla="*/ 492 w 1249"/>
              <a:gd name="T3" fmla="*/ 55 h 241"/>
              <a:gd name="T4" fmla="*/ 492 w 1249"/>
              <a:gd name="T5" fmla="*/ 187 h 241"/>
              <a:gd name="T6" fmla="*/ 440 w 1249"/>
              <a:gd name="T7" fmla="*/ 187 h 241"/>
              <a:gd name="T8" fmla="*/ 540 w 1249"/>
              <a:gd name="T9" fmla="*/ 198 h 241"/>
              <a:gd name="T10" fmla="*/ 572 w 1249"/>
              <a:gd name="T11" fmla="*/ 188 h 241"/>
              <a:gd name="T12" fmla="*/ 586 w 1249"/>
              <a:gd name="T13" fmla="*/ 154 h 241"/>
              <a:gd name="T14" fmla="*/ 635 w 1249"/>
              <a:gd name="T15" fmla="*/ 92 h 241"/>
              <a:gd name="T16" fmla="*/ 534 w 1249"/>
              <a:gd name="T17" fmla="*/ 220 h 241"/>
              <a:gd name="T18" fmla="*/ 648 w 1249"/>
              <a:gd name="T19" fmla="*/ 187 h 241"/>
              <a:gd name="T20" fmla="*/ 677 w 1249"/>
              <a:gd name="T21" fmla="*/ 106 h 241"/>
              <a:gd name="T22" fmla="*/ 706 w 1249"/>
              <a:gd name="T23" fmla="*/ 188 h 241"/>
              <a:gd name="T24" fmla="*/ 696 w 1249"/>
              <a:gd name="T25" fmla="*/ 114 h 241"/>
              <a:gd name="T26" fmla="*/ 696 w 1249"/>
              <a:gd name="T27" fmla="*/ 167 h 241"/>
              <a:gd name="T28" fmla="*/ 761 w 1249"/>
              <a:gd name="T29" fmla="*/ 92 h 241"/>
              <a:gd name="T30" fmla="*/ 790 w 1249"/>
              <a:gd name="T31" fmla="*/ 108 h 241"/>
              <a:gd name="T32" fmla="*/ 823 w 1249"/>
              <a:gd name="T33" fmla="*/ 115 h 241"/>
              <a:gd name="T34" fmla="*/ 790 w 1249"/>
              <a:gd name="T35" fmla="*/ 187 h 241"/>
              <a:gd name="T36" fmla="*/ 838 w 1249"/>
              <a:gd name="T37" fmla="*/ 56 h 241"/>
              <a:gd name="T38" fmla="*/ 838 w 1249"/>
              <a:gd name="T39" fmla="*/ 79 h 241"/>
              <a:gd name="T40" fmla="*/ 866 w 1249"/>
              <a:gd name="T41" fmla="*/ 92 h 241"/>
              <a:gd name="T42" fmla="*/ 881 w 1249"/>
              <a:gd name="T43" fmla="*/ 174 h 241"/>
              <a:gd name="T44" fmla="*/ 941 w 1249"/>
              <a:gd name="T45" fmla="*/ 161 h 241"/>
              <a:gd name="T46" fmla="*/ 922 w 1249"/>
              <a:gd name="T47" fmla="*/ 90 h 241"/>
              <a:gd name="T48" fmla="*/ 925 w 1249"/>
              <a:gd name="T49" fmla="*/ 109 h 241"/>
              <a:gd name="T50" fmla="*/ 968 w 1249"/>
              <a:gd name="T51" fmla="*/ 157 h 241"/>
              <a:gd name="T52" fmla="*/ 0 w 1249"/>
              <a:gd name="T53" fmla="*/ 157 h 241"/>
              <a:gd name="T54" fmla="*/ 81 w 1249"/>
              <a:gd name="T55" fmla="*/ 151 h 241"/>
              <a:gd name="T56" fmla="*/ 54 w 1249"/>
              <a:gd name="T57" fmla="*/ 52 h 241"/>
              <a:gd name="T58" fmla="*/ 53 w 1249"/>
              <a:gd name="T59" fmla="*/ 76 h 241"/>
              <a:gd name="T60" fmla="*/ 110 w 1249"/>
              <a:gd name="T61" fmla="*/ 149 h 241"/>
              <a:gd name="T62" fmla="*/ 115 w 1249"/>
              <a:gd name="T63" fmla="*/ 187 h 241"/>
              <a:gd name="T64" fmla="*/ 237 w 1249"/>
              <a:gd name="T65" fmla="*/ 187 h 241"/>
              <a:gd name="T66" fmla="*/ 152 w 1249"/>
              <a:gd name="T67" fmla="*/ 157 h 241"/>
              <a:gd name="T68" fmla="*/ 159 w 1249"/>
              <a:gd name="T69" fmla="*/ 136 h 241"/>
              <a:gd name="T70" fmla="*/ 175 w 1249"/>
              <a:gd name="T71" fmla="*/ 91 h 241"/>
              <a:gd name="T72" fmla="*/ 251 w 1249"/>
              <a:gd name="T73" fmla="*/ 54 h 241"/>
              <a:gd name="T74" fmla="*/ 299 w 1249"/>
              <a:gd name="T75" fmla="*/ 140 h 241"/>
              <a:gd name="T76" fmla="*/ 251 w 1249"/>
              <a:gd name="T77" fmla="*/ 187 h 241"/>
              <a:gd name="T78" fmla="*/ 325 w 1249"/>
              <a:gd name="T79" fmla="*/ 98 h 241"/>
              <a:gd name="T80" fmla="*/ 280 w 1249"/>
              <a:gd name="T81" fmla="*/ 117 h 241"/>
              <a:gd name="T82" fmla="*/ 1051 w 1249"/>
              <a:gd name="T83" fmla="*/ 231 h 241"/>
              <a:gd name="T84" fmla="*/ 1055 w 1249"/>
              <a:gd name="T85" fmla="*/ 2 h 241"/>
              <a:gd name="T86" fmla="*/ 1075 w 1249"/>
              <a:gd name="T87" fmla="*/ 30 h 241"/>
              <a:gd name="T88" fmla="*/ 1111 w 1249"/>
              <a:gd name="T89" fmla="*/ 212 h 241"/>
              <a:gd name="T90" fmla="*/ 1153 w 1249"/>
              <a:gd name="T91" fmla="*/ 72 h 241"/>
              <a:gd name="T92" fmla="*/ 1097 w 1249"/>
              <a:gd name="T93" fmla="*/ 73 h 241"/>
              <a:gd name="T94" fmla="*/ 1174 w 1249"/>
              <a:gd name="T95" fmla="*/ 177 h 241"/>
              <a:gd name="T96" fmla="*/ 1183 w 1249"/>
              <a:gd name="T97" fmla="*/ 73 h 241"/>
              <a:gd name="T98" fmla="*/ 1171 w 1249"/>
              <a:gd name="T99" fmla="*/ 0 h 241"/>
              <a:gd name="T100" fmla="*/ 1221 w 1249"/>
              <a:gd name="T101" fmla="*/ 121 h 241"/>
              <a:gd name="T102" fmla="*/ 1171 w 1249"/>
              <a:gd name="T103" fmla="*/ 241 h 241"/>
              <a:gd name="T104" fmla="*/ 1249 w 1249"/>
              <a:gd name="T105" fmla="*/ 1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9" h="241">
                <a:moveTo>
                  <a:pt x="411" y="187"/>
                </a:moveTo>
                <a:cubicBezTo>
                  <a:pt x="411" y="55"/>
                  <a:pt x="411" y="55"/>
                  <a:pt x="411" y="55"/>
                </a:cubicBezTo>
                <a:cubicBezTo>
                  <a:pt x="440" y="55"/>
                  <a:pt x="440" y="55"/>
                  <a:pt x="440" y="55"/>
                </a:cubicBezTo>
                <a:cubicBezTo>
                  <a:pt x="440" y="106"/>
                  <a:pt x="440" y="106"/>
                  <a:pt x="440" y="106"/>
                </a:cubicBezTo>
                <a:cubicBezTo>
                  <a:pt x="492" y="106"/>
                  <a:pt x="492" y="106"/>
                  <a:pt x="492" y="106"/>
                </a:cubicBezTo>
                <a:cubicBezTo>
                  <a:pt x="492" y="55"/>
                  <a:pt x="492" y="55"/>
                  <a:pt x="492" y="55"/>
                </a:cubicBezTo>
                <a:cubicBezTo>
                  <a:pt x="522" y="55"/>
                  <a:pt x="522" y="55"/>
                  <a:pt x="522" y="55"/>
                </a:cubicBezTo>
                <a:cubicBezTo>
                  <a:pt x="522" y="187"/>
                  <a:pt x="522" y="187"/>
                  <a:pt x="522" y="187"/>
                </a:cubicBezTo>
                <a:cubicBezTo>
                  <a:pt x="492" y="187"/>
                  <a:pt x="492" y="187"/>
                  <a:pt x="492" y="187"/>
                </a:cubicBezTo>
                <a:cubicBezTo>
                  <a:pt x="492" y="131"/>
                  <a:pt x="492" y="131"/>
                  <a:pt x="492" y="131"/>
                </a:cubicBezTo>
                <a:cubicBezTo>
                  <a:pt x="440" y="131"/>
                  <a:pt x="440" y="131"/>
                  <a:pt x="440" y="131"/>
                </a:cubicBezTo>
                <a:cubicBezTo>
                  <a:pt x="440" y="187"/>
                  <a:pt x="440" y="187"/>
                  <a:pt x="440" y="187"/>
                </a:cubicBezTo>
                <a:lnTo>
                  <a:pt x="411" y="187"/>
                </a:lnTo>
                <a:close/>
                <a:moveTo>
                  <a:pt x="534" y="220"/>
                </a:moveTo>
                <a:cubicBezTo>
                  <a:pt x="540" y="198"/>
                  <a:pt x="540" y="198"/>
                  <a:pt x="540" y="198"/>
                </a:cubicBezTo>
                <a:cubicBezTo>
                  <a:pt x="543" y="199"/>
                  <a:pt x="549" y="200"/>
                  <a:pt x="558" y="200"/>
                </a:cubicBezTo>
                <a:cubicBezTo>
                  <a:pt x="564" y="200"/>
                  <a:pt x="568" y="198"/>
                  <a:pt x="570" y="192"/>
                </a:cubicBezTo>
                <a:cubicBezTo>
                  <a:pt x="572" y="188"/>
                  <a:pt x="572" y="188"/>
                  <a:pt x="572" y="188"/>
                </a:cubicBezTo>
                <a:cubicBezTo>
                  <a:pt x="535" y="92"/>
                  <a:pt x="535" y="92"/>
                  <a:pt x="535" y="92"/>
                </a:cubicBezTo>
                <a:cubicBezTo>
                  <a:pt x="565" y="92"/>
                  <a:pt x="565" y="92"/>
                  <a:pt x="565" y="92"/>
                </a:cubicBezTo>
                <a:cubicBezTo>
                  <a:pt x="586" y="154"/>
                  <a:pt x="586" y="154"/>
                  <a:pt x="586" y="154"/>
                </a:cubicBezTo>
                <a:cubicBezTo>
                  <a:pt x="586" y="154"/>
                  <a:pt x="586" y="154"/>
                  <a:pt x="586" y="154"/>
                </a:cubicBezTo>
                <a:cubicBezTo>
                  <a:pt x="608" y="92"/>
                  <a:pt x="608" y="92"/>
                  <a:pt x="608" y="92"/>
                </a:cubicBezTo>
                <a:cubicBezTo>
                  <a:pt x="635" y="92"/>
                  <a:pt x="635" y="92"/>
                  <a:pt x="635" y="92"/>
                </a:cubicBezTo>
                <a:cubicBezTo>
                  <a:pt x="595" y="197"/>
                  <a:pt x="595" y="197"/>
                  <a:pt x="595" y="197"/>
                </a:cubicBezTo>
                <a:cubicBezTo>
                  <a:pt x="589" y="214"/>
                  <a:pt x="580" y="224"/>
                  <a:pt x="561" y="224"/>
                </a:cubicBezTo>
                <a:cubicBezTo>
                  <a:pt x="547" y="224"/>
                  <a:pt x="539" y="222"/>
                  <a:pt x="534" y="220"/>
                </a:cubicBezTo>
                <a:close/>
                <a:moveTo>
                  <a:pt x="677" y="176"/>
                </a:moveTo>
                <a:cubicBezTo>
                  <a:pt x="677" y="187"/>
                  <a:pt x="677" y="187"/>
                  <a:pt x="677" y="187"/>
                </a:cubicBezTo>
                <a:cubicBezTo>
                  <a:pt x="648" y="187"/>
                  <a:pt x="648" y="187"/>
                  <a:pt x="648" y="187"/>
                </a:cubicBezTo>
                <a:cubicBezTo>
                  <a:pt x="648" y="55"/>
                  <a:pt x="648" y="55"/>
                  <a:pt x="648" y="55"/>
                </a:cubicBezTo>
                <a:cubicBezTo>
                  <a:pt x="677" y="55"/>
                  <a:pt x="677" y="55"/>
                  <a:pt x="677" y="55"/>
                </a:cubicBezTo>
                <a:cubicBezTo>
                  <a:pt x="677" y="106"/>
                  <a:pt x="677" y="106"/>
                  <a:pt x="677" y="106"/>
                </a:cubicBezTo>
                <a:cubicBezTo>
                  <a:pt x="683" y="98"/>
                  <a:pt x="692" y="90"/>
                  <a:pt x="706" y="90"/>
                </a:cubicBezTo>
                <a:cubicBezTo>
                  <a:pt x="728" y="90"/>
                  <a:pt x="743" y="106"/>
                  <a:pt x="743" y="139"/>
                </a:cubicBezTo>
                <a:cubicBezTo>
                  <a:pt x="743" y="172"/>
                  <a:pt x="728" y="188"/>
                  <a:pt x="706" y="188"/>
                </a:cubicBezTo>
                <a:cubicBezTo>
                  <a:pt x="693" y="188"/>
                  <a:pt x="684" y="184"/>
                  <a:pt x="677" y="176"/>
                </a:cubicBezTo>
                <a:close/>
                <a:moveTo>
                  <a:pt x="714" y="139"/>
                </a:moveTo>
                <a:cubicBezTo>
                  <a:pt x="714" y="124"/>
                  <a:pt x="708" y="114"/>
                  <a:pt x="696" y="114"/>
                </a:cubicBezTo>
                <a:cubicBezTo>
                  <a:pt x="688" y="114"/>
                  <a:pt x="682" y="118"/>
                  <a:pt x="677" y="123"/>
                </a:cubicBezTo>
                <a:cubicBezTo>
                  <a:pt x="677" y="158"/>
                  <a:pt x="677" y="158"/>
                  <a:pt x="677" y="158"/>
                </a:cubicBezTo>
                <a:cubicBezTo>
                  <a:pt x="683" y="164"/>
                  <a:pt x="688" y="167"/>
                  <a:pt x="696" y="167"/>
                </a:cubicBezTo>
                <a:cubicBezTo>
                  <a:pt x="708" y="167"/>
                  <a:pt x="714" y="157"/>
                  <a:pt x="714" y="139"/>
                </a:cubicBezTo>
                <a:close/>
                <a:moveTo>
                  <a:pt x="761" y="187"/>
                </a:moveTo>
                <a:cubicBezTo>
                  <a:pt x="761" y="92"/>
                  <a:pt x="761" y="92"/>
                  <a:pt x="761" y="92"/>
                </a:cubicBezTo>
                <a:cubicBezTo>
                  <a:pt x="790" y="92"/>
                  <a:pt x="790" y="92"/>
                  <a:pt x="790" y="92"/>
                </a:cubicBezTo>
                <a:cubicBezTo>
                  <a:pt x="790" y="108"/>
                  <a:pt x="790" y="108"/>
                  <a:pt x="790" y="108"/>
                </a:cubicBezTo>
                <a:cubicBezTo>
                  <a:pt x="790" y="108"/>
                  <a:pt x="790" y="108"/>
                  <a:pt x="790" y="108"/>
                </a:cubicBezTo>
                <a:cubicBezTo>
                  <a:pt x="795" y="100"/>
                  <a:pt x="804" y="90"/>
                  <a:pt x="822" y="90"/>
                </a:cubicBezTo>
                <a:cubicBezTo>
                  <a:pt x="823" y="90"/>
                  <a:pt x="823" y="90"/>
                  <a:pt x="823" y="90"/>
                </a:cubicBezTo>
                <a:cubicBezTo>
                  <a:pt x="823" y="115"/>
                  <a:pt x="823" y="115"/>
                  <a:pt x="823" y="115"/>
                </a:cubicBezTo>
                <a:cubicBezTo>
                  <a:pt x="822" y="115"/>
                  <a:pt x="817" y="115"/>
                  <a:pt x="815" y="115"/>
                </a:cubicBezTo>
                <a:cubicBezTo>
                  <a:pt x="804" y="115"/>
                  <a:pt x="795" y="121"/>
                  <a:pt x="790" y="128"/>
                </a:cubicBezTo>
                <a:cubicBezTo>
                  <a:pt x="790" y="187"/>
                  <a:pt x="790" y="187"/>
                  <a:pt x="790" y="187"/>
                </a:cubicBezTo>
                <a:lnTo>
                  <a:pt x="761" y="187"/>
                </a:lnTo>
                <a:close/>
                <a:moveTo>
                  <a:pt x="838" y="79"/>
                </a:moveTo>
                <a:cubicBezTo>
                  <a:pt x="838" y="56"/>
                  <a:pt x="838" y="56"/>
                  <a:pt x="838" y="56"/>
                </a:cubicBezTo>
                <a:cubicBezTo>
                  <a:pt x="867" y="56"/>
                  <a:pt x="867" y="56"/>
                  <a:pt x="867" y="56"/>
                </a:cubicBezTo>
                <a:cubicBezTo>
                  <a:pt x="867" y="79"/>
                  <a:pt x="867" y="79"/>
                  <a:pt x="867" y="79"/>
                </a:cubicBezTo>
                <a:lnTo>
                  <a:pt x="838" y="79"/>
                </a:lnTo>
                <a:close/>
                <a:moveTo>
                  <a:pt x="838" y="187"/>
                </a:moveTo>
                <a:cubicBezTo>
                  <a:pt x="838" y="92"/>
                  <a:pt x="838" y="92"/>
                  <a:pt x="838" y="92"/>
                </a:cubicBezTo>
                <a:cubicBezTo>
                  <a:pt x="866" y="92"/>
                  <a:pt x="866" y="92"/>
                  <a:pt x="866" y="92"/>
                </a:cubicBezTo>
                <a:cubicBezTo>
                  <a:pt x="866" y="187"/>
                  <a:pt x="866" y="187"/>
                  <a:pt x="866" y="187"/>
                </a:cubicBezTo>
                <a:lnTo>
                  <a:pt x="838" y="187"/>
                </a:lnTo>
                <a:close/>
                <a:moveTo>
                  <a:pt x="881" y="174"/>
                </a:moveTo>
                <a:cubicBezTo>
                  <a:pt x="893" y="158"/>
                  <a:pt x="893" y="158"/>
                  <a:pt x="893" y="158"/>
                </a:cubicBezTo>
                <a:cubicBezTo>
                  <a:pt x="901" y="166"/>
                  <a:pt x="914" y="171"/>
                  <a:pt x="926" y="171"/>
                </a:cubicBezTo>
                <a:cubicBezTo>
                  <a:pt x="935" y="171"/>
                  <a:pt x="941" y="168"/>
                  <a:pt x="941" y="161"/>
                </a:cubicBezTo>
                <a:cubicBezTo>
                  <a:pt x="941" y="155"/>
                  <a:pt x="936" y="152"/>
                  <a:pt x="923" y="150"/>
                </a:cubicBezTo>
                <a:cubicBezTo>
                  <a:pt x="905" y="147"/>
                  <a:pt x="885" y="142"/>
                  <a:pt x="885" y="120"/>
                </a:cubicBezTo>
                <a:cubicBezTo>
                  <a:pt x="885" y="101"/>
                  <a:pt x="901" y="90"/>
                  <a:pt x="922" y="90"/>
                </a:cubicBezTo>
                <a:cubicBezTo>
                  <a:pt x="942" y="90"/>
                  <a:pt x="954" y="95"/>
                  <a:pt x="964" y="103"/>
                </a:cubicBezTo>
                <a:cubicBezTo>
                  <a:pt x="953" y="119"/>
                  <a:pt x="953" y="119"/>
                  <a:pt x="953" y="119"/>
                </a:cubicBezTo>
                <a:cubicBezTo>
                  <a:pt x="943" y="113"/>
                  <a:pt x="934" y="109"/>
                  <a:pt x="925" y="109"/>
                </a:cubicBezTo>
                <a:cubicBezTo>
                  <a:pt x="917" y="109"/>
                  <a:pt x="912" y="112"/>
                  <a:pt x="912" y="117"/>
                </a:cubicBezTo>
                <a:cubicBezTo>
                  <a:pt x="912" y="123"/>
                  <a:pt x="917" y="126"/>
                  <a:pt x="929" y="128"/>
                </a:cubicBezTo>
                <a:cubicBezTo>
                  <a:pt x="948" y="131"/>
                  <a:pt x="968" y="135"/>
                  <a:pt x="968" y="157"/>
                </a:cubicBezTo>
                <a:cubicBezTo>
                  <a:pt x="968" y="180"/>
                  <a:pt x="948" y="189"/>
                  <a:pt x="926" y="189"/>
                </a:cubicBezTo>
                <a:cubicBezTo>
                  <a:pt x="905" y="189"/>
                  <a:pt x="891" y="183"/>
                  <a:pt x="881" y="174"/>
                </a:cubicBezTo>
                <a:close/>
                <a:moveTo>
                  <a:pt x="0" y="157"/>
                </a:moveTo>
                <a:cubicBezTo>
                  <a:pt x="22" y="144"/>
                  <a:pt x="22" y="144"/>
                  <a:pt x="22" y="144"/>
                </a:cubicBezTo>
                <a:cubicBezTo>
                  <a:pt x="29" y="158"/>
                  <a:pt x="43" y="166"/>
                  <a:pt x="58" y="166"/>
                </a:cubicBezTo>
                <a:cubicBezTo>
                  <a:pt x="71" y="166"/>
                  <a:pt x="81" y="161"/>
                  <a:pt x="81" y="151"/>
                </a:cubicBezTo>
                <a:cubicBezTo>
                  <a:pt x="81" y="141"/>
                  <a:pt x="72" y="137"/>
                  <a:pt x="54" y="132"/>
                </a:cubicBezTo>
                <a:cubicBezTo>
                  <a:pt x="30" y="125"/>
                  <a:pt x="6" y="119"/>
                  <a:pt x="6" y="91"/>
                </a:cubicBezTo>
                <a:cubicBezTo>
                  <a:pt x="6" y="67"/>
                  <a:pt x="25" y="52"/>
                  <a:pt x="54" y="52"/>
                </a:cubicBezTo>
                <a:cubicBezTo>
                  <a:pt x="81" y="52"/>
                  <a:pt x="97" y="65"/>
                  <a:pt x="106" y="79"/>
                </a:cubicBezTo>
                <a:cubicBezTo>
                  <a:pt x="86" y="94"/>
                  <a:pt x="86" y="94"/>
                  <a:pt x="86" y="94"/>
                </a:cubicBezTo>
                <a:cubicBezTo>
                  <a:pt x="79" y="83"/>
                  <a:pt x="66" y="76"/>
                  <a:pt x="53" y="76"/>
                </a:cubicBezTo>
                <a:cubicBezTo>
                  <a:pt x="41" y="76"/>
                  <a:pt x="34" y="81"/>
                  <a:pt x="34" y="89"/>
                </a:cubicBezTo>
                <a:cubicBezTo>
                  <a:pt x="34" y="100"/>
                  <a:pt x="44" y="103"/>
                  <a:pt x="61" y="108"/>
                </a:cubicBezTo>
                <a:cubicBezTo>
                  <a:pt x="85" y="114"/>
                  <a:pt x="110" y="122"/>
                  <a:pt x="110" y="149"/>
                </a:cubicBezTo>
                <a:cubicBezTo>
                  <a:pt x="110" y="171"/>
                  <a:pt x="93" y="190"/>
                  <a:pt x="56" y="190"/>
                </a:cubicBezTo>
                <a:cubicBezTo>
                  <a:pt x="28" y="190"/>
                  <a:pt x="10" y="176"/>
                  <a:pt x="0" y="157"/>
                </a:cubicBezTo>
                <a:close/>
                <a:moveTo>
                  <a:pt x="115" y="187"/>
                </a:moveTo>
                <a:cubicBezTo>
                  <a:pt x="162" y="54"/>
                  <a:pt x="162" y="54"/>
                  <a:pt x="162" y="54"/>
                </a:cubicBezTo>
                <a:cubicBezTo>
                  <a:pt x="190" y="54"/>
                  <a:pt x="190" y="54"/>
                  <a:pt x="190" y="54"/>
                </a:cubicBezTo>
                <a:cubicBezTo>
                  <a:pt x="237" y="187"/>
                  <a:pt x="237" y="187"/>
                  <a:pt x="237" y="187"/>
                </a:cubicBezTo>
                <a:cubicBezTo>
                  <a:pt x="207" y="187"/>
                  <a:pt x="207" y="187"/>
                  <a:pt x="207" y="187"/>
                </a:cubicBezTo>
                <a:cubicBezTo>
                  <a:pt x="197" y="157"/>
                  <a:pt x="197" y="157"/>
                  <a:pt x="197" y="157"/>
                </a:cubicBezTo>
                <a:cubicBezTo>
                  <a:pt x="152" y="157"/>
                  <a:pt x="152" y="157"/>
                  <a:pt x="152" y="157"/>
                </a:cubicBezTo>
                <a:cubicBezTo>
                  <a:pt x="142" y="187"/>
                  <a:pt x="142" y="187"/>
                  <a:pt x="142" y="187"/>
                </a:cubicBezTo>
                <a:lnTo>
                  <a:pt x="115" y="187"/>
                </a:lnTo>
                <a:close/>
                <a:moveTo>
                  <a:pt x="159" y="136"/>
                </a:moveTo>
                <a:cubicBezTo>
                  <a:pt x="190" y="136"/>
                  <a:pt x="190" y="136"/>
                  <a:pt x="190" y="136"/>
                </a:cubicBezTo>
                <a:cubicBezTo>
                  <a:pt x="175" y="91"/>
                  <a:pt x="175" y="91"/>
                  <a:pt x="175" y="91"/>
                </a:cubicBezTo>
                <a:cubicBezTo>
                  <a:pt x="175" y="91"/>
                  <a:pt x="175" y="91"/>
                  <a:pt x="175" y="91"/>
                </a:cubicBezTo>
                <a:lnTo>
                  <a:pt x="159" y="136"/>
                </a:lnTo>
                <a:close/>
                <a:moveTo>
                  <a:pt x="251" y="187"/>
                </a:moveTo>
                <a:cubicBezTo>
                  <a:pt x="251" y="54"/>
                  <a:pt x="251" y="54"/>
                  <a:pt x="251" y="54"/>
                </a:cubicBezTo>
                <a:cubicBezTo>
                  <a:pt x="300" y="54"/>
                  <a:pt x="300" y="54"/>
                  <a:pt x="300" y="54"/>
                </a:cubicBezTo>
                <a:cubicBezTo>
                  <a:pt x="328" y="54"/>
                  <a:pt x="354" y="62"/>
                  <a:pt x="354" y="97"/>
                </a:cubicBezTo>
                <a:cubicBezTo>
                  <a:pt x="354" y="133"/>
                  <a:pt x="326" y="140"/>
                  <a:pt x="299" y="140"/>
                </a:cubicBezTo>
                <a:cubicBezTo>
                  <a:pt x="280" y="140"/>
                  <a:pt x="280" y="140"/>
                  <a:pt x="280" y="140"/>
                </a:cubicBezTo>
                <a:cubicBezTo>
                  <a:pt x="280" y="187"/>
                  <a:pt x="280" y="187"/>
                  <a:pt x="280" y="187"/>
                </a:cubicBezTo>
                <a:lnTo>
                  <a:pt x="251" y="187"/>
                </a:lnTo>
                <a:close/>
                <a:moveTo>
                  <a:pt x="280" y="117"/>
                </a:moveTo>
                <a:cubicBezTo>
                  <a:pt x="300" y="117"/>
                  <a:pt x="300" y="117"/>
                  <a:pt x="300" y="117"/>
                </a:cubicBezTo>
                <a:cubicBezTo>
                  <a:pt x="318" y="117"/>
                  <a:pt x="325" y="110"/>
                  <a:pt x="325" y="98"/>
                </a:cubicBezTo>
                <a:cubicBezTo>
                  <a:pt x="325" y="85"/>
                  <a:pt x="319" y="78"/>
                  <a:pt x="300" y="78"/>
                </a:cubicBezTo>
                <a:cubicBezTo>
                  <a:pt x="280" y="78"/>
                  <a:pt x="280" y="78"/>
                  <a:pt x="280" y="78"/>
                </a:cubicBezTo>
                <a:lnTo>
                  <a:pt x="280" y="117"/>
                </a:lnTo>
                <a:close/>
                <a:moveTo>
                  <a:pt x="1111" y="241"/>
                </a:moveTo>
                <a:cubicBezTo>
                  <a:pt x="1055" y="240"/>
                  <a:pt x="1055" y="240"/>
                  <a:pt x="1055" y="240"/>
                </a:cubicBezTo>
                <a:cubicBezTo>
                  <a:pt x="1051" y="231"/>
                  <a:pt x="1051" y="231"/>
                  <a:pt x="1051" y="231"/>
                </a:cubicBezTo>
                <a:cubicBezTo>
                  <a:pt x="1051" y="229"/>
                  <a:pt x="1033" y="184"/>
                  <a:pt x="1033" y="121"/>
                </a:cubicBezTo>
                <a:cubicBezTo>
                  <a:pt x="1033" y="57"/>
                  <a:pt x="1051" y="13"/>
                  <a:pt x="1051" y="11"/>
                </a:cubicBezTo>
                <a:cubicBezTo>
                  <a:pt x="1055" y="2"/>
                  <a:pt x="1055" y="2"/>
                  <a:pt x="1055" y="2"/>
                </a:cubicBezTo>
                <a:cubicBezTo>
                  <a:pt x="1111" y="0"/>
                  <a:pt x="1111" y="0"/>
                  <a:pt x="1111" y="0"/>
                </a:cubicBezTo>
                <a:cubicBezTo>
                  <a:pt x="1111" y="28"/>
                  <a:pt x="1111" y="28"/>
                  <a:pt x="1111" y="28"/>
                </a:cubicBezTo>
                <a:cubicBezTo>
                  <a:pt x="1075" y="30"/>
                  <a:pt x="1075" y="30"/>
                  <a:pt x="1075" y="30"/>
                </a:cubicBezTo>
                <a:cubicBezTo>
                  <a:pt x="1070" y="45"/>
                  <a:pt x="1061" y="79"/>
                  <a:pt x="1061" y="121"/>
                </a:cubicBezTo>
                <a:cubicBezTo>
                  <a:pt x="1061" y="163"/>
                  <a:pt x="1070" y="196"/>
                  <a:pt x="1075" y="212"/>
                </a:cubicBezTo>
                <a:cubicBezTo>
                  <a:pt x="1111" y="212"/>
                  <a:pt x="1111" y="212"/>
                  <a:pt x="1111" y="212"/>
                </a:cubicBezTo>
                <a:lnTo>
                  <a:pt x="1111" y="241"/>
                </a:lnTo>
                <a:close/>
                <a:moveTo>
                  <a:pt x="1183" y="73"/>
                </a:moveTo>
                <a:cubicBezTo>
                  <a:pt x="1153" y="72"/>
                  <a:pt x="1153" y="72"/>
                  <a:pt x="1153" y="72"/>
                </a:cubicBezTo>
                <a:cubicBezTo>
                  <a:pt x="1150" y="80"/>
                  <a:pt x="1145" y="94"/>
                  <a:pt x="1139" y="108"/>
                </a:cubicBezTo>
                <a:cubicBezTo>
                  <a:pt x="1134" y="94"/>
                  <a:pt x="1129" y="80"/>
                  <a:pt x="1127" y="72"/>
                </a:cubicBezTo>
                <a:cubicBezTo>
                  <a:pt x="1097" y="73"/>
                  <a:pt x="1097" y="73"/>
                  <a:pt x="1097" y="73"/>
                </a:cubicBezTo>
                <a:cubicBezTo>
                  <a:pt x="1099" y="79"/>
                  <a:pt x="1107" y="107"/>
                  <a:pt x="1118" y="132"/>
                </a:cubicBezTo>
                <a:cubicBezTo>
                  <a:pt x="1126" y="148"/>
                  <a:pt x="1135" y="166"/>
                  <a:pt x="1141" y="178"/>
                </a:cubicBezTo>
                <a:cubicBezTo>
                  <a:pt x="1174" y="177"/>
                  <a:pt x="1174" y="177"/>
                  <a:pt x="1174" y="177"/>
                </a:cubicBezTo>
                <a:cubicBezTo>
                  <a:pt x="1174" y="177"/>
                  <a:pt x="1165" y="161"/>
                  <a:pt x="1155" y="143"/>
                </a:cubicBezTo>
                <a:cubicBezTo>
                  <a:pt x="1157" y="139"/>
                  <a:pt x="1159" y="135"/>
                  <a:pt x="1161" y="131"/>
                </a:cubicBezTo>
                <a:cubicBezTo>
                  <a:pt x="1172" y="105"/>
                  <a:pt x="1182" y="77"/>
                  <a:pt x="1183" y="73"/>
                </a:cubicBezTo>
                <a:moveTo>
                  <a:pt x="1231" y="11"/>
                </a:moveTo>
                <a:cubicBezTo>
                  <a:pt x="1227" y="2"/>
                  <a:pt x="1227" y="2"/>
                  <a:pt x="1227" y="2"/>
                </a:cubicBezTo>
                <a:cubicBezTo>
                  <a:pt x="1171" y="0"/>
                  <a:pt x="1171" y="0"/>
                  <a:pt x="1171" y="0"/>
                </a:cubicBezTo>
                <a:cubicBezTo>
                  <a:pt x="1171" y="28"/>
                  <a:pt x="1171" y="28"/>
                  <a:pt x="1171" y="28"/>
                </a:cubicBezTo>
                <a:cubicBezTo>
                  <a:pt x="1207" y="30"/>
                  <a:pt x="1207" y="30"/>
                  <a:pt x="1207" y="30"/>
                </a:cubicBezTo>
                <a:cubicBezTo>
                  <a:pt x="1212" y="45"/>
                  <a:pt x="1221" y="79"/>
                  <a:pt x="1221" y="121"/>
                </a:cubicBezTo>
                <a:cubicBezTo>
                  <a:pt x="1221" y="163"/>
                  <a:pt x="1212" y="196"/>
                  <a:pt x="1207" y="212"/>
                </a:cubicBezTo>
                <a:cubicBezTo>
                  <a:pt x="1171" y="212"/>
                  <a:pt x="1171" y="212"/>
                  <a:pt x="1171" y="212"/>
                </a:cubicBezTo>
                <a:cubicBezTo>
                  <a:pt x="1171" y="241"/>
                  <a:pt x="1171" y="241"/>
                  <a:pt x="1171" y="241"/>
                </a:cubicBezTo>
                <a:cubicBezTo>
                  <a:pt x="1227" y="240"/>
                  <a:pt x="1227" y="240"/>
                  <a:pt x="1227" y="240"/>
                </a:cubicBezTo>
                <a:cubicBezTo>
                  <a:pt x="1231" y="231"/>
                  <a:pt x="1231" y="231"/>
                  <a:pt x="1231" y="231"/>
                </a:cubicBezTo>
                <a:cubicBezTo>
                  <a:pt x="1232" y="229"/>
                  <a:pt x="1249" y="184"/>
                  <a:pt x="1249" y="121"/>
                </a:cubicBezTo>
                <a:cubicBezTo>
                  <a:pt x="1249" y="57"/>
                  <a:pt x="1232" y="13"/>
                  <a:pt x="1231" y="11"/>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dirty="0">
              <a:ln>
                <a:noFill/>
              </a:ln>
              <a:solidFill>
                <a:srgbClr val="FFFFFF"/>
              </a:solidFill>
              <a:effectLst/>
              <a:uLnTx/>
              <a:uFillTx/>
            </a:endParaRPr>
          </a:p>
        </p:txBody>
      </p:sp>
      <p:sp>
        <p:nvSpPr>
          <p:cNvPr id="12" name="Ariba"/>
          <p:cNvSpPr>
            <a:spLocks noChangeAspect="1" noEditPoints="1"/>
          </p:cNvSpPr>
          <p:nvPr/>
        </p:nvSpPr>
        <p:spPr bwMode="auto">
          <a:xfrm>
            <a:off x="1497042" y="3280015"/>
            <a:ext cx="903390" cy="174527"/>
          </a:xfrm>
          <a:custGeom>
            <a:avLst/>
            <a:gdLst>
              <a:gd name="T0" fmla="*/ 60 w 1296"/>
              <a:gd name="T1" fmla="*/ 171 h 248"/>
              <a:gd name="T2" fmla="*/ 6 w 1296"/>
              <a:gd name="T3" fmla="*/ 94 h 248"/>
              <a:gd name="T4" fmla="*/ 89 w 1296"/>
              <a:gd name="T5" fmla="*/ 97 h 248"/>
              <a:gd name="T6" fmla="*/ 64 w 1296"/>
              <a:gd name="T7" fmla="*/ 111 h 248"/>
              <a:gd name="T8" fmla="*/ 0 w 1296"/>
              <a:gd name="T9" fmla="*/ 162 h 248"/>
              <a:gd name="T10" fmla="*/ 196 w 1296"/>
              <a:gd name="T11" fmla="*/ 55 h 248"/>
              <a:gd name="T12" fmla="*/ 204 w 1296"/>
              <a:gd name="T13" fmla="*/ 162 h 248"/>
              <a:gd name="T14" fmla="*/ 119 w 1296"/>
              <a:gd name="T15" fmla="*/ 193 h 248"/>
              <a:gd name="T16" fmla="*/ 181 w 1296"/>
              <a:gd name="T17" fmla="*/ 93 h 248"/>
              <a:gd name="T18" fmla="*/ 260 w 1296"/>
              <a:gd name="T19" fmla="*/ 193 h 248"/>
              <a:gd name="T20" fmla="*/ 366 w 1296"/>
              <a:gd name="T21" fmla="*/ 99 h 248"/>
              <a:gd name="T22" fmla="*/ 290 w 1296"/>
              <a:gd name="T23" fmla="*/ 193 h 248"/>
              <a:gd name="T24" fmla="*/ 311 w 1296"/>
              <a:gd name="T25" fmla="*/ 121 h 248"/>
              <a:gd name="T26" fmla="*/ 290 w 1296"/>
              <a:gd name="T27" fmla="*/ 80 h 248"/>
              <a:gd name="T28" fmla="*/ 468 w 1296"/>
              <a:gd name="T29" fmla="*/ 55 h 248"/>
              <a:gd name="T30" fmla="*/ 515 w 1296"/>
              <a:gd name="T31" fmla="*/ 193 h 248"/>
              <a:gd name="T32" fmla="*/ 447 w 1296"/>
              <a:gd name="T33" fmla="*/ 193 h 248"/>
              <a:gd name="T34" fmla="*/ 498 w 1296"/>
              <a:gd name="T35" fmla="*/ 141 h 248"/>
              <a:gd name="T36" fmla="*/ 465 w 1296"/>
              <a:gd name="T37" fmla="*/ 141 h 248"/>
              <a:gd name="T38" fmla="*/ 592 w 1296"/>
              <a:gd name="T39" fmla="*/ 95 h 248"/>
              <a:gd name="T40" fmla="*/ 624 w 1296"/>
              <a:gd name="T41" fmla="*/ 89 h 248"/>
              <a:gd name="T42" fmla="*/ 617 w 1296"/>
              <a:gd name="T43" fmla="*/ 117 h 248"/>
              <a:gd name="T44" fmla="*/ 563 w 1296"/>
              <a:gd name="T45" fmla="*/ 193 h 248"/>
              <a:gd name="T46" fmla="*/ 672 w 1296"/>
              <a:gd name="T47" fmla="*/ 55 h 248"/>
              <a:gd name="T48" fmla="*/ 643 w 1296"/>
              <a:gd name="T49" fmla="*/ 193 h 248"/>
              <a:gd name="T50" fmla="*/ 672 w 1296"/>
              <a:gd name="T51" fmla="*/ 193 h 248"/>
              <a:gd name="T52" fmla="*/ 724 w 1296"/>
              <a:gd name="T53" fmla="*/ 193 h 248"/>
              <a:gd name="T54" fmla="*/ 724 w 1296"/>
              <a:gd name="T55" fmla="*/ 55 h 248"/>
              <a:gd name="T56" fmla="*/ 793 w 1296"/>
              <a:gd name="T57" fmla="*/ 143 h 248"/>
              <a:gd name="T58" fmla="*/ 763 w 1296"/>
              <a:gd name="T59" fmla="*/ 143 h 248"/>
              <a:gd name="T60" fmla="*/ 724 w 1296"/>
              <a:gd name="T61" fmla="*/ 162 h 248"/>
              <a:gd name="T62" fmla="*/ 804 w 1296"/>
              <a:gd name="T63" fmla="*/ 167 h 248"/>
              <a:gd name="T64" fmla="*/ 854 w 1296"/>
              <a:gd name="T65" fmla="*/ 114 h 248"/>
              <a:gd name="T66" fmla="*/ 858 w 1296"/>
              <a:gd name="T67" fmla="*/ 92 h 248"/>
              <a:gd name="T68" fmla="*/ 898 w 1296"/>
              <a:gd name="T69" fmla="*/ 193 h 248"/>
              <a:gd name="T70" fmla="*/ 832 w 1296"/>
              <a:gd name="T71" fmla="*/ 194 h 248"/>
              <a:gd name="T72" fmla="*/ 868 w 1296"/>
              <a:gd name="T73" fmla="*/ 145 h 248"/>
              <a:gd name="T74" fmla="*/ 868 w 1296"/>
              <a:gd name="T75" fmla="*/ 163 h 248"/>
              <a:gd name="T76" fmla="*/ 1154 w 1296"/>
              <a:gd name="T77" fmla="*/ 0 h 248"/>
              <a:gd name="T78" fmla="*/ 1268 w 1296"/>
              <a:gd name="T79" fmla="*/ 248 h 248"/>
              <a:gd name="T80" fmla="*/ 1040 w 1296"/>
              <a:gd name="T81" fmla="*/ 248 h 248"/>
              <a:gd name="T82" fmla="*/ 1069 w 1296"/>
              <a:gd name="T83" fmla="*/ 140 h 248"/>
              <a:gd name="T84" fmla="*/ 968 w 1296"/>
              <a:gd name="T85" fmla="*/ 240 h 248"/>
              <a:gd name="T86" fmla="*/ 1183 w 1296"/>
              <a:gd name="T87" fmla="*/ 248 h 248"/>
              <a:gd name="T88" fmla="*/ 1069 w 1296"/>
              <a:gd name="T89" fmla="*/ 0 h 248"/>
              <a:gd name="T90" fmla="*/ 956 w 1296"/>
              <a:gd name="T91"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96" h="248">
                <a:moveTo>
                  <a:pt x="0" y="162"/>
                </a:moveTo>
                <a:cubicBezTo>
                  <a:pt x="23" y="148"/>
                  <a:pt x="23" y="148"/>
                  <a:pt x="23" y="148"/>
                </a:cubicBezTo>
                <a:cubicBezTo>
                  <a:pt x="31" y="163"/>
                  <a:pt x="44" y="171"/>
                  <a:pt x="60" y="171"/>
                </a:cubicBezTo>
                <a:cubicBezTo>
                  <a:pt x="74" y="171"/>
                  <a:pt x="84" y="166"/>
                  <a:pt x="84" y="156"/>
                </a:cubicBezTo>
                <a:cubicBezTo>
                  <a:pt x="84" y="145"/>
                  <a:pt x="74" y="141"/>
                  <a:pt x="56" y="136"/>
                </a:cubicBezTo>
                <a:cubicBezTo>
                  <a:pt x="32" y="129"/>
                  <a:pt x="6" y="123"/>
                  <a:pt x="6" y="94"/>
                </a:cubicBezTo>
                <a:cubicBezTo>
                  <a:pt x="6" y="68"/>
                  <a:pt x="26" y="53"/>
                  <a:pt x="56" y="53"/>
                </a:cubicBezTo>
                <a:cubicBezTo>
                  <a:pt x="84" y="53"/>
                  <a:pt x="101" y="66"/>
                  <a:pt x="110" y="81"/>
                </a:cubicBezTo>
                <a:cubicBezTo>
                  <a:pt x="89" y="97"/>
                  <a:pt x="89" y="97"/>
                  <a:pt x="89" y="97"/>
                </a:cubicBezTo>
                <a:cubicBezTo>
                  <a:pt x="82" y="85"/>
                  <a:pt x="69" y="77"/>
                  <a:pt x="55" y="77"/>
                </a:cubicBezTo>
                <a:cubicBezTo>
                  <a:pt x="43" y="77"/>
                  <a:pt x="36" y="83"/>
                  <a:pt x="36" y="91"/>
                </a:cubicBezTo>
                <a:cubicBezTo>
                  <a:pt x="36" y="102"/>
                  <a:pt x="46" y="106"/>
                  <a:pt x="64" y="111"/>
                </a:cubicBezTo>
                <a:cubicBezTo>
                  <a:pt x="88" y="118"/>
                  <a:pt x="114" y="125"/>
                  <a:pt x="114" y="154"/>
                </a:cubicBezTo>
                <a:cubicBezTo>
                  <a:pt x="114" y="176"/>
                  <a:pt x="97" y="195"/>
                  <a:pt x="59" y="195"/>
                </a:cubicBezTo>
                <a:cubicBezTo>
                  <a:pt x="29" y="195"/>
                  <a:pt x="10" y="181"/>
                  <a:pt x="0" y="162"/>
                </a:cubicBezTo>
                <a:close/>
                <a:moveTo>
                  <a:pt x="119" y="193"/>
                </a:moveTo>
                <a:cubicBezTo>
                  <a:pt x="168" y="55"/>
                  <a:pt x="168" y="55"/>
                  <a:pt x="168" y="55"/>
                </a:cubicBezTo>
                <a:cubicBezTo>
                  <a:pt x="196" y="55"/>
                  <a:pt x="196" y="55"/>
                  <a:pt x="196" y="55"/>
                </a:cubicBezTo>
                <a:cubicBezTo>
                  <a:pt x="245" y="193"/>
                  <a:pt x="245" y="193"/>
                  <a:pt x="245" y="193"/>
                </a:cubicBezTo>
                <a:cubicBezTo>
                  <a:pt x="215" y="193"/>
                  <a:pt x="215" y="193"/>
                  <a:pt x="215" y="193"/>
                </a:cubicBezTo>
                <a:cubicBezTo>
                  <a:pt x="204" y="162"/>
                  <a:pt x="204" y="162"/>
                  <a:pt x="204" y="162"/>
                </a:cubicBezTo>
                <a:cubicBezTo>
                  <a:pt x="158" y="162"/>
                  <a:pt x="158" y="162"/>
                  <a:pt x="158" y="162"/>
                </a:cubicBezTo>
                <a:cubicBezTo>
                  <a:pt x="147" y="193"/>
                  <a:pt x="147" y="193"/>
                  <a:pt x="147" y="193"/>
                </a:cubicBezTo>
                <a:lnTo>
                  <a:pt x="119" y="193"/>
                </a:lnTo>
                <a:close/>
                <a:moveTo>
                  <a:pt x="165" y="140"/>
                </a:moveTo>
                <a:cubicBezTo>
                  <a:pt x="197" y="140"/>
                  <a:pt x="197" y="140"/>
                  <a:pt x="197" y="140"/>
                </a:cubicBezTo>
                <a:cubicBezTo>
                  <a:pt x="181" y="93"/>
                  <a:pt x="181" y="93"/>
                  <a:pt x="181" y="93"/>
                </a:cubicBezTo>
                <a:cubicBezTo>
                  <a:pt x="181" y="93"/>
                  <a:pt x="181" y="93"/>
                  <a:pt x="181" y="93"/>
                </a:cubicBezTo>
                <a:lnTo>
                  <a:pt x="165" y="140"/>
                </a:lnTo>
                <a:close/>
                <a:moveTo>
                  <a:pt x="260" y="193"/>
                </a:moveTo>
                <a:cubicBezTo>
                  <a:pt x="260" y="55"/>
                  <a:pt x="260" y="55"/>
                  <a:pt x="260" y="55"/>
                </a:cubicBezTo>
                <a:cubicBezTo>
                  <a:pt x="310" y="55"/>
                  <a:pt x="310" y="55"/>
                  <a:pt x="310" y="55"/>
                </a:cubicBezTo>
                <a:cubicBezTo>
                  <a:pt x="340" y="55"/>
                  <a:pt x="366" y="63"/>
                  <a:pt x="366" y="99"/>
                </a:cubicBezTo>
                <a:cubicBezTo>
                  <a:pt x="366" y="136"/>
                  <a:pt x="337" y="144"/>
                  <a:pt x="310" y="144"/>
                </a:cubicBezTo>
                <a:cubicBezTo>
                  <a:pt x="290" y="144"/>
                  <a:pt x="290" y="144"/>
                  <a:pt x="290" y="144"/>
                </a:cubicBezTo>
                <a:cubicBezTo>
                  <a:pt x="290" y="193"/>
                  <a:pt x="290" y="193"/>
                  <a:pt x="290" y="193"/>
                </a:cubicBezTo>
                <a:lnTo>
                  <a:pt x="260" y="193"/>
                </a:lnTo>
                <a:close/>
                <a:moveTo>
                  <a:pt x="290" y="121"/>
                </a:moveTo>
                <a:cubicBezTo>
                  <a:pt x="311" y="121"/>
                  <a:pt x="311" y="121"/>
                  <a:pt x="311" y="121"/>
                </a:cubicBezTo>
                <a:cubicBezTo>
                  <a:pt x="330" y="121"/>
                  <a:pt x="337" y="113"/>
                  <a:pt x="337" y="100"/>
                </a:cubicBezTo>
                <a:cubicBezTo>
                  <a:pt x="337" y="87"/>
                  <a:pt x="330" y="80"/>
                  <a:pt x="311" y="80"/>
                </a:cubicBezTo>
                <a:cubicBezTo>
                  <a:pt x="290" y="80"/>
                  <a:pt x="290" y="80"/>
                  <a:pt x="290" y="80"/>
                </a:cubicBezTo>
                <a:lnTo>
                  <a:pt x="290" y="121"/>
                </a:lnTo>
                <a:close/>
                <a:moveTo>
                  <a:pt x="420" y="193"/>
                </a:moveTo>
                <a:cubicBezTo>
                  <a:pt x="468" y="55"/>
                  <a:pt x="468" y="55"/>
                  <a:pt x="468" y="55"/>
                </a:cubicBezTo>
                <a:cubicBezTo>
                  <a:pt x="497" y="55"/>
                  <a:pt x="497" y="55"/>
                  <a:pt x="497" y="55"/>
                </a:cubicBezTo>
                <a:cubicBezTo>
                  <a:pt x="545" y="193"/>
                  <a:pt x="545" y="193"/>
                  <a:pt x="545" y="193"/>
                </a:cubicBezTo>
                <a:cubicBezTo>
                  <a:pt x="515" y="193"/>
                  <a:pt x="515" y="193"/>
                  <a:pt x="515" y="193"/>
                </a:cubicBezTo>
                <a:cubicBezTo>
                  <a:pt x="505" y="164"/>
                  <a:pt x="505" y="164"/>
                  <a:pt x="505" y="164"/>
                </a:cubicBezTo>
                <a:cubicBezTo>
                  <a:pt x="458" y="164"/>
                  <a:pt x="458" y="164"/>
                  <a:pt x="458" y="164"/>
                </a:cubicBezTo>
                <a:cubicBezTo>
                  <a:pt x="447" y="193"/>
                  <a:pt x="447" y="193"/>
                  <a:pt x="447" y="193"/>
                </a:cubicBezTo>
                <a:lnTo>
                  <a:pt x="420" y="193"/>
                </a:lnTo>
                <a:close/>
                <a:moveTo>
                  <a:pt x="465" y="141"/>
                </a:moveTo>
                <a:cubicBezTo>
                  <a:pt x="498" y="141"/>
                  <a:pt x="498" y="141"/>
                  <a:pt x="498" y="141"/>
                </a:cubicBezTo>
                <a:cubicBezTo>
                  <a:pt x="482" y="95"/>
                  <a:pt x="482" y="95"/>
                  <a:pt x="482" y="95"/>
                </a:cubicBezTo>
                <a:cubicBezTo>
                  <a:pt x="481" y="95"/>
                  <a:pt x="481" y="95"/>
                  <a:pt x="481" y="95"/>
                </a:cubicBezTo>
                <a:lnTo>
                  <a:pt x="465" y="141"/>
                </a:lnTo>
                <a:close/>
                <a:moveTo>
                  <a:pt x="563" y="193"/>
                </a:moveTo>
                <a:cubicBezTo>
                  <a:pt x="563" y="95"/>
                  <a:pt x="563" y="95"/>
                  <a:pt x="563" y="95"/>
                </a:cubicBezTo>
                <a:cubicBezTo>
                  <a:pt x="592" y="95"/>
                  <a:pt x="592" y="95"/>
                  <a:pt x="592" y="95"/>
                </a:cubicBezTo>
                <a:cubicBezTo>
                  <a:pt x="592" y="112"/>
                  <a:pt x="592" y="112"/>
                  <a:pt x="592" y="112"/>
                </a:cubicBezTo>
                <a:cubicBezTo>
                  <a:pt x="591" y="112"/>
                  <a:pt x="591" y="112"/>
                  <a:pt x="591" y="112"/>
                </a:cubicBezTo>
                <a:cubicBezTo>
                  <a:pt x="596" y="101"/>
                  <a:pt x="606" y="89"/>
                  <a:pt x="624" y="89"/>
                </a:cubicBezTo>
                <a:cubicBezTo>
                  <a:pt x="625" y="89"/>
                  <a:pt x="625" y="89"/>
                  <a:pt x="625" y="89"/>
                </a:cubicBezTo>
                <a:cubicBezTo>
                  <a:pt x="625" y="117"/>
                  <a:pt x="625" y="117"/>
                  <a:pt x="625" y="117"/>
                </a:cubicBezTo>
                <a:cubicBezTo>
                  <a:pt x="624" y="117"/>
                  <a:pt x="619" y="117"/>
                  <a:pt x="617" y="117"/>
                </a:cubicBezTo>
                <a:cubicBezTo>
                  <a:pt x="606" y="117"/>
                  <a:pt x="597" y="124"/>
                  <a:pt x="592" y="131"/>
                </a:cubicBezTo>
                <a:cubicBezTo>
                  <a:pt x="592" y="193"/>
                  <a:pt x="592" y="193"/>
                  <a:pt x="592" y="193"/>
                </a:cubicBezTo>
                <a:lnTo>
                  <a:pt x="563" y="193"/>
                </a:lnTo>
                <a:close/>
                <a:moveTo>
                  <a:pt x="643" y="78"/>
                </a:moveTo>
                <a:cubicBezTo>
                  <a:pt x="643" y="55"/>
                  <a:pt x="643" y="55"/>
                  <a:pt x="643" y="55"/>
                </a:cubicBezTo>
                <a:cubicBezTo>
                  <a:pt x="672" y="55"/>
                  <a:pt x="672" y="55"/>
                  <a:pt x="672" y="55"/>
                </a:cubicBezTo>
                <a:cubicBezTo>
                  <a:pt x="672" y="78"/>
                  <a:pt x="672" y="78"/>
                  <a:pt x="672" y="78"/>
                </a:cubicBezTo>
                <a:lnTo>
                  <a:pt x="643" y="78"/>
                </a:lnTo>
                <a:close/>
                <a:moveTo>
                  <a:pt x="643" y="193"/>
                </a:moveTo>
                <a:cubicBezTo>
                  <a:pt x="643" y="95"/>
                  <a:pt x="643" y="95"/>
                  <a:pt x="643" y="95"/>
                </a:cubicBezTo>
                <a:cubicBezTo>
                  <a:pt x="672" y="95"/>
                  <a:pt x="672" y="95"/>
                  <a:pt x="672" y="95"/>
                </a:cubicBezTo>
                <a:cubicBezTo>
                  <a:pt x="672" y="193"/>
                  <a:pt x="672" y="193"/>
                  <a:pt x="672" y="193"/>
                </a:cubicBezTo>
                <a:lnTo>
                  <a:pt x="643" y="193"/>
                </a:lnTo>
                <a:close/>
                <a:moveTo>
                  <a:pt x="724" y="181"/>
                </a:moveTo>
                <a:cubicBezTo>
                  <a:pt x="724" y="193"/>
                  <a:pt x="724" y="193"/>
                  <a:pt x="724" y="193"/>
                </a:cubicBezTo>
                <a:cubicBezTo>
                  <a:pt x="695" y="193"/>
                  <a:pt x="695" y="193"/>
                  <a:pt x="695" y="193"/>
                </a:cubicBezTo>
                <a:cubicBezTo>
                  <a:pt x="695" y="55"/>
                  <a:pt x="695" y="55"/>
                  <a:pt x="695" y="55"/>
                </a:cubicBezTo>
                <a:cubicBezTo>
                  <a:pt x="724" y="55"/>
                  <a:pt x="724" y="55"/>
                  <a:pt x="724" y="55"/>
                </a:cubicBezTo>
                <a:cubicBezTo>
                  <a:pt x="724" y="109"/>
                  <a:pt x="724" y="109"/>
                  <a:pt x="724" y="109"/>
                </a:cubicBezTo>
                <a:cubicBezTo>
                  <a:pt x="730" y="100"/>
                  <a:pt x="740" y="92"/>
                  <a:pt x="755" y="92"/>
                </a:cubicBezTo>
                <a:cubicBezTo>
                  <a:pt x="777" y="92"/>
                  <a:pt x="793" y="109"/>
                  <a:pt x="793" y="143"/>
                </a:cubicBezTo>
                <a:cubicBezTo>
                  <a:pt x="793" y="177"/>
                  <a:pt x="777" y="194"/>
                  <a:pt x="754" y="194"/>
                </a:cubicBezTo>
                <a:cubicBezTo>
                  <a:pt x="741" y="194"/>
                  <a:pt x="730" y="189"/>
                  <a:pt x="724" y="181"/>
                </a:cubicBezTo>
                <a:close/>
                <a:moveTo>
                  <a:pt x="763" y="143"/>
                </a:moveTo>
                <a:cubicBezTo>
                  <a:pt x="763" y="127"/>
                  <a:pt x="757" y="116"/>
                  <a:pt x="744" y="116"/>
                </a:cubicBezTo>
                <a:cubicBezTo>
                  <a:pt x="736" y="116"/>
                  <a:pt x="730" y="121"/>
                  <a:pt x="724" y="126"/>
                </a:cubicBezTo>
                <a:cubicBezTo>
                  <a:pt x="724" y="162"/>
                  <a:pt x="724" y="162"/>
                  <a:pt x="724" y="162"/>
                </a:cubicBezTo>
                <a:cubicBezTo>
                  <a:pt x="730" y="169"/>
                  <a:pt x="736" y="172"/>
                  <a:pt x="744" y="172"/>
                </a:cubicBezTo>
                <a:cubicBezTo>
                  <a:pt x="756" y="172"/>
                  <a:pt x="763" y="161"/>
                  <a:pt x="763" y="143"/>
                </a:cubicBezTo>
                <a:close/>
                <a:moveTo>
                  <a:pt x="804" y="167"/>
                </a:moveTo>
                <a:cubicBezTo>
                  <a:pt x="804" y="145"/>
                  <a:pt x="822" y="132"/>
                  <a:pt x="868" y="128"/>
                </a:cubicBezTo>
                <a:cubicBezTo>
                  <a:pt x="868" y="126"/>
                  <a:pt x="868" y="126"/>
                  <a:pt x="868" y="126"/>
                </a:cubicBezTo>
                <a:cubicBezTo>
                  <a:pt x="868" y="119"/>
                  <a:pt x="863" y="114"/>
                  <a:pt x="854" y="114"/>
                </a:cubicBezTo>
                <a:cubicBezTo>
                  <a:pt x="841" y="114"/>
                  <a:pt x="830" y="119"/>
                  <a:pt x="821" y="126"/>
                </a:cubicBezTo>
                <a:cubicBezTo>
                  <a:pt x="808" y="109"/>
                  <a:pt x="808" y="109"/>
                  <a:pt x="808" y="109"/>
                </a:cubicBezTo>
                <a:cubicBezTo>
                  <a:pt x="818" y="100"/>
                  <a:pt x="833" y="92"/>
                  <a:pt x="858" y="92"/>
                </a:cubicBezTo>
                <a:cubicBezTo>
                  <a:pt x="885" y="92"/>
                  <a:pt x="896" y="105"/>
                  <a:pt x="896" y="130"/>
                </a:cubicBezTo>
                <a:cubicBezTo>
                  <a:pt x="896" y="168"/>
                  <a:pt x="896" y="168"/>
                  <a:pt x="896" y="168"/>
                </a:cubicBezTo>
                <a:cubicBezTo>
                  <a:pt x="896" y="180"/>
                  <a:pt x="896" y="187"/>
                  <a:pt x="898" y="193"/>
                </a:cubicBezTo>
                <a:cubicBezTo>
                  <a:pt x="869" y="193"/>
                  <a:pt x="869" y="193"/>
                  <a:pt x="869" y="193"/>
                </a:cubicBezTo>
                <a:cubicBezTo>
                  <a:pt x="867" y="187"/>
                  <a:pt x="867" y="184"/>
                  <a:pt x="867" y="178"/>
                </a:cubicBezTo>
                <a:cubicBezTo>
                  <a:pt x="857" y="188"/>
                  <a:pt x="847" y="194"/>
                  <a:pt x="832" y="194"/>
                </a:cubicBezTo>
                <a:cubicBezTo>
                  <a:pt x="817" y="194"/>
                  <a:pt x="804" y="184"/>
                  <a:pt x="804" y="167"/>
                </a:cubicBezTo>
                <a:close/>
                <a:moveTo>
                  <a:pt x="868" y="163"/>
                </a:moveTo>
                <a:cubicBezTo>
                  <a:pt x="868" y="145"/>
                  <a:pt x="868" y="145"/>
                  <a:pt x="868" y="145"/>
                </a:cubicBezTo>
                <a:cubicBezTo>
                  <a:pt x="845" y="147"/>
                  <a:pt x="834" y="153"/>
                  <a:pt x="834" y="162"/>
                </a:cubicBezTo>
                <a:cubicBezTo>
                  <a:pt x="834" y="168"/>
                  <a:pt x="838" y="172"/>
                  <a:pt x="845" y="172"/>
                </a:cubicBezTo>
                <a:cubicBezTo>
                  <a:pt x="855" y="172"/>
                  <a:pt x="862" y="168"/>
                  <a:pt x="868" y="163"/>
                </a:cubicBezTo>
                <a:close/>
                <a:moveTo>
                  <a:pt x="1255" y="240"/>
                </a:moveTo>
                <a:cubicBezTo>
                  <a:pt x="1125" y="0"/>
                  <a:pt x="1125" y="0"/>
                  <a:pt x="1125" y="0"/>
                </a:cubicBezTo>
                <a:cubicBezTo>
                  <a:pt x="1154" y="0"/>
                  <a:pt x="1154" y="0"/>
                  <a:pt x="1154" y="0"/>
                </a:cubicBezTo>
                <a:cubicBezTo>
                  <a:pt x="1159" y="0"/>
                  <a:pt x="1164" y="3"/>
                  <a:pt x="1166" y="7"/>
                </a:cubicBezTo>
                <a:cubicBezTo>
                  <a:pt x="1296" y="248"/>
                  <a:pt x="1296" y="248"/>
                  <a:pt x="1296" y="248"/>
                </a:cubicBezTo>
                <a:cubicBezTo>
                  <a:pt x="1268" y="248"/>
                  <a:pt x="1268" y="248"/>
                  <a:pt x="1268" y="248"/>
                </a:cubicBezTo>
                <a:cubicBezTo>
                  <a:pt x="1262" y="248"/>
                  <a:pt x="1257" y="245"/>
                  <a:pt x="1255" y="240"/>
                </a:cubicBezTo>
                <a:close/>
                <a:moveTo>
                  <a:pt x="1011" y="248"/>
                </a:moveTo>
                <a:cubicBezTo>
                  <a:pt x="1040" y="248"/>
                  <a:pt x="1040" y="248"/>
                  <a:pt x="1040" y="248"/>
                </a:cubicBezTo>
                <a:cubicBezTo>
                  <a:pt x="1045" y="248"/>
                  <a:pt x="1050" y="245"/>
                  <a:pt x="1053" y="240"/>
                </a:cubicBezTo>
                <a:cubicBezTo>
                  <a:pt x="1088" y="174"/>
                  <a:pt x="1088" y="174"/>
                  <a:pt x="1088" y="174"/>
                </a:cubicBezTo>
                <a:cubicBezTo>
                  <a:pt x="1069" y="140"/>
                  <a:pt x="1069" y="140"/>
                  <a:pt x="1069" y="140"/>
                </a:cubicBezTo>
                <a:lnTo>
                  <a:pt x="1011" y="248"/>
                </a:lnTo>
                <a:close/>
                <a:moveTo>
                  <a:pt x="956" y="248"/>
                </a:moveTo>
                <a:cubicBezTo>
                  <a:pt x="961" y="248"/>
                  <a:pt x="966" y="245"/>
                  <a:pt x="968" y="240"/>
                </a:cubicBezTo>
                <a:cubicBezTo>
                  <a:pt x="1069" y="53"/>
                  <a:pt x="1069" y="53"/>
                  <a:pt x="1069" y="53"/>
                </a:cubicBezTo>
                <a:cubicBezTo>
                  <a:pt x="1171" y="240"/>
                  <a:pt x="1171" y="240"/>
                  <a:pt x="1171" y="240"/>
                </a:cubicBezTo>
                <a:cubicBezTo>
                  <a:pt x="1173" y="245"/>
                  <a:pt x="1178" y="248"/>
                  <a:pt x="1183" y="248"/>
                </a:cubicBezTo>
                <a:cubicBezTo>
                  <a:pt x="1212" y="248"/>
                  <a:pt x="1212" y="248"/>
                  <a:pt x="1212" y="248"/>
                </a:cubicBezTo>
                <a:cubicBezTo>
                  <a:pt x="1082" y="7"/>
                  <a:pt x="1082" y="7"/>
                  <a:pt x="1082" y="7"/>
                </a:cubicBezTo>
                <a:cubicBezTo>
                  <a:pt x="1080" y="3"/>
                  <a:pt x="1075" y="0"/>
                  <a:pt x="1069" y="0"/>
                </a:cubicBezTo>
                <a:cubicBezTo>
                  <a:pt x="1064" y="0"/>
                  <a:pt x="1059" y="3"/>
                  <a:pt x="1057" y="7"/>
                </a:cubicBezTo>
                <a:cubicBezTo>
                  <a:pt x="927" y="248"/>
                  <a:pt x="927" y="248"/>
                  <a:pt x="927" y="248"/>
                </a:cubicBezTo>
                <a:lnTo>
                  <a:pt x="956" y="24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dirty="0">
              <a:ln>
                <a:noFill/>
              </a:ln>
              <a:solidFill>
                <a:srgbClr val="FFFFFF"/>
              </a:solidFill>
              <a:effectLst/>
              <a:uLnTx/>
              <a:uFillTx/>
            </a:endParaRPr>
          </a:p>
        </p:txBody>
      </p:sp>
      <p:sp>
        <p:nvSpPr>
          <p:cNvPr id="13" name="S/4HANA"/>
          <p:cNvSpPr>
            <a:spLocks noChangeAspect="1" noEditPoints="1"/>
          </p:cNvSpPr>
          <p:nvPr/>
        </p:nvSpPr>
        <p:spPr bwMode="auto">
          <a:xfrm>
            <a:off x="1497042" y="2605481"/>
            <a:ext cx="1620372" cy="287684"/>
          </a:xfrm>
          <a:custGeom>
            <a:avLst/>
            <a:gdLst>
              <a:gd name="T0" fmla="*/ 734 w 1156"/>
              <a:gd name="T1" fmla="*/ 38 h 203"/>
              <a:gd name="T2" fmla="*/ 783 w 1156"/>
              <a:gd name="T3" fmla="*/ 38 h 203"/>
              <a:gd name="T4" fmla="*/ 783 w 1156"/>
              <a:gd name="T5" fmla="*/ 163 h 203"/>
              <a:gd name="T6" fmla="*/ 734 w 1156"/>
              <a:gd name="T7" fmla="*/ 163 h 203"/>
              <a:gd name="T8" fmla="*/ 859 w 1156"/>
              <a:gd name="T9" fmla="*/ 38 h 203"/>
              <a:gd name="T10" fmla="*/ 901 w 1156"/>
              <a:gd name="T11" fmla="*/ 163 h 203"/>
              <a:gd name="T12" fmla="*/ 840 w 1156"/>
              <a:gd name="T13" fmla="*/ 163 h 203"/>
              <a:gd name="T14" fmla="*/ 885 w 1156"/>
              <a:gd name="T15" fmla="*/ 116 h 203"/>
              <a:gd name="T16" fmla="*/ 856 w 1156"/>
              <a:gd name="T17" fmla="*/ 116 h 203"/>
              <a:gd name="T18" fmla="*/ 960 w 1156"/>
              <a:gd name="T19" fmla="*/ 38 h 203"/>
              <a:gd name="T20" fmla="*/ 1013 w 1156"/>
              <a:gd name="T21" fmla="*/ 38 h 203"/>
              <a:gd name="T22" fmla="*/ 1013 w 1156"/>
              <a:gd name="T23" fmla="*/ 163 h 203"/>
              <a:gd name="T24" fmla="*/ 958 w 1156"/>
              <a:gd name="T25" fmla="*/ 163 h 203"/>
              <a:gd name="T26" fmla="*/ 1086 w 1156"/>
              <a:gd name="T27" fmla="*/ 38 h 203"/>
              <a:gd name="T28" fmla="*/ 1129 w 1156"/>
              <a:gd name="T29" fmla="*/ 163 h 203"/>
              <a:gd name="T30" fmla="*/ 1067 w 1156"/>
              <a:gd name="T31" fmla="*/ 163 h 203"/>
              <a:gd name="T32" fmla="*/ 1113 w 1156"/>
              <a:gd name="T33" fmla="*/ 116 h 203"/>
              <a:gd name="T34" fmla="*/ 1083 w 1156"/>
              <a:gd name="T35" fmla="*/ 116 h 203"/>
              <a:gd name="T36" fmla="*/ 444 w 1156"/>
              <a:gd name="T37" fmla="*/ 145 h 203"/>
              <a:gd name="T38" fmla="*/ 395 w 1156"/>
              <a:gd name="T39" fmla="*/ 74 h 203"/>
              <a:gd name="T40" fmla="*/ 471 w 1156"/>
              <a:gd name="T41" fmla="*/ 77 h 203"/>
              <a:gd name="T42" fmla="*/ 447 w 1156"/>
              <a:gd name="T43" fmla="*/ 90 h 203"/>
              <a:gd name="T44" fmla="*/ 389 w 1156"/>
              <a:gd name="T45" fmla="*/ 136 h 203"/>
              <a:gd name="T46" fmla="*/ 586 w 1156"/>
              <a:gd name="T47" fmla="*/ 39 h 203"/>
              <a:gd name="T48" fmla="*/ 624 w 1156"/>
              <a:gd name="T49" fmla="*/ 164 h 203"/>
              <a:gd name="T50" fmla="*/ 563 w 1156"/>
              <a:gd name="T51" fmla="*/ 120 h 203"/>
              <a:gd name="T52" fmla="*/ 650 w 1156"/>
              <a:gd name="T53" fmla="*/ 118 h 203"/>
              <a:gd name="T54" fmla="*/ 650 w 1156"/>
              <a:gd name="T55" fmla="*/ 140 h 203"/>
              <a:gd name="T56" fmla="*/ 591 w 1156"/>
              <a:gd name="T57" fmla="*/ 118 h 203"/>
              <a:gd name="T58" fmla="*/ 623 w 1156"/>
              <a:gd name="T59" fmla="*/ 72 h 203"/>
              <a:gd name="T60" fmla="*/ 237 w 1156"/>
              <a:gd name="T61" fmla="*/ 64 h 203"/>
              <a:gd name="T62" fmla="*/ 268 w 1156"/>
              <a:gd name="T63" fmla="*/ 80 h 203"/>
              <a:gd name="T64" fmla="*/ 137 w 1156"/>
              <a:gd name="T65" fmla="*/ 118 h 203"/>
              <a:gd name="T66" fmla="*/ 151 w 1156"/>
              <a:gd name="T67" fmla="*/ 77 h 203"/>
              <a:gd name="T68" fmla="*/ 0 w 1156"/>
              <a:gd name="T69" fmla="*/ 203 h 203"/>
              <a:gd name="T70" fmla="*/ 0 w 1156"/>
              <a:gd name="T71" fmla="*/ 0 h 203"/>
              <a:gd name="T72" fmla="*/ 237 w 1156"/>
              <a:gd name="T73" fmla="*/ 163 h 203"/>
              <a:gd name="T74" fmla="*/ 150 w 1156"/>
              <a:gd name="T75" fmla="*/ 148 h 203"/>
              <a:gd name="T76" fmla="*/ 86 w 1156"/>
              <a:gd name="T77" fmla="*/ 163 h 203"/>
              <a:gd name="T78" fmla="*/ 54 w 1156"/>
              <a:gd name="T79" fmla="*/ 165 h 203"/>
              <a:gd name="T80" fmla="*/ 18 w 1156"/>
              <a:gd name="T81" fmla="*/ 129 h 203"/>
              <a:gd name="T82" fmla="*/ 68 w 1156"/>
              <a:gd name="T83" fmla="*/ 128 h 203"/>
              <a:gd name="T84" fmla="*/ 6 w 1156"/>
              <a:gd name="T85" fmla="*/ 74 h 203"/>
              <a:gd name="T86" fmla="*/ 56 w 1156"/>
              <a:gd name="T87" fmla="*/ 36 h 203"/>
              <a:gd name="T88" fmla="*/ 58 w 1156"/>
              <a:gd name="T89" fmla="*/ 63 h 203"/>
              <a:gd name="T90" fmla="*/ 103 w 1156"/>
              <a:gd name="T91" fmla="*/ 118 h 203"/>
              <a:gd name="T92" fmla="*/ 203 w 1156"/>
              <a:gd name="T93" fmla="*/ 134 h 203"/>
              <a:gd name="T94" fmla="*/ 301 w 1156"/>
              <a:gd name="T95" fmla="*/ 82 h 203"/>
              <a:gd name="T96" fmla="*/ 295 w 1156"/>
              <a:gd name="T97" fmla="*/ 156 h 203"/>
              <a:gd name="T98" fmla="*/ 274 w 1156"/>
              <a:gd name="T99" fmla="*/ 177 h 203"/>
              <a:gd name="T100" fmla="*/ 295 w 1156"/>
              <a:gd name="T101" fmla="*/ 152 h 203"/>
              <a:gd name="T102" fmla="*/ 289 w 1156"/>
              <a:gd name="T103" fmla="*/ 179 h 203"/>
              <a:gd name="T104" fmla="*/ 307 w 1156"/>
              <a:gd name="T105" fmla="*/ 192 h 203"/>
              <a:gd name="T106" fmla="*/ 296 w 1156"/>
              <a:gd name="T107" fmla="*/ 163 h 203"/>
              <a:gd name="T108" fmla="*/ 289 w 1156"/>
              <a:gd name="T109" fmla="*/ 192 h 203"/>
              <a:gd name="T110" fmla="*/ 289 w 1156"/>
              <a:gd name="T111" fmla="*/ 167 h 203"/>
              <a:gd name="T112" fmla="*/ 295 w 1156"/>
              <a:gd name="T113" fmla="*/ 17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56" h="203">
                <a:moveTo>
                  <a:pt x="706" y="163"/>
                </a:moveTo>
                <a:cubicBezTo>
                  <a:pt x="706" y="38"/>
                  <a:pt x="706" y="38"/>
                  <a:pt x="706" y="38"/>
                </a:cubicBezTo>
                <a:cubicBezTo>
                  <a:pt x="734" y="38"/>
                  <a:pt x="734" y="38"/>
                  <a:pt x="734" y="38"/>
                </a:cubicBezTo>
                <a:cubicBezTo>
                  <a:pt x="734" y="87"/>
                  <a:pt x="734" y="87"/>
                  <a:pt x="734" y="87"/>
                </a:cubicBezTo>
                <a:cubicBezTo>
                  <a:pt x="783" y="87"/>
                  <a:pt x="783" y="87"/>
                  <a:pt x="783" y="87"/>
                </a:cubicBezTo>
                <a:cubicBezTo>
                  <a:pt x="783" y="38"/>
                  <a:pt x="783" y="38"/>
                  <a:pt x="783" y="38"/>
                </a:cubicBezTo>
                <a:cubicBezTo>
                  <a:pt x="811" y="38"/>
                  <a:pt x="811" y="38"/>
                  <a:pt x="811" y="38"/>
                </a:cubicBezTo>
                <a:cubicBezTo>
                  <a:pt x="811" y="163"/>
                  <a:pt x="811" y="163"/>
                  <a:pt x="811" y="163"/>
                </a:cubicBezTo>
                <a:cubicBezTo>
                  <a:pt x="783" y="163"/>
                  <a:pt x="783" y="163"/>
                  <a:pt x="783" y="163"/>
                </a:cubicBezTo>
                <a:cubicBezTo>
                  <a:pt x="783" y="110"/>
                  <a:pt x="783" y="110"/>
                  <a:pt x="783" y="110"/>
                </a:cubicBezTo>
                <a:cubicBezTo>
                  <a:pt x="734" y="110"/>
                  <a:pt x="734" y="110"/>
                  <a:pt x="734" y="110"/>
                </a:cubicBezTo>
                <a:cubicBezTo>
                  <a:pt x="734" y="163"/>
                  <a:pt x="734" y="163"/>
                  <a:pt x="734" y="163"/>
                </a:cubicBezTo>
                <a:lnTo>
                  <a:pt x="706" y="163"/>
                </a:lnTo>
                <a:close/>
                <a:moveTo>
                  <a:pt x="814" y="163"/>
                </a:moveTo>
                <a:cubicBezTo>
                  <a:pt x="859" y="38"/>
                  <a:pt x="859" y="38"/>
                  <a:pt x="859" y="38"/>
                </a:cubicBezTo>
                <a:cubicBezTo>
                  <a:pt x="885" y="38"/>
                  <a:pt x="885" y="38"/>
                  <a:pt x="885" y="38"/>
                </a:cubicBezTo>
                <a:cubicBezTo>
                  <a:pt x="929" y="163"/>
                  <a:pt x="929" y="163"/>
                  <a:pt x="929" y="163"/>
                </a:cubicBezTo>
                <a:cubicBezTo>
                  <a:pt x="901" y="163"/>
                  <a:pt x="901" y="163"/>
                  <a:pt x="901" y="163"/>
                </a:cubicBezTo>
                <a:cubicBezTo>
                  <a:pt x="892" y="136"/>
                  <a:pt x="892" y="136"/>
                  <a:pt x="892" y="136"/>
                </a:cubicBezTo>
                <a:cubicBezTo>
                  <a:pt x="849" y="136"/>
                  <a:pt x="849" y="136"/>
                  <a:pt x="849" y="136"/>
                </a:cubicBezTo>
                <a:cubicBezTo>
                  <a:pt x="840" y="163"/>
                  <a:pt x="840" y="163"/>
                  <a:pt x="840" y="163"/>
                </a:cubicBezTo>
                <a:lnTo>
                  <a:pt x="814" y="163"/>
                </a:lnTo>
                <a:close/>
                <a:moveTo>
                  <a:pt x="856" y="116"/>
                </a:moveTo>
                <a:cubicBezTo>
                  <a:pt x="885" y="116"/>
                  <a:pt x="885" y="116"/>
                  <a:pt x="885" y="116"/>
                </a:cubicBezTo>
                <a:cubicBezTo>
                  <a:pt x="871" y="73"/>
                  <a:pt x="871" y="73"/>
                  <a:pt x="871" y="73"/>
                </a:cubicBezTo>
                <a:cubicBezTo>
                  <a:pt x="871" y="73"/>
                  <a:pt x="871" y="73"/>
                  <a:pt x="871" y="73"/>
                </a:cubicBezTo>
                <a:lnTo>
                  <a:pt x="856" y="116"/>
                </a:lnTo>
                <a:close/>
                <a:moveTo>
                  <a:pt x="932" y="163"/>
                </a:moveTo>
                <a:cubicBezTo>
                  <a:pt x="932" y="38"/>
                  <a:pt x="932" y="38"/>
                  <a:pt x="932" y="38"/>
                </a:cubicBezTo>
                <a:cubicBezTo>
                  <a:pt x="960" y="38"/>
                  <a:pt x="960" y="38"/>
                  <a:pt x="960" y="38"/>
                </a:cubicBezTo>
                <a:cubicBezTo>
                  <a:pt x="1012" y="118"/>
                  <a:pt x="1012" y="118"/>
                  <a:pt x="1012" y="118"/>
                </a:cubicBezTo>
                <a:cubicBezTo>
                  <a:pt x="1013" y="118"/>
                  <a:pt x="1013" y="118"/>
                  <a:pt x="1013" y="118"/>
                </a:cubicBezTo>
                <a:cubicBezTo>
                  <a:pt x="1013" y="38"/>
                  <a:pt x="1013" y="38"/>
                  <a:pt x="1013" y="38"/>
                </a:cubicBezTo>
                <a:cubicBezTo>
                  <a:pt x="1038" y="38"/>
                  <a:pt x="1038" y="38"/>
                  <a:pt x="1038" y="38"/>
                </a:cubicBezTo>
                <a:cubicBezTo>
                  <a:pt x="1038" y="163"/>
                  <a:pt x="1038" y="163"/>
                  <a:pt x="1038" y="163"/>
                </a:cubicBezTo>
                <a:cubicBezTo>
                  <a:pt x="1013" y="163"/>
                  <a:pt x="1013" y="163"/>
                  <a:pt x="1013" y="163"/>
                </a:cubicBezTo>
                <a:cubicBezTo>
                  <a:pt x="958" y="83"/>
                  <a:pt x="958" y="83"/>
                  <a:pt x="958" y="83"/>
                </a:cubicBezTo>
                <a:cubicBezTo>
                  <a:pt x="958" y="83"/>
                  <a:pt x="958" y="83"/>
                  <a:pt x="958" y="83"/>
                </a:cubicBezTo>
                <a:cubicBezTo>
                  <a:pt x="958" y="163"/>
                  <a:pt x="958" y="163"/>
                  <a:pt x="958" y="163"/>
                </a:cubicBezTo>
                <a:lnTo>
                  <a:pt x="932" y="163"/>
                </a:lnTo>
                <a:close/>
                <a:moveTo>
                  <a:pt x="1042" y="163"/>
                </a:moveTo>
                <a:cubicBezTo>
                  <a:pt x="1086" y="38"/>
                  <a:pt x="1086" y="38"/>
                  <a:pt x="1086" y="38"/>
                </a:cubicBezTo>
                <a:cubicBezTo>
                  <a:pt x="1112" y="38"/>
                  <a:pt x="1112" y="38"/>
                  <a:pt x="1112" y="38"/>
                </a:cubicBezTo>
                <a:cubicBezTo>
                  <a:pt x="1156" y="163"/>
                  <a:pt x="1156" y="163"/>
                  <a:pt x="1156" y="163"/>
                </a:cubicBezTo>
                <a:cubicBezTo>
                  <a:pt x="1129" y="163"/>
                  <a:pt x="1129" y="163"/>
                  <a:pt x="1129" y="163"/>
                </a:cubicBezTo>
                <a:cubicBezTo>
                  <a:pt x="1119" y="136"/>
                  <a:pt x="1119" y="136"/>
                  <a:pt x="1119" y="136"/>
                </a:cubicBezTo>
                <a:cubicBezTo>
                  <a:pt x="1077" y="136"/>
                  <a:pt x="1077" y="136"/>
                  <a:pt x="1077" y="136"/>
                </a:cubicBezTo>
                <a:cubicBezTo>
                  <a:pt x="1067" y="163"/>
                  <a:pt x="1067" y="163"/>
                  <a:pt x="1067" y="163"/>
                </a:cubicBezTo>
                <a:lnTo>
                  <a:pt x="1042" y="163"/>
                </a:lnTo>
                <a:close/>
                <a:moveTo>
                  <a:pt x="1083" y="116"/>
                </a:moveTo>
                <a:cubicBezTo>
                  <a:pt x="1113" y="116"/>
                  <a:pt x="1113" y="116"/>
                  <a:pt x="1113" y="116"/>
                </a:cubicBezTo>
                <a:cubicBezTo>
                  <a:pt x="1098" y="73"/>
                  <a:pt x="1098" y="73"/>
                  <a:pt x="1098" y="73"/>
                </a:cubicBezTo>
                <a:cubicBezTo>
                  <a:pt x="1098" y="73"/>
                  <a:pt x="1098" y="73"/>
                  <a:pt x="1098" y="73"/>
                </a:cubicBezTo>
                <a:lnTo>
                  <a:pt x="1083" y="116"/>
                </a:lnTo>
                <a:close/>
                <a:moveTo>
                  <a:pt x="389" y="136"/>
                </a:moveTo>
                <a:cubicBezTo>
                  <a:pt x="410" y="123"/>
                  <a:pt x="410" y="123"/>
                  <a:pt x="410" y="123"/>
                </a:cubicBezTo>
                <a:cubicBezTo>
                  <a:pt x="417" y="137"/>
                  <a:pt x="430" y="145"/>
                  <a:pt x="444" y="145"/>
                </a:cubicBezTo>
                <a:cubicBezTo>
                  <a:pt x="457" y="145"/>
                  <a:pt x="466" y="140"/>
                  <a:pt x="466" y="130"/>
                </a:cubicBezTo>
                <a:cubicBezTo>
                  <a:pt x="466" y="121"/>
                  <a:pt x="457" y="117"/>
                  <a:pt x="441" y="112"/>
                </a:cubicBezTo>
                <a:cubicBezTo>
                  <a:pt x="418" y="106"/>
                  <a:pt x="395" y="100"/>
                  <a:pt x="395" y="74"/>
                </a:cubicBezTo>
                <a:cubicBezTo>
                  <a:pt x="395" y="50"/>
                  <a:pt x="413" y="36"/>
                  <a:pt x="440" y="36"/>
                </a:cubicBezTo>
                <a:cubicBezTo>
                  <a:pt x="466" y="36"/>
                  <a:pt x="481" y="49"/>
                  <a:pt x="490" y="62"/>
                </a:cubicBezTo>
                <a:cubicBezTo>
                  <a:pt x="471" y="77"/>
                  <a:pt x="471" y="77"/>
                  <a:pt x="471" y="77"/>
                </a:cubicBezTo>
                <a:cubicBezTo>
                  <a:pt x="464" y="66"/>
                  <a:pt x="452" y="59"/>
                  <a:pt x="440" y="59"/>
                </a:cubicBezTo>
                <a:cubicBezTo>
                  <a:pt x="428" y="59"/>
                  <a:pt x="422" y="64"/>
                  <a:pt x="422" y="71"/>
                </a:cubicBezTo>
                <a:cubicBezTo>
                  <a:pt x="422" y="81"/>
                  <a:pt x="431" y="85"/>
                  <a:pt x="447" y="90"/>
                </a:cubicBezTo>
                <a:cubicBezTo>
                  <a:pt x="470" y="96"/>
                  <a:pt x="493" y="103"/>
                  <a:pt x="493" y="129"/>
                </a:cubicBezTo>
                <a:cubicBezTo>
                  <a:pt x="493" y="149"/>
                  <a:pt x="478" y="167"/>
                  <a:pt x="443" y="167"/>
                </a:cubicBezTo>
                <a:cubicBezTo>
                  <a:pt x="416" y="167"/>
                  <a:pt x="399" y="154"/>
                  <a:pt x="389" y="136"/>
                </a:cubicBezTo>
                <a:close/>
                <a:moveTo>
                  <a:pt x="492" y="164"/>
                </a:moveTo>
                <a:cubicBezTo>
                  <a:pt x="558" y="39"/>
                  <a:pt x="558" y="39"/>
                  <a:pt x="558" y="39"/>
                </a:cubicBezTo>
                <a:cubicBezTo>
                  <a:pt x="586" y="39"/>
                  <a:pt x="586" y="39"/>
                  <a:pt x="586" y="39"/>
                </a:cubicBezTo>
                <a:cubicBezTo>
                  <a:pt x="520" y="164"/>
                  <a:pt x="520" y="164"/>
                  <a:pt x="520" y="164"/>
                </a:cubicBezTo>
                <a:lnTo>
                  <a:pt x="492" y="164"/>
                </a:lnTo>
                <a:close/>
                <a:moveTo>
                  <a:pt x="624" y="164"/>
                </a:moveTo>
                <a:cubicBezTo>
                  <a:pt x="624" y="140"/>
                  <a:pt x="624" y="140"/>
                  <a:pt x="624" y="140"/>
                </a:cubicBezTo>
                <a:cubicBezTo>
                  <a:pt x="563" y="140"/>
                  <a:pt x="563" y="140"/>
                  <a:pt x="563" y="140"/>
                </a:cubicBezTo>
                <a:cubicBezTo>
                  <a:pt x="563" y="120"/>
                  <a:pt x="563" y="120"/>
                  <a:pt x="563" y="120"/>
                </a:cubicBezTo>
                <a:cubicBezTo>
                  <a:pt x="620" y="39"/>
                  <a:pt x="620" y="39"/>
                  <a:pt x="620" y="39"/>
                </a:cubicBezTo>
                <a:cubicBezTo>
                  <a:pt x="650" y="39"/>
                  <a:pt x="650" y="39"/>
                  <a:pt x="650" y="39"/>
                </a:cubicBezTo>
                <a:cubicBezTo>
                  <a:pt x="650" y="118"/>
                  <a:pt x="650" y="118"/>
                  <a:pt x="650" y="118"/>
                </a:cubicBezTo>
                <a:cubicBezTo>
                  <a:pt x="672" y="118"/>
                  <a:pt x="672" y="118"/>
                  <a:pt x="672" y="118"/>
                </a:cubicBezTo>
                <a:cubicBezTo>
                  <a:pt x="672" y="140"/>
                  <a:pt x="672" y="140"/>
                  <a:pt x="672" y="140"/>
                </a:cubicBezTo>
                <a:cubicBezTo>
                  <a:pt x="650" y="140"/>
                  <a:pt x="650" y="140"/>
                  <a:pt x="650" y="140"/>
                </a:cubicBezTo>
                <a:cubicBezTo>
                  <a:pt x="650" y="164"/>
                  <a:pt x="650" y="164"/>
                  <a:pt x="650" y="164"/>
                </a:cubicBezTo>
                <a:lnTo>
                  <a:pt x="624" y="164"/>
                </a:lnTo>
                <a:close/>
                <a:moveTo>
                  <a:pt x="591" y="118"/>
                </a:moveTo>
                <a:cubicBezTo>
                  <a:pt x="624" y="118"/>
                  <a:pt x="624" y="118"/>
                  <a:pt x="624" y="118"/>
                </a:cubicBezTo>
                <a:cubicBezTo>
                  <a:pt x="624" y="72"/>
                  <a:pt x="624" y="72"/>
                  <a:pt x="624" y="72"/>
                </a:cubicBezTo>
                <a:cubicBezTo>
                  <a:pt x="623" y="72"/>
                  <a:pt x="623" y="72"/>
                  <a:pt x="623" y="72"/>
                </a:cubicBezTo>
                <a:lnTo>
                  <a:pt x="591" y="118"/>
                </a:lnTo>
                <a:close/>
                <a:moveTo>
                  <a:pt x="246" y="64"/>
                </a:moveTo>
                <a:cubicBezTo>
                  <a:pt x="237" y="64"/>
                  <a:pt x="237" y="64"/>
                  <a:pt x="237" y="64"/>
                </a:cubicBezTo>
                <a:cubicBezTo>
                  <a:pt x="237" y="97"/>
                  <a:pt x="237" y="97"/>
                  <a:pt x="237" y="97"/>
                </a:cubicBezTo>
                <a:cubicBezTo>
                  <a:pt x="246" y="97"/>
                  <a:pt x="246" y="97"/>
                  <a:pt x="246" y="97"/>
                </a:cubicBezTo>
                <a:cubicBezTo>
                  <a:pt x="258" y="97"/>
                  <a:pt x="268" y="93"/>
                  <a:pt x="268" y="80"/>
                </a:cubicBezTo>
                <a:cubicBezTo>
                  <a:pt x="268" y="68"/>
                  <a:pt x="258" y="64"/>
                  <a:pt x="246" y="64"/>
                </a:cubicBezTo>
                <a:close/>
                <a:moveTo>
                  <a:pt x="150" y="77"/>
                </a:moveTo>
                <a:cubicBezTo>
                  <a:pt x="137" y="118"/>
                  <a:pt x="137" y="118"/>
                  <a:pt x="137" y="118"/>
                </a:cubicBezTo>
                <a:cubicBezTo>
                  <a:pt x="141" y="119"/>
                  <a:pt x="146" y="120"/>
                  <a:pt x="150" y="120"/>
                </a:cubicBezTo>
                <a:cubicBezTo>
                  <a:pt x="155" y="120"/>
                  <a:pt x="159" y="119"/>
                  <a:pt x="163" y="118"/>
                </a:cubicBezTo>
                <a:cubicBezTo>
                  <a:pt x="151" y="77"/>
                  <a:pt x="151" y="77"/>
                  <a:pt x="151" y="77"/>
                </a:cubicBezTo>
                <a:lnTo>
                  <a:pt x="150" y="77"/>
                </a:lnTo>
                <a:close/>
                <a:moveTo>
                  <a:pt x="0" y="0"/>
                </a:moveTo>
                <a:cubicBezTo>
                  <a:pt x="0" y="203"/>
                  <a:pt x="0" y="203"/>
                  <a:pt x="0" y="203"/>
                </a:cubicBezTo>
                <a:cubicBezTo>
                  <a:pt x="208" y="203"/>
                  <a:pt x="208" y="203"/>
                  <a:pt x="208" y="203"/>
                </a:cubicBezTo>
                <a:cubicBezTo>
                  <a:pt x="411" y="0"/>
                  <a:pt x="411" y="0"/>
                  <a:pt x="411" y="0"/>
                </a:cubicBezTo>
                <a:lnTo>
                  <a:pt x="0" y="0"/>
                </a:lnTo>
                <a:close/>
                <a:moveTo>
                  <a:pt x="250" y="125"/>
                </a:moveTo>
                <a:cubicBezTo>
                  <a:pt x="237" y="125"/>
                  <a:pt x="237" y="125"/>
                  <a:pt x="237" y="125"/>
                </a:cubicBezTo>
                <a:cubicBezTo>
                  <a:pt x="237" y="163"/>
                  <a:pt x="237" y="163"/>
                  <a:pt x="237" y="163"/>
                </a:cubicBezTo>
                <a:cubicBezTo>
                  <a:pt x="177" y="163"/>
                  <a:pt x="177" y="163"/>
                  <a:pt x="177" y="163"/>
                </a:cubicBezTo>
                <a:cubicBezTo>
                  <a:pt x="171" y="145"/>
                  <a:pt x="171" y="145"/>
                  <a:pt x="171" y="145"/>
                </a:cubicBezTo>
                <a:cubicBezTo>
                  <a:pt x="165" y="147"/>
                  <a:pt x="158" y="148"/>
                  <a:pt x="150" y="148"/>
                </a:cubicBezTo>
                <a:cubicBezTo>
                  <a:pt x="143" y="148"/>
                  <a:pt x="135" y="147"/>
                  <a:pt x="129" y="145"/>
                </a:cubicBezTo>
                <a:cubicBezTo>
                  <a:pt x="123" y="163"/>
                  <a:pt x="123" y="163"/>
                  <a:pt x="123" y="163"/>
                </a:cubicBezTo>
                <a:cubicBezTo>
                  <a:pt x="86" y="163"/>
                  <a:pt x="86" y="163"/>
                  <a:pt x="86" y="163"/>
                </a:cubicBezTo>
                <a:cubicBezTo>
                  <a:pt x="90" y="153"/>
                  <a:pt x="90" y="153"/>
                  <a:pt x="90" y="153"/>
                </a:cubicBezTo>
                <a:cubicBezTo>
                  <a:pt x="90" y="153"/>
                  <a:pt x="89" y="153"/>
                  <a:pt x="89" y="154"/>
                </a:cubicBezTo>
                <a:cubicBezTo>
                  <a:pt x="79" y="161"/>
                  <a:pt x="68" y="165"/>
                  <a:pt x="54" y="165"/>
                </a:cubicBezTo>
                <a:cubicBezTo>
                  <a:pt x="52" y="166"/>
                  <a:pt x="52" y="166"/>
                  <a:pt x="52" y="166"/>
                </a:cubicBezTo>
                <a:cubicBezTo>
                  <a:pt x="35" y="166"/>
                  <a:pt x="19" y="161"/>
                  <a:pt x="6" y="153"/>
                </a:cubicBezTo>
                <a:cubicBezTo>
                  <a:pt x="18" y="129"/>
                  <a:pt x="18" y="129"/>
                  <a:pt x="18" y="129"/>
                </a:cubicBezTo>
                <a:cubicBezTo>
                  <a:pt x="32" y="137"/>
                  <a:pt x="40" y="138"/>
                  <a:pt x="52" y="138"/>
                </a:cubicBezTo>
                <a:cubicBezTo>
                  <a:pt x="58" y="138"/>
                  <a:pt x="62" y="137"/>
                  <a:pt x="65" y="134"/>
                </a:cubicBezTo>
                <a:cubicBezTo>
                  <a:pt x="67" y="132"/>
                  <a:pt x="67" y="130"/>
                  <a:pt x="68" y="128"/>
                </a:cubicBezTo>
                <a:cubicBezTo>
                  <a:pt x="68" y="121"/>
                  <a:pt x="59" y="118"/>
                  <a:pt x="47" y="115"/>
                </a:cubicBezTo>
                <a:cubicBezTo>
                  <a:pt x="38" y="112"/>
                  <a:pt x="28" y="108"/>
                  <a:pt x="20" y="102"/>
                </a:cubicBezTo>
                <a:cubicBezTo>
                  <a:pt x="10" y="95"/>
                  <a:pt x="6" y="86"/>
                  <a:pt x="6" y="74"/>
                </a:cubicBezTo>
                <a:cubicBezTo>
                  <a:pt x="6" y="65"/>
                  <a:pt x="9" y="57"/>
                  <a:pt x="16" y="50"/>
                </a:cubicBezTo>
                <a:cubicBezTo>
                  <a:pt x="24" y="41"/>
                  <a:pt x="39" y="36"/>
                  <a:pt x="56" y="36"/>
                </a:cubicBezTo>
                <a:cubicBezTo>
                  <a:pt x="56" y="36"/>
                  <a:pt x="56" y="36"/>
                  <a:pt x="56" y="36"/>
                </a:cubicBezTo>
                <a:cubicBezTo>
                  <a:pt x="71" y="36"/>
                  <a:pt x="89" y="40"/>
                  <a:pt x="102" y="46"/>
                </a:cubicBezTo>
                <a:cubicBezTo>
                  <a:pt x="88" y="71"/>
                  <a:pt x="88" y="71"/>
                  <a:pt x="88" y="71"/>
                </a:cubicBezTo>
                <a:cubicBezTo>
                  <a:pt x="74" y="64"/>
                  <a:pt x="66" y="63"/>
                  <a:pt x="58" y="63"/>
                </a:cubicBezTo>
                <a:cubicBezTo>
                  <a:pt x="46" y="62"/>
                  <a:pt x="40" y="67"/>
                  <a:pt x="40" y="71"/>
                </a:cubicBezTo>
                <a:cubicBezTo>
                  <a:pt x="40" y="77"/>
                  <a:pt x="51" y="82"/>
                  <a:pt x="62" y="86"/>
                </a:cubicBezTo>
                <a:cubicBezTo>
                  <a:pt x="79" y="91"/>
                  <a:pt x="100" y="98"/>
                  <a:pt x="103" y="118"/>
                </a:cubicBezTo>
                <a:cubicBezTo>
                  <a:pt x="133" y="38"/>
                  <a:pt x="133" y="38"/>
                  <a:pt x="133" y="38"/>
                </a:cubicBezTo>
                <a:cubicBezTo>
                  <a:pt x="168" y="38"/>
                  <a:pt x="168" y="38"/>
                  <a:pt x="168" y="38"/>
                </a:cubicBezTo>
                <a:cubicBezTo>
                  <a:pt x="203" y="134"/>
                  <a:pt x="203" y="134"/>
                  <a:pt x="203" y="134"/>
                </a:cubicBezTo>
                <a:cubicBezTo>
                  <a:pt x="203" y="38"/>
                  <a:pt x="203" y="38"/>
                  <a:pt x="203" y="38"/>
                </a:cubicBezTo>
                <a:cubicBezTo>
                  <a:pt x="244" y="38"/>
                  <a:pt x="244" y="38"/>
                  <a:pt x="244" y="38"/>
                </a:cubicBezTo>
                <a:cubicBezTo>
                  <a:pt x="282" y="38"/>
                  <a:pt x="301" y="52"/>
                  <a:pt x="301" y="82"/>
                </a:cubicBezTo>
                <a:cubicBezTo>
                  <a:pt x="301" y="109"/>
                  <a:pt x="282" y="125"/>
                  <a:pt x="250" y="125"/>
                </a:cubicBezTo>
                <a:close/>
                <a:moveTo>
                  <a:pt x="274" y="177"/>
                </a:moveTo>
                <a:cubicBezTo>
                  <a:pt x="274" y="165"/>
                  <a:pt x="283" y="156"/>
                  <a:pt x="295" y="156"/>
                </a:cubicBezTo>
                <a:cubicBezTo>
                  <a:pt x="306" y="156"/>
                  <a:pt x="315" y="165"/>
                  <a:pt x="315" y="177"/>
                </a:cubicBezTo>
                <a:cubicBezTo>
                  <a:pt x="315" y="190"/>
                  <a:pt x="306" y="199"/>
                  <a:pt x="295" y="199"/>
                </a:cubicBezTo>
                <a:cubicBezTo>
                  <a:pt x="283" y="199"/>
                  <a:pt x="274" y="190"/>
                  <a:pt x="274" y="177"/>
                </a:cubicBezTo>
                <a:close/>
                <a:moveTo>
                  <a:pt x="295" y="203"/>
                </a:moveTo>
                <a:cubicBezTo>
                  <a:pt x="308" y="203"/>
                  <a:pt x="320" y="192"/>
                  <a:pt x="320" y="177"/>
                </a:cubicBezTo>
                <a:cubicBezTo>
                  <a:pt x="320" y="163"/>
                  <a:pt x="308" y="152"/>
                  <a:pt x="295" y="152"/>
                </a:cubicBezTo>
                <a:cubicBezTo>
                  <a:pt x="281" y="152"/>
                  <a:pt x="269" y="163"/>
                  <a:pt x="269" y="177"/>
                </a:cubicBezTo>
                <a:cubicBezTo>
                  <a:pt x="269" y="192"/>
                  <a:pt x="281" y="203"/>
                  <a:pt x="295" y="203"/>
                </a:cubicBezTo>
                <a:close/>
                <a:moveTo>
                  <a:pt x="289" y="179"/>
                </a:moveTo>
                <a:cubicBezTo>
                  <a:pt x="294" y="179"/>
                  <a:pt x="294" y="179"/>
                  <a:pt x="294" y="179"/>
                </a:cubicBezTo>
                <a:cubicBezTo>
                  <a:pt x="302" y="192"/>
                  <a:pt x="302" y="192"/>
                  <a:pt x="302" y="192"/>
                </a:cubicBezTo>
                <a:cubicBezTo>
                  <a:pt x="307" y="192"/>
                  <a:pt x="307" y="192"/>
                  <a:pt x="307" y="192"/>
                </a:cubicBezTo>
                <a:cubicBezTo>
                  <a:pt x="299" y="179"/>
                  <a:pt x="299" y="179"/>
                  <a:pt x="299" y="179"/>
                </a:cubicBezTo>
                <a:cubicBezTo>
                  <a:pt x="303" y="179"/>
                  <a:pt x="306" y="176"/>
                  <a:pt x="306" y="171"/>
                </a:cubicBezTo>
                <a:cubicBezTo>
                  <a:pt x="306" y="165"/>
                  <a:pt x="303" y="163"/>
                  <a:pt x="296" y="163"/>
                </a:cubicBezTo>
                <a:cubicBezTo>
                  <a:pt x="285" y="163"/>
                  <a:pt x="285" y="163"/>
                  <a:pt x="285" y="163"/>
                </a:cubicBezTo>
                <a:cubicBezTo>
                  <a:pt x="285" y="192"/>
                  <a:pt x="285" y="192"/>
                  <a:pt x="285" y="192"/>
                </a:cubicBezTo>
                <a:cubicBezTo>
                  <a:pt x="289" y="192"/>
                  <a:pt x="289" y="192"/>
                  <a:pt x="289" y="192"/>
                </a:cubicBezTo>
                <a:lnTo>
                  <a:pt x="289" y="179"/>
                </a:lnTo>
                <a:close/>
                <a:moveTo>
                  <a:pt x="289" y="176"/>
                </a:moveTo>
                <a:cubicBezTo>
                  <a:pt x="289" y="167"/>
                  <a:pt x="289" y="167"/>
                  <a:pt x="289" y="167"/>
                </a:cubicBezTo>
                <a:cubicBezTo>
                  <a:pt x="295" y="167"/>
                  <a:pt x="295" y="167"/>
                  <a:pt x="295" y="167"/>
                </a:cubicBezTo>
                <a:cubicBezTo>
                  <a:pt x="298" y="167"/>
                  <a:pt x="302" y="167"/>
                  <a:pt x="302" y="171"/>
                </a:cubicBezTo>
                <a:cubicBezTo>
                  <a:pt x="302" y="175"/>
                  <a:pt x="298" y="176"/>
                  <a:pt x="295" y="176"/>
                </a:cubicBezTo>
                <a:lnTo>
                  <a:pt x="289" y="176"/>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dirty="0">
              <a:ln>
                <a:noFill/>
              </a:ln>
              <a:solidFill>
                <a:srgbClr val="FFFFFF"/>
              </a:solidFill>
              <a:effectLst/>
              <a:uLnTx/>
              <a:uFillTx/>
            </a:endParaRPr>
          </a:p>
        </p:txBody>
      </p:sp>
      <p:grpSp>
        <p:nvGrpSpPr>
          <p:cNvPr id="14" name="Gruppierung 83"/>
          <p:cNvGrpSpPr/>
          <p:nvPr/>
        </p:nvGrpSpPr>
        <p:grpSpPr>
          <a:xfrm>
            <a:off x="10114592" y="3193352"/>
            <a:ext cx="1034096" cy="378027"/>
            <a:chOff x="937546" y="1209595"/>
            <a:chExt cx="2171141" cy="793687"/>
          </a:xfrm>
        </p:grpSpPr>
        <p:sp>
          <p:nvSpPr>
            <p:cNvPr id="15" name="Text Placeholder 2"/>
            <p:cNvSpPr txBox="1">
              <a:spLocks/>
            </p:cNvSpPr>
            <p:nvPr/>
          </p:nvSpPr>
          <p:spPr>
            <a:xfrm>
              <a:off x="937546" y="1227851"/>
              <a:ext cx="1352966" cy="775431"/>
            </a:xfrm>
            <a:prstGeom prst="rect">
              <a:avLst/>
            </a:prstGeom>
          </p:spPr>
          <p:txBody>
            <a:bodyPr wrap="none" lIns="0" tIns="0" rIns="0" bIns="0">
              <a:sp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r" defTabSz="1088776" rtl="0" eaLnBrk="1" fontAlgn="auto" latinLnBrk="0" hangingPunct="1">
                <a:lnSpc>
                  <a:spcPct val="100000"/>
                </a:lnSpc>
                <a:spcBef>
                  <a:spcPts val="0"/>
                </a:spcBef>
                <a:spcAft>
                  <a:spcPts val="0"/>
                </a:spcAft>
                <a:buClr>
                  <a:srgbClr val="F0AB00"/>
                </a:buClr>
                <a:buSzPct val="80000"/>
                <a:buFontTx/>
                <a:buNone/>
                <a:tabLst/>
                <a:defRPr/>
              </a:pPr>
              <a:r>
                <a:rPr kumimoji="0" lang="en-GB" sz="1200" b="0" i="0" u="none" strike="noStrike" kern="1200" cap="none" spc="0" normalizeH="0" baseline="0" dirty="0">
                  <a:ln>
                    <a:noFill/>
                  </a:ln>
                  <a:solidFill>
                    <a:srgbClr val="FFFFFF"/>
                  </a:solidFill>
                  <a:effectLst/>
                  <a:uLnTx/>
                  <a:uFillTx/>
                  <a:latin typeface="+mj-lt"/>
                  <a:ea typeface="BentonSans" charset="0"/>
                  <a:cs typeface="BentonSans" charset="0"/>
                </a:rPr>
                <a:t>Agile</a:t>
              </a:r>
            </a:p>
            <a:p>
              <a:pPr marL="0" marR="0" lvl="0" indent="0" algn="r" defTabSz="1088776" rtl="0" eaLnBrk="1" fontAlgn="auto" latinLnBrk="0" hangingPunct="1">
                <a:lnSpc>
                  <a:spcPct val="100000"/>
                </a:lnSpc>
                <a:spcBef>
                  <a:spcPts val="0"/>
                </a:spcBef>
                <a:spcAft>
                  <a:spcPts val="0"/>
                </a:spcAft>
                <a:buClr>
                  <a:srgbClr val="F0AB00"/>
                </a:buClr>
                <a:buSzPct val="80000"/>
                <a:buFontTx/>
                <a:buNone/>
                <a:tabLst/>
                <a:defRPr/>
              </a:pPr>
              <a:r>
                <a:rPr kumimoji="0" lang="en-GB" sz="1200" b="0" i="0" u="none" strike="noStrike" kern="1200" cap="none" spc="0" normalizeH="0" baseline="0" dirty="0">
                  <a:ln>
                    <a:noFill/>
                  </a:ln>
                  <a:solidFill>
                    <a:srgbClr val="FFFFFF"/>
                  </a:solidFill>
                  <a:effectLst/>
                  <a:uLnTx/>
                  <a:uFillTx/>
                  <a:latin typeface="+mj-lt"/>
                  <a:ea typeface="BentonSans" charset="0"/>
                  <a:cs typeface="BentonSans" charset="0"/>
                </a:rPr>
                <a:t>Business</a:t>
              </a:r>
            </a:p>
          </p:txBody>
        </p:sp>
        <p:sp>
          <p:nvSpPr>
            <p:cNvPr id="16" name="Freeform 2"/>
            <p:cNvSpPr>
              <a:spLocks noChangeArrowheads="1"/>
            </p:cNvSpPr>
            <p:nvPr/>
          </p:nvSpPr>
          <p:spPr bwMode="auto">
            <a:xfrm>
              <a:off x="2583259" y="1209595"/>
              <a:ext cx="525428" cy="656784"/>
            </a:xfrm>
            <a:custGeom>
              <a:avLst/>
              <a:gdLst>
                <a:gd name="T0" fmla="*/ 2538 w 2539"/>
                <a:gd name="T1" fmla="*/ 1111 h 3174"/>
                <a:gd name="T2" fmla="*/ 2538 w 2539"/>
                <a:gd name="T3" fmla="*/ 1111 h 3174"/>
                <a:gd name="T4" fmla="*/ 2221 w 2539"/>
                <a:gd name="T5" fmla="*/ 793 h 3174"/>
                <a:gd name="T6" fmla="*/ 1714 w 2539"/>
                <a:gd name="T7" fmla="*/ 793 h 3174"/>
                <a:gd name="T8" fmla="*/ 1650 w 2539"/>
                <a:gd name="T9" fmla="*/ 683 h 3174"/>
                <a:gd name="T10" fmla="*/ 1745 w 2539"/>
                <a:gd name="T11" fmla="*/ 396 h 3174"/>
                <a:gd name="T12" fmla="*/ 1349 w 2539"/>
                <a:gd name="T13" fmla="*/ 0 h 3174"/>
                <a:gd name="T14" fmla="*/ 952 w 2539"/>
                <a:gd name="T15" fmla="*/ 396 h 3174"/>
                <a:gd name="T16" fmla="*/ 1048 w 2539"/>
                <a:gd name="T17" fmla="*/ 683 h 3174"/>
                <a:gd name="T18" fmla="*/ 984 w 2539"/>
                <a:gd name="T19" fmla="*/ 793 h 3174"/>
                <a:gd name="T20" fmla="*/ 317 w 2539"/>
                <a:gd name="T21" fmla="*/ 793 h 3174"/>
                <a:gd name="T22" fmla="*/ 0 w 2539"/>
                <a:gd name="T23" fmla="*/ 1111 h 3174"/>
                <a:gd name="T24" fmla="*/ 0 w 2539"/>
                <a:gd name="T25" fmla="*/ 1492 h 3174"/>
                <a:gd name="T26" fmla="*/ 191 w 2539"/>
                <a:gd name="T27" fmla="*/ 1633 h 3174"/>
                <a:gd name="T28" fmla="*/ 397 w 2539"/>
                <a:gd name="T29" fmla="*/ 1587 h 3174"/>
                <a:gd name="T30" fmla="*/ 793 w 2539"/>
                <a:gd name="T31" fmla="*/ 1984 h 3174"/>
                <a:gd name="T32" fmla="*/ 397 w 2539"/>
                <a:gd name="T33" fmla="*/ 2380 h 3174"/>
                <a:gd name="T34" fmla="*/ 191 w 2539"/>
                <a:gd name="T35" fmla="*/ 2332 h 3174"/>
                <a:gd name="T36" fmla="*/ 0 w 2539"/>
                <a:gd name="T37" fmla="*/ 2476 h 3174"/>
                <a:gd name="T38" fmla="*/ 0 w 2539"/>
                <a:gd name="T39" fmla="*/ 2856 h 3174"/>
                <a:gd name="T40" fmla="*/ 317 w 2539"/>
                <a:gd name="T41" fmla="*/ 3173 h 3174"/>
                <a:gd name="T42" fmla="*/ 2221 w 2539"/>
                <a:gd name="T43" fmla="*/ 3173 h 3174"/>
                <a:gd name="T44" fmla="*/ 2538 w 2539"/>
                <a:gd name="T45" fmla="*/ 2856 h 3174"/>
                <a:gd name="T46" fmla="*/ 2538 w 2539"/>
                <a:gd name="T47" fmla="*/ 1111 h 3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39" h="3174">
                  <a:moveTo>
                    <a:pt x="2538" y="1111"/>
                  </a:moveTo>
                  <a:lnTo>
                    <a:pt x="2538" y="1111"/>
                  </a:lnTo>
                  <a:cubicBezTo>
                    <a:pt x="2538" y="936"/>
                    <a:pt x="2396" y="793"/>
                    <a:pt x="2221" y="793"/>
                  </a:cubicBezTo>
                  <a:cubicBezTo>
                    <a:pt x="1714" y="793"/>
                    <a:pt x="1714" y="793"/>
                    <a:pt x="1714" y="793"/>
                  </a:cubicBezTo>
                  <a:cubicBezTo>
                    <a:pt x="1650" y="793"/>
                    <a:pt x="1618" y="729"/>
                    <a:pt x="1650" y="683"/>
                  </a:cubicBezTo>
                  <a:cubicBezTo>
                    <a:pt x="1698" y="587"/>
                    <a:pt x="1745" y="476"/>
                    <a:pt x="1745" y="396"/>
                  </a:cubicBezTo>
                  <a:cubicBezTo>
                    <a:pt x="1745" y="175"/>
                    <a:pt x="1572" y="0"/>
                    <a:pt x="1349" y="0"/>
                  </a:cubicBezTo>
                  <a:cubicBezTo>
                    <a:pt x="1126" y="0"/>
                    <a:pt x="952" y="175"/>
                    <a:pt x="952" y="396"/>
                  </a:cubicBezTo>
                  <a:cubicBezTo>
                    <a:pt x="952" y="476"/>
                    <a:pt x="1000" y="587"/>
                    <a:pt x="1048" y="683"/>
                  </a:cubicBezTo>
                  <a:cubicBezTo>
                    <a:pt x="1080" y="729"/>
                    <a:pt x="1032" y="793"/>
                    <a:pt x="984" y="793"/>
                  </a:cubicBezTo>
                  <a:cubicBezTo>
                    <a:pt x="317" y="793"/>
                    <a:pt x="317" y="793"/>
                    <a:pt x="317" y="793"/>
                  </a:cubicBezTo>
                  <a:cubicBezTo>
                    <a:pt x="143" y="793"/>
                    <a:pt x="0" y="936"/>
                    <a:pt x="0" y="1111"/>
                  </a:cubicBezTo>
                  <a:cubicBezTo>
                    <a:pt x="0" y="1492"/>
                    <a:pt x="0" y="1492"/>
                    <a:pt x="0" y="1492"/>
                  </a:cubicBezTo>
                  <a:cubicBezTo>
                    <a:pt x="0" y="1587"/>
                    <a:pt x="96" y="1665"/>
                    <a:pt x="191" y="1633"/>
                  </a:cubicBezTo>
                  <a:cubicBezTo>
                    <a:pt x="269" y="1603"/>
                    <a:pt x="349" y="1587"/>
                    <a:pt x="397" y="1587"/>
                  </a:cubicBezTo>
                  <a:cubicBezTo>
                    <a:pt x="620" y="1587"/>
                    <a:pt x="793" y="1761"/>
                    <a:pt x="793" y="1984"/>
                  </a:cubicBezTo>
                  <a:cubicBezTo>
                    <a:pt x="793" y="2205"/>
                    <a:pt x="620" y="2380"/>
                    <a:pt x="397" y="2380"/>
                  </a:cubicBezTo>
                  <a:cubicBezTo>
                    <a:pt x="349" y="2380"/>
                    <a:pt x="269" y="2364"/>
                    <a:pt x="191" y="2332"/>
                  </a:cubicBezTo>
                  <a:cubicBezTo>
                    <a:pt x="96" y="2316"/>
                    <a:pt x="0" y="2380"/>
                    <a:pt x="0" y="2476"/>
                  </a:cubicBezTo>
                  <a:cubicBezTo>
                    <a:pt x="0" y="2856"/>
                    <a:pt x="0" y="2856"/>
                    <a:pt x="0" y="2856"/>
                  </a:cubicBezTo>
                  <a:cubicBezTo>
                    <a:pt x="0" y="3030"/>
                    <a:pt x="143" y="3173"/>
                    <a:pt x="317" y="3173"/>
                  </a:cubicBezTo>
                  <a:cubicBezTo>
                    <a:pt x="2221" y="3173"/>
                    <a:pt x="2221" y="3173"/>
                    <a:pt x="2221" y="3173"/>
                  </a:cubicBezTo>
                  <a:cubicBezTo>
                    <a:pt x="2396" y="3173"/>
                    <a:pt x="2538" y="3030"/>
                    <a:pt x="2538" y="2856"/>
                  </a:cubicBezTo>
                  <a:lnTo>
                    <a:pt x="2538" y="1111"/>
                  </a:lnTo>
                </a:path>
              </a:pathLst>
            </a:custGeom>
            <a:solidFill>
              <a:srgbClr val="FFFFFF"/>
            </a:solidFill>
            <a:ln w="19050">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dirty="0">
                <a:ln>
                  <a:noFill/>
                </a:ln>
                <a:solidFill>
                  <a:srgbClr val="000000"/>
                </a:solidFill>
                <a:effectLst/>
                <a:uLnTx/>
                <a:uFillTx/>
                <a:latin typeface="+mj-lt"/>
              </a:endParaRPr>
            </a:p>
          </p:txBody>
        </p:sp>
      </p:grpSp>
      <p:grpSp>
        <p:nvGrpSpPr>
          <p:cNvPr id="42" name="Group 41"/>
          <p:cNvGrpSpPr/>
          <p:nvPr/>
        </p:nvGrpSpPr>
        <p:grpSpPr>
          <a:xfrm>
            <a:off x="10006787" y="3711432"/>
            <a:ext cx="1141901" cy="369332"/>
            <a:chOff x="10006787" y="3711432"/>
            <a:chExt cx="1141901" cy="369332"/>
          </a:xfrm>
        </p:grpSpPr>
        <p:sp>
          <p:nvSpPr>
            <p:cNvPr id="18" name="Text Placeholder 4"/>
            <p:cNvSpPr txBox="1">
              <a:spLocks/>
            </p:cNvSpPr>
            <p:nvPr/>
          </p:nvSpPr>
          <p:spPr>
            <a:xfrm>
              <a:off x="10006787" y="3711432"/>
              <a:ext cx="728596" cy="369332"/>
            </a:xfrm>
            <a:prstGeom prst="rect">
              <a:avLst/>
            </a:prstGeom>
          </p:spPr>
          <p:txBody>
            <a:bodyPr wrap="none" lIns="0" tIns="0" rIns="0" bIns="0">
              <a:sp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ctr" defTabSz="1088776" rtl="0" eaLnBrk="1" fontAlgn="auto" latinLnBrk="0" hangingPunct="1">
                <a:lnSpc>
                  <a:spcPct val="100000"/>
                </a:lnSpc>
                <a:spcBef>
                  <a:spcPts val="0"/>
                </a:spcBef>
                <a:spcAft>
                  <a:spcPts val="0"/>
                </a:spcAft>
                <a:buClr>
                  <a:srgbClr val="F0AB00"/>
                </a:buClr>
                <a:buSzPct val="80000"/>
                <a:buFontTx/>
                <a:buNone/>
                <a:tabLst/>
                <a:defRPr/>
              </a:pPr>
              <a:r>
                <a:rPr kumimoji="0" lang="en-GB" sz="1200" b="0" i="0" u="none" strike="noStrike" kern="1200" cap="none" spc="0" normalizeH="0" baseline="0" dirty="0">
                  <a:ln>
                    <a:noFill/>
                  </a:ln>
                  <a:solidFill>
                    <a:srgbClr val="FFFFFF"/>
                  </a:solidFill>
                  <a:effectLst/>
                  <a:uLnTx/>
                  <a:uFillTx/>
                  <a:latin typeface="+mj-lt"/>
                  <a:ea typeface="BentonSans" charset="0"/>
                  <a:cs typeface="BentonSans" charset="0"/>
                </a:rPr>
                <a:t>Optimized</a:t>
              </a:r>
            </a:p>
            <a:p>
              <a:pPr marL="0" marR="0" lvl="0" indent="0" algn="r" defTabSz="1088776" rtl="0" eaLnBrk="1" fontAlgn="auto" latinLnBrk="0" hangingPunct="1">
                <a:lnSpc>
                  <a:spcPct val="100000"/>
                </a:lnSpc>
                <a:spcBef>
                  <a:spcPts val="0"/>
                </a:spcBef>
                <a:spcAft>
                  <a:spcPts val="0"/>
                </a:spcAft>
                <a:buClr>
                  <a:srgbClr val="F0AB00"/>
                </a:buClr>
                <a:buSzPct val="80000"/>
                <a:buFontTx/>
                <a:buNone/>
                <a:tabLst/>
                <a:defRPr/>
              </a:pPr>
              <a:r>
                <a:rPr kumimoji="0" lang="en-GB" sz="1200" b="0" i="0" u="none" strike="noStrike" kern="1200" cap="none" spc="0" normalizeH="0" baseline="0" dirty="0">
                  <a:ln>
                    <a:noFill/>
                  </a:ln>
                  <a:solidFill>
                    <a:srgbClr val="FFFFFF"/>
                  </a:solidFill>
                  <a:effectLst/>
                  <a:uLnTx/>
                  <a:uFillTx/>
                  <a:latin typeface="+mj-lt"/>
                  <a:ea typeface="BentonSans" charset="0"/>
                  <a:cs typeface="BentonSans" charset="0"/>
                </a:rPr>
                <a:t>Enterprise</a:t>
              </a:r>
            </a:p>
          </p:txBody>
        </p:sp>
        <p:sp>
          <p:nvSpPr>
            <p:cNvPr id="24" name="Freeform 7"/>
            <p:cNvSpPr>
              <a:spLocks noChangeArrowheads="1"/>
            </p:cNvSpPr>
            <p:nvPr/>
          </p:nvSpPr>
          <p:spPr bwMode="auto">
            <a:xfrm>
              <a:off x="10874156" y="3749806"/>
              <a:ext cx="274532" cy="274534"/>
            </a:xfrm>
            <a:custGeom>
              <a:avLst/>
              <a:gdLst>
                <a:gd name="T0" fmla="*/ 2217 w 2842"/>
                <a:gd name="T1" fmla="*/ 2370 h 2842"/>
                <a:gd name="T2" fmla="*/ 2217 w 2842"/>
                <a:gd name="T3" fmla="*/ 2370 h 2842"/>
                <a:gd name="T4" fmla="*/ 2077 w 2842"/>
                <a:gd name="T5" fmla="*/ 2404 h 2842"/>
                <a:gd name="T6" fmla="*/ 1748 w 2842"/>
                <a:gd name="T7" fmla="*/ 2077 h 2842"/>
                <a:gd name="T8" fmla="*/ 2077 w 2842"/>
                <a:gd name="T9" fmla="*/ 1748 h 2842"/>
                <a:gd name="T10" fmla="*/ 2404 w 2842"/>
                <a:gd name="T11" fmla="*/ 2077 h 2842"/>
                <a:gd name="T12" fmla="*/ 2370 w 2842"/>
                <a:gd name="T13" fmla="*/ 2217 h 2842"/>
                <a:gd name="T14" fmla="*/ 2832 w 2842"/>
                <a:gd name="T15" fmla="*/ 2679 h 2842"/>
                <a:gd name="T16" fmla="*/ 2841 w 2842"/>
                <a:gd name="T17" fmla="*/ 2622 h 2842"/>
                <a:gd name="T18" fmla="*/ 2841 w 2842"/>
                <a:gd name="T19" fmla="*/ 219 h 2842"/>
                <a:gd name="T20" fmla="*/ 2622 w 2842"/>
                <a:gd name="T21" fmla="*/ 0 h 2842"/>
                <a:gd name="T22" fmla="*/ 1685 w 2842"/>
                <a:gd name="T23" fmla="*/ 0 h 2842"/>
                <a:gd name="T24" fmla="*/ 1059 w 2842"/>
                <a:gd name="T25" fmla="*/ 625 h 2842"/>
                <a:gd name="T26" fmla="*/ 1093 w 2842"/>
                <a:gd name="T27" fmla="*/ 766 h 2842"/>
                <a:gd name="T28" fmla="*/ 766 w 2842"/>
                <a:gd name="T29" fmla="*/ 1093 h 2842"/>
                <a:gd name="T30" fmla="*/ 437 w 2842"/>
                <a:gd name="T31" fmla="*/ 766 h 2842"/>
                <a:gd name="T32" fmla="*/ 766 w 2842"/>
                <a:gd name="T33" fmla="*/ 437 h 2842"/>
                <a:gd name="T34" fmla="*/ 906 w 2842"/>
                <a:gd name="T35" fmla="*/ 470 h 2842"/>
                <a:gd name="T36" fmla="*/ 1375 w 2842"/>
                <a:gd name="T37" fmla="*/ 0 h 2842"/>
                <a:gd name="T38" fmla="*/ 219 w 2842"/>
                <a:gd name="T39" fmla="*/ 0 h 2842"/>
                <a:gd name="T40" fmla="*/ 0 w 2842"/>
                <a:gd name="T41" fmla="*/ 219 h 2842"/>
                <a:gd name="T42" fmla="*/ 0 w 2842"/>
                <a:gd name="T43" fmla="*/ 2622 h 2842"/>
                <a:gd name="T44" fmla="*/ 219 w 2842"/>
                <a:gd name="T45" fmla="*/ 2841 h 2842"/>
                <a:gd name="T46" fmla="*/ 2622 w 2842"/>
                <a:gd name="T47" fmla="*/ 2841 h 2842"/>
                <a:gd name="T48" fmla="*/ 2679 w 2842"/>
                <a:gd name="T49" fmla="*/ 2832 h 2842"/>
                <a:gd name="T50" fmla="*/ 2217 w 2842"/>
                <a:gd name="T51" fmla="*/ 2370 h 2842"/>
                <a:gd name="T52" fmla="*/ 766 w 2842"/>
                <a:gd name="T53" fmla="*/ 2404 h 2842"/>
                <a:gd name="T54" fmla="*/ 766 w 2842"/>
                <a:gd name="T55" fmla="*/ 2404 h 2842"/>
                <a:gd name="T56" fmla="*/ 437 w 2842"/>
                <a:gd name="T57" fmla="*/ 2077 h 2842"/>
                <a:gd name="T58" fmla="*/ 766 w 2842"/>
                <a:gd name="T59" fmla="*/ 1748 h 2842"/>
                <a:gd name="T60" fmla="*/ 906 w 2842"/>
                <a:gd name="T61" fmla="*/ 1781 h 2842"/>
                <a:gd name="T62" fmla="*/ 1782 w 2842"/>
                <a:gd name="T63" fmla="*/ 906 h 2842"/>
                <a:gd name="T64" fmla="*/ 1748 w 2842"/>
                <a:gd name="T65" fmla="*/ 766 h 2842"/>
                <a:gd name="T66" fmla="*/ 2077 w 2842"/>
                <a:gd name="T67" fmla="*/ 437 h 2842"/>
                <a:gd name="T68" fmla="*/ 2404 w 2842"/>
                <a:gd name="T69" fmla="*/ 766 h 2842"/>
                <a:gd name="T70" fmla="*/ 2077 w 2842"/>
                <a:gd name="T71" fmla="*/ 1093 h 2842"/>
                <a:gd name="T72" fmla="*/ 1936 w 2842"/>
                <a:gd name="T73" fmla="*/ 1059 h 2842"/>
                <a:gd name="T74" fmla="*/ 1059 w 2842"/>
                <a:gd name="T75" fmla="*/ 1935 h 2842"/>
                <a:gd name="T76" fmla="*/ 1093 w 2842"/>
                <a:gd name="T77" fmla="*/ 2077 h 2842"/>
                <a:gd name="T78" fmla="*/ 766 w 2842"/>
                <a:gd name="T79" fmla="*/ 2404 h 2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842" h="2842">
                  <a:moveTo>
                    <a:pt x="2217" y="2370"/>
                  </a:moveTo>
                  <a:lnTo>
                    <a:pt x="2217" y="2370"/>
                  </a:lnTo>
                  <a:cubicBezTo>
                    <a:pt x="2174" y="2392"/>
                    <a:pt x="2126" y="2404"/>
                    <a:pt x="2077" y="2404"/>
                  </a:cubicBezTo>
                  <a:cubicBezTo>
                    <a:pt x="1896" y="2404"/>
                    <a:pt x="1748" y="2257"/>
                    <a:pt x="1748" y="2077"/>
                  </a:cubicBezTo>
                  <a:cubicBezTo>
                    <a:pt x="1748" y="1894"/>
                    <a:pt x="1896" y="1748"/>
                    <a:pt x="2077" y="1748"/>
                  </a:cubicBezTo>
                  <a:cubicBezTo>
                    <a:pt x="2258" y="1748"/>
                    <a:pt x="2404" y="1894"/>
                    <a:pt x="2404" y="2077"/>
                  </a:cubicBezTo>
                  <a:cubicBezTo>
                    <a:pt x="2404" y="2126"/>
                    <a:pt x="2392" y="2174"/>
                    <a:pt x="2370" y="2217"/>
                  </a:cubicBezTo>
                  <a:cubicBezTo>
                    <a:pt x="2832" y="2679"/>
                    <a:pt x="2832" y="2679"/>
                    <a:pt x="2832" y="2679"/>
                  </a:cubicBezTo>
                  <a:cubicBezTo>
                    <a:pt x="2838" y="2660"/>
                    <a:pt x="2841" y="2641"/>
                    <a:pt x="2841" y="2622"/>
                  </a:cubicBezTo>
                  <a:cubicBezTo>
                    <a:pt x="2841" y="219"/>
                    <a:pt x="2841" y="219"/>
                    <a:pt x="2841" y="219"/>
                  </a:cubicBezTo>
                  <a:cubicBezTo>
                    <a:pt x="2841" y="98"/>
                    <a:pt x="2744" y="0"/>
                    <a:pt x="2622" y="0"/>
                  </a:cubicBezTo>
                  <a:cubicBezTo>
                    <a:pt x="1685" y="0"/>
                    <a:pt x="1685" y="0"/>
                    <a:pt x="1685" y="0"/>
                  </a:cubicBezTo>
                  <a:cubicBezTo>
                    <a:pt x="1059" y="625"/>
                    <a:pt x="1059" y="625"/>
                    <a:pt x="1059" y="625"/>
                  </a:cubicBezTo>
                  <a:cubicBezTo>
                    <a:pt x="1081" y="667"/>
                    <a:pt x="1093" y="715"/>
                    <a:pt x="1093" y="766"/>
                  </a:cubicBezTo>
                  <a:cubicBezTo>
                    <a:pt x="1093" y="946"/>
                    <a:pt x="947" y="1093"/>
                    <a:pt x="766" y="1093"/>
                  </a:cubicBezTo>
                  <a:cubicBezTo>
                    <a:pt x="585" y="1093"/>
                    <a:pt x="437" y="946"/>
                    <a:pt x="437" y="766"/>
                  </a:cubicBezTo>
                  <a:cubicBezTo>
                    <a:pt x="437" y="585"/>
                    <a:pt x="585" y="437"/>
                    <a:pt x="766" y="437"/>
                  </a:cubicBezTo>
                  <a:cubicBezTo>
                    <a:pt x="816" y="437"/>
                    <a:pt x="863" y="450"/>
                    <a:pt x="906" y="470"/>
                  </a:cubicBezTo>
                  <a:cubicBezTo>
                    <a:pt x="1375" y="0"/>
                    <a:pt x="1375" y="0"/>
                    <a:pt x="1375" y="0"/>
                  </a:cubicBezTo>
                  <a:cubicBezTo>
                    <a:pt x="219" y="0"/>
                    <a:pt x="219" y="0"/>
                    <a:pt x="219" y="0"/>
                  </a:cubicBezTo>
                  <a:cubicBezTo>
                    <a:pt x="99" y="0"/>
                    <a:pt x="0" y="98"/>
                    <a:pt x="0" y="219"/>
                  </a:cubicBezTo>
                  <a:cubicBezTo>
                    <a:pt x="0" y="2622"/>
                    <a:pt x="0" y="2622"/>
                    <a:pt x="0" y="2622"/>
                  </a:cubicBezTo>
                  <a:cubicBezTo>
                    <a:pt x="0" y="2742"/>
                    <a:pt x="99" y="2841"/>
                    <a:pt x="219" y="2841"/>
                  </a:cubicBezTo>
                  <a:cubicBezTo>
                    <a:pt x="2622" y="2841"/>
                    <a:pt x="2622" y="2841"/>
                    <a:pt x="2622" y="2841"/>
                  </a:cubicBezTo>
                  <a:cubicBezTo>
                    <a:pt x="2642" y="2841"/>
                    <a:pt x="2660" y="2838"/>
                    <a:pt x="2679" y="2832"/>
                  </a:cubicBezTo>
                  <a:lnTo>
                    <a:pt x="2217" y="2370"/>
                  </a:lnTo>
                  <a:close/>
                  <a:moveTo>
                    <a:pt x="766" y="2404"/>
                  </a:moveTo>
                  <a:lnTo>
                    <a:pt x="766" y="2404"/>
                  </a:lnTo>
                  <a:cubicBezTo>
                    <a:pt x="585" y="2404"/>
                    <a:pt x="437" y="2257"/>
                    <a:pt x="437" y="2077"/>
                  </a:cubicBezTo>
                  <a:cubicBezTo>
                    <a:pt x="437" y="1894"/>
                    <a:pt x="585" y="1748"/>
                    <a:pt x="766" y="1748"/>
                  </a:cubicBezTo>
                  <a:cubicBezTo>
                    <a:pt x="816" y="1748"/>
                    <a:pt x="863" y="1761"/>
                    <a:pt x="906" y="1781"/>
                  </a:cubicBezTo>
                  <a:cubicBezTo>
                    <a:pt x="1782" y="906"/>
                    <a:pt x="1782" y="906"/>
                    <a:pt x="1782" y="906"/>
                  </a:cubicBezTo>
                  <a:cubicBezTo>
                    <a:pt x="1761" y="862"/>
                    <a:pt x="1748" y="815"/>
                    <a:pt x="1748" y="766"/>
                  </a:cubicBezTo>
                  <a:cubicBezTo>
                    <a:pt x="1748" y="585"/>
                    <a:pt x="1896" y="437"/>
                    <a:pt x="2077" y="437"/>
                  </a:cubicBezTo>
                  <a:cubicBezTo>
                    <a:pt x="2258" y="437"/>
                    <a:pt x="2404" y="585"/>
                    <a:pt x="2404" y="766"/>
                  </a:cubicBezTo>
                  <a:cubicBezTo>
                    <a:pt x="2404" y="946"/>
                    <a:pt x="2258" y="1093"/>
                    <a:pt x="2077" y="1093"/>
                  </a:cubicBezTo>
                  <a:cubicBezTo>
                    <a:pt x="2026" y="1093"/>
                    <a:pt x="1978" y="1081"/>
                    <a:pt x="1936" y="1059"/>
                  </a:cubicBezTo>
                  <a:cubicBezTo>
                    <a:pt x="1059" y="1935"/>
                    <a:pt x="1059" y="1935"/>
                    <a:pt x="1059" y="1935"/>
                  </a:cubicBezTo>
                  <a:cubicBezTo>
                    <a:pt x="1081" y="1978"/>
                    <a:pt x="1093" y="2026"/>
                    <a:pt x="1093" y="2077"/>
                  </a:cubicBezTo>
                  <a:cubicBezTo>
                    <a:pt x="1093" y="2257"/>
                    <a:pt x="947" y="2404"/>
                    <a:pt x="766" y="2404"/>
                  </a:cubicBezTo>
                  <a:close/>
                </a:path>
              </a:pathLst>
            </a:custGeom>
            <a:solidFill>
              <a:srgbClr val="FFFFFF"/>
            </a:solidFill>
            <a:ln w="19050" cap="flat">
              <a:noFill/>
              <a:bevel/>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dirty="0">
                <a:ln>
                  <a:noFill/>
                </a:ln>
                <a:solidFill>
                  <a:srgbClr val="FFFFFF"/>
                </a:solidFill>
                <a:effectLst/>
                <a:uLnTx/>
                <a:uFillTx/>
                <a:latin typeface="+mj-lt"/>
              </a:endParaRPr>
            </a:p>
          </p:txBody>
        </p:sp>
      </p:grpSp>
      <p:grpSp>
        <p:nvGrpSpPr>
          <p:cNvPr id="25" name="Gruppierung 94"/>
          <p:cNvGrpSpPr/>
          <p:nvPr/>
        </p:nvGrpSpPr>
        <p:grpSpPr>
          <a:xfrm>
            <a:off x="9595343" y="2695533"/>
            <a:ext cx="1591477" cy="343137"/>
            <a:chOff x="8907715" y="1267754"/>
            <a:chExt cx="3341404" cy="720436"/>
          </a:xfrm>
        </p:grpSpPr>
        <p:sp>
          <p:nvSpPr>
            <p:cNvPr id="26" name="Text Placeholder 3"/>
            <p:cNvSpPr txBox="1">
              <a:spLocks/>
            </p:cNvSpPr>
            <p:nvPr/>
          </p:nvSpPr>
          <p:spPr>
            <a:xfrm>
              <a:off x="8907715" y="1267754"/>
              <a:ext cx="2437099" cy="387717"/>
            </a:xfrm>
            <a:prstGeom prst="rect">
              <a:avLst/>
            </a:prstGeom>
          </p:spPr>
          <p:txBody>
            <a:bodyPr wrap="none" lIns="0" tIns="0" rIns="0" bIns="0">
              <a:noAutofit/>
            </a:bodyPr>
            <a:lstStyle>
              <a:lvl1pPr marL="0" indent="0" algn="l" defTabSz="1088776" rtl="0" eaLnBrk="1" latinLnBrk="0" hangingPunct="1">
                <a:spcBef>
                  <a:spcPts val="2400"/>
                </a:spcBef>
                <a:buClr>
                  <a:schemeClr val="accent1"/>
                </a:buClr>
                <a:buSzPct val="80000"/>
                <a:buFontTx/>
                <a:buNone/>
                <a:defRPr sz="2000" b="1" kern="1200">
                  <a:solidFill>
                    <a:schemeClr val="tx1"/>
                  </a:solidFill>
                  <a:latin typeface="+mn-lt"/>
                  <a:ea typeface="+mn-ea"/>
                  <a:cs typeface="+mn-cs"/>
                </a:defRPr>
              </a:lvl1pPr>
              <a:lvl2pPr marL="0" indent="0" algn="l" defTabSz="1088776" rtl="0" eaLnBrk="1" latinLnBrk="0" hangingPunct="1">
                <a:spcBef>
                  <a:spcPts val="600"/>
                </a:spcBef>
                <a:buClr>
                  <a:schemeClr val="accent1"/>
                </a:buClr>
                <a:buSzPct val="80000"/>
                <a:buFont typeface="Wingdings" pitchFamily="2" charset="2"/>
                <a:buNone/>
                <a:defRPr sz="2000" kern="1200">
                  <a:solidFill>
                    <a:schemeClr val="tx1"/>
                  </a:solidFill>
                  <a:latin typeface="+mn-lt"/>
                  <a:ea typeface="+mn-ea"/>
                  <a:cs typeface="+mn-cs"/>
                </a:defRPr>
              </a:lvl2pPr>
              <a:lvl3pPr marL="180000" indent="-180000" algn="l" defTabSz="1088776" rtl="0" eaLnBrk="1" latinLnBrk="0" hangingPunct="1">
                <a:spcBef>
                  <a:spcPts val="400"/>
                </a:spcBef>
                <a:buClr>
                  <a:schemeClr val="accent1"/>
                </a:buClr>
                <a:buSzPct val="100000"/>
                <a:buFont typeface="Wingdings" pitchFamily="2" charset="2"/>
                <a:buChar char=""/>
                <a:defRPr sz="1800" kern="1200">
                  <a:solidFill>
                    <a:schemeClr val="tx1"/>
                  </a:solidFill>
                  <a:latin typeface="+mn-lt"/>
                  <a:ea typeface="+mn-ea"/>
                  <a:cs typeface="+mn-cs"/>
                </a:defRPr>
              </a:lvl3pPr>
              <a:lvl4pPr marL="360000" indent="-180000" algn="l" defTabSz="1088776" rtl="0" eaLnBrk="1" latinLnBrk="0" hangingPunct="1">
                <a:spcBef>
                  <a:spcPts val="400"/>
                </a:spcBef>
                <a:buClr>
                  <a:schemeClr val="tx1"/>
                </a:buClr>
                <a:buSzPct val="100000"/>
                <a:buFont typeface="Arial" pitchFamily="34" charset="0"/>
                <a:buChar char="–"/>
                <a:defRPr sz="1800" kern="1200">
                  <a:solidFill>
                    <a:schemeClr val="tx1"/>
                  </a:solidFill>
                  <a:latin typeface="+mn-lt"/>
                  <a:ea typeface="+mn-ea"/>
                  <a:cs typeface="+mn-cs"/>
                </a:defRPr>
              </a:lvl4pPr>
              <a:lvl5pPr marL="540000" indent="-180000" algn="l" defTabSz="1088776" rtl="0" eaLnBrk="1" latinLnBrk="0" hangingPunct="1">
                <a:spcBef>
                  <a:spcPts val="250"/>
                </a:spcBef>
                <a:buClr>
                  <a:schemeClr val="tx1"/>
                </a:buClr>
                <a:buSzPct val="100000"/>
                <a:buFont typeface="Courier New" pitchFamily="49" charset="0"/>
                <a:buChar char="o"/>
                <a:defRPr sz="1600" kern="1200">
                  <a:solidFill>
                    <a:schemeClr val="tx1"/>
                  </a:solidFill>
                  <a:latin typeface="+mn-lt"/>
                  <a:ea typeface="+mn-ea"/>
                  <a:cs typeface="+mn-cs"/>
                </a:defRPr>
              </a:lvl5pPr>
              <a:lvl6pPr marL="2994134"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8522"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910"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7298" indent="-272194" algn="l" defTabSz="1088776"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marR="0" lvl="0" indent="0" algn="r" defTabSz="1088776" rtl="0" eaLnBrk="1" fontAlgn="auto" latinLnBrk="0" hangingPunct="1">
                <a:lnSpc>
                  <a:spcPct val="100000"/>
                </a:lnSpc>
                <a:spcBef>
                  <a:spcPts val="0"/>
                </a:spcBef>
                <a:spcAft>
                  <a:spcPts val="0"/>
                </a:spcAft>
                <a:buClr>
                  <a:srgbClr val="F0AB00"/>
                </a:buClr>
                <a:buSzPct val="80000"/>
                <a:buFontTx/>
                <a:buNone/>
                <a:tabLst/>
                <a:defRPr/>
              </a:pPr>
              <a:r>
                <a:rPr kumimoji="0" lang="en-GB" sz="1200" b="0" i="0" u="none" strike="noStrike" kern="1200" cap="none" spc="0" normalizeH="0" baseline="0" dirty="0">
                  <a:ln>
                    <a:noFill/>
                  </a:ln>
                  <a:solidFill>
                    <a:srgbClr val="FFFFFF"/>
                  </a:solidFill>
                  <a:effectLst/>
                  <a:uLnTx/>
                  <a:uFillTx/>
                  <a:latin typeface="+mj-lt"/>
                  <a:ea typeface="BentonSans" charset="0"/>
                  <a:cs typeface="BentonSans" charset="0"/>
                </a:rPr>
                <a:t>Digital </a:t>
              </a:r>
            </a:p>
            <a:p>
              <a:pPr marL="0" marR="0" lvl="0" indent="0" algn="r" defTabSz="1088776" rtl="0" eaLnBrk="1" fontAlgn="auto" latinLnBrk="0" hangingPunct="1">
                <a:lnSpc>
                  <a:spcPct val="100000"/>
                </a:lnSpc>
                <a:spcBef>
                  <a:spcPts val="0"/>
                </a:spcBef>
                <a:spcAft>
                  <a:spcPts val="0"/>
                </a:spcAft>
                <a:buClr>
                  <a:srgbClr val="F0AB00"/>
                </a:buClr>
                <a:buSzPct val="80000"/>
                <a:buFontTx/>
                <a:buNone/>
                <a:tabLst/>
                <a:defRPr/>
              </a:pPr>
              <a:r>
                <a:rPr kumimoji="0" lang="en-GB" sz="1200" b="0" i="0" u="none" strike="noStrike" kern="1200" cap="none" spc="0" normalizeH="0" baseline="0" dirty="0">
                  <a:ln>
                    <a:noFill/>
                  </a:ln>
                  <a:solidFill>
                    <a:srgbClr val="FFFFFF"/>
                  </a:solidFill>
                  <a:effectLst/>
                  <a:uLnTx/>
                  <a:uFillTx/>
                  <a:latin typeface="+mj-lt"/>
                  <a:ea typeface="BentonSans" charset="0"/>
                  <a:cs typeface="BentonSans" charset="0"/>
                </a:rPr>
                <a:t>Transformation</a:t>
              </a:r>
            </a:p>
          </p:txBody>
        </p:sp>
        <p:grpSp>
          <p:nvGrpSpPr>
            <p:cNvPr id="27" name="Gruppierung 96"/>
            <p:cNvGrpSpPr/>
            <p:nvPr/>
          </p:nvGrpSpPr>
          <p:grpSpPr>
            <a:xfrm>
              <a:off x="11536942" y="1270664"/>
              <a:ext cx="712177" cy="717526"/>
              <a:chOff x="7070875" y="955734"/>
              <a:chExt cx="1155623" cy="1164296"/>
            </a:xfrm>
            <a:noFill/>
          </p:grpSpPr>
          <p:sp>
            <p:nvSpPr>
              <p:cNvPr id="28" name="Freeform 1"/>
              <p:cNvSpPr>
                <a:spLocks noChangeArrowheads="1"/>
              </p:cNvSpPr>
              <p:nvPr/>
            </p:nvSpPr>
            <p:spPr bwMode="auto">
              <a:xfrm>
                <a:off x="7070875" y="955734"/>
                <a:ext cx="1155623" cy="1164296"/>
              </a:xfrm>
              <a:custGeom>
                <a:avLst/>
                <a:gdLst>
                  <a:gd name="T0" fmla="*/ 2887 w 2935"/>
                  <a:gd name="T1" fmla="*/ 1075 h 2957"/>
                  <a:gd name="T2" fmla="*/ 2887 w 2935"/>
                  <a:gd name="T3" fmla="*/ 1075 h 2957"/>
                  <a:gd name="T4" fmla="*/ 2629 w 2935"/>
                  <a:gd name="T5" fmla="*/ 881 h 2957"/>
                  <a:gd name="T6" fmla="*/ 2616 w 2935"/>
                  <a:gd name="T7" fmla="*/ 557 h 2957"/>
                  <a:gd name="T8" fmla="*/ 2539 w 2935"/>
                  <a:gd name="T9" fmla="*/ 470 h 2957"/>
                  <a:gd name="T10" fmla="*/ 2219 w 2935"/>
                  <a:gd name="T11" fmla="*/ 418 h 2957"/>
                  <a:gd name="T12" fmla="*/ 2059 w 2935"/>
                  <a:gd name="T13" fmla="*/ 137 h 2957"/>
                  <a:gd name="T14" fmla="*/ 1949 w 2935"/>
                  <a:gd name="T15" fmla="*/ 95 h 2957"/>
                  <a:gd name="T16" fmla="*/ 1644 w 2935"/>
                  <a:gd name="T17" fmla="*/ 198 h 2957"/>
                  <a:gd name="T18" fmla="*/ 1370 w 2935"/>
                  <a:gd name="T19" fmla="*/ 24 h 2957"/>
                  <a:gd name="T20" fmla="*/ 1254 w 2935"/>
                  <a:gd name="T21" fmla="*/ 37 h 2957"/>
                  <a:gd name="T22" fmla="*/ 1030 w 2935"/>
                  <a:gd name="T23" fmla="*/ 270 h 2957"/>
                  <a:gd name="T24" fmla="*/ 707 w 2935"/>
                  <a:gd name="T25" fmla="*/ 244 h 2957"/>
                  <a:gd name="T26" fmla="*/ 610 w 2935"/>
                  <a:gd name="T27" fmla="*/ 311 h 2957"/>
                  <a:gd name="T28" fmla="*/ 521 w 2935"/>
                  <a:gd name="T29" fmla="*/ 620 h 2957"/>
                  <a:gd name="T30" fmla="*/ 223 w 2935"/>
                  <a:gd name="T31" fmla="*/ 746 h 2957"/>
                  <a:gd name="T32" fmla="*/ 169 w 2935"/>
                  <a:gd name="T33" fmla="*/ 850 h 2957"/>
                  <a:gd name="T34" fmla="*/ 233 w 2935"/>
                  <a:gd name="T35" fmla="*/ 1167 h 2957"/>
                  <a:gd name="T36" fmla="*/ 27 w 2935"/>
                  <a:gd name="T37" fmla="*/ 1416 h 2957"/>
                  <a:gd name="T38" fmla="*/ 27 w 2935"/>
                  <a:gd name="T39" fmla="*/ 1535 h 2957"/>
                  <a:gd name="T40" fmla="*/ 231 w 2935"/>
                  <a:gd name="T41" fmla="*/ 1785 h 2957"/>
                  <a:gd name="T42" fmla="*/ 166 w 2935"/>
                  <a:gd name="T43" fmla="*/ 2101 h 2957"/>
                  <a:gd name="T44" fmla="*/ 221 w 2935"/>
                  <a:gd name="T45" fmla="*/ 2205 h 2957"/>
                  <a:gd name="T46" fmla="*/ 518 w 2935"/>
                  <a:gd name="T47" fmla="*/ 2332 h 2957"/>
                  <a:gd name="T48" fmla="*/ 608 w 2935"/>
                  <a:gd name="T49" fmla="*/ 2643 h 2957"/>
                  <a:gd name="T50" fmla="*/ 703 w 2935"/>
                  <a:gd name="T51" fmla="*/ 2710 h 2957"/>
                  <a:gd name="T52" fmla="*/ 1026 w 2935"/>
                  <a:gd name="T53" fmla="*/ 2684 h 2957"/>
                  <a:gd name="T54" fmla="*/ 1249 w 2935"/>
                  <a:gd name="T55" fmla="*/ 2917 h 2957"/>
                  <a:gd name="T56" fmla="*/ 1366 w 2935"/>
                  <a:gd name="T57" fmla="*/ 2931 h 2957"/>
                  <a:gd name="T58" fmla="*/ 1639 w 2935"/>
                  <a:gd name="T59" fmla="*/ 2759 h 2957"/>
                  <a:gd name="T60" fmla="*/ 1945 w 2935"/>
                  <a:gd name="T61" fmla="*/ 2863 h 2957"/>
                  <a:gd name="T62" fmla="*/ 2007 w 2935"/>
                  <a:gd name="T63" fmla="*/ 2862 h 2957"/>
                  <a:gd name="T64" fmla="*/ 2055 w 2935"/>
                  <a:gd name="T65" fmla="*/ 2821 h 2957"/>
                  <a:gd name="T66" fmla="*/ 2217 w 2935"/>
                  <a:gd name="T67" fmla="*/ 2541 h 2957"/>
                  <a:gd name="T68" fmla="*/ 2535 w 2935"/>
                  <a:gd name="T69" fmla="*/ 2490 h 2957"/>
                  <a:gd name="T70" fmla="*/ 2613 w 2935"/>
                  <a:gd name="T71" fmla="*/ 2403 h 2957"/>
                  <a:gd name="T72" fmla="*/ 2626 w 2935"/>
                  <a:gd name="T73" fmla="*/ 2079 h 2957"/>
                  <a:gd name="T74" fmla="*/ 2885 w 2935"/>
                  <a:gd name="T75" fmla="*/ 1887 h 2957"/>
                  <a:gd name="T76" fmla="*/ 2914 w 2935"/>
                  <a:gd name="T77" fmla="*/ 1772 h 2957"/>
                  <a:gd name="T78" fmla="*/ 2775 w 2935"/>
                  <a:gd name="T79" fmla="*/ 1480 h 2957"/>
                  <a:gd name="T80" fmla="*/ 2915 w 2935"/>
                  <a:gd name="T81" fmla="*/ 1189 h 2957"/>
                  <a:gd name="T82" fmla="*/ 2887 w 2935"/>
                  <a:gd name="T83" fmla="*/ 1075 h 2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35" h="2957">
                    <a:moveTo>
                      <a:pt x="2887" y="1075"/>
                    </a:moveTo>
                    <a:lnTo>
                      <a:pt x="2887" y="1075"/>
                    </a:lnTo>
                    <a:cubicBezTo>
                      <a:pt x="2629" y="881"/>
                      <a:pt x="2629" y="881"/>
                      <a:pt x="2629" y="881"/>
                    </a:cubicBezTo>
                    <a:cubicBezTo>
                      <a:pt x="2616" y="557"/>
                      <a:pt x="2616" y="557"/>
                      <a:pt x="2616" y="557"/>
                    </a:cubicBezTo>
                    <a:cubicBezTo>
                      <a:pt x="2615" y="513"/>
                      <a:pt x="2583" y="477"/>
                      <a:pt x="2539" y="470"/>
                    </a:cubicBezTo>
                    <a:cubicBezTo>
                      <a:pt x="2219" y="418"/>
                      <a:pt x="2219" y="418"/>
                      <a:pt x="2219" y="418"/>
                    </a:cubicBezTo>
                    <a:cubicBezTo>
                      <a:pt x="2059" y="137"/>
                      <a:pt x="2059" y="137"/>
                      <a:pt x="2059" y="137"/>
                    </a:cubicBezTo>
                    <a:cubicBezTo>
                      <a:pt x="2037" y="98"/>
                      <a:pt x="1991" y="81"/>
                      <a:pt x="1949" y="95"/>
                    </a:cubicBezTo>
                    <a:cubicBezTo>
                      <a:pt x="1644" y="198"/>
                      <a:pt x="1644" y="198"/>
                      <a:pt x="1644" y="198"/>
                    </a:cubicBezTo>
                    <a:cubicBezTo>
                      <a:pt x="1370" y="24"/>
                      <a:pt x="1370" y="24"/>
                      <a:pt x="1370" y="24"/>
                    </a:cubicBezTo>
                    <a:cubicBezTo>
                      <a:pt x="1332" y="0"/>
                      <a:pt x="1285" y="5"/>
                      <a:pt x="1254" y="37"/>
                    </a:cubicBezTo>
                    <a:cubicBezTo>
                      <a:pt x="1030" y="270"/>
                      <a:pt x="1030" y="270"/>
                      <a:pt x="1030" y="270"/>
                    </a:cubicBezTo>
                    <a:cubicBezTo>
                      <a:pt x="707" y="244"/>
                      <a:pt x="707" y="244"/>
                      <a:pt x="707" y="244"/>
                    </a:cubicBezTo>
                    <a:cubicBezTo>
                      <a:pt x="664" y="240"/>
                      <a:pt x="623" y="267"/>
                      <a:pt x="610" y="311"/>
                    </a:cubicBezTo>
                    <a:cubicBezTo>
                      <a:pt x="521" y="620"/>
                      <a:pt x="521" y="620"/>
                      <a:pt x="521" y="620"/>
                    </a:cubicBezTo>
                    <a:cubicBezTo>
                      <a:pt x="223" y="746"/>
                      <a:pt x="223" y="746"/>
                      <a:pt x="223" y="746"/>
                    </a:cubicBezTo>
                    <a:cubicBezTo>
                      <a:pt x="182" y="764"/>
                      <a:pt x="159" y="807"/>
                      <a:pt x="169" y="850"/>
                    </a:cubicBezTo>
                    <a:cubicBezTo>
                      <a:pt x="233" y="1167"/>
                      <a:pt x="233" y="1167"/>
                      <a:pt x="233" y="1167"/>
                    </a:cubicBezTo>
                    <a:cubicBezTo>
                      <a:pt x="27" y="1416"/>
                      <a:pt x="27" y="1416"/>
                      <a:pt x="27" y="1416"/>
                    </a:cubicBezTo>
                    <a:cubicBezTo>
                      <a:pt x="0" y="1451"/>
                      <a:pt x="0" y="1500"/>
                      <a:pt x="27" y="1535"/>
                    </a:cubicBezTo>
                    <a:cubicBezTo>
                      <a:pt x="231" y="1785"/>
                      <a:pt x="231" y="1785"/>
                      <a:pt x="231" y="1785"/>
                    </a:cubicBezTo>
                    <a:cubicBezTo>
                      <a:pt x="166" y="2101"/>
                      <a:pt x="166" y="2101"/>
                      <a:pt x="166" y="2101"/>
                    </a:cubicBezTo>
                    <a:cubicBezTo>
                      <a:pt x="157" y="2144"/>
                      <a:pt x="181" y="2187"/>
                      <a:pt x="221" y="2205"/>
                    </a:cubicBezTo>
                    <a:cubicBezTo>
                      <a:pt x="518" y="2332"/>
                      <a:pt x="518" y="2332"/>
                      <a:pt x="518" y="2332"/>
                    </a:cubicBezTo>
                    <a:cubicBezTo>
                      <a:pt x="608" y="2643"/>
                      <a:pt x="608" y="2643"/>
                      <a:pt x="608" y="2643"/>
                    </a:cubicBezTo>
                    <a:cubicBezTo>
                      <a:pt x="619" y="2685"/>
                      <a:pt x="660" y="2713"/>
                      <a:pt x="703" y="2710"/>
                    </a:cubicBezTo>
                    <a:cubicBezTo>
                      <a:pt x="1026" y="2684"/>
                      <a:pt x="1026" y="2684"/>
                      <a:pt x="1026" y="2684"/>
                    </a:cubicBezTo>
                    <a:cubicBezTo>
                      <a:pt x="1249" y="2917"/>
                      <a:pt x="1249" y="2917"/>
                      <a:pt x="1249" y="2917"/>
                    </a:cubicBezTo>
                    <a:cubicBezTo>
                      <a:pt x="1279" y="2949"/>
                      <a:pt x="1328" y="2956"/>
                      <a:pt x="1366" y="2931"/>
                    </a:cubicBezTo>
                    <a:cubicBezTo>
                      <a:pt x="1639" y="2759"/>
                      <a:pt x="1639" y="2759"/>
                      <a:pt x="1639" y="2759"/>
                    </a:cubicBezTo>
                    <a:cubicBezTo>
                      <a:pt x="1945" y="2863"/>
                      <a:pt x="1945" y="2863"/>
                      <a:pt x="1945" y="2863"/>
                    </a:cubicBezTo>
                    <a:cubicBezTo>
                      <a:pt x="1966" y="2869"/>
                      <a:pt x="1988" y="2869"/>
                      <a:pt x="2007" y="2862"/>
                    </a:cubicBezTo>
                    <a:cubicBezTo>
                      <a:pt x="2027" y="2855"/>
                      <a:pt x="2043" y="2840"/>
                      <a:pt x="2055" y="2821"/>
                    </a:cubicBezTo>
                    <a:cubicBezTo>
                      <a:pt x="2217" y="2541"/>
                      <a:pt x="2217" y="2541"/>
                      <a:pt x="2217" y="2541"/>
                    </a:cubicBezTo>
                    <a:cubicBezTo>
                      <a:pt x="2535" y="2490"/>
                      <a:pt x="2535" y="2490"/>
                      <a:pt x="2535" y="2490"/>
                    </a:cubicBezTo>
                    <a:cubicBezTo>
                      <a:pt x="2578" y="2484"/>
                      <a:pt x="2612" y="2446"/>
                      <a:pt x="2613" y="2403"/>
                    </a:cubicBezTo>
                    <a:cubicBezTo>
                      <a:pt x="2626" y="2079"/>
                      <a:pt x="2626" y="2079"/>
                      <a:pt x="2626" y="2079"/>
                    </a:cubicBezTo>
                    <a:cubicBezTo>
                      <a:pt x="2885" y="1887"/>
                      <a:pt x="2885" y="1887"/>
                      <a:pt x="2885" y="1887"/>
                    </a:cubicBezTo>
                    <a:cubicBezTo>
                      <a:pt x="2921" y="1860"/>
                      <a:pt x="2933" y="1813"/>
                      <a:pt x="2914" y="1772"/>
                    </a:cubicBezTo>
                    <a:cubicBezTo>
                      <a:pt x="2775" y="1480"/>
                      <a:pt x="2775" y="1480"/>
                      <a:pt x="2775" y="1480"/>
                    </a:cubicBezTo>
                    <a:cubicBezTo>
                      <a:pt x="2915" y="1189"/>
                      <a:pt x="2915" y="1189"/>
                      <a:pt x="2915" y="1189"/>
                    </a:cubicBezTo>
                    <a:cubicBezTo>
                      <a:pt x="2934" y="1148"/>
                      <a:pt x="2923" y="1101"/>
                      <a:pt x="2887" y="1075"/>
                    </a:cubicBezTo>
                  </a:path>
                </a:pathLst>
              </a:custGeom>
              <a:solidFill>
                <a:srgbClr val="FFFFFF"/>
              </a:solidFill>
              <a:ln w="19050">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dirty="0">
                  <a:ln>
                    <a:noFill/>
                  </a:ln>
                  <a:solidFill>
                    <a:srgbClr val="000000"/>
                  </a:solidFill>
                  <a:effectLst/>
                  <a:uLnTx/>
                  <a:uFillTx/>
                  <a:latin typeface="+mj-lt"/>
                </a:endParaRPr>
              </a:p>
            </p:txBody>
          </p:sp>
          <p:sp>
            <p:nvSpPr>
              <p:cNvPr id="29" name="Textfeld 98"/>
              <p:cNvSpPr txBox="1"/>
              <p:nvPr/>
            </p:nvSpPr>
            <p:spPr>
              <a:xfrm rot="20755825">
                <a:off x="7077072" y="1344218"/>
                <a:ext cx="1084177" cy="471846"/>
              </a:xfrm>
              <a:prstGeom prst="rect">
                <a:avLst/>
              </a:prstGeom>
              <a:grpFill/>
              <a:ln w="25400">
                <a:noFill/>
              </a:ln>
            </p:spPr>
            <p:txBody>
              <a:bodyPr wrap="square" lIns="0" tIns="0" rIns="0" bIns="0" rtlCol="0">
                <a:spAutoFit/>
              </a:bodyPr>
              <a:lstStyle/>
              <a:p>
                <a:pPr marL="0" marR="0" lvl="0" indent="0" algn="ctr" defTabSz="914400" eaLnBrk="1" fontAlgn="base" latinLnBrk="0" hangingPunct="1">
                  <a:lnSpc>
                    <a:spcPct val="100000"/>
                  </a:lnSpc>
                  <a:spcBef>
                    <a:spcPts val="600"/>
                  </a:spcBef>
                  <a:spcAft>
                    <a:spcPct val="0"/>
                  </a:spcAft>
                  <a:buClr>
                    <a:srgbClr val="F0AB00"/>
                  </a:buClr>
                  <a:buSzPct val="80000"/>
                  <a:buFontTx/>
                  <a:buNone/>
                  <a:tabLst/>
                  <a:defRPr/>
                </a:pPr>
                <a:r>
                  <a:rPr kumimoji="0" lang="en-GB" sz="900" b="0" i="0" u="none" strike="noStrike" kern="0" cap="none" spc="0" normalizeH="0" baseline="0" dirty="0">
                    <a:ln>
                      <a:noFill/>
                    </a:ln>
                    <a:solidFill>
                      <a:schemeClr val="accent5"/>
                    </a:solidFill>
                    <a:effectLst/>
                    <a:uLnTx/>
                    <a:uFillTx/>
                    <a:latin typeface="+mj-lt"/>
                    <a:ea typeface="BentonSans Medium" charset="0"/>
                    <a:cs typeface="BentonSans Medium" charset="0"/>
                  </a:rPr>
                  <a:t>NEW</a:t>
                </a:r>
              </a:p>
            </p:txBody>
          </p:sp>
        </p:grpSp>
      </p:grpSp>
      <p:sp>
        <p:nvSpPr>
          <p:cNvPr id="30" name="Rechteck 75"/>
          <p:cNvSpPr/>
          <p:nvPr/>
        </p:nvSpPr>
        <p:spPr>
          <a:xfrm>
            <a:off x="8281501" y="2260032"/>
            <a:ext cx="2952731" cy="307777"/>
          </a:xfrm>
          <a:prstGeom prst="rect">
            <a:avLst/>
          </a:prstGeom>
        </p:spPr>
        <p:txBody>
          <a:bodyPr wrap="none" lIns="0" tIns="0" rIns="0" bIns="0" anchor="ctr" anchorCtr="1">
            <a:spAutoFit/>
          </a:bodyPr>
          <a:lstStyle/>
          <a:p>
            <a:pPr defTabSz="914400" fontAlgn="base">
              <a:spcBef>
                <a:spcPct val="50000"/>
              </a:spcBef>
              <a:spcAft>
                <a:spcPct val="0"/>
              </a:spcAft>
              <a:buClr>
                <a:srgbClr val="F0AB00"/>
              </a:buClr>
              <a:buSzPct val="80000"/>
            </a:pPr>
            <a:r>
              <a:rPr lang="en-GB" sz="2000" kern="0" dirty="0">
                <a:solidFill>
                  <a:srgbClr val="FFFFFF"/>
                </a:solidFill>
                <a:latin typeface="Arial" panose="020B0604020202020204" pitchFamily="34" charset="0"/>
                <a:ea typeface="BentonSans" charset="0"/>
                <a:cs typeface="Arial" panose="020B0604020202020204" pitchFamily="34" charset="0"/>
              </a:rPr>
              <a:t>SAP CLOUD PLATFORM</a:t>
            </a:r>
          </a:p>
        </p:txBody>
      </p:sp>
      <p:sp>
        <p:nvSpPr>
          <p:cNvPr id="31" name="Rechteck 99"/>
          <p:cNvSpPr/>
          <p:nvPr/>
        </p:nvSpPr>
        <p:spPr bwMode="gray">
          <a:xfrm>
            <a:off x="357637" y="4611380"/>
            <a:ext cx="11539448" cy="1513235"/>
          </a:xfrm>
          <a:prstGeom prst="rect">
            <a:avLst/>
          </a:prstGeom>
          <a:solidFill>
            <a:schemeClr val="accent5"/>
          </a:solidFill>
          <a:ln w="25400" algn="ctr">
            <a:solidFill>
              <a:schemeClr val="accent5"/>
            </a:solidFill>
            <a:miter lim="800000"/>
            <a:headEnd/>
            <a:tailEnd/>
          </a:ln>
        </p:spPr>
        <p:txBody>
          <a:bodyPr lIns="90000" tIns="144000" rIns="90000" bIns="72000" rtlCol="0" anchor="ctr" anchorCtr="0"/>
          <a:lstStyle/>
          <a:p>
            <a:pPr marL="0" marR="0" lvl="0" indent="0" algn="ctr" defTabSz="914400" eaLnBrk="1" fontAlgn="base" latinLnBrk="0" hangingPunct="1">
              <a:lnSpc>
                <a:spcPct val="100000"/>
              </a:lnSpc>
              <a:spcBef>
                <a:spcPct val="50000"/>
              </a:spcBef>
              <a:spcAft>
                <a:spcPct val="0"/>
              </a:spcAft>
              <a:buClr>
                <a:srgbClr val="F0AB00"/>
              </a:buClr>
              <a:buSzPct val="80000"/>
              <a:buFontTx/>
              <a:buNone/>
              <a:tabLst/>
              <a:defRPr/>
            </a:pPr>
            <a:r>
              <a:rPr kumimoji="0" lang="en-GB" sz="2000" b="0" i="0" u="none" strike="noStrike" kern="0" cap="none" spc="0" normalizeH="0" baseline="0" dirty="0">
                <a:ln>
                  <a:noFill/>
                </a:ln>
                <a:solidFill>
                  <a:schemeClr val="bg1"/>
                </a:solidFill>
                <a:effectLst/>
                <a:uLnTx/>
                <a:uFillTx/>
                <a:latin typeface="Arial" panose="020B0604020202020204" pitchFamily="34" charset="0"/>
                <a:ea typeface="BentonSans" charset="0"/>
                <a:cs typeface="Arial" panose="020B0604020202020204" pitchFamily="34" charset="0"/>
              </a:rPr>
              <a:t>DATA AS YOUR FOUNDATION</a:t>
            </a:r>
          </a:p>
        </p:txBody>
      </p:sp>
    </p:spTree>
    <p:extLst>
      <p:ext uri="{BB962C8B-B14F-4D97-AF65-F5344CB8AC3E}">
        <p14:creationId xmlns:p14="http://schemas.microsoft.com/office/powerpoint/2010/main" val="38827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ppt_x"/>
                                          </p:val>
                                        </p:tav>
                                        <p:tav tm="100000">
                                          <p:val>
                                            <p:strVal val="#ppt_x"/>
                                          </p:val>
                                        </p:tav>
                                      </p:tavLst>
                                    </p:anim>
                                    <p:anim calcmode="lin" valueType="num">
                                      <p:cBhvr additive="base">
                                        <p:cTn id="1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500"/>
                            </p:stCondLst>
                            <p:childTnLst>
                              <p:par>
                                <p:cTn id="21" presetID="53" presetClass="entr" presetSubtype="16" fill="hold" grpId="0" nodeType="afterEffect">
                                  <p:stCondLst>
                                    <p:cond delay="300"/>
                                  </p:stCondLst>
                                  <p:childTnLst>
                                    <p:set>
                                      <p:cBhvr>
                                        <p:cTn id="22" dur="1" fill="hold">
                                          <p:stCondLst>
                                            <p:cond delay="0"/>
                                          </p:stCondLst>
                                        </p:cTn>
                                        <p:tgtEl>
                                          <p:spTgt spid="13"/>
                                        </p:tgtEl>
                                        <p:attrNameLst>
                                          <p:attrName>style.visibility</p:attrName>
                                        </p:attrNameLst>
                                      </p:cBhvr>
                                      <p:to>
                                        <p:strVal val="visible"/>
                                      </p:to>
                                    </p:set>
                                    <p:anim calcmode="lin" valueType="num">
                                      <p:cBhvr>
                                        <p:cTn id="23" dur="250" fill="hold"/>
                                        <p:tgtEl>
                                          <p:spTgt spid="13"/>
                                        </p:tgtEl>
                                        <p:attrNameLst>
                                          <p:attrName>ppt_w</p:attrName>
                                        </p:attrNameLst>
                                      </p:cBhvr>
                                      <p:tavLst>
                                        <p:tav tm="0">
                                          <p:val>
                                            <p:fltVal val="0"/>
                                          </p:val>
                                        </p:tav>
                                        <p:tav tm="100000">
                                          <p:val>
                                            <p:strVal val="#ppt_w"/>
                                          </p:val>
                                        </p:tav>
                                      </p:tavLst>
                                    </p:anim>
                                    <p:anim calcmode="lin" valueType="num">
                                      <p:cBhvr>
                                        <p:cTn id="24" dur="250" fill="hold"/>
                                        <p:tgtEl>
                                          <p:spTgt spid="13"/>
                                        </p:tgtEl>
                                        <p:attrNameLst>
                                          <p:attrName>ppt_h</p:attrName>
                                        </p:attrNameLst>
                                      </p:cBhvr>
                                      <p:tavLst>
                                        <p:tav tm="0">
                                          <p:val>
                                            <p:fltVal val="0"/>
                                          </p:val>
                                        </p:tav>
                                        <p:tav tm="100000">
                                          <p:val>
                                            <p:strVal val="#ppt_h"/>
                                          </p:val>
                                        </p:tav>
                                      </p:tavLst>
                                    </p:anim>
                                    <p:animEffect transition="in" filter="fade">
                                      <p:cBhvr>
                                        <p:cTn id="25" dur="250"/>
                                        <p:tgtEl>
                                          <p:spTgt spid="13"/>
                                        </p:tgtEl>
                                      </p:cBhvr>
                                    </p:animEffect>
                                  </p:childTnLst>
                                </p:cTn>
                              </p:par>
                            </p:childTnLst>
                          </p:cTn>
                        </p:par>
                        <p:par>
                          <p:cTn id="26" fill="hold">
                            <p:stCondLst>
                              <p:cond delay="1050"/>
                            </p:stCondLst>
                            <p:childTnLst>
                              <p:par>
                                <p:cTn id="27" presetID="53" presetClass="entr" presetSubtype="16"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250" fill="hold"/>
                                        <p:tgtEl>
                                          <p:spTgt spid="8"/>
                                        </p:tgtEl>
                                        <p:attrNameLst>
                                          <p:attrName>ppt_w</p:attrName>
                                        </p:attrNameLst>
                                      </p:cBhvr>
                                      <p:tavLst>
                                        <p:tav tm="0">
                                          <p:val>
                                            <p:fltVal val="0"/>
                                          </p:val>
                                        </p:tav>
                                        <p:tav tm="100000">
                                          <p:val>
                                            <p:strVal val="#ppt_w"/>
                                          </p:val>
                                        </p:tav>
                                      </p:tavLst>
                                    </p:anim>
                                    <p:anim calcmode="lin" valueType="num">
                                      <p:cBhvr>
                                        <p:cTn id="30" dur="250" fill="hold"/>
                                        <p:tgtEl>
                                          <p:spTgt spid="8"/>
                                        </p:tgtEl>
                                        <p:attrNameLst>
                                          <p:attrName>ppt_h</p:attrName>
                                        </p:attrNameLst>
                                      </p:cBhvr>
                                      <p:tavLst>
                                        <p:tav tm="0">
                                          <p:val>
                                            <p:fltVal val="0"/>
                                          </p:val>
                                        </p:tav>
                                        <p:tav tm="100000">
                                          <p:val>
                                            <p:strVal val="#ppt_h"/>
                                          </p:val>
                                        </p:tav>
                                      </p:tavLst>
                                    </p:anim>
                                    <p:animEffect transition="in" filter="fade">
                                      <p:cBhvr>
                                        <p:cTn id="31" dur="250"/>
                                        <p:tgtEl>
                                          <p:spTgt spid="8"/>
                                        </p:tgtEl>
                                      </p:cBhvr>
                                    </p:animEffect>
                                  </p:childTnLst>
                                </p:cTn>
                              </p:par>
                            </p:childTnLst>
                          </p:cTn>
                        </p:par>
                        <p:par>
                          <p:cTn id="32" fill="hold">
                            <p:stCondLst>
                              <p:cond delay="1300"/>
                            </p:stCondLst>
                            <p:childTnLst>
                              <p:par>
                                <p:cTn id="33" presetID="53" presetClass="entr" presetSubtype="16"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p:cTn id="35" dur="250" fill="hold"/>
                                        <p:tgtEl>
                                          <p:spTgt spid="12"/>
                                        </p:tgtEl>
                                        <p:attrNameLst>
                                          <p:attrName>ppt_w</p:attrName>
                                        </p:attrNameLst>
                                      </p:cBhvr>
                                      <p:tavLst>
                                        <p:tav tm="0">
                                          <p:val>
                                            <p:fltVal val="0"/>
                                          </p:val>
                                        </p:tav>
                                        <p:tav tm="100000">
                                          <p:val>
                                            <p:strVal val="#ppt_w"/>
                                          </p:val>
                                        </p:tav>
                                      </p:tavLst>
                                    </p:anim>
                                    <p:anim calcmode="lin" valueType="num">
                                      <p:cBhvr>
                                        <p:cTn id="36" dur="250" fill="hold"/>
                                        <p:tgtEl>
                                          <p:spTgt spid="12"/>
                                        </p:tgtEl>
                                        <p:attrNameLst>
                                          <p:attrName>ppt_h</p:attrName>
                                        </p:attrNameLst>
                                      </p:cBhvr>
                                      <p:tavLst>
                                        <p:tav tm="0">
                                          <p:val>
                                            <p:fltVal val="0"/>
                                          </p:val>
                                        </p:tav>
                                        <p:tav tm="100000">
                                          <p:val>
                                            <p:strVal val="#ppt_h"/>
                                          </p:val>
                                        </p:tav>
                                      </p:tavLst>
                                    </p:anim>
                                    <p:animEffect transition="in" filter="fade">
                                      <p:cBhvr>
                                        <p:cTn id="37" dur="250"/>
                                        <p:tgtEl>
                                          <p:spTgt spid="12"/>
                                        </p:tgtEl>
                                      </p:cBhvr>
                                    </p:animEffect>
                                  </p:childTnLst>
                                </p:cTn>
                              </p:par>
                            </p:childTnLst>
                          </p:cTn>
                        </p:par>
                        <p:par>
                          <p:cTn id="38" fill="hold">
                            <p:stCondLst>
                              <p:cond delay="1550"/>
                            </p:stCondLst>
                            <p:childTnLst>
                              <p:par>
                                <p:cTn id="39" presetID="53" presetClass="entr" presetSubtype="16"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250" fill="hold"/>
                                        <p:tgtEl>
                                          <p:spTgt spid="10"/>
                                        </p:tgtEl>
                                        <p:attrNameLst>
                                          <p:attrName>ppt_w</p:attrName>
                                        </p:attrNameLst>
                                      </p:cBhvr>
                                      <p:tavLst>
                                        <p:tav tm="0">
                                          <p:val>
                                            <p:fltVal val="0"/>
                                          </p:val>
                                        </p:tav>
                                        <p:tav tm="100000">
                                          <p:val>
                                            <p:strVal val="#ppt_w"/>
                                          </p:val>
                                        </p:tav>
                                      </p:tavLst>
                                    </p:anim>
                                    <p:anim calcmode="lin" valueType="num">
                                      <p:cBhvr>
                                        <p:cTn id="42" dur="250" fill="hold"/>
                                        <p:tgtEl>
                                          <p:spTgt spid="10"/>
                                        </p:tgtEl>
                                        <p:attrNameLst>
                                          <p:attrName>ppt_h</p:attrName>
                                        </p:attrNameLst>
                                      </p:cBhvr>
                                      <p:tavLst>
                                        <p:tav tm="0">
                                          <p:val>
                                            <p:fltVal val="0"/>
                                          </p:val>
                                        </p:tav>
                                        <p:tav tm="100000">
                                          <p:val>
                                            <p:strVal val="#ppt_h"/>
                                          </p:val>
                                        </p:tav>
                                      </p:tavLst>
                                    </p:anim>
                                    <p:animEffect transition="in" filter="fade">
                                      <p:cBhvr>
                                        <p:cTn id="43" dur="250"/>
                                        <p:tgtEl>
                                          <p:spTgt spid="10"/>
                                        </p:tgtEl>
                                      </p:cBhvr>
                                    </p:animEffect>
                                  </p:childTnLst>
                                </p:cTn>
                              </p:par>
                            </p:childTnLst>
                          </p:cTn>
                        </p:par>
                        <p:par>
                          <p:cTn id="44" fill="hold">
                            <p:stCondLst>
                              <p:cond delay="1800"/>
                            </p:stCondLst>
                            <p:childTnLst>
                              <p:par>
                                <p:cTn id="45" presetID="53" presetClass="entr" presetSubtype="16"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250" fill="hold"/>
                                        <p:tgtEl>
                                          <p:spTgt spid="11"/>
                                        </p:tgtEl>
                                        <p:attrNameLst>
                                          <p:attrName>ppt_w</p:attrName>
                                        </p:attrNameLst>
                                      </p:cBhvr>
                                      <p:tavLst>
                                        <p:tav tm="0">
                                          <p:val>
                                            <p:fltVal val="0"/>
                                          </p:val>
                                        </p:tav>
                                        <p:tav tm="100000">
                                          <p:val>
                                            <p:strVal val="#ppt_w"/>
                                          </p:val>
                                        </p:tav>
                                      </p:tavLst>
                                    </p:anim>
                                    <p:anim calcmode="lin" valueType="num">
                                      <p:cBhvr>
                                        <p:cTn id="48" dur="250" fill="hold"/>
                                        <p:tgtEl>
                                          <p:spTgt spid="11"/>
                                        </p:tgtEl>
                                        <p:attrNameLst>
                                          <p:attrName>ppt_h</p:attrName>
                                        </p:attrNameLst>
                                      </p:cBhvr>
                                      <p:tavLst>
                                        <p:tav tm="0">
                                          <p:val>
                                            <p:fltVal val="0"/>
                                          </p:val>
                                        </p:tav>
                                        <p:tav tm="100000">
                                          <p:val>
                                            <p:strVal val="#ppt_h"/>
                                          </p:val>
                                        </p:tav>
                                      </p:tavLst>
                                    </p:anim>
                                    <p:animEffect transition="in" filter="fade">
                                      <p:cBhvr>
                                        <p:cTn id="49" dur="250"/>
                                        <p:tgtEl>
                                          <p:spTgt spid="11"/>
                                        </p:tgtEl>
                                      </p:cBhvr>
                                    </p:animEffect>
                                  </p:childTnLst>
                                </p:cTn>
                              </p:par>
                            </p:childTnLst>
                          </p:cTn>
                        </p:par>
                        <p:par>
                          <p:cTn id="50" fill="hold">
                            <p:stCondLst>
                              <p:cond delay="2050"/>
                            </p:stCondLst>
                            <p:childTnLst>
                              <p:par>
                                <p:cTn id="51" presetID="53" presetClass="entr" presetSubtype="16"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p:cTn id="53" dur="250" fill="hold"/>
                                        <p:tgtEl>
                                          <p:spTgt spid="30"/>
                                        </p:tgtEl>
                                        <p:attrNameLst>
                                          <p:attrName>ppt_w</p:attrName>
                                        </p:attrNameLst>
                                      </p:cBhvr>
                                      <p:tavLst>
                                        <p:tav tm="0">
                                          <p:val>
                                            <p:fltVal val="0"/>
                                          </p:val>
                                        </p:tav>
                                        <p:tav tm="100000">
                                          <p:val>
                                            <p:strVal val="#ppt_w"/>
                                          </p:val>
                                        </p:tav>
                                      </p:tavLst>
                                    </p:anim>
                                    <p:anim calcmode="lin" valueType="num">
                                      <p:cBhvr>
                                        <p:cTn id="54" dur="250" fill="hold"/>
                                        <p:tgtEl>
                                          <p:spTgt spid="30"/>
                                        </p:tgtEl>
                                        <p:attrNameLst>
                                          <p:attrName>ppt_h</p:attrName>
                                        </p:attrNameLst>
                                      </p:cBhvr>
                                      <p:tavLst>
                                        <p:tav tm="0">
                                          <p:val>
                                            <p:fltVal val="0"/>
                                          </p:val>
                                        </p:tav>
                                        <p:tav tm="100000">
                                          <p:val>
                                            <p:strVal val="#ppt_h"/>
                                          </p:val>
                                        </p:tav>
                                      </p:tavLst>
                                    </p:anim>
                                    <p:animEffect transition="in" filter="fade">
                                      <p:cBhvr>
                                        <p:cTn id="55" dur="250"/>
                                        <p:tgtEl>
                                          <p:spTgt spid="30"/>
                                        </p:tgtEl>
                                      </p:cBhvr>
                                    </p:animEffect>
                                  </p:childTnLst>
                                </p:cTn>
                              </p:par>
                            </p:childTnLst>
                          </p:cTn>
                        </p:par>
                        <p:par>
                          <p:cTn id="56" fill="hold">
                            <p:stCondLst>
                              <p:cond delay="2300"/>
                            </p:stCondLst>
                            <p:childTnLst>
                              <p:par>
                                <p:cTn id="57" presetID="53" presetClass="entr" presetSubtype="16"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250" fill="hold"/>
                                        <p:tgtEl>
                                          <p:spTgt spid="25"/>
                                        </p:tgtEl>
                                        <p:attrNameLst>
                                          <p:attrName>ppt_w</p:attrName>
                                        </p:attrNameLst>
                                      </p:cBhvr>
                                      <p:tavLst>
                                        <p:tav tm="0">
                                          <p:val>
                                            <p:fltVal val="0"/>
                                          </p:val>
                                        </p:tav>
                                        <p:tav tm="100000">
                                          <p:val>
                                            <p:strVal val="#ppt_w"/>
                                          </p:val>
                                        </p:tav>
                                      </p:tavLst>
                                    </p:anim>
                                    <p:anim calcmode="lin" valueType="num">
                                      <p:cBhvr>
                                        <p:cTn id="60" dur="250" fill="hold"/>
                                        <p:tgtEl>
                                          <p:spTgt spid="25"/>
                                        </p:tgtEl>
                                        <p:attrNameLst>
                                          <p:attrName>ppt_h</p:attrName>
                                        </p:attrNameLst>
                                      </p:cBhvr>
                                      <p:tavLst>
                                        <p:tav tm="0">
                                          <p:val>
                                            <p:fltVal val="0"/>
                                          </p:val>
                                        </p:tav>
                                        <p:tav tm="100000">
                                          <p:val>
                                            <p:strVal val="#ppt_h"/>
                                          </p:val>
                                        </p:tav>
                                      </p:tavLst>
                                    </p:anim>
                                    <p:animEffect transition="in" filter="fade">
                                      <p:cBhvr>
                                        <p:cTn id="61" dur="250"/>
                                        <p:tgtEl>
                                          <p:spTgt spid="25"/>
                                        </p:tgtEl>
                                      </p:cBhvr>
                                    </p:animEffect>
                                  </p:childTnLst>
                                </p:cTn>
                              </p:par>
                            </p:childTnLst>
                          </p:cTn>
                        </p:par>
                        <p:par>
                          <p:cTn id="62" fill="hold">
                            <p:stCondLst>
                              <p:cond delay="2550"/>
                            </p:stCondLst>
                            <p:childTnLst>
                              <p:par>
                                <p:cTn id="63" presetID="53" presetClass="entr" presetSubtype="16" fill="hold" nodeType="afterEffect">
                                  <p:stCondLst>
                                    <p:cond delay="300"/>
                                  </p:stCondLst>
                                  <p:childTnLst>
                                    <p:set>
                                      <p:cBhvr>
                                        <p:cTn id="64" dur="1" fill="hold">
                                          <p:stCondLst>
                                            <p:cond delay="0"/>
                                          </p:stCondLst>
                                        </p:cTn>
                                        <p:tgtEl>
                                          <p:spTgt spid="14"/>
                                        </p:tgtEl>
                                        <p:attrNameLst>
                                          <p:attrName>style.visibility</p:attrName>
                                        </p:attrNameLst>
                                      </p:cBhvr>
                                      <p:to>
                                        <p:strVal val="visible"/>
                                      </p:to>
                                    </p:set>
                                    <p:anim calcmode="lin" valueType="num">
                                      <p:cBhvr>
                                        <p:cTn id="65" dur="250" fill="hold"/>
                                        <p:tgtEl>
                                          <p:spTgt spid="14"/>
                                        </p:tgtEl>
                                        <p:attrNameLst>
                                          <p:attrName>ppt_w</p:attrName>
                                        </p:attrNameLst>
                                      </p:cBhvr>
                                      <p:tavLst>
                                        <p:tav tm="0">
                                          <p:val>
                                            <p:fltVal val="0"/>
                                          </p:val>
                                        </p:tav>
                                        <p:tav tm="100000">
                                          <p:val>
                                            <p:strVal val="#ppt_w"/>
                                          </p:val>
                                        </p:tav>
                                      </p:tavLst>
                                    </p:anim>
                                    <p:anim calcmode="lin" valueType="num">
                                      <p:cBhvr>
                                        <p:cTn id="66" dur="250" fill="hold"/>
                                        <p:tgtEl>
                                          <p:spTgt spid="14"/>
                                        </p:tgtEl>
                                        <p:attrNameLst>
                                          <p:attrName>ppt_h</p:attrName>
                                        </p:attrNameLst>
                                      </p:cBhvr>
                                      <p:tavLst>
                                        <p:tav tm="0">
                                          <p:val>
                                            <p:fltVal val="0"/>
                                          </p:val>
                                        </p:tav>
                                        <p:tav tm="100000">
                                          <p:val>
                                            <p:strVal val="#ppt_h"/>
                                          </p:val>
                                        </p:tav>
                                      </p:tavLst>
                                    </p:anim>
                                    <p:animEffect transition="in" filter="fade">
                                      <p:cBhvr>
                                        <p:cTn id="67" dur="250"/>
                                        <p:tgtEl>
                                          <p:spTgt spid="14"/>
                                        </p:tgtEl>
                                      </p:cBhvr>
                                    </p:animEffect>
                                  </p:childTnLst>
                                </p:cTn>
                              </p:par>
                              <p:par>
                                <p:cTn id="68" presetID="53" presetClass="entr" presetSubtype="16" fill="hold" nodeType="withEffect">
                                  <p:stCondLst>
                                    <p:cond delay="300"/>
                                  </p:stCondLst>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5" grpId="0"/>
      <p:bldP spid="7" grpId="0"/>
      <p:bldP spid="8" grpId="0" animBg="1"/>
      <p:bldP spid="10" grpId="0" animBg="1"/>
      <p:bldP spid="11" grpId="0" animBg="1"/>
      <p:bldP spid="12" grpId="0" animBg="1"/>
      <p:bldP spid="13" grpId="0" animBg="1"/>
      <p:bldP spid="30" grpId="0"/>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247150" y="504000"/>
            <a:ext cx="9161010" cy="369332"/>
          </a:xfrm>
        </p:spPr>
        <p:txBody>
          <a:bodyPr/>
          <a:lstStyle/>
          <a:p>
            <a:r>
              <a:rPr lang="en-US" dirty="0"/>
              <a:t>Extensibility with SAP Cloud Platform</a:t>
            </a:r>
          </a:p>
        </p:txBody>
      </p:sp>
      <p:sp>
        <p:nvSpPr>
          <p:cNvPr id="4" name="TextBox 3"/>
          <p:cNvSpPr txBox="1"/>
          <p:nvPr/>
        </p:nvSpPr>
        <p:spPr>
          <a:xfrm>
            <a:off x="7391314" y="1522880"/>
            <a:ext cx="4134673" cy="1138773"/>
          </a:xfrm>
          <a:prstGeom prst="rect">
            <a:avLst/>
          </a:prstGeom>
          <a:noFill/>
        </p:spPr>
        <p:txBody>
          <a:bodyPr wrap="square" lIns="10800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a:ln>
                  <a:noFill/>
                </a:ln>
                <a:solidFill>
                  <a:schemeClr val="accent6"/>
                </a:solidFill>
                <a:effectLst/>
                <a:uLnTx/>
                <a:uFillTx/>
                <a:latin typeface="Arial"/>
                <a:ea typeface="Arial Unicode MS" pitchFamily="34" charset="-128"/>
                <a:cs typeface="Arial Unicode MS" pitchFamily="34" charset="-128"/>
              </a:rPr>
              <a:t>DE-COUPLING</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1200" cap="none" spc="0" normalizeH="0" baseline="0" noProof="0" dirty="0">
                <a:ln>
                  <a:noFill/>
                </a:ln>
                <a:solidFill>
                  <a:schemeClr val="tx1">
                    <a:lumMod val="65000"/>
                    <a:lumOff val="35000"/>
                  </a:schemeClr>
                </a:solidFill>
                <a:effectLst/>
                <a:uLnTx/>
                <a:uFillTx/>
                <a:latin typeface="Arial"/>
                <a:ea typeface="+mn-ea"/>
                <a:cs typeface="+mn-cs"/>
              </a:rPr>
              <a:t>Side-by-side approach adds flexibility for upgrades and custom / partner </a:t>
            </a:r>
            <a:r>
              <a:rPr kumimoji="0" lang="en-US" sz="1600" b="0" i="0" u="none" strike="noStrike" kern="1200" cap="none" spc="0" normalizeH="0" baseline="0" noProof="0" dirty="0">
                <a:ln>
                  <a:noFill/>
                </a:ln>
                <a:solidFill>
                  <a:schemeClr val="tx1">
                    <a:lumMod val="65000"/>
                    <a:lumOff val="35000"/>
                  </a:schemeClr>
                </a:solidFill>
                <a:effectLst/>
                <a:uLnTx/>
                <a:uFillTx/>
                <a:latin typeface="Arial"/>
              </a:rPr>
              <a:t>driven innovation</a:t>
            </a:r>
            <a:endParaRPr kumimoji="0" lang="en-US" sz="1800" b="0" i="0" u="none" strike="noStrike" kern="0" cap="none" spc="0" normalizeH="0" baseline="0" noProof="0" dirty="0">
              <a:ln>
                <a:noFill/>
              </a:ln>
              <a:solidFill>
                <a:schemeClr val="tx1">
                  <a:lumMod val="65000"/>
                  <a:lumOff val="35000"/>
                </a:schemeClr>
              </a:solidFill>
              <a:effectLst/>
              <a:uLnTx/>
              <a:uFillTx/>
              <a:latin typeface="Arial"/>
              <a:ea typeface="Arial Unicode MS" pitchFamily="34" charset="-128"/>
              <a:cs typeface="Arial Unicode MS" pitchFamily="34" charset="-128"/>
            </a:endParaRPr>
          </a:p>
        </p:txBody>
      </p:sp>
      <p:sp>
        <p:nvSpPr>
          <p:cNvPr id="6" name="TextBox 5"/>
          <p:cNvSpPr txBox="1"/>
          <p:nvPr/>
        </p:nvSpPr>
        <p:spPr>
          <a:xfrm>
            <a:off x="7391314" y="4837042"/>
            <a:ext cx="3726241" cy="892552"/>
          </a:xfrm>
          <a:prstGeom prst="rect">
            <a:avLst/>
          </a:prstGeom>
          <a:noFill/>
        </p:spPr>
        <p:txBody>
          <a:bodyPr wrap="square" lIns="108000" tIns="0" rIns="0" bIns="0" rtlCol="0">
            <a:spAutoFit/>
          </a:bodyPr>
          <a:lstStyle/>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a:ln>
                  <a:noFill/>
                </a:ln>
                <a:solidFill>
                  <a:srgbClr val="F1AC00"/>
                </a:solidFill>
                <a:effectLst/>
                <a:uLnTx/>
                <a:uFillTx/>
                <a:latin typeface="Arial"/>
                <a:ea typeface="Arial Unicode MS" pitchFamily="34" charset="-128"/>
                <a:cs typeface="Arial Unicode MS" pitchFamily="34" charset="-128"/>
              </a:rPr>
              <a:t>AGILITY &amp; RELEASE STRATEGY</a:t>
            </a:r>
          </a:p>
          <a:p>
            <a:pPr marL="0" marR="0" lvl="0" indent="0" algn="l"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1200" cap="none" spc="0" normalizeH="0" baseline="0" noProof="0" dirty="0">
                <a:ln>
                  <a:noFill/>
                </a:ln>
                <a:solidFill>
                  <a:schemeClr val="tx1">
                    <a:lumMod val="65000"/>
                    <a:lumOff val="35000"/>
                  </a:schemeClr>
                </a:solidFill>
                <a:effectLst/>
                <a:uLnTx/>
                <a:uFillTx/>
                <a:latin typeface="Arial"/>
                <a:ea typeface="+mn-ea"/>
                <a:cs typeface="+mn-cs"/>
              </a:rPr>
              <a:t>Start today on SAP Cloud Platform and connect to multiple backend releases</a:t>
            </a:r>
          </a:p>
        </p:txBody>
      </p:sp>
      <p:sp>
        <p:nvSpPr>
          <p:cNvPr id="7" name="TextBox 6"/>
          <p:cNvSpPr txBox="1"/>
          <p:nvPr/>
        </p:nvSpPr>
        <p:spPr>
          <a:xfrm>
            <a:off x="968542" y="1522880"/>
            <a:ext cx="3763427" cy="892552"/>
          </a:xfrm>
          <a:prstGeom prst="rect">
            <a:avLst/>
          </a:prstGeom>
          <a:noFill/>
        </p:spPr>
        <p:txBody>
          <a:bodyPr wrap="square" lIns="0" tIns="0" rIns="108000" bIns="0" rtlCol="0">
            <a:spAutoFit/>
          </a:bodyPr>
          <a:lstStyle/>
          <a:p>
            <a:pPr marL="0" marR="0" lvl="0" indent="0" algn="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a:ln>
                  <a:noFill/>
                </a:ln>
                <a:solidFill>
                  <a:srgbClr val="4FB81C">
                    <a:lumMod val="75000"/>
                  </a:srgbClr>
                </a:solidFill>
                <a:effectLst/>
                <a:uLnTx/>
                <a:uFillTx/>
                <a:latin typeface="Arial"/>
                <a:ea typeface="Arial Unicode MS" pitchFamily="34" charset="-128"/>
                <a:cs typeface="Arial Unicode MS" pitchFamily="34" charset="-128"/>
              </a:rPr>
              <a:t>INNOVATIONS</a:t>
            </a:r>
          </a:p>
          <a:p>
            <a:pPr lvl="0" algn="r" fontAlgn="base">
              <a:spcBef>
                <a:spcPct val="50000"/>
              </a:spcBef>
              <a:spcAft>
                <a:spcPct val="0"/>
              </a:spcAft>
              <a:buClr>
                <a:srgbClr val="F0AB00"/>
              </a:buClr>
              <a:buSzPct val="80000"/>
              <a:defRPr/>
            </a:pPr>
            <a:r>
              <a:rPr kumimoji="0" lang="en-US" sz="1600" b="0" i="0" u="none" strike="noStrike" kern="1200" cap="none" spc="0" normalizeH="0" baseline="0" noProof="0" dirty="0">
                <a:ln>
                  <a:noFill/>
                </a:ln>
                <a:solidFill>
                  <a:schemeClr val="tx1">
                    <a:lumMod val="65000"/>
                    <a:lumOff val="35000"/>
                  </a:schemeClr>
                </a:solidFill>
                <a:effectLst/>
                <a:uLnTx/>
                <a:uFillTx/>
                <a:latin typeface="Arial"/>
                <a:ea typeface="+mn-ea"/>
                <a:cs typeface="+mn-cs"/>
              </a:rPr>
              <a:t>from SAP HANA and SAP Cloud </a:t>
            </a:r>
            <a:r>
              <a:rPr lang="en-US" sz="1600" dirty="0">
                <a:solidFill>
                  <a:schemeClr val="tx1">
                    <a:lumMod val="65000"/>
                    <a:lumOff val="35000"/>
                  </a:schemeClr>
                </a:solidFill>
              </a:rPr>
              <a:t>Platform</a:t>
            </a:r>
          </a:p>
        </p:txBody>
      </p:sp>
      <p:sp>
        <p:nvSpPr>
          <p:cNvPr id="8" name="TextBox 7"/>
          <p:cNvSpPr txBox="1"/>
          <p:nvPr/>
        </p:nvSpPr>
        <p:spPr>
          <a:xfrm>
            <a:off x="824248" y="4709716"/>
            <a:ext cx="3912633" cy="1138773"/>
          </a:xfrm>
          <a:prstGeom prst="rect">
            <a:avLst/>
          </a:prstGeom>
          <a:noFill/>
        </p:spPr>
        <p:txBody>
          <a:bodyPr wrap="square" lIns="0" tIns="0" rIns="108000" bIns="0" rtlCol="0">
            <a:spAutoFit/>
          </a:bodyPr>
          <a:lstStyle/>
          <a:p>
            <a:pPr marL="0" marR="0" lvl="0" indent="0" algn="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800" b="1" i="0" u="none" strike="noStrike" kern="0" cap="none" spc="0" normalizeH="0" baseline="0" noProof="0" dirty="0">
                <a:ln>
                  <a:noFill/>
                </a:ln>
                <a:solidFill>
                  <a:srgbClr val="D77A15"/>
                </a:solidFill>
                <a:effectLst/>
                <a:uLnTx/>
                <a:uFillTx/>
                <a:latin typeface="Arial"/>
                <a:ea typeface="Arial Unicode MS" pitchFamily="34" charset="-128"/>
                <a:cs typeface="Arial Unicode MS" pitchFamily="34" charset="-128"/>
              </a:rPr>
              <a:t>DEVELOPMENT PRODUCTIVITY</a:t>
            </a:r>
          </a:p>
          <a:p>
            <a:pPr marL="0" marR="0" lvl="0" indent="0" algn="r" defTabSz="1088776" rtl="0" eaLnBrk="1" fontAlgn="base" latinLnBrk="0" hangingPunct="1">
              <a:lnSpc>
                <a:spcPct val="100000"/>
              </a:lnSpc>
              <a:spcBef>
                <a:spcPct val="50000"/>
              </a:spcBef>
              <a:spcAft>
                <a:spcPct val="0"/>
              </a:spcAft>
              <a:buClr>
                <a:srgbClr val="F0AB00"/>
              </a:buClr>
              <a:buSzPct val="80000"/>
              <a:buFontTx/>
              <a:buNone/>
              <a:tabLst/>
              <a:defRPr/>
            </a:pPr>
            <a:r>
              <a:rPr kumimoji="0" lang="en-US" sz="1600" b="0" i="0" u="none" strike="noStrike" kern="1200" cap="none" spc="0" normalizeH="0" baseline="0" noProof="0" dirty="0">
                <a:ln>
                  <a:noFill/>
                </a:ln>
                <a:solidFill>
                  <a:srgbClr val="FFFFFF"/>
                </a:solidFill>
                <a:effectLst/>
                <a:uLnTx/>
                <a:uFillTx/>
                <a:latin typeface="Arial"/>
                <a:ea typeface="+mn-ea"/>
                <a:cs typeface="+mn-cs"/>
              </a:rPr>
              <a:t>High development </a:t>
            </a:r>
            <a:r>
              <a:rPr kumimoji="0" lang="en-US" sz="1600" b="0" i="0" u="none" strike="noStrike" kern="1200" cap="none" spc="0" normalizeH="0" baseline="0" noProof="0" dirty="0">
                <a:ln>
                  <a:noFill/>
                </a:ln>
                <a:solidFill>
                  <a:schemeClr val="tx1">
                    <a:lumMod val="65000"/>
                    <a:lumOff val="35000"/>
                  </a:schemeClr>
                </a:solidFill>
                <a:effectLst/>
                <a:uLnTx/>
                <a:uFillTx/>
                <a:latin typeface="Arial"/>
                <a:ea typeface="+mn-ea"/>
                <a:cs typeface="+mn-cs"/>
              </a:rPr>
              <a:t>productivity based on tools, re-use of business services and first class integration with SAP solutions</a:t>
            </a:r>
          </a:p>
        </p:txBody>
      </p:sp>
      <p:sp>
        <p:nvSpPr>
          <p:cNvPr id="2" name="Rectangle 1"/>
          <p:cNvSpPr/>
          <p:nvPr/>
        </p:nvSpPr>
        <p:spPr bwMode="gray">
          <a:xfrm>
            <a:off x="5561140" y="3189168"/>
            <a:ext cx="1072896" cy="1072896"/>
          </a:xfrm>
          <a:prstGeom prst="rect">
            <a:avLst/>
          </a:prstGeom>
          <a:blipFill>
            <a:blip r:embed="rId3"/>
            <a:srcRect/>
            <a:stretch>
              <a:fillRect l="13091" t="13091" r="13091" b="13091"/>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0" name="Elbow Connector 9"/>
          <p:cNvCxnSpPr>
            <a:endCxn id="8" idx="3"/>
          </p:cNvCxnSpPr>
          <p:nvPr/>
        </p:nvCxnSpPr>
        <p:spPr>
          <a:xfrm rot="5400000">
            <a:off x="4726107" y="4286947"/>
            <a:ext cx="1002930" cy="981382"/>
          </a:xfrm>
          <a:prstGeom prst="bentConnector2">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Elbow Connector 12"/>
          <p:cNvCxnSpPr>
            <a:cxnSpLocks/>
          </p:cNvCxnSpPr>
          <p:nvPr/>
        </p:nvCxnSpPr>
        <p:spPr>
          <a:xfrm rot="16200000" flipV="1">
            <a:off x="4675591" y="2146496"/>
            <a:ext cx="1099051" cy="986294"/>
          </a:xfrm>
          <a:prstGeom prst="bentConnector3">
            <a:avLst>
              <a:gd name="adj1" fmla="val 99262"/>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4" idx="1"/>
          </p:cNvCxnSpPr>
          <p:nvPr/>
        </p:nvCxnSpPr>
        <p:spPr>
          <a:xfrm rot="5400000" flipH="1" flipV="1">
            <a:off x="6349718" y="2147572"/>
            <a:ext cx="1096901" cy="986292"/>
          </a:xfrm>
          <a:prstGeom prst="bentConnector2">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a:endCxn id="6" idx="1"/>
          </p:cNvCxnSpPr>
          <p:nvPr/>
        </p:nvCxnSpPr>
        <p:spPr>
          <a:xfrm rot="16200000" flipH="1">
            <a:off x="6387541" y="4279545"/>
            <a:ext cx="1021254" cy="986292"/>
          </a:xfrm>
          <a:prstGeom prst="bentConnector2">
            <a:avLst/>
          </a:prstGeom>
          <a:ln w="158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00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1" y="504000"/>
            <a:ext cx="11186476" cy="738664"/>
          </a:xfrm>
        </p:spPr>
        <p:txBody>
          <a:bodyPr/>
          <a:lstStyle/>
          <a:p>
            <a:r>
              <a:rPr lang="en-GB"/>
              <a:t>When to use what?</a:t>
            </a:r>
            <a:br>
              <a:rPr lang="en-US" dirty="0"/>
            </a:br>
            <a:endParaRPr lang="de-DE" dirty="0"/>
          </a:p>
        </p:txBody>
      </p:sp>
      <p:grpSp>
        <p:nvGrpSpPr>
          <p:cNvPr id="6" name="Group 5"/>
          <p:cNvGrpSpPr/>
          <p:nvPr/>
        </p:nvGrpSpPr>
        <p:grpSpPr>
          <a:xfrm>
            <a:off x="2152011" y="4789234"/>
            <a:ext cx="662591" cy="662591"/>
            <a:chOff x="9487345" y="3710082"/>
            <a:chExt cx="1080000" cy="1080000"/>
          </a:xfrm>
        </p:grpSpPr>
        <p:sp>
          <p:nvSpPr>
            <p:cNvPr id="18" name="Oval 17"/>
            <p:cNvSpPr/>
            <p:nvPr/>
          </p:nvSpPr>
          <p:spPr bwMode="gray">
            <a:xfrm>
              <a:off x="9487345" y="3710082"/>
              <a:ext cx="1080000" cy="1080000"/>
            </a:xfrm>
            <a:prstGeom prst="ellipse">
              <a:avLst/>
            </a:prstGeom>
            <a:solidFill>
              <a:schemeClr val="bg1"/>
            </a:solid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9844309" y="3985530"/>
              <a:ext cx="366072" cy="4833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pSp>
      <p:grpSp>
        <p:nvGrpSpPr>
          <p:cNvPr id="3" name="Group 2"/>
          <p:cNvGrpSpPr/>
          <p:nvPr/>
        </p:nvGrpSpPr>
        <p:grpSpPr>
          <a:xfrm>
            <a:off x="4469328" y="4789234"/>
            <a:ext cx="662591" cy="662591"/>
            <a:chOff x="3676784" y="1559664"/>
            <a:chExt cx="1462189" cy="1462189"/>
          </a:xfrm>
        </p:grpSpPr>
        <p:sp>
          <p:nvSpPr>
            <p:cNvPr id="43" name="Oval 42"/>
            <p:cNvSpPr/>
            <p:nvPr/>
          </p:nvSpPr>
          <p:spPr bwMode="gray">
            <a:xfrm>
              <a:off x="3676784" y="1559664"/>
              <a:ext cx="1462189" cy="1462189"/>
            </a:xfrm>
            <a:prstGeom prst="ellipse">
              <a:avLst/>
            </a:prstGeom>
            <a:solidFill>
              <a:schemeClr val="bg1"/>
            </a:solid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Picture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968320" y="2138965"/>
              <a:ext cx="511105" cy="303587"/>
            </a:xfrm>
            <a:prstGeom prst="rect">
              <a:avLst/>
            </a:prstGeom>
          </p:spPr>
        </p:pic>
        <p:pic>
          <p:nvPicPr>
            <p:cNvPr id="14" name="Picture 6" descr="http://upload.wikimedia.org/wikipedia/commons/thumb/6/61/HTML5_logo_and_wordmark.svg/220px-HTML5_logo_and_wordmark.svg.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479223" y="2092245"/>
              <a:ext cx="409465" cy="397027"/>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7" name="Textfeld 2"/>
          <p:cNvSpPr txBox="1"/>
          <p:nvPr/>
        </p:nvSpPr>
        <p:spPr>
          <a:xfrm>
            <a:off x="559271" y="7134409"/>
            <a:ext cx="4033155" cy="138499"/>
          </a:xfrm>
          <a:prstGeom prst="rect">
            <a:avLst/>
          </a:prstGeom>
          <a:noFill/>
        </p:spPr>
        <p:txBody>
          <a:bodyPr wrap="none" lIns="0" tIns="0" rIns="0" bIns="0" rtlCol="0">
            <a:spAutoFit/>
          </a:bodyPr>
          <a:lstStyle/>
          <a:p>
            <a:pPr defTabSz="1088278" fontAlgn="base">
              <a:spcBef>
                <a:spcPts val="600"/>
              </a:spcBef>
              <a:spcAft>
                <a:spcPct val="0"/>
              </a:spcAft>
              <a:buClr>
                <a:srgbClr val="F0AB00"/>
              </a:buClr>
              <a:buSzPct val="80000"/>
            </a:pPr>
            <a:r>
              <a:rPr lang="en-US" sz="900" kern="0" dirty="0">
                <a:ea typeface="Arial Unicode MS" pitchFamily="34" charset="-128"/>
                <a:cs typeface="Arial Unicode MS" pitchFamily="34" charset="-128"/>
              </a:rPr>
              <a:t>Java and the Java logo are registered trademarks of Oracle and/or its affiliates.</a:t>
            </a:r>
          </a:p>
        </p:txBody>
      </p:sp>
      <p:grpSp>
        <p:nvGrpSpPr>
          <p:cNvPr id="4" name="Group 3"/>
          <p:cNvGrpSpPr/>
          <p:nvPr/>
        </p:nvGrpSpPr>
        <p:grpSpPr>
          <a:xfrm>
            <a:off x="6786645" y="4789234"/>
            <a:ext cx="662591" cy="662591"/>
            <a:chOff x="6450041" y="1559664"/>
            <a:chExt cx="1462189" cy="1462189"/>
          </a:xfrm>
        </p:grpSpPr>
        <p:sp>
          <p:nvSpPr>
            <p:cNvPr id="44" name="Oval 43"/>
            <p:cNvSpPr/>
            <p:nvPr/>
          </p:nvSpPr>
          <p:spPr bwMode="gray">
            <a:xfrm>
              <a:off x="6450041" y="1559664"/>
              <a:ext cx="1462189" cy="1462189"/>
            </a:xfrm>
            <a:prstGeom prst="ellipse">
              <a:avLst/>
            </a:prstGeom>
            <a:solidFill>
              <a:schemeClr val="bg1"/>
            </a:solid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23" name="Picture 2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821467" y="2335244"/>
              <a:ext cx="359669" cy="348743"/>
            </a:xfrm>
            <a:prstGeom prst="rect">
              <a:avLst/>
            </a:prstGeom>
          </p:spPr>
        </p:pic>
        <p:pic>
          <p:nvPicPr>
            <p:cNvPr id="24" name="Picture 2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976311" y="1774682"/>
              <a:ext cx="419447" cy="219620"/>
            </a:xfrm>
            <a:prstGeom prst="rect">
              <a:avLst/>
            </a:prstGeom>
          </p:spPr>
        </p:pic>
        <p:pic>
          <p:nvPicPr>
            <p:cNvPr id="26" name="Picture 2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250753" y="2382193"/>
              <a:ext cx="306295" cy="296990"/>
            </a:xfrm>
            <a:prstGeom prst="rect">
              <a:avLst/>
            </a:prstGeom>
          </p:spPr>
        </p:pic>
        <p:pic>
          <p:nvPicPr>
            <p:cNvPr id="31" name="Picture 30"/>
            <p:cNvPicPr>
              <a:picLocks noChangeAspect="1"/>
            </p:cNvPicPr>
            <p:nvPr/>
          </p:nvPicPr>
          <p:blipFill>
            <a:blip r:embed="rId9"/>
            <a:stretch>
              <a:fillRect/>
            </a:stretch>
          </p:blipFill>
          <p:spPr>
            <a:xfrm>
              <a:off x="6660131" y="2078154"/>
              <a:ext cx="632359" cy="191503"/>
            </a:xfrm>
            <a:prstGeom prst="rect">
              <a:avLst/>
            </a:prstGeom>
          </p:spPr>
        </p:pic>
        <p:pic>
          <p:nvPicPr>
            <p:cNvPr id="25" name="Picture 24"/>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7361556" y="2020609"/>
              <a:ext cx="244930" cy="237489"/>
            </a:xfrm>
            <a:prstGeom prst="rect">
              <a:avLst/>
            </a:prstGeom>
          </p:spPr>
        </p:pic>
      </p:grpSp>
      <p:sp>
        <p:nvSpPr>
          <p:cNvPr id="33" name="Text Placeholder 6"/>
          <p:cNvSpPr txBox="1">
            <a:spLocks/>
          </p:cNvSpPr>
          <p:nvPr/>
        </p:nvSpPr>
        <p:spPr bwMode="gray">
          <a:xfrm>
            <a:off x="9103960" y="5551651"/>
            <a:ext cx="662544" cy="169277"/>
          </a:xfrm>
          <a:prstGeom prst="rect">
            <a:avLst/>
          </a:prstGeom>
        </p:spPr>
        <p:txBody>
          <a:bodyPr vert="horz" wrap="square" lIns="0" tIns="0" rIns="0" bIns="0" rtlCol="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ctr">
              <a:spcAft>
                <a:spcPts val="300"/>
              </a:spcAft>
              <a:buFont typeface="Wingdings" pitchFamily="2" charset="2"/>
              <a:buNone/>
            </a:pPr>
            <a:r>
              <a:rPr lang="en-US" sz="1100" b="1" dirty="0">
                <a:solidFill>
                  <a:schemeClr val="accent1"/>
                </a:solidFill>
              </a:rPr>
              <a:t>ABAP</a:t>
            </a:r>
          </a:p>
        </p:txBody>
      </p:sp>
      <p:grpSp>
        <p:nvGrpSpPr>
          <p:cNvPr id="5" name="Group 4"/>
          <p:cNvGrpSpPr/>
          <p:nvPr/>
        </p:nvGrpSpPr>
        <p:grpSpPr>
          <a:xfrm>
            <a:off x="9103961" y="4789233"/>
            <a:ext cx="662591" cy="662591"/>
            <a:chOff x="9296249" y="1559664"/>
            <a:chExt cx="1462189" cy="1462189"/>
          </a:xfrm>
        </p:grpSpPr>
        <p:sp>
          <p:nvSpPr>
            <p:cNvPr id="45" name="Oval 44"/>
            <p:cNvSpPr/>
            <p:nvPr/>
          </p:nvSpPr>
          <p:spPr bwMode="gray">
            <a:xfrm>
              <a:off x="9296249" y="1559664"/>
              <a:ext cx="1462189" cy="1462189"/>
            </a:xfrm>
            <a:prstGeom prst="ellipse">
              <a:avLst/>
            </a:prstGeom>
            <a:solidFill>
              <a:schemeClr val="bg1"/>
            </a:solidFill>
            <a:ln w="28575"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0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37" name="Picture 36" descr="SAP_grad_R_pref.png"/>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9743119" y="2296749"/>
              <a:ext cx="615498" cy="303562"/>
            </a:xfrm>
            <a:prstGeom prst="rect">
              <a:avLst/>
            </a:prstGeom>
          </p:spPr>
        </p:pic>
        <p:sp>
          <p:nvSpPr>
            <p:cNvPr id="38" name="TextBox 37"/>
            <p:cNvSpPr txBox="1"/>
            <p:nvPr/>
          </p:nvSpPr>
          <p:spPr>
            <a:xfrm>
              <a:off x="9633769" y="1910482"/>
              <a:ext cx="787150" cy="305636"/>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de-DE" sz="900" b="1" kern="0" dirty="0">
                  <a:solidFill>
                    <a:schemeClr val="accent1"/>
                  </a:solidFill>
                  <a:ea typeface="Arial Unicode MS" pitchFamily="34" charset="-128"/>
                  <a:cs typeface="Arial Unicode MS" pitchFamily="34" charset="-128"/>
                </a:rPr>
                <a:t>ABAP</a:t>
              </a:r>
              <a:endParaRPr lang="de-DE" sz="800" b="1" kern="0" dirty="0">
                <a:solidFill>
                  <a:schemeClr val="accent1"/>
                </a:solidFill>
                <a:ea typeface="Arial Unicode MS" pitchFamily="34" charset="-128"/>
                <a:cs typeface="Arial Unicode MS" pitchFamily="34" charset="-128"/>
              </a:endParaRPr>
            </a:p>
          </p:txBody>
        </p:sp>
      </p:grpSp>
      <p:sp>
        <p:nvSpPr>
          <p:cNvPr id="40" name="Text Placeholder 6"/>
          <p:cNvSpPr txBox="1">
            <a:spLocks/>
          </p:cNvSpPr>
          <p:nvPr/>
        </p:nvSpPr>
        <p:spPr bwMode="gray">
          <a:xfrm>
            <a:off x="6785037" y="5536060"/>
            <a:ext cx="662544" cy="169277"/>
          </a:xfrm>
          <a:prstGeom prst="rect">
            <a:avLst/>
          </a:prstGeom>
        </p:spPr>
        <p:txBody>
          <a:bodyPr vert="horz" wrap="square" lIns="0" tIns="0" rIns="0" bIns="0" rtlCol="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ctr">
              <a:spcAft>
                <a:spcPts val="300"/>
              </a:spcAft>
              <a:buFont typeface="Wingdings" pitchFamily="2" charset="2"/>
              <a:buNone/>
            </a:pPr>
            <a:r>
              <a:rPr lang="en-US" sz="1100" b="1" dirty="0" err="1">
                <a:solidFill>
                  <a:schemeClr val="accent1"/>
                </a:solidFill>
              </a:rPr>
              <a:t>BYOL</a:t>
            </a:r>
            <a:endParaRPr lang="en-US" sz="1100" b="1" dirty="0">
              <a:solidFill>
                <a:schemeClr val="accent1"/>
              </a:solidFill>
            </a:endParaRPr>
          </a:p>
        </p:txBody>
      </p:sp>
      <p:sp>
        <p:nvSpPr>
          <p:cNvPr id="41" name="Text Placeholder 6"/>
          <p:cNvSpPr txBox="1">
            <a:spLocks/>
          </p:cNvSpPr>
          <p:nvPr/>
        </p:nvSpPr>
        <p:spPr bwMode="gray">
          <a:xfrm>
            <a:off x="3785060" y="5555242"/>
            <a:ext cx="2031080" cy="169277"/>
          </a:xfrm>
          <a:prstGeom prst="rect">
            <a:avLst/>
          </a:prstGeom>
        </p:spPr>
        <p:txBody>
          <a:bodyPr vert="horz" wrap="square" lIns="0" tIns="0" rIns="0" bIns="0" rtlCol="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ctr">
              <a:spcAft>
                <a:spcPts val="300"/>
              </a:spcAft>
              <a:buFont typeface="Wingdings" pitchFamily="2" charset="2"/>
              <a:buNone/>
            </a:pPr>
            <a:r>
              <a:rPr lang="en-US" sz="1100" b="1" dirty="0" err="1">
                <a:solidFill>
                  <a:schemeClr val="accent1"/>
                </a:solidFill>
              </a:rPr>
              <a:t>Node.js</a:t>
            </a:r>
            <a:r>
              <a:rPr lang="en-US" sz="1100" b="1" dirty="0">
                <a:solidFill>
                  <a:schemeClr val="accent1"/>
                </a:solidFill>
              </a:rPr>
              <a:t> and HTML5</a:t>
            </a:r>
          </a:p>
        </p:txBody>
      </p:sp>
      <p:sp>
        <p:nvSpPr>
          <p:cNvPr id="42" name="Text Placeholder 6"/>
          <p:cNvSpPr txBox="1">
            <a:spLocks/>
          </p:cNvSpPr>
          <p:nvPr/>
        </p:nvSpPr>
        <p:spPr bwMode="gray">
          <a:xfrm>
            <a:off x="2152011" y="5551652"/>
            <a:ext cx="662544" cy="169277"/>
          </a:xfrm>
          <a:prstGeom prst="rect">
            <a:avLst/>
          </a:prstGeom>
        </p:spPr>
        <p:txBody>
          <a:bodyPr vert="horz" wrap="square" lIns="0" tIns="0" rIns="0" bIns="0" rtlCol="0">
            <a:sp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pPr marL="0" lvl="1" indent="0" algn="ctr">
              <a:spcAft>
                <a:spcPts val="300"/>
              </a:spcAft>
              <a:buFont typeface="Wingdings" pitchFamily="2" charset="2"/>
              <a:buNone/>
            </a:pPr>
            <a:r>
              <a:rPr lang="en-US" sz="1100" b="1" dirty="0">
                <a:solidFill>
                  <a:schemeClr val="accent1"/>
                </a:solidFill>
              </a:rPr>
              <a:t>Java</a:t>
            </a:r>
          </a:p>
        </p:txBody>
      </p:sp>
      <p:sp>
        <p:nvSpPr>
          <p:cNvPr id="29" name="Oval 28"/>
          <p:cNvSpPr/>
          <p:nvPr/>
        </p:nvSpPr>
        <p:spPr bwMode="gray">
          <a:xfrm flipH="1">
            <a:off x="1448050" y="1735118"/>
            <a:ext cx="756745" cy="756745"/>
          </a:xfrm>
          <a:prstGeom prst="ellipse">
            <a:avLst/>
          </a:prstGeom>
          <a:blipFill>
            <a:blip r:embed="rId12"/>
            <a:srcRect/>
            <a:stretch>
              <a:fillRect l="9564" t="9564" r="9564" b="9564"/>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TextBox 29"/>
          <p:cNvSpPr txBox="1"/>
          <p:nvPr/>
        </p:nvSpPr>
        <p:spPr>
          <a:xfrm>
            <a:off x="2452632" y="1753199"/>
            <a:ext cx="1154036" cy="73866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GB" sz="1600" kern="0" dirty="0">
                <a:ea typeface="Arial Unicode MS" pitchFamily="34" charset="-128"/>
                <a:cs typeface="Arial Unicode MS" pitchFamily="34" charset="-128"/>
              </a:rPr>
              <a:t>Your </a:t>
            </a:r>
            <a:r>
              <a:rPr lang="en-GB" sz="1600" kern="0">
                <a:ea typeface="Arial Unicode MS" pitchFamily="34" charset="-128"/>
                <a:cs typeface="Arial Unicode MS" pitchFamily="34" charset="-128"/>
              </a:rPr>
              <a:t>developers skillset</a:t>
            </a:r>
            <a:endParaRPr lang="en-GB" sz="1600" kern="0" dirty="0">
              <a:ea typeface="Arial Unicode MS" pitchFamily="34" charset="-128"/>
              <a:cs typeface="Arial Unicode MS" pitchFamily="34" charset="-128"/>
            </a:endParaRPr>
          </a:p>
        </p:txBody>
      </p:sp>
      <p:cxnSp>
        <p:nvCxnSpPr>
          <p:cNvPr id="32" name="Elbow Connector 31"/>
          <p:cNvCxnSpPr>
            <a:stCxn id="32" idx="4"/>
          </p:cNvCxnSpPr>
          <p:nvPr/>
        </p:nvCxnSpPr>
        <p:spPr>
          <a:xfrm rot="16200000" flipH="1">
            <a:off x="2557430" y="1760855"/>
            <a:ext cx="1027439" cy="2489453"/>
          </a:xfrm>
          <a:prstGeom prst="bentConnector2">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Oval 33"/>
          <p:cNvSpPr/>
          <p:nvPr/>
        </p:nvSpPr>
        <p:spPr bwMode="gray">
          <a:xfrm>
            <a:off x="4858557" y="1768283"/>
            <a:ext cx="756745" cy="756745"/>
          </a:xfrm>
          <a:prstGeom prst="ellipse">
            <a:avLst/>
          </a:prstGeom>
          <a:blipFill>
            <a:blip r:embed="rId13"/>
            <a:srcRect/>
            <a:stretch>
              <a:fillRect l="21457" t="21457" r="21457" b="21457"/>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TextBox 34"/>
          <p:cNvSpPr txBox="1"/>
          <p:nvPr/>
        </p:nvSpPr>
        <p:spPr>
          <a:xfrm>
            <a:off x="5863139" y="1786364"/>
            <a:ext cx="1154036" cy="73866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GB" sz="1600" kern="0" dirty="0">
                <a:ea typeface="Arial Unicode MS" pitchFamily="34" charset="-128"/>
                <a:cs typeface="Arial Unicode MS" pitchFamily="34" charset="-128"/>
              </a:rPr>
              <a:t>Your software</a:t>
            </a:r>
            <a:br>
              <a:rPr lang="en-GB" sz="1600" kern="0" dirty="0">
                <a:ea typeface="Arial Unicode MS" pitchFamily="34" charset="-128"/>
                <a:cs typeface="Arial Unicode MS" pitchFamily="34" charset="-128"/>
              </a:rPr>
            </a:br>
            <a:r>
              <a:rPr lang="en-GB" sz="1600" kern="0" dirty="0">
                <a:ea typeface="Arial Unicode MS" pitchFamily="34" charset="-128"/>
                <a:cs typeface="Arial Unicode MS" pitchFamily="34" charset="-128"/>
              </a:rPr>
              <a:t>assets</a:t>
            </a:r>
          </a:p>
        </p:txBody>
      </p:sp>
      <p:cxnSp>
        <p:nvCxnSpPr>
          <p:cNvPr id="36" name="Elbow Connector 35"/>
          <p:cNvCxnSpPr/>
          <p:nvPr/>
        </p:nvCxnSpPr>
        <p:spPr>
          <a:xfrm rot="16200000" flipH="1">
            <a:off x="5204977" y="2556980"/>
            <a:ext cx="760603" cy="696697"/>
          </a:xfrm>
          <a:prstGeom prst="bentConnector3">
            <a:avLst>
              <a:gd name="adj1" fmla="val 50000"/>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Oval 38"/>
          <p:cNvSpPr/>
          <p:nvPr/>
        </p:nvSpPr>
        <p:spPr bwMode="gray">
          <a:xfrm>
            <a:off x="8527530" y="1786364"/>
            <a:ext cx="756745" cy="756745"/>
          </a:xfrm>
          <a:prstGeom prst="ellipse">
            <a:avLst/>
          </a:prstGeom>
          <a:blipFill>
            <a:blip r:embed="rId13"/>
            <a:srcRect/>
            <a:stretch>
              <a:fillRect l="9564" t="9564" r="9564" b="9564"/>
            </a:stretch>
          </a:blipFill>
          <a:ln w="15875"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6" name="TextBox 45"/>
          <p:cNvSpPr txBox="1"/>
          <p:nvPr/>
        </p:nvSpPr>
        <p:spPr>
          <a:xfrm>
            <a:off x="9532111" y="1804445"/>
            <a:ext cx="1981577" cy="73866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GB" sz="1600" kern="0" dirty="0">
                <a:ea typeface="Arial Unicode MS" pitchFamily="34" charset="-128"/>
                <a:cs typeface="Arial Unicode MS" pitchFamily="34" charset="-128"/>
              </a:rPr>
              <a:t>Your</a:t>
            </a:r>
            <a:br>
              <a:rPr lang="en-GB" sz="1600" kern="0" dirty="0">
                <a:ea typeface="Arial Unicode MS" pitchFamily="34" charset="-128"/>
                <a:cs typeface="Arial Unicode MS" pitchFamily="34" charset="-128"/>
              </a:rPr>
            </a:br>
            <a:r>
              <a:rPr lang="en-GB" sz="1600" kern="0" dirty="0">
                <a:ea typeface="Arial Unicode MS" pitchFamily="34" charset="-128"/>
                <a:cs typeface="Arial Unicode MS" pitchFamily="34" charset="-128"/>
              </a:rPr>
              <a:t>scenarios</a:t>
            </a:r>
            <a:br>
              <a:rPr lang="en-GB" sz="1600" kern="0" dirty="0">
                <a:ea typeface="Arial Unicode MS" pitchFamily="34" charset="-128"/>
                <a:cs typeface="Arial Unicode MS" pitchFamily="34" charset="-128"/>
              </a:rPr>
            </a:br>
            <a:r>
              <a:rPr lang="en-GB" sz="1600" kern="0" dirty="0">
                <a:ea typeface="Arial Unicode MS" pitchFamily="34" charset="-128"/>
                <a:cs typeface="Arial Unicode MS" pitchFamily="34" charset="-128"/>
              </a:rPr>
              <a:t>and use-cases </a:t>
            </a:r>
          </a:p>
        </p:txBody>
      </p:sp>
      <p:cxnSp>
        <p:nvCxnSpPr>
          <p:cNvPr id="47" name="Elbow Connector 46"/>
          <p:cNvCxnSpPr/>
          <p:nvPr/>
        </p:nvCxnSpPr>
        <p:spPr>
          <a:xfrm flipV="1">
            <a:off x="7551377" y="2543109"/>
            <a:ext cx="1354526" cy="976193"/>
          </a:xfrm>
          <a:prstGeom prst="bentConnector2">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Elbow Connector 7"/>
          <p:cNvCxnSpPr>
            <a:stCxn id="28" idx="2"/>
            <a:endCxn id="18" idx="0"/>
          </p:cNvCxnSpPr>
          <p:nvPr/>
        </p:nvCxnSpPr>
        <p:spPr>
          <a:xfrm rot="5400000">
            <a:off x="3690337" y="2545943"/>
            <a:ext cx="1036261" cy="3450320"/>
          </a:xfrm>
          <a:prstGeom prst="bentConnector3">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8" idx="2"/>
            <a:endCxn id="43" idx="0"/>
          </p:cNvCxnSpPr>
          <p:nvPr/>
        </p:nvCxnSpPr>
        <p:spPr>
          <a:xfrm rot="5400000">
            <a:off x="4848996" y="3704602"/>
            <a:ext cx="1036261" cy="1133003"/>
          </a:xfrm>
          <a:prstGeom prst="bentConnector3">
            <a:avLst>
              <a:gd name="adj1" fmla="val 50000"/>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28" idx="2"/>
            <a:endCxn id="44" idx="0"/>
          </p:cNvCxnSpPr>
          <p:nvPr/>
        </p:nvCxnSpPr>
        <p:spPr>
          <a:xfrm rot="16200000" flipH="1">
            <a:off x="6007654" y="3678946"/>
            <a:ext cx="1036261" cy="1184314"/>
          </a:xfrm>
          <a:prstGeom prst="bentConnector3">
            <a:avLst>
              <a:gd name="adj1" fmla="val 50000"/>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28" idx="2"/>
            <a:endCxn id="45" idx="0"/>
          </p:cNvCxnSpPr>
          <p:nvPr/>
        </p:nvCxnSpPr>
        <p:spPr>
          <a:xfrm rot="16200000" flipH="1">
            <a:off x="7166312" y="2520288"/>
            <a:ext cx="1036260" cy="3501630"/>
          </a:xfrm>
          <a:prstGeom prst="bentConnector3">
            <a:avLst>
              <a:gd name="adj1" fmla="val 50000"/>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315876" y="3285631"/>
            <a:ext cx="3235501" cy="467342"/>
          </a:xfrm>
          <a:prstGeom prst="roundRect">
            <a:avLst/>
          </a:prstGeom>
          <a:noFill/>
          <a:ln w="15875">
            <a:solidFill>
              <a:schemeClr val="tx1"/>
            </a:solidFill>
          </a:ln>
        </p:spPr>
        <p:txBody>
          <a:bodyPr wrap="square" lIns="72000" tIns="72000" rIns="72000" bIns="72000" rtlCol="0">
            <a:spAutoFit/>
          </a:bodyPr>
          <a:lstStyle/>
          <a:p>
            <a:pPr algn="ctr" fontAlgn="base">
              <a:spcBef>
                <a:spcPct val="50000"/>
              </a:spcBef>
              <a:spcAft>
                <a:spcPct val="0"/>
              </a:spcAft>
              <a:buClr>
                <a:srgbClr val="F0AB00"/>
              </a:buClr>
              <a:buSzPct val="80000"/>
            </a:pPr>
            <a:r>
              <a:rPr lang="en-GB" sz="1800" dirty="0"/>
              <a:t>DECISION CRITERIA</a:t>
            </a:r>
            <a:endParaRPr lang="en-GB"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249637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4" grpId="0" animBg="1"/>
      <p:bldP spid="35" grpId="0"/>
      <p:bldP spid="39" grpId="0" animBg="1"/>
      <p:bldP spid="46" grpId="0"/>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ABAP </a:t>
            </a:r>
            <a:r>
              <a:rPr lang="en-US" dirty="0">
                <a:solidFill>
                  <a:schemeClr val="accent1"/>
                </a:solidFill>
              </a:rPr>
              <a:t>in SAP Cloud Platform?</a:t>
            </a:r>
          </a:p>
        </p:txBody>
      </p:sp>
    </p:spTree>
    <p:extLst>
      <p:ext uri="{BB962C8B-B14F-4D97-AF65-F5344CB8AC3E}">
        <p14:creationId xmlns:p14="http://schemas.microsoft.com/office/powerpoint/2010/main" val="304073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9E1A48B-9EBE-D143-9837-46F0BA905F75}"/>
              </a:ext>
            </a:extLst>
          </p:cNvPr>
          <p:cNvSpPr/>
          <p:nvPr/>
        </p:nvSpPr>
        <p:spPr bwMode="gray">
          <a:xfrm>
            <a:off x="2853204" y="886899"/>
            <a:ext cx="2261936" cy="5109411"/>
          </a:xfrm>
          <a:prstGeom prst="roundRect">
            <a:avLst>
              <a:gd name="adj" fmla="val 0"/>
            </a:avLst>
          </a:prstGeom>
          <a:solidFill>
            <a:schemeClr val="bg1"/>
          </a:solidFill>
          <a:ln w="25400" algn="ctr">
            <a:solidFill>
              <a:schemeClr val="accent3"/>
            </a:solidFill>
            <a:miter lim="800000"/>
            <a:headEnd/>
            <a:tailEnd/>
          </a:ln>
        </p:spPr>
        <p:txBody>
          <a:bodyPr lIns="90000" tIns="1224000" rIns="90000" bIns="72000" rtlCol="0" anchor="t" anchorCtr="0"/>
          <a:lstStyle/>
          <a:p>
            <a:pPr algn="ctr" defTabSz="914400" fontAlgn="base">
              <a:spcBef>
                <a:spcPct val="50000"/>
              </a:spcBef>
              <a:spcAft>
                <a:spcPct val="0"/>
              </a:spcAft>
              <a:buClr>
                <a:srgbClr val="F0AB00"/>
              </a:buClr>
              <a:buSzPct val="80000"/>
            </a:pPr>
            <a:r>
              <a:rPr lang="en-GB" sz="1600" kern="0" dirty="0">
                <a:solidFill>
                  <a:schemeClr val="accent3"/>
                </a:solidFill>
                <a:ea typeface="Arial Unicode MS" pitchFamily="34" charset="-128"/>
                <a:cs typeface="Arial Unicode MS" pitchFamily="34" charset="-128"/>
              </a:rPr>
              <a:t>TRANSFORMATION TO CLOUD</a:t>
            </a:r>
          </a:p>
        </p:txBody>
      </p:sp>
      <p:sp>
        <p:nvSpPr>
          <p:cNvPr id="3" name="Rounded Rectangle 2">
            <a:extLst>
              <a:ext uri="{FF2B5EF4-FFF2-40B4-BE49-F238E27FC236}">
                <a16:creationId xmlns:a16="http://schemas.microsoft.com/office/drawing/2014/main" id="{6BE0F733-8B15-C84B-90AC-679692FE0262}"/>
              </a:ext>
            </a:extLst>
          </p:cNvPr>
          <p:cNvSpPr/>
          <p:nvPr/>
        </p:nvSpPr>
        <p:spPr bwMode="gray">
          <a:xfrm>
            <a:off x="5233165" y="886899"/>
            <a:ext cx="2261936" cy="5109411"/>
          </a:xfrm>
          <a:prstGeom prst="roundRect">
            <a:avLst>
              <a:gd name="adj" fmla="val 0"/>
            </a:avLst>
          </a:prstGeom>
          <a:solidFill>
            <a:schemeClr val="bg1"/>
          </a:solidFill>
          <a:ln w="25400" algn="ctr">
            <a:solidFill>
              <a:schemeClr val="accent5"/>
            </a:solidFill>
            <a:miter lim="800000"/>
            <a:headEnd/>
            <a:tailEnd/>
          </a:ln>
        </p:spPr>
        <p:txBody>
          <a:bodyPr lIns="90000" tIns="1224000" rIns="90000" bIns="72000" rtlCol="0" anchor="t" anchorCtr="0"/>
          <a:lstStyle/>
          <a:p>
            <a:pPr algn="ctr" defTabSz="914400" fontAlgn="base">
              <a:spcBef>
                <a:spcPct val="50000"/>
              </a:spcBef>
              <a:spcAft>
                <a:spcPct val="0"/>
              </a:spcAft>
              <a:buClr>
                <a:srgbClr val="F0AB00"/>
              </a:buClr>
              <a:buSzPct val="80000"/>
            </a:pPr>
            <a:r>
              <a:rPr lang="en-US" sz="1600" kern="0" dirty="0">
                <a:solidFill>
                  <a:schemeClr val="accent5"/>
                </a:solidFill>
                <a:ea typeface="Arial Unicode MS" pitchFamily="34" charset="-128"/>
                <a:cs typeface="Arial Unicode MS" pitchFamily="34" charset="-128"/>
              </a:rPr>
              <a:t>MARKET OPPORTUNITIES</a:t>
            </a:r>
            <a:br>
              <a:rPr lang="en-US" sz="1600" kern="0" dirty="0">
                <a:solidFill>
                  <a:schemeClr val="accent5"/>
                </a:solidFill>
                <a:ea typeface="Arial Unicode MS" pitchFamily="34" charset="-128"/>
                <a:cs typeface="Arial Unicode MS" pitchFamily="34" charset="-128"/>
              </a:rPr>
            </a:br>
            <a:r>
              <a:rPr lang="en-US" sz="1600" kern="0" dirty="0">
                <a:solidFill>
                  <a:schemeClr val="accent5"/>
                </a:solidFill>
                <a:ea typeface="Arial Unicode MS" pitchFamily="34" charset="-128"/>
                <a:cs typeface="Arial Unicode MS" pitchFamily="34" charset="-128"/>
              </a:rPr>
              <a:t>FOR PARTNERS</a:t>
            </a:r>
          </a:p>
        </p:txBody>
      </p:sp>
      <p:sp>
        <p:nvSpPr>
          <p:cNvPr id="5" name="Round Same Side Corner Rectangle 4">
            <a:extLst>
              <a:ext uri="{FF2B5EF4-FFF2-40B4-BE49-F238E27FC236}">
                <a16:creationId xmlns:a16="http://schemas.microsoft.com/office/drawing/2014/main" id="{3EC734D8-2B65-DF4D-9E0A-0862257E67B2}"/>
              </a:ext>
            </a:extLst>
          </p:cNvPr>
          <p:cNvSpPr/>
          <p:nvPr/>
        </p:nvSpPr>
        <p:spPr bwMode="gray">
          <a:xfrm rot="16200000">
            <a:off x="3795678" y="1216329"/>
            <a:ext cx="1024403" cy="6374447"/>
          </a:xfrm>
          <a:prstGeom prst="round2SameRect">
            <a:avLst>
              <a:gd name="adj1" fmla="val 50000"/>
              <a:gd name="adj2" fmla="val 0"/>
            </a:avLst>
          </a:prstGeom>
          <a:solidFill>
            <a:schemeClr val="bg1"/>
          </a:solidFill>
          <a:ln w="25400" algn="ctr">
            <a:solidFill>
              <a:schemeClr val="accent2"/>
            </a:solidFill>
            <a:miter lim="800000"/>
            <a:headEnd/>
            <a:tailEnd/>
          </a:ln>
        </p:spPr>
        <p:txBody>
          <a:bodyPr rot="0" spcFirstLastPara="0" vertOverflow="overflow" horzOverflow="overflow" vert="vert" wrap="square" lIns="90000" tIns="1512000" rIns="108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GB" sz="1600" kern="0" dirty="0">
                <a:solidFill>
                  <a:schemeClr val="accent2"/>
                </a:solidFill>
                <a:ea typeface="Arial Unicode MS" pitchFamily="34" charset="-128"/>
                <a:cs typeface="Arial Unicode MS" pitchFamily="34" charset="-128"/>
              </a:rPr>
              <a:t>AGILE INNOVATION ON NEWEST TECHNOLOGY POWERED BY SAP HANA</a:t>
            </a:r>
          </a:p>
        </p:txBody>
      </p:sp>
      <p:sp>
        <p:nvSpPr>
          <p:cNvPr id="6" name="Round Same Side Corner Rectangle 5">
            <a:extLst>
              <a:ext uri="{FF2B5EF4-FFF2-40B4-BE49-F238E27FC236}">
                <a16:creationId xmlns:a16="http://schemas.microsoft.com/office/drawing/2014/main" id="{1DFA2292-7ACF-E949-954B-FE32202F5740}"/>
              </a:ext>
            </a:extLst>
          </p:cNvPr>
          <p:cNvSpPr/>
          <p:nvPr/>
        </p:nvSpPr>
        <p:spPr bwMode="gray">
          <a:xfrm rot="16200000">
            <a:off x="3795679" y="2296886"/>
            <a:ext cx="1024403" cy="6374444"/>
          </a:xfrm>
          <a:prstGeom prst="round2SameRect">
            <a:avLst>
              <a:gd name="adj1" fmla="val 50000"/>
              <a:gd name="adj2" fmla="val 0"/>
            </a:avLst>
          </a:prstGeom>
          <a:solidFill>
            <a:schemeClr val="bg1"/>
          </a:solidFill>
          <a:ln w="25400" algn="ctr">
            <a:solidFill>
              <a:schemeClr val="accent4">
                <a:lumMod val="75000"/>
              </a:schemeClr>
            </a:solidFill>
            <a:miter lim="800000"/>
            <a:headEnd/>
            <a:tailEnd/>
          </a:ln>
        </p:spPr>
        <p:txBody>
          <a:bodyPr rot="0" spcFirstLastPara="0" vertOverflow="overflow" horzOverflow="overflow" vert="vert" wrap="square" lIns="90000" tIns="1512000" rIns="108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GB" sz="1600" kern="0" dirty="0">
                <a:solidFill>
                  <a:schemeClr val="accent4">
                    <a:lumMod val="75000"/>
                  </a:schemeClr>
                </a:solidFill>
                <a:ea typeface="Arial Unicode MS" pitchFamily="34" charset="-128"/>
                <a:cs typeface="Arial Unicode MS" pitchFamily="34" charset="-128"/>
              </a:rPr>
              <a:t>DELEGATE INFRASTRUCTURE AND </a:t>
            </a:r>
            <a:br>
              <a:rPr lang="en-GB" sz="1600" kern="0" dirty="0">
                <a:solidFill>
                  <a:schemeClr val="accent4">
                    <a:lumMod val="75000"/>
                  </a:schemeClr>
                </a:solidFill>
                <a:ea typeface="Arial Unicode MS" pitchFamily="34" charset="-128"/>
                <a:cs typeface="Arial Unicode MS" pitchFamily="34" charset="-128"/>
              </a:rPr>
            </a:br>
            <a:r>
              <a:rPr lang="en-GB" sz="1600" kern="0" dirty="0">
                <a:solidFill>
                  <a:schemeClr val="accent4">
                    <a:lumMod val="75000"/>
                  </a:schemeClr>
                </a:solidFill>
                <a:ea typeface="Arial Unicode MS" pitchFamily="34" charset="-128"/>
                <a:cs typeface="Arial Unicode MS" pitchFamily="34" charset="-128"/>
              </a:rPr>
              <a:t>SYSTEM OPERATIONS</a:t>
            </a:r>
          </a:p>
        </p:txBody>
      </p:sp>
      <p:sp>
        <p:nvSpPr>
          <p:cNvPr id="7" name="Oval 6">
            <a:extLst>
              <a:ext uri="{FF2B5EF4-FFF2-40B4-BE49-F238E27FC236}">
                <a16:creationId xmlns:a16="http://schemas.microsoft.com/office/drawing/2014/main" id="{4791B37D-E4E5-514A-B2AB-35F5A142CDB3}"/>
              </a:ext>
            </a:extLst>
          </p:cNvPr>
          <p:cNvSpPr/>
          <p:nvPr/>
        </p:nvSpPr>
        <p:spPr bwMode="gray">
          <a:xfrm>
            <a:off x="3602600" y="1127531"/>
            <a:ext cx="770021" cy="770021"/>
          </a:xfrm>
          <a:prstGeom prst="ellipse">
            <a:avLst/>
          </a:prstGeom>
          <a:blipFill>
            <a:blip r:embed="rId2"/>
            <a:stretch>
              <a:fillRect l="5585" t="5585" r="5585" b="5585"/>
            </a:stretch>
          </a:blipFill>
          <a:ln w="12700" algn="ctr">
            <a:solidFill>
              <a:schemeClr val="accent3"/>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Oval 7">
            <a:extLst>
              <a:ext uri="{FF2B5EF4-FFF2-40B4-BE49-F238E27FC236}">
                <a16:creationId xmlns:a16="http://schemas.microsoft.com/office/drawing/2014/main" id="{836C4B5D-5B10-4243-89EA-A283A2C05CEE}"/>
              </a:ext>
            </a:extLst>
          </p:cNvPr>
          <p:cNvSpPr/>
          <p:nvPr/>
        </p:nvSpPr>
        <p:spPr bwMode="gray">
          <a:xfrm>
            <a:off x="5979122" y="1127531"/>
            <a:ext cx="770021" cy="770021"/>
          </a:xfrm>
          <a:prstGeom prst="ellipse">
            <a:avLst/>
          </a:prstGeom>
          <a:blipFill>
            <a:blip r:embed="rId3"/>
            <a:stretch>
              <a:fillRect l="7923" t="10261" b="10261"/>
            </a:stretch>
          </a:blipFill>
          <a:ln w="1270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Oval 8">
            <a:extLst>
              <a:ext uri="{FF2B5EF4-FFF2-40B4-BE49-F238E27FC236}">
                <a16:creationId xmlns:a16="http://schemas.microsoft.com/office/drawing/2014/main" id="{FBACFCF2-5CA2-0642-88EE-3928AFAB2D3E}"/>
              </a:ext>
            </a:extLst>
          </p:cNvPr>
          <p:cNvSpPr/>
          <p:nvPr/>
        </p:nvSpPr>
        <p:spPr bwMode="gray">
          <a:xfrm>
            <a:off x="1271911" y="4018542"/>
            <a:ext cx="770021" cy="770021"/>
          </a:xfrm>
          <a:prstGeom prst="ellipse">
            <a:avLst/>
          </a:prstGeom>
          <a:blipFill>
            <a:blip r:embed="rId4"/>
            <a:stretch>
              <a:fillRect/>
            </a:stretch>
          </a:blipFill>
          <a:ln w="12700"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Oval 9">
            <a:extLst>
              <a:ext uri="{FF2B5EF4-FFF2-40B4-BE49-F238E27FC236}">
                <a16:creationId xmlns:a16="http://schemas.microsoft.com/office/drawing/2014/main" id="{0B2B69F5-CBCF-5040-A108-995788EF541C}"/>
              </a:ext>
            </a:extLst>
          </p:cNvPr>
          <p:cNvSpPr/>
          <p:nvPr/>
        </p:nvSpPr>
        <p:spPr bwMode="gray">
          <a:xfrm>
            <a:off x="1271911" y="5099097"/>
            <a:ext cx="770021" cy="770021"/>
          </a:xfrm>
          <a:prstGeom prst="ellipse">
            <a:avLst/>
          </a:prstGeom>
          <a:blipFill>
            <a:blip r:embed="rId5"/>
            <a:stretch>
              <a:fillRect/>
            </a:stretch>
          </a:blipFill>
          <a:ln w="12700" algn="ctr">
            <a:solidFill>
              <a:schemeClr val="accent4">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GB"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4" name="Straight Connector 13">
            <a:extLst>
              <a:ext uri="{FF2B5EF4-FFF2-40B4-BE49-F238E27FC236}">
                <a16:creationId xmlns:a16="http://schemas.microsoft.com/office/drawing/2014/main" id="{4DC4408B-070E-C348-A80D-7CD31F6A674B}"/>
              </a:ext>
            </a:extLst>
          </p:cNvPr>
          <p:cNvCxnSpPr>
            <a:cxnSpLocks/>
          </p:cNvCxnSpPr>
          <p:nvPr/>
        </p:nvCxnSpPr>
        <p:spPr>
          <a:xfrm>
            <a:off x="7954592" y="673769"/>
            <a:ext cx="0" cy="5582652"/>
          </a:xfrm>
          <a:prstGeom prst="lin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itle 17">
            <a:extLst>
              <a:ext uri="{FF2B5EF4-FFF2-40B4-BE49-F238E27FC236}">
                <a16:creationId xmlns:a16="http://schemas.microsoft.com/office/drawing/2014/main" id="{CC7B83B2-1AA3-764D-9EC9-033A27B9D3CE}"/>
              </a:ext>
            </a:extLst>
          </p:cNvPr>
          <p:cNvSpPr>
            <a:spLocks noGrp="1"/>
          </p:cNvSpPr>
          <p:nvPr>
            <p:ph type="title"/>
          </p:nvPr>
        </p:nvSpPr>
        <p:spPr>
          <a:xfrm>
            <a:off x="8201201" y="2541765"/>
            <a:ext cx="3027740" cy="1846659"/>
          </a:xfrm>
        </p:spPr>
        <p:txBody>
          <a:bodyPr/>
          <a:lstStyle/>
          <a:p>
            <a:pPr lvl="0" defTabSz="1088776" fontAlgn="base">
              <a:spcBef>
                <a:spcPct val="50000"/>
              </a:spcBef>
              <a:spcAft>
                <a:spcPct val="0"/>
              </a:spcAft>
            </a:pPr>
            <a:r>
              <a:rPr lang="en-US" sz="3200" dirty="0">
                <a:solidFill>
                  <a:srgbClr val="000000"/>
                </a:solidFill>
                <a:ea typeface="+mn-ea"/>
                <a:cs typeface="+mn-cs"/>
              </a:rPr>
              <a:t>WHY ABAP </a:t>
            </a:r>
            <a:br>
              <a:rPr lang="en-US" sz="3200" dirty="0">
                <a:solidFill>
                  <a:srgbClr val="000000"/>
                </a:solidFill>
                <a:ea typeface="+mn-ea"/>
                <a:cs typeface="+mn-cs"/>
              </a:rPr>
            </a:br>
            <a:r>
              <a:rPr lang="en-US" sz="3200" dirty="0">
                <a:solidFill>
                  <a:srgbClr val="F0AB00"/>
                </a:solidFill>
                <a:ea typeface="+mn-ea"/>
                <a:cs typeface="+mn-cs"/>
              </a:rPr>
              <a:t>IN SAP CLOUD PLATFORM?</a:t>
            </a:r>
            <a:r>
              <a:rPr lang="en-GB" sz="3200" kern="0" dirty="0">
                <a:solidFill>
                  <a:srgbClr val="000000"/>
                </a:solidFill>
                <a:ea typeface="Arial Unicode MS" pitchFamily="34" charset="-128"/>
                <a:cs typeface="Arial Unicode MS" pitchFamily="34" charset="-128"/>
              </a:rPr>
              <a:t> </a:t>
            </a:r>
            <a:br>
              <a:rPr lang="en-GB" sz="3200" kern="0" dirty="0">
                <a:solidFill>
                  <a:srgbClr val="000000"/>
                </a:solidFill>
                <a:ea typeface="Arial Unicode MS" pitchFamily="34" charset="-128"/>
                <a:cs typeface="Arial Unicode MS" pitchFamily="34" charset="-128"/>
              </a:rPr>
            </a:br>
            <a:endParaRPr lang="en-GB" dirty="0"/>
          </a:p>
        </p:txBody>
      </p:sp>
    </p:spTree>
    <p:extLst>
      <p:ext uri="{BB962C8B-B14F-4D97-AF65-F5344CB8AC3E}">
        <p14:creationId xmlns:p14="http://schemas.microsoft.com/office/powerpoint/2010/main" val="1343135148"/>
      </p:ext>
    </p:extLst>
  </p:cSld>
  <p:clrMapOvr>
    <a:masterClrMapping/>
  </p:clrMapOvr>
</p:sld>
</file>

<file path=ppt/theme/theme1.xml><?xml version="1.0" encoding="utf-8"?>
<a:theme xmlns:a="http://schemas.openxmlformats.org/drawingml/2006/main" name="SAP 2019 16x9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CFBF233B-4965-47F7-9E55-FF6B22350CE1}"/>
    </a:ext>
  </a:extLst>
</a:theme>
</file>

<file path=ppt/theme/theme2.xml><?xml version="1.0" encoding="utf-8"?>
<a:theme xmlns:a="http://schemas.openxmlformats.org/drawingml/2006/main" name="SAP 2019 16x9 blue">
  <a:themeElements>
    <a:clrScheme name="SAP_Colors2018 - blue">
      <a:dk1>
        <a:srgbClr val="00195A"/>
      </a:dk1>
      <a:lt1>
        <a:srgbClr val="FFFFFF"/>
      </a:lt1>
      <a:dk2>
        <a:srgbClr val="CCCCCC"/>
      </a:dk2>
      <a:lt2>
        <a:srgbClr val="999999"/>
      </a:lt2>
      <a:accent1>
        <a:srgbClr val="F0AB00"/>
      </a:accent1>
      <a:accent2>
        <a:srgbClr val="666666"/>
      </a:accent2>
      <a:accent3>
        <a:srgbClr val="0076CB"/>
      </a:accent3>
      <a:accent4>
        <a:srgbClr val="4FB81C"/>
      </a:accent4>
      <a:accent5>
        <a:srgbClr val="E35500"/>
      </a:accent5>
      <a:accent6>
        <a:srgbClr val="760A85"/>
      </a:accent6>
      <a:hlink>
        <a:srgbClr val="0076CB"/>
      </a:hlink>
      <a:folHlink>
        <a:srgbClr val="0076CB"/>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resentation1" id="{0F0DE4AE-4B25-4696-9992-64270CB37F61}" vid="{6003A77E-DEA4-4308-9E42-7BC45C17D642}"/>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 2019 16x9 white</Template>
  <TotalTime>0</TotalTime>
  <Words>755</Words>
  <Application>Microsoft Office PowerPoint</Application>
  <PresentationFormat>Custom</PresentationFormat>
  <Paragraphs>216</Paragraphs>
  <Slides>25</Slides>
  <Notes>9</Notes>
  <HiddenSlides>3</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Arial</vt:lpstr>
      <vt:lpstr>Arial Unicode MS</vt:lpstr>
      <vt:lpstr>BentonSans</vt:lpstr>
      <vt:lpstr>BentonSans Bold</vt:lpstr>
      <vt:lpstr>BentonSans Book </vt:lpstr>
      <vt:lpstr>BentonSans Medium</vt:lpstr>
      <vt:lpstr>BentonSans Regular</vt:lpstr>
      <vt:lpstr>Courier New</vt:lpstr>
      <vt:lpstr>Symbol</vt:lpstr>
      <vt:lpstr>Times New Roman</vt:lpstr>
      <vt:lpstr>wingdings</vt:lpstr>
      <vt:lpstr>wingdings</vt:lpstr>
      <vt:lpstr>SAP 2019 16x9 white</vt:lpstr>
      <vt:lpstr>SAP 2019 16x9 blue</vt:lpstr>
      <vt:lpstr>PowerPoint Presentation</vt:lpstr>
      <vt:lpstr>PowerPoint Presentation</vt:lpstr>
      <vt:lpstr>TABLE OF CONTENTS</vt:lpstr>
      <vt:lpstr>Why SAP Cloud Platform?</vt:lpstr>
      <vt:lpstr>Managing your digital transformation  with SAP’s Digital Enterprise Platform </vt:lpstr>
      <vt:lpstr>Extensibility with SAP Cloud Platform</vt:lpstr>
      <vt:lpstr>When to use what? </vt:lpstr>
      <vt:lpstr>Why ABAP in SAP Cloud Platform?</vt:lpstr>
      <vt:lpstr>WHY ABAP  IN SAP CLOUD PLATFORM?  </vt:lpstr>
      <vt:lpstr>SAP CLOUD PLATFORM ABAP ENVIRONMENT MAIN USE CASES</vt:lpstr>
      <vt:lpstr>PowerPoint Presentation</vt:lpstr>
      <vt:lpstr>Vital parts of SAP Cloud Platform ABAP Environment</vt:lpstr>
      <vt:lpstr>Vital parts of SAP Cloud Platform ABAP Environment</vt:lpstr>
      <vt:lpstr>PowerPoint Presentation</vt:lpstr>
      <vt:lpstr>Evolution of the ABAP programming model</vt:lpstr>
      <vt:lpstr>ABAP RESTful Programming Model – The key players</vt:lpstr>
      <vt:lpstr>ABAP RESTful Programming Model – The big picture</vt:lpstr>
      <vt:lpstr>Scenarios for SAP Cloud Platform ABAP Environment </vt:lpstr>
      <vt:lpstr>Scenario 1: Side-by-side Extensibility for SAP S/4HANA Cloud</vt:lpstr>
      <vt:lpstr>Vital parts of SAP Cloud Platform ABAP Environment Diagram Variant C: more detailed</vt:lpstr>
      <vt:lpstr>Scenario 2: Partner side-by-side apps (SaaS scenario)</vt:lpstr>
      <vt:lpstr>Scenario 2: Partner side-by-side apps (SaaS scenario)</vt:lpstr>
      <vt:lpstr>Transformation of existing custom code to SAP Cloud Platform ABAP Environment </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and Here and Here</dc:title>
  <dc:creator>Venkata, Mahadevan</dc:creator>
  <cp:keywords>2019/16:9/white</cp:keywords>
  <cp:lastModifiedBy>Kessler, Karl</cp:lastModifiedBy>
  <cp:revision>12</cp:revision>
  <dcterms:created xsi:type="dcterms:W3CDTF">2019-03-11T07:42:30Z</dcterms:created>
  <dcterms:modified xsi:type="dcterms:W3CDTF">2019-08-22T13:38:14Z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