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42"/>
  </p:notesMasterIdLst>
  <p:handoutMasterIdLst>
    <p:handoutMasterId r:id="rId43"/>
  </p:handoutMasterIdLst>
  <p:sldIdLst>
    <p:sldId id="596" r:id="rId5"/>
    <p:sldId id="594" r:id="rId6"/>
    <p:sldId id="677" r:id="rId7"/>
    <p:sldId id="678" r:id="rId8"/>
    <p:sldId id="631" r:id="rId9"/>
    <p:sldId id="668" r:id="rId10"/>
    <p:sldId id="702" r:id="rId11"/>
    <p:sldId id="679" r:id="rId12"/>
    <p:sldId id="680" r:id="rId13"/>
    <p:sldId id="681" r:id="rId14"/>
    <p:sldId id="643" r:id="rId15"/>
    <p:sldId id="644" r:id="rId16"/>
    <p:sldId id="645" r:id="rId17"/>
    <p:sldId id="646" r:id="rId18"/>
    <p:sldId id="647" r:id="rId19"/>
    <p:sldId id="682" r:id="rId20"/>
    <p:sldId id="683" r:id="rId21"/>
    <p:sldId id="684" r:id="rId22"/>
    <p:sldId id="685" r:id="rId23"/>
    <p:sldId id="686" r:id="rId24"/>
    <p:sldId id="687" r:id="rId25"/>
    <p:sldId id="688" r:id="rId26"/>
    <p:sldId id="689" r:id="rId27"/>
    <p:sldId id="690" r:id="rId28"/>
    <p:sldId id="691" r:id="rId29"/>
    <p:sldId id="692" r:id="rId30"/>
    <p:sldId id="693" r:id="rId31"/>
    <p:sldId id="694" r:id="rId32"/>
    <p:sldId id="695" r:id="rId33"/>
    <p:sldId id="696" r:id="rId34"/>
    <p:sldId id="697" r:id="rId35"/>
    <p:sldId id="698" r:id="rId36"/>
    <p:sldId id="699" r:id="rId37"/>
    <p:sldId id="700" r:id="rId38"/>
    <p:sldId id="701" r:id="rId39"/>
    <p:sldId id="265" r:id="rId40"/>
    <p:sldId id="667" r:id="rId4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of RAP" id="{6C218E18-0B43-44F8-BA97-947E0DADB1D9}">
          <p14:sldIdLst>
            <p14:sldId id="596"/>
            <p14:sldId id="594"/>
            <p14:sldId id="677"/>
            <p14:sldId id="678"/>
            <p14:sldId id="631"/>
            <p14:sldId id="668"/>
            <p14:sldId id="702"/>
            <p14:sldId id="679"/>
          </p14:sldIdLst>
        </p14:section>
        <p14:section name="Business Object" id="{E68533D9-5CA8-4152-9D38-045759FA3FE6}">
          <p14:sldIdLst>
            <p14:sldId id="680"/>
            <p14:sldId id="681"/>
            <p14:sldId id="643"/>
            <p14:sldId id="644"/>
            <p14:sldId id="645"/>
            <p14:sldId id="646"/>
            <p14:sldId id="647"/>
            <p14:sldId id="682"/>
            <p14:sldId id="683"/>
            <p14:sldId id="684"/>
            <p14:sldId id="685"/>
            <p14:sldId id="686"/>
          </p14:sldIdLst>
        </p14:section>
        <p14:section name="Business Services" id="{EB8CAB01-5EC2-452A-A376-CB70331C8BDF}">
          <p14:sldIdLst>
            <p14:sldId id="687"/>
            <p14:sldId id="688"/>
            <p14:sldId id="689"/>
            <p14:sldId id="690"/>
            <p14:sldId id="691"/>
          </p14:sldIdLst>
        </p14:section>
        <p14:section name="Big Picture" id="{F98233D3-E9BA-4D2F-AF55-DAC3ED5C1270}">
          <p14:sldIdLst>
            <p14:sldId id="692"/>
            <p14:sldId id="693"/>
            <p14:sldId id="694"/>
            <p14:sldId id="695"/>
          </p14:sldIdLst>
        </p14:section>
        <p14:section name="Consumption Scenario" id="{F59762A5-1240-4C2E-B80F-2FD56CE51E36}">
          <p14:sldIdLst>
            <p14:sldId id="696"/>
            <p14:sldId id="697"/>
            <p14:sldId id="698"/>
          </p14:sldIdLst>
        </p14:section>
        <p14:section name="Thank You &amp; Good Bye" id="{52F6977B-FA66-4D18-A840-B009A7665C06}">
          <p14:sldIdLst>
            <p14:sldId id="699"/>
            <p14:sldId id="700"/>
            <p14:sldId id="701"/>
            <p14:sldId id="265"/>
            <p14:sldId id="667"/>
          </p14:sldIdLst>
        </p14:section>
        <p14:section name="Default Section" id="{94D09D69-2CF8-43B4-B4F7-AB784F6580E0}">
          <p14:sldIdLst/>
        </p14:section>
      </p14:sectionLst>
    </p:ex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E59"/>
    <a:srgbClr val="0F46A7"/>
    <a:srgbClr val="970A82"/>
    <a:srgbClr val="FF3399"/>
    <a:srgbClr val="FF0000"/>
    <a:srgbClr val="FFFFFF"/>
    <a:srgbClr val="FEE3A1"/>
    <a:srgbClr val="FFF1D0"/>
    <a:srgbClr val="FFF8E7"/>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42" autoAdjust="0"/>
    <p:restoredTop sz="95701" autoAdjust="0"/>
  </p:normalViewPr>
  <p:slideViewPr>
    <p:cSldViewPr snapToGrid="0" showGuides="1">
      <p:cViewPr varScale="1">
        <p:scale>
          <a:sx n="147" d="100"/>
          <a:sy n="147" d="100"/>
        </p:scale>
        <p:origin x="1080" y="126"/>
      </p:cViewPr>
      <p:guideLst>
        <p:guide pos="3841"/>
        <p:guide orient="horz" pos="2160"/>
      </p:guideLst>
    </p:cSldViewPr>
  </p:slideViewPr>
  <p:outlineViewPr>
    <p:cViewPr>
      <p:scale>
        <a:sx n="33" d="100"/>
        <a:sy n="33" d="100"/>
      </p:scale>
      <p:origin x="0" y="-8357"/>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4017214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674468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29</a:t>
            </a:fld>
            <a:endParaRPr lang="en-US" dirty="0"/>
          </a:p>
        </p:txBody>
      </p:sp>
    </p:spTree>
    <p:extLst>
      <p:ext uri="{BB962C8B-B14F-4D97-AF65-F5344CB8AC3E}">
        <p14:creationId xmlns:p14="http://schemas.microsoft.com/office/powerpoint/2010/main" val="2859619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Tree>
    <p:extLst>
      <p:ext uri="{BB962C8B-B14F-4D97-AF65-F5344CB8AC3E}">
        <p14:creationId xmlns:p14="http://schemas.microsoft.com/office/powerpoint/2010/main" val="1203535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33</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6302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5"/>
          </p:nvPr>
        </p:nvSpPr>
        <p:spPr/>
        <p:txBody>
          <a:bodyPr/>
          <a:lstStyle/>
          <a:p>
            <a:fld id="{FB6B3FB6-9580-41DC-B3E7-54C46CBFADA4}" type="slidenum">
              <a:rPr lang="en-US" smtClean="0"/>
              <a:pPr/>
              <a:t>34</a:t>
            </a:fld>
            <a:endParaRPr lang="en-US" dirty="0"/>
          </a:p>
        </p:txBody>
      </p:sp>
      <p:sp>
        <p:nvSpPr>
          <p:cNvPr id="3" name="Slide Image Placeholder 2"/>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7357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35</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8893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918029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793140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6278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6884F07-EAFA-44DE-B1A1-55DA6FEF6B69}" type="slidenum">
              <a:rPr lang="de-DE" smtClean="0"/>
              <a:t>13</a:t>
            </a:fld>
            <a:endParaRPr lang="de-DE"/>
          </a:p>
        </p:txBody>
      </p:sp>
    </p:spTree>
    <p:extLst>
      <p:ext uri="{BB962C8B-B14F-4D97-AF65-F5344CB8AC3E}">
        <p14:creationId xmlns:p14="http://schemas.microsoft.com/office/powerpoint/2010/main" val="2386250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6884F07-EAFA-44DE-B1A1-55DA6FEF6B69}" type="slidenum">
              <a:rPr lang="de-DE" smtClean="0"/>
              <a:t>14</a:t>
            </a:fld>
            <a:endParaRPr lang="de-DE"/>
          </a:p>
        </p:txBody>
      </p:sp>
    </p:spTree>
    <p:extLst>
      <p:ext uri="{BB962C8B-B14F-4D97-AF65-F5344CB8AC3E}">
        <p14:creationId xmlns:p14="http://schemas.microsoft.com/office/powerpoint/2010/main" val="3221503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6884F07-EAFA-44DE-B1A1-55DA6FEF6B69}" type="slidenum">
              <a:rPr lang="de-DE" smtClean="0"/>
              <a:t>15</a:t>
            </a:fld>
            <a:endParaRPr lang="de-DE"/>
          </a:p>
        </p:txBody>
      </p:sp>
    </p:spTree>
    <p:extLst>
      <p:ext uri="{BB962C8B-B14F-4D97-AF65-F5344CB8AC3E}">
        <p14:creationId xmlns:p14="http://schemas.microsoft.com/office/powerpoint/2010/main" val="2919601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7384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522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XXX111 – 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bleed Image ">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hit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en-US" sz="3600" kern="0" dirty="0">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8957376E-348E-42AE-A394-9FA8A282E1E0}"/>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en-US"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15779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en-US"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en-US"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41" r:id="rId3"/>
    <p:sldLayoutId id="2147483765" r:id="rId4"/>
    <p:sldLayoutId id="2147483767" r:id="rId5"/>
    <p:sldLayoutId id="2147483743" r:id="rId6"/>
    <p:sldLayoutId id="2147483774" r:id="rId7"/>
    <p:sldLayoutId id="2147483745" r:id="rId8"/>
    <p:sldLayoutId id="2147483760" r:id="rId9"/>
    <p:sldLayoutId id="2147483768" r:id="rId10"/>
    <p:sldLayoutId id="2147483769" r:id="rId11"/>
    <p:sldLayoutId id="2147483770" r:id="rId12"/>
    <p:sldLayoutId id="2147483744" r:id="rId13"/>
    <p:sldLayoutId id="2147483757" r:id="rId14"/>
    <p:sldLayoutId id="2147483748" r:id="rId15"/>
    <p:sldLayoutId id="2147483762" r:id="rId16"/>
    <p:sldLayoutId id="2147483763" r:id="rId17"/>
    <p:sldLayoutId id="2147483751" r:id="rId18"/>
    <p:sldLayoutId id="2147483753" r:id="rId19"/>
    <p:sldLayoutId id="2147483754" r:id="rId20"/>
    <p:sldLayoutId id="2147483775" r:id="rId21"/>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jp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36.jpg"/><Relationship Id="rId5" Type="http://schemas.openxmlformats.org/officeDocument/2006/relationships/image" Target="../media/image35.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1.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8.png"/><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47.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blogs.sap.com/2017/12/07/be-prepared-for-the-new-abap-programming-model-in-sap-s4hana/" TargetMode="External"/><Relationship Id="rId2" Type="http://schemas.openxmlformats.org/officeDocument/2006/relationships/hyperlink" Target="https://blogs.sap.com/2017/09/14/sap-netweaver-as-for-abap-7.52-available-now/" TargetMode="Externa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hyperlink" Target="https://help.sap.com/viewer/7c86ef15136b40729462abc39425806d/Cloud/en-US/3b77569ca8ee4226bdab4fcebd6f6ea6.html" TargetMode="External"/><Relationship Id="rId4" Type="http://schemas.openxmlformats.org/officeDocument/2006/relationships/hyperlink" Target="https://www.youtube.com/watch?v=hPfgxxsCghY"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hyperlink" Target="https://blogs.sap.com/?s=SAP+TechEd" TargetMode="External"/><Relationship Id="rId5" Type="http://schemas.openxmlformats.org/officeDocument/2006/relationships/hyperlink" Target="https://www.sap.com/community.html" TargetMode="External"/><Relationship Id="rId4" Type="http://schemas.openxmlformats.org/officeDocument/2006/relationships/hyperlink" Target="http://sapteched.com/online"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sap.com/community/topic/abap.html"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51.png"/><Relationship Id="rId5" Type="http://schemas.openxmlformats.org/officeDocument/2006/relationships/hyperlink" Target="http://www.sap.com/education" TargetMode="External"/><Relationship Id="rId4" Type="http://schemas.openxmlformats.org/officeDocument/2006/relationships/hyperlink" Target="http://www.sap.com/products"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hyperlink" Target="mailto:marcel.hermanns@sap.com" TargetMode="External"/><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resentation Title"/>
          <p:cNvSpPr>
            <a:spLocks noGrp="1"/>
          </p:cNvSpPr>
          <p:nvPr>
            <p:ph type="title"/>
          </p:nvPr>
        </p:nvSpPr>
        <p:spPr bwMode="gray"/>
        <p:txBody>
          <a:bodyPr/>
          <a:lstStyle/>
          <a:p>
            <a:r>
              <a:rPr lang="en-US" dirty="0"/>
              <a:t>CNA215 – The Big Picture of the </a:t>
            </a:r>
            <a:br>
              <a:rPr lang="en-US" dirty="0"/>
            </a:br>
            <a:r>
              <a:rPr lang="en-US" dirty="0">
                <a:solidFill>
                  <a:schemeClr val="accent4"/>
                </a:solidFill>
              </a:rPr>
              <a:t>ABAP RESTful Programming Model</a:t>
            </a:r>
            <a:br>
              <a:rPr lang="en-US" dirty="0"/>
            </a:br>
            <a:endParaRPr lang="en-US" dirty="0">
              <a:solidFill>
                <a:schemeClr val="accent1"/>
              </a:solidFill>
            </a:endParaRPr>
          </a:p>
        </p:txBody>
      </p:sp>
      <p:grpSp>
        <p:nvGrpSpPr>
          <p:cNvPr id="2" name="Group 1">
            <a:extLst>
              <a:ext uri="{FF2B5EF4-FFF2-40B4-BE49-F238E27FC236}">
                <a16:creationId xmlns:a16="http://schemas.microsoft.com/office/drawing/2014/main" id="{B60E56AB-9AC1-A843-9329-D0C30A9FA633}"/>
              </a:ext>
            </a:extLst>
          </p:cNvPr>
          <p:cNvGrpSpPr/>
          <p:nvPr/>
        </p:nvGrpSpPr>
        <p:grpSpPr>
          <a:xfrm>
            <a:off x="0" y="-415"/>
            <a:ext cx="12195175" cy="3681413"/>
            <a:chOff x="0" y="-415"/>
            <a:chExt cx="12195175" cy="3681413"/>
          </a:xfrm>
        </p:grpSpPr>
        <p:sp>
          <p:nvSpPr>
            <p:cNvPr id="5" name="Rectangle 4">
              <a:extLst>
                <a:ext uri="{FF2B5EF4-FFF2-40B4-BE49-F238E27FC236}">
                  <a16:creationId xmlns:a16="http://schemas.microsoft.com/office/drawing/2014/main" id="{43655F28-FF2B-7E49-B272-42865BC5F41B}"/>
                </a:ext>
              </a:extLst>
            </p:cNvPr>
            <p:cNvSpPr/>
            <p:nvPr/>
          </p:nvSpPr>
          <p:spPr bwMode="gray">
            <a:xfrm>
              <a:off x="0" y="-415"/>
              <a:ext cx="12195175" cy="3681413"/>
            </a:xfrm>
            <a:prstGeom prst="rect">
              <a:avLst/>
            </a:prstGeom>
            <a:solidFill>
              <a:schemeClr val="tx1"/>
            </a:solidFill>
            <a:ln w="2540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Oval 6">
              <a:extLst>
                <a:ext uri="{FF2B5EF4-FFF2-40B4-BE49-F238E27FC236}">
                  <a16:creationId xmlns:a16="http://schemas.microsoft.com/office/drawing/2014/main" id="{AF58CFB0-F999-8B42-A8BA-7DB7CC329965}"/>
                </a:ext>
              </a:extLst>
            </p:cNvPr>
            <p:cNvSpPr/>
            <p:nvPr/>
          </p:nvSpPr>
          <p:spPr bwMode="gray">
            <a:xfrm flipH="1">
              <a:off x="872334" y="1116730"/>
              <a:ext cx="1045029" cy="1045029"/>
            </a:xfrm>
            <a:prstGeom prst="ellipse">
              <a:avLst/>
            </a:prstGeom>
            <a:blipFill>
              <a:blip r:embed="rId3"/>
              <a:stretch>
                <a:fillRect l="15615" t="15551" r="15615" b="15551"/>
              </a:stretch>
            </a:blipFill>
            <a:ln w="25400"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6" name="Group 25">
              <a:extLst>
                <a:ext uri="{FF2B5EF4-FFF2-40B4-BE49-F238E27FC236}">
                  <a16:creationId xmlns:a16="http://schemas.microsoft.com/office/drawing/2014/main" id="{BA6F6133-8AEF-AC42-A6F3-08D7067B1925}"/>
                </a:ext>
              </a:extLst>
            </p:cNvPr>
            <p:cNvGrpSpPr/>
            <p:nvPr/>
          </p:nvGrpSpPr>
          <p:grpSpPr>
            <a:xfrm>
              <a:off x="2895944" y="1632824"/>
              <a:ext cx="2128477" cy="430306"/>
              <a:chOff x="3765177" y="1825337"/>
              <a:chExt cx="2128477" cy="430306"/>
            </a:xfrm>
          </p:grpSpPr>
          <p:sp>
            <p:nvSpPr>
              <p:cNvPr id="9" name="Rounded Rectangle 8">
                <a:extLst>
                  <a:ext uri="{FF2B5EF4-FFF2-40B4-BE49-F238E27FC236}">
                    <a16:creationId xmlns:a16="http://schemas.microsoft.com/office/drawing/2014/main" id="{233432F1-B536-7848-A4CA-EAC333A96927}"/>
                  </a:ext>
                </a:extLst>
              </p:cNvPr>
              <p:cNvSpPr/>
              <p:nvPr/>
            </p:nvSpPr>
            <p:spPr bwMode="gray">
              <a:xfrm>
                <a:off x="3765177" y="1825337"/>
                <a:ext cx="2128477" cy="430306"/>
              </a:xfrm>
              <a:prstGeom prst="roundRect">
                <a:avLst>
                  <a:gd name="adj" fmla="val 50000"/>
                </a:avLst>
              </a:prstGeom>
              <a:noFill/>
              <a:ln w="25400" algn="ctr">
                <a:solidFill>
                  <a:schemeClr val="accent1"/>
                </a:solidFill>
                <a:miter lim="800000"/>
                <a:headEnd/>
                <a:tailEnd/>
              </a:ln>
            </p:spPr>
            <p:txBody>
              <a:bodyPr lIns="432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GB" sz="1400" b="1" i="0" u="none" strike="noStrike" kern="0" cap="none" spc="0" normalizeH="0" baseline="0" noProof="0" dirty="0">
                    <a:ln>
                      <a:noFill/>
                    </a:ln>
                    <a:solidFill>
                      <a:schemeClr val="accent1"/>
                    </a:solidFill>
                    <a:effectLst/>
                    <a:uLnTx/>
                    <a:uFillTx/>
                    <a:ea typeface="Arial Unicode MS" pitchFamily="34" charset="-128"/>
                    <a:cs typeface="Arial Unicode MS" pitchFamily="34" charset="-128"/>
                  </a:rPr>
                  <a:t>ABAP</a:t>
                </a:r>
              </a:p>
            </p:txBody>
          </p:sp>
          <p:pic>
            <p:nvPicPr>
              <p:cNvPr id="17" name="Picture 16">
                <a:extLst>
                  <a:ext uri="{FF2B5EF4-FFF2-40B4-BE49-F238E27FC236}">
                    <a16:creationId xmlns:a16="http://schemas.microsoft.com/office/drawing/2014/main" id="{8D191DE9-6528-A848-8CFC-2AD532EBF209}"/>
                  </a:ext>
                </a:extLst>
              </p:cNvPr>
              <p:cNvPicPr>
                <a:picLocks noChangeAspect="1"/>
              </p:cNvPicPr>
              <p:nvPr/>
            </p:nvPicPr>
            <p:blipFill>
              <a:blip r:embed="rId4"/>
              <a:stretch>
                <a:fillRect/>
              </a:stretch>
            </p:blipFill>
            <p:spPr>
              <a:xfrm>
                <a:off x="5116732" y="1935969"/>
                <a:ext cx="418082" cy="209041"/>
              </a:xfrm>
              <a:prstGeom prst="rect">
                <a:avLst/>
              </a:prstGeom>
            </p:spPr>
          </p:pic>
        </p:grpSp>
        <p:cxnSp>
          <p:nvCxnSpPr>
            <p:cNvPr id="21" name="Elbow Connector 20">
              <a:extLst>
                <a:ext uri="{FF2B5EF4-FFF2-40B4-BE49-F238E27FC236}">
                  <a16:creationId xmlns:a16="http://schemas.microsoft.com/office/drawing/2014/main" id="{2B8B76D8-B11C-FC4E-A3EB-50B5906F9626}"/>
                </a:ext>
              </a:extLst>
            </p:cNvPr>
            <p:cNvCxnSpPr>
              <a:cxnSpLocks/>
              <a:stCxn id="9" idx="0"/>
              <a:endCxn id="51" idx="1"/>
            </p:cNvCxnSpPr>
            <p:nvPr/>
          </p:nvCxnSpPr>
          <p:spPr>
            <a:xfrm rot="16200000" flipH="1">
              <a:off x="5068064" y="524942"/>
              <a:ext cx="92205" cy="2307968"/>
            </a:xfrm>
            <a:prstGeom prst="bentConnector4">
              <a:avLst>
                <a:gd name="adj1" fmla="val -247926"/>
                <a:gd name="adj2" fmla="val 73056"/>
              </a:avLst>
            </a:prstGeom>
            <a:ln w="254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8F3B4DE1-FD1A-6E43-A8EA-8AEFA930DCC7}"/>
                </a:ext>
              </a:extLst>
            </p:cNvPr>
            <p:cNvCxnSpPr>
              <a:cxnSpLocks/>
              <a:stCxn id="7" idx="4"/>
              <a:endCxn id="9" idx="1"/>
            </p:cNvCxnSpPr>
            <p:nvPr/>
          </p:nvCxnSpPr>
          <p:spPr>
            <a:xfrm rot="5400000" flipH="1" flipV="1">
              <a:off x="1988505" y="1254320"/>
              <a:ext cx="313782" cy="1501096"/>
            </a:xfrm>
            <a:prstGeom prst="bentConnector4">
              <a:avLst>
                <a:gd name="adj1" fmla="val -72853"/>
                <a:gd name="adj2" fmla="val 67404"/>
              </a:avLst>
            </a:prstGeom>
            <a:ln w="254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A832936F-DFBF-E745-BE25-442397CF36D1}"/>
                </a:ext>
              </a:extLst>
            </p:cNvPr>
            <p:cNvSpPr/>
            <p:nvPr/>
          </p:nvSpPr>
          <p:spPr bwMode="gray">
            <a:xfrm>
              <a:off x="8374817" y="398909"/>
              <a:ext cx="2812357" cy="577438"/>
            </a:xfrm>
            <a:prstGeom prst="roundRect">
              <a:avLst>
                <a:gd name="adj" fmla="val 50000"/>
              </a:avLst>
            </a:prstGeom>
            <a:noFill/>
            <a:ln w="254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sz="1200" b="1" i="0" u="none" strike="noStrike" kern="0" cap="none" spc="0" normalizeH="0" baseline="0" noProof="0" dirty="0">
                  <a:ln>
                    <a:noFill/>
                  </a:ln>
                  <a:solidFill>
                    <a:schemeClr val="accent3"/>
                  </a:solidFill>
                  <a:effectLst/>
                  <a:uLnTx/>
                  <a:uFillTx/>
                  <a:ea typeface="Arial Unicode MS" pitchFamily="34" charset="-128"/>
                  <a:cs typeface="Arial Unicode MS" pitchFamily="34" charset="-128"/>
                </a:rPr>
                <a:t>SAP CLOUD PLATFORM</a:t>
              </a:r>
              <a:br>
                <a:rPr kumimoji="0" lang="en-GB" sz="1200" b="1" i="0" u="none" strike="noStrike" kern="0" cap="none" spc="0" normalizeH="0" baseline="0" noProof="0" dirty="0">
                  <a:ln>
                    <a:noFill/>
                  </a:ln>
                  <a:solidFill>
                    <a:schemeClr val="accent3"/>
                  </a:solidFill>
                  <a:effectLst/>
                  <a:uLnTx/>
                  <a:uFillTx/>
                  <a:ea typeface="Arial Unicode MS" pitchFamily="34" charset="-128"/>
                  <a:cs typeface="Arial Unicode MS" pitchFamily="34" charset="-128"/>
                </a:rPr>
              </a:br>
              <a:r>
                <a:rPr kumimoji="0" lang="en-GB" sz="1200" b="1" i="0" u="none" strike="noStrike" kern="0" cap="none" spc="0" normalizeH="0" baseline="0" noProof="0" dirty="0">
                  <a:ln>
                    <a:noFill/>
                  </a:ln>
                  <a:solidFill>
                    <a:schemeClr val="accent3"/>
                  </a:solidFill>
                  <a:effectLst/>
                  <a:uLnTx/>
                  <a:uFillTx/>
                  <a:ea typeface="Arial Unicode MS" pitchFamily="34" charset="-128"/>
                  <a:cs typeface="Arial Unicode MS" pitchFamily="34" charset="-128"/>
                </a:rPr>
                <a:t>ABAP ENVIRONMENT</a:t>
              </a:r>
            </a:p>
          </p:txBody>
        </p:sp>
        <p:cxnSp>
          <p:nvCxnSpPr>
            <p:cNvPr id="33" name="Elbow Connector 32">
              <a:extLst>
                <a:ext uri="{FF2B5EF4-FFF2-40B4-BE49-F238E27FC236}">
                  <a16:creationId xmlns:a16="http://schemas.microsoft.com/office/drawing/2014/main" id="{31D94A16-BC0F-3F4D-B0CF-6092EAFAE382}"/>
                </a:ext>
              </a:extLst>
            </p:cNvPr>
            <p:cNvCxnSpPr>
              <a:cxnSpLocks/>
              <a:stCxn id="27" idx="1"/>
              <a:endCxn id="51" idx="0"/>
            </p:cNvCxnSpPr>
            <p:nvPr/>
          </p:nvCxnSpPr>
          <p:spPr>
            <a:xfrm rot="10800000" flipV="1">
              <a:off x="6876451" y="687628"/>
              <a:ext cx="1498367" cy="429102"/>
            </a:xfrm>
            <a:prstGeom prst="bentConnector2">
              <a:avLst/>
            </a:prstGeom>
            <a:ln w="254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5882DEE4-C16F-9B4E-9B57-B5DB045D84E4}"/>
                </a:ext>
              </a:extLst>
            </p:cNvPr>
            <p:cNvSpPr/>
            <p:nvPr/>
          </p:nvSpPr>
          <p:spPr bwMode="gray">
            <a:xfrm>
              <a:off x="8947277" y="2501200"/>
              <a:ext cx="1667436" cy="459774"/>
            </a:xfrm>
            <a:prstGeom prst="roundRect">
              <a:avLst>
                <a:gd name="adj" fmla="val 50000"/>
              </a:avLst>
            </a:prstGeom>
            <a:noFill/>
            <a:ln w="2540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sz="1200" b="1" i="0" u="none" strike="noStrike" kern="0" cap="none" spc="0" normalizeH="0" baseline="0" noProof="0" dirty="0">
                  <a:ln>
                    <a:noFill/>
                  </a:ln>
                  <a:solidFill>
                    <a:schemeClr val="accent5"/>
                  </a:solidFill>
                  <a:effectLst/>
                  <a:uLnTx/>
                  <a:uFillTx/>
                  <a:ea typeface="Arial Unicode MS" pitchFamily="34" charset="-128"/>
                  <a:cs typeface="Arial Unicode MS" pitchFamily="34" charset="-128"/>
                </a:rPr>
                <a:t>SAP HANA</a:t>
              </a:r>
            </a:p>
          </p:txBody>
        </p:sp>
        <p:cxnSp>
          <p:nvCxnSpPr>
            <p:cNvPr id="41" name="Elbow Connector 40">
              <a:extLst>
                <a:ext uri="{FF2B5EF4-FFF2-40B4-BE49-F238E27FC236}">
                  <a16:creationId xmlns:a16="http://schemas.microsoft.com/office/drawing/2014/main" id="{919DCE9B-FE6B-B84C-9F68-ECE0610CA39E}"/>
                </a:ext>
              </a:extLst>
            </p:cNvPr>
            <p:cNvCxnSpPr>
              <a:cxnSpLocks/>
              <a:stCxn id="40" idx="1"/>
              <a:endCxn id="16" idx="2"/>
            </p:cNvCxnSpPr>
            <p:nvPr/>
          </p:nvCxnSpPr>
          <p:spPr>
            <a:xfrm rot="10800000">
              <a:off x="7173187" y="2333327"/>
              <a:ext cx="1774090" cy="397761"/>
            </a:xfrm>
            <a:prstGeom prst="bentConnector2">
              <a:avLst/>
            </a:prstGeom>
            <a:ln w="254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1" name="Graphic 50">
              <a:extLst>
                <a:ext uri="{FF2B5EF4-FFF2-40B4-BE49-F238E27FC236}">
                  <a16:creationId xmlns:a16="http://schemas.microsoft.com/office/drawing/2014/main" id="{E882B501-6EEE-564C-94F7-91939C70A7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68151" y="1116730"/>
              <a:ext cx="1216597" cy="1216597"/>
            </a:xfrm>
            <a:prstGeom prst="rect">
              <a:avLst/>
            </a:prstGeom>
          </p:spPr>
        </p:pic>
        <p:sp>
          <p:nvSpPr>
            <p:cNvPr id="16" name="Rectangle 15">
              <a:extLst>
                <a:ext uri="{FF2B5EF4-FFF2-40B4-BE49-F238E27FC236}">
                  <a16:creationId xmlns:a16="http://schemas.microsoft.com/office/drawing/2014/main" id="{CBBCF886-B3AD-7742-A7B6-053F46814C1E}"/>
                </a:ext>
              </a:extLst>
            </p:cNvPr>
            <p:cNvSpPr/>
            <p:nvPr/>
          </p:nvSpPr>
          <p:spPr bwMode="gray">
            <a:xfrm>
              <a:off x="6434509" y="1444597"/>
              <a:ext cx="1477355" cy="888729"/>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28236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947E-8B65-DE41-942B-B4BA8F868249}"/>
              </a:ext>
            </a:extLst>
          </p:cNvPr>
          <p:cNvSpPr>
            <a:spLocks noGrp="1"/>
          </p:cNvSpPr>
          <p:nvPr>
            <p:ph type="title"/>
          </p:nvPr>
        </p:nvSpPr>
        <p:spPr>
          <a:xfrm>
            <a:off x="504000" y="504000"/>
            <a:ext cx="6983033" cy="369332"/>
          </a:xfrm>
        </p:spPr>
        <p:txBody>
          <a:bodyPr/>
          <a:lstStyle/>
          <a:p>
            <a:r>
              <a:rPr lang="en-GB" dirty="0"/>
              <a:t>What is a business object (BO)?</a:t>
            </a:r>
          </a:p>
        </p:txBody>
      </p:sp>
      <p:sp>
        <p:nvSpPr>
          <p:cNvPr id="3" name="Rounded Rectangle 2">
            <a:extLst>
              <a:ext uri="{FF2B5EF4-FFF2-40B4-BE49-F238E27FC236}">
                <a16:creationId xmlns:a16="http://schemas.microsoft.com/office/drawing/2014/main" id="{7C4205F5-172F-0643-8BDE-0A3B50DC8F6E}"/>
              </a:ext>
            </a:extLst>
          </p:cNvPr>
          <p:cNvSpPr/>
          <p:nvPr/>
        </p:nvSpPr>
        <p:spPr bwMode="gray">
          <a:xfrm>
            <a:off x="2085260" y="2254213"/>
            <a:ext cx="1690638" cy="2617840"/>
          </a:xfrm>
          <a:prstGeom prst="roundRect">
            <a:avLst>
              <a:gd name="adj" fmla="val 8333"/>
            </a:avLst>
          </a:prstGeom>
          <a:solidFill>
            <a:schemeClr val="bg1"/>
          </a:solidFill>
          <a:ln w="12700" algn="ctr">
            <a:solidFill>
              <a:schemeClr val="accent1"/>
            </a:solidFill>
            <a:miter lim="800000"/>
            <a:headEnd/>
            <a:tailEnd/>
          </a:ln>
        </p:spPr>
        <p:txBody>
          <a:bodyPr lIns="35992" tIns="35992" rIns="35992" bIns="71983" rtlCol="0" anchor="t" anchorCtr="0"/>
          <a:lstStyle/>
          <a:p>
            <a:pPr algn="ctr" defTabSz="914217" fontAlgn="base">
              <a:spcBef>
                <a:spcPct val="50000"/>
              </a:spcBef>
              <a:spcAft>
                <a:spcPct val="0"/>
              </a:spcAft>
              <a:buClr>
                <a:srgbClr val="F0AB00"/>
              </a:buClr>
              <a:buSzPct val="80000"/>
            </a:pPr>
            <a:r>
              <a:rPr lang="en-GB" sz="1400" b="1" kern="0" dirty="0">
                <a:solidFill>
                  <a:schemeClr val="accent1"/>
                </a:solidFill>
                <a:ea typeface="Arial Unicode MS" pitchFamily="34" charset="-128"/>
                <a:cs typeface="Arial Unicode MS" pitchFamily="34" charset="-128"/>
              </a:rPr>
              <a:t>BO STRUCTURE</a:t>
            </a:r>
          </a:p>
        </p:txBody>
      </p:sp>
      <p:sp>
        <p:nvSpPr>
          <p:cNvPr id="19" name="Oval 18">
            <a:extLst>
              <a:ext uri="{FF2B5EF4-FFF2-40B4-BE49-F238E27FC236}">
                <a16:creationId xmlns:a16="http://schemas.microsoft.com/office/drawing/2014/main" id="{11D9DC2C-6982-CC49-B786-75F25D83E56C}"/>
              </a:ext>
            </a:extLst>
          </p:cNvPr>
          <p:cNvSpPr/>
          <p:nvPr/>
        </p:nvSpPr>
        <p:spPr bwMode="gray">
          <a:xfrm>
            <a:off x="5319427" y="2981164"/>
            <a:ext cx="1555623" cy="1555623"/>
          </a:xfrm>
          <a:prstGeom prst="ellipse">
            <a:avLst/>
          </a:prstGeom>
          <a:solidFill>
            <a:schemeClr val="accent3"/>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1" name="Picture 20">
            <a:extLst>
              <a:ext uri="{FF2B5EF4-FFF2-40B4-BE49-F238E27FC236}">
                <a16:creationId xmlns:a16="http://schemas.microsoft.com/office/drawing/2014/main" id="{AAB709CF-65AF-974D-97B8-D217D4DDC231}"/>
              </a:ext>
            </a:extLst>
          </p:cNvPr>
          <p:cNvPicPr>
            <a:picLocks noChangeAspect="1"/>
          </p:cNvPicPr>
          <p:nvPr/>
        </p:nvPicPr>
        <p:blipFill>
          <a:blip r:embed="rId2"/>
          <a:stretch>
            <a:fillRect/>
          </a:stretch>
        </p:blipFill>
        <p:spPr>
          <a:xfrm>
            <a:off x="5789784" y="3451171"/>
            <a:ext cx="615607" cy="615607"/>
          </a:xfrm>
          <a:prstGeom prst="rect">
            <a:avLst/>
          </a:prstGeom>
        </p:spPr>
      </p:pic>
      <p:sp>
        <p:nvSpPr>
          <p:cNvPr id="22" name="Oval 21">
            <a:extLst>
              <a:ext uri="{FF2B5EF4-FFF2-40B4-BE49-F238E27FC236}">
                <a16:creationId xmlns:a16="http://schemas.microsoft.com/office/drawing/2014/main" id="{88C4FAB6-63B5-704D-B81C-FD6B0C317956}"/>
              </a:ext>
            </a:extLst>
          </p:cNvPr>
          <p:cNvSpPr/>
          <p:nvPr/>
        </p:nvSpPr>
        <p:spPr bwMode="gray">
          <a:xfrm>
            <a:off x="5100968" y="3838670"/>
            <a:ext cx="562708" cy="562708"/>
          </a:xfrm>
          <a:prstGeom prst="ellipse">
            <a:avLst/>
          </a:prstGeom>
          <a:solidFill>
            <a:schemeClr val="bg1"/>
          </a:solidFill>
          <a:ln w="158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sz="2800" b="1" i="0" u="none" strike="noStrike" kern="0" cap="none" spc="0" normalizeH="0" baseline="0" noProof="0" dirty="0">
                <a:ln>
                  <a:noFill/>
                </a:ln>
                <a:solidFill>
                  <a:schemeClr val="accent1"/>
                </a:solidFill>
                <a:effectLst/>
                <a:uLnTx/>
                <a:uFillTx/>
                <a:ea typeface="Arial Unicode MS" pitchFamily="34" charset="-128"/>
                <a:cs typeface="Arial Unicode MS" pitchFamily="34" charset="-128"/>
              </a:rPr>
              <a:t>1</a:t>
            </a:r>
          </a:p>
        </p:txBody>
      </p:sp>
      <p:cxnSp>
        <p:nvCxnSpPr>
          <p:cNvPr id="23" name="Elbow Connector 22">
            <a:extLst>
              <a:ext uri="{FF2B5EF4-FFF2-40B4-BE49-F238E27FC236}">
                <a16:creationId xmlns:a16="http://schemas.microsoft.com/office/drawing/2014/main" id="{1C1819F2-192D-4A4E-904C-B9033E17862A}"/>
              </a:ext>
            </a:extLst>
          </p:cNvPr>
          <p:cNvCxnSpPr>
            <a:cxnSpLocks/>
            <a:stCxn id="22" idx="2"/>
            <a:endCxn id="3" idx="3"/>
          </p:cNvCxnSpPr>
          <p:nvPr/>
        </p:nvCxnSpPr>
        <p:spPr>
          <a:xfrm rot="10800000">
            <a:off x="3775898" y="3563134"/>
            <a:ext cx="1325070" cy="556891"/>
          </a:xfrm>
          <a:prstGeom prst="bentConnector3">
            <a:avLst>
              <a:gd name="adj1" fmla="val 50000"/>
            </a:avLst>
          </a:prstGeom>
          <a:ln w="158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431FA9E-74F1-0147-B324-6670C76E9E3A}"/>
              </a:ext>
            </a:extLst>
          </p:cNvPr>
          <p:cNvSpPr/>
          <p:nvPr/>
        </p:nvSpPr>
        <p:spPr bwMode="gray">
          <a:xfrm>
            <a:off x="6424612" y="3931337"/>
            <a:ext cx="562708" cy="562708"/>
          </a:xfrm>
          <a:prstGeom prst="ellipse">
            <a:avLst/>
          </a:prstGeom>
          <a:solidFill>
            <a:schemeClr val="bg1"/>
          </a:solidFill>
          <a:ln w="158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GB" sz="2800" b="1" kern="0" dirty="0">
                <a:solidFill>
                  <a:schemeClr val="accent2"/>
                </a:solidFill>
                <a:ea typeface="Arial Unicode MS" pitchFamily="34" charset="-128"/>
                <a:cs typeface="Arial Unicode MS" pitchFamily="34" charset="-128"/>
              </a:rPr>
              <a:t>3</a:t>
            </a:r>
            <a:endParaRPr kumimoji="0" lang="en-GB" sz="2800" b="1" i="0" u="none" strike="noStrike" kern="0" cap="none" spc="0" normalizeH="0" baseline="0" noProof="0" dirty="0">
              <a:ln>
                <a:noFill/>
              </a:ln>
              <a:solidFill>
                <a:schemeClr val="accent2"/>
              </a:solidFill>
              <a:effectLst/>
              <a:uLnTx/>
              <a:uFillTx/>
              <a:ea typeface="Arial Unicode MS" pitchFamily="34" charset="-128"/>
              <a:cs typeface="Arial Unicode MS" pitchFamily="34" charset="-128"/>
            </a:endParaRPr>
          </a:p>
        </p:txBody>
      </p:sp>
      <p:sp>
        <p:nvSpPr>
          <p:cNvPr id="29" name="Oval 28">
            <a:extLst>
              <a:ext uri="{FF2B5EF4-FFF2-40B4-BE49-F238E27FC236}">
                <a16:creationId xmlns:a16="http://schemas.microsoft.com/office/drawing/2014/main" id="{C1849A27-5693-9548-85F2-408E76113B81}"/>
              </a:ext>
            </a:extLst>
          </p:cNvPr>
          <p:cNvSpPr/>
          <p:nvPr/>
        </p:nvSpPr>
        <p:spPr bwMode="gray">
          <a:xfrm>
            <a:off x="5962063" y="2751966"/>
            <a:ext cx="562708" cy="562708"/>
          </a:xfrm>
          <a:prstGeom prst="ellipse">
            <a:avLst/>
          </a:prstGeom>
          <a:solidFill>
            <a:schemeClr val="bg1"/>
          </a:solidFill>
          <a:ln w="15875">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sz="2800" b="1" i="0" u="none" strike="noStrike" kern="0" cap="none" spc="0" normalizeH="0" baseline="0" noProof="0" dirty="0">
                <a:ln>
                  <a:noFill/>
                </a:ln>
                <a:solidFill>
                  <a:schemeClr val="accent4">
                    <a:lumMod val="75000"/>
                  </a:schemeClr>
                </a:solidFill>
                <a:effectLst/>
                <a:uLnTx/>
                <a:uFillTx/>
                <a:ea typeface="Arial Unicode MS" pitchFamily="34" charset="-128"/>
                <a:cs typeface="Arial Unicode MS" pitchFamily="34" charset="-128"/>
              </a:rPr>
              <a:t>2</a:t>
            </a:r>
          </a:p>
        </p:txBody>
      </p:sp>
      <p:sp>
        <p:nvSpPr>
          <p:cNvPr id="30" name="TextBox 29">
            <a:extLst>
              <a:ext uri="{FF2B5EF4-FFF2-40B4-BE49-F238E27FC236}">
                <a16:creationId xmlns:a16="http://schemas.microsoft.com/office/drawing/2014/main" id="{8577C213-0AD3-1240-BA44-E7C9B7437D07}"/>
              </a:ext>
            </a:extLst>
          </p:cNvPr>
          <p:cNvSpPr txBox="1"/>
          <p:nvPr/>
        </p:nvSpPr>
        <p:spPr>
          <a:xfrm>
            <a:off x="2192089" y="4207611"/>
            <a:ext cx="1459775" cy="363335"/>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GB" sz="1200" kern="0" dirty="0">
                <a:ea typeface="Arial Unicode MS" pitchFamily="34" charset="-128"/>
                <a:cs typeface="Arial Unicode MS" pitchFamily="34" charset="-128"/>
              </a:rPr>
              <a:t>ROOT</a:t>
            </a:r>
            <a:br>
              <a:rPr lang="en-GB" sz="1200" kern="0" dirty="0">
                <a:ea typeface="Arial Unicode MS" pitchFamily="34" charset="-128"/>
                <a:cs typeface="Arial Unicode MS" pitchFamily="34" charset="-128"/>
              </a:rPr>
            </a:br>
            <a:r>
              <a:rPr lang="en-GB" sz="1200" kern="0" dirty="0">
                <a:ea typeface="Arial Unicode MS" pitchFamily="34" charset="-128"/>
                <a:cs typeface="Arial Unicode MS" pitchFamily="34" charset="-128"/>
              </a:rPr>
              <a:t>COMPOSITION</a:t>
            </a:r>
          </a:p>
        </p:txBody>
      </p:sp>
      <p:sp>
        <p:nvSpPr>
          <p:cNvPr id="32" name="Rounded Rectangle 31">
            <a:extLst>
              <a:ext uri="{FF2B5EF4-FFF2-40B4-BE49-F238E27FC236}">
                <a16:creationId xmlns:a16="http://schemas.microsoft.com/office/drawing/2014/main" id="{F92B93F7-F51D-004E-AB1A-9D301FF1B8CD}"/>
              </a:ext>
            </a:extLst>
          </p:cNvPr>
          <p:cNvSpPr/>
          <p:nvPr/>
        </p:nvSpPr>
        <p:spPr bwMode="gray">
          <a:xfrm>
            <a:off x="7629504" y="915773"/>
            <a:ext cx="1753133" cy="2221545"/>
          </a:xfrm>
          <a:prstGeom prst="roundRect">
            <a:avLst>
              <a:gd name="adj" fmla="val 8333"/>
            </a:avLst>
          </a:prstGeom>
          <a:solidFill>
            <a:schemeClr val="bg1"/>
          </a:solidFill>
          <a:ln w="12700" algn="ctr">
            <a:solidFill>
              <a:schemeClr val="accent4">
                <a:lumMod val="75000"/>
              </a:schemeClr>
            </a:solid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GB" sz="1400" b="1" kern="0" dirty="0">
                <a:solidFill>
                  <a:schemeClr val="accent4">
                    <a:lumMod val="75000"/>
                  </a:schemeClr>
                </a:solidFill>
                <a:ea typeface="Arial Unicode MS" pitchFamily="34" charset="-128"/>
                <a:cs typeface="Arial Unicode MS" pitchFamily="34" charset="-128"/>
              </a:rPr>
              <a:t>BO BEHAVIOUR</a:t>
            </a:r>
          </a:p>
          <a:p>
            <a:pPr algn="ctr" defTabSz="914217" fontAlgn="base">
              <a:spcBef>
                <a:spcPct val="50000"/>
              </a:spcBef>
              <a:spcAft>
                <a:spcPct val="0"/>
              </a:spcAft>
              <a:buClr>
                <a:srgbClr val="F0AB00"/>
              </a:buClr>
              <a:buSzPct val="80000"/>
            </a:pPr>
            <a:r>
              <a:rPr lang="en-GB" sz="1400" kern="0" dirty="0">
                <a:ea typeface="Arial Unicode MS" pitchFamily="34" charset="-128"/>
                <a:cs typeface="Arial Unicode MS" pitchFamily="34" charset="-128"/>
              </a:rPr>
              <a:t>CUD, </a:t>
            </a:r>
            <a:br>
              <a:rPr lang="en-GB" sz="14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Actions, </a:t>
            </a:r>
            <a:br>
              <a:rPr lang="en-GB" sz="14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Functions,</a:t>
            </a:r>
            <a:br>
              <a:rPr lang="en-GB" sz="14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Locks, </a:t>
            </a:r>
            <a:br>
              <a:rPr lang="en-GB" sz="14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eTag,</a:t>
            </a:r>
            <a:br>
              <a:rPr lang="en-GB" sz="14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Authorizations,</a:t>
            </a:r>
            <a:br>
              <a:rPr lang="en-GB" sz="14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Feature Control,</a:t>
            </a:r>
            <a:br>
              <a:rPr lang="en-GB" sz="14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Draft</a:t>
            </a:r>
          </a:p>
        </p:txBody>
      </p:sp>
      <p:cxnSp>
        <p:nvCxnSpPr>
          <p:cNvPr id="33" name="Elbow Connector 32">
            <a:extLst>
              <a:ext uri="{FF2B5EF4-FFF2-40B4-BE49-F238E27FC236}">
                <a16:creationId xmlns:a16="http://schemas.microsoft.com/office/drawing/2014/main" id="{40C5F409-AA31-7F4D-8176-0B447C8394E4}"/>
              </a:ext>
            </a:extLst>
          </p:cNvPr>
          <p:cNvCxnSpPr>
            <a:cxnSpLocks/>
            <a:stCxn id="29" idx="0"/>
            <a:endCxn id="32" idx="1"/>
          </p:cNvCxnSpPr>
          <p:nvPr/>
        </p:nvCxnSpPr>
        <p:spPr>
          <a:xfrm rot="5400000" flipH="1" flipV="1">
            <a:off x="6573750" y="1696213"/>
            <a:ext cx="725420" cy="1386087"/>
          </a:xfrm>
          <a:prstGeom prst="bentConnector2">
            <a:avLst/>
          </a:prstGeom>
          <a:ln w="15875">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ounded Rectangle 36">
            <a:extLst>
              <a:ext uri="{FF2B5EF4-FFF2-40B4-BE49-F238E27FC236}">
                <a16:creationId xmlns:a16="http://schemas.microsoft.com/office/drawing/2014/main" id="{3F493764-8728-7D49-A92A-D8CB986763EB}"/>
              </a:ext>
            </a:extLst>
          </p:cNvPr>
          <p:cNvSpPr/>
          <p:nvPr/>
        </p:nvSpPr>
        <p:spPr bwMode="gray">
          <a:xfrm>
            <a:off x="8217799" y="4243184"/>
            <a:ext cx="2418151" cy="2094116"/>
          </a:xfrm>
          <a:prstGeom prst="roundRect">
            <a:avLst>
              <a:gd name="adj" fmla="val 8333"/>
            </a:avLst>
          </a:prstGeom>
          <a:solidFill>
            <a:schemeClr val="bg1"/>
          </a:solidFill>
          <a:ln w="12700" algn="ctr">
            <a:solidFill>
              <a:schemeClr val="accent2"/>
            </a:solid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GB" sz="1400" b="1" kern="0" dirty="0">
                <a:solidFill>
                  <a:schemeClr val="accent2"/>
                </a:solidFill>
                <a:ea typeface="Arial Unicode MS" pitchFamily="34" charset="-128"/>
                <a:cs typeface="Arial Unicode MS" pitchFamily="34" charset="-128"/>
              </a:rPr>
              <a:t>BO RUNTIME</a:t>
            </a:r>
          </a:p>
        </p:txBody>
      </p:sp>
      <p:cxnSp>
        <p:nvCxnSpPr>
          <p:cNvPr id="38" name="Elbow Connector 37">
            <a:extLst>
              <a:ext uri="{FF2B5EF4-FFF2-40B4-BE49-F238E27FC236}">
                <a16:creationId xmlns:a16="http://schemas.microsoft.com/office/drawing/2014/main" id="{0723B55E-EA27-EF4D-A867-09309C5A341F}"/>
              </a:ext>
            </a:extLst>
          </p:cNvPr>
          <p:cNvCxnSpPr>
            <a:cxnSpLocks/>
            <a:stCxn id="28" idx="6"/>
            <a:endCxn id="37" idx="1"/>
          </p:cNvCxnSpPr>
          <p:nvPr/>
        </p:nvCxnSpPr>
        <p:spPr>
          <a:xfrm>
            <a:off x="6987320" y="4212691"/>
            <a:ext cx="1230479" cy="1077551"/>
          </a:xfrm>
          <a:prstGeom prst="bentConnector3">
            <a:avLst>
              <a:gd name="adj1" fmla="val 50000"/>
            </a:avLst>
          </a:prstGeom>
          <a:ln w="158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7BCBE928-2697-4649-A5F9-F5BB971A07A8}"/>
              </a:ext>
            </a:extLst>
          </p:cNvPr>
          <p:cNvSpPr/>
          <p:nvPr/>
        </p:nvSpPr>
        <p:spPr bwMode="gray">
          <a:xfrm>
            <a:off x="8490094" y="4712521"/>
            <a:ext cx="1873561" cy="319065"/>
          </a:xfrm>
          <a:prstGeom prst="roundRect">
            <a:avLst/>
          </a:prstGeom>
          <a:solidFill>
            <a:schemeClr val="bg1">
              <a:lumMod val="65000"/>
            </a:schemeClr>
          </a:solidFill>
          <a:ln w="12700" algn="ctr">
            <a:no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INTERACTION PHASE</a:t>
            </a:r>
          </a:p>
        </p:txBody>
      </p:sp>
      <p:sp>
        <p:nvSpPr>
          <p:cNvPr id="43" name="Rounded Rectangle 42">
            <a:extLst>
              <a:ext uri="{FF2B5EF4-FFF2-40B4-BE49-F238E27FC236}">
                <a16:creationId xmlns:a16="http://schemas.microsoft.com/office/drawing/2014/main" id="{DC780747-E355-F046-A7BC-E0626F5552F4}"/>
              </a:ext>
            </a:extLst>
          </p:cNvPr>
          <p:cNvSpPr/>
          <p:nvPr/>
        </p:nvSpPr>
        <p:spPr bwMode="gray">
          <a:xfrm>
            <a:off x="8490094" y="5846785"/>
            <a:ext cx="1873561" cy="319065"/>
          </a:xfrm>
          <a:prstGeom prst="roundRect">
            <a:avLst/>
          </a:prstGeom>
          <a:solidFill>
            <a:schemeClr val="bg1">
              <a:lumMod val="65000"/>
            </a:schemeClr>
          </a:solidFill>
          <a:ln w="12700" algn="ctr">
            <a:no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SAVE SEQUENCE</a:t>
            </a:r>
          </a:p>
        </p:txBody>
      </p:sp>
      <p:sp>
        <p:nvSpPr>
          <p:cNvPr id="45" name="Rounded Rectangle 44">
            <a:extLst>
              <a:ext uri="{FF2B5EF4-FFF2-40B4-BE49-F238E27FC236}">
                <a16:creationId xmlns:a16="http://schemas.microsoft.com/office/drawing/2014/main" id="{FA7573E3-E112-334A-8C46-26C03491797A}"/>
              </a:ext>
            </a:extLst>
          </p:cNvPr>
          <p:cNvSpPr/>
          <p:nvPr/>
        </p:nvSpPr>
        <p:spPr bwMode="gray">
          <a:xfrm>
            <a:off x="8962385" y="5251210"/>
            <a:ext cx="928978" cy="375951"/>
          </a:xfrm>
          <a:prstGeom prst="roundRect">
            <a:avLst>
              <a:gd name="adj" fmla="val 50000"/>
            </a:avLst>
          </a:prstGeom>
          <a:solidFill>
            <a:schemeClr val="bg1"/>
          </a:solidFill>
          <a:ln w="12700" algn="ctr">
            <a:solidFill>
              <a:schemeClr val="bg1">
                <a:lumMod val="65000"/>
              </a:schemeClr>
            </a:solid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en-GB" sz="1200" kern="0" dirty="0">
                <a:solidFill>
                  <a:schemeClr val="bg1">
                    <a:lumMod val="65000"/>
                  </a:schemeClr>
                </a:solidFill>
                <a:ea typeface="Arial Unicode MS" pitchFamily="34" charset="-128"/>
                <a:cs typeface="Arial Unicode MS" pitchFamily="34" charset="-128"/>
              </a:rPr>
              <a:t>TX buffer</a:t>
            </a:r>
          </a:p>
        </p:txBody>
      </p:sp>
      <p:cxnSp>
        <p:nvCxnSpPr>
          <p:cNvPr id="47" name="Straight Arrow Connector 46">
            <a:extLst>
              <a:ext uri="{FF2B5EF4-FFF2-40B4-BE49-F238E27FC236}">
                <a16:creationId xmlns:a16="http://schemas.microsoft.com/office/drawing/2014/main" id="{11CBAA5E-7092-9B4B-93BC-6070FE2C0B23}"/>
              </a:ext>
            </a:extLst>
          </p:cNvPr>
          <p:cNvCxnSpPr/>
          <p:nvPr/>
        </p:nvCxnSpPr>
        <p:spPr>
          <a:xfrm>
            <a:off x="9382637" y="5025192"/>
            <a:ext cx="0" cy="219624"/>
          </a:xfrm>
          <a:prstGeom prst="straightConnector1">
            <a:avLst/>
          </a:prstGeom>
          <a:ln w="127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FC08E16-E74B-7D48-A606-AB1E64279749}"/>
              </a:ext>
            </a:extLst>
          </p:cNvPr>
          <p:cNvCxnSpPr/>
          <p:nvPr/>
        </p:nvCxnSpPr>
        <p:spPr>
          <a:xfrm>
            <a:off x="9477492" y="5031586"/>
            <a:ext cx="0" cy="219624"/>
          </a:xfrm>
          <a:prstGeom prst="straightConnector1">
            <a:avLst/>
          </a:prstGeom>
          <a:ln w="12700">
            <a:solidFill>
              <a:schemeClr val="bg1">
                <a:lumMod val="6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7B278344-518C-6D48-A532-4E3C17A263EC}"/>
              </a:ext>
            </a:extLst>
          </p:cNvPr>
          <p:cNvGrpSpPr/>
          <p:nvPr/>
        </p:nvGrpSpPr>
        <p:grpSpPr>
          <a:xfrm>
            <a:off x="2443020" y="2900611"/>
            <a:ext cx="1011179" cy="914718"/>
            <a:chOff x="2677243" y="2761953"/>
            <a:chExt cx="1011179" cy="914718"/>
          </a:xfrm>
        </p:grpSpPr>
        <p:sp>
          <p:nvSpPr>
            <p:cNvPr id="5" name="Rectangle 4">
              <a:extLst>
                <a:ext uri="{FF2B5EF4-FFF2-40B4-BE49-F238E27FC236}">
                  <a16:creationId xmlns:a16="http://schemas.microsoft.com/office/drawing/2014/main" id="{E6D7EBCD-CF3E-7445-99CC-4CCF4654565D}"/>
                </a:ext>
              </a:extLst>
            </p:cNvPr>
            <p:cNvSpPr/>
            <p:nvPr/>
          </p:nvSpPr>
          <p:spPr bwMode="gray">
            <a:xfrm>
              <a:off x="2677243" y="2761955"/>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GB" sz="1200" kern="0" dirty="0">
                  <a:solidFill>
                    <a:srgbClr val="D2AA02"/>
                  </a:solidFill>
                  <a:ea typeface="Arial Unicode MS" pitchFamily="34" charset="-128"/>
                  <a:cs typeface="Arial Unicode MS" pitchFamily="34" charset="-128"/>
                </a:rPr>
                <a:t>R</a:t>
              </a:r>
            </a:p>
          </p:txBody>
        </p:sp>
        <p:sp>
          <p:nvSpPr>
            <p:cNvPr id="6" name="Rectangle 5">
              <a:extLst>
                <a:ext uri="{FF2B5EF4-FFF2-40B4-BE49-F238E27FC236}">
                  <a16:creationId xmlns:a16="http://schemas.microsoft.com/office/drawing/2014/main" id="{072033D2-011F-114D-91C5-A3FA95A85106}"/>
                </a:ext>
              </a:extLst>
            </p:cNvPr>
            <p:cNvSpPr/>
            <p:nvPr/>
          </p:nvSpPr>
          <p:spPr bwMode="gray">
            <a:xfrm>
              <a:off x="3300304" y="2761953"/>
              <a:ext cx="252000" cy="180000"/>
            </a:xfrm>
            <a:prstGeom prst="rect">
              <a:avLst/>
            </a:prstGeom>
            <a:solidFill>
              <a:schemeClr val="bg1"/>
            </a:solidFill>
            <a:ln w="9525" algn="ctr">
              <a:solidFill>
                <a:srgbClr val="24383D"/>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200" kern="0" dirty="0">
                <a:solidFill>
                  <a:srgbClr val="D2AA02"/>
                </a:solidFill>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993FB924-0C38-0C4B-8B1B-71865B87CB36}"/>
                </a:ext>
              </a:extLst>
            </p:cNvPr>
            <p:cNvSpPr/>
            <p:nvPr/>
          </p:nvSpPr>
          <p:spPr bwMode="gray">
            <a:xfrm>
              <a:off x="2994036" y="3047319"/>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200" kern="0" dirty="0">
                <a:solidFill>
                  <a:srgbClr val="D2AA02"/>
                </a:solidFill>
                <a:ea typeface="Arial Unicode MS" pitchFamily="34" charset="-128"/>
                <a:cs typeface="Arial Unicode MS" pitchFamily="34" charset="-128"/>
              </a:endParaRPr>
            </a:p>
          </p:txBody>
        </p:sp>
        <p:cxnSp>
          <p:nvCxnSpPr>
            <p:cNvPr id="8" name="Elbow Connector 7">
              <a:extLst>
                <a:ext uri="{FF2B5EF4-FFF2-40B4-BE49-F238E27FC236}">
                  <a16:creationId xmlns:a16="http://schemas.microsoft.com/office/drawing/2014/main" id="{7E1EC830-794F-794A-83C8-886FBE9029EF}"/>
                </a:ext>
              </a:extLst>
            </p:cNvPr>
            <p:cNvCxnSpPr>
              <a:stCxn id="5" idx="3"/>
              <a:endCxn id="6" idx="1"/>
            </p:cNvCxnSpPr>
            <p:nvPr/>
          </p:nvCxnSpPr>
          <p:spPr>
            <a:xfrm flipV="1">
              <a:off x="2929243" y="2851953"/>
              <a:ext cx="371061" cy="2"/>
            </a:xfrm>
            <a:prstGeom prst="bentConnector3">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D62C92C4-00E0-6D47-BCDA-D4FA6E8A4EA0}"/>
                </a:ext>
              </a:extLst>
            </p:cNvPr>
            <p:cNvCxnSpPr>
              <a:stCxn id="5" idx="2"/>
              <a:endCxn id="7" idx="1"/>
            </p:cNvCxnSpPr>
            <p:nvPr/>
          </p:nvCxnSpPr>
          <p:spPr>
            <a:xfrm rot="16200000" flipH="1">
              <a:off x="2800957" y="2944240"/>
              <a:ext cx="195364" cy="190793"/>
            </a:xfrm>
            <a:prstGeom prst="bentConnector2">
              <a:avLst/>
            </a:prstGeom>
            <a:ln w="158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71616BA-0AEF-B84F-BB36-89948BE878F4}"/>
                </a:ext>
              </a:extLst>
            </p:cNvPr>
            <p:cNvSpPr/>
            <p:nvPr/>
          </p:nvSpPr>
          <p:spPr bwMode="gray">
            <a:xfrm>
              <a:off x="2999072" y="3496671"/>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200" kern="0" dirty="0">
                <a:solidFill>
                  <a:srgbClr val="D2AA02"/>
                </a:solidFill>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1EB095F9-955F-4947-91D2-4E5334692982}"/>
                </a:ext>
              </a:extLst>
            </p:cNvPr>
            <p:cNvSpPr/>
            <p:nvPr/>
          </p:nvSpPr>
          <p:spPr bwMode="gray">
            <a:xfrm>
              <a:off x="3436422" y="3496671"/>
              <a:ext cx="252000" cy="180000"/>
            </a:xfrm>
            <a:prstGeom prst="rect">
              <a:avLst/>
            </a:prstGeom>
            <a:solidFill>
              <a:schemeClr val="bg1"/>
            </a:solidFill>
            <a:ln w="9525" algn="ctr">
              <a:solidFill>
                <a:srgbClr val="24383D"/>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200" kern="0" dirty="0">
                <a:solidFill>
                  <a:srgbClr val="D2AA02"/>
                </a:solidFill>
                <a:ea typeface="Arial Unicode MS" pitchFamily="34" charset="-128"/>
                <a:cs typeface="Arial Unicode MS" pitchFamily="34" charset="-128"/>
              </a:endParaRPr>
            </a:p>
          </p:txBody>
        </p:sp>
        <p:cxnSp>
          <p:nvCxnSpPr>
            <p:cNvPr id="15" name="Elbow Connector 14">
              <a:extLst>
                <a:ext uri="{FF2B5EF4-FFF2-40B4-BE49-F238E27FC236}">
                  <a16:creationId xmlns:a16="http://schemas.microsoft.com/office/drawing/2014/main" id="{8CF33F51-110B-154D-81FA-0F1834301448}"/>
                </a:ext>
              </a:extLst>
            </p:cNvPr>
            <p:cNvCxnSpPr>
              <a:cxnSpLocks/>
              <a:endCxn id="10" idx="1"/>
            </p:cNvCxnSpPr>
            <p:nvPr/>
          </p:nvCxnSpPr>
          <p:spPr>
            <a:xfrm rot="16200000" flipH="1">
              <a:off x="2534417" y="3122016"/>
              <a:ext cx="646818" cy="282492"/>
            </a:xfrm>
            <a:prstGeom prst="bentConnector2">
              <a:avLst/>
            </a:prstGeom>
            <a:ln w="158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7">
              <a:extLst/>
            </p:cNvPr>
            <p:cNvCxnSpPr>
              <a:endCxn id="11" idx="1"/>
            </p:cNvCxnSpPr>
            <p:nvPr/>
          </p:nvCxnSpPr>
          <p:spPr>
            <a:xfrm>
              <a:off x="3246224" y="3585294"/>
              <a:ext cx="190198" cy="1377"/>
            </a:xfrm>
            <a:prstGeom prst="bentConnector3">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bwMode="gray">
            <a:xfrm rot="18873156">
              <a:off x="2786464" y="3002409"/>
              <a:ext cx="36000" cy="36000"/>
            </a:xfrm>
            <a:prstGeom prst="rect">
              <a:avLst/>
            </a:prstGeom>
            <a:solidFill>
              <a:schemeClr val="tx1">
                <a:lumMod val="50000"/>
                <a:lumOff val="50000"/>
              </a:schemeClr>
            </a:solidFill>
            <a:ln w="25400" algn="ctr">
              <a:solidFill>
                <a:schemeClr val="tx1">
                  <a:lumMod val="50000"/>
                  <a:lumOff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5" name="Rectangle 64"/>
            <p:cNvSpPr/>
            <p:nvPr/>
          </p:nvSpPr>
          <p:spPr bwMode="gray">
            <a:xfrm rot="18873156">
              <a:off x="2700226" y="3232800"/>
              <a:ext cx="36000" cy="36000"/>
            </a:xfrm>
            <a:prstGeom prst="rect">
              <a:avLst/>
            </a:prstGeom>
            <a:solidFill>
              <a:schemeClr val="tx1">
                <a:lumMod val="50000"/>
                <a:lumOff val="50000"/>
              </a:schemeClr>
            </a:solidFill>
            <a:ln w="25400" algn="ctr">
              <a:solidFill>
                <a:schemeClr val="tx1">
                  <a:lumMod val="50000"/>
                  <a:lumOff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cxnSp>
        <p:nvCxnSpPr>
          <p:cNvPr id="69" name="Straight Arrow Connector 68">
            <a:extLst/>
          </p:cNvPr>
          <p:cNvCxnSpPr/>
          <p:nvPr/>
        </p:nvCxnSpPr>
        <p:spPr>
          <a:xfrm>
            <a:off x="9359482" y="5620767"/>
            <a:ext cx="0" cy="219624"/>
          </a:xfrm>
          <a:prstGeom prst="straightConnector1">
            <a:avLst/>
          </a:prstGeom>
          <a:ln w="127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p:cNvPr>
          <p:cNvCxnSpPr/>
          <p:nvPr/>
        </p:nvCxnSpPr>
        <p:spPr>
          <a:xfrm>
            <a:off x="9454337" y="5627161"/>
            <a:ext cx="0" cy="219624"/>
          </a:xfrm>
          <a:prstGeom prst="straightConnector1">
            <a:avLst/>
          </a:prstGeom>
          <a:ln w="12700">
            <a:solidFill>
              <a:schemeClr val="bg1">
                <a:lumMod val="6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92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8" grpId="0" animBg="1"/>
      <p:bldP spid="29" grpId="0" animBg="1"/>
      <p:bldP spid="30" grpId="0"/>
      <p:bldP spid="32" grpId="0" animBg="1"/>
      <p:bldP spid="37" grpId="0" animBg="1"/>
      <p:bldP spid="41" grpId="0" animBg="1"/>
      <p:bldP spid="43" grpId="0" animBg="1"/>
      <p:bldP spid="4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296C-3751-3848-B914-8DD71C700A94}"/>
              </a:ext>
            </a:extLst>
          </p:cNvPr>
          <p:cNvSpPr>
            <a:spLocks noGrp="1"/>
          </p:cNvSpPr>
          <p:nvPr>
            <p:ph type="title"/>
          </p:nvPr>
        </p:nvSpPr>
        <p:spPr>
          <a:xfrm>
            <a:off x="504000" y="504000"/>
            <a:ext cx="6246603" cy="369332"/>
          </a:xfrm>
        </p:spPr>
        <p:txBody>
          <a:bodyPr/>
          <a:lstStyle/>
          <a:p>
            <a:r>
              <a:rPr lang="en-GB" dirty="0"/>
              <a:t>Business object runtime</a:t>
            </a:r>
          </a:p>
        </p:txBody>
      </p:sp>
      <p:sp>
        <p:nvSpPr>
          <p:cNvPr id="4" name="TextBox 3">
            <a:extLst>
              <a:ext uri="{FF2B5EF4-FFF2-40B4-BE49-F238E27FC236}">
                <a16:creationId xmlns:a16="http://schemas.microsoft.com/office/drawing/2014/main" id="{FCB5BBEF-9501-BF48-AC06-F438D506B3F4}"/>
              </a:ext>
            </a:extLst>
          </p:cNvPr>
          <p:cNvSpPr txBox="1"/>
          <p:nvPr/>
        </p:nvSpPr>
        <p:spPr>
          <a:xfrm>
            <a:off x="7538517" y="5661278"/>
            <a:ext cx="1225969" cy="263659"/>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GB" sz="1200" kern="0" dirty="0">
                <a:solidFill>
                  <a:schemeClr val="bg1">
                    <a:lumMod val="50000"/>
                  </a:schemeClr>
                </a:solidFill>
                <a:ea typeface="Arial Unicode MS" pitchFamily="34" charset="-128"/>
                <a:cs typeface="Arial Unicode MS" pitchFamily="34" charset="-128"/>
              </a:rPr>
              <a:t>SAP HANA</a:t>
            </a:r>
          </a:p>
        </p:txBody>
      </p:sp>
      <p:sp>
        <p:nvSpPr>
          <p:cNvPr id="5" name="Rounded Rectangle 4">
            <a:extLst>
              <a:ext uri="{FF2B5EF4-FFF2-40B4-BE49-F238E27FC236}">
                <a16:creationId xmlns:a16="http://schemas.microsoft.com/office/drawing/2014/main" id="{930BA3D4-58DA-DA45-92A6-3FEEE6FA9B91}"/>
              </a:ext>
            </a:extLst>
          </p:cNvPr>
          <p:cNvSpPr/>
          <p:nvPr/>
        </p:nvSpPr>
        <p:spPr bwMode="gray">
          <a:xfrm>
            <a:off x="7113011" y="2629221"/>
            <a:ext cx="2061478" cy="382274"/>
          </a:xfrm>
          <a:prstGeom prst="roundRect">
            <a:avLst/>
          </a:prstGeom>
          <a:solidFill>
            <a:schemeClr val="bg1"/>
          </a:solidFill>
          <a:ln w="12700" algn="ctr">
            <a:solidFill>
              <a:srgbClr val="008FD3"/>
            </a:solid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en-GB" sz="1400" kern="0" dirty="0">
                <a:solidFill>
                  <a:srgbClr val="008FD3"/>
                </a:solidFill>
                <a:ea typeface="Arial Unicode MS" pitchFamily="34" charset="-128"/>
                <a:cs typeface="Arial Unicode MS" pitchFamily="34" charset="-128"/>
              </a:rPr>
              <a:t>finalize</a:t>
            </a:r>
          </a:p>
        </p:txBody>
      </p:sp>
      <p:sp>
        <p:nvSpPr>
          <p:cNvPr id="6" name="TextBox 5">
            <a:extLst>
              <a:ext uri="{FF2B5EF4-FFF2-40B4-BE49-F238E27FC236}">
                <a16:creationId xmlns:a16="http://schemas.microsoft.com/office/drawing/2014/main" id="{0243984E-CCE2-1D48-B322-D76620D9F91A}"/>
              </a:ext>
            </a:extLst>
          </p:cNvPr>
          <p:cNvSpPr txBox="1"/>
          <p:nvPr/>
        </p:nvSpPr>
        <p:spPr>
          <a:xfrm>
            <a:off x="7083763" y="1877410"/>
            <a:ext cx="2090725" cy="243984"/>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400" b="1" kern="0" dirty="0">
                <a:solidFill>
                  <a:srgbClr val="008FD3"/>
                </a:solidFill>
                <a:ea typeface="Arial Unicode MS" pitchFamily="34" charset="-128"/>
                <a:cs typeface="Arial Unicode MS" pitchFamily="34" charset="-128"/>
              </a:rPr>
              <a:t>SAVE SEQUENCE</a:t>
            </a:r>
          </a:p>
          <a:p>
            <a:pPr fontAlgn="base">
              <a:spcBef>
                <a:spcPts val="600"/>
              </a:spcBef>
              <a:spcAft>
                <a:spcPct val="0"/>
              </a:spcAft>
              <a:buClr>
                <a:srgbClr val="F0AB00"/>
              </a:buClr>
              <a:buSzPct val="80000"/>
            </a:pPr>
            <a:endParaRPr lang="en-GB" sz="1400" b="1" kern="0" dirty="0">
              <a:solidFill>
                <a:srgbClr val="008FD3"/>
              </a:solidFill>
              <a:ea typeface="Arial Unicode MS" pitchFamily="34" charset="-128"/>
              <a:cs typeface="Arial Unicode MS" pitchFamily="34" charset="-128"/>
            </a:endParaRPr>
          </a:p>
        </p:txBody>
      </p:sp>
      <p:sp>
        <p:nvSpPr>
          <p:cNvPr id="7" name="Rounded Rectangle 6">
            <a:extLst>
              <a:ext uri="{FF2B5EF4-FFF2-40B4-BE49-F238E27FC236}">
                <a16:creationId xmlns:a16="http://schemas.microsoft.com/office/drawing/2014/main" id="{246F6A14-A66B-CE4F-A8F9-DC4DFC3E863A}"/>
              </a:ext>
            </a:extLst>
          </p:cNvPr>
          <p:cNvSpPr/>
          <p:nvPr/>
        </p:nvSpPr>
        <p:spPr bwMode="gray">
          <a:xfrm rot="16200000">
            <a:off x="2208843" y="3477432"/>
            <a:ext cx="2065437" cy="369009"/>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err="1">
                <a:solidFill>
                  <a:schemeClr val="accent1"/>
                </a:solidFill>
                <a:ea typeface="Arial Unicode MS" pitchFamily="34" charset="-128"/>
                <a:cs typeface="Arial Unicode MS" pitchFamily="34" charset="-128"/>
              </a:rPr>
              <a:t>create_by_association</a:t>
            </a:r>
            <a:endParaRPr lang="en-GB" sz="1400" kern="0" dirty="0">
              <a:solidFill>
                <a:schemeClr val="accent1"/>
              </a:solidFill>
              <a:ea typeface="Arial Unicode MS" pitchFamily="34" charset="-128"/>
              <a:cs typeface="Arial Unicode MS" pitchFamily="34" charset="-128"/>
            </a:endParaRPr>
          </a:p>
        </p:txBody>
      </p:sp>
      <p:sp>
        <p:nvSpPr>
          <p:cNvPr id="8" name="Rounded Rectangle 7">
            <a:extLst>
              <a:ext uri="{FF2B5EF4-FFF2-40B4-BE49-F238E27FC236}">
                <a16:creationId xmlns:a16="http://schemas.microsoft.com/office/drawing/2014/main" id="{6A0BA56B-B40B-0E43-8F56-2DE8C102B9F9}"/>
              </a:ext>
            </a:extLst>
          </p:cNvPr>
          <p:cNvSpPr/>
          <p:nvPr/>
        </p:nvSpPr>
        <p:spPr bwMode="gray">
          <a:xfrm rot="16200000">
            <a:off x="2698366" y="3477431"/>
            <a:ext cx="2065437" cy="369010"/>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err="1">
                <a:solidFill>
                  <a:schemeClr val="accent1"/>
                </a:solidFill>
                <a:ea typeface="Arial Unicode MS" pitchFamily="34" charset="-128"/>
                <a:cs typeface="Arial Unicode MS" pitchFamily="34" charset="-128"/>
              </a:rPr>
              <a:t>execute_action</a:t>
            </a:r>
            <a:endParaRPr lang="en-GB" sz="1400" kern="0" dirty="0">
              <a:solidFill>
                <a:schemeClr val="accent1"/>
              </a:solidFill>
              <a:ea typeface="Arial Unicode MS" pitchFamily="34" charset="-128"/>
              <a:cs typeface="Arial Unicode MS" pitchFamily="34" charset="-128"/>
            </a:endParaRPr>
          </a:p>
        </p:txBody>
      </p:sp>
      <p:sp>
        <p:nvSpPr>
          <p:cNvPr id="9" name="Rounded Rectangle 8">
            <a:extLst>
              <a:ext uri="{FF2B5EF4-FFF2-40B4-BE49-F238E27FC236}">
                <a16:creationId xmlns:a16="http://schemas.microsoft.com/office/drawing/2014/main" id="{08A59486-0A79-A544-B4B1-FF1BC6C7E0CE}"/>
              </a:ext>
            </a:extLst>
          </p:cNvPr>
          <p:cNvSpPr/>
          <p:nvPr/>
        </p:nvSpPr>
        <p:spPr bwMode="gray">
          <a:xfrm rot="16200000">
            <a:off x="3677416" y="3477431"/>
            <a:ext cx="2065437" cy="369010"/>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err="1">
                <a:solidFill>
                  <a:schemeClr val="accent1"/>
                </a:solidFill>
                <a:ea typeface="Arial Unicode MS" pitchFamily="34" charset="-128"/>
                <a:cs typeface="Arial Unicode MS" pitchFamily="34" charset="-128"/>
              </a:rPr>
              <a:t>read_by_association</a:t>
            </a:r>
            <a:endParaRPr lang="en-GB" sz="1400" kern="0" dirty="0">
              <a:solidFill>
                <a:schemeClr val="accent1"/>
              </a:solidFill>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95AF7744-7CF7-6943-8AB5-983566820DE6}"/>
              </a:ext>
            </a:extLst>
          </p:cNvPr>
          <p:cNvSpPr txBox="1"/>
          <p:nvPr/>
        </p:nvSpPr>
        <p:spPr>
          <a:xfrm>
            <a:off x="1576105" y="1875135"/>
            <a:ext cx="2154979" cy="237337"/>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400" b="1" kern="0" dirty="0">
                <a:solidFill>
                  <a:schemeClr val="accent1"/>
                </a:solidFill>
                <a:ea typeface="Arial Unicode MS" pitchFamily="34" charset="-128"/>
                <a:cs typeface="Arial Unicode MS" pitchFamily="34" charset="-128"/>
              </a:rPr>
              <a:t>INTERACTION PHASE</a:t>
            </a:r>
          </a:p>
        </p:txBody>
      </p:sp>
      <p:cxnSp>
        <p:nvCxnSpPr>
          <p:cNvPr id="11" name="Straight Connector 10">
            <a:extLst>
              <a:ext uri="{FF2B5EF4-FFF2-40B4-BE49-F238E27FC236}">
                <a16:creationId xmlns:a16="http://schemas.microsoft.com/office/drawing/2014/main" id="{23C518F5-9D29-334C-8224-C82147629F80}"/>
              </a:ext>
            </a:extLst>
          </p:cNvPr>
          <p:cNvCxnSpPr>
            <a:cxnSpLocks/>
          </p:cNvCxnSpPr>
          <p:nvPr/>
        </p:nvCxnSpPr>
        <p:spPr>
          <a:xfrm flipV="1">
            <a:off x="1588488" y="2112472"/>
            <a:ext cx="3794727" cy="1"/>
          </a:xfrm>
          <a:prstGeom prst="line">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87AD5F5-5985-754D-9D76-298CA50A44F0}"/>
              </a:ext>
            </a:extLst>
          </p:cNvPr>
          <p:cNvCxnSpPr>
            <a:cxnSpLocks/>
          </p:cNvCxnSpPr>
          <p:nvPr/>
        </p:nvCxnSpPr>
        <p:spPr>
          <a:xfrm>
            <a:off x="7083763" y="2112472"/>
            <a:ext cx="2090726" cy="0"/>
          </a:xfrm>
          <a:prstGeom prst="line">
            <a:avLst/>
          </a:prstGeom>
          <a:ln w="12700">
            <a:solidFill>
              <a:srgbClr val="008FD3"/>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15AAB4-7AAD-9B40-A0F5-EA5EAAE94CC6}"/>
              </a:ext>
            </a:extLst>
          </p:cNvPr>
          <p:cNvCxnSpPr>
            <a:cxnSpLocks/>
            <a:stCxn id="5" idx="2"/>
          </p:cNvCxnSpPr>
          <p:nvPr/>
        </p:nvCxnSpPr>
        <p:spPr>
          <a:xfrm flipH="1">
            <a:off x="8129125" y="3011495"/>
            <a:ext cx="14625" cy="1948552"/>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38B73D42-3EA7-A74A-B1FF-899C0F76FC84}"/>
              </a:ext>
            </a:extLst>
          </p:cNvPr>
          <p:cNvSpPr/>
          <p:nvPr/>
        </p:nvSpPr>
        <p:spPr bwMode="gray">
          <a:xfrm>
            <a:off x="7113010" y="3070856"/>
            <a:ext cx="2061479" cy="382274"/>
          </a:xfrm>
          <a:prstGeom prst="roundRect">
            <a:avLst/>
          </a:prstGeom>
          <a:solidFill>
            <a:schemeClr val="bg1"/>
          </a:solidFill>
          <a:ln w="12700" algn="ctr">
            <a:solidFill>
              <a:srgbClr val="008FD3"/>
            </a:solid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en-GB" sz="1400" kern="0" dirty="0">
                <a:solidFill>
                  <a:srgbClr val="008FD3"/>
                </a:solidFill>
                <a:ea typeface="Arial Unicode MS" pitchFamily="34" charset="-128"/>
                <a:cs typeface="Arial Unicode MS" pitchFamily="34" charset="-128"/>
              </a:rPr>
              <a:t>check_before_save</a:t>
            </a:r>
          </a:p>
        </p:txBody>
      </p:sp>
      <p:sp>
        <p:nvSpPr>
          <p:cNvPr id="15" name="Rounded Rectangle 14">
            <a:extLst>
              <a:ext uri="{FF2B5EF4-FFF2-40B4-BE49-F238E27FC236}">
                <a16:creationId xmlns:a16="http://schemas.microsoft.com/office/drawing/2014/main" id="{F0681FEA-8F81-2F45-8BCC-315AE9F833F3}"/>
              </a:ext>
            </a:extLst>
          </p:cNvPr>
          <p:cNvSpPr/>
          <p:nvPr/>
        </p:nvSpPr>
        <p:spPr bwMode="gray">
          <a:xfrm>
            <a:off x="7113011" y="3512491"/>
            <a:ext cx="2061478" cy="382274"/>
          </a:xfrm>
          <a:prstGeom prst="roundRect">
            <a:avLst/>
          </a:prstGeom>
          <a:solidFill>
            <a:schemeClr val="bg1"/>
          </a:solidFill>
          <a:ln w="12700" algn="ctr">
            <a:solidFill>
              <a:srgbClr val="008FD3"/>
            </a:solid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en-GB" sz="1400" kern="0" dirty="0">
                <a:solidFill>
                  <a:srgbClr val="008FD3"/>
                </a:solidFill>
                <a:ea typeface="Arial Unicode MS" pitchFamily="34" charset="-128"/>
                <a:cs typeface="Arial Unicode MS" pitchFamily="34" charset="-128"/>
              </a:rPr>
              <a:t>adjust_numbers</a:t>
            </a:r>
          </a:p>
        </p:txBody>
      </p:sp>
      <p:sp>
        <p:nvSpPr>
          <p:cNvPr id="16" name="Rounded Rectangle 15">
            <a:extLst>
              <a:ext uri="{FF2B5EF4-FFF2-40B4-BE49-F238E27FC236}">
                <a16:creationId xmlns:a16="http://schemas.microsoft.com/office/drawing/2014/main" id="{CDC53A57-2020-7941-BF61-733A625AF329}"/>
              </a:ext>
            </a:extLst>
          </p:cNvPr>
          <p:cNvSpPr/>
          <p:nvPr/>
        </p:nvSpPr>
        <p:spPr bwMode="gray">
          <a:xfrm>
            <a:off x="7113011" y="3954126"/>
            <a:ext cx="2061478" cy="382274"/>
          </a:xfrm>
          <a:prstGeom prst="roundRect">
            <a:avLst/>
          </a:prstGeom>
          <a:solidFill>
            <a:schemeClr val="bg1"/>
          </a:solidFill>
          <a:ln w="12700" algn="ctr">
            <a:solidFill>
              <a:srgbClr val="008FD3"/>
            </a:solid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en-GB" sz="1400" kern="0" dirty="0">
                <a:solidFill>
                  <a:srgbClr val="008FD3"/>
                </a:solidFill>
                <a:ea typeface="Arial Unicode MS" pitchFamily="34" charset="-128"/>
                <a:cs typeface="Arial Unicode MS" pitchFamily="34" charset="-128"/>
              </a:rPr>
              <a:t>save</a:t>
            </a:r>
          </a:p>
        </p:txBody>
      </p:sp>
      <p:cxnSp>
        <p:nvCxnSpPr>
          <p:cNvPr id="18" name="Elbow Connector 17">
            <a:extLst>
              <a:ext uri="{FF2B5EF4-FFF2-40B4-BE49-F238E27FC236}">
                <a16:creationId xmlns:a16="http://schemas.microsoft.com/office/drawing/2014/main" id="{914AA8FF-DE12-E245-9EB5-4D472DC4BA49}"/>
              </a:ext>
            </a:extLst>
          </p:cNvPr>
          <p:cNvCxnSpPr>
            <a:cxnSpLocks/>
            <a:stCxn id="7" idx="1"/>
            <a:endCxn id="17" idx="1"/>
          </p:cNvCxnSpPr>
          <p:nvPr/>
        </p:nvCxnSpPr>
        <p:spPr>
          <a:xfrm rot="16200000" flipH="1">
            <a:off x="4609702" y="3326515"/>
            <a:ext cx="221524" cy="2957804"/>
          </a:xfrm>
          <a:prstGeom prst="bentConnector2">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59DFD8FF-9EAE-8B42-A42A-C43CCE0DD9FF}"/>
              </a:ext>
            </a:extLst>
          </p:cNvPr>
          <p:cNvCxnSpPr>
            <a:cxnSpLocks/>
            <a:stCxn id="8" idx="1"/>
            <a:endCxn id="17" idx="1"/>
          </p:cNvCxnSpPr>
          <p:nvPr/>
        </p:nvCxnSpPr>
        <p:spPr>
          <a:xfrm rot="16200000" flipH="1">
            <a:off x="4854463" y="3571276"/>
            <a:ext cx="221524" cy="2468281"/>
          </a:xfrm>
          <a:prstGeom prst="bentConnector2">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DEC31EF-0F9D-5546-B894-ECE5FF32A7F6}"/>
              </a:ext>
            </a:extLst>
          </p:cNvPr>
          <p:cNvCxnSpPr>
            <a:cxnSpLocks/>
            <a:stCxn id="9" idx="1"/>
            <a:endCxn id="17" idx="1"/>
          </p:cNvCxnSpPr>
          <p:nvPr/>
        </p:nvCxnSpPr>
        <p:spPr>
          <a:xfrm rot="16200000" flipH="1">
            <a:off x="5343988" y="4060801"/>
            <a:ext cx="221524" cy="1489231"/>
          </a:xfrm>
          <a:prstGeom prst="bentConnector2">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C5CB9419-F742-2940-ADCA-F38F2068A692}"/>
              </a:ext>
            </a:extLst>
          </p:cNvPr>
          <p:cNvCxnSpPr>
            <a:cxnSpLocks/>
            <a:stCxn id="5" idx="1"/>
          </p:cNvCxnSpPr>
          <p:nvPr/>
        </p:nvCxnSpPr>
        <p:spPr>
          <a:xfrm rot="10800000" flipV="1">
            <a:off x="6567085" y="2820358"/>
            <a:ext cx="545926" cy="1903788"/>
          </a:xfrm>
          <a:prstGeom prst="bentConnector2">
            <a:avLst/>
          </a:prstGeom>
          <a:ln w="1270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847FDA78-2DFF-884C-9566-A7E19E0E17DC}"/>
              </a:ext>
            </a:extLst>
          </p:cNvPr>
          <p:cNvCxnSpPr>
            <a:cxnSpLocks/>
            <a:stCxn id="14" idx="1"/>
          </p:cNvCxnSpPr>
          <p:nvPr/>
        </p:nvCxnSpPr>
        <p:spPr>
          <a:xfrm rot="10800000" flipV="1">
            <a:off x="6682598" y="3261992"/>
            <a:ext cx="430413" cy="1543421"/>
          </a:xfrm>
          <a:prstGeom prst="bentConnector2">
            <a:avLst/>
          </a:prstGeom>
          <a:ln w="1270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A6827302-FEE3-A04A-ABEA-5EDD598A0027}"/>
              </a:ext>
            </a:extLst>
          </p:cNvPr>
          <p:cNvCxnSpPr>
            <a:cxnSpLocks/>
            <a:stCxn id="15" idx="1"/>
            <a:endCxn id="17" idx="0"/>
          </p:cNvCxnSpPr>
          <p:nvPr/>
        </p:nvCxnSpPr>
        <p:spPr>
          <a:xfrm rot="10800000" flipV="1">
            <a:off x="6801611" y="3703627"/>
            <a:ext cx="311401" cy="1024575"/>
          </a:xfrm>
          <a:prstGeom prst="bentConnector2">
            <a:avLst/>
          </a:prstGeom>
          <a:ln w="1270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78C7C53D-A622-9A4A-90AD-65BB62F1DBF4}"/>
              </a:ext>
            </a:extLst>
          </p:cNvPr>
          <p:cNvCxnSpPr>
            <a:cxnSpLocks/>
            <a:stCxn id="16" idx="1"/>
          </p:cNvCxnSpPr>
          <p:nvPr/>
        </p:nvCxnSpPr>
        <p:spPr>
          <a:xfrm rot="10800000" flipV="1">
            <a:off x="6897185" y="4145263"/>
            <a:ext cx="215827" cy="578882"/>
          </a:xfrm>
          <a:prstGeom prst="bentConnector2">
            <a:avLst/>
          </a:prstGeom>
          <a:ln w="1270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C8FFE884-D918-6F4B-91A2-FD7F96E1C5B9}"/>
              </a:ext>
            </a:extLst>
          </p:cNvPr>
          <p:cNvSpPr/>
          <p:nvPr/>
        </p:nvSpPr>
        <p:spPr bwMode="gray">
          <a:xfrm rot="16200000">
            <a:off x="3187890" y="3477431"/>
            <a:ext cx="2065437" cy="369010"/>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read</a:t>
            </a:r>
          </a:p>
        </p:txBody>
      </p:sp>
      <p:cxnSp>
        <p:nvCxnSpPr>
          <p:cNvPr id="26" name="Elbow Connector 25">
            <a:extLst>
              <a:ext uri="{FF2B5EF4-FFF2-40B4-BE49-F238E27FC236}">
                <a16:creationId xmlns:a16="http://schemas.microsoft.com/office/drawing/2014/main" id="{929075F1-D4F1-394C-9151-4BB54592B421}"/>
              </a:ext>
            </a:extLst>
          </p:cNvPr>
          <p:cNvCxnSpPr>
            <a:cxnSpLocks/>
            <a:stCxn id="25" idx="1"/>
            <a:endCxn id="17" idx="1"/>
          </p:cNvCxnSpPr>
          <p:nvPr/>
        </p:nvCxnSpPr>
        <p:spPr>
          <a:xfrm rot="16200000" flipH="1">
            <a:off x="5099225" y="3816038"/>
            <a:ext cx="221524" cy="1978757"/>
          </a:xfrm>
          <a:prstGeom prst="bentConnector2">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1DB4506D-19B6-BF4A-BECF-4A12B37B50CF}"/>
              </a:ext>
            </a:extLst>
          </p:cNvPr>
          <p:cNvSpPr/>
          <p:nvPr/>
        </p:nvSpPr>
        <p:spPr bwMode="gray">
          <a:xfrm rot="16200000">
            <a:off x="1719320" y="3477432"/>
            <a:ext cx="2065437" cy="369009"/>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delete</a:t>
            </a:r>
          </a:p>
        </p:txBody>
      </p:sp>
      <p:sp>
        <p:nvSpPr>
          <p:cNvPr id="57" name="Rounded Rectangle 56">
            <a:extLst>
              <a:ext uri="{FF2B5EF4-FFF2-40B4-BE49-F238E27FC236}">
                <a16:creationId xmlns:a16="http://schemas.microsoft.com/office/drawing/2014/main" id="{E94A5EC9-6F1D-554E-9860-7657DFD16AE0}"/>
              </a:ext>
            </a:extLst>
          </p:cNvPr>
          <p:cNvSpPr/>
          <p:nvPr/>
        </p:nvSpPr>
        <p:spPr bwMode="gray">
          <a:xfrm rot="16200000">
            <a:off x="1229797" y="3477432"/>
            <a:ext cx="2065437" cy="369009"/>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update</a:t>
            </a:r>
          </a:p>
        </p:txBody>
      </p:sp>
      <p:sp>
        <p:nvSpPr>
          <p:cNvPr id="58" name="Rounded Rectangle 57">
            <a:extLst>
              <a:ext uri="{FF2B5EF4-FFF2-40B4-BE49-F238E27FC236}">
                <a16:creationId xmlns:a16="http://schemas.microsoft.com/office/drawing/2014/main" id="{306CB7AC-66B7-3445-B817-123333E81D52}"/>
              </a:ext>
            </a:extLst>
          </p:cNvPr>
          <p:cNvSpPr/>
          <p:nvPr/>
        </p:nvSpPr>
        <p:spPr bwMode="gray">
          <a:xfrm rot="16200000">
            <a:off x="740274" y="3477432"/>
            <a:ext cx="2065437" cy="369009"/>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create</a:t>
            </a:r>
          </a:p>
        </p:txBody>
      </p:sp>
      <p:cxnSp>
        <p:nvCxnSpPr>
          <p:cNvPr id="60" name="Elbow Connector 59">
            <a:extLst>
              <a:ext uri="{FF2B5EF4-FFF2-40B4-BE49-F238E27FC236}">
                <a16:creationId xmlns:a16="http://schemas.microsoft.com/office/drawing/2014/main" id="{7ADB2631-978E-914F-A791-43270FD8FCA7}"/>
              </a:ext>
            </a:extLst>
          </p:cNvPr>
          <p:cNvCxnSpPr>
            <a:cxnSpLocks/>
            <a:stCxn id="58" idx="1"/>
            <a:endCxn id="17" idx="1"/>
          </p:cNvCxnSpPr>
          <p:nvPr/>
        </p:nvCxnSpPr>
        <p:spPr>
          <a:xfrm rot="16200000" flipH="1">
            <a:off x="3875417" y="2592230"/>
            <a:ext cx="221524" cy="4426373"/>
          </a:xfrm>
          <a:prstGeom prst="bentConnector2">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0CE7C7B6-1EF0-5349-8E9B-EDF9D88F2C69}"/>
              </a:ext>
            </a:extLst>
          </p:cNvPr>
          <p:cNvCxnSpPr>
            <a:cxnSpLocks/>
            <a:stCxn id="57" idx="1"/>
            <a:endCxn id="17" idx="1"/>
          </p:cNvCxnSpPr>
          <p:nvPr/>
        </p:nvCxnSpPr>
        <p:spPr>
          <a:xfrm rot="16200000" flipH="1">
            <a:off x="4120179" y="2836992"/>
            <a:ext cx="221524" cy="3936850"/>
          </a:xfrm>
          <a:prstGeom prst="bentConnector2">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6E6D67F0-347C-5747-9079-753DDF3804CB}"/>
              </a:ext>
            </a:extLst>
          </p:cNvPr>
          <p:cNvCxnSpPr>
            <a:cxnSpLocks/>
            <a:stCxn id="56" idx="1"/>
            <a:endCxn id="17" idx="1"/>
          </p:cNvCxnSpPr>
          <p:nvPr/>
        </p:nvCxnSpPr>
        <p:spPr>
          <a:xfrm rot="16200000" flipH="1">
            <a:off x="4364940" y="3081753"/>
            <a:ext cx="221524" cy="3447327"/>
          </a:xfrm>
          <a:prstGeom prst="bentConnector2">
            <a:avLst/>
          </a:prstGeom>
          <a:ln w="127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a:extLst>
              <a:ext uri="{FF2B5EF4-FFF2-40B4-BE49-F238E27FC236}">
                <a16:creationId xmlns:a16="http://schemas.microsoft.com/office/drawing/2014/main" id="{F10948F2-10E8-C14B-BFC4-C36102276001}"/>
              </a:ext>
            </a:extLst>
          </p:cNvPr>
          <p:cNvSpPr/>
          <p:nvPr/>
        </p:nvSpPr>
        <p:spPr bwMode="gray">
          <a:xfrm>
            <a:off x="927653" y="1345188"/>
            <a:ext cx="9902988" cy="4693938"/>
          </a:xfrm>
          <a:prstGeom prst="roundRect">
            <a:avLst>
              <a:gd name="adj" fmla="val 2131"/>
            </a:avLst>
          </a:prstGeom>
          <a:noFill/>
          <a:ln w="19050" algn="ctr">
            <a:solidFill>
              <a:schemeClr val="accent2"/>
            </a:solidFill>
            <a:miter lim="800000"/>
            <a:headEnd/>
            <a:tailEnd/>
          </a:ln>
        </p:spPr>
        <p:txBody>
          <a:bodyPr lIns="90000" tIns="144000" rIns="90000" bIns="72000" rtlCol="0" anchor="t" anchorCtr="0"/>
          <a:lstStyle/>
          <a:p>
            <a:pPr algn="r" defTabSz="914400" fontAlgn="base">
              <a:spcBef>
                <a:spcPct val="50000"/>
              </a:spcBef>
              <a:spcAft>
                <a:spcPct val="0"/>
              </a:spcAft>
              <a:buClr>
                <a:srgbClr val="F0AB00"/>
              </a:buClr>
              <a:buSzPct val="80000"/>
            </a:pPr>
            <a:r>
              <a:rPr lang="en-US" sz="1400" b="1" kern="0" dirty="0">
                <a:solidFill>
                  <a:schemeClr val="accent2"/>
                </a:solidFill>
                <a:ea typeface="Arial Unicode MS" pitchFamily="34" charset="-128"/>
                <a:cs typeface="Arial Unicode MS" pitchFamily="34" charset="-128"/>
              </a:rPr>
              <a:t>BUSINESS</a:t>
            </a:r>
            <a:br>
              <a:rPr lang="en-US" sz="1400" b="1" kern="0" dirty="0">
                <a:solidFill>
                  <a:schemeClr val="accent2"/>
                </a:solidFill>
                <a:ea typeface="Arial Unicode MS" pitchFamily="34" charset="-128"/>
                <a:cs typeface="Arial Unicode MS" pitchFamily="34" charset="-128"/>
              </a:rPr>
            </a:br>
            <a:r>
              <a:rPr lang="en-US" sz="1400" b="1" kern="0" dirty="0">
                <a:solidFill>
                  <a:schemeClr val="accent2"/>
                </a:solidFill>
                <a:ea typeface="Arial Unicode MS" pitchFamily="34" charset="-128"/>
                <a:cs typeface="Arial Unicode MS" pitchFamily="34" charset="-128"/>
              </a:rPr>
              <a:t>OBJECT</a:t>
            </a:r>
            <a:br>
              <a:rPr lang="en-US" sz="1400" b="1" kern="0" dirty="0">
                <a:solidFill>
                  <a:schemeClr val="accent2"/>
                </a:solidFill>
                <a:ea typeface="Arial Unicode MS" pitchFamily="34" charset="-128"/>
                <a:cs typeface="Arial Unicode MS" pitchFamily="34" charset="-128"/>
              </a:rPr>
            </a:br>
            <a:r>
              <a:rPr lang="en-US" sz="1400" b="1" kern="0" dirty="0">
                <a:solidFill>
                  <a:schemeClr val="accent2"/>
                </a:solidFill>
                <a:ea typeface="Arial Unicode MS" pitchFamily="34" charset="-128"/>
                <a:cs typeface="Arial Unicode MS" pitchFamily="34" charset="-128"/>
              </a:rPr>
              <a:t>RUNTIME</a:t>
            </a:r>
            <a:br>
              <a:rPr kumimoji="0" lang="en-US" sz="1400" b="1" i="0" u="none" strike="noStrike" kern="0" cap="none" spc="0" normalizeH="0" baseline="0" noProof="0" dirty="0">
                <a:ln>
                  <a:noFill/>
                </a:ln>
                <a:effectLst/>
                <a:uLnTx/>
                <a:uFillTx/>
                <a:ea typeface="Arial Unicode MS" pitchFamily="34" charset="-128"/>
                <a:cs typeface="Arial Unicode MS" pitchFamily="34" charset="-128"/>
              </a:rPr>
            </a:br>
            <a:br>
              <a:rPr kumimoji="0" lang="en-US" sz="1400" b="1" i="0" u="none" strike="noStrike" kern="0" cap="none" spc="0" normalizeH="0" baseline="0" noProof="0" dirty="0">
                <a:ln>
                  <a:noFill/>
                </a:ln>
                <a:effectLst/>
                <a:uLnTx/>
                <a:uFillTx/>
                <a:ea typeface="Arial Unicode MS" pitchFamily="34" charset="-128"/>
                <a:cs typeface="Arial Unicode MS" pitchFamily="34" charset="-128"/>
              </a:rPr>
            </a:br>
            <a:endParaRPr kumimoji="0" lang="en-US" sz="14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ounded Rectangle 33">
            <a:extLst>
              <a:ext uri="{FF2B5EF4-FFF2-40B4-BE49-F238E27FC236}">
                <a16:creationId xmlns:a16="http://schemas.microsoft.com/office/drawing/2014/main" id="{020B463E-58F3-0A43-801C-1FD254E01E7D}"/>
              </a:ext>
            </a:extLst>
          </p:cNvPr>
          <p:cNvSpPr/>
          <p:nvPr/>
        </p:nvSpPr>
        <p:spPr bwMode="gray">
          <a:xfrm rot="16200000">
            <a:off x="4165991" y="3477429"/>
            <a:ext cx="2065437" cy="369010"/>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err="1">
                <a:solidFill>
                  <a:schemeClr val="accent1"/>
                </a:solidFill>
                <a:ea typeface="Arial Unicode MS" pitchFamily="34" charset="-128"/>
                <a:cs typeface="Arial Unicode MS" pitchFamily="34" charset="-128"/>
              </a:rPr>
              <a:t>execute_function</a:t>
            </a:r>
            <a:endParaRPr lang="en-GB" sz="1400" kern="0" dirty="0">
              <a:solidFill>
                <a:schemeClr val="accent1"/>
              </a:solidFill>
              <a:ea typeface="Arial Unicode MS" pitchFamily="34" charset="-128"/>
              <a:cs typeface="Arial Unicode MS" pitchFamily="34" charset="-128"/>
            </a:endParaRPr>
          </a:p>
        </p:txBody>
      </p:sp>
      <p:cxnSp>
        <p:nvCxnSpPr>
          <p:cNvPr id="35" name="Elbow Connector 34">
            <a:extLst>
              <a:ext uri="{FF2B5EF4-FFF2-40B4-BE49-F238E27FC236}">
                <a16:creationId xmlns:a16="http://schemas.microsoft.com/office/drawing/2014/main" id="{4F401C5D-12B9-C148-A1D0-E1241C012000}"/>
              </a:ext>
            </a:extLst>
          </p:cNvPr>
          <p:cNvCxnSpPr>
            <a:cxnSpLocks/>
            <a:stCxn id="34" idx="1"/>
          </p:cNvCxnSpPr>
          <p:nvPr/>
        </p:nvCxnSpPr>
        <p:spPr>
          <a:xfrm rot="16200000" flipH="1">
            <a:off x="5397192" y="4496170"/>
            <a:ext cx="221525" cy="618489"/>
          </a:xfrm>
          <a:prstGeom prst="bentConnector2">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5FC462F-FCC3-BF44-99B1-6EE77EE38F63}"/>
              </a:ext>
            </a:extLst>
          </p:cNvPr>
          <p:cNvCxnSpPr/>
          <p:nvPr/>
        </p:nvCxnSpPr>
        <p:spPr>
          <a:xfrm>
            <a:off x="1588488" y="2517913"/>
            <a:ext cx="2327102"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D8596DE-E2EB-1447-A814-670EF9435A25}"/>
              </a:ext>
            </a:extLst>
          </p:cNvPr>
          <p:cNvSpPr txBox="1"/>
          <p:nvPr/>
        </p:nvSpPr>
        <p:spPr>
          <a:xfrm>
            <a:off x="1576105" y="2355794"/>
            <a:ext cx="2338855" cy="263659"/>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050" kern="0" dirty="0">
                <a:solidFill>
                  <a:schemeClr val="accent2"/>
                </a:solidFill>
                <a:ea typeface="Arial Unicode MS" pitchFamily="34" charset="-128"/>
                <a:cs typeface="Arial Unicode MS" pitchFamily="34" charset="-128"/>
              </a:rPr>
              <a:t>MODIFY</a:t>
            </a:r>
          </a:p>
        </p:txBody>
      </p:sp>
      <p:cxnSp>
        <p:nvCxnSpPr>
          <p:cNvPr id="39" name="Straight Connector 38">
            <a:extLst>
              <a:ext uri="{FF2B5EF4-FFF2-40B4-BE49-F238E27FC236}">
                <a16:creationId xmlns:a16="http://schemas.microsoft.com/office/drawing/2014/main" id="{B5763769-F68D-A24D-9817-F997D90ADFF3}"/>
              </a:ext>
            </a:extLst>
          </p:cNvPr>
          <p:cNvCxnSpPr>
            <a:cxnSpLocks/>
          </p:cNvCxnSpPr>
          <p:nvPr/>
        </p:nvCxnSpPr>
        <p:spPr>
          <a:xfrm>
            <a:off x="4046436" y="2517913"/>
            <a:ext cx="1336779"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BD7B04D-D65B-5848-AC40-26C97030F2AE}"/>
              </a:ext>
            </a:extLst>
          </p:cNvPr>
          <p:cNvSpPr txBox="1"/>
          <p:nvPr/>
        </p:nvSpPr>
        <p:spPr>
          <a:xfrm>
            <a:off x="4036103" y="2355792"/>
            <a:ext cx="1347112" cy="263659"/>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050" kern="0" dirty="0">
                <a:solidFill>
                  <a:schemeClr val="accent2"/>
                </a:solidFill>
                <a:ea typeface="Arial Unicode MS" pitchFamily="34" charset="-128"/>
                <a:cs typeface="Arial Unicode MS" pitchFamily="34" charset="-128"/>
              </a:rPr>
              <a:t>READ</a:t>
            </a:r>
          </a:p>
        </p:txBody>
      </p:sp>
      <p:sp>
        <p:nvSpPr>
          <p:cNvPr id="42" name="Rounded Rectangle 41">
            <a:extLst>
              <a:ext uri="{FF2B5EF4-FFF2-40B4-BE49-F238E27FC236}">
                <a16:creationId xmlns:a16="http://schemas.microsoft.com/office/drawing/2014/main" id="{826011D7-B44A-B640-841D-3B6E915BFBB8}"/>
              </a:ext>
            </a:extLst>
          </p:cNvPr>
          <p:cNvSpPr/>
          <p:nvPr/>
        </p:nvSpPr>
        <p:spPr bwMode="gray">
          <a:xfrm rot="16200000">
            <a:off x="4649222" y="3478512"/>
            <a:ext cx="2065437" cy="369010"/>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lock</a:t>
            </a:r>
          </a:p>
        </p:txBody>
      </p:sp>
      <p:cxnSp>
        <p:nvCxnSpPr>
          <p:cNvPr id="43" name="Elbow Connector 42">
            <a:extLst>
              <a:ext uri="{FF2B5EF4-FFF2-40B4-BE49-F238E27FC236}">
                <a16:creationId xmlns:a16="http://schemas.microsoft.com/office/drawing/2014/main" id="{B27F8C2B-02CF-364B-8557-5F26516747B1}"/>
              </a:ext>
            </a:extLst>
          </p:cNvPr>
          <p:cNvCxnSpPr>
            <a:cxnSpLocks/>
            <a:stCxn id="42" idx="1"/>
            <a:endCxn id="17" idx="1"/>
          </p:cNvCxnSpPr>
          <p:nvPr/>
        </p:nvCxnSpPr>
        <p:spPr>
          <a:xfrm rot="16200000" flipH="1">
            <a:off x="5830432" y="4547244"/>
            <a:ext cx="220443" cy="517425"/>
          </a:xfrm>
          <a:prstGeom prst="bentConnector2">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0ACAB9F-A8BE-984B-A5EB-2835D84F15CA}"/>
              </a:ext>
            </a:extLst>
          </p:cNvPr>
          <p:cNvCxnSpPr>
            <a:cxnSpLocks/>
          </p:cNvCxnSpPr>
          <p:nvPr/>
        </p:nvCxnSpPr>
        <p:spPr>
          <a:xfrm>
            <a:off x="5515968" y="2508124"/>
            <a:ext cx="35047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F7CCAE8-0A3C-9B4A-A205-64F90000C71E}"/>
              </a:ext>
            </a:extLst>
          </p:cNvPr>
          <p:cNvSpPr txBox="1"/>
          <p:nvPr/>
        </p:nvSpPr>
        <p:spPr>
          <a:xfrm>
            <a:off x="5505635" y="2346003"/>
            <a:ext cx="424713" cy="263659"/>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050" kern="0" dirty="0">
                <a:solidFill>
                  <a:schemeClr val="accent2"/>
                </a:solidFill>
                <a:ea typeface="Arial Unicode MS" pitchFamily="34" charset="-128"/>
                <a:cs typeface="Arial Unicode MS" pitchFamily="34" charset="-128"/>
              </a:rPr>
              <a:t>LOCK</a:t>
            </a:r>
          </a:p>
        </p:txBody>
      </p:sp>
      <p:sp>
        <p:nvSpPr>
          <p:cNvPr id="17" name="Rounded Rectangle 16">
            <a:extLst>
              <a:ext uri="{FF2B5EF4-FFF2-40B4-BE49-F238E27FC236}">
                <a16:creationId xmlns:a16="http://schemas.microsoft.com/office/drawing/2014/main" id="{0C596938-3785-3844-B78E-CD8D1E41D203}"/>
              </a:ext>
            </a:extLst>
          </p:cNvPr>
          <p:cNvSpPr/>
          <p:nvPr/>
        </p:nvSpPr>
        <p:spPr bwMode="gray">
          <a:xfrm>
            <a:off x="6199366" y="4728203"/>
            <a:ext cx="1204487" cy="375951"/>
          </a:xfrm>
          <a:prstGeom prst="roundRect">
            <a:avLst>
              <a:gd name="adj" fmla="val 50000"/>
            </a:avLst>
          </a:prstGeom>
          <a:solidFill>
            <a:schemeClr val="bg1">
              <a:lumMod val="50000"/>
            </a:schemeClr>
          </a:solidFill>
          <a:ln w="12700" algn="ctr">
            <a:solidFill>
              <a:schemeClr val="bg1">
                <a:lumMod val="50000"/>
              </a:schemeClr>
            </a:solid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en-GB" sz="1400" kern="0" dirty="0">
                <a:solidFill>
                  <a:schemeClr val="bg1"/>
                </a:solidFill>
                <a:ea typeface="Arial Unicode MS" pitchFamily="34" charset="-128"/>
                <a:cs typeface="Arial Unicode MS" pitchFamily="34" charset="-128"/>
              </a:rPr>
              <a:t>TX buffer</a:t>
            </a:r>
          </a:p>
        </p:txBody>
      </p:sp>
      <p:pic>
        <p:nvPicPr>
          <p:cNvPr id="30" name="Picture 29">
            <a:extLst>
              <a:ext uri="{FF2B5EF4-FFF2-40B4-BE49-F238E27FC236}">
                <a16:creationId xmlns:a16="http://schemas.microsoft.com/office/drawing/2014/main" id="{EA2DC40B-A0B3-4FEC-971A-D23BEC9D8A79}"/>
              </a:ext>
            </a:extLst>
          </p:cNvPr>
          <p:cNvPicPr>
            <a:picLocks noChangeAspect="1"/>
          </p:cNvPicPr>
          <p:nvPr/>
        </p:nvPicPr>
        <p:blipFill>
          <a:blip r:embed="rId2"/>
          <a:stretch>
            <a:fillRect/>
          </a:stretch>
        </p:blipFill>
        <p:spPr>
          <a:xfrm>
            <a:off x="7746258" y="4840848"/>
            <a:ext cx="765734" cy="765734"/>
          </a:xfrm>
          <a:prstGeom prst="rect">
            <a:avLst/>
          </a:prstGeom>
        </p:spPr>
      </p:pic>
    </p:spTree>
    <p:extLst>
      <p:ext uri="{BB962C8B-B14F-4D97-AF65-F5344CB8AC3E}">
        <p14:creationId xmlns:p14="http://schemas.microsoft.com/office/powerpoint/2010/main" val="141096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6418437" cy="369332"/>
          </a:xfrm>
        </p:spPr>
        <p:txBody>
          <a:bodyPr/>
          <a:lstStyle/>
          <a:p>
            <a:r>
              <a:rPr lang="en-GB" dirty="0"/>
              <a:t>Business objects - </a:t>
            </a:r>
            <a:r>
              <a:rPr lang="en-GB" sz="2400" b="0" dirty="0"/>
              <a:t>status overview</a:t>
            </a:r>
          </a:p>
        </p:txBody>
      </p:sp>
      <p:sp>
        <p:nvSpPr>
          <p:cNvPr id="4" name="TextBox 3"/>
          <p:cNvSpPr txBox="1"/>
          <p:nvPr/>
        </p:nvSpPr>
        <p:spPr>
          <a:xfrm>
            <a:off x="2996836" y="5212930"/>
            <a:ext cx="1225685" cy="263598"/>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GB" sz="1200" kern="0" dirty="0">
                <a:solidFill>
                  <a:schemeClr val="bg1">
                    <a:lumMod val="50000"/>
                  </a:schemeClr>
                </a:solidFill>
                <a:ea typeface="Arial Unicode MS" pitchFamily="34" charset="-128"/>
                <a:cs typeface="Arial Unicode MS" pitchFamily="34" charset="-128"/>
              </a:rPr>
              <a:t>SAP HANA</a:t>
            </a:r>
          </a:p>
        </p:txBody>
      </p:sp>
      <p:sp>
        <p:nvSpPr>
          <p:cNvPr id="5" name="Rounded Rectangle 4"/>
          <p:cNvSpPr/>
          <p:nvPr/>
        </p:nvSpPr>
        <p:spPr bwMode="gray">
          <a:xfrm>
            <a:off x="2843782" y="2622687"/>
            <a:ext cx="1520384" cy="237071"/>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finalize</a:t>
            </a:r>
          </a:p>
        </p:txBody>
      </p:sp>
      <p:sp>
        <p:nvSpPr>
          <p:cNvPr id="6" name="TextBox 5"/>
          <p:cNvSpPr txBox="1"/>
          <p:nvPr/>
        </p:nvSpPr>
        <p:spPr>
          <a:xfrm>
            <a:off x="2814542" y="1997832"/>
            <a:ext cx="640265" cy="351677"/>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SAVE</a:t>
            </a:r>
            <a:br>
              <a:rPr lang="en-GB" sz="1200" kern="0" dirty="0">
                <a:solidFill>
                  <a:srgbClr val="008FD3"/>
                </a:solidFill>
                <a:ea typeface="Arial Unicode MS" pitchFamily="34" charset="-128"/>
                <a:cs typeface="Arial Unicode MS" pitchFamily="34" charset="-128"/>
              </a:rPr>
            </a:br>
            <a:r>
              <a:rPr lang="en-GB" sz="1200" kern="0" dirty="0">
                <a:solidFill>
                  <a:srgbClr val="008FD3"/>
                </a:solidFill>
                <a:ea typeface="Arial Unicode MS" pitchFamily="34" charset="-128"/>
                <a:cs typeface="Arial Unicode MS" pitchFamily="34" charset="-128"/>
              </a:rPr>
              <a:t>SEQUENCE</a:t>
            </a:r>
          </a:p>
          <a:p>
            <a:pPr fontAlgn="base">
              <a:spcBef>
                <a:spcPts val="600"/>
              </a:spcBef>
              <a:spcAft>
                <a:spcPct val="0"/>
              </a:spcAft>
              <a:buClr>
                <a:srgbClr val="F0AB00"/>
              </a:buClr>
              <a:buSzPct val="80000"/>
            </a:pPr>
            <a:endParaRPr lang="en-GB" sz="1200" kern="0" dirty="0">
              <a:solidFill>
                <a:srgbClr val="008FD3"/>
              </a:solidFill>
              <a:ea typeface="Arial Unicode MS" pitchFamily="34" charset="-128"/>
              <a:cs typeface="Arial Unicode MS" pitchFamily="34" charset="-128"/>
            </a:endParaRPr>
          </a:p>
        </p:txBody>
      </p:sp>
      <p:sp>
        <p:nvSpPr>
          <p:cNvPr id="7" name="Rounded Rectangle 6"/>
          <p:cNvSpPr/>
          <p:nvPr/>
        </p:nvSpPr>
        <p:spPr bwMode="gray">
          <a:xfrm rot="16200000">
            <a:off x="303200" y="3153297"/>
            <a:ext cx="1732665" cy="295983"/>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MODIFY</a:t>
            </a:r>
          </a:p>
        </p:txBody>
      </p:sp>
      <p:sp>
        <p:nvSpPr>
          <p:cNvPr id="8" name="Rounded Rectangle 7"/>
          <p:cNvSpPr/>
          <p:nvPr/>
        </p:nvSpPr>
        <p:spPr bwMode="gray">
          <a:xfrm rot="16200000">
            <a:off x="674371" y="3159010"/>
            <a:ext cx="1732665" cy="295984"/>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READ</a:t>
            </a:r>
          </a:p>
        </p:txBody>
      </p:sp>
      <p:sp>
        <p:nvSpPr>
          <p:cNvPr id="10" name="TextBox 9"/>
          <p:cNvSpPr txBox="1"/>
          <p:nvPr/>
        </p:nvSpPr>
        <p:spPr>
          <a:xfrm>
            <a:off x="1030668" y="2000242"/>
            <a:ext cx="1036198" cy="334279"/>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200" kern="0">
                <a:solidFill>
                  <a:srgbClr val="609A7F"/>
                </a:solidFill>
                <a:ea typeface="Arial Unicode MS" pitchFamily="34" charset="-128"/>
                <a:cs typeface="Arial Unicode MS" pitchFamily="34" charset="-128"/>
              </a:rPr>
              <a:t>INTERACTION </a:t>
            </a:r>
            <a:br>
              <a:rPr lang="en-GB" sz="1200" kern="0">
                <a:solidFill>
                  <a:srgbClr val="609A7F"/>
                </a:solidFill>
                <a:ea typeface="Arial Unicode MS" pitchFamily="34" charset="-128"/>
                <a:cs typeface="Arial Unicode MS" pitchFamily="34" charset="-128"/>
              </a:rPr>
            </a:br>
            <a:r>
              <a:rPr lang="en-GB" sz="1200" kern="0">
                <a:solidFill>
                  <a:srgbClr val="609A7F"/>
                </a:solidFill>
                <a:ea typeface="Arial Unicode MS" pitchFamily="34" charset="-128"/>
                <a:cs typeface="Arial Unicode MS" pitchFamily="34" charset="-128"/>
              </a:rPr>
              <a:t>PHASE</a:t>
            </a:r>
            <a:endParaRPr lang="en-GB" sz="1200" kern="0" dirty="0">
              <a:solidFill>
                <a:srgbClr val="609A7F"/>
              </a:solidFill>
              <a:ea typeface="Arial Unicode MS" pitchFamily="34" charset="-128"/>
              <a:cs typeface="Arial Unicode MS" pitchFamily="34" charset="-128"/>
            </a:endParaRPr>
          </a:p>
        </p:txBody>
      </p:sp>
      <p:cxnSp>
        <p:nvCxnSpPr>
          <p:cNvPr id="11" name="Straight Connector 10"/>
          <p:cNvCxnSpPr/>
          <p:nvPr/>
        </p:nvCxnSpPr>
        <p:spPr>
          <a:xfrm>
            <a:off x="1025982" y="2379260"/>
            <a:ext cx="1040883" cy="0"/>
          </a:xfrm>
          <a:prstGeom prst="line">
            <a:avLst/>
          </a:prstGeom>
          <a:ln w="12700">
            <a:solidFill>
              <a:srgbClr val="609A7F"/>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814541" y="2390909"/>
            <a:ext cx="1533344" cy="0"/>
          </a:xfrm>
          <a:prstGeom prst="line">
            <a:avLst/>
          </a:prstGeom>
          <a:ln w="12700">
            <a:solidFill>
              <a:srgbClr val="008FD3"/>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603975" y="2859757"/>
            <a:ext cx="5704" cy="1734132"/>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bwMode="gray">
          <a:xfrm>
            <a:off x="2843782" y="3064220"/>
            <a:ext cx="1520384" cy="237071"/>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check_before_save</a:t>
            </a:r>
          </a:p>
        </p:txBody>
      </p:sp>
      <p:sp>
        <p:nvSpPr>
          <p:cNvPr id="15" name="Rounded Rectangle 14"/>
          <p:cNvSpPr/>
          <p:nvPr/>
        </p:nvSpPr>
        <p:spPr bwMode="gray">
          <a:xfrm>
            <a:off x="2843782" y="3505752"/>
            <a:ext cx="1520384" cy="237071"/>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adjust_numbers</a:t>
            </a:r>
          </a:p>
        </p:txBody>
      </p:sp>
      <p:sp>
        <p:nvSpPr>
          <p:cNvPr id="16" name="Rounded Rectangle 15"/>
          <p:cNvSpPr/>
          <p:nvPr/>
        </p:nvSpPr>
        <p:spPr bwMode="gray">
          <a:xfrm>
            <a:off x="2843782" y="3947285"/>
            <a:ext cx="1520384" cy="237071"/>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save</a:t>
            </a:r>
          </a:p>
        </p:txBody>
      </p:sp>
      <p:sp>
        <p:nvSpPr>
          <p:cNvPr id="17" name="Rounded Rectangle 16"/>
          <p:cNvSpPr/>
          <p:nvPr/>
        </p:nvSpPr>
        <p:spPr bwMode="gray">
          <a:xfrm>
            <a:off x="2068072" y="4721183"/>
            <a:ext cx="928763" cy="375864"/>
          </a:xfrm>
          <a:prstGeom prst="roundRect">
            <a:avLst>
              <a:gd name="adj" fmla="val 50000"/>
            </a:avLst>
          </a:prstGeom>
          <a:solidFill>
            <a:schemeClr val="bg1"/>
          </a:solidFill>
          <a:ln w="12700" algn="ctr">
            <a:solidFill>
              <a:schemeClr val="accent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a:solidFill>
                  <a:schemeClr val="bg1">
                    <a:lumMod val="50000"/>
                  </a:schemeClr>
                </a:solidFill>
                <a:ea typeface="Arial Unicode MS" pitchFamily="34" charset="-128"/>
                <a:cs typeface="Arial Unicode MS" pitchFamily="34" charset="-128"/>
              </a:rPr>
              <a:t>TX buffer</a:t>
            </a:r>
          </a:p>
        </p:txBody>
      </p:sp>
      <p:cxnSp>
        <p:nvCxnSpPr>
          <p:cNvPr id="18" name="Elbow Connector 17"/>
          <p:cNvCxnSpPr>
            <a:cxnSpLocks/>
            <a:stCxn id="7" idx="1"/>
            <a:endCxn id="17" idx="1"/>
          </p:cNvCxnSpPr>
          <p:nvPr/>
        </p:nvCxnSpPr>
        <p:spPr>
          <a:xfrm rot="16200000" flipH="1">
            <a:off x="1248055" y="4089098"/>
            <a:ext cx="741494" cy="898539"/>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18"/>
          <p:cNvCxnSpPr>
            <a:cxnSpLocks/>
            <a:stCxn id="8" idx="1"/>
            <a:endCxn id="17" idx="1"/>
          </p:cNvCxnSpPr>
          <p:nvPr/>
        </p:nvCxnSpPr>
        <p:spPr>
          <a:xfrm rot="16200000" flipH="1">
            <a:off x="1436498" y="4277541"/>
            <a:ext cx="735780" cy="527368"/>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0800000" flipV="1">
            <a:off x="2532455" y="2741222"/>
            <a:ext cx="311329" cy="1979961"/>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0800000" flipV="1">
            <a:off x="2532455" y="3182755"/>
            <a:ext cx="311329" cy="1538428"/>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0800000" flipV="1">
            <a:off x="2532455" y="3624288"/>
            <a:ext cx="311329" cy="1096895"/>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10800000" flipV="1">
            <a:off x="2532455" y="4065821"/>
            <a:ext cx="311329" cy="655362"/>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5088407" y="3266971"/>
            <a:ext cx="5858089" cy="864000"/>
            <a:chOff x="5049860" y="2149641"/>
            <a:chExt cx="5858089" cy="856212"/>
          </a:xfrm>
        </p:grpSpPr>
        <p:sp>
          <p:nvSpPr>
            <p:cNvPr id="34" name="Rectangle 33"/>
            <p:cNvSpPr/>
            <p:nvPr/>
          </p:nvSpPr>
          <p:spPr bwMode="gray">
            <a:xfrm>
              <a:off x="5049860" y="2149641"/>
              <a:ext cx="5858089" cy="856212"/>
            </a:xfrm>
            <a:prstGeom prst="rect">
              <a:avLst/>
            </a:prstGeom>
            <a:solidFill>
              <a:schemeClr val="bg1"/>
            </a:solidFill>
            <a:ln w="12700" algn="ctr">
              <a:solidFill>
                <a:srgbClr val="008FD3"/>
              </a:solidFill>
              <a:miter lim="800000"/>
              <a:headEnd/>
              <a:tailEnd/>
            </a:ln>
          </p:spPr>
          <p:txBody>
            <a:bodyPr lIns="720000" tIns="72000" rIns="90000" bIns="72000" rtlCol="0" anchor="ctr"/>
            <a:lstStyle/>
            <a:p>
              <a:pPr>
                <a:spcBef>
                  <a:spcPts val="600"/>
                </a:spcBef>
              </a:pPr>
              <a:r>
                <a:rPr lang="en-US" sz="1400" dirty="0">
                  <a:solidFill>
                    <a:srgbClr val="008FD3"/>
                  </a:solidFill>
                </a:rPr>
                <a:t>MANAGED </a:t>
              </a:r>
            </a:p>
            <a:p>
              <a:pPr>
                <a:spcBef>
                  <a:spcPts val="600"/>
                </a:spcBef>
              </a:pPr>
              <a:r>
                <a:rPr lang="en-US" sz="1400" dirty="0">
                  <a:solidFill>
                    <a:srgbClr val="008FD3"/>
                  </a:solidFill>
                </a:rPr>
                <a:t>Green field development</a:t>
              </a:r>
            </a:p>
          </p:txBody>
        </p:sp>
        <p:sp>
          <p:nvSpPr>
            <p:cNvPr id="25" name="Rectangle 24"/>
            <p:cNvSpPr/>
            <p:nvPr/>
          </p:nvSpPr>
          <p:spPr bwMode="gray">
            <a:xfrm>
              <a:off x="5049861" y="2149641"/>
              <a:ext cx="371690" cy="853200"/>
            </a:xfrm>
            <a:prstGeom prst="rect">
              <a:avLst/>
            </a:prstGeom>
            <a:solidFill>
              <a:srgbClr val="008FD3"/>
            </a:solidFill>
            <a:ln w="19050" algn="ctr">
              <a:solidFill>
                <a:srgbClr val="008FD3"/>
              </a:solidFill>
              <a:miter lim="800000"/>
              <a:headEnd/>
              <a:tailEnd/>
            </a:ln>
          </p:spPr>
          <p:txBody>
            <a:bodyPr lIns="0" tIns="0" rIns="0" bIns="0" rtlCol="0" anchor="ctr"/>
            <a:lstStyle/>
            <a:p>
              <a:pPr algn="ctr" defTabSz="914400" fontAlgn="base">
                <a:spcBef>
                  <a:spcPct val="50000"/>
                </a:spcBef>
                <a:spcAft>
                  <a:spcPct val="0"/>
                </a:spcAft>
                <a:buClr>
                  <a:srgbClr val="F0AB00"/>
                </a:buClr>
                <a:buSzPct val="80000"/>
              </a:pPr>
              <a:r>
                <a:rPr lang="en-GB" sz="2800" kern="0" dirty="0">
                  <a:solidFill>
                    <a:schemeClr val="bg1"/>
                  </a:solidFill>
                  <a:ea typeface="Arial Unicode MS" pitchFamily="34" charset="-128"/>
                  <a:cs typeface="Arial Unicode MS" pitchFamily="34" charset="-128"/>
                </a:rPr>
                <a:t>2</a:t>
              </a:r>
            </a:p>
          </p:txBody>
        </p:sp>
      </p:grpSp>
      <p:grpSp>
        <p:nvGrpSpPr>
          <p:cNvPr id="38" name="Group 37"/>
          <p:cNvGrpSpPr/>
          <p:nvPr/>
        </p:nvGrpSpPr>
        <p:grpSpPr>
          <a:xfrm>
            <a:off x="5088407" y="4412908"/>
            <a:ext cx="5858089" cy="864000"/>
            <a:chOff x="5049860" y="3056468"/>
            <a:chExt cx="5858089" cy="662400"/>
          </a:xfrm>
        </p:grpSpPr>
        <p:sp>
          <p:nvSpPr>
            <p:cNvPr id="35" name="Rectangle 34"/>
            <p:cNvSpPr/>
            <p:nvPr/>
          </p:nvSpPr>
          <p:spPr bwMode="gray">
            <a:xfrm>
              <a:off x="5049860" y="3056468"/>
              <a:ext cx="5858089" cy="662400"/>
            </a:xfrm>
            <a:prstGeom prst="rect">
              <a:avLst/>
            </a:prstGeom>
            <a:solidFill>
              <a:schemeClr val="bg1"/>
            </a:solidFill>
            <a:ln w="12700" algn="ctr">
              <a:solidFill>
                <a:srgbClr val="609A7F"/>
              </a:solidFill>
              <a:miter lim="800000"/>
              <a:headEnd/>
              <a:tailEnd/>
            </a:ln>
          </p:spPr>
          <p:txBody>
            <a:bodyPr lIns="720000" tIns="72000" rIns="90000" bIns="72000" rtlCol="0" anchor="ctr"/>
            <a:lstStyle/>
            <a:p>
              <a:pPr>
                <a:spcBef>
                  <a:spcPts val="600"/>
                </a:spcBef>
              </a:pPr>
              <a:r>
                <a:rPr lang="en-GB" sz="1400" kern="0" dirty="0">
                  <a:solidFill>
                    <a:srgbClr val="609A7F"/>
                  </a:solidFill>
                  <a:ea typeface="Arial Unicode MS" pitchFamily="34" charset="-128"/>
                  <a:cs typeface="Arial Unicode MS" pitchFamily="34" charset="-128"/>
                </a:rPr>
                <a:t>(MANAGED WITH) SAVE SELF-IMPLEMENTED </a:t>
              </a:r>
            </a:p>
            <a:p>
              <a:pPr>
                <a:spcBef>
                  <a:spcPts val="600"/>
                </a:spcBef>
              </a:pPr>
              <a:r>
                <a:rPr lang="en-US" sz="1400" dirty="0">
                  <a:solidFill>
                    <a:srgbClr val="609A7F"/>
                  </a:solidFill>
                </a:rPr>
                <a:t>Update task function module available </a:t>
              </a:r>
              <a:br>
                <a:rPr lang="en-US" sz="1400" dirty="0">
                  <a:solidFill>
                    <a:srgbClr val="609A7F"/>
                  </a:solidFill>
                </a:rPr>
              </a:br>
              <a:r>
                <a:rPr lang="en-US" sz="1200" dirty="0"/>
                <a:t>(e.g. Business Partner, Product,..)</a:t>
              </a:r>
            </a:p>
          </p:txBody>
        </p:sp>
        <p:sp>
          <p:nvSpPr>
            <p:cNvPr id="27" name="Rectangle 26"/>
            <p:cNvSpPr/>
            <p:nvPr/>
          </p:nvSpPr>
          <p:spPr bwMode="gray">
            <a:xfrm>
              <a:off x="5049860" y="3059644"/>
              <a:ext cx="371690" cy="651600"/>
            </a:xfrm>
            <a:prstGeom prst="rect">
              <a:avLst/>
            </a:prstGeom>
            <a:solidFill>
              <a:srgbClr val="609A7F"/>
            </a:solidFill>
            <a:ln w="19050" algn="ctr">
              <a:solidFill>
                <a:srgbClr val="609A7F"/>
              </a:solidFill>
              <a:miter lim="800000"/>
              <a:headEnd/>
              <a:tailEnd/>
            </a:ln>
          </p:spPr>
          <p:txBody>
            <a:bodyPr lIns="0" tIns="0" rIns="0" bIns="0" rtlCol="0" anchor="ctr"/>
            <a:lstStyle/>
            <a:p>
              <a:pPr algn="ctr" defTabSz="914400" fontAlgn="base">
                <a:spcBef>
                  <a:spcPct val="50000"/>
                </a:spcBef>
                <a:spcAft>
                  <a:spcPct val="0"/>
                </a:spcAft>
                <a:buClr>
                  <a:srgbClr val="F0AB00"/>
                </a:buClr>
                <a:buSzPct val="80000"/>
              </a:pPr>
              <a:r>
                <a:rPr lang="en-GB" sz="2800" kern="0" dirty="0">
                  <a:solidFill>
                    <a:schemeClr val="bg1"/>
                  </a:solidFill>
                  <a:ea typeface="Arial Unicode MS" pitchFamily="34" charset="-128"/>
                  <a:cs typeface="Arial Unicode MS" pitchFamily="34" charset="-128"/>
                </a:rPr>
                <a:t>3</a:t>
              </a:r>
            </a:p>
          </p:txBody>
        </p:sp>
      </p:grpSp>
      <p:grpSp>
        <p:nvGrpSpPr>
          <p:cNvPr id="39" name="Group 38"/>
          <p:cNvGrpSpPr/>
          <p:nvPr/>
        </p:nvGrpSpPr>
        <p:grpSpPr>
          <a:xfrm>
            <a:off x="5088406" y="2121033"/>
            <a:ext cx="5858089" cy="864000"/>
            <a:chOff x="5049860" y="4262689"/>
            <a:chExt cx="5858089" cy="662400"/>
          </a:xfrm>
        </p:grpSpPr>
        <p:sp>
          <p:nvSpPr>
            <p:cNvPr id="36" name="Rectangle 35"/>
            <p:cNvSpPr/>
            <p:nvPr/>
          </p:nvSpPr>
          <p:spPr bwMode="gray">
            <a:xfrm>
              <a:off x="5049860" y="4262689"/>
              <a:ext cx="5858089" cy="662400"/>
            </a:xfrm>
            <a:prstGeom prst="rect">
              <a:avLst/>
            </a:prstGeom>
            <a:solidFill>
              <a:schemeClr val="bg1"/>
            </a:solidFill>
            <a:ln w="12700" algn="ctr">
              <a:solidFill>
                <a:srgbClr val="A8A340"/>
              </a:solidFill>
              <a:miter lim="800000"/>
              <a:headEnd/>
              <a:tailEnd/>
            </a:ln>
          </p:spPr>
          <p:txBody>
            <a:bodyPr lIns="720000" tIns="72000" rIns="90000" bIns="72000" rtlCol="0" anchor="ctr"/>
            <a:lstStyle/>
            <a:p>
              <a:r>
                <a:rPr lang="en-US" sz="1400" dirty="0">
                  <a:solidFill>
                    <a:srgbClr val="A8A33F"/>
                  </a:solidFill>
                </a:rPr>
                <a:t>UNMANAGED</a:t>
              </a:r>
              <a:endParaRPr lang="en-US" sz="1600" dirty="0">
                <a:solidFill>
                  <a:srgbClr val="A8A33F"/>
                </a:solidFill>
              </a:endParaRPr>
            </a:p>
            <a:p>
              <a:pPr>
                <a:spcBef>
                  <a:spcPts val="600"/>
                </a:spcBef>
              </a:pPr>
              <a:r>
                <a:rPr lang="en-US" sz="1400" dirty="0">
                  <a:solidFill>
                    <a:srgbClr val="A8A340"/>
                  </a:solidFill>
                </a:rPr>
                <a:t>Application coding available</a:t>
              </a:r>
              <a:br>
                <a:rPr lang="en-US" sz="1400" dirty="0"/>
              </a:br>
              <a:r>
                <a:rPr lang="en-US" sz="1200" dirty="0"/>
                <a:t>(e.g. Purchase Order, Sales Order,…) </a:t>
              </a:r>
            </a:p>
          </p:txBody>
        </p:sp>
        <p:sp>
          <p:nvSpPr>
            <p:cNvPr id="29" name="Rectangle 28"/>
            <p:cNvSpPr/>
            <p:nvPr/>
          </p:nvSpPr>
          <p:spPr bwMode="gray">
            <a:xfrm>
              <a:off x="5049860" y="4265865"/>
              <a:ext cx="371690" cy="651600"/>
            </a:xfrm>
            <a:prstGeom prst="rect">
              <a:avLst/>
            </a:prstGeom>
            <a:solidFill>
              <a:srgbClr val="A8A340"/>
            </a:solidFill>
            <a:ln w="19050" algn="ctr">
              <a:solidFill>
                <a:srgbClr val="A8A340"/>
              </a:solidFill>
              <a:miter lim="800000"/>
              <a:headEnd/>
              <a:tailEnd/>
            </a:ln>
          </p:spPr>
          <p:txBody>
            <a:bodyPr lIns="0" tIns="0" rIns="0" bIns="0" rtlCol="0" anchor="ctr"/>
            <a:lstStyle/>
            <a:p>
              <a:pPr algn="ctr" defTabSz="914400" fontAlgn="base">
                <a:spcBef>
                  <a:spcPct val="50000"/>
                </a:spcBef>
                <a:spcAft>
                  <a:spcPct val="0"/>
                </a:spcAft>
                <a:buClr>
                  <a:srgbClr val="F0AB00"/>
                </a:buClr>
                <a:buSzPct val="80000"/>
              </a:pPr>
              <a:r>
                <a:rPr lang="en-GB" sz="2800" kern="0" dirty="0">
                  <a:solidFill>
                    <a:schemeClr val="bg1"/>
                  </a:solidFill>
                  <a:ea typeface="Arial Unicode MS" pitchFamily="34" charset="-128"/>
                  <a:cs typeface="Arial Unicode MS" pitchFamily="34" charset="-128"/>
                </a:rPr>
                <a:t>1</a:t>
              </a:r>
            </a:p>
          </p:txBody>
        </p:sp>
      </p:grpSp>
      <p:sp>
        <p:nvSpPr>
          <p:cNvPr id="40" name="Rounded Rectangle 39"/>
          <p:cNvSpPr/>
          <p:nvPr/>
        </p:nvSpPr>
        <p:spPr bwMode="gray">
          <a:xfrm rot="16200000">
            <a:off x="1045542" y="3153297"/>
            <a:ext cx="1732665" cy="295983"/>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LOCK</a:t>
            </a:r>
          </a:p>
        </p:txBody>
      </p:sp>
      <p:cxnSp>
        <p:nvCxnSpPr>
          <p:cNvPr id="41" name="Elbow Connector 40"/>
          <p:cNvCxnSpPr>
            <a:cxnSpLocks/>
            <a:stCxn id="40" idx="1"/>
            <a:endCxn id="17" idx="1"/>
          </p:cNvCxnSpPr>
          <p:nvPr/>
        </p:nvCxnSpPr>
        <p:spPr>
          <a:xfrm rot="16200000" flipH="1">
            <a:off x="1619226" y="4460269"/>
            <a:ext cx="741494" cy="156197"/>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8749B298-1C23-4685-9CE1-787195C3449B}"/>
              </a:ext>
            </a:extLst>
          </p:cNvPr>
          <p:cNvPicPr>
            <a:picLocks noChangeAspect="1"/>
          </p:cNvPicPr>
          <p:nvPr/>
        </p:nvPicPr>
        <p:blipFill>
          <a:blip r:embed="rId2"/>
          <a:stretch>
            <a:fillRect/>
          </a:stretch>
        </p:blipFill>
        <p:spPr>
          <a:xfrm>
            <a:off x="3221108" y="4459140"/>
            <a:ext cx="765734" cy="765734"/>
          </a:xfrm>
          <a:prstGeom prst="rect">
            <a:avLst/>
          </a:prstGeom>
        </p:spPr>
      </p:pic>
    </p:spTree>
    <p:extLst>
      <p:ext uri="{BB962C8B-B14F-4D97-AF65-F5344CB8AC3E}">
        <p14:creationId xmlns:p14="http://schemas.microsoft.com/office/powerpoint/2010/main" val="3556687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6598928" cy="369332"/>
          </a:xfrm>
        </p:spPr>
        <p:txBody>
          <a:bodyPr/>
          <a:lstStyle/>
          <a:p>
            <a:r>
              <a:rPr lang="en-GB" dirty="0"/>
              <a:t>Business objects - </a:t>
            </a:r>
            <a:r>
              <a:rPr lang="en-GB" sz="2400" b="0" dirty="0"/>
              <a:t>unmanaged</a:t>
            </a:r>
          </a:p>
        </p:txBody>
      </p:sp>
      <p:cxnSp>
        <p:nvCxnSpPr>
          <p:cNvPr id="129" name="Straight Connector 128"/>
          <p:cNvCxnSpPr/>
          <p:nvPr/>
        </p:nvCxnSpPr>
        <p:spPr>
          <a:xfrm>
            <a:off x="3422512" y="5226873"/>
            <a:ext cx="0" cy="413612"/>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2821026" y="6243228"/>
            <a:ext cx="1225685" cy="263598"/>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GB" sz="1200" kern="0" dirty="0">
                <a:solidFill>
                  <a:schemeClr val="bg1">
                    <a:lumMod val="50000"/>
                  </a:schemeClr>
                </a:solidFill>
                <a:ea typeface="Arial Unicode MS" pitchFamily="34" charset="-128"/>
                <a:cs typeface="Arial Unicode MS" pitchFamily="34" charset="-128"/>
              </a:rPr>
              <a:t>SAP HANA</a:t>
            </a:r>
          </a:p>
        </p:txBody>
      </p:sp>
      <p:sp>
        <p:nvSpPr>
          <p:cNvPr id="746" name="TextBox 745"/>
          <p:cNvSpPr txBox="1"/>
          <p:nvPr/>
        </p:nvSpPr>
        <p:spPr>
          <a:xfrm>
            <a:off x="2423982" y="1819547"/>
            <a:ext cx="640265" cy="351677"/>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SAVE</a:t>
            </a:r>
            <a:br>
              <a:rPr lang="en-GB" sz="1200" kern="0" dirty="0">
                <a:solidFill>
                  <a:srgbClr val="008FD3"/>
                </a:solidFill>
                <a:ea typeface="Arial Unicode MS" pitchFamily="34" charset="-128"/>
                <a:cs typeface="Arial Unicode MS" pitchFamily="34" charset="-128"/>
              </a:rPr>
            </a:br>
            <a:r>
              <a:rPr lang="en-GB" sz="1200" kern="0" dirty="0">
                <a:solidFill>
                  <a:srgbClr val="008FD3"/>
                </a:solidFill>
                <a:ea typeface="Arial Unicode MS" pitchFamily="34" charset="-128"/>
                <a:cs typeface="Arial Unicode MS" pitchFamily="34" charset="-128"/>
              </a:rPr>
              <a:t>SEQUENCE</a:t>
            </a:r>
          </a:p>
          <a:p>
            <a:pPr fontAlgn="base">
              <a:spcBef>
                <a:spcPts val="600"/>
              </a:spcBef>
              <a:spcAft>
                <a:spcPct val="0"/>
              </a:spcAft>
              <a:buClr>
                <a:srgbClr val="F0AB00"/>
              </a:buClr>
              <a:buSzPct val="80000"/>
            </a:pPr>
            <a:endParaRPr lang="en-GB" sz="1200" kern="0" dirty="0">
              <a:solidFill>
                <a:srgbClr val="008FD3"/>
              </a:solidFill>
              <a:ea typeface="Arial Unicode MS" pitchFamily="34" charset="-128"/>
              <a:cs typeface="Arial Unicode MS" pitchFamily="34" charset="-128"/>
            </a:endParaRPr>
          </a:p>
        </p:txBody>
      </p:sp>
      <p:cxnSp>
        <p:nvCxnSpPr>
          <p:cNvPr id="747" name="Straight Connector 746"/>
          <p:cNvCxnSpPr>
            <a:cxnSpLocks/>
          </p:cNvCxnSpPr>
          <p:nvPr/>
        </p:nvCxnSpPr>
        <p:spPr>
          <a:xfrm>
            <a:off x="2423982" y="2212624"/>
            <a:ext cx="1985878" cy="0"/>
          </a:xfrm>
          <a:prstGeom prst="line">
            <a:avLst/>
          </a:prstGeom>
          <a:ln w="12700">
            <a:solidFill>
              <a:srgbClr val="008FD3"/>
            </a:solidFill>
            <a:tailEnd type="none"/>
          </a:ln>
        </p:spPr>
        <p:style>
          <a:lnRef idx="1">
            <a:schemeClr val="accent1"/>
          </a:lnRef>
          <a:fillRef idx="0">
            <a:schemeClr val="accent1"/>
          </a:fillRef>
          <a:effectRef idx="0">
            <a:schemeClr val="accent1"/>
          </a:effectRef>
          <a:fontRef idx="minor">
            <a:schemeClr val="tx1"/>
          </a:fontRef>
        </p:style>
      </p:cxnSp>
      <p:sp>
        <p:nvSpPr>
          <p:cNvPr id="749" name="Rounded Rectangle 748"/>
          <p:cNvSpPr/>
          <p:nvPr/>
        </p:nvSpPr>
        <p:spPr bwMode="gray">
          <a:xfrm>
            <a:off x="2984275" y="2901337"/>
            <a:ext cx="1425586" cy="222910"/>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err="1">
                <a:solidFill>
                  <a:srgbClr val="008FD3"/>
                </a:solidFill>
                <a:ea typeface="Arial Unicode MS" pitchFamily="34" charset="-128"/>
                <a:cs typeface="Arial Unicode MS" pitchFamily="34" charset="-128"/>
              </a:rPr>
              <a:t>checkBeforeSave</a:t>
            </a:r>
            <a:endParaRPr lang="en-GB" sz="1200" kern="0" dirty="0">
              <a:solidFill>
                <a:srgbClr val="008FD3"/>
              </a:solidFill>
              <a:ea typeface="Arial Unicode MS" pitchFamily="34" charset="-128"/>
              <a:cs typeface="Arial Unicode MS" pitchFamily="34" charset="-128"/>
            </a:endParaRPr>
          </a:p>
        </p:txBody>
      </p:sp>
      <p:sp>
        <p:nvSpPr>
          <p:cNvPr id="750" name="Rounded Rectangle 749"/>
          <p:cNvSpPr/>
          <p:nvPr/>
        </p:nvSpPr>
        <p:spPr bwMode="gray">
          <a:xfrm>
            <a:off x="2984275" y="3342869"/>
            <a:ext cx="1425586" cy="257590"/>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err="1">
                <a:solidFill>
                  <a:srgbClr val="008FD3"/>
                </a:solidFill>
                <a:ea typeface="Arial Unicode MS" pitchFamily="34" charset="-128"/>
                <a:cs typeface="Arial Unicode MS" pitchFamily="34" charset="-128"/>
              </a:rPr>
              <a:t>adjustNumbers</a:t>
            </a:r>
            <a:endParaRPr lang="en-GB" sz="1200" kern="0" dirty="0">
              <a:solidFill>
                <a:srgbClr val="008FD3"/>
              </a:solidFill>
              <a:ea typeface="Arial Unicode MS" pitchFamily="34" charset="-128"/>
              <a:cs typeface="Arial Unicode MS" pitchFamily="34" charset="-128"/>
            </a:endParaRPr>
          </a:p>
        </p:txBody>
      </p:sp>
      <p:sp>
        <p:nvSpPr>
          <p:cNvPr id="751" name="Rounded Rectangle 750"/>
          <p:cNvSpPr/>
          <p:nvPr/>
        </p:nvSpPr>
        <p:spPr bwMode="gray">
          <a:xfrm>
            <a:off x="2984275" y="3784401"/>
            <a:ext cx="1425586" cy="257487"/>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save</a:t>
            </a:r>
          </a:p>
        </p:txBody>
      </p:sp>
      <p:cxnSp>
        <p:nvCxnSpPr>
          <p:cNvPr id="126" name="Straight Connector 125"/>
          <p:cNvCxnSpPr>
            <a:cxnSpLocks/>
            <a:stCxn id="41" idx="1"/>
          </p:cNvCxnSpPr>
          <p:nvPr/>
        </p:nvCxnSpPr>
        <p:spPr>
          <a:xfrm>
            <a:off x="1229678" y="4011024"/>
            <a:ext cx="0" cy="539312"/>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cxnSpLocks/>
            <a:stCxn id="42" idx="1"/>
          </p:cNvCxnSpPr>
          <p:nvPr/>
        </p:nvCxnSpPr>
        <p:spPr>
          <a:xfrm>
            <a:off x="1600849" y="4016738"/>
            <a:ext cx="0" cy="487158"/>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cxnSpLocks/>
            <a:stCxn id="46" idx="1"/>
          </p:cNvCxnSpPr>
          <p:nvPr/>
        </p:nvCxnSpPr>
        <p:spPr>
          <a:xfrm>
            <a:off x="1972020" y="4011024"/>
            <a:ext cx="0" cy="539312"/>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ACE16C6-11CF-754B-AED0-8A2823A681CF}"/>
              </a:ext>
            </a:extLst>
          </p:cNvPr>
          <p:cNvCxnSpPr/>
          <p:nvPr/>
        </p:nvCxnSpPr>
        <p:spPr>
          <a:xfrm>
            <a:off x="4972929" y="1268413"/>
            <a:ext cx="0" cy="5153489"/>
          </a:xfrm>
          <a:prstGeom prst="line">
            <a:avLst/>
          </a:prstGeom>
          <a:ln w="1587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2D16EF8-6BF2-4042-9A95-518B0CCD1CCF}"/>
              </a:ext>
            </a:extLst>
          </p:cNvPr>
          <p:cNvSpPr txBox="1"/>
          <p:nvPr/>
        </p:nvSpPr>
        <p:spPr>
          <a:xfrm>
            <a:off x="5350189" y="2190238"/>
            <a:ext cx="6022168" cy="2900889"/>
          </a:xfrm>
          <a:prstGeom prst="rect">
            <a:avLst/>
          </a:prstGeom>
          <a:noFill/>
        </p:spPr>
        <p:txBody>
          <a:bodyPr wrap="square" lIns="0" tIns="0" rIns="0" bIns="0" rtlCol="0">
            <a:noAutofit/>
          </a:bodyPr>
          <a:lstStyle/>
          <a:p>
            <a:pPr fontAlgn="base">
              <a:spcBef>
                <a:spcPct val="50000"/>
              </a:spcBef>
              <a:spcAft>
                <a:spcPct val="0"/>
              </a:spcAft>
              <a:buClr>
                <a:srgbClr val="F0AB00"/>
              </a:buClr>
              <a:buSzPct val="80000"/>
            </a:pPr>
            <a:r>
              <a:rPr lang="en-GB" sz="1800" b="1" kern="0" dirty="0">
                <a:ea typeface="Arial Unicode MS" pitchFamily="34" charset="-128"/>
                <a:cs typeface="Arial Unicode MS" pitchFamily="34" charset="-128"/>
              </a:rPr>
              <a:t>Application coding </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already available</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for interaction phase, transactional buffer and save sequence</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decoupled from UI technology</a:t>
            </a:r>
          </a:p>
          <a:p>
            <a:pPr marL="285750" indent="-285750" fontAlgn="base">
              <a:spcBef>
                <a:spcPct val="50000"/>
              </a:spcBef>
              <a:spcAft>
                <a:spcPct val="0"/>
              </a:spcAft>
              <a:buClr>
                <a:srgbClr val="F0AB00"/>
              </a:buClr>
              <a:buSzPct val="80000"/>
              <a:buBlip>
                <a:blip r:embed="rId3"/>
              </a:buBlip>
            </a:pPr>
            <a:endParaRPr lang="en-GB" sz="16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Blip>
                <a:blip r:embed="rId3"/>
              </a:buBlip>
            </a:pPr>
            <a:endParaRPr lang="en-GB"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GB" sz="1800" b="1" kern="0" dirty="0">
                <a:ea typeface="Arial Unicode MS" pitchFamily="34" charset="-128"/>
                <a:cs typeface="Arial Unicode MS" pitchFamily="34" charset="-128"/>
              </a:rPr>
              <a:t>Examples</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Sales Order, Purchase Order</a:t>
            </a:r>
          </a:p>
        </p:txBody>
      </p:sp>
      <p:sp>
        <p:nvSpPr>
          <p:cNvPr id="4" name="TextBox 3"/>
          <p:cNvSpPr txBox="1"/>
          <p:nvPr/>
        </p:nvSpPr>
        <p:spPr>
          <a:xfrm>
            <a:off x="1260403" y="5928764"/>
            <a:ext cx="859608"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Adapter</a:t>
            </a:r>
          </a:p>
        </p:txBody>
      </p:sp>
      <p:sp>
        <p:nvSpPr>
          <p:cNvPr id="745" name="Rounded Rectangle 744"/>
          <p:cNvSpPr/>
          <p:nvPr/>
        </p:nvSpPr>
        <p:spPr bwMode="gray">
          <a:xfrm>
            <a:off x="2984275" y="2459803"/>
            <a:ext cx="1425585" cy="237071"/>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finalize</a:t>
            </a:r>
          </a:p>
        </p:txBody>
      </p:sp>
      <p:cxnSp>
        <p:nvCxnSpPr>
          <p:cNvPr id="9" name="Elbow Connector 8">
            <a:extLst>
              <a:ext uri="{FF2B5EF4-FFF2-40B4-BE49-F238E27FC236}">
                <a16:creationId xmlns:a16="http://schemas.microsoft.com/office/drawing/2014/main" id="{035BDFA2-FD59-E748-B4A8-73B5333DE143}"/>
              </a:ext>
            </a:extLst>
          </p:cNvPr>
          <p:cNvCxnSpPr>
            <a:cxnSpLocks/>
            <a:stCxn id="745" idx="1"/>
          </p:cNvCxnSpPr>
          <p:nvPr/>
        </p:nvCxnSpPr>
        <p:spPr>
          <a:xfrm rot="10800000" flipV="1">
            <a:off x="2446009" y="2578339"/>
            <a:ext cx="538266" cy="1983972"/>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DBD6BA07-2FE0-7D4C-A7B5-016C8ABD7C4A}"/>
              </a:ext>
            </a:extLst>
          </p:cNvPr>
          <p:cNvCxnSpPr>
            <a:cxnSpLocks/>
            <a:stCxn id="749" idx="1"/>
          </p:cNvCxnSpPr>
          <p:nvPr/>
        </p:nvCxnSpPr>
        <p:spPr>
          <a:xfrm rot="10800000" flipV="1">
            <a:off x="2595151" y="3012792"/>
            <a:ext cx="389124" cy="1563678"/>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7299C613-5023-8B4F-819A-A8CB063C9291}"/>
              </a:ext>
            </a:extLst>
          </p:cNvPr>
          <p:cNvCxnSpPr>
            <a:cxnSpLocks/>
            <a:stCxn id="750" idx="1"/>
          </p:cNvCxnSpPr>
          <p:nvPr/>
        </p:nvCxnSpPr>
        <p:spPr>
          <a:xfrm rot="10800000" flipV="1">
            <a:off x="2744115" y="3471664"/>
            <a:ext cx="240161" cy="1104806"/>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FF0A9F53-CA19-D449-9B6F-340F588B3D54}"/>
              </a:ext>
            </a:extLst>
          </p:cNvPr>
          <p:cNvCxnSpPr>
            <a:cxnSpLocks/>
            <a:stCxn id="751" idx="1"/>
          </p:cNvCxnSpPr>
          <p:nvPr/>
        </p:nvCxnSpPr>
        <p:spPr>
          <a:xfrm rot="10800000" flipV="1">
            <a:off x="2891415" y="3913144"/>
            <a:ext cx="92860" cy="649167"/>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D42FD5F9-0A3D-9C41-89E2-4836FDF3BF9D}"/>
              </a:ext>
            </a:extLst>
          </p:cNvPr>
          <p:cNvSpPr/>
          <p:nvPr/>
        </p:nvSpPr>
        <p:spPr bwMode="gray">
          <a:xfrm rot="16200000">
            <a:off x="363345" y="2996700"/>
            <a:ext cx="1732665" cy="295983"/>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MODIFY</a:t>
            </a:r>
          </a:p>
        </p:txBody>
      </p:sp>
      <p:sp>
        <p:nvSpPr>
          <p:cNvPr id="42" name="Rounded Rectangle 41">
            <a:extLst>
              <a:ext uri="{FF2B5EF4-FFF2-40B4-BE49-F238E27FC236}">
                <a16:creationId xmlns:a16="http://schemas.microsoft.com/office/drawing/2014/main" id="{3EFF8D88-EF8A-274C-A98A-A139A2DC6BFB}"/>
              </a:ext>
            </a:extLst>
          </p:cNvPr>
          <p:cNvSpPr/>
          <p:nvPr/>
        </p:nvSpPr>
        <p:spPr bwMode="gray">
          <a:xfrm rot="16200000">
            <a:off x="734516" y="3002413"/>
            <a:ext cx="1732665" cy="295984"/>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READ</a:t>
            </a:r>
          </a:p>
        </p:txBody>
      </p:sp>
      <p:sp>
        <p:nvSpPr>
          <p:cNvPr id="43" name="TextBox 42">
            <a:extLst>
              <a:ext uri="{FF2B5EF4-FFF2-40B4-BE49-F238E27FC236}">
                <a16:creationId xmlns:a16="http://schemas.microsoft.com/office/drawing/2014/main" id="{5DA9EC9F-C525-5D47-A2D5-A47B0B108E41}"/>
              </a:ext>
            </a:extLst>
          </p:cNvPr>
          <p:cNvSpPr txBox="1"/>
          <p:nvPr/>
        </p:nvSpPr>
        <p:spPr>
          <a:xfrm>
            <a:off x="1090813" y="1843645"/>
            <a:ext cx="1036198" cy="334279"/>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200" kern="0">
                <a:solidFill>
                  <a:srgbClr val="609A7F"/>
                </a:solidFill>
                <a:ea typeface="Arial Unicode MS" pitchFamily="34" charset="-128"/>
                <a:cs typeface="Arial Unicode MS" pitchFamily="34" charset="-128"/>
              </a:rPr>
              <a:t>INTERACTION </a:t>
            </a:r>
            <a:br>
              <a:rPr lang="en-GB" sz="1200" kern="0">
                <a:solidFill>
                  <a:srgbClr val="609A7F"/>
                </a:solidFill>
                <a:ea typeface="Arial Unicode MS" pitchFamily="34" charset="-128"/>
                <a:cs typeface="Arial Unicode MS" pitchFamily="34" charset="-128"/>
              </a:rPr>
            </a:br>
            <a:r>
              <a:rPr lang="en-GB" sz="1200" kern="0">
                <a:solidFill>
                  <a:srgbClr val="609A7F"/>
                </a:solidFill>
                <a:ea typeface="Arial Unicode MS" pitchFamily="34" charset="-128"/>
                <a:cs typeface="Arial Unicode MS" pitchFamily="34" charset="-128"/>
              </a:rPr>
              <a:t>PHASE</a:t>
            </a:r>
            <a:endParaRPr lang="en-GB" sz="1200" kern="0" dirty="0">
              <a:solidFill>
                <a:srgbClr val="609A7F"/>
              </a:solidFill>
              <a:ea typeface="Arial Unicode MS" pitchFamily="34" charset="-128"/>
              <a:cs typeface="Arial Unicode MS" pitchFamily="34" charset="-128"/>
            </a:endParaRPr>
          </a:p>
        </p:txBody>
      </p:sp>
      <p:cxnSp>
        <p:nvCxnSpPr>
          <p:cNvPr id="44" name="Straight Connector 43">
            <a:extLst>
              <a:ext uri="{FF2B5EF4-FFF2-40B4-BE49-F238E27FC236}">
                <a16:creationId xmlns:a16="http://schemas.microsoft.com/office/drawing/2014/main" id="{E1BF7332-4A49-8E44-8C7D-39CEFFE13658}"/>
              </a:ext>
            </a:extLst>
          </p:cNvPr>
          <p:cNvCxnSpPr/>
          <p:nvPr/>
        </p:nvCxnSpPr>
        <p:spPr>
          <a:xfrm>
            <a:off x="1086127" y="2222663"/>
            <a:ext cx="1040883" cy="0"/>
          </a:xfrm>
          <a:prstGeom prst="line">
            <a:avLst/>
          </a:prstGeom>
          <a:ln w="12700">
            <a:solidFill>
              <a:srgbClr val="609A7F"/>
            </a:solidFill>
            <a:tailEnd type="none"/>
          </a:ln>
        </p:spPr>
        <p:style>
          <a:lnRef idx="1">
            <a:schemeClr val="accent1"/>
          </a:lnRef>
          <a:fillRef idx="0">
            <a:schemeClr val="accent1"/>
          </a:fillRef>
          <a:effectRef idx="0">
            <a:schemeClr val="accent1"/>
          </a:effectRef>
          <a:fontRef idx="minor">
            <a:schemeClr val="tx1"/>
          </a:fontRef>
        </p:style>
      </p:cxnSp>
      <p:sp>
        <p:nvSpPr>
          <p:cNvPr id="46" name="Rounded Rectangle 45">
            <a:extLst>
              <a:ext uri="{FF2B5EF4-FFF2-40B4-BE49-F238E27FC236}">
                <a16:creationId xmlns:a16="http://schemas.microsoft.com/office/drawing/2014/main" id="{CB109E80-7A04-0743-BFEB-22E381F6F75A}"/>
              </a:ext>
            </a:extLst>
          </p:cNvPr>
          <p:cNvSpPr/>
          <p:nvPr/>
        </p:nvSpPr>
        <p:spPr bwMode="gray">
          <a:xfrm rot="16200000">
            <a:off x="1105687" y="2996700"/>
            <a:ext cx="1732665" cy="295983"/>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LOCK</a:t>
            </a:r>
          </a:p>
        </p:txBody>
      </p:sp>
      <p:sp>
        <p:nvSpPr>
          <p:cNvPr id="121" name="Rounded Rectangle 120"/>
          <p:cNvSpPr/>
          <p:nvPr/>
        </p:nvSpPr>
        <p:spPr bwMode="gray">
          <a:xfrm>
            <a:off x="1069641" y="4452456"/>
            <a:ext cx="3356309" cy="887187"/>
          </a:xfrm>
          <a:prstGeom prst="roundRect">
            <a:avLst>
              <a:gd name="adj" fmla="val 11884"/>
            </a:avLst>
          </a:prstGeom>
          <a:solidFill>
            <a:schemeClr val="bg1">
              <a:lumMod val="65000"/>
            </a:schemeClr>
          </a:solidFill>
          <a:ln w="12700" algn="ctr">
            <a:solidFill>
              <a:schemeClr val="bg1">
                <a:lumMod val="65000"/>
              </a:schemeClr>
            </a:solidFill>
            <a:miter lim="800000"/>
            <a:headEnd/>
            <a:tailEnd/>
          </a:ln>
        </p:spPr>
        <p:txBody>
          <a:bodyPr lIns="90000" tIns="143967" rIns="90000" bIns="72000" rtlCol="0" anchor="t"/>
          <a:lstStyle/>
          <a:p>
            <a:pPr algn="ctr" defTabSz="914400" fontAlgn="base">
              <a:spcBef>
                <a:spcPct val="50000"/>
              </a:spcBef>
              <a:spcAft>
                <a:spcPct val="0"/>
              </a:spcAft>
              <a:buClr>
                <a:srgbClr val="F0AB00"/>
              </a:buClr>
              <a:buSzPct val="80000"/>
            </a:pPr>
            <a:r>
              <a:rPr lang="en-GB" sz="1100" kern="0" dirty="0">
                <a:solidFill>
                  <a:schemeClr val="bg1"/>
                </a:solidFill>
                <a:ea typeface="Arial Unicode MS" pitchFamily="34" charset="-128"/>
                <a:cs typeface="Arial Unicode MS" pitchFamily="34" charset="-128"/>
              </a:rPr>
              <a:t>APPLICATION CODE</a:t>
            </a:r>
          </a:p>
        </p:txBody>
      </p:sp>
      <p:sp>
        <p:nvSpPr>
          <p:cNvPr id="145" name="Rounded Rectangle 144"/>
          <p:cNvSpPr/>
          <p:nvPr/>
        </p:nvSpPr>
        <p:spPr bwMode="gray">
          <a:xfrm>
            <a:off x="2253674" y="4880177"/>
            <a:ext cx="883126" cy="289232"/>
          </a:xfrm>
          <a:prstGeom prst="roundRect">
            <a:avLst>
              <a:gd name="adj" fmla="val 18751"/>
            </a:avLst>
          </a:prstGeom>
          <a:solidFill>
            <a:schemeClr val="bg1"/>
          </a:solidFill>
          <a:ln w="12700"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GB" sz="1100" kern="0" dirty="0">
                <a:solidFill>
                  <a:schemeClr val="accent2"/>
                </a:solidFill>
                <a:ea typeface="Arial Unicode MS" pitchFamily="34" charset="-128"/>
                <a:cs typeface="Arial Unicode MS" pitchFamily="34" charset="-128"/>
              </a:rPr>
              <a:t>TX Buffer</a:t>
            </a:r>
          </a:p>
        </p:txBody>
      </p:sp>
      <p:grpSp>
        <p:nvGrpSpPr>
          <p:cNvPr id="16" name="Group 15">
            <a:extLst>
              <a:ext uri="{FF2B5EF4-FFF2-40B4-BE49-F238E27FC236}">
                <a16:creationId xmlns:a16="http://schemas.microsoft.com/office/drawing/2014/main" id="{3DE0F832-2A83-0A43-975D-2F87D57D6661}"/>
              </a:ext>
            </a:extLst>
          </p:cNvPr>
          <p:cNvGrpSpPr/>
          <p:nvPr/>
        </p:nvGrpSpPr>
        <p:grpSpPr>
          <a:xfrm>
            <a:off x="2835825" y="4388616"/>
            <a:ext cx="111180" cy="111180"/>
            <a:chOff x="3459197" y="4293972"/>
            <a:chExt cx="111180" cy="111180"/>
          </a:xfrm>
        </p:grpSpPr>
        <p:sp>
          <p:nvSpPr>
            <p:cNvPr id="3" name="Oval 2">
              <a:extLst>
                <a:ext uri="{FF2B5EF4-FFF2-40B4-BE49-F238E27FC236}">
                  <a16:creationId xmlns:a16="http://schemas.microsoft.com/office/drawing/2014/main" id="{8840547F-737F-6F4B-A2ED-070BA3121F4D}"/>
                </a:ext>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6" name="Picture 55">
              <a:extLst>
                <a:ext uri="{FF2B5EF4-FFF2-40B4-BE49-F238E27FC236}">
                  <a16:creationId xmlns:a16="http://schemas.microsoft.com/office/drawing/2014/main" id="{AB84218C-7BCC-C946-AEC1-4DFBB1541AB9}"/>
                </a:ext>
              </a:extLst>
            </p:cNvPr>
            <p:cNvPicPr>
              <a:picLocks noChangeAspect="1"/>
            </p:cNvPicPr>
            <p:nvPr/>
          </p:nvPicPr>
          <p:blipFill>
            <a:blip r:embed="rId4"/>
            <a:stretch>
              <a:fillRect/>
            </a:stretch>
          </p:blipFill>
          <p:spPr>
            <a:xfrm flipH="1">
              <a:off x="3488447" y="4313227"/>
              <a:ext cx="54298" cy="76921"/>
            </a:xfrm>
            <a:prstGeom prst="rect">
              <a:avLst/>
            </a:prstGeom>
          </p:spPr>
        </p:pic>
      </p:grpSp>
      <p:grpSp>
        <p:nvGrpSpPr>
          <p:cNvPr id="57" name="Group 56">
            <a:extLst>
              <a:ext uri="{FF2B5EF4-FFF2-40B4-BE49-F238E27FC236}">
                <a16:creationId xmlns:a16="http://schemas.microsoft.com/office/drawing/2014/main" id="{581871CA-0375-E944-B702-FB18889C4CF5}"/>
              </a:ext>
            </a:extLst>
          </p:cNvPr>
          <p:cNvGrpSpPr/>
          <p:nvPr/>
        </p:nvGrpSpPr>
        <p:grpSpPr>
          <a:xfrm>
            <a:off x="2688524" y="4388616"/>
            <a:ext cx="111180" cy="111180"/>
            <a:chOff x="3459197" y="4293972"/>
            <a:chExt cx="111180" cy="111180"/>
          </a:xfrm>
        </p:grpSpPr>
        <p:sp>
          <p:nvSpPr>
            <p:cNvPr id="58" name="Oval 57">
              <a:extLst>
                <a:ext uri="{FF2B5EF4-FFF2-40B4-BE49-F238E27FC236}">
                  <a16:creationId xmlns:a16="http://schemas.microsoft.com/office/drawing/2014/main" id="{D5F99F9F-3473-484A-81C1-30CA4CE7AC07}"/>
                </a:ext>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9" name="Picture 58">
              <a:extLst>
                <a:ext uri="{FF2B5EF4-FFF2-40B4-BE49-F238E27FC236}">
                  <a16:creationId xmlns:a16="http://schemas.microsoft.com/office/drawing/2014/main" id="{3D1A0ACA-51E6-2344-BDCC-42C135E57DB5}"/>
                </a:ext>
              </a:extLst>
            </p:cNvPr>
            <p:cNvPicPr>
              <a:picLocks noChangeAspect="1"/>
            </p:cNvPicPr>
            <p:nvPr/>
          </p:nvPicPr>
          <p:blipFill>
            <a:blip r:embed="rId4"/>
            <a:stretch>
              <a:fillRect/>
            </a:stretch>
          </p:blipFill>
          <p:spPr>
            <a:xfrm flipH="1">
              <a:off x="3488447" y="4313227"/>
              <a:ext cx="54298" cy="76921"/>
            </a:xfrm>
            <a:prstGeom prst="rect">
              <a:avLst/>
            </a:prstGeom>
          </p:spPr>
        </p:pic>
      </p:grpSp>
      <p:grpSp>
        <p:nvGrpSpPr>
          <p:cNvPr id="60" name="Group 59">
            <a:extLst>
              <a:ext uri="{FF2B5EF4-FFF2-40B4-BE49-F238E27FC236}">
                <a16:creationId xmlns:a16="http://schemas.microsoft.com/office/drawing/2014/main" id="{471A4943-144F-9D44-AD4F-D1AC87F76223}"/>
              </a:ext>
            </a:extLst>
          </p:cNvPr>
          <p:cNvGrpSpPr/>
          <p:nvPr/>
        </p:nvGrpSpPr>
        <p:grpSpPr>
          <a:xfrm>
            <a:off x="2535089" y="4388616"/>
            <a:ext cx="111180" cy="111180"/>
            <a:chOff x="3459197" y="4293972"/>
            <a:chExt cx="111180" cy="111180"/>
          </a:xfrm>
        </p:grpSpPr>
        <p:sp>
          <p:nvSpPr>
            <p:cNvPr id="61" name="Oval 60">
              <a:extLst>
                <a:ext uri="{FF2B5EF4-FFF2-40B4-BE49-F238E27FC236}">
                  <a16:creationId xmlns:a16="http://schemas.microsoft.com/office/drawing/2014/main" id="{C81AF9C4-26B1-464D-9FF4-707146F88C6D}"/>
                </a:ext>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2" name="Picture 61">
              <a:extLst>
                <a:ext uri="{FF2B5EF4-FFF2-40B4-BE49-F238E27FC236}">
                  <a16:creationId xmlns:a16="http://schemas.microsoft.com/office/drawing/2014/main" id="{418793CB-87C9-2D46-B84F-DDD95F3063CD}"/>
                </a:ext>
              </a:extLst>
            </p:cNvPr>
            <p:cNvPicPr>
              <a:picLocks noChangeAspect="1"/>
            </p:cNvPicPr>
            <p:nvPr/>
          </p:nvPicPr>
          <p:blipFill>
            <a:blip r:embed="rId4"/>
            <a:stretch>
              <a:fillRect/>
            </a:stretch>
          </p:blipFill>
          <p:spPr>
            <a:xfrm flipH="1">
              <a:off x="3488447" y="4313227"/>
              <a:ext cx="54298" cy="76921"/>
            </a:xfrm>
            <a:prstGeom prst="rect">
              <a:avLst/>
            </a:prstGeom>
          </p:spPr>
        </p:pic>
      </p:grpSp>
      <p:grpSp>
        <p:nvGrpSpPr>
          <p:cNvPr id="64" name="Group 63">
            <a:extLst>
              <a:ext uri="{FF2B5EF4-FFF2-40B4-BE49-F238E27FC236}">
                <a16:creationId xmlns:a16="http://schemas.microsoft.com/office/drawing/2014/main" id="{0380B661-B003-D04D-9887-B6F18F244675}"/>
              </a:ext>
            </a:extLst>
          </p:cNvPr>
          <p:cNvGrpSpPr/>
          <p:nvPr/>
        </p:nvGrpSpPr>
        <p:grpSpPr>
          <a:xfrm>
            <a:off x="2385431" y="4388616"/>
            <a:ext cx="111180" cy="111180"/>
            <a:chOff x="3459197" y="4293972"/>
            <a:chExt cx="111180" cy="111180"/>
          </a:xfrm>
        </p:grpSpPr>
        <p:sp>
          <p:nvSpPr>
            <p:cNvPr id="65" name="Oval 64">
              <a:extLst>
                <a:ext uri="{FF2B5EF4-FFF2-40B4-BE49-F238E27FC236}">
                  <a16:creationId xmlns:a16="http://schemas.microsoft.com/office/drawing/2014/main" id="{2B90600D-C783-B14D-8BEB-1C4064602B08}"/>
                </a:ext>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6" name="Picture 65">
              <a:extLst>
                <a:ext uri="{FF2B5EF4-FFF2-40B4-BE49-F238E27FC236}">
                  <a16:creationId xmlns:a16="http://schemas.microsoft.com/office/drawing/2014/main" id="{D99F0139-5515-9D42-A043-050EC7FC62AF}"/>
                </a:ext>
              </a:extLst>
            </p:cNvPr>
            <p:cNvPicPr>
              <a:picLocks noChangeAspect="1"/>
            </p:cNvPicPr>
            <p:nvPr/>
          </p:nvPicPr>
          <p:blipFill>
            <a:blip r:embed="rId4"/>
            <a:stretch>
              <a:fillRect/>
            </a:stretch>
          </p:blipFill>
          <p:spPr>
            <a:xfrm flipH="1">
              <a:off x="3488447" y="4313227"/>
              <a:ext cx="54298" cy="76921"/>
            </a:xfrm>
            <a:prstGeom prst="rect">
              <a:avLst/>
            </a:prstGeom>
          </p:spPr>
        </p:pic>
      </p:grpSp>
      <p:grpSp>
        <p:nvGrpSpPr>
          <p:cNvPr id="67" name="Group 66">
            <a:extLst>
              <a:ext uri="{FF2B5EF4-FFF2-40B4-BE49-F238E27FC236}">
                <a16:creationId xmlns:a16="http://schemas.microsoft.com/office/drawing/2014/main" id="{F4618954-CFE9-FC42-B183-1EF04B731093}"/>
              </a:ext>
            </a:extLst>
          </p:cNvPr>
          <p:cNvGrpSpPr/>
          <p:nvPr/>
        </p:nvGrpSpPr>
        <p:grpSpPr>
          <a:xfrm>
            <a:off x="1541130" y="4388616"/>
            <a:ext cx="111180" cy="111180"/>
            <a:chOff x="3459197" y="4293972"/>
            <a:chExt cx="111180" cy="111180"/>
          </a:xfrm>
        </p:grpSpPr>
        <p:sp>
          <p:nvSpPr>
            <p:cNvPr id="68" name="Oval 67">
              <a:extLst>
                <a:ext uri="{FF2B5EF4-FFF2-40B4-BE49-F238E27FC236}">
                  <a16:creationId xmlns:a16="http://schemas.microsoft.com/office/drawing/2014/main" id="{513EF163-5738-AD4F-8CB3-528B547933D3}"/>
                </a:ext>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CB5A8C47-47DE-AB4F-BF28-756028B15EA6}"/>
                </a:ext>
              </a:extLst>
            </p:cNvPr>
            <p:cNvPicPr>
              <a:picLocks noChangeAspect="1"/>
            </p:cNvPicPr>
            <p:nvPr/>
          </p:nvPicPr>
          <p:blipFill>
            <a:blip r:embed="rId4"/>
            <a:stretch>
              <a:fillRect/>
            </a:stretch>
          </p:blipFill>
          <p:spPr>
            <a:xfrm flipH="1">
              <a:off x="3488447" y="4313227"/>
              <a:ext cx="54298" cy="76921"/>
            </a:xfrm>
            <a:prstGeom prst="rect">
              <a:avLst/>
            </a:prstGeom>
          </p:spPr>
        </p:pic>
      </p:grpSp>
      <p:grpSp>
        <p:nvGrpSpPr>
          <p:cNvPr id="70" name="Group 69">
            <a:extLst>
              <a:ext uri="{FF2B5EF4-FFF2-40B4-BE49-F238E27FC236}">
                <a16:creationId xmlns:a16="http://schemas.microsoft.com/office/drawing/2014/main" id="{466AC00E-E952-8440-932F-FB4E2DDAAF15}"/>
              </a:ext>
            </a:extLst>
          </p:cNvPr>
          <p:cNvGrpSpPr/>
          <p:nvPr/>
        </p:nvGrpSpPr>
        <p:grpSpPr>
          <a:xfrm>
            <a:off x="1174238" y="4388616"/>
            <a:ext cx="111180" cy="111180"/>
            <a:chOff x="3459197" y="4293972"/>
            <a:chExt cx="111180" cy="111180"/>
          </a:xfrm>
        </p:grpSpPr>
        <p:sp>
          <p:nvSpPr>
            <p:cNvPr id="71" name="Oval 70">
              <a:extLst>
                <a:ext uri="{FF2B5EF4-FFF2-40B4-BE49-F238E27FC236}">
                  <a16:creationId xmlns:a16="http://schemas.microsoft.com/office/drawing/2014/main" id="{0C6A4B9D-EDE3-834A-88C2-4CE0B342A4AC}"/>
                </a:ext>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2" name="Picture 71">
              <a:extLst>
                <a:ext uri="{FF2B5EF4-FFF2-40B4-BE49-F238E27FC236}">
                  <a16:creationId xmlns:a16="http://schemas.microsoft.com/office/drawing/2014/main" id="{C81489FD-DB8E-134F-A197-258BE05B6699}"/>
                </a:ext>
              </a:extLst>
            </p:cNvPr>
            <p:cNvPicPr>
              <a:picLocks noChangeAspect="1"/>
            </p:cNvPicPr>
            <p:nvPr/>
          </p:nvPicPr>
          <p:blipFill>
            <a:blip r:embed="rId4"/>
            <a:stretch>
              <a:fillRect/>
            </a:stretch>
          </p:blipFill>
          <p:spPr>
            <a:xfrm flipH="1">
              <a:off x="3488447" y="4313227"/>
              <a:ext cx="54298" cy="76921"/>
            </a:xfrm>
            <a:prstGeom prst="rect">
              <a:avLst/>
            </a:prstGeom>
          </p:spPr>
        </p:pic>
      </p:grpSp>
      <p:grpSp>
        <p:nvGrpSpPr>
          <p:cNvPr id="73" name="Group 72">
            <a:extLst>
              <a:ext uri="{FF2B5EF4-FFF2-40B4-BE49-F238E27FC236}">
                <a16:creationId xmlns:a16="http://schemas.microsoft.com/office/drawing/2014/main" id="{7B18489A-1A31-F440-924F-9AF3BF744110}"/>
              </a:ext>
            </a:extLst>
          </p:cNvPr>
          <p:cNvGrpSpPr/>
          <p:nvPr/>
        </p:nvGrpSpPr>
        <p:grpSpPr>
          <a:xfrm>
            <a:off x="1913572" y="4388616"/>
            <a:ext cx="111180" cy="111180"/>
            <a:chOff x="3459197" y="4293972"/>
            <a:chExt cx="111180" cy="111180"/>
          </a:xfrm>
        </p:grpSpPr>
        <p:sp>
          <p:nvSpPr>
            <p:cNvPr id="74" name="Oval 73">
              <a:extLst>
                <a:ext uri="{FF2B5EF4-FFF2-40B4-BE49-F238E27FC236}">
                  <a16:creationId xmlns:a16="http://schemas.microsoft.com/office/drawing/2014/main" id="{6B0DD560-7AC2-0C4F-BCF9-29E4D3BB7CA2}"/>
                </a:ext>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5" name="Picture 74">
              <a:extLst>
                <a:ext uri="{FF2B5EF4-FFF2-40B4-BE49-F238E27FC236}">
                  <a16:creationId xmlns:a16="http://schemas.microsoft.com/office/drawing/2014/main" id="{A996732B-F932-8E41-9E35-676AC95B8181}"/>
                </a:ext>
              </a:extLst>
            </p:cNvPr>
            <p:cNvPicPr>
              <a:picLocks noChangeAspect="1"/>
            </p:cNvPicPr>
            <p:nvPr/>
          </p:nvPicPr>
          <p:blipFill>
            <a:blip r:embed="rId4"/>
            <a:stretch>
              <a:fillRect/>
            </a:stretch>
          </p:blipFill>
          <p:spPr>
            <a:xfrm flipH="1">
              <a:off x="3488447" y="4313227"/>
              <a:ext cx="54298" cy="76921"/>
            </a:xfrm>
            <a:prstGeom prst="rect">
              <a:avLst/>
            </a:prstGeom>
          </p:spPr>
        </p:pic>
      </p:grpSp>
      <p:grpSp>
        <p:nvGrpSpPr>
          <p:cNvPr id="76" name="Group 75">
            <a:extLst>
              <a:ext uri="{FF2B5EF4-FFF2-40B4-BE49-F238E27FC236}">
                <a16:creationId xmlns:a16="http://schemas.microsoft.com/office/drawing/2014/main" id="{B5E2623F-7A33-934D-980D-F1F9894D2CBF}"/>
              </a:ext>
            </a:extLst>
          </p:cNvPr>
          <p:cNvGrpSpPr/>
          <p:nvPr/>
        </p:nvGrpSpPr>
        <p:grpSpPr>
          <a:xfrm>
            <a:off x="1092308" y="5965507"/>
            <a:ext cx="111180" cy="111180"/>
            <a:chOff x="3459197" y="4293972"/>
            <a:chExt cx="111180" cy="111180"/>
          </a:xfrm>
        </p:grpSpPr>
        <p:sp>
          <p:nvSpPr>
            <p:cNvPr id="77" name="Oval 76">
              <a:extLst>
                <a:ext uri="{FF2B5EF4-FFF2-40B4-BE49-F238E27FC236}">
                  <a16:creationId xmlns:a16="http://schemas.microsoft.com/office/drawing/2014/main" id="{8EF8D346-7721-E948-8974-366C95F7587A}"/>
                </a:ext>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1516A85-6176-454B-AEE1-A7BC22A27E91}"/>
                </a:ext>
              </a:extLst>
            </p:cNvPr>
            <p:cNvPicPr>
              <a:picLocks noChangeAspect="1"/>
            </p:cNvPicPr>
            <p:nvPr/>
          </p:nvPicPr>
          <p:blipFill>
            <a:blip r:embed="rId4"/>
            <a:stretch>
              <a:fillRect/>
            </a:stretch>
          </p:blipFill>
          <p:spPr>
            <a:xfrm flipH="1">
              <a:off x="3488447" y="4313227"/>
              <a:ext cx="54298" cy="76921"/>
            </a:xfrm>
            <a:prstGeom prst="rect">
              <a:avLst/>
            </a:prstGeom>
          </p:spPr>
        </p:pic>
      </p:grpSp>
      <p:pic>
        <p:nvPicPr>
          <p:cNvPr id="52" name="Picture 51">
            <a:extLst>
              <a:ext uri="{FF2B5EF4-FFF2-40B4-BE49-F238E27FC236}">
                <a16:creationId xmlns:a16="http://schemas.microsoft.com/office/drawing/2014/main" id="{E4B4F19D-DE86-4AD2-BB89-5A2C94209CD8}"/>
              </a:ext>
            </a:extLst>
          </p:cNvPr>
          <p:cNvPicPr>
            <a:picLocks noChangeAspect="1"/>
          </p:cNvPicPr>
          <p:nvPr/>
        </p:nvPicPr>
        <p:blipFill>
          <a:blip r:embed="rId5"/>
          <a:stretch>
            <a:fillRect/>
          </a:stretch>
        </p:blipFill>
        <p:spPr>
          <a:xfrm>
            <a:off x="3034054" y="5505946"/>
            <a:ext cx="765734" cy="765734"/>
          </a:xfrm>
          <a:prstGeom prst="rect">
            <a:avLst/>
          </a:prstGeom>
        </p:spPr>
      </p:pic>
    </p:spTree>
    <p:extLst>
      <p:ext uri="{BB962C8B-B14F-4D97-AF65-F5344CB8AC3E}">
        <p14:creationId xmlns:p14="http://schemas.microsoft.com/office/powerpoint/2010/main" val="336818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746" grpId="0"/>
      <p:bldP spid="749" grpId="0" animBg="1"/>
      <p:bldP spid="750" grpId="0" animBg="1"/>
      <p:bldP spid="751" grpId="0" animBg="1"/>
      <p:bldP spid="4" grpId="0"/>
      <p:bldP spid="745" grpId="0" animBg="1"/>
      <p:bldP spid="41" grpId="0" animBg="1"/>
      <p:bldP spid="42" grpId="0" animBg="1"/>
      <p:bldP spid="43" grpId="0"/>
      <p:bldP spid="46" grpId="0" animBg="1"/>
      <p:bldP spid="121" grpId="0" animBg="1"/>
      <p:bldP spid="14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ounded Rectangle 62">
            <a:extLst>
              <a:ext uri="{FF2B5EF4-FFF2-40B4-BE49-F238E27FC236}">
                <a16:creationId xmlns:a16="http://schemas.microsoft.com/office/drawing/2014/main" id="{E80E538D-F76D-364C-BE69-2AD9F0B084F5}"/>
              </a:ext>
            </a:extLst>
          </p:cNvPr>
          <p:cNvSpPr/>
          <p:nvPr/>
        </p:nvSpPr>
        <p:spPr bwMode="gray">
          <a:xfrm>
            <a:off x="2765617" y="2266491"/>
            <a:ext cx="1997603" cy="311115"/>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a:solidFill>
                  <a:srgbClr val="008FD3"/>
                </a:solidFill>
                <a:ea typeface="Arial Unicode MS" pitchFamily="34" charset="-128"/>
                <a:cs typeface="Arial Unicode MS" pitchFamily="34" charset="-128"/>
              </a:rPr>
              <a:t>finalize</a:t>
            </a:r>
          </a:p>
        </p:txBody>
      </p:sp>
      <p:sp>
        <p:nvSpPr>
          <p:cNvPr id="2" name="Title 1"/>
          <p:cNvSpPr>
            <a:spLocks noGrp="1"/>
          </p:cNvSpPr>
          <p:nvPr>
            <p:ph type="title"/>
          </p:nvPr>
        </p:nvSpPr>
        <p:spPr/>
        <p:txBody>
          <a:bodyPr/>
          <a:lstStyle/>
          <a:p>
            <a:r>
              <a:rPr lang="en-GB" dirty="0"/>
              <a:t>Business objects - </a:t>
            </a:r>
            <a:r>
              <a:rPr lang="en-GB" sz="2400" b="0" dirty="0"/>
              <a:t>managed</a:t>
            </a:r>
          </a:p>
        </p:txBody>
      </p:sp>
      <p:cxnSp>
        <p:nvCxnSpPr>
          <p:cNvPr id="102" name="Straight Connector 101"/>
          <p:cNvCxnSpPr/>
          <p:nvPr/>
        </p:nvCxnSpPr>
        <p:spPr>
          <a:xfrm>
            <a:off x="3163253" y="4900702"/>
            <a:ext cx="5869" cy="625388"/>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550410" y="6159428"/>
            <a:ext cx="1225685" cy="263598"/>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GB" sz="1200" kern="0">
                <a:solidFill>
                  <a:schemeClr val="accent2"/>
                </a:solidFill>
                <a:ea typeface="Arial Unicode MS" pitchFamily="34" charset="-128"/>
                <a:cs typeface="Arial Unicode MS" pitchFamily="34" charset="-128"/>
              </a:rPr>
              <a:t>SAP HANA</a:t>
            </a:r>
          </a:p>
        </p:txBody>
      </p:sp>
      <p:cxnSp>
        <p:nvCxnSpPr>
          <p:cNvPr id="84" name="Straight Connector 83"/>
          <p:cNvCxnSpPr>
            <a:cxnSpLocks/>
            <a:stCxn id="49" idx="1"/>
          </p:cNvCxnSpPr>
          <p:nvPr/>
        </p:nvCxnSpPr>
        <p:spPr>
          <a:xfrm>
            <a:off x="1011020" y="3891756"/>
            <a:ext cx="0" cy="432825"/>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C473946-4D29-6A45-B086-96CA553745D2}"/>
              </a:ext>
            </a:extLst>
          </p:cNvPr>
          <p:cNvCxnSpPr/>
          <p:nvPr/>
        </p:nvCxnSpPr>
        <p:spPr>
          <a:xfrm>
            <a:off x="4972929" y="1268413"/>
            <a:ext cx="0" cy="5153489"/>
          </a:xfrm>
          <a:prstGeom prst="line">
            <a:avLst/>
          </a:prstGeom>
          <a:ln w="1587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TextBox 30">
            <a:extLst/>
          </p:cNvPr>
          <p:cNvSpPr txBox="1"/>
          <p:nvPr/>
        </p:nvSpPr>
        <p:spPr>
          <a:xfrm>
            <a:off x="5392564" y="2126871"/>
            <a:ext cx="6022168" cy="2900889"/>
          </a:xfrm>
          <a:prstGeom prst="rect">
            <a:avLst/>
          </a:prstGeom>
          <a:noFill/>
        </p:spPr>
        <p:txBody>
          <a:bodyPr wrap="square" lIns="0" tIns="0" rIns="0" bIns="0" rtlCol="0">
            <a:noAutofit/>
          </a:bodyPr>
          <a:lstStyle/>
          <a:p>
            <a:pPr fontAlgn="base">
              <a:spcBef>
                <a:spcPct val="50000"/>
              </a:spcBef>
              <a:spcAft>
                <a:spcPct val="0"/>
              </a:spcAft>
              <a:buClr>
                <a:srgbClr val="F0AB00"/>
              </a:buClr>
              <a:buSzPct val="80000"/>
            </a:pPr>
            <a:r>
              <a:rPr lang="en-GB" sz="1800" b="1" kern="0" dirty="0">
                <a:ea typeface="Arial Unicode MS" pitchFamily="34" charset="-128"/>
                <a:cs typeface="Arial Unicode MS" pitchFamily="34" charset="-128"/>
              </a:rPr>
              <a:t>Application coding </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not yet available or fine granular reusable code available</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technical implementation tasks taken over by BO infrastructure</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developer focus on business logic, implemented via code exits: determinations, validation, actions,…</a:t>
            </a:r>
          </a:p>
          <a:p>
            <a:pPr marL="285750" indent="-285750" fontAlgn="base">
              <a:spcBef>
                <a:spcPct val="50000"/>
              </a:spcBef>
              <a:spcAft>
                <a:spcPct val="0"/>
              </a:spcAft>
              <a:buClr>
                <a:srgbClr val="F0AB00"/>
              </a:buClr>
              <a:buSzPct val="80000"/>
              <a:buBlip>
                <a:blip r:embed="rId3"/>
              </a:buBlip>
            </a:pPr>
            <a:endParaRPr lang="en-GB"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GB" sz="1800" b="1" kern="0" dirty="0">
                <a:ea typeface="Arial Unicode MS" pitchFamily="34" charset="-128"/>
                <a:cs typeface="Arial Unicode MS" pitchFamily="34" charset="-128"/>
              </a:rPr>
              <a:t>Examples</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New applications in SAP Cloud Platform ABAP Environment</a:t>
            </a:r>
          </a:p>
        </p:txBody>
      </p:sp>
      <p:sp>
        <p:nvSpPr>
          <p:cNvPr id="4" name="TextBox 3"/>
          <p:cNvSpPr txBox="1"/>
          <p:nvPr/>
        </p:nvSpPr>
        <p:spPr>
          <a:xfrm>
            <a:off x="1142537" y="5780556"/>
            <a:ext cx="1877389"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GB" sz="1000" kern="0">
                <a:ea typeface="Arial Unicode MS" pitchFamily="34" charset="-128"/>
                <a:cs typeface="Arial Unicode MS" pitchFamily="34" charset="-128"/>
              </a:rPr>
              <a:t>Business Logic via determinations, validations</a:t>
            </a:r>
          </a:p>
        </p:txBody>
      </p:sp>
      <p:sp>
        <p:nvSpPr>
          <p:cNvPr id="49" name="Rounded Rectangle 48">
            <a:extLst>
              <a:ext uri="{FF2B5EF4-FFF2-40B4-BE49-F238E27FC236}">
                <a16:creationId xmlns:a16="http://schemas.microsoft.com/office/drawing/2014/main" id="{83059F7C-966C-A847-B31C-3C8ADA2E141A}"/>
              </a:ext>
            </a:extLst>
          </p:cNvPr>
          <p:cNvSpPr/>
          <p:nvPr/>
        </p:nvSpPr>
        <p:spPr bwMode="gray">
          <a:xfrm rot="16200000">
            <a:off x="144687" y="2877432"/>
            <a:ext cx="1732665" cy="295983"/>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a:solidFill>
                  <a:srgbClr val="609A7F"/>
                </a:solidFill>
                <a:ea typeface="Arial Unicode MS" pitchFamily="34" charset="-128"/>
                <a:cs typeface="Arial Unicode MS" pitchFamily="34" charset="-128"/>
              </a:rPr>
              <a:t>MODIFY</a:t>
            </a:r>
          </a:p>
        </p:txBody>
      </p:sp>
      <p:sp>
        <p:nvSpPr>
          <p:cNvPr id="50" name="Rounded Rectangle 49">
            <a:extLst>
              <a:ext uri="{FF2B5EF4-FFF2-40B4-BE49-F238E27FC236}">
                <a16:creationId xmlns:a16="http://schemas.microsoft.com/office/drawing/2014/main" id="{0C0BFCA7-54BA-7542-B74D-E29C77D8CDC0}"/>
              </a:ext>
            </a:extLst>
          </p:cNvPr>
          <p:cNvSpPr/>
          <p:nvPr/>
        </p:nvSpPr>
        <p:spPr bwMode="gray">
          <a:xfrm rot="16200000">
            <a:off x="515858" y="2883145"/>
            <a:ext cx="1732665" cy="295984"/>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a:solidFill>
                  <a:srgbClr val="609A7F"/>
                </a:solidFill>
                <a:ea typeface="Arial Unicode MS" pitchFamily="34" charset="-128"/>
                <a:cs typeface="Arial Unicode MS" pitchFamily="34" charset="-128"/>
              </a:rPr>
              <a:t>READ</a:t>
            </a:r>
          </a:p>
        </p:txBody>
      </p:sp>
      <p:sp>
        <p:nvSpPr>
          <p:cNvPr id="51" name="TextBox 50">
            <a:extLst>
              <a:ext uri="{FF2B5EF4-FFF2-40B4-BE49-F238E27FC236}">
                <a16:creationId xmlns:a16="http://schemas.microsoft.com/office/drawing/2014/main" id="{916A932C-5A40-D04E-9904-9DD176ACA9B8}"/>
              </a:ext>
            </a:extLst>
          </p:cNvPr>
          <p:cNvSpPr txBox="1"/>
          <p:nvPr/>
        </p:nvSpPr>
        <p:spPr>
          <a:xfrm>
            <a:off x="872155" y="1724377"/>
            <a:ext cx="1036198" cy="334279"/>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INTERACTION </a:t>
            </a:r>
            <a:br>
              <a:rPr lang="en-GB" sz="1200" kern="0" dirty="0">
                <a:solidFill>
                  <a:srgbClr val="609A7F"/>
                </a:solidFill>
                <a:ea typeface="Arial Unicode MS" pitchFamily="34" charset="-128"/>
                <a:cs typeface="Arial Unicode MS" pitchFamily="34" charset="-128"/>
              </a:rPr>
            </a:br>
            <a:r>
              <a:rPr lang="en-GB" sz="1200" kern="0" dirty="0">
                <a:solidFill>
                  <a:srgbClr val="609A7F"/>
                </a:solidFill>
                <a:ea typeface="Arial Unicode MS" pitchFamily="34" charset="-128"/>
                <a:cs typeface="Arial Unicode MS" pitchFamily="34" charset="-128"/>
              </a:rPr>
              <a:t>PHASE</a:t>
            </a:r>
          </a:p>
        </p:txBody>
      </p:sp>
      <p:cxnSp>
        <p:nvCxnSpPr>
          <p:cNvPr id="54" name="Straight Connector 53">
            <a:extLst>
              <a:ext uri="{FF2B5EF4-FFF2-40B4-BE49-F238E27FC236}">
                <a16:creationId xmlns:a16="http://schemas.microsoft.com/office/drawing/2014/main" id="{8B8CE46B-CF73-0A46-B2B7-5DD674F82AE0}"/>
              </a:ext>
            </a:extLst>
          </p:cNvPr>
          <p:cNvCxnSpPr/>
          <p:nvPr/>
        </p:nvCxnSpPr>
        <p:spPr>
          <a:xfrm>
            <a:off x="867469" y="2103395"/>
            <a:ext cx="1040883" cy="0"/>
          </a:xfrm>
          <a:prstGeom prst="line">
            <a:avLst/>
          </a:prstGeom>
          <a:ln w="12700">
            <a:solidFill>
              <a:srgbClr val="609A7F"/>
            </a:solidFill>
            <a:tailEnd type="none"/>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91174772-8100-1741-BF0E-27C84DC4AC27}"/>
              </a:ext>
            </a:extLst>
          </p:cNvPr>
          <p:cNvSpPr/>
          <p:nvPr/>
        </p:nvSpPr>
        <p:spPr bwMode="gray">
          <a:xfrm rot="16200000">
            <a:off x="887029" y="2877432"/>
            <a:ext cx="1732665" cy="295983"/>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a:solidFill>
                  <a:srgbClr val="609A7F"/>
                </a:solidFill>
                <a:ea typeface="Arial Unicode MS" pitchFamily="34" charset="-128"/>
                <a:cs typeface="Arial Unicode MS" pitchFamily="34" charset="-128"/>
              </a:rPr>
              <a:t>LOCK</a:t>
            </a:r>
          </a:p>
        </p:txBody>
      </p:sp>
      <p:cxnSp>
        <p:nvCxnSpPr>
          <p:cNvPr id="56" name="Straight Connector 55">
            <a:extLst>
              <a:ext uri="{FF2B5EF4-FFF2-40B4-BE49-F238E27FC236}">
                <a16:creationId xmlns:a16="http://schemas.microsoft.com/office/drawing/2014/main" id="{AFA1EDEA-AE98-0245-9E7E-AC0230422C36}"/>
              </a:ext>
            </a:extLst>
          </p:cNvPr>
          <p:cNvCxnSpPr>
            <a:cxnSpLocks/>
          </p:cNvCxnSpPr>
          <p:nvPr/>
        </p:nvCxnSpPr>
        <p:spPr>
          <a:xfrm>
            <a:off x="1375455" y="3891756"/>
            <a:ext cx="0" cy="432825"/>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2226F3F-956A-BF48-914A-0394CD7A86F8}"/>
              </a:ext>
            </a:extLst>
          </p:cNvPr>
          <p:cNvCxnSpPr>
            <a:cxnSpLocks/>
          </p:cNvCxnSpPr>
          <p:nvPr/>
        </p:nvCxnSpPr>
        <p:spPr>
          <a:xfrm>
            <a:off x="1739890" y="3891756"/>
            <a:ext cx="0" cy="432825"/>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62193991-FEE5-B041-927C-6BE2B2744542}"/>
              </a:ext>
            </a:extLst>
          </p:cNvPr>
          <p:cNvSpPr txBox="1"/>
          <p:nvPr/>
        </p:nvSpPr>
        <p:spPr>
          <a:xfrm>
            <a:off x="2205324" y="1700279"/>
            <a:ext cx="640265" cy="351677"/>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200" kern="0">
                <a:solidFill>
                  <a:srgbClr val="008FD3"/>
                </a:solidFill>
                <a:ea typeface="Arial Unicode MS" pitchFamily="34" charset="-128"/>
                <a:cs typeface="Arial Unicode MS" pitchFamily="34" charset="-128"/>
              </a:rPr>
              <a:t>SAVE</a:t>
            </a:r>
            <a:br>
              <a:rPr lang="en-GB" sz="1200" kern="0">
                <a:solidFill>
                  <a:srgbClr val="008FD3"/>
                </a:solidFill>
                <a:ea typeface="Arial Unicode MS" pitchFamily="34" charset="-128"/>
                <a:cs typeface="Arial Unicode MS" pitchFamily="34" charset="-128"/>
              </a:rPr>
            </a:br>
            <a:r>
              <a:rPr lang="en-GB" sz="1200" kern="0">
                <a:solidFill>
                  <a:srgbClr val="008FD3"/>
                </a:solidFill>
                <a:ea typeface="Arial Unicode MS" pitchFamily="34" charset="-128"/>
                <a:cs typeface="Arial Unicode MS" pitchFamily="34" charset="-128"/>
              </a:rPr>
              <a:t>SEQUENCE</a:t>
            </a:r>
          </a:p>
          <a:p>
            <a:pPr fontAlgn="base">
              <a:spcBef>
                <a:spcPts val="600"/>
              </a:spcBef>
              <a:spcAft>
                <a:spcPct val="0"/>
              </a:spcAft>
              <a:buClr>
                <a:srgbClr val="F0AB00"/>
              </a:buClr>
              <a:buSzPct val="80000"/>
            </a:pPr>
            <a:endParaRPr lang="en-GB" sz="1200" kern="0">
              <a:solidFill>
                <a:srgbClr val="008FD3"/>
              </a:solidFill>
              <a:ea typeface="Arial Unicode MS" pitchFamily="34" charset="-128"/>
              <a:cs typeface="Arial Unicode MS" pitchFamily="34" charset="-128"/>
            </a:endParaRPr>
          </a:p>
        </p:txBody>
      </p:sp>
      <p:cxnSp>
        <p:nvCxnSpPr>
          <p:cNvPr id="59" name="Straight Connector 58">
            <a:extLst>
              <a:ext uri="{FF2B5EF4-FFF2-40B4-BE49-F238E27FC236}">
                <a16:creationId xmlns:a16="http://schemas.microsoft.com/office/drawing/2014/main" id="{0AE43FCA-7DA3-1143-AC22-3474F529BD23}"/>
              </a:ext>
            </a:extLst>
          </p:cNvPr>
          <p:cNvCxnSpPr>
            <a:cxnSpLocks/>
          </p:cNvCxnSpPr>
          <p:nvPr/>
        </p:nvCxnSpPr>
        <p:spPr>
          <a:xfrm>
            <a:off x="2205324" y="2093356"/>
            <a:ext cx="2557896" cy="0"/>
          </a:xfrm>
          <a:prstGeom prst="line">
            <a:avLst/>
          </a:prstGeom>
          <a:ln w="12700">
            <a:solidFill>
              <a:srgbClr val="008FD3"/>
            </a:solidFill>
            <a:tailEnd type="none"/>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id="{04708FB4-ABC8-C841-8070-F2485677E476}"/>
              </a:ext>
            </a:extLst>
          </p:cNvPr>
          <p:cNvSpPr/>
          <p:nvPr/>
        </p:nvSpPr>
        <p:spPr bwMode="gray">
          <a:xfrm>
            <a:off x="2765617" y="2712448"/>
            <a:ext cx="1997604" cy="292531"/>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a:solidFill>
                  <a:srgbClr val="008FD3"/>
                </a:solidFill>
                <a:ea typeface="Arial Unicode MS" pitchFamily="34" charset="-128"/>
                <a:cs typeface="Arial Unicode MS" pitchFamily="34" charset="-128"/>
              </a:rPr>
              <a:t>checkBeforeSave</a:t>
            </a:r>
          </a:p>
        </p:txBody>
      </p:sp>
      <p:sp>
        <p:nvSpPr>
          <p:cNvPr id="61" name="Rounded Rectangle 60">
            <a:extLst>
              <a:ext uri="{FF2B5EF4-FFF2-40B4-BE49-F238E27FC236}">
                <a16:creationId xmlns:a16="http://schemas.microsoft.com/office/drawing/2014/main" id="{0C989DBC-3F60-8242-A36D-BEEF80A9F59E}"/>
              </a:ext>
            </a:extLst>
          </p:cNvPr>
          <p:cNvSpPr/>
          <p:nvPr/>
        </p:nvSpPr>
        <p:spPr bwMode="gray">
          <a:xfrm>
            <a:off x="2765617" y="3143149"/>
            <a:ext cx="1997604" cy="338042"/>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a:solidFill>
                  <a:srgbClr val="008FD3"/>
                </a:solidFill>
                <a:ea typeface="Arial Unicode MS" pitchFamily="34" charset="-128"/>
                <a:cs typeface="Arial Unicode MS" pitchFamily="34" charset="-128"/>
              </a:rPr>
              <a:t>adjustNumbers</a:t>
            </a:r>
          </a:p>
        </p:txBody>
      </p:sp>
      <p:sp>
        <p:nvSpPr>
          <p:cNvPr id="62" name="Rounded Rectangle 61">
            <a:extLst>
              <a:ext uri="{FF2B5EF4-FFF2-40B4-BE49-F238E27FC236}">
                <a16:creationId xmlns:a16="http://schemas.microsoft.com/office/drawing/2014/main" id="{49C74473-EDB1-2A42-9C2C-AB0D14FDCB14}"/>
              </a:ext>
            </a:extLst>
          </p:cNvPr>
          <p:cNvSpPr/>
          <p:nvPr/>
        </p:nvSpPr>
        <p:spPr bwMode="gray">
          <a:xfrm>
            <a:off x="2765617" y="3584713"/>
            <a:ext cx="1997604" cy="337907"/>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a:solidFill>
                  <a:srgbClr val="008FD3"/>
                </a:solidFill>
                <a:ea typeface="Arial Unicode MS" pitchFamily="34" charset="-128"/>
                <a:cs typeface="Arial Unicode MS" pitchFamily="34" charset="-128"/>
              </a:rPr>
              <a:t>save</a:t>
            </a:r>
          </a:p>
        </p:txBody>
      </p:sp>
      <p:cxnSp>
        <p:nvCxnSpPr>
          <p:cNvPr id="64" name="Elbow Connector 63">
            <a:extLst>
              <a:ext uri="{FF2B5EF4-FFF2-40B4-BE49-F238E27FC236}">
                <a16:creationId xmlns:a16="http://schemas.microsoft.com/office/drawing/2014/main" id="{DDEC5CB8-3A76-8446-9FF2-E470C8CAFE2D}"/>
              </a:ext>
            </a:extLst>
          </p:cNvPr>
          <p:cNvCxnSpPr>
            <a:cxnSpLocks/>
            <a:stCxn id="63" idx="1"/>
          </p:cNvCxnSpPr>
          <p:nvPr/>
        </p:nvCxnSpPr>
        <p:spPr>
          <a:xfrm rot="10800000" flipV="1">
            <a:off x="2265797" y="2422049"/>
            <a:ext cx="499821" cy="1973518"/>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5" name="Elbow Connector 64">
            <a:extLst>
              <a:ext uri="{FF2B5EF4-FFF2-40B4-BE49-F238E27FC236}">
                <a16:creationId xmlns:a16="http://schemas.microsoft.com/office/drawing/2014/main" id="{B06B092E-45B7-F74E-BA14-DCF5B9CA5967}"/>
              </a:ext>
            </a:extLst>
          </p:cNvPr>
          <p:cNvCxnSpPr>
            <a:cxnSpLocks/>
            <a:stCxn id="60" idx="1"/>
            <a:endCxn id="146" idx="0"/>
          </p:cNvCxnSpPr>
          <p:nvPr/>
        </p:nvCxnSpPr>
        <p:spPr>
          <a:xfrm rot="10800000" flipV="1">
            <a:off x="2386575" y="2858713"/>
            <a:ext cx="379043" cy="1465867"/>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A6510C8D-5CC8-034B-970A-12ABF990FAFC}"/>
              </a:ext>
            </a:extLst>
          </p:cNvPr>
          <p:cNvCxnSpPr>
            <a:cxnSpLocks/>
            <a:stCxn id="61" idx="1"/>
          </p:cNvCxnSpPr>
          <p:nvPr/>
        </p:nvCxnSpPr>
        <p:spPr>
          <a:xfrm rot="10800000" flipV="1">
            <a:off x="2498047" y="3312170"/>
            <a:ext cx="267571" cy="1259832"/>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D4D1B289-D63C-AA4D-9895-B974FA970BF0}"/>
              </a:ext>
            </a:extLst>
          </p:cNvPr>
          <p:cNvCxnSpPr>
            <a:cxnSpLocks/>
            <a:stCxn id="62" idx="1"/>
          </p:cNvCxnSpPr>
          <p:nvPr/>
        </p:nvCxnSpPr>
        <p:spPr>
          <a:xfrm rot="10800000" flipV="1">
            <a:off x="2630223" y="3753667"/>
            <a:ext cx="135394" cy="695118"/>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847692" y="4324581"/>
            <a:ext cx="3077763" cy="926938"/>
            <a:chOff x="733818" y="4380760"/>
            <a:chExt cx="3078475" cy="927153"/>
          </a:xfrm>
        </p:grpSpPr>
        <p:sp>
          <p:nvSpPr>
            <p:cNvPr id="146" name="Rounded Rectangle 145"/>
            <p:cNvSpPr/>
            <p:nvPr/>
          </p:nvSpPr>
          <p:spPr bwMode="gray">
            <a:xfrm>
              <a:off x="733818" y="4380760"/>
              <a:ext cx="3078475" cy="927153"/>
            </a:xfrm>
            <a:prstGeom prst="roundRect">
              <a:avLst>
                <a:gd name="adj" fmla="val 11884"/>
              </a:avLst>
            </a:prstGeom>
            <a:solidFill>
              <a:schemeClr val="accent1"/>
            </a:solidFill>
            <a:ln w="12700" algn="ctr">
              <a:solidFill>
                <a:schemeClr val="accent1"/>
              </a:solidFill>
              <a:miter lim="800000"/>
              <a:headEnd/>
              <a:tailEnd/>
            </a:ln>
          </p:spPr>
          <p:txBody>
            <a:bodyPr lIns="90000" tIns="143967" rIns="90000" bIns="72000" rtlCol="0" anchor="t"/>
            <a:lstStyle/>
            <a:p>
              <a:pPr algn="ctr" fontAlgn="base">
                <a:spcBef>
                  <a:spcPct val="50000"/>
                </a:spcBef>
                <a:spcAft>
                  <a:spcPct val="0"/>
                </a:spcAft>
                <a:buClr>
                  <a:srgbClr val="F0AB00"/>
                </a:buClr>
                <a:buSzPct val="80000"/>
              </a:pPr>
              <a:r>
                <a:rPr lang="en-GB" sz="1100" kern="0">
                  <a:solidFill>
                    <a:schemeClr val="bg1"/>
                  </a:solidFill>
                  <a:ea typeface="Arial Unicode MS" pitchFamily="34" charset="-128"/>
                  <a:cs typeface="Arial Unicode MS" pitchFamily="34" charset="-128"/>
                </a:rPr>
                <a:t>MANAGED RUNTIME</a:t>
              </a:r>
            </a:p>
          </p:txBody>
        </p:sp>
        <p:sp>
          <p:nvSpPr>
            <p:cNvPr id="132" name="Rounded Rectangle 118"/>
            <p:cNvSpPr/>
            <p:nvPr/>
          </p:nvSpPr>
          <p:spPr bwMode="gray">
            <a:xfrm>
              <a:off x="1738175" y="4875946"/>
              <a:ext cx="1045750" cy="283918"/>
            </a:xfrm>
            <a:prstGeom prst="roundRect">
              <a:avLst>
                <a:gd name="adj" fmla="val 18751"/>
              </a:avLst>
            </a:prstGeom>
            <a:solidFill>
              <a:schemeClr val="bg1"/>
            </a:solidFill>
            <a:ln w="12700" algn="ctr">
              <a:solidFill>
                <a:schemeClr val="accent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GB" sz="1200" kern="0">
                  <a:solidFill>
                    <a:schemeClr val="accent2"/>
                  </a:solidFill>
                  <a:ea typeface="Arial Unicode MS" pitchFamily="34" charset="-128"/>
                  <a:cs typeface="Arial Unicode MS" pitchFamily="34" charset="-128"/>
                </a:rPr>
                <a:t>TX Buffer</a:t>
              </a:r>
            </a:p>
          </p:txBody>
        </p:sp>
      </p:grpSp>
      <p:sp>
        <p:nvSpPr>
          <p:cNvPr id="73" name="Oval 72">
            <a:extLst>
              <a:ext uri="{FF2B5EF4-FFF2-40B4-BE49-F238E27FC236}">
                <a16:creationId xmlns:a16="http://schemas.microsoft.com/office/drawing/2014/main" id="{DCA97C77-1F1C-714A-A78F-84E12EC1160B}"/>
              </a:ext>
            </a:extLst>
          </p:cNvPr>
          <p:cNvSpPr/>
          <p:nvPr/>
        </p:nvSpPr>
        <p:spPr bwMode="gray">
          <a:xfrm>
            <a:off x="838617" y="5824544"/>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nvGrpSpPr>
          <p:cNvPr id="6" name="Group 5">
            <a:extLst>
              <a:ext uri="{FF2B5EF4-FFF2-40B4-BE49-F238E27FC236}">
                <a16:creationId xmlns:a16="http://schemas.microsoft.com/office/drawing/2014/main" id="{32CB9487-9E34-D541-896F-93E8DB97AFA4}"/>
              </a:ext>
            </a:extLst>
          </p:cNvPr>
          <p:cNvGrpSpPr/>
          <p:nvPr/>
        </p:nvGrpSpPr>
        <p:grpSpPr>
          <a:xfrm>
            <a:off x="4437434" y="2150630"/>
            <a:ext cx="231722" cy="231722"/>
            <a:chOff x="4627028" y="2126439"/>
            <a:chExt cx="231722" cy="231722"/>
          </a:xfrm>
        </p:grpSpPr>
        <p:sp>
          <p:nvSpPr>
            <p:cNvPr id="5" name="Oval 4">
              <a:extLst>
                <a:ext uri="{FF2B5EF4-FFF2-40B4-BE49-F238E27FC236}">
                  <a16:creationId xmlns:a16="http://schemas.microsoft.com/office/drawing/2014/main" id="{F46A7F6D-04F9-5E4A-A070-C939B4DEA399}"/>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79" name="Oval 78">
              <a:extLst>
                <a:ext uri="{FF2B5EF4-FFF2-40B4-BE49-F238E27FC236}">
                  <a16:creationId xmlns:a16="http://schemas.microsoft.com/office/drawing/2014/main" id="{3B3C6111-6ECF-9441-8FDC-9C25972EA68B}"/>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40" name="Group 39">
            <a:extLst>
              <a:ext uri="{FF2B5EF4-FFF2-40B4-BE49-F238E27FC236}">
                <a16:creationId xmlns:a16="http://schemas.microsoft.com/office/drawing/2014/main" id="{EFEEEC46-C459-2647-9184-1F71B45CA60D}"/>
              </a:ext>
            </a:extLst>
          </p:cNvPr>
          <p:cNvGrpSpPr/>
          <p:nvPr/>
        </p:nvGrpSpPr>
        <p:grpSpPr>
          <a:xfrm>
            <a:off x="4169687" y="2150630"/>
            <a:ext cx="231722" cy="231722"/>
            <a:chOff x="4627028" y="2126439"/>
            <a:chExt cx="231722" cy="231722"/>
          </a:xfrm>
        </p:grpSpPr>
        <p:sp>
          <p:nvSpPr>
            <p:cNvPr id="41" name="Oval 40">
              <a:extLst>
                <a:ext uri="{FF2B5EF4-FFF2-40B4-BE49-F238E27FC236}">
                  <a16:creationId xmlns:a16="http://schemas.microsoft.com/office/drawing/2014/main" id="{EE03F488-F37B-FF4C-8C79-6ED389582DC1}"/>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42" name="Oval 41">
              <a:extLst>
                <a:ext uri="{FF2B5EF4-FFF2-40B4-BE49-F238E27FC236}">
                  <a16:creationId xmlns:a16="http://schemas.microsoft.com/office/drawing/2014/main" id="{8FA3C4F0-EBCD-3444-BCB9-3BA7ADD41337}"/>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43" name="Group 42">
            <a:extLst>
              <a:ext uri="{FF2B5EF4-FFF2-40B4-BE49-F238E27FC236}">
                <a16:creationId xmlns:a16="http://schemas.microsoft.com/office/drawing/2014/main" id="{AB57A334-E18E-714E-9F56-E163E9171896}"/>
              </a:ext>
            </a:extLst>
          </p:cNvPr>
          <p:cNvGrpSpPr/>
          <p:nvPr/>
        </p:nvGrpSpPr>
        <p:grpSpPr>
          <a:xfrm>
            <a:off x="4439088" y="2608926"/>
            <a:ext cx="231722" cy="231722"/>
            <a:chOff x="4627028" y="2126439"/>
            <a:chExt cx="231722" cy="231722"/>
          </a:xfrm>
        </p:grpSpPr>
        <p:sp>
          <p:nvSpPr>
            <p:cNvPr id="44" name="Oval 43">
              <a:extLst>
                <a:ext uri="{FF2B5EF4-FFF2-40B4-BE49-F238E27FC236}">
                  <a16:creationId xmlns:a16="http://schemas.microsoft.com/office/drawing/2014/main" id="{4F3893AE-B66F-E044-8FDC-5C33FAF77685}"/>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45" name="Oval 44">
              <a:extLst>
                <a:ext uri="{FF2B5EF4-FFF2-40B4-BE49-F238E27FC236}">
                  <a16:creationId xmlns:a16="http://schemas.microsoft.com/office/drawing/2014/main" id="{3553DA0E-273F-E245-B749-FCD759E9AC84}"/>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46" name="Group 45">
            <a:extLst>
              <a:ext uri="{FF2B5EF4-FFF2-40B4-BE49-F238E27FC236}">
                <a16:creationId xmlns:a16="http://schemas.microsoft.com/office/drawing/2014/main" id="{6D45F11A-B43C-FC43-B36D-171B801223D5}"/>
              </a:ext>
            </a:extLst>
          </p:cNvPr>
          <p:cNvGrpSpPr/>
          <p:nvPr/>
        </p:nvGrpSpPr>
        <p:grpSpPr>
          <a:xfrm>
            <a:off x="4171341" y="2608926"/>
            <a:ext cx="231722" cy="231722"/>
            <a:chOff x="4627028" y="2126439"/>
            <a:chExt cx="231722" cy="231722"/>
          </a:xfrm>
        </p:grpSpPr>
        <p:sp>
          <p:nvSpPr>
            <p:cNvPr id="47" name="Oval 46">
              <a:extLst>
                <a:ext uri="{FF2B5EF4-FFF2-40B4-BE49-F238E27FC236}">
                  <a16:creationId xmlns:a16="http://schemas.microsoft.com/office/drawing/2014/main" id="{ED666525-B1A8-D14D-9289-698CB7B6C0AE}"/>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48" name="Oval 47">
              <a:extLst>
                <a:ext uri="{FF2B5EF4-FFF2-40B4-BE49-F238E27FC236}">
                  <a16:creationId xmlns:a16="http://schemas.microsoft.com/office/drawing/2014/main" id="{AFA29F7B-7F6A-FF4C-9199-E40750B8821D}"/>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21D1165B-5C91-F44F-BF69-50094D016114}"/>
              </a:ext>
            </a:extLst>
          </p:cNvPr>
          <p:cNvGrpSpPr/>
          <p:nvPr/>
        </p:nvGrpSpPr>
        <p:grpSpPr>
          <a:xfrm>
            <a:off x="741107" y="2229307"/>
            <a:ext cx="231722" cy="231722"/>
            <a:chOff x="4627028" y="2126439"/>
            <a:chExt cx="231722" cy="231722"/>
          </a:xfrm>
        </p:grpSpPr>
        <p:sp>
          <p:nvSpPr>
            <p:cNvPr id="53" name="Oval 52">
              <a:extLst>
                <a:ext uri="{FF2B5EF4-FFF2-40B4-BE49-F238E27FC236}">
                  <a16:creationId xmlns:a16="http://schemas.microsoft.com/office/drawing/2014/main" id="{4562B2DF-2B99-B74F-99EC-5961B7463378}"/>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68" name="Oval 67">
              <a:extLst>
                <a:ext uri="{FF2B5EF4-FFF2-40B4-BE49-F238E27FC236}">
                  <a16:creationId xmlns:a16="http://schemas.microsoft.com/office/drawing/2014/main" id="{3659A55D-E605-CD46-941B-CCB32526BB4A}"/>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69" name="Group 68">
            <a:extLst>
              <a:ext uri="{FF2B5EF4-FFF2-40B4-BE49-F238E27FC236}">
                <a16:creationId xmlns:a16="http://schemas.microsoft.com/office/drawing/2014/main" id="{DFE31E3C-415E-7145-90CE-A06730CA5578}"/>
              </a:ext>
            </a:extLst>
          </p:cNvPr>
          <p:cNvGrpSpPr/>
          <p:nvPr/>
        </p:nvGrpSpPr>
        <p:grpSpPr>
          <a:xfrm>
            <a:off x="738998" y="2510750"/>
            <a:ext cx="231722" cy="231722"/>
            <a:chOff x="4627028" y="2126439"/>
            <a:chExt cx="231722" cy="231722"/>
          </a:xfrm>
        </p:grpSpPr>
        <p:sp>
          <p:nvSpPr>
            <p:cNvPr id="70" name="Oval 69">
              <a:extLst>
                <a:ext uri="{FF2B5EF4-FFF2-40B4-BE49-F238E27FC236}">
                  <a16:creationId xmlns:a16="http://schemas.microsoft.com/office/drawing/2014/main" id="{14962091-2C00-FA4E-A248-0EC9726C55C2}"/>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74" name="Oval 73">
              <a:extLst>
                <a:ext uri="{FF2B5EF4-FFF2-40B4-BE49-F238E27FC236}">
                  <a16:creationId xmlns:a16="http://schemas.microsoft.com/office/drawing/2014/main" id="{065D7353-A1FB-CB4F-B970-3C13B0589C2F}"/>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75" name="Group 74">
            <a:extLst>
              <a:ext uri="{FF2B5EF4-FFF2-40B4-BE49-F238E27FC236}">
                <a16:creationId xmlns:a16="http://schemas.microsoft.com/office/drawing/2014/main" id="{3B2E864D-B37A-104A-A269-C5259AE6E073}"/>
              </a:ext>
            </a:extLst>
          </p:cNvPr>
          <p:cNvGrpSpPr/>
          <p:nvPr/>
        </p:nvGrpSpPr>
        <p:grpSpPr>
          <a:xfrm>
            <a:off x="737928" y="2796403"/>
            <a:ext cx="231722" cy="231722"/>
            <a:chOff x="4627028" y="2126439"/>
            <a:chExt cx="231722" cy="231722"/>
          </a:xfrm>
        </p:grpSpPr>
        <p:sp>
          <p:nvSpPr>
            <p:cNvPr id="76" name="Oval 75">
              <a:extLst>
                <a:ext uri="{FF2B5EF4-FFF2-40B4-BE49-F238E27FC236}">
                  <a16:creationId xmlns:a16="http://schemas.microsoft.com/office/drawing/2014/main" id="{A984952B-2CE5-3643-B543-8C12C51A4D27}"/>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77" name="Oval 76">
              <a:extLst>
                <a:ext uri="{FF2B5EF4-FFF2-40B4-BE49-F238E27FC236}">
                  <a16:creationId xmlns:a16="http://schemas.microsoft.com/office/drawing/2014/main" id="{943B901C-9847-AC46-B941-09797DF4A141}"/>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pic>
        <p:nvPicPr>
          <p:cNvPr id="71" name="Picture 70">
            <a:extLst>
              <a:ext uri="{FF2B5EF4-FFF2-40B4-BE49-F238E27FC236}">
                <a16:creationId xmlns:a16="http://schemas.microsoft.com/office/drawing/2014/main" id="{3CAC0424-3EC3-44B4-B329-0EFA38D918AD}"/>
              </a:ext>
            </a:extLst>
          </p:cNvPr>
          <p:cNvPicPr>
            <a:picLocks noChangeAspect="1"/>
          </p:cNvPicPr>
          <p:nvPr/>
        </p:nvPicPr>
        <p:blipFill>
          <a:blip r:embed="rId5"/>
          <a:stretch>
            <a:fillRect/>
          </a:stretch>
        </p:blipFill>
        <p:spPr>
          <a:xfrm>
            <a:off x="2780385" y="5397689"/>
            <a:ext cx="765734" cy="765734"/>
          </a:xfrm>
          <a:prstGeom prst="rect">
            <a:avLst/>
          </a:prstGeom>
        </p:spPr>
      </p:pic>
    </p:spTree>
    <p:extLst>
      <p:ext uri="{BB962C8B-B14F-4D97-AF65-F5344CB8AC3E}">
        <p14:creationId xmlns:p14="http://schemas.microsoft.com/office/powerpoint/2010/main" val="200120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103" grpId="0"/>
      <p:bldP spid="4" grpId="0"/>
      <p:bldP spid="49" grpId="0" animBg="1"/>
      <p:bldP spid="50" grpId="0" animBg="1"/>
      <p:bldP spid="51" grpId="0"/>
      <p:bldP spid="55" grpId="0" animBg="1"/>
      <p:bldP spid="58" grpId="0"/>
      <p:bldP spid="60" grpId="0" animBg="1"/>
      <p:bldP spid="61" grpId="0" animBg="1"/>
      <p:bldP spid="62" grpId="0" animBg="1"/>
      <p:bldP spid="7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Straight Connector 46">
            <a:extLst/>
          </p:cNvPr>
          <p:cNvCxnSpPr>
            <a:cxnSpLocks/>
          </p:cNvCxnSpPr>
          <p:nvPr/>
        </p:nvCxnSpPr>
        <p:spPr>
          <a:xfrm>
            <a:off x="3828793" y="3891346"/>
            <a:ext cx="0" cy="432825"/>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04001" y="504000"/>
            <a:ext cx="6998978" cy="369332"/>
          </a:xfrm>
        </p:spPr>
        <p:txBody>
          <a:bodyPr/>
          <a:lstStyle/>
          <a:p>
            <a:r>
              <a:rPr lang="en-GB" dirty="0"/>
              <a:t>Business objects - </a:t>
            </a:r>
            <a:r>
              <a:rPr lang="en-GB" sz="2400" b="0" dirty="0"/>
              <a:t>save unmanaged</a:t>
            </a:r>
          </a:p>
        </p:txBody>
      </p:sp>
      <p:sp>
        <p:nvSpPr>
          <p:cNvPr id="82" name="TextBox 81"/>
          <p:cNvSpPr txBox="1"/>
          <p:nvPr/>
        </p:nvSpPr>
        <p:spPr>
          <a:xfrm>
            <a:off x="1425171" y="5073044"/>
            <a:ext cx="1225401" cy="263537"/>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GB" sz="1200" kern="0" dirty="0">
                <a:solidFill>
                  <a:schemeClr val="tx2"/>
                </a:solidFill>
                <a:ea typeface="Arial Unicode MS" pitchFamily="34" charset="-128"/>
                <a:cs typeface="Arial Unicode MS" pitchFamily="34" charset="-128"/>
              </a:rPr>
              <a:t>SAP HANA</a:t>
            </a:r>
          </a:p>
        </p:txBody>
      </p:sp>
      <p:cxnSp>
        <p:nvCxnSpPr>
          <p:cNvPr id="83" name="Straight Connector 82"/>
          <p:cNvCxnSpPr>
            <a:cxnSpLocks/>
            <a:stCxn id="91" idx="2"/>
            <a:endCxn id="90" idx="0"/>
          </p:cNvCxnSpPr>
          <p:nvPr/>
        </p:nvCxnSpPr>
        <p:spPr>
          <a:xfrm flipH="1" flipV="1">
            <a:off x="1643660" y="4769512"/>
            <a:ext cx="195356" cy="477511"/>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3C987D9-5001-1241-B8AE-7459B6CA80AB}"/>
              </a:ext>
            </a:extLst>
          </p:cNvPr>
          <p:cNvCxnSpPr/>
          <p:nvPr/>
        </p:nvCxnSpPr>
        <p:spPr>
          <a:xfrm>
            <a:off x="4972929" y="1268413"/>
            <a:ext cx="0" cy="5153489"/>
          </a:xfrm>
          <a:prstGeom prst="line">
            <a:avLst/>
          </a:prstGeom>
          <a:ln w="1587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Rounded Rectangle 75"/>
          <p:cNvSpPr/>
          <p:nvPr/>
        </p:nvSpPr>
        <p:spPr bwMode="gray">
          <a:xfrm>
            <a:off x="3179447" y="4329112"/>
            <a:ext cx="1285992" cy="936625"/>
          </a:xfrm>
          <a:prstGeom prst="roundRect">
            <a:avLst>
              <a:gd name="adj" fmla="val 11884"/>
            </a:avLst>
          </a:prstGeom>
          <a:solidFill>
            <a:schemeClr val="bg1">
              <a:lumMod val="65000"/>
            </a:schemeClr>
          </a:solidFill>
          <a:ln w="12700" algn="ctr">
            <a:solidFill>
              <a:schemeClr val="bg1">
                <a:lumMod val="65000"/>
              </a:schemeClr>
            </a:solidFill>
            <a:miter lim="800000"/>
            <a:headEnd/>
            <a:tailEnd/>
          </a:ln>
        </p:spPr>
        <p:txBody>
          <a:bodyPr lIns="89979" tIns="71983" rIns="89979" bIns="71983" rtlCol="0" anchor="ctr"/>
          <a:lstStyle/>
          <a:p>
            <a:pPr algn="ctr" fontAlgn="base">
              <a:spcBef>
                <a:spcPct val="50000"/>
              </a:spcBef>
              <a:spcAft>
                <a:spcPct val="0"/>
              </a:spcAft>
              <a:buClr>
                <a:srgbClr val="F0AB00"/>
              </a:buClr>
              <a:buSzPct val="80000"/>
            </a:pPr>
            <a:r>
              <a:rPr lang="en-GB" sz="1100" kern="0" dirty="0">
                <a:solidFill>
                  <a:schemeClr val="bg1"/>
                </a:solidFill>
                <a:ea typeface="Arial Unicode MS" pitchFamily="34" charset="-128"/>
                <a:cs typeface="Arial Unicode MS" pitchFamily="34" charset="-128"/>
              </a:rPr>
              <a:t>Function module for UPDATE TASK</a:t>
            </a:r>
          </a:p>
        </p:txBody>
      </p:sp>
      <p:sp>
        <p:nvSpPr>
          <p:cNvPr id="55" name="TextBox 54">
            <a:extLst/>
          </p:cNvPr>
          <p:cNvSpPr txBox="1"/>
          <p:nvPr/>
        </p:nvSpPr>
        <p:spPr>
          <a:xfrm>
            <a:off x="5353531" y="2040888"/>
            <a:ext cx="6709539" cy="2900889"/>
          </a:xfrm>
          <a:prstGeom prst="rect">
            <a:avLst/>
          </a:prstGeom>
          <a:noFill/>
        </p:spPr>
        <p:txBody>
          <a:bodyPr wrap="square" lIns="0" tIns="0" rIns="0" bIns="0" rtlCol="0">
            <a:noAutofit/>
          </a:bodyPr>
          <a:lstStyle/>
          <a:p>
            <a:pPr fontAlgn="base">
              <a:spcBef>
                <a:spcPct val="50000"/>
              </a:spcBef>
              <a:spcAft>
                <a:spcPct val="0"/>
              </a:spcAft>
              <a:buClr>
                <a:srgbClr val="F0AB00"/>
              </a:buClr>
              <a:buSzPct val="80000"/>
            </a:pPr>
            <a:r>
              <a:rPr lang="en-GB" sz="1800" b="1" kern="0" dirty="0">
                <a:ea typeface="Arial Unicode MS" pitchFamily="34" charset="-128"/>
                <a:cs typeface="Arial Unicode MS" pitchFamily="34" charset="-128"/>
              </a:rPr>
              <a:t>Application coding </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“update-task function module” available</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coding for interaction phase not available </a:t>
            </a:r>
            <a:br>
              <a:rPr lang="en-GB" sz="16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(e.g. highly coupled in older UI technology: DYNP - PBO / PAI)</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technical implementation aspects to be taken over by BO infrastructure</a:t>
            </a:r>
          </a:p>
          <a:p>
            <a:pPr fontAlgn="base">
              <a:spcBef>
                <a:spcPct val="50000"/>
              </a:spcBef>
              <a:spcAft>
                <a:spcPct val="0"/>
              </a:spcAft>
              <a:buClr>
                <a:srgbClr val="F0AB00"/>
              </a:buClr>
              <a:buSzPct val="80000"/>
            </a:pPr>
            <a:endParaRPr lang="en-GB"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GB" sz="1800" b="1" kern="0" dirty="0">
                <a:ea typeface="Arial Unicode MS" pitchFamily="34" charset="-128"/>
                <a:cs typeface="Arial Unicode MS" pitchFamily="34" charset="-128"/>
              </a:rPr>
              <a:t>Examples</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Business Partner, Product</a:t>
            </a:r>
          </a:p>
        </p:txBody>
      </p:sp>
      <p:cxnSp>
        <p:nvCxnSpPr>
          <p:cNvPr id="76" name="Straight Connector 75">
            <a:extLst>
              <a:ext uri="{FF2B5EF4-FFF2-40B4-BE49-F238E27FC236}">
                <a16:creationId xmlns:a16="http://schemas.microsoft.com/office/drawing/2014/main" id="{F7C36A9D-6C4D-914A-AD5A-2744F1E07019}"/>
              </a:ext>
            </a:extLst>
          </p:cNvPr>
          <p:cNvCxnSpPr>
            <a:cxnSpLocks/>
            <a:stCxn id="77" idx="1"/>
          </p:cNvCxnSpPr>
          <p:nvPr/>
        </p:nvCxnSpPr>
        <p:spPr>
          <a:xfrm>
            <a:off x="1011020" y="3891756"/>
            <a:ext cx="0" cy="432825"/>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77" name="Rounded Rectangle 76">
            <a:extLst>
              <a:ext uri="{FF2B5EF4-FFF2-40B4-BE49-F238E27FC236}">
                <a16:creationId xmlns:a16="http://schemas.microsoft.com/office/drawing/2014/main" id="{C8CB524B-C97D-6644-92D5-0BA13197F16C}"/>
              </a:ext>
            </a:extLst>
          </p:cNvPr>
          <p:cNvSpPr/>
          <p:nvPr/>
        </p:nvSpPr>
        <p:spPr bwMode="gray">
          <a:xfrm rot="16200000">
            <a:off x="144687" y="2877432"/>
            <a:ext cx="1732665" cy="295983"/>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MODIFY</a:t>
            </a:r>
          </a:p>
        </p:txBody>
      </p:sp>
      <p:sp>
        <p:nvSpPr>
          <p:cNvPr id="78" name="Rounded Rectangle 77">
            <a:extLst>
              <a:ext uri="{FF2B5EF4-FFF2-40B4-BE49-F238E27FC236}">
                <a16:creationId xmlns:a16="http://schemas.microsoft.com/office/drawing/2014/main" id="{2195D72B-174F-5841-9B2A-7957643BB41E}"/>
              </a:ext>
            </a:extLst>
          </p:cNvPr>
          <p:cNvSpPr/>
          <p:nvPr/>
        </p:nvSpPr>
        <p:spPr bwMode="gray">
          <a:xfrm rot="16200000">
            <a:off x="515858" y="2883145"/>
            <a:ext cx="1732665" cy="295984"/>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READ</a:t>
            </a:r>
          </a:p>
        </p:txBody>
      </p:sp>
      <p:sp>
        <p:nvSpPr>
          <p:cNvPr id="79" name="TextBox 78">
            <a:extLst>
              <a:ext uri="{FF2B5EF4-FFF2-40B4-BE49-F238E27FC236}">
                <a16:creationId xmlns:a16="http://schemas.microsoft.com/office/drawing/2014/main" id="{AD789AE4-C53D-2F42-80EC-D28179F6D375}"/>
              </a:ext>
            </a:extLst>
          </p:cNvPr>
          <p:cNvSpPr txBox="1"/>
          <p:nvPr/>
        </p:nvSpPr>
        <p:spPr>
          <a:xfrm>
            <a:off x="872155" y="1724377"/>
            <a:ext cx="1036198" cy="334279"/>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200" kern="0">
                <a:solidFill>
                  <a:srgbClr val="609A7F"/>
                </a:solidFill>
                <a:ea typeface="Arial Unicode MS" pitchFamily="34" charset="-128"/>
                <a:cs typeface="Arial Unicode MS" pitchFamily="34" charset="-128"/>
              </a:rPr>
              <a:t>INTERACTION </a:t>
            </a:r>
            <a:br>
              <a:rPr lang="en-GB" sz="1200" kern="0">
                <a:solidFill>
                  <a:srgbClr val="609A7F"/>
                </a:solidFill>
                <a:ea typeface="Arial Unicode MS" pitchFamily="34" charset="-128"/>
                <a:cs typeface="Arial Unicode MS" pitchFamily="34" charset="-128"/>
              </a:rPr>
            </a:br>
            <a:r>
              <a:rPr lang="en-GB" sz="1200" kern="0">
                <a:solidFill>
                  <a:srgbClr val="609A7F"/>
                </a:solidFill>
                <a:ea typeface="Arial Unicode MS" pitchFamily="34" charset="-128"/>
                <a:cs typeface="Arial Unicode MS" pitchFamily="34" charset="-128"/>
              </a:rPr>
              <a:t>PHASE</a:t>
            </a:r>
            <a:endParaRPr lang="en-GB" sz="1200" kern="0" dirty="0">
              <a:solidFill>
                <a:srgbClr val="609A7F"/>
              </a:solidFill>
              <a:ea typeface="Arial Unicode MS" pitchFamily="34" charset="-128"/>
              <a:cs typeface="Arial Unicode MS" pitchFamily="34" charset="-128"/>
            </a:endParaRPr>
          </a:p>
        </p:txBody>
      </p:sp>
      <p:cxnSp>
        <p:nvCxnSpPr>
          <p:cNvPr id="84" name="Straight Connector 83">
            <a:extLst>
              <a:ext uri="{FF2B5EF4-FFF2-40B4-BE49-F238E27FC236}">
                <a16:creationId xmlns:a16="http://schemas.microsoft.com/office/drawing/2014/main" id="{B218499B-2582-D945-9DB9-3F6BE265C75F}"/>
              </a:ext>
            </a:extLst>
          </p:cNvPr>
          <p:cNvCxnSpPr/>
          <p:nvPr/>
        </p:nvCxnSpPr>
        <p:spPr>
          <a:xfrm>
            <a:off x="867469" y="2103395"/>
            <a:ext cx="1040883" cy="0"/>
          </a:xfrm>
          <a:prstGeom prst="line">
            <a:avLst/>
          </a:prstGeom>
          <a:ln w="12700">
            <a:solidFill>
              <a:srgbClr val="609A7F"/>
            </a:solidFill>
            <a:tailEnd type="none"/>
          </a:ln>
        </p:spPr>
        <p:style>
          <a:lnRef idx="1">
            <a:schemeClr val="accent1"/>
          </a:lnRef>
          <a:fillRef idx="0">
            <a:schemeClr val="accent1"/>
          </a:fillRef>
          <a:effectRef idx="0">
            <a:schemeClr val="accent1"/>
          </a:effectRef>
          <a:fontRef idx="minor">
            <a:schemeClr val="tx1"/>
          </a:fontRef>
        </p:style>
      </p:cxnSp>
      <p:sp>
        <p:nvSpPr>
          <p:cNvPr id="96" name="Rounded Rectangle 95">
            <a:extLst>
              <a:ext uri="{FF2B5EF4-FFF2-40B4-BE49-F238E27FC236}">
                <a16:creationId xmlns:a16="http://schemas.microsoft.com/office/drawing/2014/main" id="{97F569BD-9815-F547-A764-EFD9854490FD}"/>
              </a:ext>
            </a:extLst>
          </p:cNvPr>
          <p:cNvSpPr/>
          <p:nvPr/>
        </p:nvSpPr>
        <p:spPr bwMode="gray">
          <a:xfrm rot="16200000">
            <a:off x="887029" y="2877432"/>
            <a:ext cx="1732665" cy="295983"/>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LOCK</a:t>
            </a:r>
          </a:p>
        </p:txBody>
      </p:sp>
      <p:cxnSp>
        <p:nvCxnSpPr>
          <p:cNvPr id="97" name="Straight Connector 96">
            <a:extLst>
              <a:ext uri="{FF2B5EF4-FFF2-40B4-BE49-F238E27FC236}">
                <a16:creationId xmlns:a16="http://schemas.microsoft.com/office/drawing/2014/main" id="{64645B19-B7E7-F540-A788-02B2DB166E30}"/>
              </a:ext>
            </a:extLst>
          </p:cNvPr>
          <p:cNvCxnSpPr>
            <a:cxnSpLocks/>
          </p:cNvCxnSpPr>
          <p:nvPr/>
        </p:nvCxnSpPr>
        <p:spPr>
          <a:xfrm>
            <a:off x="1375455" y="3891756"/>
            <a:ext cx="0" cy="432825"/>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263BCD7-BA31-D24F-96FB-ED641933F371}"/>
              </a:ext>
            </a:extLst>
          </p:cNvPr>
          <p:cNvCxnSpPr>
            <a:cxnSpLocks/>
          </p:cNvCxnSpPr>
          <p:nvPr/>
        </p:nvCxnSpPr>
        <p:spPr>
          <a:xfrm>
            <a:off x="1739890" y="3891756"/>
            <a:ext cx="0" cy="432825"/>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7E5F7C2A-6AAA-D54F-8EBF-C0A2181838E1}"/>
              </a:ext>
            </a:extLst>
          </p:cNvPr>
          <p:cNvSpPr txBox="1"/>
          <p:nvPr/>
        </p:nvSpPr>
        <p:spPr>
          <a:xfrm>
            <a:off x="2205324" y="1700279"/>
            <a:ext cx="640265" cy="351677"/>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SAVE</a:t>
            </a:r>
            <a:br>
              <a:rPr lang="en-GB" sz="1200" kern="0" dirty="0">
                <a:solidFill>
                  <a:srgbClr val="008FD3"/>
                </a:solidFill>
                <a:ea typeface="Arial Unicode MS" pitchFamily="34" charset="-128"/>
                <a:cs typeface="Arial Unicode MS" pitchFamily="34" charset="-128"/>
              </a:rPr>
            </a:br>
            <a:r>
              <a:rPr lang="en-GB" sz="1200" kern="0" dirty="0">
                <a:solidFill>
                  <a:srgbClr val="008FD3"/>
                </a:solidFill>
                <a:ea typeface="Arial Unicode MS" pitchFamily="34" charset="-128"/>
                <a:cs typeface="Arial Unicode MS" pitchFamily="34" charset="-128"/>
              </a:rPr>
              <a:t>SEQUENCE</a:t>
            </a:r>
          </a:p>
          <a:p>
            <a:pPr fontAlgn="base">
              <a:spcBef>
                <a:spcPts val="600"/>
              </a:spcBef>
              <a:spcAft>
                <a:spcPct val="0"/>
              </a:spcAft>
              <a:buClr>
                <a:srgbClr val="F0AB00"/>
              </a:buClr>
              <a:buSzPct val="80000"/>
            </a:pPr>
            <a:endParaRPr lang="en-GB" sz="1200" kern="0" dirty="0">
              <a:solidFill>
                <a:srgbClr val="008FD3"/>
              </a:solidFill>
              <a:ea typeface="Arial Unicode MS" pitchFamily="34" charset="-128"/>
              <a:cs typeface="Arial Unicode MS" pitchFamily="34" charset="-128"/>
            </a:endParaRPr>
          </a:p>
        </p:txBody>
      </p:sp>
      <p:cxnSp>
        <p:nvCxnSpPr>
          <p:cNvPr id="100" name="Straight Connector 99">
            <a:extLst>
              <a:ext uri="{FF2B5EF4-FFF2-40B4-BE49-F238E27FC236}">
                <a16:creationId xmlns:a16="http://schemas.microsoft.com/office/drawing/2014/main" id="{A8732C50-3C5F-7142-B5AA-36EB69E32CE5}"/>
              </a:ext>
            </a:extLst>
          </p:cNvPr>
          <p:cNvCxnSpPr>
            <a:cxnSpLocks/>
          </p:cNvCxnSpPr>
          <p:nvPr/>
        </p:nvCxnSpPr>
        <p:spPr>
          <a:xfrm>
            <a:off x="2205324" y="2093356"/>
            <a:ext cx="2557896" cy="0"/>
          </a:xfrm>
          <a:prstGeom prst="line">
            <a:avLst/>
          </a:prstGeom>
          <a:ln w="12700">
            <a:solidFill>
              <a:srgbClr val="008FD3"/>
            </a:solidFill>
            <a:tailEnd type="none"/>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id="{AC9A29D4-155B-4745-8423-CC4310F52161}"/>
              </a:ext>
            </a:extLst>
          </p:cNvPr>
          <p:cNvSpPr/>
          <p:nvPr/>
        </p:nvSpPr>
        <p:spPr bwMode="gray">
          <a:xfrm>
            <a:off x="2765617" y="2712448"/>
            <a:ext cx="1997604" cy="292531"/>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err="1">
                <a:solidFill>
                  <a:srgbClr val="008FD3"/>
                </a:solidFill>
                <a:ea typeface="Arial Unicode MS" pitchFamily="34" charset="-128"/>
                <a:cs typeface="Arial Unicode MS" pitchFamily="34" charset="-128"/>
              </a:rPr>
              <a:t>checkBeforeSave</a:t>
            </a:r>
            <a:endParaRPr lang="en-GB" sz="1200" kern="0" dirty="0">
              <a:solidFill>
                <a:srgbClr val="008FD3"/>
              </a:solidFill>
              <a:ea typeface="Arial Unicode MS" pitchFamily="34" charset="-128"/>
              <a:cs typeface="Arial Unicode MS" pitchFamily="34" charset="-128"/>
            </a:endParaRPr>
          </a:p>
        </p:txBody>
      </p:sp>
      <p:sp>
        <p:nvSpPr>
          <p:cNvPr id="102" name="Rounded Rectangle 101">
            <a:extLst>
              <a:ext uri="{FF2B5EF4-FFF2-40B4-BE49-F238E27FC236}">
                <a16:creationId xmlns:a16="http://schemas.microsoft.com/office/drawing/2014/main" id="{C53E9EC6-CCA5-8F4D-B5FF-FFB2161FBBE9}"/>
              </a:ext>
            </a:extLst>
          </p:cNvPr>
          <p:cNvSpPr/>
          <p:nvPr/>
        </p:nvSpPr>
        <p:spPr bwMode="gray">
          <a:xfrm>
            <a:off x="2765617" y="3143149"/>
            <a:ext cx="1997604" cy="338042"/>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err="1">
                <a:solidFill>
                  <a:srgbClr val="008FD3"/>
                </a:solidFill>
                <a:ea typeface="Arial Unicode MS" pitchFamily="34" charset="-128"/>
                <a:cs typeface="Arial Unicode MS" pitchFamily="34" charset="-128"/>
              </a:rPr>
              <a:t>adjustNumbers</a:t>
            </a:r>
            <a:endParaRPr lang="en-GB" sz="1200" kern="0" dirty="0">
              <a:solidFill>
                <a:srgbClr val="008FD3"/>
              </a:solidFill>
              <a:ea typeface="Arial Unicode MS" pitchFamily="34" charset="-128"/>
              <a:cs typeface="Arial Unicode MS" pitchFamily="34" charset="-128"/>
            </a:endParaRPr>
          </a:p>
        </p:txBody>
      </p:sp>
      <p:sp>
        <p:nvSpPr>
          <p:cNvPr id="103" name="Rounded Rectangle 102">
            <a:extLst>
              <a:ext uri="{FF2B5EF4-FFF2-40B4-BE49-F238E27FC236}">
                <a16:creationId xmlns:a16="http://schemas.microsoft.com/office/drawing/2014/main" id="{93B900BB-0F1E-6B49-A1EE-277A956FA430}"/>
              </a:ext>
            </a:extLst>
          </p:cNvPr>
          <p:cNvSpPr/>
          <p:nvPr/>
        </p:nvSpPr>
        <p:spPr bwMode="gray">
          <a:xfrm>
            <a:off x="2765617" y="3584713"/>
            <a:ext cx="1997604" cy="337907"/>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save</a:t>
            </a:r>
          </a:p>
        </p:txBody>
      </p:sp>
      <p:sp>
        <p:nvSpPr>
          <p:cNvPr id="105" name="Rounded Rectangle 104">
            <a:extLst>
              <a:ext uri="{FF2B5EF4-FFF2-40B4-BE49-F238E27FC236}">
                <a16:creationId xmlns:a16="http://schemas.microsoft.com/office/drawing/2014/main" id="{7A9F6D3C-9DC1-8949-946A-D60B4063F361}"/>
              </a:ext>
            </a:extLst>
          </p:cNvPr>
          <p:cNvSpPr/>
          <p:nvPr/>
        </p:nvSpPr>
        <p:spPr bwMode="gray">
          <a:xfrm>
            <a:off x="2765617" y="2266491"/>
            <a:ext cx="1997603" cy="311115"/>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finalize</a:t>
            </a:r>
          </a:p>
        </p:txBody>
      </p:sp>
      <p:cxnSp>
        <p:nvCxnSpPr>
          <p:cNvPr id="106" name="Elbow Connector 105">
            <a:extLst>
              <a:ext uri="{FF2B5EF4-FFF2-40B4-BE49-F238E27FC236}">
                <a16:creationId xmlns:a16="http://schemas.microsoft.com/office/drawing/2014/main" id="{2FF2ED7A-EC02-C041-BD88-2740809FD526}"/>
              </a:ext>
            </a:extLst>
          </p:cNvPr>
          <p:cNvCxnSpPr>
            <a:cxnSpLocks/>
            <a:stCxn id="105" idx="1"/>
          </p:cNvCxnSpPr>
          <p:nvPr/>
        </p:nvCxnSpPr>
        <p:spPr>
          <a:xfrm rot="10800000" flipV="1">
            <a:off x="2265797" y="2422049"/>
            <a:ext cx="499821" cy="1973518"/>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7" name="Elbow Connector 106">
            <a:extLst>
              <a:ext uri="{FF2B5EF4-FFF2-40B4-BE49-F238E27FC236}">
                <a16:creationId xmlns:a16="http://schemas.microsoft.com/office/drawing/2014/main" id="{3AA14188-3614-2B4F-92E5-4D4E407B5131}"/>
              </a:ext>
            </a:extLst>
          </p:cNvPr>
          <p:cNvCxnSpPr>
            <a:cxnSpLocks/>
            <a:stCxn id="101" idx="1"/>
          </p:cNvCxnSpPr>
          <p:nvPr/>
        </p:nvCxnSpPr>
        <p:spPr>
          <a:xfrm rot="10800000" flipV="1">
            <a:off x="2386575" y="2858713"/>
            <a:ext cx="379043" cy="1465867"/>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03901B77-E95A-9245-A712-F9C642DC42D4}"/>
              </a:ext>
            </a:extLst>
          </p:cNvPr>
          <p:cNvCxnSpPr>
            <a:cxnSpLocks/>
          </p:cNvCxnSpPr>
          <p:nvPr/>
        </p:nvCxnSpPr>
        <p:spPr>
          <a:xfrm rot="10800000" flipV="1">
            <a:off x="2498047" y="3312170"/>
            <a:ext cx="267571" cy="1259832"/>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91" name="Rounded Rectangle 74"/>
          <p:cNvSpPr/>
          <p:nvPr/>
        </p:nvSpPr>
        <p:spPr bwMode="gray">
          <a:xfrm>
            <a:off x="863027" y="4324171"/>
            <a:ext cx="1951978" cy="922852"/>
          </a:xfrm>
          <a:prstGeom prst="roundRect">
            <a:avLst>
              <a:gd name="adj" fmla="val 10931"/>
            </a:avLst>
          </a:prstGeom>
          <a:solidFill>
            <a:schemeClr val="accent1"/>
          </a:solidFill>
          <a:ln w="12700" algn="ctr">
            <a:solidFill>
              <a:schemeClr val="accent1"/>
            </a:solidFill>
            <a:miter lim="800000"/>
            <a:headEnd/>
            <a:tailEnd/>
          </a:ln>
        </p:spPr>
        <p:txBody>
          <a:bodyPr lIns="89979" tIns="71983" rIns="89979" bIns="71983" rtlCol="0" anchor="t"/>
          <a:lstStyle/>
          <a:p>
            <a:pPr algn="ctr" fontAlgn="base">
              <a:spcBef>
                <a:spcPct val="50000"/>
              </a:spcBef>
              <a:spcAft>
                <a:spcPct val="0"/>
              </a:spcAft>
              <a:buClr>
                <a:srgbClr val="F0AB00"/>
              </a:buClr>
              <a:buSzPct val="80000"/>
            </a:pPr>
            <a:r>
              <a:rPr lang="en-GB" sz="1100" kern="0" dirty="0">
                <a:solidFill>
                  <a:schemeClr val="bg1"/>
                </a:solidFill>
                <a:ea typeface="Arial Unicode MS" pitchFamily="34" charset="-128"/>
                <a:cs typeface="Arial Unicode MS" pitchFamily="34" charset="-128"/>
              </a:rPr>
              <a:t>MANAGED RUNTIME</a:t>
            </a:r>
          </a:p>
        </p:txBody>
      </p:sp>
      <p:sp>
        <p:nvSpPr>
          <p:cNvPr id="90" name="Rounded Rectangle 14"/>
          <p:cNvSpPr/>
          <p:nvPr/>
        </p:nvSpPr>
        <p:spPr bwMode="gray">
          <a:xfrm>
            <a:off x="1193951" y="4769512"/>
            <a:ext cx="899418" cy="284634"/>
          </a:xfrm>
          <a:prstGeom prst="roundRect">
            <a:avLst>
              <a:gd name="adj" fmla="val 18751"/>
            </a:avLst>
          </a:prstGeom>
          <a:solidFill>
            <a:schemeClr val="bg1"/>
          </a:solidFill>
          <a:ln w="12700" algn="ctr">
            <a:solidFill>
              <a:schemeClr val="accent2"/>
            </a:solidFill>
            <a:miter lim="800000"/>
            <a:headEnd/>
            <a:tailEnd/>
          </a:ln>
        </p:spPr>
        <p:txBody>
          <a:bodyPr lIns="89979" tIns="71983" rIns="89979" bIns="71983" rtlCol="0" anchor="ctr"/>
          <a:lstStyle/>
          <a:p>
            <a:pPr algn="ctr" fontAlgn="base">
              <a:spcBef>
                <a:spcPct val="50000"/>
              </a:spcBef>
              <a:spcAft>
                <a:spcPct val="0"/>
              </a:spcAft>
              <a:buClr>
                <a:srgbClr val="F0AB00"/>
              </a:buClr>
              <a:buSzPct val="80000"/>
            </a:pPr>
            <a:r>
              <a:rPr lang="en-GB" sz="1200" kern="0" dirty="0">
                <a:solidFill>
                  <a:schemeClr val="accent2"/>
                </a:solidFill>
                <a:ea typeface="Arial Unicode MS" pitchFamily="34" charset="-128"/>
                <a:cs typeface="Arial Unicode MS" pitchFamily="34" charset="-128"/>
              </a:rPr>
              <a:t>TX Buffer</a:t>
            </a:r>
          </a:p>
        </p:txBody>
      </p:sp>
      <p:cxnSp>
        <p:nvCxnSpPr>
          <p:cNvPr id="87" name="Elbow Connector 84"/>
          <p:cNvCxnSpPr>
            <a:cxnSpLocks/>
            <a:stCxn id="111" idx="1"/>
            <a:endCxn id="90" idx="3"/>
          </p:cNvCxnSpPr>
          <p:nvPr/>
        </p:nvCxnSpPr>
        <p:spPr>
          <a:xfrm rot="10800000" flipV="1">
            <a:off x="2093369" y="4797425"/>
            <a:ext cx="1086078" cy="114404"/>
          </a:xfrm>
          <a:prstGeom prst="bentConnector3">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47C75FB-8DEA-A047-92B4-E2CCAE1E71DD}"/>
              </a:ext>
            </a:extLst>
          </p:cNvPr>
          <p:cNvCxnSpPr>
            <a:cxnSpLocks/>
            <a:stCxn id="111" idx="2"/>
          </p:cNvCxnSpPr>
          <p:nvPr/>
        </p:nvCxnSpPr>
        <p:spPr>
          <a:xfrm>
            <a:off x="3822443" y="5265737"/>
            <a:ext cx="0" cy="267046"/>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D9974478-3BB1-A54D-AC1F-FED0387D4292}"/>
              </a:ext>
            </a:extLst>
          </p:cNvPr>
          <p:cNvSpPr txBox="1"/>
          <p:nvPr/>
        </p:nvSpPr>
        <p:spPr>
          <a:xfrm>
            <a:off x="3226262" y="6159428"/>
            <a:ext cx="1225685" cy="263598"/>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GB" sz="1200" kern="0" dirty="0">
                <a:solidFill>
                  <a:schemeClr val="accent2"/>
                </a:solidFill>
                <a:ea typeface="Arial Unicode MS" pitchFamily="34" charset="-128"/>
                <a:cs typeface="Arial Unicode MS" pitchFamily="34" charset="-128"/>
              </a:rPr>
              <a:t>SAP HANA</a:t>
            </a:r>
          </a:p>
        </p:txBody>
      </p:sp>
      <p:sp>
        <p:nvSpPr>
          <p:cNvPr id="125" name="TextBox 124">
            <a:extLst>
              <a:ext uri="{FF2B5EF4-FFF2-40B4-BE49-F238E27FC236}">
                <a16:creationId xmlns:a16="http://schemas.microsoft.com/office/drawing/2014/main" id="{4F0B296D-6B04-FF43-BCC1-24D113B46021}"/>
              </a:ext>
            </a:extLst>
          </p:cNvPr>
          <p:cNvSpPr txBox="1"/>
          <p:nvPr/>
        </p:nvSpPr>
        <p:spPr>
          <a:xfrm>
            <a:off x="1159011" y="5838333"/>
            <a:ext cx="2003780"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Application</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code</a:t>
            </a:r>
            <a:r>
              <a:rPr lang="de-DE" sz="1000" kern="0" dirty="0">
                <a:ea typeface="Arial Unicode MS" pitchFamily="34" charset="-128"/>
                <a:cs typeface="Arial Unicode MS" pitchFamily="34" charset="-128"/>
              </a:rPr>
              <a:t> in </a:t>
            </a:r>
            <a:br>
              <a:rPr lang="de-DE" sz="1000" kern="0" dirty="0">
                <a:ea typeface="Arial Unicode MS" pitchFamily="34" charset="-128"/>
                <a:cs typeface="Arial Unicode MS" pitchFamily="34" charset="-128"/>
              </a:rPr>
            </a:br>
            <a:r>
              <a:rPr lang="de-DE" sz="1000" kern="0" dirty="0" err="1">
                <a:ea typeface="Arial Unicode MS" pitchFamily="34" charset="-128"/>
                <a:cs typeface="Arial Unicode MS" pitchFamily="34" charset="-128"/>
              </a:rPr>
              <a:t>determinations</a:t>
            </a:r>
            <a:r>
              <a:rPr lang="de-DE" sz="1000" kern="0" dirty="0">
                <a:ea typeface="Arial Unicode MS" pitchFamily="34" charset="-128"/>
                <a:cs typeface="Arial Unicode MS" pitchFamily="34" charset="-128"/>
              </a:rPr>
              <a:t> / </a:t>
            </a:r>
            <a:r>
              <a:rPr lang="de-DE" sz="1000" kern="0" dirty="0" err="1">
                <a:ea typeface="Arial Unicode MS" pitchFamily="34" charset="-128"/>
                <a:cs typeface="Arial Unicode MS" pitchFamily="34" charset="-128"/>
              </a:rPr>
              <a:t>validations</a:t>
            </a:r>
            <a:r>
              <a:rPr lang="de-DE" sz="1000" kern="0" dirty="0">
                <a:ea typeface="Arial Unicode MS" pitchFamily="34" charset="-128"/>
                <a:cs typeface="Arial Unicode MS" pitchFamily="34" charset="-128"/>
              </a:rPr>
              <a:t> / …</a:t>
            </a:r>
          </a:p>
        </p:txBody>
      </p:sp>
      <p:sp>
        <p:nvSpPr>
          <p:cNvPr id="126" name="Oval 125">
            <a:extLst>
              <a:ext uri="{FF2B5EF4-FFF2-40B4-BE49-F238E27FC236}">
                <a16:creationId xmlns:a16="http://schemas.microsoft.com/office/drawing/2014/main" id="{3DF02341-BD48-C848-A41F-8D2C14E084E5}"/>
              </a:ext>
            </a:extLst>
          </p:cNvPr>
          <p:cNvSpPr/>
          <p:nvPr/>
        </p:nvSpPr>
        <p:spPr bwMode="gray">
          <a:xfrm>
            <a:off x="871747" y="5869185"/>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2" name="Group 41">
            <a:extLst/>
          </p:cNvPr>
          <p:cNvGrpSpPr/>
          <p:nvPr/>
        </p:nvGrpSpPr>
        <p:grpSpPr>
          <a:xfrm>
            <a:off x="3772675" y="4275646"/>
            <a:ext cx="111180" cy="111180"/>
            <a:chOff x="3459197" y="4293972"/>
            <a:chExt cx="111180" cy="111180"/>
          </a:xfrm>
        </p:grpSpPr>
        <p:sp>
          <p:nvSpPr>
            <p:cNvPr id="43" name="Oval 42">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4" name="Picture 43">
              <a:extLst/>
            </p:cNvPr>
            <p:cNvPicPr>
              <a:picLocks noChangeAspect="1"/>
            </p:cNvPicPr>
            <p:nvPr/>
          </p:nvPicPr>
          <p:blipFill>
            <a:blip r:embed="rId5"/>
            <a:stretch>
              <a:fillRect/>
            </a:stretch>
          </p:blipFill>
          <p:spPr>
            <a:xfrm flipH="1">
              <a:off x="3488447" y="4313227"/>
              <a:ext cx="54298" cy="76921"/>
            </a:xfrm>
            <a:prstGeom prst="rect">
              <a:avLst/>
            </a:prstGeom>
          </p:spPr>
        </p:pic>
      </p:grpSp>
      <p:grpSp>
        <p:nvGrpSpPr>
          <p:cNvPr id="49" name="Group 48">
            <a:extLst>
              <a:ext uri="{FF2B5EF4-FFF2-40B4-BE49-F238E27FC236}">
                <a16:creationId xmlns:a16="http://schemas.microsoft.com/office/drawing/2014/main" id="{F89DE229-092E-F044-BBDA-C21A3EE882AA}"/>
              </a:ext>
            </a:extLst>
          </p:cNvPr>
          <p:cNvGrpSpPr/>
          <p:nvPr/>
        </p:nvGrpSpPr>
        <p:grpSpPr>
          <a:xfrm>
            <a:off x="4437434" y="2150630"/>
            <a:ext cx="231722" cy="231722"/>
            <a:chOff x="4627028" y="2126439"/>
            <a:chExt cx="231722" cy="231722"/>
          </a:xfrm>
        </p:grpSpPr>
        <p:sp>
          <p:nvSpPr>
            <p:cNvPr id="50" name="Oval 49">
              <a:extLst>
                <a:ext uri="{FF2B5EF4-FFF2-40B4-BE49-F238E27FC236}">
                  <a16:creationId xmlns:a16="http://schemas.microsoft.com/office/drawing/2014/main" id="{430BE85A-DD19-C54C-96A1-A49EC2B2E433}"/>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51" name="Oval 50">
              <a:extLst>
                <a:ext uri="{FF2B5EF4-FFF2-40B4-BE49-F238E27FC236}">
                  <a16:creationId xmlns:a16="http://schemas.microsoft.com/office/drawing/2014/main" id="{DBB347C4-3CB9-0948-8138-F9A5F404670B}"/>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31631BF-8E92-F84C-B933-AF4DEF5AD823}"/>
              </a:ext>
            </a:extLst>
          </p:cNvPr>
          <p:cNvGrpSpPr/>
          <p:nvPr/>
        </p:nvGrpSpPr>
        <p:grpSpPr>
          <a:xfrm>
            <a:off x="4169687" y="2150630"/>
            <a:ext cx="231722" cy="231722"/>
            <a:chOff x="4627028" y="2126439"/>
            <a:chExt cx="231722" cy="231722"/>
          </a:xfrm>
        </p:grpSpPr>
        <p:sp>
          <p:nvSpPr>
            <p:cNvPr id="53" name="Oval 52">
              <a:extLst>
                <a:ext uri="{FF2B5EF4-FFF2-40B4-BE49-F238E27FC236}">
                  <a16:creationId xmlns:a16="http://schemas.microsoft.com/office/drawing/2014/main" id="{3965DA39-3988-1444-A97D-86CECE2B4826}"/>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54" name="Oval 53">
              <a:extLst>
                <a:ext uri="{FF2B5EF4-FFF2-40B4-BE49-F238E27FC236}">
                  <a16:creationId xmlns:a16="http://schemas.microsoft.com/office/drawing/2014/main" id="{620A8AAF-1B24-E643-9353-C283BB0BC5DD}"/>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56" name="Group 55">
            <a:extLst>
              <a:ext uri="{FF2B5EF4-FFF2-40B4-BE49-F238E27FC236}">
                <a16:creationId xmlns:a16="http://schemas.microsoft.com/office/drawing/2014/main" id="{75D9CE76-7B8A-7544-AAEE-0B79BE839CC7}"/>
              </a:ext>
            </a:extLst>
          </p:cNvPr>
          <p:cNvGrpSpPr/>
          <p:nvPr/>
        </p:nvGrpSpPr>
        <p:grpSpPr>
          <a:xfrm>
            <a:off x="4439088" y="2608926"/>
            <a:ext cx="231722" cy="231722"/>
            <a:chOff x="4627028" y="2126439"/>
            <a:chExt cx="231722" cy="231722"/>
          </a:xfrm>
        </p:grpSpPr>
        <p:sp>
          <p:nvSpPr>
            <p:cNvPr id="57" name="Oval 56">
              <a:extLst>
                <a:ext uri="{FF2B5EF4-FFF2-40B4-BE49-F238E27FC236}">
                  <a16:creationId xmlns:a16="http://schemas.microsoft.com/office/drawing/2014/main" id="{74AE6F97-85AA-224B-B531-0BC43D5FE014}"/>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58" name="Oval 57">
              <a:extLst>
                <a:ext uri="{FF2B5EF4-FFF2-40B4-BE49-F238E27FC236}">
                  <a16:creationId xmlns:a16="http://schemas.microsoft.com/office/drawing/2014/main" id="{CFC7C7FB-D794-A44C-85B9-C2994D02CB6C}"/>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59" name="Group 58">
            <a:extLst>
              <a:ext uri="{FF2B5EF4-FFF2-40B4-BE49-F238E27FC236}">
                <a16:creationId xmlns:a16="http://schemas.microsoft.com/office/drawing/2014/main" id="{3513164A-3C41-8444-A397-E476CDDE6340}"/>
              </a:ext>
            </a:extLst>
          </p:cNvPr>
          <p:cNvGrpSpPr/>
          <p:nvPr/>
        </p:nvGrpSpPr>
        <p:grpSpPr>
          <a:xfrm>
            <a:off x="4171341" y="2608926"/>
            <a:ext cx="231722" cy="231722"/>
            <a:chOff x="4627028" y="2126439"/>
            <a:chExt cx="231722" cy="231722"/>
          </a:xfrm>
        </p:grpSpPr>
        <p:sp>
          <p:nvSpPr>
            <p:cNvPr id="60" name="Oval 59">
              <a:extLst>
                <a:ext uri="{FF2B5EF4-FFF2-40B4-BE49-F238E27FC236}">
                  <a16:creationId xmlns:a16="http://schemas.microsoft.com/office/drawing/2014/main" id="{54CD820C-5DA1-BA42-83C2-4D84218B9DBD}"/>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61" name="Oval 60">
              <a:extLst>
                <a:ext uri="{FF2B5EF4-FFF2-40B4-BE49-F238E27FC236}">
                  <a16:creationId xmlns:a16="http://schemas.microsoft.com/office/drawing/2014/main" id="{BFC712D5-D400-0647-8A7E-40F2B7709E70}"/>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62" name="Group 61">
            <a:extLst>
              <a:ext uri="{FF2B5EF4-FFF2-40B4-BE49-F238E27FC236}">
                <a16:creationId xmlns:a16="http://schemas.microsoft.com/office/drawing/2014/main" id="{961E2428-16DB-3C40-8B0A-6D3640D10C51}"/>
              </a:ext>
            </a:extLst>
          </p:cNvPr>
          <p:cNvGrpSpPr/>
          <p:nvPr/>
        </p:nvGrpSpPr>
        <p:grpSpPr>
          <a:xfrm>
            <a:off x="741107" y="2229307"/>
            <a:ext cx="231722" cy="231722"/>
            <a:chOff x="4627028" y="2126439"/>
            <a:chExt cx="231722" cy="231722"/>
          </a:xfrm>
        </p:grpSpPr>
        <p:sp>
          <p:nvSpPr>
            <p:cNvPr id="63" name="Oval 62">
              <a:extLst>
                <a:ext uri="{FF2B5EF4-FFF2-40B4-BE49-F238E27FC236}">
                  <a16:creationId xmlns:a16="http://schemas.microsoft.com/office/drawing/2014/main" id="{004CAA6B-F028-2948-8CC4-2AFCDFE47F3A}"/>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64" name="Oval 63">
              <a:extLst>
                <a:ext uri="{FF2B5EF4-FFF2-40B4-BE49-F238E27FC236}">
                  <a16:creationId xmlns:a16="http://schemas.microsoft.com/office/drawing/2014/main" id="{5AAD9EB5-2DDF-2F4C-AB00-8A2F050CAF8E}"/>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65" name="Group 64">
            <a:extLst>
              <a:ext uri="{FF2B5EF4-FFF2-40B4-BE49-F238E27FC236}">
                <a16:creationId xmlns:a16="http://schemas.microsoft.com/office/drawing/2014/main" id="{36A8696C-8F51-394B-AB76-630A318129F0}"/>
              </a:ext>
            </a:extLst>
          </p:cNvPr>
          <p:cNvGrpSpPr/>
          <p:nvPr/>
        </p:nvGrpSpPr>
        <p:grpSpPr>
          <a:xfrm>
            <a:off x="738998" y="2510750"/>
            <a:ext cx="231722" cy="231722"/>
            <a:chOff x="4627028" y="2126439"/>
            <a:chExt cx="231722" cy="231722"/>
          </a:xfrm>
        </p:grpSpPr>
        <p:sp>
          <p:nvSpPr>
            <p:cNvPr id="66" name="Oval 65">
              <a:extLst>
                <a:ext uri="{FF2B5EF4-FFF2-40B4-BE49-F238E27FC236}">
                  <a16:creationId xmlns:a16="http://schemas.microsoft.com/office/drawing/2014/main" id="{B5B5AF7D-2434-A241-91DB-CCC8D27B9191}"/>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67" name="Oval 66">
              <a:extLst>
                <a:ext uri="{FF2B5EF4-FFF2-40B4-BE49-F238E27FC236}">
                  <a16:creationId xmlns:a16="http://schemas.microsoft.com/office/drawing/2014/main" id="{2F579FB7-8B58-DA4B-B4CF-B19FF4E04CBF}"/>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0699C8D9-8D84-4344-A877-E845A3BF7634}"/>
              </a:ext>
            </a:extLst>
          </p:cNvPr>
          <p:cNvGrpSpPr/>
          <p:nvPr/>
        </p:nvGrpSpPr>
        <p:grpSpPr>
          <a:xfrm>
            <a:off x="737928" y="2796403"/>
            <a:ext cx="231722" cy="231722"/>
            <a:chOff x="4627028" y="2126439"/>
            <a:chExt cx="231722" cy="231722"/>
          </a:xfrm>
        </p:grpSpPr>
        <p:sp>
          <p:nvSpPr>
            <p:cNvPr id="69" name="Oval 68">
              <a:extLst>
                <a:ext uri="{FF2B5EF4-FFF2-40B4-BE49-F238E27FC236}">
                  <a16:creationId xmlns:a16="http://schemas.microsoft.com/office/drawing/2014/main" id="{88C60E26-85F8-1243-A00F-6DE7F6846081}"/>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70" name="Oval 69">
              <a:extLst>
                <a:ext uri="{FF2B5EF4-FFF2-40B4-BE49-F238E27FC236}">
                  <a16:creationId xmlns:a16="http://schemas.microsoft.com/office/drawing/2014/main" id="{C2497FB3-1294-3E45-9267-5BA8466D517F}"/>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pic>
        <p:nvPicPr>
          <p:cNvPr id="71" name="Picture 70">
            <a:extLst>
              <a:ext uri="{FF2B5EF4-FFF2-40B4-BE49-F238E27FC236}">
                <a16:creationId xmlns:a16="http://schemas.microsoft.com/office/drawing/2014/main" id="{FD43EFF5-4946-48D7-9850-11CF8E12EC1F}"/>
              </a:ext>
            </a:extLst>
          </p:cNvPr>
          <p:cNvPicPr>
            <a:picLocks noChangeAspect="1"/>
          </p:cNvPicPr>
          <p:nvPr/>
        </p:nvPicPr>
        <p:blipFill>
          <a:blip r:embed="rId6"/>
          <a:stretch>
            <a:fillRect/>
          </a:stretch>
        </p:blipFill>
        <p:spPr>
          <a:xfrm>
            <a:off x="3419058" y="5399260"/>
            <a:ext cx="765734" cy="765734"/>
          </a:xfrm>
          <a:prstGeom prst="rect">
            <a:avLst/>
          </a:prstGeom>
        </p:spPr>
      </p:pic>
    </p:spTree>
    <p:extLst>
      <p:ext uri="{BB962C8B-B14F-4D97-AF65-F5344CB8AC3E}">
        <p14:creationId xmlns:p14="http://schemas.microsoft.com/office/powerpoint/2010/main" val="281446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111" grpId="0" animBg="1"/>
      <p:bldP spid="77" grpId="0" animBg="1"/>
      <p:bldP spid="78" grpId="0" animBg="1"/>
      <p:bldP spid="79" grpId="0"/>
      <p:bldP spid="96" grpId="0" animBg="1"/>
      <p:bldP spid="99" grpId="0"/>
      <p:bldP spid="101" grpId="0" animBg="1"/>
      <p:bldP spid="102" grpId="0" animBg="1"/>
      <p:bldP spid="103" grpId="0" animBg="1"/>
      <p:bldP spid="105" grpId="0" animBg="1"/>
      <p:bldP spid="91" grpId="0" animBg="1"/>
      <p:bldP spid="90" grpId="0" animBg="1"/>
      <p:bldP spid="124" grpId="0"/>
      <p:bldP spid="125" grpId="0"/>
      <p:bldP spid="1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F5AC2C8-9BA5-43BF-A235-F5C6F9A6A6B3}"/>
              </a:ext>
            </a:extLst>
          </p:cNvPr>
          <p:cNvPicPr>
            <a:picLocks noChangeAspect="1"/>
          </p:cNvPicPr>
          <p:nvPr/>
        </p:nvPicPr>
        <p:blipFill rotWithShape="1">
          <a:blip r:embed="rId2"/>
          <a:srcRect l="2802" t="19214" r="2489"/>
          <a:stretch/>
        </p:blipFill>
        <p:spPr>
          <a:xfrm>
            <a:off x="6586346" y="4588815"/>
            <a:ext cx="5022612" cy="1882325"/>
          </a:xfrm>
          <a:prstGeom prst="rect">
            <a:avLst/>
          </a:prstGeom>
          <a:ln>
            <a:solidFill>
              <a:schemeClr val="bg1">
                <a:lumMod val="85000"/>
              </a:schemeClr>
            </a:solidFill>
          </a:ln>
          <a:effectLst/>
        </p:spPr>
      </p:pic>
      <p:sp>
        <p:nvSpPr>
          <p:cNvPr id="2" name="Title 1">
            <a:extLst>
              <a:ext uri="{FF2B5EF4-FFF2-40B4-BE49-F238E27FC236}">
                <a16:creationId xmlns:a16="http://schemas.microsoft.com/office/drawing/2014/main" id="{CED1F2A4-2BD7-4C11-9F57-EE66978254BD}"/>
              </a:ext>
            </a:extLst>
          </p:cNvPr>
          <p:cNvSpPr>
            <a:spLocks noGrp="1"/>
          </p:cNvSpPr>
          <p:nvPr>
            <p:ph type="title"/>
          </p:nvPr>
        </p:nvSpPr>
        <p:spPr>
          <a:xfrm>
            <a:off x="504000" y="504000"/>
            <a:ext cx="8859455" cy="369332"/>
          </a:xfrm>
        </p:spPr>
        <p:txBody>
          <a:bodyPr/>
          <a:lstStyle/>
          <a:p>
            <a:r>
              <a:rPr lang="en-GB" dirty="0"/>
              <a:t>Standard operations - </a:t>
            </a:r>
            <a:r>
              <a:rPr lang="en-GB" b="0" dirty="0"/>
              <a:t>Create, Update, Delete</a:t>
            </a:r>
          </a:p>
        </p:txBody>
      </p:sp>
      <p:pic>
        <p:nvPicPr>
          <p:cNvPr id="13" name="Picture 12">
            <a:extLst>
              <a:ext uri="{FF2B5EF4-FFF2-40B4-BE49-F238E27FC236}">
                <a16:creationId xmlns:a16="http://schemas.microsoft.com/office/drawing/2014/main" id="{D636A056-A9FC-4CA1-A5B6-9A2D7FF0A0D4}"/>
              </a:ext>
            </a:extLst>
          </p:cNvPr>
          <p:cNvPicPr>
            <a:picLocks noChangeAspect="1"/>
          </p:cNvPicPr>
          <p:nvPr/>
        </p:nvPicPr>
        <p:blipFill>
          <a:blip r:embed="rId3"/>
          <a:stretch>
            <a:fillRect/>
          </a:stretch>
        </p:blipFill>
        <p:spPr>
          <a:xfrm>
            <a:off x="886133" y="3284684"/>
            <a:ext cx="3761905" cy="1696619"/>
          </a:xfrm>
          <a:prstGeom prst="rect">
            <a:avLst/>
          </a:prstGeom>
          <a:ln>
            <a:solidFill>
              <a:schemeClr val="bg1">
                <a:lumMod val="85000"/>
              </a:schemeClr>
            </a:solidFill>
          </a:ln>
          <a:effectLst/>
        </p:spPr>
      </p:pic>
      <p:sp>
        <p:nvSpPr>
          <p:cNvPr id="10" name="Rectangle 9">
            <a:extLst>
              <a:ext uri="{FF2B5EF4-FFF2-40B4-BE49-F238E27FC236}">
                <a16:creationId xmlns:a16="http://schemas.microsoft.com/office/drawing/2014/main" id="{876A1749-B9F0-D54F-A19B-C13CA754859D}"/>
              </a:ext>
            </a:extLst>
          </p:cNvPr>
          <p:cNvSpPr/>
          <p:nvPr/>
        </p:nvSpPr>
        <p:spPr bwMode="gray">
          <a:xfrm>
            <a:off x="886133" y="2691560"/>
            <a:ext cx="3761905" cy="2289743"/>
          </a:xfrm>
          <a:prstGeom prst="rect">
            <a:avLst/>
          </a:prstGeom>
          <a:noFill/>
          <a:ln w="254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126D3CF3-5111-9A45-A022-532286078B5E}"/>
              </a:ext>
            </a:extLst>
          </p:cNvPr>
          <p:cNvSpPr/>
          <p:nvPr/>
        </p:nvSpPr>
        <p:spPr bwMode="gray">
          <a:xfrm>
            <a:off x="886133" y="2691560"/>
            <a:ext cx="3761905" cy="593124"/>
          </a:xfrm>
          <a:prstGeom prst="rect">
            <a:avLst/>
          </a:prstGeom>
          <a:solidFill>
            <a:schemeClr val="accent3"/>
          </a:solidFill>
          <a:ln w="25400" algn="ctr">
            <a:solidFill>
              <a:schemeClr val="accent3"/>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GB" sz="1400" kern="0" dirty="0">
                <a:solidFill>
                  <a:schemeClr val="bg1"/>
                </a:solidFill>
                <a:ea typeface="Arial Unicode MS" pitchFamily="34" charset="-128"/>
                <a:cs typeface="Arial Unicode MS" pitchFamily="34" charset="-128"/>
              </a:rPr>
              <a:t>Define </a:t>
            </a:r>
            <a:r>
              <a:rPr lang="en-GB" sz="1400" kern="0" dirty="0" err="1">
                <a:solidFill>
                  <a:schemeClr val="bg1"/>
                </a:solidFill>
                <a:ea typeface="Arial Unicode MS" pitchFamily="34" charset="-128"/>
                <a:cs typeface="Arial Unicode MS" pitchFamily="34" charset="-128"/>
              </a:rPr>
              <a:t>behavior</a:t>
            </a:r>
            <a:r>
              <a:rPr lang="en-GB" sz="1400" kern="0" dirty="0">
                <a:solidFill>
                  <a:schemeClr val="bg1"/>
                </a:solidFill>
                <a:ea typeface="Arial Unicode MS" pitchFamily="34" charset="-128"/>
                <a:cs typeface="Arial Unicode MS" pitchFamily="34" charset="-128"/>
              </a:rPr>
              <a:t> of… </a:t>
            </a:r>
            <a:br>
              <a:rPr lang="en-GB" sz="1400" kern="0" dirty="0">
                <a:solidFill>
                  <a:schemeClr val="bg1"/>
                </a:solidFill>
                <a:ea typeface="Arial Unicode MS" pitchFamily="34" charset="-128"/>
                <a:cs typeface="Arial Unicode MS" pitchFamily="34" charset="-128"/>
              </a:rPr>
            </a:br>
            <a:r>
              <a:rPr lang="en-GB" sz="1400" kern="0" dirty="0">
                <a:ea typeface="Arial Unicode MS" pitchFamily="34" charset="-128"/>
                <a:cs typeface="Arial Unicode MS" pitchFamily="34" charset="-128"/>
              </a:rPr>
              <a:t>{ create; update; delete; }</a:t>
            </a:r>
          </a:p>
        </p:txBody>
      </p:sp>
      <p:sp>
        <p:nvSpPr>
          <p:cNvPr id="16" name="Rectangle 15">
            <a:extLst>
              <a:ext uri="{FF2B5EF4-FFF2-40B4-BE49-F238E27FC236}">
                <a16:creationId xmlns:a16="http://schemas.microsoft.com/office/drawing/2014/main" id="{3D7A6856-1CBC-CE4A-B77E-C2B886D0E219}"/>
              </a:ext>
            </a:extLst>
          </p:cNvPr>
          <p:cNvSpPr/>
          <p:nvPr/>
        </p:nvSpPr>
        <p:spPr bwMode="gray">
          <a:xfrm>
            <a:off x="6571488" y="1106601"/>
            <a:ext cx="4907279" cy="2343735"/>
          </a:xfrm>
          <a:prstGeom prst="rect">
            <a:avLst/>
          </a:prstGeom>
          <a:noFill/>
          <a:ln w="2540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E6E40A7-6A10-C243-9AE4-46CB7F1A8DC9}"/>
              </a:ext>
            </a:extLst>
          </p:cNvPr>
          <p:cNvSpPr/>
          <p:nvPr/>
        </p:nvSpPr>
        <p:spPr bwMode="gray">
          <a:xfrm>
            <a:off x="6571488" y="1106600"/>
            <a:ext cx="4907280" cy="379083"/>
          </a:xfrm>
          <a:prstGeom prst="rect">
            <a:avLst/>
          </a:prstGeom>
          <a:solidFill>
            <a:schemeClr val="accent5"/>
          </a:solidFill>
          <a:ln w="25400" algn="ctr">
            <a:solidFill>
              <a:schemeClr val="accent5"/>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GB" sz="1400" kern="0" dirty="0">
                <a:solidFill>
                  <a:schemeClr val="bg1"/>
                </a:solidFill>
                <a:ea typeface="Arial Unicode MS" pitchFamily="34" charset="-128"/>
                <a:cs typeface="Arial Unicode MS" pitchFamily="34" charset="-128"/>
              </a:rPr>
              <a:t>BO access API can be called  (</a:t>
            </a:r>
            <a:r>
              <a:rPr lang="en-GB" sz="1400" kern="0" dirty="0" err="1">
                <a:solidFill>
                  <a:schemeClr val="bg1"/>
                </a:solidFill>
                <a:ea typeface="Arial Unicode MS" pitchFamily="34" charset="-128"/>
                <a:cs typeface="Arial Unicode MS" pitchFamily="34" charset="-128"/>
              </a:rPr>
              <a:t>EML</a:t>
            </a:r>
            <a:r>
              <a:rPr lang="en-GB" sz="1400" kern="0" dirty="0">
                <a:solidFill>
                  <a:schemeClr val="bg1"/>
                </a:solidFill>
                <a:ea typeface="Arial Unicode MS" pitchFamily="34" charset="-128"/>
                <a:cs typeface="Arial Unicode MS" pitchFamily="34" charset="-128"/>
              </a:rPr>
              <a:t>)</a:t>
            </a:r>
          </a:p>
        </p:txBody>
      </p:sp>
      <p:cxnSp>
        <p:nvCxnSpPr>
          <p:cNvPr id="24" name="Elbow Connector 23">
            <a:extLst>
              <a:ext uri="{FF2B5EF4-FFF2-40B4-BE49-F238E27FC236}">
                <a16:creationId xmlns:a16="http://schemas.microsoft.com/office/drawing/2014/main" id="{09FB7425-C64A-EC4B-BDBD-81615F691807}"/>
              </a:ext>
            </a:extLst>
          </p:cNvPr>
          <p:cNvCxnSpPr>
            <a:cxnSpLocks/>
            <a:stCxn id="10" idx="3"/>
            <a:endCxn id="16" idx="1"/>
          </p:cNvCxnSpPr>
          <p:nvPr/>
        </p:nvCxnSpPr>
        <p:spPr>
          <a:xfrm flipV="1">
            <a:off x="4648038" y="2278469"/>
            <a:ext cx="1923450" cy="1557963"/>
          </a:xfrm>
          <a:prstGeom prst="bentConnector3">
            <a:avLst>
              <a:gd name="adj1" fmla="val 50000"/>
            </a:avLst>
          </a:prstGeom>
          <a:ln w="1905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BB5BFA98-901B-8244-A8AF-19CEEA1044DC}"/>
              </a:ext>
            </a:extLst>
          </p:cNvPr>
          <p:cNvSpPr/>
          <p:nvPr/>
        </p:nvSpPr>
        <p:spPr bwMode="gray">
          <a:xfrm>
            <a:off x="6567855" y="4112885"/>
            <a:ext cx="5041103" cy="2358255"/>
          </a:xfrm>
          <a:prstGeom prst="rect">
            <a:avLst/>
          </a:prstGeom>
          <a:noFill/>
          <a:ln w="25400" algn="ctr">
            <a:solidFill>
              <a:schemeClr val="accent6">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D4E87116-FFAA-5549-9405-0481680F783F}"/>
              </a:ext>
            </a:extLst>
          </p:cNvPr>
          <p:cNvSpPr/>
          <p:nvPr/>
        </p:nvSpPr>
        <p:spPr bwMode="gray">
          <a:xfrm>
            <a:off x="6567855" y="4121071"/>
            <a:ext cx="5041102" cy="446380"/>
          </a:xfrm>
          <a:prstGeom prst="rect">
            <a:avLst/>
          </a:prstGeom>
          <a:solidFill>
            <a:schemeClr val="accent6">
              <a:lumMod val="50000"/>
            </a:schemeClr>
          </a:solidFill>
          <a:ln w="25400" algn="ctr">
            <a:solidFill>
              <a:schemeClr val="accent6">
                <a:lumMod val="50000"/>
              </a:schemeClr>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GB" sz="1400" kern="0" dirty="0">
                <a:solidFill>
                  <a:schemeClr val="bg1"/>
                </a:solidFill>
                <a:ea typeface="Arial Unicode MS" pitchFamily="34" charset="-128"/>
                <a:cs typeface="Arial Unicode MS" pitchFamily="34" charset="-128"/>
              </a:rPr>
              <a:t>UI reflecting behaviour definition </a:t>
            </a:r>
          </a:p>
        </p:txBody>
      </p:sp>
      <p:cxnSp>
        <p:nvCxnSpPr>
          <p:cNvPr id="28" name="Elbow Connector 27">
            <a:extLst>
              <a:ext uri="{FF2B5EF4-FFF2-40B4-BE49-F238E27FC236}">
                <a16:creationId xmlns:a16="http://schemas.microsoft.com/office/drawing/2014/main" id="{116DF105-F9BF-B24C-99DB-099C6E5328E2}"/>
              </a:ext>
            </a:extLst>
          </p:cNvPr>
          <p:cNvCxnSpPr>
            <a:cxnSpLocks/>
            <a:stCxn id="10" idx="3"/>
            <a:endCxn id="26" idx="1"/>
          </p:cNvCxnSpPr>
          <p:nvPr/>
        </p:nvCxnSpPr>
        <p:spPr>
          <a:xfrm>
            <a:off x="4648038" y="3836432"/>
            <a:ext cx="1919817" cy="1455581"/>
          </a:xfrm>
          <a:prstGeom prst="bentConnector3">
            <a:avLst>
              <a:gd name="adj1" fmla="val 50000"/>
            </a:avLst>
          </a:prstGeom>
          <a:ln w="1905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FE5D1506-C1C2-A340-B77D-616101BAE474}"/>
              </a:ext>
            </a:extLst>
          </p:cNvPr>
          <p:cNvPicPr>
            <a:picLocks noChangeAspect="1"/>
          </p:cNvPicPr>
          <p:nvPr/>
        </p:nvPicPr>
        <p:blipFill rotWithShape="1">
          <a:blip r:embed="rId4"/>
          <a:srcRect l="2037" t="9424" r="47785" b="39184"/>
          <a:stretch/>
        </p:blipFill>
        <p:spPr>
          <a:xfrm>
            <a:off x="6752492" y="1605610"/>
            <a:ext cx="4457700" cy="1660211"/>
          </a:xfrm>
          <a:prstGeom prst="rect">
            <a:avLst/>
          </a:prstGeom>
        </p:spPr>
      </p:pic>
    </p:spTree>
    <p:extLst>
      <p:ext uri="{BB962C8B-B14F-4D97-AF65-F5344CB8AC3E}">
        <p14:creationId xmlns:p14="http://schemas.microsoft.com/office/powerpoint/2010/main" val="287537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6" grpId="0" animBg="1"/>
      <p:bldP spid="17" grpId="0" animBg="1"/>
      <p:bldP spid="26"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Elbow Connector 30">
            <a:extLst>
              <a:ext uri="{FF2B5EF4-FFF2-40B4-BE49-F238E27FC236}">
                <a16:creationId xmlns:a16="http://schemas.microsoft.com/office/drawing/2014/main" id="{D801D540-0443-A84C-9F56-5C3026619E0C}"/>
              </a:ext>
            </a:extLst>
          </p:cNvPr>
          <p:cNvCxnSpPr>
            <a:cxnSpLocks/>
            <a:stCxn id="23" idx="2"/>
            <a:endCxn id="21" idx="0"/>
          </p:cNvCxnSpPr>
          <p:nvPr/>
        </p:nvCxnSpPr>
        <p:spPr>
          <a:xfrm rot="16200000" flipH="1">
            <a:off x="5565284" y="531204"/>
            <a:ext cx="471079" cy="6831742"/>
          </a:xfrm>
          <a:prstGeom prst="bentConnector3">
            <a:avLst>
              <a:gd name="adj1" fmla="val 50000"/>
            </a:avLst>
          </a:prstGeom>
          <a:ln w="254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9AE4EF79-99AF-4952-AC84-8C52D027CDFC}"/>
              </a:ext>
            </a:extLst>
          </p:cNvPr>
          <p:cNvPicPr>
            <a:picLocks noChangeAspect="1"/>
          </p:cNvPicPr>
          <p:nvPr/>
        </p:nvPicPr>
        <p:blipFill>
          <a:blip r:embed="rId2"/>
          <a:stretch>
            <a:fillRect/>
          </a:stretch>
        </p:blipFill>
        <p:spPr>
          <a:xfrm>
            <a:off x="600033" y="5211391"/>
            <a:ext cx="5742857" cy="904762"/>
          </a:xfrm>
          <a:prstGeom prst="rect">
            <a:avLst/>
          </a:prstGeom>
          <a:ln>
            <a:solidFill>
              <a:schemeClr val="bg1">
                <a:lumMod val="85000"/>
              </a:schemeClr>
            </a:solidFill>
          </a:ln>
          <a:effectLst/>
        </p:spPr>
      </p:pic>
      <p:pic>
        <p:nvPicPr>
          <p:cNvPr id="14" name="Picture 13">
            <a:extLst>
              <a:ext uri="{FF2B5EF4-FFF2-40B4-BE49-F238E27FC236}">
                <a16:creationId xmlns:a16="http://schemas.microsoft.com/office/drawing/2014/main" id="{D4C0BBCD-AC89-47CC-B329-0339134F4173}"/>
              </a:ext>
            </a:extLst>
          </p:cNvPr>
          <p:cNvPicPr>
            <a:picLocks noChangeAspect="1"/>
          </p:cNvPicPr>
          <p:nvPr/>
        </p:nvPicPr>
        <p:blipFill>
          <a:blip r:embed="rId3"/>
          <a:stretch>
            <a:fillRect/>
          </a:stretch>
        </p:blipFill>
        <p:spPr>
          <a:xfrm>
            <a:off x="503999" y="1740107"/>
            <a:ext cx="3733333" cy="1971429"/>
          </a:xfrm>
          <a:prstGeom prst="rect">
            <a:avLst/>
          </a:prstGeom>
          <a:ln>
            <a:solidFill>
              <a:schemeClr val="bg1">
                <a:lumMod val="85000"/>
              </a:schemeClr>
            </a:solidFill>
          </a:ln>
          <a:effectLst/>
        </p:spPr>
      </p:pic>
      <p:sp>
        <p:nvSpPr>
          <p:cNvPr id="2" name="Title 1">
            <a:extLst>
              <a:ext uri="{FF2B5EF4-FFF2-40B4-BE49-F238E27FC236}">
                <a16:creationId xmlns:a16="http://schemas.microsoft.com/office/drawing/2014/main" id="{CED1F2A4-2BD7-4C11-9F57-EE66978254BD}"/>
              </a:ext>
            </a:extLst>
          </p:cNvPr>
          <p:cNvSpPr>
            <a:spLocks noGrp="1"/>
          </p:cNvSpPr>
          <p:nvPr>
            <p:ph type="title"/>
          </p:nvPr>
        </p:nvSpPr>
        <p:spPr>
          <a:xfrm>
            <a:off x="504000" y="504000"/>
            <a:ext cx="8859455" cy="369332"/>
          </a:xfrm>
        </p:spPr>
        <p:txBody>
          <a:bodyPr/>
          <a:lstStyle/>
          <a:p>
            <a:r>
              <a:rPr lang="en-US" dirty="0"/>
              <a:t>Specific operations- </a:t>
            </a:r>
            <a:r>
              <a:rPr lang="en-US" b="0" dirty="0"/>
              <a:t>(static) actions</a:t>
            </a:r>
          </a:p>
        </p:txBody>
      </p:sp>
      <p:pic>
        <p:nvPicPr>
          <p:cNvPr id="19" name="Picture 18">
            <a:extLst>
              <a:ext uri="{FF2B5EF4-FFF2-40B4-BE49-F238E27FC236}">
                <a16:creationId xmlns:a16="http://schemas.microsoft.com/office/drawing/2014/main" id="{B411F3E9-06BC-7C4A-B842-BB6902B74B94}"/>
              </a:ext>
            </a:extLst>
          </p:cNvPr>
          <p:cNvPicPr>
            <a:picLocks noChangeAspect="1"/>
          </p:cNvPicPr>
          <p:nvPr/>
        </p:nvPicPr>
        <p:blipFill>
          <a:blip r:embed="rId4"/>
          <a:stretch>
            <a:fillRect/>
          </a:stretch>
        </p:blipFill>
        <p:spPr>
          <a:xfrm>
            <a:off x="7259853" y="4628995"/>
            <a:ext cx="3913681" cy="1833585"/>
          </a:xfrm>
          <a:prstGeom prst="rect">
            <a:avLst/>
          </a:prstGeom>
          <a:ln>
            <a:solidFill>
              <a:schemeClr val="bg1">
                <a:lumMod val="85000"/>
              </a:schemeClr>
            </a:solidFill>
          </a:ln>
          <a:effectLst/>
        </p:spPr>
      </p:pic>
      <p:sp>
        <p:nvSpPr>
          <p:cNvPr id="20" name="Rectangle 19">
            <a:extLst>
              <a:ext uri="{FF2B5EF4-FFF2-40B4-BE49-F238E27FC236}">
                <a16:creationId xmlns:a16="http://schemas.microsoft.com/office/drawing/2014/main" id="{44889BBF-22FF-164A-B3EF-16430197D0D9}"/>
              </a:ext>
            </a:extLst>
          </p:cNvPr>
          <p:cNvSpPr/>
          <p:nvPr/>
        </p:nvSpPr>
        <p:spPr bwMode="gray">
          <a:xfrm>
            <a:off x="7259853" y="4182615"/>
            <a:ext cx="3913681" cy="2279965"/>
          </a:xfrm>
          <a:prstGeom prst="rect">
            <a:avLst/>
          </a:prstGeom>
          <a:noFill/>
          <a:ln w="25400" algn="ctr">
            <a:solidFill>
              <a:schemeClr val="accent6">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ABAA8357-8629-3B4E-B37A-C04429E1E272}"/>
              </a:ext>
            </a:extLst>
          </p:cNvPr>
          <p:cNvSpPr/>
          <p:nvPr/>
        </p:nvSpPr>
        <p:spPr bwMode="gray">
          <a:xfrm>
            <a:off x="7259853" y="4182615"/>
            <a:ext cx="3913681" cy="446380"/>
          </a:xfrm>
          <a:prstGeom prst="rect">
            <a:avLst/>
          </a:prstGeom>
          <a:solidFill>
            <a:schemeClr val="accent6">
              <a:lumMod val="50000"/>
            </a:schemeClr>
          </a:solidFill>
          <a:ln w="25400" algn="ctr">
            <a:solidFill>
              <a:schemeClr val="accent6">
                <a:lumMod val="50000"/>
              </a:schemeClr>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UI reflecting definition of specific operations </a:t>
            </a:r>
          </a:p>
        </p:txBody>
      </p:sp>
      <p:sp>
        <p:nvSpPr>
          <p:cNvPr id="23" name="Rectangle 22">
            <a:extLst>
              <a:ext uri="{FF2B5EF4-FFF2-40B4-BE49-F238E27FC236}">
                <a16:creationId xmlns:a16="http://schemas.microsoft.com/office/drawing/2014/main" id="{F01E0929-E3DC-304C-9080-F307804D4B37}"/>
              </a:ext>
            </a:extLst>
          </p:cNvPr>
          <p:cNvSpPr/>
          <p:nvPr/>
        </p:nvSpPr>
        <p:spPr bwMode="gray">
          <a:xfrm>
            <a:off x="503999" y="1146983"/>
            <a:ext cx="3761905" cy="2564553"/>
          </a:xfrm>
          <a:prstGeom prst="rect">
            <a:avLst/>
          </a:prstGeom>
          <a:noFill/>
          <a:ln w="254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510442EC-0038-8844-9215-37E840E50032}"/>
              </a:ext>
            </a:extLst>
          </p:cNvPr>
          <p:cNvSpPr/>
          <p:nvPr/>
        </p:nvSpPr>
        <p:spPr bwMode="gray">
          <a:xfrm>
            <a:off x="503999" y="1146983"/>
            <a:ext cx="3761905" cy="593124"/>
          </a:xfrm>
          <a:prstGeom prst="rect">
            <a:avLst/>
          </a:prstGeom>
          <a:solidFill>
            <a:schemeClr val="accent3"/>
          </a:solidFill>
          <a:ln w="25400" algn="ctr">
            <a:solidFill>
              <a:schemeClr val="accent3"/>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Define behavior of… </a:t>
            </a:r>
            <a:br>
              <a:rPr lang="en-US" sz="1400" kern="0">
                <a:solidFill>
                  <a:schemeClr val="bg1"/>
                </a:solidFill>
                <a:ea typeface="Arial Unicode MS" pitchFamily="34" charset="-128"/>
                <a:cs typeface="Arial Unicode MS" pitchFamily="34" charset="-128"/>
              </a:rPr>
            </a:br>
            <a:r>
              <a:rPr lang="en-US" sz="1400" kern="0">
                <a:ea typeface="Arial Unicode MS" pitchFamily="34" charset="-128"/>
                <a:cs typeface="Arial Unicode MS" pitchFamily="34" charset="-128"/>
              </a:rPr>
              <a:t>{ action … }</a:t>
            </a:r>
          </a:p>
        </p:txBody>
      </p:sp>
      <p:sp>
        <p:nvSpPr>
          <p:cNvPr id="26" name="Rectangle 25">
            <a:extLst>
              <a:ext uri="{FF2B5EF4-FFF2-40B4-BE49-F238E27FC236}">
                <a16:creationId xmlns:a16="http://schemas.microsoft.com/office/drawing/2014/main" id="{2D7D396E-FFD6-FC4C-A8BB-ECF6AD4FADE6}"/>
              </a:ext>
            </a:extLst>
          </p:cNvPr>
          <p:cNvSpPr/>
          <p:nvPr/>
        </p:nvSpPr>
        <p:spPr bwMode="gray">
          <a:xfrm>
            <a:off x="6699504" y="1220680"/>
            <a:ext cx="4990846" cy="2379756"/>
          </a:xfrm>
          <a:prstGeom prst="rect">
            <a:avLst/>
          </a:prstGeom>
          <a:noFill/>
          <a:ln w="2540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6769BF6-CEBD-6247-9310-5A252181C9B3}"/>
              </a:ext>
            </a:extLst>
          </p:cNvPr>
          <p:cNvSpPr/>
          <p:nvPr/>
        </p:nvSpPr>
        <p:spPr bwMode="gray">
          <a:xfrm>
            <a:off x="6699503" y="1230102"/>
            <a:ext cx="4990847" cy="379083"/>
          </a:xfrm>
          <a:prstGeom prst="rect">
            <a:avLst/>
          </a:prstGeom>
          <a:solidFill>
            <a:schemeClr val="accent5"/>
          </a:solidFill>
          <a:ln w="25400" algn="ctr">
            <a:solidFill>
              <a:schemeClr val="accent5"/>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BO access API can be called  (EML)</a:t>
            </a:r>
          </a:p>
        </p:txBody>
      </p:sp>
      <p:sp>
        <p:nvSpPr>
          <p:cNvPr id="28" name="Rectangle 27">
            <a:extLst>
              <a:ext uri="{FF2B5EF4-FFF2-40B4-BE49-F238E27FC236}">
                <a16:creationId xmlns:a16="http://schemas.microsoft.com/office/drawing/2014/main" id="{FEEEC8F3-FA8E-7F42-9630-8E42DEC48EDB}"/>
              </a:ext>
            </a:extLst>
          </p:cNvPr>
          <p:cNvSpPr/>
          <p:nvPr/>
        </p:nvSpPr>
        <p:spPr bwMode="gray">
          <a:xfrm>
            <a:off x="503999" y="4418585"/>
            <a:ext cx="5934926" cy="446380"/>
          </a:xfrm>
          <a:prstGeom prst="rect">
            <a:avLst/>
          </a:prstGeom>
          <a:solidFill>
            <a:schemeClr val="accent4">
              <a:lumMod val="75000"/>
            </a:schemeClr>
          </a:solidFill>
          <a:ln w="25400" algn="ctr">
            <a:solidFill>
              <a:schemeClr val="accent4">
                <a:lumMod val="75000"/>
              </a:schemeClr>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MDE: expose action</a:t>
            </a:r>
          </a:p>
        </p:txBody>
      </p:sp>
      <p:sp>
        <p:nvSpPr>
          <p:cNvPr id="29" name="Rectangle 28">
            <a:extLst>
              <a:ext uri="{FF2B5EF4-FFF2-40B4-BE49-F238E27FC236}">
                <a16:creationId xmlns:a16="http://schemas.microsoft.com/office/drawing/2014/main" id="{5F70575B-B246-F349-9AFD-461763B9FE8A}"/>
              </a:ext>
            </a:extLst>
          </p:cNvPr>
          <p:cNvSpPr/>
          <p:nvPr/>
        </p:nvSpPr>
        <p:spPr bwMode="gray">
          <a:xfrm>
            <a:off x="503999" y="4425243"/>
            <a:ext cx="5934926" cy="2037337"/>
          </a:xfrm>
          <a:prstGeom prst="rect">
            <a:avLst/>
          </a:prstGeom>
          <a:noFill/>
          <a:ln w="25400" algn="ctr">
            <a:solidFill>
              <a:schemeClr val="accent4">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39" name="Oval 38">
            <a:extLst>
              <a:ext uri="{FF2B5EF4-FFF2-40B4-BE49-F238E27FC236}">
                <a16:creationId xmlns:a16="http://schemas.microsoft.com/office/drawing/2014/main" id="{AA03C412-9094-8F47-980F-A4993183E4DC}"/>
              </a:ext>
            </a:extLst>
          </p:cNvPr>
          <p:cNvSpPr/>
          <p:nvPr/>
        </p:nvSpPr>
        <p:spPr bwMode="gray">
          <a:xfrm>
            <a:off x="6600825" y="3748167"/>
            <a:ext cx="425653" cy="400574"/>
          </a:xfrm>
          <a:prstGeom prst="ellipse">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Oval 36">
            <a:extLst>
              <a:ext uri="{FF2B5EF4-FFF2-40B4-BE49-F238E27FC236}">
                <a16:creationId xmlns:a16="http://schemas.microsoft.com/office/drawing/2014/main" id="{AA31A1F3-DA16-4C4B-89B5-D85404DEE63B}"/>
              </a:ext>
            </a:extLst>
          </p:cNvPr>
          <p:cNvSpPr/>
          <p:nvPr/>
        </p:nvSpPr>
        <p:spPr bwMode="gray">
          <a:xfrm>
            <a:off x="6600825" y="3737879"/>
            <a:ext cx="429869" cy="410862"/>
          </a:xfrm>
          <a:prstGeom prst="ellipse">
            <a:avLst/>
          </a:prstGeom>
          <a:blipFill>
            <a:blip r:embed="rId5"/>
            <a:stretch>
              <a:fillRect l="16502" t="14951" r="16502" b="14951"/>
            </a:stretch>
          </a:blipFill>
          <a:ln w="19050"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40" name="Elbow Connector 39">
            <a:extLst>
              <a:ext uri="{FF2B5EF4-FFF2-40B4-BE49-F238E27FC236}">
                <a16:creationId xmlns:a16="http://schemas.microsoft.com/office/drawing/2014/main" id="{97B20F82-7A0E-2440-800A-B2587AD086E5}"/>
              </a:ext>
            </a:extLst>
          </p:cNvPr>
          <p:cNvCxnSpPr>
            <a:cxnSpLocks/>
            <a:stCxn id="29" idx="3"/>
            <a:endCxn id="37" idx="4"/>
          </p:cNvCxnSpPr>
          <p:nvPr/>
        </p:nvCxnSpPr>
        <p:spPr>
          <a:xfrm flipV="1">
            <a:off x="6438925" y="4148741"/>
            <a:ext cx="376835" cy="1295171"/>
          </a:xfrm>
          <a:prstGeom prst="bentConnector2">
            <a:avLst/>
          </a:prstGeom>
          <a:ln w="254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B5432CC-5911-5449-9B34-3D7E78E3C290}"/>
              </a:ext>
            </a:extLst>
          </p:cNvPr>
          <p:cNvCxnSpPr>
            <a:cxnSpLocks/>
            <a:stCxn id="23" idx="3"/>
            <a:endCxn id="26" idx="1"/>
          </p:cNvCxnSpPr>
          <p:nvPr/>
        </p:nvCxnSpPr>
        <p:spPr>
          <a:xfrm flipV="1">
            <a:off x="4265904" y="2410558"/>
            <a:ext cx="2433600" cy="18702"/>
          </a:xfrm>
          <a:prstGeom prst="straightConnector1">
            <a:avLst/>
          </a:prstGeom>
          <a:ln w="254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56FCF91C-DF00-8A47-8587-AC1258B41BAD}"/>
              </a:ext>
            </a:extLst>
          </p:cNvPr>
          <p:cNvGrpSpPr/>
          <p:nvPr/>
        </p:nvGrpSpPr>
        <p:grpSpPr>
          <a:xfrm>
            <a:off x="6867483" y="2051116"/>
            <a:ext cx="4654886" cy="1098165"/>
            <a:chOff x="6980936" y="1647710"/>
            <a:chExt cx="4654886" cy="1098165"/>
          </a:xfrm>
        </p:grpSpPr>
        <p:pic>
          <p:nvPicPr>
            <p:cNvPr id="4" name="Grafik 3">
              <a:extLst>
                <a:ext uri="{FF2B5EF4-FFF2-40B4-BE49-F238E27FC236}">
                  <a16:creationId xmlns:a16="http://schemas.microsoft.com/office/drawing/2014/main" id="{C63B4A22-C822-A147-BDD8-C59116406854}"/>
                </a:ext>
              </a:extLst>
            </p:cNvPr>
            <p:cNvPicPr>
              <a:picLocks noChangeAspect="1"/>
            </p:cNvPicPr>
            <p:nvPr/>
          </p:nvPicPr>
          <p:blipFill rotWithShape="1">
            <a:blip r:embed="rId6"/>
            <a:srcRect l="1642" t="8224" r="30694" b="60323"/>
            <a:stretch/>
          </p:blipFill>
          <p:spPr>
            <a:xfrm>
              <a:off x="6980936" y="1647710"/>
              <a:ext cx="4654886" cy="822730"/>
            </a:xfrm>
            <a:prstGeom prst="rect">
              <a:avLst/>
            </a:prstGeom>
          </p:spPr>
        </p:pic>
        <p:pic>
          <p:nvPicPr>
            <p:cNvPr id="22" name="Grafik 3">
              <a:extLst>
                <a:ext uri="{FF2B5EF4-FFF2-40B4-BE49-F238E27FC236}">
                  <a16:creationId xmlns:a16="http://schemas.microsoft.com/office/drawing/2014/main" id="{106E0611-784D-40E1-A1AC-F8E6DD1B9ED3}"/>
                </a:ext>
              </a:extLst>
            </p:cNvPr>
            <p:cNvPicPr>
              <a:picLocks noChangeAspect="1"/>
            </p:cNvPicPr>
            <p:nvPr/>
          </p:nvPicPr>
          <p:blipFill rotWithShape="1">
            <a:blip r:embed="rId6"/>
            <a:srcRect l="69306" t="33765" r="-1" b="55971"/>
            <a:stretch/>
          </p:blipFill>
          <p:spPr>
            <a:xfrm>
              <a:off x="9071605" y="2463466"/>
              <a:ext cx="2221235" cy="282409"/>
            </a:xfrm>
            <a:prstGeom prst="rect">
              <a:avLst/>
            </a:prstGeom>
          </p:spPr>
        </p:pic>
      </p:grpSp>
      <p:sp>
        <p:nvSpPr>
          <p:cNvPr id="3" name="TextBox 2">
            <a:extLst>
              <a:ext uri="{FF2B5EF4-FFF2-40B4-BE49-F238E27FC236}">
                <a16:creationId xmlns:a16="http://schemas.microsoft.com/office/drawing/2014/main" id="{A898F057-9F7D-4ED2-B7CA-2B4A4B3AD3FE}"/>
              </a:ext>
            </a:extLst>
          </p:cNvPr>
          <p:cNvSpPr txBox="1"/>
          <p:nvPr/>
        </p:nvSpPr>
        <p:spPr>
          <a:xfrm>
            <a:off x="11173534" y="2813297"/>
            <a:ext cx="21336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a:t>
            </a:r>
          </a:p>
        </p:txBody>
      </p:sp>
    </p:spTree>
    <p:extLst>
      <p:ext uri="{BB962C8B-B14F-4D97-AF65-F5344CB8AC3E}">
        <p14:creationId xmlns:p14="http://schemas.microsoft.com/office/powerpoint/2010/main" val="400954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3" grpId="0" animBg="1"/>
      <p:bldP spid="24" grpId="0" animBg="1"/>
      <p:bldP spid="26" grpId="0" animBg="1"/>
      <p:bldP spid="27" grpId="0" animBg="1"/>
      <p:bldP spid="28" grpId="0" animBg="1"/>
      <p:bldP spid="29" grpId="0" animBg="1"/>
      <p:bldP spid="39" grpId="0" animBg="1"/>
      <p:bldP spid="37" grpId="0"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588B6E4-8198-4649-96CF-BE5EC3ABD103}"/>
              </a:ext>
            </a:extLst>
          </p:cNvPr>
          <p:cNvPicPr>
            <a:picLocks noChangeAspect="1"/>
          </p:cNvPicPr>
          <p:nvPr/>
        </p:nvPicPr>
        <p:blipFill>
          <a:blip r:embed="rId2"/>
          <a:stretch>
            <a:fillRect/>
          </a:stretch>
        </p:blipFill>
        <p:spPr>
          <a:xfrm>
            <a:off x="5361207" y="4696969"/>
            <a:ext cx="6323809" cy="1657143"/>
          </a:xfrm>
          <a:prstGeom prst="rect">
            <a:avLst/>
          </a:prstGeom>
          <a:ln>
            <a:solidFill>
              <a:schemeClr val="bg1">
                <a:lumMod val="85000"/>
              </a:schemeClr>
            </a:solidFill>
          </a:ln>
          <a:effectLst/>
        </p:spPr>
      </p:pic>
      <p:pic>
        <p:nvPicPr>
          <p:cNvPr id="10" name="Picture 9">
            <a:extLst>
              <a:ext uri="{FF2B5EF4-FFF2-40B4-BE49-F238E27FC236}">
                <a16:creationId xmlns:a16="http://schemas.microsoft.com/office/drawing/2014/main" id="{0797F785-CF24-4E9C-9B84-6A00CCD7EFEA}"/>
              </a:ext>
            </a:extLst>
          </p:cNvPr>
          <p:cNvPicPr>
            <a:picLocks noChangeAspect="1"/>
          </p:cNvPicPr>
          <p:nvPr/>
        </p:nvPicPr>
        <p:blipFill>
          <a:blip r:embed="rId3"/>
          <a:stretch>
            <a:fillRect/>
          </a:stretch>
        </p:blipFill>
        <p:spPr>
          <a:xfrm>
            <a:off x="6710225" y="1953959"/>
            <a:ext cx="3620376" cy="1351498"/>
          </a:xfrm>
          <a:prstGeom prst="rect">
            <a:avLst/>
          </a:prstGeom>
          <a:ln>
            <a:solidFill>
              <a:schemeClr val="bg1">
                <a:lumMod val="85000"/>
              </a:schemeClr>
            </a:solidFill>
          </a:ln>
          <a:effectLst/>
        </p:spPr>
      </p:pic>
      <p:pic>
        <p:nvPicPr>
          <p:cNvPr id="8" name="Picture 7">
            <a:extLst>
              <a:ext uri="{FF2B5EF4-FFF2-40B4-BE49-F238E27FC236}">
                <a16:creationId xmlns:a16="http://schemas.microsoft.com/office/drawing/2014/main" id="{F1D883E3-8CB5-44B0-A6DA-8A2688ED2711}"/>
              </a:ext>
            </a:extLst>
          </p:cNvPr>
          <p:cNvPicPr>
            <a:picLocks noChangeAspect="1"/>
          </p:cNvPicPr>
          <p:nvPr/>
        </p:nvPicPr>
        <p:blipFill>
          <a:blip r:embed="rId4"/>
          <a:stretch>
            <a:fillRect/>
          </a:stretch>
        </p:blipFill>
        <p:spPr>
          <a:xfrm>
            <a:off x="520317" y="4615794"/>
            <a:ext cx="2989002" cy="1814752"/>
          </a:xfrm>
          <a:prstGeom prst="rect">
            <a:avLst/>
          </a:prstGeom>
          <a:ln>
            <a:solidFill>
              <a:schemeClr val="bg1">
                <a:lumMod val="85000"/>
              </a:schemeClr>
            </a:solidFill>
          </a:ln>
          <a:effectLst/>
        </p:spPr>
      </p:pic>
      <p:pic>
        <p:nvPicPr>
          <p:cNvPr id="6" name="Picture 5">
            <a:extLst>
              <a:ext uri="{FF2B5EF4-FFF2-40B4-BE49-F238E27FC236}">
                <a16:creationId xmlns:a16="http://schemas.microsoft.com/office/drawing/2014/main" id="{D24FC84D-6033-48D3-B156-32A87DFC951A}"/>
              </a:ext>
            </a:extLst>
          </p:cNvPr>
          <p:cNvPicPr>
            <a:picLocks noChangeAspect="1"/>
          </p:cNvPicPr>
          <p:nvPr/>
        </p:nvPicPr>
        <p:blipFill>
          <a:blip r:embed="rId5"/>
          <a:stretch>
            <a:fillRect/>
          </a:stretch>
        </p:blipFill>
        <p:spPr>
          <a:xfrm>
            <a:off x="515473" y="1808195"/>
            <a:ext cx="2981651" cy="1683312"/>
          </a:xfrm>
          <a:prstGeom prst="rect">
            <a:avLst/>
          </a:prstGeom>
          <a:ln>
            <a:solidFill>
              <a:schemeClr val="accent5"/>
            </a:solidFill>
          </a:ln>
          <a:effectLst/>
        </p:spPr>
      </p:pic>
      <p:sp>
        <p:nvSpPr>
          <p:cNvPr id="2" name="Title 1">
            <a:extLst>
              <a:ext uri="{FF2B5EF4-FFF2-40B4-BE49-F238E27FC236}">
                <a16:creationId xmlns:a16="http://schemas.microsoft.com/office/drawing/2014/main" id="{CED1F2A4-2BD7-4C11-9F57-EE66978254BD}"/>
              </a:ext>
            </a:extLst>
          </p:cNvPr>
          <p:cNvSpPr>
            <a:spLocks noGrp="1"/>
          </p:cNvSpPr>
          <p:nvPr>
            <p:ph type="title"/>
          </p:nvPr>
        </p:nvSpPr>
        <p:spPr>
          <a:xfrm>
            <a:off x="504000" y="504000"/>
            <a:ext cx="8859455" cy="369332"/>
          </a:xfrm>
        </p:spPr>
        <p:txBody>
          <a:bodyPr/>
          <a:lstStyle/>
          <a:p>
            <a:r>
              <a:rPr lang="en-GB"/>
              <a:t>Locks and eTag</a:t>
            </a:r>
            <a:endParaRPr lang="en-GB" dirty="0"/>
          </a:p>
        </p:txBody>
      </p:sp>
      <p:sp>
        <p:nvSpPr>
          <p:cNvPr id="5" name="TextBox 4">
            <a:extLst>
              <a:ext uri="{FF2B5EF4-FFF2-40B4-BE49-F238E27FC236}">
                <a16:creationId xmlns:a16="http://schemas.microsoft.com/office/drawing/2014/main" id="{C323D938-3370-46A8-8444-C9A839C0CAF0}"/>
              </a:ext>
            </a:extLst>
          </p:cNvPr>
          <p:cNvSpPr txBox="1"/>
          <p:nvPr/>
        </p:nvSpPr>
        <p:spPr>
          <a:xfrm>
            <a:off x="503238" y="963174"/>
            <a:ext cx="8755062" cy="246221"/>
          </a:xfrm>
          <a:prstGeom prst="rect">
            <a:avLst/>
          </a:prstGeom>
          <a:noFill/>
        </p:spPr>
        <p:txBody>
          <a:bodyPr wrap="square" lIns="0" tIns="0" rIns="0" bIns="0" rtlCol="0">
            <a:spAutoFit/>
          </a:bodyPr>
          <a:lstStyle/>
          <a:p>
            <a:pPr fontAlgn="base">
              <a:spcAft>
                <a:spcPct val="0"/>
              </a:spcAft>
              <a:buClr>
                <a:srgbClr val="F0AB00"/>
              </a:buClr>
              <a:buSzPct val="80000"/>
            </a:pPr>
            <a:r>
              <a:rPr lang="en-GB" sz="1600" kern="0" dirty="0">
                <a:ea typeface="Arial Unicode MS" pitchFamily="34" charset="-128"/>
                <a:cs typeface="Arial Unicode MS" pitchFamily="34" charset="-128"/>
              </a:rPr>
              <a:t>Exclusive lock for transactional changes (based on enqueue locks), e.g. in draft UI interaction</a:t>
            </a:r>
          </a:p>
        </p:txBody>
      </p:sp>
      <p:sp>
        <p:nvSpPr>
          <p:cNvPr id="19" name="TextBox 18">
            <a:extLst>
              <a:ext uri="{FF2B5EF4-FFF2-40B4-BE49-F238E27FC236}">
                <a16:creationId xmlns:a16="http://schemas.microsoft.com/office/drawing/2014/main" id="{0F39C557-5271-4A6E-A0C1-E9B7255268A2}"/>
              </a:ext>
            </a:extLst>
          </p:cNvPr>
          <p:cNvSpPr txBox="1"/>
          <p:nvPr/>
        </p:nvSpPr>
        <p:spPr>
          <a:xfrm>
            <a:off x="503238" y="3768613"/>
            <a:ext cx="6922310" cy="246221"/>
          </a:xfrm>
          <a:prstGeom prst="rect">
            <a:avLst/>
          </a:prstGeom>
          <a:noFill/>
        </p:spPr>
        <p:txBody>
          <a:bodyPr wrap="square" lIns="0" tIns="0" rIns="0" bIns="0" rtlCol="0">
            <a:spAutoFit/>
          </a:bodyPr>
          <a:lstStyle/>
          <a:p>
            <a:pPr fontAlgn="base">
              <a:spcAft>
                <a:spcPct val="0"/>
              </a:spcAft>
              <a:buClr>
                <a:srgbClr val="F0AB00"/>
              </a:buClr>
              <a:buSzPct val="80000"/>
            </a:pPr>
            <a:r>
              <a:rPr lang="en-GB" sz="1600" kern="0" dirty="0">
                <a:ea typeface="Arial Unicode MS" pitchFamily="34" charset="-128"/>
                <a:cs typeface="Arial Unicode MS" pitchFamily="34" charset="-128"/>
              </a:rPr>
              <a:t>Optimistic lock (e.g. via timestamp comparison), e.g. in A2X services</a:t>
            </a:r>
          </a:p>
        </p:txBody>
      </p:sp>
      <p:sp>
        <p:nvSpPr>
          <p:cNvPr id="21" name="Rectangle 20">
            <a:extLst>
              <a:ext uri="{FF2B5EF4-FFF2-40B4-BE49-F238E27FC236}">
                <a16:creationId xmlns:a16="http://schemas.microsoft.com/office/drawing/2014/main" id="{DB7021BF-0895-F14A-9E96-D9505A5B8606}"/>
              </a:ext>
            </a:extLst>
          </p:cNvPr>
          <p:cNvSpPr/>
          <p:nvPr/>
        </p:nvSpPr>
        <p:spPr bwMode="gray">
          <a:xfrm>
            <a:off x="520320" y="4168415"/>
            <a:ext cx="2989000" cy="440333"/>
          </a:xfrm>
          <a:prstGeom prst="rect">
            <a:avLst/>
          </a:prstGeom>
          <a:solidFill>
            <a:schemeClr val="accent3"/>
          </a:solidFill>
          <a:ln w="25400" algn="ctr">
            <a:solidFill>
              <a:schemeClr val="accent3"/>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GB" sz="1400" kern="0" dirty="0" err="1">
                <a:solidFill>
                  <a:schemeClr val="bg1"/>
                </a:solidFill>
                <a:ea typeface="Arial Unicode MS" pitchFamily="34" charset="-128"/>
                <a:cs typeface="Arial Unicode MS" pitchFamily="34" charset="-128"/>
              </a:rPr>
              <a:t>BDEF</a:t>
            </a:r>
            <a:r>
              <a:rPr lang="en-GB" sz="1400" kern="0" dirty="0">
                <a:solidFill>
                  <a:schemeClr val="bg1"/>
                </a:solidFill>
                <a:ea typeface="Arial Unicode MS" pitchFamily="34" charset="-128"/>
                <a:cs typeface="Arial Unicode MS" pitchFamily="34" charset="-128"/>
              </a:rPr>
              <a:t>: </a:t>
            </a:r>
            <a:r>
              <a:rPr lang="en-GB" sz="1400" kern="0" dirty="0" err="1">
                <a:solidFill>
                  <a:schemeClr val="bg1"/>
                </a:solidFill>
                <a:ea typeface="Arial Unicode MS" pitchFamily="34" charset="-128"/>
                <a:cs typeface="Arial Unicode MS" pitchFamily="34" charset="-128"/>
              </a:rPr>
              <a:t>eTag</a:t>
            </a:r>
            <a:endParaRPr lang="en-GB" sz="1400" kern="0" dirty="0">
              <a:solidFill>
                <a:schemeClr val="bg1"/>
              </a:solidFil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3EA02C67-DF2B-1441-8D77-B61307FB34DA}"/>
              </a:ext>
            </a:extLst>
          </p:cNvPr>
          <p:cNvSpPr/>
          <p:nvPr/>
        </p:nvSpPr>
        <p:spPr bwMode="gray">
          <a:xfrm>
            <a:off x="5361207" y="4162368"/>
            <a:ext cx="6323809" cy="2279965"/>
          </a:xfrm>
          <a:prstGeom prst="rect">
            <a:avLst/>
          </a:prstGeom>
          <a:noFill/>
          <a:ln w="25400" algn="ctr">
            <a:solidFill>
              <a:schemeClr val="accent6">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95B709F1-23BC-BF42-8C3C-B1E76E9E5499}"/>
              </a:ext>
            </a:extLst>
          </p:cNvPr>
          <p:cNvSpPr/>
          <p:nvPr/>
        </p:nvSpPr>
        <p:spPr bwMode="gray">
          <a:xfrm>
            <a:off x="5361207" y="4162368"/>
            <a:ext cx="6323809" cy="446380"/>
          </a:xfrm>
          <a:prstGeom prst="rect">
            <a:avLst/>
          </a:prstGeom>
          <a:solidFill>
            <a:schemeClr val="accent6">
              <a:lumMod val="50000"/>
            </a:schemeClr>
          </a:solidFill>
          <a:ln w="25400" algn="ctr">
            <a:solidFill>
              <a:schemeClr val="accent6">
                <a:lumMod val="50000"/>
              </a:schemeClr>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GB" sz="1400" kern="0" dirty="0">
                <a:solidFill>
                  <a:schemeClr val="bg1"/>
                </a:solidFill>
                <a:ea typeface="Arial Unicode MS" pitchFamily="34" charset="-128"/>
                <a:cs typeface="Arial Unicode MS" pitchFamily="34" charset="-128"/>
              </a:rPr>
              <a:t>Error message - e.g. in A2X (</a:t>
            </a:r>
            <a:r>
              <a:rPr lang="en-GB" sz="1400" kern="0" dirty="0" err="1">
                <a:solidFill>
                  <a:schemeClr val="bg1"/>
                </a:solidFill>
                <a:ea typeface="Arial Unicode MS" pitchFamily="34" charset="-128"/>
                <a:cs typeface="Arial Unicode MS" pitchFamily="34" charset="-128"/>
              </a:rPr>
              <a:t>eTag</a:t>
            </a:r>
            <a:r>
              <a:rPr lang="en-GB" sz="1400" kern="0" dirty="0">
                <a:solidFill>
                  <a:schemeClr val="bg1"/>
                </a:solidFill>
                <a:ea typeface="Arial Unicode MS" pitchFamily="34" charset="-128"/>
                <a:cs typeface="Arial Unicode MS" pitchFamily="34" charset="-128"/>
              </a:rPr>
              <a:t>)</a:t>
            </a:r>
          </a:p>
        </p:txBody>
      </p:sp>
      <p:sp>
        <p:nvSpPr>
          <p:cNvPr id="24" name="Rectangle 23">
            <a:extLst>
              <a:ext uri="{FF2B5EF4-FFF2-40B4-BE49-F238E27FC236}">
                <a16:creationId xmlns:a16="http://schemas.microsoft.com/office/drawing/2014/main" id="{7DF1048E-A8FF-9C46-A7C4-FB09A62D6164}"/>
              </a:ext>
            </a:extLst>
          </p:cNvPr>
          <p:cNvSpPr/>
          <p:nvPr/>
        </p:nvSpPr>
        <p:spPr bwMode="gray">
          <a:xfrm>
            <a:off x="520318" y="4162368"/>
            <a:ext cx="2989001" cy="2289743"/>
          </a:xfrm>
          <a:prstGeom prst="rect">
            <a:avLst/>
          </a:prstGeom>
          <a:noFill/>
          <a:ln w="254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cxnSp>
        <p:nvCxnSpPr>
          <p:cNvPr id="25" name="Straight Arrow Connector 24">
            <a:extLst>
              <a:ext uri="{FF2B5EF4-FFF2-40B4-BE49-F238E27FC236}">
                <a16:creationId xmlns:a16="http://schemas.microsoft.com/office/drawing/2014/main" id="{06E8CB1A-742D-C34B-BF65-BC975A999E98}"/>
              </a:ext>
            </a:extLst>
          </p:cNvPr>
          <p:cNvCxnSpPr>
            <a:stCxn id="24" idx="3"/>
            <a:endCxn id="22" idx="1"/>
          </p:cNvCxnSpPr>
          <p:nvPr/>
        </p:nvCxnSpPr>
        <p:spPr>
          <a:xfrm flipV="1">
            <a:off x="3509319" y="5302351"/>
            <a:ext cx="1851888" cy="4889"/>
          </a:xfrm>
          <a:prstGeom prst="straightConnector1">
            <a:avLst/>
          </a:prstGeom>
          <a:ln w="254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093AA65-B104-AB40-80F2-E5123BFAAA44}"/>
              </a:ext>
            </a:extLst>
          </p:cNvPr>
          <p:cNvCxnSpPr/>
          <p:nvPr/>
        </p:nvCxnSpPr>
        <p:spPr>
          <a:xfrm>
            <a:off x="504000" y="4045140"/>
            <a:ext cx="11181016"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DB269E5-6C46-6043-9F98-17DA08FFB493}"/>
              </a:ext>
            </a:extLst>
          </p:cNvPr>
          <p:cNvSpPr/>
          <p:nvPr/>
        </p:nvSpPr>
        <p:spPr bwMode="gray">
          <a:xfrm>
            <a:off x="511801" y="1366990"/>
            <a:ext cx="2989000" cy="440333"/>
          </a:xfrm>
          <a:prstGeom prst="rect">
            <a:avLst/>
          </a:prstGeom>
          <a:solidFill>
            <a:schemeClr val="accent5"/>
          </a:solidFill>
          <a:ln w="25400" algn="ctr">
            <a:solidFill>
              <a:schemeClr val="accent5"/>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GB" sz="1400" kern="0" dirty="0" err="1">
                <a:solidFill>
                  <a:schemeClr val="bg1"/>
                </a:solidFill>
                <a:ea typeface="Arial Unicode MS" pitchFamily="34" charset="-128"/>
                <a:cs typeface="Arial Unicode MS" pitchFamily="34" charset="-128"/>
              </a:rPr>
              <a:t>BDEF</a:t>
            </a:r>
            <a:r>
              <a:rPr lang="en-GB" sz="1400" kern="0" dirty="0">
                <a:solidFill>
                  <a:schemeClr val="bg1"/>
                </a:solidFill>
                <a:ea typeface="Arial Unicode MS" pitchFamily="34" charset="-128"/>
                <a:cs typeface="Arial Unicode MS" pitchFamily="34" charset="-128"/>
              </a:rPr>
              <a:t>: Lock-master</a:t>
            </a:r>
          </a:p>
        </p:txBody>
      </p:sp>
      <p:sp>
        <p:nvSpPr>
          <p:cNvPr id="29" name="Rectangle 28">
            <a:extLst>
              <a:ext uri="{FF2B5EF4-FFF2-40B4-BE49-F238E27FC236}">
                <a16:creationId xmlns:a16="http://schemas.microsoft.com/office/drawing/2014/main" id="{B5018BF3-068C-1546-8E36-FC03336A3FE7}"/>
              </a:ext>
            </a:extLst>
          </p:cNvPr>
          <p:cNvSpPr/>
          <p:nvPr/>
        </p:nvSpPr>
        <p:spPr bwMode="gray">
          <a:xfrm>
            <a:off x="511799" y="1360944"/>
            <a:ext cx="2989001" cy="2154482"/>
          </a:xfrm>
          <a:prstGeom prst="rect">
            <a:avLst/>
          </a:prstGeom>
          <a:noFill/>
          <a:ln w="2540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cxnSp>
        <p:nvCxnSpPr>
          <p:cNvPr id="30" name="Straight Connector 29">
            <a:extLst>
              <a:ext uri="{FF2B5EF4-FFF2-40B4-BE49-F238E27FC236}">
                <a16:creationId xmlns:a16="http://schemas.microsoft.com/office/drawing/2014/main" id="{D30C4A9E-5457-3B44-9100-2BADCEBFD561}"/>
              </a:ext>
            </a:extLst>
          </p:cNvPr>
          <p:cNvCxnSpPr/>
          <p:nvPr/>
        </p:nvCxnSpPr>
        <p:spPr>
          <a:xfrm>
            <a:off x="503238" y="1231454"/>
            <a:ext cx="11181016"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F239A5E-FCD9-8B4B-81E1-6B4BAE61B22C}"/>
              </a:ext>
            </a:extLst>
          </p:cNvPr>
          <p:cNvSpPr/>
          <p:nvPr/>
        </p:nvSpPr>
        <p:spPr bwMode="gray">
          <a:xfrm>
            <a:off x="6415651" y="1385733"/>
            <a:ext cx="4209524" cy="446380"/>
          </a:xfrm>
          <a:prstGeom prst="rect">
            <a:avLst/>
          </a:prstGeom>
          <a:solidFill>
            <a:schemeClr val="accent4">
              <a:lumMod val="75000"/>
            </a:schemeClr>
          </a:solidFill>
          <a:ln w="25400" algn="ctr">
            <a:solidFill>
              <a:schemeClr val="accent4">
                <a:lumMod val="75000"/>
              </a:schemeClr>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GB" sz="1400" kern="0" dirty="0">
                <a:solidFill>
                  <a:schemeClr val="bg1"/>
                </a:solidFill>
                <a:ea typeface="Arial Unicode MS" pitchFamily="34" charset="-128"/>
                <a:cs typeface="Arial Unicode MS" pitchFamily="34" charset="-128"/>
              </a:rPr>
              <a:t>Error message - e.g. in UI (locks)</a:t>
            </a:r>
          </a:p>
        </p:txBody>
      </p:sp>
      <p:sp>
        <p:nvSpPr>
          <p:cNvPr id="32" name="Rectangle 31">
            <a:extLst>
              <a:ext uri="{FF2B5EF4-FFF2-40B4-BE49-F238E27FC236}">
                <a16:creationId xmlns:a16="http://schemas.microsoft.com/office/drawing/2014/main" id="{6BD2824F-2088-5847-B26B-8D49975001C1}"/>
              </a:ext>
            </a:extLst>
          </p:cNvPr>
          <p:cNvSpPr/>
          <p:nvPr/>
        </p:nvSpPr>
        <p:spPr bwMode="gray">
          <a:xfrm>
            <a:off x="6415651" y="1392391"/>
            <a:ext cx="4209524" cy="2037337"/>
          </a:xfrm>
          <a:prstGeom prst="rect">
            <a:avLst/>
          </a:prstGeom>
          <a:noFill/>
          <a:ln w="25400" algn="ctr">
            <a:solidFill>
              <a:schemeClr val="accent4">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cxnSp>
        <p:nvCxnSpPr>
          <p:cNvPr id="33" name="Straight Arrow Connector 32">
            <a:extLst>
              <a:ext uri="{FF2B5EF4-FFF2-40B4-BE49-F238E27FC236}">
                <a16:creationId xmlns:a16="http://schemas.microsoft.com/office/drawing/2014/main" id="{0BF6854B-A690-D449-909C-2695DF169AC8}"/>
              </a:ext>
            </a:extLst>
          </p:cNvPr>
          <p:cNvCxnSpPr>
            <a:cxnSpLocks/>
            <a:stCxn id="29" idx="3"/>
            <a:endCxn id="32" idx="1"/>
          </p:cNvCxnSpPr>
          <p:nvPr/>
        </p:nvCxnSpPr>
        <p:spPr>
          <a:xfrm flipV="1">
            <a:off x="3500800" y="2411060"/>
            <a:ext cx="2914851" cy="27125"/>
          </a:xfrm>
          <a:prstGeom prst="straightConnector1">
            <a:avLst/>
          </a:prstGeom>
          <a:ln w="254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BA0D7D0-780A-B744-8607-4219C8717190}"/>
              </a:ext>
            </a:extLst>
          </p:cNvPr>
          <p:cNvSpPr txBox="1"/>
          <p:nvPr/>
        </p:nvSpPr>
        <p:spPr>
          <a:xfrm>
            <a:off x="7229475" y="2733547"/>
            <a:ext cx="2813050" cy="153888"/>
          </a:xfrm>
          <a:prstGeom prst="rect">
            <a:avLst/>
          </a:prstGeom>
          <a:solidFill>
            <a:srgbClr val="FFFFFF"/>
          </a:solidFill>
        </p:spPr>
        <p:txBody>
          <a:bodyPr wrap="square" lIns="0" tIns="0" rIns="0" bIns="0" rtlCol="0">
            <a:spAutoFit/>
          </a:bodyPr>
          <a:lstStyle/>
          <a:p>
            <a:pPr fontAlgn="base">
              <a:spcBef>
                <a:spcPct val="50000"/>
              </a:spcBef>
              <a:spcAft>
                <a:spcPct val="0"/>
              </a:spcAft>
              <a:buClr>
                <a:srgbClr val="F0AB00"/>
              </a:buClr>
              <a:buSzPct val="80000"/>
            </a:pPr>
            <a:r>
              <a:rPr lang="en-US" sz="1000" kern="0" dirty="0">
                <a:solidFill>
                  <a:schemeClr val="bg1">
                    <a:lumMod val="50000"/>
                  </a:schemeClr>
                </a:solidFill>
                <a:ea typeface="Arial Unicode MS" pitchFamily="34" charset="-128"/>
                <a:cs typeface="Arial Unicode MS" pitchFamily="34" charset="-128"/>
              </a:rPr>
              <a:t>Travel-ID is already locked by another user</a:t>
            </a:r>
          </a:p>
        </p:txBody>
      </p:sp>
    </p:spTree>
    <p:extLst>
      <p:ext uri="{BB962C8B-B14F-4D97-AF65-F5344CB8AC3E}">
        <p14:creationId xmlns:p14="http://schemas.microsoft.com/office/powerpoint/2010/main" val="14255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p:bldP spid="21" grpId="0" animBg="1"/>
      <p:bldP spid="22" grpId="0" animBg="1"/>
      <p:bldP spid="23" grpId="0" animBg="1"/>
      <p:bldP spid="24" grpId="0" animBg="1"/>
      <p:bldP spid="28" grpId="0" animBg="1"/>
      <p:bldP spid="29" grpId="0" animBg="1"/>
      <p:bldP spid="31" grpId="0" animBg="1"/>
      <p:bldP spid="32"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0" y="0"/>
            <a:ext cx="12195175" cy="3455576"/>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a:ln>
                <a:noFill/>
              </a:ln>
              <a:effectLst/>
              <a:uLnTx/>
              <a:uFillTx/>
              <a:ea typeface="Arial Unicode MS" pitchFamily="34" charset="-128"/>
              <a:cs typeface="Arial Unicode MS" pitchFamily="34" charset="-128"/>
            </a:endParaRPr>
          </a:p>
        </p:txBody>
      </p:sp>
      <p:sp>
        <p:nvSpPr>
          <p:cNvPr id="13" name="Rectangle 2"/>
          <p:cNvSpPr>
            <a:spLocks noChangeArrowheads="1"/>
          </p:cNvSpPr>
          <p:nvPr/>
        </p:nvSpPr>
        <p:spPr bwMode="gray">
          <a:xfrm>
            <a:off x="503238" y="1388043"/>
            <a:ext cx="8221662" cy="923330"/>
          </a:xfrm>
          <a:prstGeom prst="rect">
            <a:avLst/>
          </a:prstGeom>
          <a:noFill/>
          <a:ln w="12700">
            <a:noFill/>
            <a:miter lim="800000"/>
            <a:headEnd/>
            <a:tailEnd/>
          </a:ln>
          <a:effectLst/>
        </p:spPr>
        <p:txBody>
          <a:bodyPr lIns="35992" tIns="0" rIns="0" bIns="0">
            <a:spAutoFit/>
          </a:bodyPr>
          <a:lstStyle/>
          <a:p>
            <a:pPr>
              <a:spcBef>
                <a:spcPct val="75000"/>
              </a:spcBef>
              <a:buClr>
                <a:schemeClr val="tx1"/>
              </a:buClr>
            </a:pPr>
            <a:r>
              <a:rPr lang="en-US" sz="6000" b="1" spc="-20">
                <a:solidFill>
                  <a:schemeClr val="bg1"/>
                </a:solidFill>
              </a:rPr>
              <a:t>Demo</a:t>
            </a:r>
          </a:p>
        </p:txBody>
      </p:sp>
      <p:sp>
        <p:nvSpPr>
          <p:cNvPr id="18" name="Text Placeholder 2"/>
          <p:cNvSpPr txBox="1">
            <a:spLocks/>
          </p:cNvSpPr>
          <p:nvPr/>
        </p:nvSpPr>
        <p:spPr>
          <a:xfrm>
            <a:off x="504000" y="4111308"/>
            <a:ext cx="7830632" cy="1405572"/>
          </a:xfrm>
          <a:prstGeom prst="rect">
            <a:avLst/>
          </a:prstGeom>
        </p:spPr>
        <p:txBody>
          <a:bodyPr lIns="0" tIns="0" rIns="0" bIns="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fontAlgn="base">
              <a:spcAft>
                <a:spcPct val="0"/>
              </a:spcAft>
              <a:buClr>
                <a:srgbClr val="F0AB00"/>
              </a:buClr>
            </a:pPr>
            <a:r>
              <a:rPr lang="en-US" kern="0" dirty="0">
                <a:ea typeface="Arial Unicode MS" pitchFamily="34" charset="-128"/>
                <a:cs typeface="Arial Unicode MS" pitchFamily="34" charset="-128"/>
              </a:rPr>
              <a:t>BO modeling and implementation</a:t>
            </a:r>
          </a:p>
        </p:txBody>
      </p:sp>
      <p:pic>
        <p:nvPicPr>
          <p:cNvPr id="4" name="Picture 3"/>
          <p:cNvPicPr>
            <a:picLocks noChangeAspect="1"/>
          </p:cNvPicPr>
          <p:nvPr/>
        </p:nvPicPr>
        <p:blipFill>
          <a:blip r:embed="rId3"/>
          <a:stretch>
            <a:fillRect/>
          </a:stretch>
        </p:blipFill>
        <p:spPr>
          <a:xfrm>
            <a:off x="3325588" y="463708"/>
            <a:ext cx="2772000" cy="2772000"/>
          </a:xfrm>
          <a:prstGeom prst="rect">
            <a:avLst/>
          </a:prstGeom>
        </p:spPr>
      </p:pic>
    </p:spTree>
    <p:extLst>
      <p:ext uri="{BB962C8B-B14F-4D97-AF65-F5344CB8AC3E}">
        <p14:creationId xmlns:p14="http://schemas.microsoft.com/office/powerpoint/2010/main" val="238030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E13C425-8CEF-EE46-AFEC-1B8A9EB0E5DE}"/>
              </a:ext>
            </a:extLst>
          </p:cNvPr>
          <p:cNvGrpSpPr/>
          <p:nvPr/>
        </p:nvGrpSpPr>
        <p:grpSpPr>
          <a:xfrm>
            <a:off x="618872" y="903194"/>
            <a:ext cx="10999388" cy="522514"/>
            <a:chOff x="1836792" y="875980"/>
            <a:chExt cx="10999388" cy="522514"/>
          </a:xfrm>
        </p:grpSpPr>
        <p:sp>
          <p:nvSpPr>
            <p:cNvPr id="6" name="Rounded Rectangle 5">
              <a:extLst>
                <a:ext uri="{FF2B5EF4-FFF2-40B4-BE49-F238E27FC236}">
                  <a16:creationId xmlns:a16="http://schemas.microsoft.com/office/drawing/2014/main" id="{45347AFD-4317-464B-9092-2D047A93A6D4}"/>
                </a:ext>
              </a:extLst>
            </p:cNvPr>
            <p:cNvSpPr/>
            <p:nvPr/>
          </p:nvSpPr>
          <p:spPr bwMode="gray">
            <a:xfrm>
              <a:off x="1836792" y="875980"/>
              <a:ext cx="10999388" cy="522514"/>
            </a:xfrm>
            <a:prstGeom prst="roundRect">
              <a:avLst>
                <a:gd name="adj" fmla="val 50000"/>
              </a:avLst>
            </a:prstGeom>
            <a:noFill/>
            <a:ln w="2540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a:solidFill>
                    <a:schemeClr val="bg1"/>
                  </a:solidFill>
                </a:rPr>
                <a:t>Optimize Your Custom ABAP Code for SAP HANA</a:t>
              </a:r>
              <a:endParaRPr kumimoji="0" lang="en-US" sz="1800" b="0"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sp>
          <p:nvSpPr>
            <p:cNvPr id="7" name="Rounded Rectangle 6">
              <a:extLst>
                <a:ext uri="{FF2B5EF4-FFF2-40B4-BE49-F238E27FC236}">
                  <a16:creationId xmlns:a16="http://schemas.microsoft.com/office/drawing/2014/main" id="{8E8BC85E-6FB8-5B4F-BE8C-F95DEB400A15}"/>
                </a:ext>
              </a:extLst>
            </p:cNvPr>
            <p:cNvSpPr/>
            <p:nvPr/>
          </p:nvSpPr>
          <p:spPr bwMode="gray">
            <a:xfrm>
              <a:off x="1836792" y="875980"/>
              <a:ext cx="1222734" cy="522514"/>
            </a:xfrm>
            <a:prstGeom prst="roundRect">
              <a:avLst>
                <a:gd name="adj" fmla="val 50000"/>
              </a:avLst>
            </a:prstGeom>
            <a:noFill/>
            <a:ln w="2540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dirty="0">
                  <a:solidFill>
                    <a:schemeClr val="bg1"/>
                  </a:solidFill>
                </a:rPr>
                <a:t>CNA215</a:t>
              </a:r>
              <a:endParaRPr kumimoji="0" lang="en-US" sz="180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Rounded Rectangle 7">
              <a:extLst>
                <a:ext uri="{FF2B5EF4-FFF2-40B4-BE49-F238E27FC236}">
                  <a16:creationId xmlns:a16="http://schemas.microsoft.com/office/drawing/2014/main" id="{EBD4F0C1-D686-6D40-AEEC-7DC0C66077F7}"/>
                </a:ext>
              </a:extLst>
            </p:cNvPr>
            <p:cNvSpPr/>
            <p:nvPr/>
          </p:nvSpPr>
          <p:spPr bwMode="gray">
            <a:xfrm>
              <a:off x="12312694" y="875980"/>
              <a:ext cx="523486" cy="522514"/>
            </a:xfrm>
            <a:prstGeom prst="roundRect">
              <a:avLst>
                <a:gd name="adj" fmla="val 50000"/>
              </a:avLst>
            </a:prstGeom>
            <a:blipFill>
              <a:blip r:embed="rId3"/>
              <a:stretch>
                <a:fillRect l="24965" t="15551" r="6265" b="15551"/>
              </a:stretch>
            </a:blipFill>
            <a:ln w="2540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grpSp>
      <p:cxnSp>
        <p:nvCxnSpPr>
          <p:cNvPr id="11" name="Straight Connector 10">
            <a:extLst>
              <a:ext uri="{FF2B5EF4-FFF2-40B4-BE49-F238E27FC236}">
                <a16:creationId xmlns:a16="http://schemas.microsoft.com/office/drawing/2014/main" id="{B59918CF-2EA4-7747-90B6-A80A74DE3F50}"/>
              </a:ext>
            </a:extLst>
          </p:cNvPr>
          <p:cNvCxnSpPr>
            <a:cxnSpLocks/>
          </p:cNvCxnSpPr>
          <p:nvPr/>
        </p:nvCxnSpPr>
        <p:spPr>
          <a:xfrm>
            <a:off x="0" y="552169"/>
            <a:ext cx="12195175" cy="0"/>
          </a:xfrm>
          <a:prstGeom prst="line">
            <a:avLst/>
          </a:prstGeom>
          <a:ln w="254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4EA0202-D737-E64A-B8E3-2D3D9F81D6D9}"/>
              </a:ext>
            </a:extLst>
          </p:cNvPr>
          <p:cNvSpPr/>
          <p:nvPr/>
        </p:nvSpPr>
        <p:spPr>
          <a:xfrm>
            <a:off x="1" y="113619"/>
            <a:ext cx="12195174" cy="415498"/>
          </a:xfrm>
          <a:prstGeom prst="rect">
            <a:avLst/>
          </a:prstGeom>
        </p:spPr>
        <p:txBody>
          <a:bodyPr wrap="square">
            <a:spAutoFit/>
          </a:bodyPr>
          <a:lstStyle/>
          <a:p>
            <a:pPr algn="ctr"/>
            <a:r>
              <a:rPr lang="en-US" dirty="0">
                <a:solidFill>
                  <a:srgbClr val="007DC2"/>
                </a:solidFill>
                <a:latin typeface="BentonSansRegular" panose="02000503000000020004" pitchFamily="2" charset="0"/>
              </a:rPr>
              <a:t>HOW TO MOVE YOUR ABAP SKILLS TO THE CLOUD AND SAP HANA</a:t>
            </a:r>
            <a:endParaRPr lang="en-US" dirty="0"/>
          </a:p>
        </p:txBody>
      </p:sp>
      <p:cxnSp>
        <p:nvCxnSpPr>
          <p:cNvPr id="19" name="Elbow Connector 18">
            <a:extLst>
              <a:ext uri="{FF2B5EF4-FFF2-40B4-BE49-F238E27FC236}">
                <a16:creationId xmlns:a16="http://schemas.microsoft.com/office/drawing/2014/main" id="{94135171-18B6-7649-92C4-9A67B9876231}"/>
              </a:ext>
            </a:extLst>
          </p:cNvPr>
          <p:cNvCxnSpPr>
            <a:cxnSpLocks/>
            <a:stCxn id="35" idx="0"/>
            <a:endCxn id="6" idx="2"/>
          </p:cNvCxnSpPr>
          <p:nvPr/>
        </p:nvCxnSpPr>
        <p:spPr>
          <a:xfrm rot="5400000" flipH="1" flipV="1">
            <a:off x="4194131" y="187393"/>
            <a:ext cx="686120" cy="3162750"/>
          </a:xfrm>
          <a:prstGeom prst="bentConnector3">
            <a:avLst>
              <a:gd name="adj1" fmla="val 50000"/>
            </a:avLst>
          </a:prstGeom>
          <a:ln w="254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957539C-46C8-8D4E-AFA0-9B8394B47CB3}"/>
              </a:ext>
            </a:extLst>
          </p:cNvPr>
          <p:cNvCxnSpPr/>
          <p:nvPr/>
        </p:nvCxnSpPr>
        <p:spPr>
          <a:xfrm flipV="1">
            <a:off x="1908955" y="2634342"/>
            <a:ext cx="2116" cy="154640"/>
          </a:xfrm>
          <a:prstGeom prst="line">
            <a:avLst/>
          </a:prstGeom>
          <a:noFill/>
          <a:ln w="25400" algn="ctr">
            <a:solidFill>
              <a:schemeClr val="bg1">
                <a:lumMod val="50000"/>
              </a:schemeClr>
            </a:solidFill>
            <a:miter lim="800000"/>
            <a:headEnd/>
            <a:tailEnd/>
          </a:ln>
        </p:spPr>
      </p:cxnSp>
      <p:grpSp>
        <p:nvGrpSpPr>
          <p:cNvPr id="2" name="Group 1">
            <a:extLst>
              <a:ext uri="{FF2B5EF4-FFF2-40B4-BE49-F238E27FC236}">
                <a16:creationId xmlns:a16="http://schemas.microsoft.com/office/drawing/2014/main" id="{FC08988C-D3DF-844B-B52A-28A5204CC1A7}"/>
              </a:ext>
            </a:extLst>
          </p:cNvPr>
          <p:cNvGrpSpPr/>
          <p:nvPr/>
        </p:nvGrpSpPr>
        <p:grpSpPr>
          <a:xfrm>
            <a:off x="1462572" y="2788982"/>
            <a:ext cx="894882" cy="3120999"/>
            <a:chOff x="1891373" y="2780339"/>
            <a:chExt cx="894882" cy="3120999"/>
          </a:xfrm>
        </p:grpSpPr>
        <p:sp>
          <p:nvSpPr>
            <p:cNvPr id="15" name="Rounded Rectangle 14">
              <a:extLst>
                <a:ext uri="{FF2B5EF4-FFF2-40B4-BE49-F238E27FC236}">
                  <a16:creationId xmlns:a16="http://schemas.microsoft.com/office/drawing/2014/main" id="{C5E68F9C-FAA4-304F-8743-66F58E0F900C}"/>
                </a:ext>
              </a:extLst>
            </p:cNvPr>
            <p:cNvSpPr/>
            <p:nvPr/>
          </p:nvSpPr>
          <p:spPr bwMode="gray">
            <a:xfrm>
              <a:off x="1891373" y="2780339"/>
              <a:ext cx="894882" cy="362431"/>
            </a:xfrm>
            <a:prstGeom prst="roundRect">
              <a:avLst>
                <a:gd name="adj" fmla="val 39488"/>
              </a:avLst>
            </a:prstGeom>
            <a:no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CNA319</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16" name="Rounded Rectangle 15">
              <a:extLst>
                <a:ext uri="{FF2B5EF4-FFF2-40B4-BE49-F238E27FC236}">
                  <a16:creationId xmlns:a16="http://schemas.microsoft.com/office/drawing/2014/main" id="{887A7FB3-CF9D-4541-AE81-4E6C947B7DA1}"/>
                </a:ext>
              </a:extLst>
            </p:cNvPr>
            <p:cNvSpPr/>
            <p:nvPr/>
          </p:nvSpPr>
          <p:spPr bwMode="gray">
            <a:xfrm>
              <a:off x="1891373" y="2780339"/>
              <a:ext cx="894882" cy="3120999"/>
            </a:xfrm>
            <a:prstGeom prst="roundRect">
              <a:avLst>
                <a:gd name="adj" fmla="val 16013"/>
              </a:avLst>
            </a:prstGeom>
            <a:noFill/>
            <a:ln w="25400" algn="ctr">
              <a:solidFill>
                <a:schemeClr val="accent4"/>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Optimize Your Custom ABAP Code for SAP HANA</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sp>
        <p:nvSpPr>
          <p:cNvPr id="22" name="Rounded Rectangle 21">
            <a:extLst>
              <a:ext uri="{FF2B5EF4-FFF2-40B4-BE49-F238E27FC236}">
                <a16:creationId xmlns:a16="http://schemas.microsoft.com/office/drawing/2014/main" id="{4535D755-CA96-F641-96BF-DCAAD2BB1558}"/>
              </a:ext>
            </a:extLst>
          </p:cNvPr>
          <p:cNvSpPr/>
          <p:nvPr/>
        </p:nvSpPr>
        <p:spPr bwMode="gray">
          <a:xfrm>
            <a:off x="1648270" y="2111828"/>
            <a:ext cx="523486" cy="522514"/>
          </a:xfrm>
          <a:prstGeom prst="roundRect">
            <a:avLst>
              <a:gd name="adj" fmla="val 50000"/>
            </a:avLst>
          </a:prstGeom>
          <a:blipFill>
            <a:blip r:embed="rId3"/>
            <a:stretch>
              <a:fillRect l="24965" t="15551" r="6265" b="15551"/>
            </a:stretch>
          </a:blip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cxnSp>
        <p:nvCxnSpPr>
          <p:cNvPr id="28" name="Straight Connector 27">
            <a:extLst>
              <a:ext uri="{FF2B5EF4-FFF2-40B4-BE49-F238E27FC236}">
                <a16:creationId xmlns:a16="http://schemas.microsoft.com/office/drawing/2014/main" id="{90C59B14-C8CE-B64F-9AE9-60054EEDFB17}"/>
              </a:ext>
            </a:extLst>
          </p:cNvPr>
          <p:cNvCxnSpPr>
            <a:cxnSpLocks/>
          </p:cNvCxnSpPr>
          <p:nvPr/>
        </p:nvCxnSpPr>
        <p:spPr>
          <a:xfrm flipH="1" flipV="1">
            <a:off x="859364" y="2634342"/>
            <a:ext cx="9693" cy="154640"/>
          </a:xfrm>
          <a:prstGeom prst="line">
            <a:avLst/>
          </a:prstGeom>
          <a:noFill/>
          <a:ln w="25400" algn="ctr">
            <a:solidFill>
              <a:schemeClr val="bg1">
                <a:lumMod val="50000"/>
              </a:schemeClr>
            </a:solidFill>
            <a:miter lim="800000"/>
            <a:headEnd/>
            <a:tailEnd/>
          </a:ln>
        </p:spPr>
      </p:cxnSp>
      <p:grpSp>
        <p:nvGrpSpPr>
          <p:cNvPr id="4" name="Group 3">
            <a:extLst>
              <a:ext uri="{FF2B5EF4-FFF2-40B4-BE49-F238E27FC236}">
                <a16:creationId xmlns:a16="http://schemas.microsoft.com/office/drawing/2014/main" id="{413A37EE-5281-2E41-8443-89073790438D}"/>
              </a:ext>
            </a:extLst>
          </p:cNvPr>
          <p:cNvGrpSpPr/>
          <p:nvPr/>
        </p:nvGrpSpPr>
        <p:grpSpPr>
          <a:xfrm>
            <a:off x="416769" y="2788982"/>
            <a:ext cx="894882" cy="3120999"/>
            <a:chOff x="618872" y="2780339"/>
            <a:chExt cx="894882" cy="3120999"/>
          </a:xfrm>
        </p:grpSpPr>
        <p:sp>
          <p:nvSpPr>
            <p:cNvPr id="13" name="Rounded Rectangle 12">
              <a:extLst>
                <a:ext uri="{FF2B5EF4-FFF2-40B4-BE49-F238E27FC236}">
                  <a16:creationId xmlns:a16="http://schemas.microsoft.com/office/drawing/2014/main" id="{3F49F9C8-1514-1E42-9E77-ED1131A670E5}"/>
                </a:ext>
              </a:extLst>
            </p:cNvPr>
            <p:cNvSpPr/>
            <p:nvPr/>
          </p:nvSpPr>
          <p:spPr bwMode="gray">
            <a:xfrm>
              <a:off x="618872" y="2780339"/>
              <a:ext cx="894882" cy="362431"/>
            </a:xfrm>
            <a:prstGeom prst="roundRect">
              <a:avLst>
                <a:gd name="adj" fmla="val 50000"/>
              </a:avLst>
            </a:prstGeom>
            <a:no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CNA120</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14" name="Rounded Rectangle 13">
              <a:extLst>
                <a:ext uri="{FF2B5EF4-FFF2-40B4-BE49-F238E27FC236}">
                  <a16:creationId xmlns:a16="http://schemas.microsoft.com/office/drawing/2014/main" id="{D82E2144-F5F0-4646-99A5-75DE3E632D87}"/>
                </a:ext>
              </a:extLst>
            </p:cNvPr>
            <p:cNvSpPr/>
            <p:nvPr/>
          </p:nvSpPr>
          <p:spPr bwMode="gray">
            <a:xfrm>
              <a:off x="618872" y="2780339"/>
              <a:ext cx="894882" cy="3120999"/>
            </a:xfrm>
            <a:prstGeom prst="roundRect">
              <a:avLst>
                <a:gd name="adj" fmla="val 20980"/>
              </a:avLst>
            </a:prstGeom>
            <a:noFill/>
            <a:ln w="25400" algn="ctr">
              <a:solidFill>
                <a:schemeClr val="accent4"/>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ABAP Strategy</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sp>
        <p:nvSpPr>
          <p:cNvPr id="21" name="Rounded Rectangle 20">
            <a:extLst>
              <a:ext uri="{FF2B5EF4-FFF2-40B4-BE49-F238E27FC236}">
                <a16:creationId xmlns:a16="http://schemas.microsoft.com/office/drawing/2014/main" id="{7BC330D1-5FCE-A14D-937B-1DF43C8DA9A0}"/>
              </a:ext>
            </a:extLst>
          </p:cNvPr>
          <p:cNvSpPr/>
          <p:nvPr/>
        </p:nvSpPr>
        <p:spPr bwMode="gray">
          <a:xfrm>
            <a:off x="602467" y="2111828"/>
            <a:ext cx="523486" cy="522514"/>
          </a:xfrm>
          <a:prstGeom prst="roundRect">
            <a:avLst>
              <a:gd name="adj" fmla="val 50000"/>
            </a:avLst>
          </a:prstGeom>
          <a:blipFill>
            <a:blip r:embed="rId3"/>
            <a:stretch>
              <a:fillRect l="24965" t="15551" r="6265" b="15551"/>
            </a:stretch>
          </a:blip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cxnSp>
        <p:nvCxnSpPr>
          <p:cNvPr id="33" name="Straight Connector 32">
            <a:extLst>
              <a:ext uri="{FF2B5EF4-FFF2-40B4-BE49-F238E27FC236}">
                <a16:creationId xmlns:a16="http://schemas.microsoft.com/office/drawing/2014/main" id="{9219FC59-8C7B-C34D-918E-E4A34BEF9E41}"/>
              </a:ext>
            </a:extLst>
          </p:cNvPr>
          <p:cNvCxnSpPr>
            <a:cxnSpLocks/>
          </p:cNvCxnSpPr>
          <p:nvPr/>
        </p:nvCxnSpPr>
        <p:spPr>
          <a:xfrm flipH="1" flipV="1">
            <a:off x="2954090" y="2634342"/>
            <a:ext cx="3452" cy="154640"/>
          </a:xfrm>
          <a:prstGeom prst="line">
            <a:avLst/>
          </a:prstGeom>
          <a:noFill/>
          <a:ln w="25400" algn="ctr">
            <a:solidFill>
              <a:schemeClr val="bg1"/>
            </a:solidFill>
            <a:miter lim="800000"/>
            <a:headEnd/>
            <a:tailEnd/>
          </a:ln>
        </p:spPr>
      </p:cxnSp>
      <p:grpSp>
        <p:nvGrpSpPr>
          <p:cNvPr id="3" name="Group 2">
            <a:extLst>
              <a:ext uri="{FF2B5EF4-FFF2-40B4-BE49-F238E27FC236}">
                <a16:creationId xmlns:a16="http://schemas.microsoft.com/office/drawing/2014/main" id="{F54B4443-BC3E-E94A-A3AC-5DA73535F19A}"/>
              </a:ext>
            </a:extLst>
          </p:cNvPr>
          <p:cNvGrpSpPr/>
          <p:nvPr/>
        </p:nvGrpSpPr>
        <p:grpSpPr>
          <a:xfrm>
            <a:off x="2508375" y="2788982"/>
            <a:ext cx="894882" cy="3120999"/>
            <a:chOff x="3137776" y="2780339"/>
            <a:chExt cx="894882" cy="3120999"/>
          </a:xfrm>
        </p:grpSpPr>
        <p:sp>
          <p:nvSpPr>
            <p:cNvPr id="32" name="Rounded Rectangle 31">
              <a:extLst>
                <a:ext uri="{FF2B5EF4-FFF2-40B4-BE49-F238E27FC236}">
                  <a16:creationId xmlns:a16="http://schemas.microsoft.com/office/drawing/2014/main" id="{BE7307B0-F6BA-0447-96AA-1AAC6548E9F9}"/>
                </a:ext>
              </a:extLst>
            </p:cNvPr>
            <p:cNvSpPr/>
            <p:nvPr/>
          </p:nvSpPr>
          <p:spPr bwMode="gray">
            <a:xfrm>
              <a:off x="3137776" y="2780339"/>
              <a:ext cx="894882" cy="362431"/>
            </a:xfrm>
            <a:prstGeom prst="roundRect">
              <a:avLst>
                <a:gd name="adj" fmla="val 39488"/>
              </a:avLst>
            </a:prstGeom>
            <a:noFill/>
            <a:ln w="2540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CNA215</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34" name="Rounded Rectangle 33">
              <a:extLst>
                <a:ext uri="{FF2B5EF4-FFF2-40B4-BE49-F238E27FC236}">
                  <a16:creationId xmlns:a16="http://schemas.microsoft.com/office/drawing/2014/main" id="{E62C85B9-3431-0247-A634-57CB867EC3F5}"/>
                </a:ext>
              </a:extLst>
            </p:cNvPr>
            <p:cNvSpPr/>
            <p:nvPr/>
          </p:nvSpPr>
          <p:spPr bwMode="gray">
            <a:xfrm>
              <a:off x="3137776" y="2780339"/>
              <a:ext cx="894882" cy="3120999"/>
            </a:xfrm>
            <a:prstGeom prst="roundRect">
              <a:avLst>
                <a:gd name="adj" fmla="val 16013"/>
              </a:avLst>
            </a:prstGeom>
            <a:noFill/>
            <a:ln w="25400" algn="ctr">
              <a:solidFill>
                <a:schemeClr val="bg1"/>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See the Big Picture of the ABAP RESTful</a:t>
              </a:r>
              <a:br>
                <a:rPr lang="en-US" sz="1200" dirty="0">
                  <a:solidFill>
                    <a:schemeClr val="bg1">
                      <a:lumMod val="65000"/>
                    </a:schemeClr>
                  </a:solidFill>
                </a:rPr>
              </a:br>
              <a:r>
                <a:rPr lang="en-US" sz="1200" dirty="0">
                  <a:solidFill>
                    <a:schemeClr val="bg1">
                      <a:lumMod val="65000"/>
                    </a:schemeClr>
                  </a:solidFill>
                </a:rPr>
                <a:t> Programming Model</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sp>
        <p:nvSpPr>
          <p:cNvPr id="35" name="Rounded Rectangle 34">
            <a:extLst>
              <a:ext uri="{FF2B5EF4-FFF2-40B4-BE49-F238E27FC236}">
                <a16:creationId xmlns:a16="http://schemas.microsoft.com/office/drawing/2014/main" id="{1DA5F42A-7A04-874E-90EE-B6DDCED894AE}"/>
              </a:ext>
            </a:extLst>
          </p:cNvPr>
          <p:cNvSpPr/>
          <p:nvPr/>
        </p:nvSpPr>
        <p:spPr bwMode="gray">
          <a:xfrm>
            <a:off x="2694073" y="2111828"/>
            <a:ext cx="523486" cy="522514"/>
          </a:xfrm>
          <a:prstGeom prst="roundRect">
            <a:avLst>
              <a:gd name="adj" fmla="val 50000"/>
            </a:avLst>
          </a:prstGeom>
          <a:blipFill>
            <a:blip r:embed="rId3"/>
            <a:stretch>
              <a:fillRect l="24965" t="15551" r="6265" b="15551"/>
            </a:stretch>
          </a:blipFill>
          <a:ln w="2540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cxnSp>
        <p:nvCxnSpPr>
          <p:cNvPr id="37" name="Straight Connector 36">
            <a:extLst>
              <a:ext uri="{FF2B5EF4-FFF2-40B4-BE49-F238E27FC236}">
                <a16:creationId xmlns:a16="http://schemas.microsoft.com/office/drawing/2014/main" id="{25E8A881-85E2-CC4B-A682-DFC427FF6667}"/>
              </a:ext>
            </a:extLst>
          </p:cNvPr>
          <p:cNvCxnSpPr>
            <a:cxnSpLocks/>
            <a:stCxn id="38" idx="0"/>
            <a:endCxn id="39" idx="2"/>
          </p:cNvCxnSpPr>
          <p:nvPr/>
        </p:nvCxnSpPr>
        <p:spPr>
          <a:xfrm flipV="1">
            <a:off x="4001619" y="2599602"/>
            <a:ext cx="6348" cy="189380"/>
          </a:xfrm>
          <a:prstGeom prst="line">
            <a:avLst/>
          </a:prstGeom>
          <a:noFill/>
          <a:ln w="25400" algn="ctr">
            <a:solidFill>
              <a:schemeClr val="bg1">
                <a:lumMod val="50000"/>
              </a:schemeClr>
            </a:solidFill>
            <a:miter lim="800000"/>
            <a:headEnd/>
            <a:tailEnd/>
          </a:ln>
        </p:spPr>
      </p:cxnSp>
      <p:grpSp>
        <p:nvGrpSpPr>
          <p:cNvPr id="5" name="Group 4">
            <a:extLst>
              <a:ext uri="{FF2B5EF4-FFF2-40B4-BE49-F238E27FC236}">
                <a16:creationId xmlns:a16="http://schemas.microsoft.com/office/drawing/2014/main" id="{079AD696-C3EB-F745-83CC-B1279E115A81}"/>
              </a:ext>
            </a:extLst>
          </p:cNvPr>
          <p:cNvGrpSpPr/>
          <p:nvPr/>
        </p:nvGrpSpPr>
        <p:grpSpPr>
          <a:xfrm>
            <a:off x="3554178" y="2788982"/>
            <a:ext cx="894882" cy="3120999"/>
            <a:chOff x="4383868" y="2780339"/>
            <a:chExt cx="894882" cy="3120999"/>
          </a:xfrm>
        </p:grpSpPr>
        <p:sp>
          <p:nvSpPr>
            <p:cNvPr id="36" name="Rounded Rectangle 35">
              <a:extLst>
                <a:ext uri="{FF2B5EF4-FFF2-40B4-BE49-F238E27FC236}">
                  <a16:creationId xmlns:a16="http://schemas.microsoft.com/office/drawing/2014/main" id="{039CD9FE-D7C8-DC4C-BDA8-995E80C25283}"/>
                </a:ext>
              </a:extLst>
            </p:cNvPr>
            <p:cNvSpPr/>
            <p:nvPr/>
          </p:nvSpPr>
          <p:spPr bwMode="gray">
            <a:xfrm>
              <a:off x="4383868" y="2780339"/>
              <a:ext cx="894882" cy="362431"/>
            </a:xfrm>
            <a:prstGeom prst="roundRect">
              <a:avLst>
                <a:gd name="adj" fmla="val 37736"/>
              </a:avLst>
            </a:prstGeom>
            <a:no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CNA216</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38" name="Rounded Rectangle 37">
              <a:extLst>
                <a:ext uri="{FF2B5EF4-FFF2-40B4-BE49-F238E27FC236}">
                  <a16:creationId xmlns:a16="http://schemas.microsoft.com/office/drawing/2014/main" id="{726A3EE4-27BA-EF4F-B9C4-4929EC81F722}"/>
                </a:ext>
              </a:extLst>
            </p:cNvPr>
            <p:cNvSpPr/>
            <p:nvPr/>
          </p:nvSpPr>
          <p:spPr bwMode="gray">
            <a:xfrm>
              <a:off x="4383868" y="2780339"/>
              <a:ext cx="894882" cy="3120999"/>
            </a:xfrm>
            <a:prstGeom prst="roundRect">
              <a:avLst>
                <a:gd name="adj" fmla="val 16013"/>
              </a:avLst>
            </a:prstGeom>
            <a:noFill/>
            <a:ln w="25400" algn="ctr">
              <a:solidFill>
                <a:schemeClr val="accent4"/>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A Technical Deep Dive into the ABAP RESTful </a:t>
              </a:r>
              <a:br>
                <a:rPr lang="en-US" sz="1200" dirty="0">
                  <a:solidFill>
                    <a:schemeClr val="bg1">
                      <a:lumMod val="65000"/>
                    </a:schemeClr>
                  </a:solidFill>
                </a:rPr>
              </a:br>
              <a:r>
                <a:rPr lang="en-US" sz="1200" dirty="0">
                  <a:solidFill>
                    <a:schemeClr val="bg1">
                      <a:lumMod val="65000"/>
                    </a:schemeClr>
                  </a:solidFill>
                </a:rPr>
                <a:t>Programming Model</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sp>
        <p:nvSpPr>
          <p:cNvPr id="39" name="Rounded Rectangle 38">
            <a:extLst>
              <a:ext uri="{FF2B5EF4-FFF2-40B4-BE49-F238E27FC236}">
                <a16:creationId xmlns:a16="http://schemas.microsoft.com/office/drawing/2014/main" id="{E6CE70A2-FCE5-1E45-AFCD-FA342AFE1B9D}"/>
              </a:ext>
            </a:extLst>
          </p:cNvPr>
          <p:cNvSpPr/>
          <p:nvPr/>
        </p:nvSpPr>
        <p:spPr bwMode="gray">
          <a:xfrm>
            <a:off x="3746224" y="2077088"/>
            <a:ext cx="523486" cy="522514"/>
          </a:xfrm>
          <a:prstGeom prst="roundRect">
            <a:avLst>
              <a:gd name="adj" fmla="val 50000"/>
            </a:avLst>
          </a:prstGeom>
          <a:blipFill>
            <a:blip r:embed="rId3"/>
            <a:stretch>
              <a:fillRect l="24965" t="15551" r="6265" b="15551"/>
            </a:stretch>
          </a:blip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cxnSp>
        <p:nvCxnSpPr>
          <p:cNvPr id="41" name="Straight Connector 40">
            <a:extLst>
              <a:ext uri="{FF2B5EF4-FFF2-40B4-BE49-F238E27FC236}">
                <a16:creationId xmlns:a16="http://schemas.microsoft.com/office/drawing/2014/main" id="{DF2EA79D-B690-3F41-AE53-820CA62B3381}"/>
              </a:ext>
            </a:extLst>
          </p:cNvPr>
          <p:cNvCxnSpPr>
            <a:cxnSpLocks/>
          </p:cNvCxnSpPr>
          <p:nvPr/>
        </p:nvCxnSpPr>
        <p:spPr>
          <a:xfrm flipV="1">
            <a:off x="5045550" y="2607732"/>
            <a:ext cx="3744" cy="181250"/>
          </a:xfrm>
          <a:prstGeom prst="line">
            <a:avLst/>
          </a:prstGeom>
          <a:noFill/>
          <a:ln w="25400" algn="ctr">
            <a:solidFill>
              <a:schemeClr val="bg1">
                <a:lumMod val="50000"/>
              </a:schemeClr>
            </a:solidFill>
            <a:miter lim="800000"/>
            <a:headEnd/>
            <a:tailEnd/>
          </a:ln>
        </p:spPr>
      </p:cxnSp>
      <p:grpSp>
        <p:nvGrpSpPr>
          <p:cNvPr id="10" name="Group 9">
            <a:extLst>
              <a:ext uri="{FF2B5EF4-FFF2-40B4-BE49-F238E27FC236}">
                <a16:creationId xmlns:a16="http://schemas.microsoft.com/office/drawing/2014/main" id="{B68DBABB-046A-D046-9E05-F39294C3D88D}"/>
              </a:ext>
            </a:extLst>
          </p:cNvPr>
          <p:cNvGrpSpPr/>
          <p:nvPr/>
        </p:nvGrpSpPr>
        <p:grpSpPr>
          <a:xfrm>
            <a:off x="4599981" y="2788982"/>
            <a:ext cx="894882" cy="3120999"/>
            <a:chOff x="5629959" y="2780339"/>
            <a:chExt cx="894882" cy="3120999"/>
          </a:xfrm>
        </p:grpSpPr>
        <p:sp>
          <p:nvSpPr>
            <p:cNvPr id="40" name="Rounded Rectangle 39">
              <a:extLst>
                <a:ext uri="{FF2B5EF4-FFF2-40B4-BE49-F238E27FC236}">
                  <a16:creationId xmlns:a16="http://schemas.microsoft.com/office/drawing/2014/main" id="{B0DF3B2A-1F13-A346-9197-640F8719580F}"/>
                </a:ext>
              </a:extLst>
            </p:cNvPr>
            <p:cNvSpPr/>
            <p:nvPr/>
          </p:nvSpPr>
          <p:spPr bwMode="gray">
            <a:xfrm>
              <a:off x="5629959" y="2780339"/>
              <a:ext cx="894882" cy="362431"/>
            </a:xfrm>
            <a:prstGeom prst="roundRect">
              <a:avLst>
                <a:gd name="adj" fmla="val 36860"/>
              </a:avLst>
            </a:prstGeom>
            <a:no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CNA317</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42" name="Rounded Rectangle 41">
              <a:extLst>
                <a:ext uri="{FF2B5EF4-FFF2-40B4-BE49-F238E27FC236}">
                  <a16:creationId xmlns:a16="http://schemas.microsoft.com/office/drawing/2014/main" id="{5F6B9F30-A4A3-3048-A16D-87B2BE1ABB16}"/>
                </a:ext>
              </a:extLst>
            </p:cNvPr>
            <p:cNvSpPr/>
            <p:nvPr/>
          </p:nvSpPr>
          <p:spPr bwMode="gray">
            <a:xfrm>
              <a:off x="5629959" y="2780339"/>
              <a:ext cx="894882" cy="3120999"/>
            </a:xfrm>
            <a:prstGeom prst="roundRect">
              <a:avLst>
                <a:gd name="adj" fmla="val 16013"/>
              </a:avLst>
            </a:prstGeom>
            <a:noFill/>
            <a:ln w="25400" algn="ctr">
              <a:solidFill>
                <a:schemeClr val="accent4"/>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Automated Testing with the ABAP RESTful Programming Model</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sp>
        <p:nvSpPr>
          <p:cNvPr id="43" name="Rounded Rectangle 42">
            <a:extLst>
              <a:ext uri="{FF2B5EF4-FFF2-40B4-BE49-F238E27FC236}">
                <a16:creationId xmlns:a16="http://schemas.microsoft.com/office/drawing/2014/main" id="{BA6751A2-1E08-B942-A94C-B9C90680B5EE}"/>
              </a:ext>
            </a:extLst>
          </p:cNvPr>
          <p:cNvSpPr/>
          <p:nvPr/>
        </p:nvSpPr>
        <p:spPr bwMode="gray">
          <a:xfrm>
            <a:off x="4785679" y="2085218"/>
            <a:ext cx="523486" cy="522514"/>
          </a:xfrm>
          <a:prstGeom prst="roundRect">
            <a:avLst>
              <a:gd name="adj" fmla="val 50000"/>
            </a:avLst>
          </a:prstGeom>
          <a:blipFill>
            <a:blip r:embed="rId3"/>
            <a:stretch>
              <a:fillRect l="24965" t="15551" r="6265" b="15551"/>
            </a:stretch>
          </a:blip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cxnSp>
        <p:nvCxnSpPr>
          <p:cNvPr id="46" name="Straight Connector 45">
            <a:extLst>
              <a:ext uri="{FF2B5EF4-FFF2-40B4-BE49-F238E27FC236}">
                <a16:creationId xmlns:a16="http://schemas.microsoft.com/office/drawing/2014/main" id="{37D83B94-808B-8D45-ACC7-456182ECDBE3}"/>
              </a:ext>
            </a:extLst>
          </p:cNvPr>
          <p:cNvCxnSpPr>
            <a:cxnSpLocks/>
            <a:stCxn id="47" idx="0"/>
            <a:endCxn id="48" idx="2"/>
          </p:cNvCxnSpPr>
          <p:nvPr/>
        </p:nvCxnSpPr>
        <p:spPr>
          <a:xfrm flipH="1" flipV="1">
            <a:off x="10274323" y="2591116"/>
            <a:ext cx="2114" cy="197866"/>
          </a:xfrm>
          <a:prstGeom prst="line">
            <a:avLst/>
          </a:prstGeom>
          <a:noFill/>
          <a:ln w="25400" algn="ctr">
            <a:solidFill>
              <a:schemeClr val="bg1">
                <a:lumMod val="50000"/>
              </a:schemeClr>
            </a:solidFill>
            <a:miter lim="800000"/>
            <a:headEnd/>
            <a:tailEnd/>
          </a:ln>
        </p:spPr>
      </p:cxnSp>
      <p:grpSp>
        <p:nvGrpSpPr>
          <p:cNvPr id="20" name="Group 19">
            <a:extLst>
              <a:ext uri="{FF2B5EF4-FFF2-40B4-BE49-F238E27FC236}">
                <a16:creationId xmlns:a16="http://schemas.microsoft.com/office/drawing/2014/main" id="{5FBED0DB-5DEF-EE47-8366-243DD3D19D40}"/>
              </a:ext>
            </a:extLst>
          </p:cNvPr>
          <p:cNvGrpSpPr/>
          <p:nvPr/>
        </p:nvGrpSpPr>
        <p:grpSpPr>
          <a:xfrm>
            <a:off x="9828996" y="2788982"/>
            <a:ext cx="894882" cy="3120999"/>
            <a:chOff x="9377393" y="2780339"/>
            <a:chExt cx="894882" cy="3120999"/>
          </a:xfrm>
        </p:grpSpPr>
        <p:sp>
          <p:nvSpPr>
            <p:cNvPr id="45" name="Rounded Rectangle 44">
              <a:extLst>
                <a:ext uri="{FF2B5EF4-FFF2-40B4-BE49-F238E27FC236}">
                  <a16:creationId xmlns:a16="http://schemas.microsoft.com/office/drawing/2014/main" id="{BF1C60CD-7826-514E-9EDF-3921F10CBE5D}"/>
                </a:ext>
              </a:extLst>
            </p:cNvPr>
            <p:cNvSpPr/>
            <p:nvPr/>
          </p:nvSpPr>
          <p:spPr bwMode="gray">
            <a:xfrm>
              <a:off x="9377393" y="2780339"/>
              <a:ext cx="894882" cy="362431"/>
            </a:xfrm>
            <a:prstGeom prst="roundRect">
              <a:avLst>
                <a:gd name="adj" fmla="val 39488"/>
              </a:avLst>
            </a:prstGeom>
            <a:noFill/>
            <a:ln w="25400" algn="ctr">
              <a:solidFill>
                <a:schemeClr val="accent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CNA654</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47" name="Rounded Rectangle 46">
              <a:extLst>
                <a:ext uri="{FF2B5EF4-FFF2-40B4-BE49-F238E27FC236}">
                  <a16:creationId xmlns:a16="http://schemas.microsoft.com/office/drawing/2014/main" id="{8EDD7208-0F90-3B47-8B3D-DADAC5E7CE18}"/>
                </a:ext>
              </a:extLst>
            </p:cNvPr>
            <p:cNvSpPr/>
            <p:nvPr/>
          </p:nvSpPr>
          <p:spPr bwMode="gray">
            <a:xfrm>
              <a:off x="9377393" y="2780339"/>
              <a:ext cx="894882" cy="3120999"/>
            </a:xfrm>
            <a:prstGeom prst="roundRect">
              <a:avLst>
                <a:gd name="adj" fmla="val 16013"/>
              </a:avLst>
            </a:prstGeom>
            <a:noFill/>
            <a:ln w="25400" algn="ctr">
              <a:solidFill>
                <a:schemeClr val="accent1"/>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Build an SAP Fiori App with the ABAP Programming Model</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sp>
        <p:nvSpPr>
          <p:cNvPr id="48" name="Rounded Rectangle 47">
            <a:extLst>
              <a:ext uri="{FF2B5EF4-FFF2-40B4-BE49-F238E27FC236}">
                <a16:creationId xmlns:a16="http://schemas.microsoft.com/office/drawing/2014/main" id="{B7EA010D-63E3-3844-937A-AB56485CC1F9}"/>
              </a:ext>
            </a:extLst>
          </p:cNvPr>
          <p:cNvSpPr/>
          <p:nvPr/>
        </p:nvSpPr>
        <p:spPr bwMode="gray">
          <a:xfrm>
            <a:off x="10012580" y="2068602"/>
            <a:ext cx="523486" cy="522514"/>
          </a:xfrm>
          <a:prstGeom prst="roundRect">
            <a:avLst>
              <a:gd name="adj" fmla="val 50000"/>
            </a:avLst>
          </a:prstGeom>
          <a:blipFill>
            <a:blip r:embed="rId4"/>
            <a:stretch>
              <a:fillRect l="15615" t="15551" r="15615" b="15551"/>
            </a:stretch>
          </a:blipFill>
          <a:ln w="25400" algn="ctr">
            <a:solidFill>
              <a:schemeClr val="accent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cxnSp>
        <p:nvCxnSpPr>
          <p:cNvPr id="50" name="Straight Connector 49">
            <a:extLst>
              <a:ext uri="{FF2B5EF4-FFF2-40B4-BE49-F238E27FC236}">
                <a16:creationId xmlns:a16="http://schemas.microsoft.com/office/drawing/2014/main" id="{97197B56-E434-CB42-BC7B-FE4E81C3F1C0}"/>
              </a:ext>
            </a:extLst>
          </p:cNvPr>
          <p:cNvCxnSpPr>
            <a:cxnSpLocks/>
            <a:stCxn id="51" idx="0"/>
            <a:endCxn id="70" idx="2"/>
          </p:cNvCxnSpPr>
          <p:nvPr/>
        </p:nvCxnSpPr>
        <p:spPr>
          <a:xfrm flipV="1">
            <a:off x="11322242" y="2591116"/>
            <a:ext cx="0" cy="197866"/>
          </a:xfrm>
          <a:prstGeom prst="line">
            <a:avLst/>
          </a:prstGeom>
          <a:noFill/>
          <a:ln w="25400" algn="ctr">
            <a:solidFill>
              <a:schemeClr val="bg1">
                <a:lumMod val="50000"/>
              </a:schemeClr>
            </a:solidFill>
            <a:miter lim="800000"/>
            <a:headEnd/>
            <a:tailEnd/>
          </a:ln>
        </p:spPr>
      </p:cxnSp>
      <p:grpSp>
        <p:nvGrpSpPr>
          <p:cNvPr id="23" name="Group 22">
            <a:extLst>
              <a:ext uri="{FF2B5EF4-FFF2-40B4-BE49-F238E27FC236}">
                <a16:creationId xmlns:a16="http://schemas.microsoft.com/office/drawing/2014/main" id="{B064B174-AF2C-024D-BFDB-0B1225DCBCD4}"/>
              </a:ext>
            </a:extLst>
          </p:cNvPr>
          <p:cNvGrpSpPr/>
          <p:nvPr/>
        </p:nvGrpSpPr>
        <p:grpSpPr>
          <a:xfrm>
            <a:off x="10874801" y="2788982"/>
            <a:ext cx="894882" cy="3120999"/>
            <a:chOff x="10623484" y="2780339"/>
            <a:chExt cx="894882" cy="3120999"/>
          </a:xfrm>
        </p:grpSpPr>
        <p:sp>
          <p:nvSpPr>
            <p:cNvPr id="49" name="Rounded Rectangle 48">
              <a:extLst>
                <a:ext uri="{FF2B5EF4-FFF2-40B4-BE49-F238E27FC236}">
                  <a16:creationId xmlns:a16="http://schemas.microsoft.com/office/drawing/2014/main" id="{29BF1A44-F88D-9F44-9875-08F09C93615D}"/>
                </a:ext>
              </a:extLst>
            </p:cNvPr>
            <p:cNvSpPr/>
            <p:nvPr/>
          </p:nvSpPr>
          <p:spPr bwMode="gray">
            <a:xfrm>
              <a:off x="10623484" y="2780339"/>
              <a:ext cx="894882" cy="362431"/>
            </a:xfrm>
            <a:prstGeom prst="roundRect">
              <a:avLst>
                <a:gd name="adj" fmla="val 35108"/>
              </a:avLst>
            </a:prstGeom>
            <a:noFill/>
            <a:ln w="25400" algn="ctr">
              <a:solidFill>
                <a:schemeClr val="accent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CNA653</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51" name="Rounded Rectangle 50">
              <a:extLst>
                <a:ext uri="{FF2B5EF4-FFF2-40B4-BE49-F238E27FC236}">
                  <a16:creationId xmlns:a16="http://schemas.microsoft.com/office/drawing/2014/main" id="{E14050EA-C150-1E45-9A4C-901F9655859E}"/>
                </a:ext>
              </a:extLst>
            </p:cNvPr>
            <p:cNvSpPr/>
            <p:nvPr/>
          </p:nvSpPr>
          <p:spPr bwMode="gray">
            <a:xfrm>
              <a:off x="10623484" y="2780339"/>
              <a:ext cx="894882" cy="3120999"/>
            </a:xfrm>
            <a:prstGeom prst="roundRect">
              <a:avLst>
                <a:gd name="adj" fmla="val 16013"/>
              </a:avLst>
            </a:prstGeom>
            <a:noFill/>
            <a:ln w="25400" algn="ctr">
              <a:solidFill>
                <a:schemeClr val="accent1"/>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Troubleshoot Your SAP Fiori App with ABAP Development Tools for Eclipse</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cxnSp>
        <p:nvCxnSpPr>
          <p:cNvPr id="54" name="Straight Connector 53">
            <a:extLst>
              <a:ext uri="{FF2B5EF4-FFF2-40B4-BE49-F238E27FC236}">
                <a16:creationId xmlns:a16="http://schemas.microsoft.com/office/drawing/2014/main" id="{4E73088F-5F81-E04B-B899-E7FA402F8A82}"/>
              </a:ext>
            </a:extLst>
          </p:cNvPr>
          <p:cNvCxnSpPr>
            <a:cxnSpLocks/>
            <a:stCxn id="62" idx="0"/>
            <a:endCxn id="56" idx="2"/>
          </p:cNvCxnSpPr>
          <p:nvPr/>
        </p:nvCxnSpPr>
        <p:spPr>
          <a:xfrm flipH="1" flipV="1">
            <a:off x="8183273" y="2591116"/>
            <a:ext cx="1558" cy="197866"/>
          </a:xfrm>
          <a:prstGeom prst="line">
            <a:avLst/>
          </a:prstGeom>
          <a:noFill/>
          <a:ln w="25400" algn="ctr">
            <a:solidFill>
              <a:schemeClr val="bg1">
                <a:lumMod val="50000"/>
              </a:schemeClr>
            </a:solidFill>
            <a:miter lim="800000"/>
            <a:headEnd/>
            <a:tailEnd/>
          </a:ln>
        </p:spPr>
      </p:cxnSp>
      <p:grpSp>
        <p:nvGrpSpPr>
          <p:cNvPr id="17" name="Group 16">
            <a:extLst>
              <a:ext uri="{FF2B5EF4-FFF2-40B4-BE49-F238E27FC236}">
                <a16:creationId xmlns:a16="http://schemas.microsoft.com/office/drawing/2014/main" id="{EB2D2774-A45E-944A-B44E-D6A68A4C063F}"/>
              </a:ext>
            </a:extLst>
          </p:cNvPr>
          <p:cNvGrpSpPr/>
          <p:nvPr/>
        </p:nvGrpSpPr>
        <p:grpSpPr>
          <a:xfrm>
            <a:off x="5645784" y="2788982"/>
            <a:ext cx="894882" cy="3120999"/>
            <a:chOff x="6885210" y="2780339"/>
            <a:chExt cx="894882" cy="3120999"/>
          </a:xfrm>
        </p:grpSpPr>
        <p:sp>
          <p:nvSpPr>
            <p:cNvPr id="53" name="Rounded Rectangle 52">
              <a:extLst>
                <a:ext uri="{FF2B5EF4-FFF2-40B4-BE49-F238E27FC236}">
                  <a16:creationId xmlns:a16="http://schemas.microsoft.com/office/drawing/2014/main" id="{16995775-DD4E-854A-ACB9-C525C3CA30CB}"/>
                </a:ext>
              </a:extLst>
            </p:cNvPr>
            <p:cNvSpPr/>
            <p:nvPr/>
          </p:nvSpPr>
          <p:spPr bwMode="gray">
            <a:xfrm>
              <a:off x="6885210" y="2780339"/>
              <a:ext cx="894882" cy="362431"/>
            </a:xfrm>
            <a:prstGeom prst="roundRect">
              <a:avLst>
                <a:gd name="adj" fmla="val 35108"/>
              </a:avLst>
            </a:prstGeom>
            <a:no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CNA302</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55" name="Rounded Rectangle 54">
              <a:extLst>
                <a:ext uri="{FF2B5EF4-FFF2-40B4-BE49-F238E27FC236}">
                  <a16:creationId xmlns:a16="http://schemas.microsoft.com/office/drawing/2014/main" id="{B0949825-AEF3-C14F-BC5B-E3961CF08339}"/>
                </a:ext>
              </a:extLst>
            </p:cNvPr>
            <p:cNvSpPr/>
            <p:nvPr/>
          </p:nvSpPr>
          <p:spPr bwMode="gray">
            <a:xfrm>
              <a:off x="6885210" y="2780339"/>
              <a:ext cx="894882" cy="3120999"/>
            </a:xfrm>
            <a:prstGeom prst="roundRect">
              <a:avLst>
                <a:gd name="adj" fmla="val 16013"/>
              </a:avLst>
            </a:prstGeom>
            <a:noFill/>
            <a:ln w="25400" algn="ctr">
              <a:solidFill>
                <a:schemeClr val="accent4"/>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Custom Code Adaptation for </a:t>
              </a:r>
              <a:br>
                <a:rPr lang="en-US" sz="1200" dirty="0">
                  <a:solidFill>
                    <a:schemeClr val="bg1">
                      <a:lumMod val="65000"/>
                    </a:schemeClr>
                  </a:solidFill>
                </a:rPr>
              </a:br>
              <a:r>
                <a:rPr lang="en-US" sz="1200" dirty="0">
                  <a:solidFill>
                    <a:schemeClr val="bg1">
                      <a:lumMod val="65000"/>
                    </a:schemeClr>
                  </a:solidFill>
                </a:rPr>
                <a:t>SAP S/4HANA</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sp>
        <p:nvSpPr>
          <p:cNvPr id="56" name="Rounded Rectangle 55">
            <a:extLst>
              <a:ext uri="{FF2B5EF4-FFF2-40B4-BE49-F238E27FC236}">
                <a16:creationId xmlns:a16="http://schemas.microsoft.com/office/drawing/2014/main" id="{9225C33F-0480-BE43-B7C5-93C4D9056239}"/>
              </a:ext>
            </a:extLst>
          </p:cNvPr>
          <p:cNvSpPr/>
          <p:nvPr/>
        </p:nvSpPr>
        <p:spPr bwMode="gray">
          <a:xfrm>
            <a:off x="7913273" y="2068602"/>
            <a:ext cx="540000" cy="522514"/>
          </a:xfrm>
          <a:prstGeom prst="roundRect">
            <a:avLst>
              <a:gd name="adj" fmla="val 50000"/>
            </a:avLst>
          </a:prstGeom>
          <a:blipFill>
            <a:blip r:embed="rId5"/>
            <a:stretch>
              <a:fillRect l="16667" t="15551" r="16667" b="15551"/>
            </a:stretch>
          </a:blipFill>
          <a:ln w="25400" algn="ctr">
            <a:solidFill>
              <a:schemeClr val="accent5"/>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cxnSp>
        <p:nvCxnSpPr>
          <p:cNvPr id="58" name="Straight Connector 57">
            <a:extLst>
              <a:ext uri="{FF2B5EF4-FFF2-40B4-BE49-F238E27FC236}">
                <a16:creationId xmlns:a16="http://schemas.microsoft.com/office/drawing/2014/main" id="{96770758-CEB7-0942-862B-F1F449A8585D}"/>
              </a:ext>
            </a:extLst>
          </p:cNvPr>
          <p:cNvCxnSpPr>
            <a:cxnSpLocks/>
            <a:stCxn id="59" idx="0"/>
            <a:endCxn id="69" idx="2"/>
          </p:cNvCxnSpPr>
          <p:nvPr/>
        </p:nvCxnSpPr>
        <p:spPr>
          <a:xfrm flipV="1">
            <a:off x="7139028" y="2591116"/>
            <a:ext cx="0" cy="197866"/>
          </a:xfrm>
          <a:prstGeom prst="line">
            <a:avLst/>
          </a:prstGeom>
          <a:noFill/>
          <a:ln w="25400" algn="ctr">
            <a:solidFill>
              <a:schemeClr val="bg1">
                <a:lumMod val="50000"/>
              </a:schemeClr>
            </a:solidFill>
            <a:miter lim="800000"/>
            <a:headEnd/>
            <a:tailEnd/>
          </a:ln>
        </p:spPr>
      </p:cxnSp>
      <p:grpSp>
        <p:nvGrpSpPr>
          <p:cNvPr id="18" name="Group 17">
            <a:extLst>
              <a:ext uri="{FF2B5EF4-FFF2-40B4-BE49-F238E27FC236}">
                <a16:creationId xmlns:a16="http://schemas.microsoft.com/office/drawing/2014/main" id="{783B6C90-BFF2-1348-85E7-AB33A2D0340B}"/>
              </a:ext>
            </a:extLst>
          </p:cNvPr>
          <p:cNvGrpSpPr/>
          <p:nvPr/>
        </p:nvGrpSpPr>
        <p:grpSpPr>
          <a:xfrm>
            <a:off x="6691587" y="2788982"/>
            <a:ext cx="894882" cy="3120999"/>
            <a:chOff x="8131301" y="2780339"/>
            <a:chExt cx="894882" cy="3120999"/>
          </a:xfrm>
        </p:grpSpPr>
        <p:sp>
          <p:nvSpPr>
            <p:cNvPr id="57" name="Rounded Rectangle 56">
              <a:extLst>
                <a:ext uri="{FF2B5EF4-FFF2-40B4-BE49-F238E27FC236}">
                  <a16:creationId xmlns:a16="http://schemas.microsoft.com/office/drawing/2014/main" id="{CD5B46C9-F6A4-AE4A-9F01-91E73EBB9B5D}"/>
                </a:ext>
              </a:extLst>
            </p:cNvPr>
            <p:cNvSpPr/>
            <p:nvPr/>
          </p:nvSpPr>
          <p:spPr bwMode="gray">
            <a:xfrm>
              <a:off x="8131301" y="2780339"/>
              <a:ext cx="894882" cy="362431"/>
            </a:xfrm>
            <a:prstGeom prst="roundRect">
              <a:avLst>
                <a:gd name="adj" fmla="val 36860"/>
              </a:avLst>
            </a:prstGeom>
            <a:noFill/>
            <a:ln w="25400" algn="ctr">
              <a:solidFill>
                <a:schemeClr val="accent5"/>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CNA381</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59" name="Rounded Rectangle 58">
              <a:extLst>
                <a:ext uri="{FF2B5EF4-FFF2-40B4-BE49-F238E27FC236}">
                  <a16:creationId xmlns:a16="http://schemas.microsoft.com/office/drawing/2014/main" id="{C6C73A07-B5C6-3745-8318-6910A80E888C}"/>
                </a:ext>
              </a:extLst>
            </p:cNvPr>
            <p:cNvSpPr/>
            <p:nvPr/>
          </p:nvSpPr>
          <p:spPr bwMode="gray">
            <a:xfrm>
              <a:off x="8131301" y="2780339"/>
              <a:ext cx="894882" cy="3120999"/>
            </a:xfrm>
            <a:prstGeom prst="roundRect">
              <a:avLst>
                <a:gd name="adj" fmla="val 16013"/>
              </a:avLst>
            </a:prstGeom>
            <a:noFill/>
            <a:ln w="25400" algn="ctr">
              <a:solidFill>
                <a:schemeClr val="accent5"/>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Build a List Report App with SAP Fiori and ABAP Programming Model</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sp>
        <p:nvSpPr>
          <p:cNvPr id="63" name="Rounded Rectangle 62">
            <a:extLst>
              <a:ext uri="{FF2B5EF4-FFF2-40B4-BE49-F238E27FC236}">
                <a16:creationId xmlns:a16="http://schemas.microsoft.com/office/drawing/2014/main" id="{31861257-A45A-FB4E-8296-534DA32636A1}"/>
              </a:ext>
            </a:extLst>
          </p:cNvPr>
          <p:cNvSpPr/>
          <p:nvPr/>
        </p:nvSpPr>
        <p:spPr bwMode="gray">
          <a:xfrm>
            <a:off x="2876033" y="6313712"/>
            <a:ext cx="387483" cy="386764"/>
          </a:xfrm>
          <a:prstGeom prst="roundRect">
            <a:avLst>
              <a:gd name="adj" fmla="val 50000"/>
            </a:avLst>
          </a:prstGeom>
          <a:blipFill>
            <a:blip r:embed="rId3"/>
            <a:stretch>
              <a:fillRect l="24965" t="15551" r="6265" b="15551"/>
            </a:stretch>
          </a:blip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sp>
        <p:nvSpPr>
          <p:cNvPr id="64" name="TextBox 63">
            <a:extLst>
              <a:ext uri="{FF2B5EF4-FFF2-40B4-BE49-F238E27FC236}">
                <a16:creationId xmlns:a16="http://schemas.microsoft.com/office/drawing/2014/main" id="{34FC85CD-5C51-904F-AF5A-F828228EF28D}"/>
              </a:ext>
            </a:extLst>
          </p:cNvPr>
          <p:cNvSpPr txBox="1"/>
          <p:nvPr/>
        </p:nvSpPr>
        <p:spPr>
          <a:xfrm>
            <a:off x="3373421" y="6414761"/>
            <a:ext cx="93775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1 hour lecture</a:t>
            </a:r>
          </a:p>
        </p:txBody>
      </p:sp>
      <p:sp>
        <p:nvSpPr>
          <p:cNvPr id="65" name="Rounded Rectangle 64">
            <a:extLst>
              <a:ext uri="{FF2B5EF4-FFF2-40B4-BE49-F238E27FC236}">
                <a16:creationId xmlns:a16="http://schemas.microsoft.com/office/drawing/2014/main" id="{D6C9F7B6-95CC-6C43-A06D-AA00E935478A}"/>
              </a:ext>
            </a:extLst>
          </p:cNvPr>
          <p:cNvSpPr/>
          <p:nvPr/>
        </p:nvSpPr>
        <p:spPr bwMode="gray">
          <a:xfrm>
            <a:off x="4678913" y="6313712"/>
            <a:ext cx="387483" cy="386764"/>
          </a:xfrm>
          <a:prstGeom prst="roundRect">
            <a:avLst>
              <a:gd name="adj" fmla="val 50000"/>
            </a:avLst>
          </a:prstGeom>
          <a:blipFill>
            <a:blip r:embed="rId5"/>
            <a:stretch>
              <a:fillRect l="15615" t="15551" r="15615" b="15551"/>
            </a:stretch>
          </a:blipFill>
          <a:ln w="25400" algn="ctr">
            <a:solidFill>
              <a:schemeClr val="accent5"/>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sp>
        <p:nvSpPr>
          <p:cNvPr id="66" name="TextBox 65">
            <a:extLst>
              <a:ext uri="{FF2B5EF4-FFF2-40B4-BE49-F238E27FC236}">
                <a16:creationId xmlns:a16="http://schemas.microsoft.com/office/drawing/2014/main" id="{FFE65509-21A2-A84D-A32C-574B22D511C9}"/>
              </a:ext>
            </a:extLst>
          </p:cNvPr>
          <p:cNvSpPr txBox="1"/>
          <p:nvPr/>
        </p:nvSpPr>
        <p:spPr>
          <a:xfrm>
            <a:off x="5176301" y="6414761"/>
            <a:ext cx="189154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2 hours hands-on workshop</a:t>
            </a:r>
          </a:p>
        </p:txBody>
      </p:sp>
      <p:sp>
        <p:nvSpPr>
          <p:cNvPr id="67" name="Rounded Rectangle 66">
            <a:extLst>
              <a:ext uri="{FF2B5EF4-FFF2-40B4-BE49-F238E27FC236}">
                <a16:creationId xmlns:a16="http://schemas.microsoft.com/office/drawing/2014/main" id="{4ED4BC2D-523F-6541-94C2-126DE52316CE}"/>
              </a:ext>
            </a:extLst>
          </p:cNvPr>
          <p:cNvSpPr/>
          <p:nvPr/>
        </p:nvSpPr>
        <p:spPr bwMode="gray">
          <a:xfrm>
            <a:off x="7382598" y="6313712"/>
            <a:ext cx="387483" cy="386764"/>
          </a:xfrm>
          <a:prstGeom prst="roundRect">
            <a:avLst>
              <a:gd name="adj" fmla="val 50000"/>
            </a:avLst>
          </a:prstGeom>
          <a:blipFill>
            <a:blip r:embed="rId4"/>
            <a:stretch>
              <a:fillRect l="15615" t="15551" r="15615" b="15551"/>
            </a:stretch>
          </a:blipFill>
          <a:ln w="25400" algn="ctr">
            <a:solidFill>
              <a:schemeClr val="accent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130A1724-29AF-F243-873F-4B86DA0749EA}"/>
              </a:ext>
            </a:extLst>
          </p:cNvPr>
          <p:cNvSpPr txBox="1"/>
          <p:nvPr/>
        </p:nvSpPr>
        <p:spPr>
          <a:xfrm>
            <a:off x="7879986" y="6414761"/>
            <a:ext cx="105637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1 hour </a:t>
            </a:r>
            <a:r>
              <a:rPr lang="en-GB" sz="1200" kern="0" dirty="0" err="1">
                <a:solidFill>
                  <a:schemeClr val="bg1"/>
                </a:solidFill>
                <a:ea typeface="Arial Unicode MS" pitchFamily="34" charset="-128"/>
                <a:cs typeface="Arial Unicode MS" pitchFamily="34" charset="-128"/>
              </a:rPr>
              <a:t>codejam</a:t>
            </a:r>
            <a:endParaRPr lang="en-GB" sz="1200" kern="0" dirty="0">
              <a:solidFill>
                <a:schemeClr val="bg1"/>
              </a:solidFill>
              <a:ea typeface="Arial Unicode MS" pitchFamily="34" charset="-128"/>
              <a:cs typeface="Arial Unicode MS" pitchFamily="34" charset="-128"/>
            </a:endParaRPr>
          </a:p>
        </p:txBody>
      </p:sp>
      <p:sp>
        <p:nvSpPr>
          <p:cNvPr id="69" name="Rounded Rectangle 68">
            <a:extLst>
              <a:ext uri="{FF2B5EF4-FFF2-40B4-BE49-F238E27FC236}">
                <a16:creationId xmlns:a16="http://schemas.microsoft.com/office/drawing/2014/main" id="{BAAFA457-990B-A746-B44C-6E91E4E0F572}"/>
              </a:ext>
            </a:extLst>
          </p:cNvPr>
          <p:cNvSpPr/>
          <p:nvPr/>
        </p:nvSpPr>
        <p:spPr bwMode="gray">
          <a:xfrm>
            <a:off x="6869028" y="2068602"/>
            <a:ext cx="540000" cy="522514"/>
          </a:xfrm>
          <a:prstGeom prst="roundRect">
            <a:avLst>
              <a:gd name="adj" fmla="val 50000"/>
            </a:avLst>
          </a:prstGeom>
          <a:blipFill>
            <a:blip r:embed="rId5"/>
            <a:stretch>
              <a:fillRect l="16667" t="15551" r="16667" b="15551"/>
            </a:stretch>
          </a:blipFill>
          <a:ln w="25400" algn="ctr">
            <a:solidFill>
              <a:schemeClr val="accent5"/>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sp>
        <p:nvSpPr>
          <p:cNvPr id="70" name="Rounded Rectangle 69">
            <a:extLst>
              <a:ext uri="{FF2B5EF4-FFF2-40B4-BE49-F238E27FC236}">
                <a16:creationId xmlns:a16="http://schemas.microsoft.com/office/drawing/2014/main" id="{5BE83AF0-CA35-B14F-B7E9-0BD2D8375608}"/>
              </a:ext>
            </a:extLst>
          </p:cNvPr>
          <p:cNvSpPr/>
          <p:nvPr/>
        </p:nvSpPr>
        <p:spPr bwMode="gray">
          <a:xfrm>
            <a:off x="11060499" y="2068602"/>
            <a:ext cx="523486" cy="522514"/>
          </a:xfrm>
          <a:prstGeom prst="roundRect">
            <a:avLst>
              <a:gd name="adj" fmla="val 50000"/>
            </a:avLst>
          </a:prstGeom>
          <a:blipFill>
            <a:blip r:embed="rId4"/>
            <a:stretch>
              <a:fillRect l="15615" t="15551" r="15615" b="15551"/>
            </a:stretch>
          </a:blipFill>
          <a:ln w="25400" algn="ctr">
            <a:solidFill>
              <a:schemeClr val="accent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grpSp>
        <p:nvGrpSpPr>
          <p:cNvPr id="60" name="Group 59">
            <a:extLst>
              <a:ext uri="{FF2B5EF4-FFF2-40B4-BE49-F238E27FC236}">
                <a16:creationId xmlns:a16="http://schemas.microsoft.com/office/drawing/2014/main" id="{E6D20A59-FA04-E24D-988B-BCA3272F2FE9}"/>
              </a:ext>
            </a:extLst>
          </p:cNvPr>
          <p:cNvGrpSpPr/>
          <p:nvPr/>
        </p:nvGrpSpPr>
        <p:grpSpPr>
          <a:xfrm>
            <a:off x="7737390" y="2788982"/>
            <a:ext cx="894882" cy="3120999"/>
            <a:chOff x="6885210" y="2780339"/>
            <a:chExt cx="894882" cy="3120999"/>
          </a:xfrm>
        </p:grpSpPr>
        <p:sp>
          <p:nvSpPr>
            <p:cNvPr id="61" name="Rounded Rectangle 60">
              <a:extLst>
                <a:ext uri="{FF2B5EF4-FFF2-40B4-BE49-F238E27FC236}">
                  <a16:creationId xmlns:a16="http://schemas.microsoft.com/office/drawing/2014/main" id="{6EB7BF39-47B5-A74C-B204-0091A3DC1B9C}"/>
                </a:ext>
              </a:extLst>
            </p:cNvPr>
            <p:cNvSpPr/>
            <p:nvPr/>
          </p:nvSpPr>
          <p:spPr bwMode="gray">
            <a:xfrm>
              <a:off x="6885210" y="2780339"/>
              <a:ext cx="894882" cy="362431"/>
            </a:xfrm>
            <a:prstGeom prst="roundRect">
              <a:avLst>
                <a:gd name="adj" fmla="val 34232"/>
              </a:avLst>
            </a:prstGeom>
            <a:noFill/>
            <a:ln w="25400" algn="ctr">
              <a:solidFill>
                <a:schemeClr val="accent5"/>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CNA379</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62" name="Rounded Rectangle 61">
              <a:extLst>
                <a:ext uri="{FF2B5EF4-FFF2-40B4-BE49-F238E27FC236}">
                  <a16:creationId xmlns:a16="http://schemas.microsoft.com/office/drawing/2014/main" id="{5D5CEB06-D1F0-0D4A-82A9-EF3B72A29D29}"/>
                </a:ext>
              </a:extLst>
            </p:cNvPr>
            <p:cNvSpPr/>
            <p:nvPr/>
          </p:nvSpPr>
          <p:spPr bwMode="gray">
            <a:xfrm>
              <a:off x="6885210" y="2780339"/>
              <a:ext cx="894882" cy="3120999"/>
            </a:xfrm>
            <a:prstGeom prst="roundRect">
              <a:avLst>
                <a:gd name="adj" fmla="val 16013"/>
              </a:avLst>
            </a:prstGeom>
            <a:noFill/>
            <a:ln w="25400" algn="ctr">
              <a:solidFill>
                <a:schemeClr val="accent5"/>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Build a Transactional SAP Fiori App with the ABAP Programming Model</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grpSp>
        <p:nvGrpSpPr>
          <p:cNvPr id="71" name="Group 70">
            <a:extLst>
              <a:ext uri="{FF2B5EF4-FFF2-40B4-BE49-F238E27FC236}">
                <a16:creationId xmlns:a16="http://schemas.microsoft.com/office/drawing/2014/main" id="{91E89EF7-3F90-0647-A720-8A6821835B94}"/>
              </a:ext>
            </a:extLst>
          </p:cNvPr>
          <p:cNvGrpSpPr/>
          <p:nvPr/>
        </p:nvGrpSpPr>
        <p:grpSpPr>
          <a:xfrm>
            <a:off x="8783193" y="2788982"/>
            <a:ext cx="894882" cy="3120999"/>
            <a:chOff x="8131301" y="2780339"/>
            <a:chExt cx="894882" cy="3120999"/>
          </a:xfrm>
        </p:grpSpPr>
        <p:sp>
          <p:nvSpPr>
            <p:cNvPr id="72" name="Rounded Rectangle 71">
              <a:extLst>
                <a:ext uri="{FF2B5EF4-FFF2-40B4-BE49-F238E27FC236}">
                  <a16:creationId xmlns:a16="http://schemas.microsoft.com/office/drawing/2014/main" id="{13A4D6E7-13F2-BE44-9BA1-65D0C2A7AE40}"/>
                </a:ext>
              </a:extLst>
            </p:cNvPr>
            <p:cNvSpPr/>
            <p:nvPr/>
          </p:nvSpPr>
          <p:spPr bwMode="gray">
            <a:xfrm>
              <a:off x="8131301" y="2780339"/>
              <a:ext cx="894882" cy="362431"/>
            </a:xfrm>
            <a:prstGeom prst="roundRect">
              <a:avLst>
                <a:gd name="adj" fmla="val 33356"/>
              </a:avLst>
            </a:prstGeom>
            <a:noFill/>
            <a:ln w="25400" algn="ctr">
              <a:solidFill>
                <a:schemeClr val="accent5"/>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CNA364</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73" name="Rounded Rectangle 72">
              <a:extLst>
                <a:ext uri="{FF2B5EF4-FFF2-40B4-BE49-F238E27FC236}">
                  <a16:creationId xmlns:a16="http://schemas.microsoft.com/office/drawing/2014/main" id="{D7FFF39F-9DC0-4F41-9435-F17E454CD4BB}"/>
                </a:ext>
              </a:extLst>
            </p:cNvPr>
            <p:cNvSpPr/>
            <p:nvPr/>
          </p:nvSpPr>
          <p:spPr bwMode="gray">
            <a:xfrm>
              <a:off x="8131301" y="2780339"/>
              <a:ext cx="894882" cy="3120999"/>
            </a:xfrm>
            <a:prstGeom prst="roundRect">
              <a:avLst>
                <a:gd name="adj" fmla="val 16013"/>
              </a:avLst>
            </a:prstGeom>
            <a:noFill/>
            <a:ln w="25400" algn="ctr">
              <a:solidFill>
                <a:schemeClr val="accent5"/>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Custom Code Adaptation for SAP S/4HANA</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cxnSp>
        <p:nvCxnSpPr>
          <p:cNvPr id="86" name="Straight Connector 85">
            <a:extLst>
              <a:ext uri="{FF2B5EF4-FFF2-40B4-BE49-F238E27FC236}">
                <a16:creationId xmlns:a16="http://schemas.microsoft.com/office/drawing/2014/main" id="{B1BC98F5-75DD-A147-82F8-E4855B088B1F}"/>
              </a:ext>
            </a:extLst>
          </p:cNvPr>
          <p:cNvCxnSpPr>
            <a:cxnSpLocks/>
            <a:stCxn id="55" idx="0"/>
          </p:cNvCxnSpPr>
          <p:nvPr/>
        </p:nvCxnSpPr>
        <p:spPr>
          <a:xfrm flipH="1" flipV="1">
            <a:off x="6093189" y="2621038"/>
            <a:ext cx="36" cy="167944"/>
          </a:xfrm>
          <a:prstGeom prst="line">
            <a:avLst/>
          </a:prstGeom>
          <a:noFill/>
          <a:ln w="25400" algn="ctr">
            <a:solidFill>
              <a:schemeClr val="bg1">
                <a:lumMod val="50000"/>
              </a:schemeClr>
            </a:solidFill>
            <a:miter lim="800000"/>
            <a:headEnd/>
            <a:tailEnd/>
          </a:ln>
        </p:spPr>
      </p:cxnSp>
      <p:sp>
        <p:nvSpPr>
          <p:cNvPr id="87" name="Rounded Rectangle 86">
            <a:extLst>
              <a:ext uri="{FF2B5EF4-FFF2-40B4-BE49-F238E27FC236}">
                <a16:creationId xmlns:a16="http://schemas.microsoft.com/office/drawing/2014/main" id="{0F7E637D-326C-B345-A6A1-42D767B2E63B}"/>
              </a:ext>
            </a:extLst>
          </p:cNvPr>
          <p:cNvSpPr/>
          <p:nvPr/>
        </p:nvSpPr>
        <p:spPr bwMode="gray">
          <a:xfrm>
            <a:off x="5829573" y="2098524"/>
            <a:ext cx="523486" cy="522514"/>
          </a:xfrm>
          <a:prstGeom prst="roundRect">
            <a:avLst>
              <a:gd name="adj" fmla="val 50000"/>
            </a:avLst>
          </a:prstGeom>
          <a:blipFill>
            <a:blip r:embed="rId3"/>
            <a:stretch>
              <a:fillRect l="24965" t="15551" r="6265" b="15551"/>
            </a:stretch>
          </a:blip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cxnSp>
        <p:nvCxnSpPr>
          <p:cNvPr id="90" name="Straight Connector 89">
            <a:extLst>
              <a:ext uri="{FF2B5EF4-FFF2-40B4-BE49-F238E27FC236}">
                <a16:creationId xmlns:a16="http://schemas.microsoft.com/office/drawing/2014/main" id="{BA29BC2B-7F19-3843-A839-7629381CA95A}"/>
              </a:ext>
            </a:extLst>
          </p:cNvPr>
          <p:cNvCxnSpPr>
            <a:cxnSpLocks/>
            <a:endCxn id="91" idx="2"/>
          </p:cNvCxnSpPr>
          <p:nvPr/>
        </p:nvCxnSpPr>
        <p:spPr>
          <a:xfrm flipH="1" flipV="1">
            <a:off x="9227517" y="2591116"/>
            <a:ext cx="1558" cy="197866"/>
          </a:xfrm>
          <a:prstGeom prst="line">
            <a:avLst/>
          </a:prstGeom>
          <a:noFill/>
          <a:ln w="25400" algn="ctr">
            <a:solidFill>
              <a:schemeClr val="bg1">
                <a:lumMod val="50000"/>
              </a:schemeClr>
            </a:solidFill>
            <a:miter lim="800000"/>
            <a:headEnd/>
            <a:tailEnd/>
          </a:ln>
        </p:spPr>
      </p:cxnSp>
      <p:sp>
        <p:nvSpPr>
          <p:cNvPr id="91" name="Rounded Rectangle 90">
            <a:extLst>
              <a:ext uri="{FF2B5EF4-FFF2-40B4-BE49-F238E27FC236}">
                <a16:creationId xmlns:a16="http://schemas.microsoft.com/office/drawing/2014/main" id="{95C6D221-2CB1-8141-9905-203FE2D6E726}"/>
              </a:ext>
            </a:extLst>
          </p:cNvPr>
          <p:cNvSpPr/>
          <p:nvPr/>
        </p:nvSpPr>
        <p:spPr bwMode="gray">
          <a:xfrm>
            <a:off x="8957517" y="2068602"/>
            <a:ext cx="540000" cy="522514"/>
          </a:xfrm>
          <a:prstGeom prst="roundRect">
            <a:avLst>
              <a:gd name="adj" fmla="val 50000"/>
            </a:avLst>
          </a:prstGeom>
          <a:blipFill>
            <a:blip r:embed="rId5"/>
            <a:stretch>
              <a:fillRect l="16667" t="15551" r="16667" b="15551"/>
            </a:stretch>
          </a:blipFill>
          <a:ln w="25400" algn="ctr">
            <a:solidFill>
              <a:schemeClr val="accent5"/>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98151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F2A4-2BD7-4C11-9F57-EE66978254BD}"/>
              </a:ext>
            </a:extLst>
          </p:cNvPr>
          <p:cNvSpPr>
            <a:spLocks noGrp="1"/>
          </p:cNvSpPr>
          <p:nvPr>
            <p:ph type="title"/>
          </p:nvPr>
        </p:nvSpPr>
        <p:spPr/>
        <p:txBody>
          <a:bodyPr/>
          <a:lstStyle/>
          <a:p>
            <a:r>
              <a:rPr lang="en-US" dirty="0"/>
              <a:t>Next steps planned</a:t>
            </a:r>
          </a:p>
        </p:txBody>
      </p:sp>
      <p:sp>
        <p:nvSpPr>
          <p:cNvPr id="3" name="Oval 2">
            <a:extLst>
              <a:ext uri="{FF2B5EF4-FFF2-40B4-BE49-F238E27FC236}">
                <a16:creationId xmlns:a16="http://schemas.microsoft.com/office/drawing/2014/main" id="{B9A762B2-FA06-D14D-B5F2-CF420EFBC62F}"/>
              </a:ext>
            </a:extLst>
          </p:cNvPr>
          <p:cNvSpPr/>
          <p:nvPr/>
        </p:nvSpPr>
        <p:spPr bwMode="gray">
          <a:xfrm>
            <a:off x="1398372" y="1302038"/>
            <a:ext cx="1136822" cy="1136822"/>
          </a:xfrm>
          <a:prstGeom prst="ellipse">
            <a:avLst/>
          </a:prstGeom>
          <a:blipFill>
            <a:blip r:embed="rId2"/>
            <a:stretch>
              <a:fillRect l="16502" t="14951" r="16502" b="14951"/>
            </a:stretch>
          </a:blip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39A2D8A9-D486-2B4C-86E7-EF4840F8CCE8}"/>
              </a:ext>
            </a:extLst>
          </p:cNvPr>
          <p:cNvSpPr/>
          <p:nvPr/>
        </p:nvSpPr>
        <p:spPr>
          <a:xfrm>
            <a:off x="2663135" y="1662700"/>
            <a:ext cx="3964547" cy="415498"/>
          </a:xfrm>
          <a:prstGeom prst="rect">
            <a:avLst/>
          </a:prstGeom>
        </p:spPr>
        <p:txBody>
          <a:bodyPr wrap="none">
            <a:spAutoFit/>
          </a:bodyPr>
          <a:lstStyle/>
          <a:p>
            <a:r>
              <a:rPr lang="en-US" dirty="0"/>
              <a:t>Authorizations for CUD via DCL</a:t>
            </a:r>
          </a:p>
        </p:txBody>
      </p:sp>
      <p:sp>
        <p:nvSpPr>
          <p:cNvPr id="6" name="Oval 5">
            <a:extLst>
              <a:ext uri="{FF2B5EF4-FFF2-40B4-BE49-F238E27FC236}">
                <a16:creationId xmlns:a16="http://schemas.microsoft.com/office/drawing/2014/main" id="{54C7EFA2-B05C-1640-85CF-21EBA1877F1E}"/>
              </a:ext>
            </a:extLst>
          </p:cNvPr>
          <p:cNvSpPr/>
          <p:nvPr/>
        </p:nvSpPr>
        <p:spPr bwMode="gray">
          <a:xfrm>
            <a:off x="4519733" y="5125945"/>
            <a:ext cx="1136822" cy="1136822"/>
          </a:xfrm>
          <a:prstGeom prst="ellipse">
            <a:avLst/>
          </a:prstGeom>
          <a:blipFill>
            <a:blip r:embed="rId3"/>
            <a:stretch>
              <a:fillRect l="16502" t="14951" r="16502" b="14951"/>
            </a:stretch>
          </a:blip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455EE234-022D-B249-AD66-6224A93E1194}"/>
              </a:ext>
            </a:extLst>
          </p:cNvPr>
          <p:cNvSpPr/>
          <p:nvPr/>
        </p:nvSpPr>
        <p:spPr>
          <a:xfrm>
            <a:off x="5784496" y="5486607"/>
            <a:ext cx="5751126" cy="415498"/>
          </a:xfrm>
          <a:prstGeom prst="rect">
            <a:avLst/>
          </a:prstGeom>
        </p:spPr>
        <p:txBody>
          <a:bodyPr wrap="none">
            <a:spAutoFit/>
          </a:bodyPr>
          <a:lstStyle/>
          <a:p>
            <a:r>
              <a:rPr lang="en-US" dirty="0"/>
              <a:t>Managed BOs: Determinations and Validations</a:t>
            </a:r>
          </a:p>
        </p:txBody>
      </p:sp>
      <p:sp>
        <p:nvSpPr>
          <p:cNvPr id="8" name="Oval 7">
            <a:extLst>
              <a:ext uri="{FF2B5EF4-FFF2-40B4-BE49-F238E27FC236}">
                <a16:creationId xmlns:a16="http://schemas.microsoft.com/office/drawing/2014/main" id="{9EDBC783-875C-484D-8660-F0B0178997D7}"/>
              </a:ext>
            </a:extLst>
          </p:cNvPr>
          <p:cNvSpPr/>
          <p:nvPr/>
        </p:nvSpPr>
        <p:spPr bwMode="gray">
          <a:xfrm>
            <a:off x="4472673" y="2576673"/>
            <a:ext cx="1136822" cy="1136822"/>
          </a:xfrm>
          <a:prstGeom prst="ellipse">
            <a:avLst/>
          </a:prstGeom>
          <a:blipFill>
            <a:blip r:embed="rId4"/>
            <a:stretch>
              <a:fillRect l="16502" t="14951" r="16502" b="14951"/>
            </a:stretch>
          </a:blip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AFC41995-DFAD-F446-AF1B-B8EA66F95F2E}"/>
              </a:ext>
            </a:extLst>
          </p:cNvPr>
          <p:cNvSpPr/>
          <p:nvPr/>
        </p:nvSpPr>
        <p:spPr>
          <a:xfrm>
            <a:off x="5737436" y="2937335"/>
            <a:ext cx="1992853" cy="415498"/>
          </a:xfrm>
          <a:prstGeom prst="rect">
            <a:avLst/>
          </a:prstGeom>
        </p:spPr>
        <p:txBody>
          <a:bodyPr wrap="none">
            <a:spAutoFit/>
          </a:bodyPr>
          <a:lstStyle/>
          <a:p>
            <a:r>
              <a:rPr lang="en-US" dirty="0"/>
              <a:t>Feature control</a:t>
            </a:r>
          </a:p>
        </p:txBody>
      </p:sp>
      <p:sp>
        <p:nvSpPr>
          <p:cNvPr id="10" name="Oval 9">
            <a:extLst>
              <a:ext uri="{FF2B5EF4-FFF2-40B4-BE49-F238E27FC236}">
                <a16:creationId xmlns:a16="http://schemas.microsoft.com/office/drawing/2014/main" id="{D514FEF1-9087-3C43-8B89-E1920B32FB19}"/>
              </a:ext>
            </a:extLst>
          </p:cNvPr>
          <p:cNvSpPr/>
          <p:nvPr/>
        </p:nvSpPr>
        <p:spPr bwMode="gray">
          <a:xfrm>
            <a:off x="1398372" y="3851309"/>
            <a:ext cx="1136822" cy="1136822"/>
          </a:xfrm>
          <a:prstGeom prst="ellipse">
            <a:avLst/>
          </a:prstGeom>
          <a:blipFill>
            <a:blip r:embed="rId5"/>
            <a:stretch>
              <a:fillRect l="16502" t="14951" r="16502" b="14951"/>
            </a:stretch>
          </a:blip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3EA2EF38-68CF-C949-91AD-9F05BEB27703}"/>
              </a:ext>
            </a:extLst>
          </p:cNvPr>
          <p:cNvSpPr/>
          <p:nvPr/>
        </p:nvSpPr>
        <p:spPr>
          <a:xfrm>
            <a:off x="2663135" y="4211971"/>
            <a:ext cx="1856598" cy="415498"/>
          </a:xfrm>
          <a:prstGeom prst="rect">
            <a:avLst/>
          </a:prstGeom>
        </p:spPr>
        <p:txBody>
          <a:bodyPr wrap="none">
            <a:spAutoFit/>
          </a:bodyPr>
          <a:lstStyle/>
          <a:p>
            <a:r>
              <a:rPr lang="en-US" dirty="0"/>
              <a:t>Draft handling</a:t>
            </a:r>
          </a:p>
        </p:txBody>
      </p:sp>
    </p:spTree>
    <p:extLst>
      <p:ext uri="{BB962C8B-B14F-4D97-AF65-F5344CB8AC3E}">
        <p14:creationId xmlns:p14="http://schemas.microsoft.com/office/powerpoint/2010/main" val="4149816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DB157-2BF0-AB41-9610-740AF323CE85}"/>
              </a:ext>
            </a:extLst>
          </p:cNvPr>
          <p:cNvSpPr/>
          <p:nvPr/>
        </p:nvSpPr>
        <p:spPr bwMode="gray">
          <a:xfrm>
            <a:off x="0" y="2727832"/>
            <a:ext cx="12195175" cy="4130168"/>
          </a:xfrm>
          <a:prstGeom prst="rect">
            <a:avLst/>
          </a:prstGeom>
          <a:solidFill>
            <a:schemeClr val="tx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106455F1-FAA5-934A-86CB-5619B993F83C}"/>
              </a:ext>
            </a:extLst>
          </p:cNvPr>
          <p:cNvSpPr txBox="1"/>
          <p:nvPr/>
        </p:nvSpPr>
        <p:spPr>
          <a:xfrm>
            <a:off x="1047334" y="4152436"/>
            <a:ext cx="10100522" cy="2031325"/>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GB" sz="6600" b="1" kern="0" spc="600" dirty="0">
                <a:solidFill>
                  <a:schemeClr val="bg1"/>
                </a:solidFill>
                <a:ea typeface="Arial Unicode MS" pitchFamily="34" charset="-128"/>
                <a:cs typeface="Arial Unicode MS" pitchFamily="34" charset="-128"/>
              </a:rPr>
              <a:t>WHAT IS A </a:t>
            </a:r>
            <a:br>
              <a:rPr lang="en-GB" sz="6600" b="1" kern="0" spc="600" dirty="0">
                <a:solidFill>
                  <a:schemeClr val="bg1"/>
                </a:solidFill>
                <a:ea typeface="Arial Unicode MS" pitchFamily="34" charset="-128"/>
                <a:cs typeface="Arial Unicode MS" pitchFamily="34" charset="-128"/>
              </a:rPr>
            </a:br>
            <a:r>
              <a:rPr lang="en-GB" sz="6600" b="1" kern="0" spc="600" dirty="0">
                <a:solidFill>
                  <a:schemeClr val="accent1"/>
                </a:solidFill>
                <a:ea typeface="Arial Unicode MS" pitchFamily="34" charset="-128"/>
                <a:cs typeface="Arial Unicode MS" pitchFamily="34" charset="-128"/>
              </a:rPr>
              <a:t>BUSINESS SERVICE?</a:t>
            </a:r>
          </a:p>
        </p:txBody>
      </p:sp>
      <p:sp>
        <p:nvSpPr>
          <p:cNvPr id="2" name="Oval 1">
            <a:extLst>
              <a:ext uri="{FF2B5EF4-FFF2-40B4-BE49-F238E27FC236}">
                <a16:creationId xmlns:a16="http://schemas.microsoft.com/office/drawing/2014/main" id="{DBE7968F-0838-9E4C-B549-CB7A0969518D}"/>
              </a:ext>
            </a:extLst>
          </p:cNvPr>
          <p:cNvSpPr/>
          <p:nvPr/>
        </p:nvSpPr>
        <p:spPr bwMode="gray">
          <a:xfrm>
            <a:off x="4877453" y="1492607"/>
            <a:ext cx="2440267" cy="2440267"/>
          </a:xfrm>
          <a:prstGeom prst="ellipse">
            <a:avLst/>
          </a:prstGeom>
          <a:solidFill>
            <a:schemeClr val="bg1"/>
          </a:solidFill>
          <a:ln w="60325"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6" name="Group 5">
            <a:extLst>
              <a:ext uri="{FF2B5EF4-FFF2-40B4-BE49-F238E27FC236}">
                <a16:creationId xmlns:a16="http://schemas.microsoft.com/office/drawing/2014/main" id="{3EDC8650-951D-4745-AFDC-17029EF2D207}"/>
              </a:ext>
            </a:extLst>
          </p:cNvPr>
          <p:cNvGrpSpPr/>
          <p:nvPr/>
        </p:nvGrpSpPr>
        <p:grpSpPr>
          <a:xfrm rot="5400000">
            <a:off x="5138568" y="1768813"/>
            <a:ext cx="1918037" cy="1918037"/>
            <a:chOff x="1328352" y="3076377"/>
            <a:chExt cx="1686697" cy="1686697"/>
          </a:xfrm>
        </p:grpSpPr>
        <p:sp>
          <p:nvSpPr>
            <p:cNvPr id="7" name="Oval 6">
              <a:extLst>
                <a:ext uri="{FF2B5EF4-FFF2-40B4-BE49-F238E27FC236}">
                  <a16:creationId xmlns:a16="http://schemas.microsoft.com/office/drawing/2014/main" id="{AE3B7964-3574-432E-9EFD-88091737295F}"/>
                </a:ext>
              </a:extLst>
            </p:cNvPr>
            <p:cNvSpPr/>
            <p:nvPr/>
          </p:nvSpPr>
          <p:spPr bwMode="gray">
            <a:xfrm>
              <a:off x="1328352" y="3076377"/>
              <a:ext cx="1686697" cy="1686697"/>
            </a:xfrm>
            <a:prstGeom prst="ellipse">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ED47CE78-B814-4261-9F5D-8F9475161C8D}"/>
                </a:ext>
              </a:extLst>
            </p:cNvPr>
            <p:cNvPicPr>
              <a:picLocks noChangeAspect="1"/>
            </p:cNvPicPr>
            <p:nvPr/>
          </p:nvPicPr>
          <p:blipFill>
            <a:blip r:embed="rId2"/>
            <a:stretch>
              <a:fillRect/>
            </a:stretch>
          </p:blipFill>
          <p:spPr>
            <a:xfrm rot="5400000">
              <a:off x="1419859" y="3233341"/>
              <a:ext cx="1372767" cy="1372767"/>
            </a:xfrm>
            <a:prstGeom prst="rect">
              <a:avLst/>
            </a:prstGeom>
            <a:ln>
              <a:noFill/>
            </a:ln>
          </p:spPr>
        </p:pic>
      </p:grpSp>
    </p:spTree>
    <p:extLst>
      <p:ext uri="{BB962C8B-B14F-4D97-AF65-F5344CB8AC3E}">
        <p14:creationId xmlns:p14="http://schemas.microsoft.com/office/powerpoint/2010/main" val="1105325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947E-8B65-DE41-942B-B4BA8F868249}"/>
              </a:ext>
            </a:extLst>
          </p:cNvPr>
          <p:cNvSpPr>
            <a:spLocks noGrp="1"/>
          </p:cNvSpPr>
          <p:nvPr>
            <p:ph type="title"/>
          </p:nvPr>
        </p:nvSpPr>
        <p:spPr>
          <a:xfrm>
            <a:off x="504000" y="504000"/>
            <a:ext cx="6983033" cy="369332"/>
          </a:xfrm>
        </p:spPr>
        <p:txBody>
          <a:bodyPr/>
          <a:lstStyle/>
          <a:p>
            <a:r>
              <a:rPr lang="en-US"/>
              <a:t>What is a business service?</a:t>
            </a:r>
          </a:p>
        </p:txBody>
      </p:sp>
      <p:sp>
        <p:nvSpPr>
          <p:cNvPr id="3" name="Rounded Rectangle 2">
            <a:extLst>
              <a:ext uri="{FF2B5EF4-FFF2-40B4-BE49-F238E27FC236}">
                <a16:creationId xmlns:a16="http://schemas.microsoft.com/office/drawing/2014/main" id="{7C4205F5-172F-0643-8BDE-0A3B50DC8F6E}"/>
              </a:ext>
            </a:extLst>
          </p:cNvPr>
          <p:cNvSpPr/>
          <p:nvPr/>
        </p:nvSpPr>
        <p:spPr bwMode="gray">
          <a:xfrm>
            <a:off x="1739271" y="4000978"/>
            <a:ext cx="1690638" cy="2336322"/>
          </a:xfrm>
          <a:prstGeom prst="roundRect">
            <a:avLst>
              <a:gd name="adj" fmla="val 8333"/>
            </a:avLst>
          </a:prstGeom>
          <a:solidFill>
            <a:schemeClr val="bg1"/>
          </a:solidFill>
          <a:ln w="12700" algn="ctr">
            <a:solidFill>
              <a:schemeClr val="accent1"/>
            </a:solidFill>
            <a:miter lim="800000"/>
            <a:headEnd/>
            <a:tailEnd/>
          </a:ln>
        </p:spPr>
        <p:txBody>
          <a:bodyPr lIns="35992" tIns="35992" rIns="35992" bIns="71983" rtlCol="0" anchor="t" anchorCtr="0"/>
          <a:lstStyle/>
          <a:p>
            <a:pPr algn="ctr" defTabSz="914217" fontAlgn="base">
              <a:spcBef>
                <a:spcPct val="50000"/>
              </a:spcBef>
              <a:spcAft>
                <a:spcPct val="0"/>
              </a:spcAft>
              <a:buClr>
                <a:srgbClr val="F0AB00"/>
              </a:buClr>
              <a:buSzPct val="80000"/>
            </a:pPr>
            <a:r>
              <a:rPr lang="en-US" sz="1400" b="1" kern="0">
                <a:solidFill>
                  <a:schemeClr val="accent1"/>
                </a:solidFill>
                <a:ea typeface="Arial Unicode MS" pitchFamily="34" charset="-128"/>
                <a:cs typeface="Arial Unicode MS" pitchFamily="34" charset="-128"/>
              </a:rPr>
              <a:t>Service Model</a:t>
            </a:r>
          </a:p>
        </p:txBody>
      </p:sp>
      <p:sp>
        <p:nvSpPr>
          <p:cNvPr id="19" name="Oval 18">
            <a:extLst>
              <a:ext uri="{FF2B5EF4-FFF2-40B4-BE49-F238E27FC236}">
                <a16:creationId xmlns:a16="http://schemas.microsoft.com/office/drawing/2014/main" id="{11D9DC2C-6982-CC49-B786-75F25D83E56C}"/>
              </a:ext>
            </a:extLst>
          </p:cNvPr>
          <p:cNvSpPr/>
          <p:nvPr/>
        </p:nvSpPr>
        <p:spPr bwMode="gray">
          <a:xfrm>
            <a:off x="5319427" y="2981164"/>
            <a:ext cx="1555623" cy="1555623"/>
          </a:xfrm>
          <a:prstGeom prst="ellipse">
            <a:avLst/>
          </a:prstGeom>
          <a:solidFill>
            <a:schemeClr val="accent3"/>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pic>
        <p:nvPicPr>
          <p:cNvPr id="21" name="Picture 20">
            <a:extLst>
              <a:ext uri="{FF2B5EF4-FFF2-40B4-BE49-F238E27FC236}">
                <a16:creationId xmlns:a16="http://schemas.microsoft.com/office/drawing/2014/main" id="{AAB709CF-65AF-974D-97B8-D217D4DDC231}"/>
              </a:ext>
            </a:extLst>
          </p:cNvPr>
          <p:cNvPicPr>
            <a:picLocks noChangeAspect="1"/>
          </p:cNvPicPr>
          <p:nvPr/>
        </p:nvPicPr>
        <p:blipFill>
          <a:blip r:embed="rId2"/>
          <a:stretch>
            <a:fillRect/>
          </a:stretch>
        </p:blipFill>
        <p:spPr>
          <a:xfrm>
            <a:off x="5789784" y="3451171"/>
            <a:ext cx="615607" cy="615607"/>
          </a:xfrm>
          <a:prstGeom prst="rect">
            <a:avLst/>
          </a:prstGeom>
        </p:spPr>
      </p:pic>
      <p:sp>
        <p:nvSpPr>
          <p:cNvPr id="22" name="Oval 21">
            <a:extLst>
              <a:ext uri="{FF2B5EF4-FFF2-40B4-BE49-F238E27FC236}">
                <a16:creationId xmlns:a16="http://schemas.microsoft.com/office/drawing/2014/main" id="{88C4FAB6-63B5-704D-B81C-FD6B0C317956}"/>
              </a:ext>
            </a:extLst>
          </p:cNvPr>
          <p:cNvSpPr/>
          <p:nvPr/>
        </p:nvSpPr>
        <p:spPr bwMode="gray">
          <a:xfrm>
            <a:off x="5100968" y="3838670"/>
            <a:ext cx="562708" cy="562708"/>
          </a:xfrm>
          <a:prstGeom prst="ellipse">
            <a:avLst/>
          </a:prstGeom>
          <a:solidFill>
            <a:schemeClr val="bg1"/>
          </a:solidFill>
          <a:ln w="158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1" i="0" u="none" strike="noStrike" kern="0" cap="none" spc="0" normalizeH="0" baseline="0">
                <a:ln>
                  <a:noFill/>
                </a:ln>
                <a:solidFill>
                  <a:schemeClr val="accent1"/>
                </a:solidFill>
                <a:effectLst/>
                <a:uLnTx/>
                <a:uFillTx/>
                <a:ea typeface="Arial Unicode MS" pitchFamily="34" charset="-128"/>
                <a:cs typeface="Arial Unicode MS" pitchFamily="34" charset="-128"/>
              </a:rPr>
              <a:t>1</a:t>
            </a:r>
          </a:p>
        </p:txBody>
      </p:sp>
      <p:cxnSp>
        <p:nvCxnSpPr>
          <p:cNvPr id="23" name="Elbow Connector 22">
            <a:extLst>
              <a:ext uri="{FF2B5EF4-FFF2-40B4-BE49-F238E27FC236}">
                <a16:creationId xmlns:a16="http://schemas.microsoft.com/office/drawing/2014/main" id="{1C1819F2-192D-4A4E-904C-B9033E17862A}"/>
              </a:ext>
            </a:extLst>
          </p:cNvPr>
          <p:cNvCxnSpPr>
            <a:cxnSpLocks/>
            <a:stCxn id="22" idx="2"/>
            <a:endCxn id="3" idx="3"/>
          </p:cNvCxnSpPr>
          <p:nvPr/>
        </p:nvCxnSpPr>
        <p:spPr>
          <a:xfrm rot="10800000" flipV="1">
            <a:off x="3429910" y="4120023"/>
            <a:ext cx="1671059" cy="1049115"/>
          </a:xfrm>
          <a:prstGeom prst="bentConnector3">
            <a:avLst>
              <a:gd name="adj1" fmla="val 50000"/>
            </a:avLst>
          </a:prstGeom>
          <a:ln w="158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431FA9E-74F1-0147-B324-6670C76E9E3A}"/>
              </a:ext>
            </a:extLst>
          </p:cNvPr>
          <p:cNvSpPr/>
          <p:nvPr/>
        </p:nvSpPr>
        <p:spPr bwMode="gray">
          <a:xfrm>
            <a:off x="6419719" y="3114756"/>
            <a:ext cx="562708" cy="562708"/>
          </a:xfrm>
          <a:prstGeom prst="ellipse">
            <a:avLst/>
          </a:prstGeom>
          <a:solidFill>
            <a:schemeClr val="bg1"/>
          </a:solidFill>
          <a:ln w="158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a:solidFill>
                  <a:schemeClr val="accent2"/>
                </a:solidFill>
                <a:ea typeface="Arial Unicode MS" pitchFamily="34" charset="-128"/>
                <a:cs typeface="Arial Unicode MS" pitchFamily="34" charset="-128"/>
              </a:rPr>
              <a:t>3</a:t>
            </a:r>
            <a:endParaRPr kumimoji="0" lang="en-US" sz="2800" b="1" i="0" u="none" strike="noStrike" kern="0" cap="none" spc="0" normalizeH="0" baseline="0">
              <a:ln>
                <a:noFill/>
              </a:ln>
              <a:solidFill>
                <a:schemeClr val="accent2"/>
              </a:solidFill>
              <a:effectLst/>
              <a:uLnTx/>
              <a:uFillTx/>
              <a:ea typeface="Arial Unicode MS" pitchFamily="34" charset="-128"/>
              <a:cs typeface="Arial Unicode MS" pitchFamily="34" charset="-128"/>
            </a:endParaRPr>
          </a:p>
        </p:txBody>
      </p:sp>
      <p:sp>
        <p:nvSpPr>
          <p:cNvPr id="29" name="Oval 28">
            <a:extLst>
              <a:ext uri="{FF2B5EF4-FFF2-40B4-BE49-F238E27FC236}">
                <a16:creationId xmlns:a16="http://schemas.microsoft.com/office/drawing/2014/main" id="{C1849A27-5693-9548-85F2-408E76113B81}"/>
              </a:ext>
            </a:extLst>
          </p:cNvPr>
          <p:cNvSpPr/>
          <p:nvPr/>
        </p:nvSpPr>
        <p:spPr bwMode="gray">
          <a:xfrm>
            <a:off x="5534880" y="2741064"/>
            <a:ext cx="562708" cy="562708"/>
          </a:xfrm>
          <a:prstGeom prst="ellipse">
            <a:avLst/>
          </a:prstGeom>
          <a:solidFill>
            <a:schemeClr val="bg1"/>
          </a:solidFill>
          <a:ln w="15875">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1" i="0" u="none" strike="noStrike" kern="0" cap="none" spc="0" normalizeH="0" baseline="0">
                <a:ln>
                  <a:noFill/>
                </a:ln>
                <a:solidFill>
                  <a:schemeClr val="accent4">
                    <a:lumMod val="75000"/>
                  </a:schemeClr>
                </a:solidFill>
                <a:effectLst/>
                <a:uLnTx/>
                <a:uFillTx/>
                <a:ea typeface="Arial Unicode MS" pitchFamily="34" charset="-128"/>
                <a:cs typeface="Arial Unicode MS" pitchFamily="34" charset="-128"/>
              </a:rPr>
              <a:t>2</a:t>
            </a:r>
          </a:p>
        </p:txBody>
      </p:sp>
      <p:sp>
        <p:nvSpPr>
          <p:cNvPr id="30" name="TextBox 29">
            <a:extLst>
              <a:ext uri="{FF2B5EF4-FFF2-40B4-BE49-F238E27FC236}">
                <a16:creationId xmlns:a16="http://schemas.microsoft.com/office/drawing/2014/main" id="{8577C213-0AD3-1240-BA44-E7C9B7437D07}"/>
              </a:ext>
            </a:extLst>
          </p:cNvPr>
          <p:cNvSpPr txBox="1"/>
          <p:nvPr/>
        </p:nvSpPr>
        <p:spPr>
          <a:xfrm>
            <a:off x="1739272" y="5918888"/>
            <a:ext cx="1690636" cy="363335"/>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US" sz="1200" kern="0">
                <a:ea typeface="Arial Unicode MS" pitchFamily="34" charset="-128"/>
                <a:cs typeface="Arial Unicode MS" pitchFamily="34" charset="-128"/>
              </a:rPr>
              <a:t>Entities to be exposed</a:t>
            </a:r>
          </a:p>
        </p:txBody>
      </p:sp>
      <p:sp>
        <p:nvSpPr>
          <p:cNvPr id="32" name="Rounded Rectangle 31">
            <a:extLst>
              <a:ext uri="{FF2B5EF4-FFF2-40B4-BE49-F238E27FC236}">
                <a16:creationId xmlns:a16="http://schemas.microsoft.com/office/drawing/2014/main" id="{F92B93F7-F51D-004E-AB1A-9D301FF1B8CD}"/>
              </a:ext>
            </a:extLst>
          </p:cNvPr>
          <p:cNvSpPr/>
          <p:nvPr/>
        </p:nvSpPr>
        <p:spPr bwMode="gray">
          <a:xfrm>
            <a:off x="2720092" y="1326548"/>
            <a:ext cx="2208493" cy="1441107"/>
          </a:xfrm>
          <a:prstGeom prst="roundRect">
            <a:avLst>
              <a:gd name="adj" fmla="val 8333"/>
            </a:avLst>
          </a:prstGeom>
          <a:solidFill>
            <a:schemeClr val="bg1"/>
          </a:solidFill>
          <a:ln w="12700" algn="ctr">
            <a:solidFill>
              <a:schemeClr val="accent4">
                <a:lumMod val="75000"/>
              </a:schemeClr>
            </a:solid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US" sz="1400" b="1" kern="0" dirty="0">
                <a:solidFill>
                  <a:schemeClr val="accent4">
                    <a:lumMod val="75000"/>
                  </a:schemeClr>
                </a:solidFill>
                <a:ea typeface="Arial Unicode MS" pitchFamily="34" charset="-128"/>
                <a:cs typeface="Arial Unicode MS" pitchFamily="34" charset="-128"/>
              </a:rPr>
              <a:t>Protocol and use case</a:t>
            </a:r>
          </a:p>
          <a:p>
            <a:pPr algn="ctr" defTabSz="914217" fontAlgn="base">
              <a:spcBef>
                <a:spcPct val="50000"/>
              </a:spcBef>
              <a:spcAft>
                <a:spcPct val="0"/>
              </a:spcAft>
              <a:buClr>
                <a:srgbClr val="F0AB00"/>
              </a:buClr>
              <a:buSzPct val="80000"/>
            </a:pPr>
            <a:br>
              <a:rPr lang="en-US" sz="1400" kern="0" dirty="0">
                <a:ea typeface="Arial Unicode MS" pitchFamily="34" charset="-128"/>
                <a:cs typeface="Arial Unicode MS" pitchFamily="34" charset="-128"/>
              </a:rPr>
            </a:br>
            <a:r>
              <a:rPr lang="en-US" sz="1200" kern="0" dirty="0">
                <a:ea typeface="Arial Unicode MS" pitchFamily="34" charset="-128"/>
                <a:cs typeface="Arial Unicode MS" pitchFamily="34" charset="-128"/>
              </a:rPr>
              <a:t>OData V2, V4</a:t>
            </a:r>
          </a:p>
          <a:p>
            <a:pPr algn="ct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A2X or (SAP Fiori) UI </a:t>
            </a:r>
          </a:p>
          <a:p>
            <a:pPr algn="ct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t>
            </a:r>
          </a:p>
        </p:txBody>
      </p:sp>
      <p:cxnSp>
        <p:nvCxnSpPr>
          <p:cNvPr id="33" name="Elbow Connector 32">
            <a:extLst>
              <a:ext uri="{FF2B5EF4-FFF2-40B4-BE49-F238E27FC236}">
                <a16:creationId xmlns:a16="http://schemas.microsoft.com/office/drawing/2014/main" id="{40C5F409-AA31-7F4D-8176-0B447C8394E4}"/>
              </a:ext>
            </a:extLst>
          </p:cNvPr>
          <p:cNvCxnSpPr>
            <a:cxnSpLocks/>
            <a:stCxn id="29" idx="0"/>
            <a:endCxn id="32" idx="3"/>
          </p:cNvCxnSpPr>
          <p:nvPr/>
        </p:nvCxnSpPr>
        <p:spPr>
          <a:xfrm rot="16200000" flipV="1">
            <a:off x="5025429" y="1950258"/>
            <a:ext cx="693962" cy="887649"/>
          </a:xfrm>
          <a:prstGeom prst="bentConnector2">
            <a:avLst/>
          </a:prstGeom>
          <a:ln w="15875">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ounded Rectangle 36">
            <a:extLst>
              <a:ext uri="{FF2B5EF4-FFF2-40B4-BE49-F238E27FC236}">
                <a16:creationId xmlns:a16="http://schemas.microsoft.com/office/drawing/2014/main" id="{3F493764-8728-7D49-A92A-D8CB986763EB}"/>
              </a:ext>
            </a:extLst>
          </p:cNvPr>
          <p:cNvSpPr/>
          <p:nvPr/>
        </p:nvSpPr>
        <p:spPr bwMode="gray">
          <a:xfrm>
            <a:off x="8217799" y="4261850"/>
            <a:ext cx="2418151" cy="1208867"/>
          </a:xfrm>
          <a:prstGeom prst="roundRect">
            <a:avLst>
              <a:gd name="adj" fmla="val 8333"/>
            </a:avLst>
          </a:prstGeom>
          <a:solidFill>
            <a:schemeClr val="bg1"/>
          </a:solidFill>
          <a:ln w="12700" algn="ctr">
            <a:solidFill>
              <a:schemeClr val="accent2"/>
            </a:solid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US" sz="1400" b="1" kern="0">
                <a:solidFill>
                  <a:schemeClr val="accent2"/>
                </a:solidFill>
                <a:ea typeface="Arial Unicode MS" pitchFamily="34" charset="-128"/>
                <a:cs typeface="Arial Unicode MS" pitchFamily="34" charset="-128"/>
              </a:rPr>
              <a:t>Tool support</a:t>
            </a:r>
          </a:p>
        </p:txBody>
      </p:sp>
      <p:cxnSp>
        <p:nvCxnSpPr>
          <p:cNvPr id="38" name="Elbow Connector 37">
            <a:extLst>
              <a:ext uri="{FF2B5EF4-FFF2-40B4-BE49-F238E27FC236}">
                <a16:creationId xmlns:a16="http://schemas.microsoft.com/office/drawing/2014/main" id="{0723B55E-EA27-EF4D-A867-09309C5A341F}"/>
              </a:ext>
            </a:extLst>
          </p:cNvPr>
          <p:cNvCxnSpPr>
            <a:cxnSpLocks/>
            <a:stCxn id="44" idx="6"/>
            <a:endCxn id="37" idx="1"/>
          </p:cNvCxnSpPr>
          <p:nvPr/>
        </p:nvCxnSpPr>
        <p:spPr>
          <a:xfrm>
            <a:off x="6725386" y="4505108"/>
            <a:ext cx="1492413" cy="361176"/>
          </a:xfrm>
          <a:prstGeom prst="bentConnector3">
            <a:avLst>
              <a:gd name="adj1" fmla="val 50000"/>
            </a:avLst>
          </a:prstGeom>
          <a:ln w="158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7B278344-518C-6D48-A532-4E3C17A263EC}"/>
              </a:ext>
            </a:extLst>
          </p:cNvPr>
          <p:cNvGrpSpPr/>
          <p:nvPr/>
        </p:nvGrpSpPr>
        <p:grpSpPr>
          <a:xfrm>
            <a:off x="2097031" y="4647376"/>
            <a:ext cx="1011179" cy="914718"/>
            <a:chOff x="2677243" y="2761953"/>
            <a:chExt cx="1011179" cy="914718"/>
          </a:xfrm>
        </p:grpSpPr>
        <p:sp>
          <p:nvSpPr>
            <p:cNvPr id="5" name="Rectangle 4">
              <a:extLst>
                <a:ext uri="{FF2B5EF4-FFF2-40B4-BE49-F238E27FC236}">
                  <a16:creationId xmlns:a16="http://schemas.microsoft.com/office/drawing/2014/main" id="{E6D7EBCD-CF3E-7445-99CC-4CCF4654565D}"/>
                </a:ext>
              </a:extLst>
            </p:cNvPr>
            <p:cNvSpPr/>
            <p:nvPr/>
          </p:nvSpPr>
          <p:spPr bwMode="gray">
            <a:xfrm>
              <a:off x="2677243" y="2761955"/>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200" kern="0">
                  <a:solidFill>
                    <a:srgbClr val="D2AA02"/>
                  </a:solidFill>
                  <a:ea typeface="Arial Unicode MS" pitchFamily="34" charset="-128"/>
                  <a:cs typeface="Arial Unicode MS" pitchFamily="34" charset="-128"/>
                </a:rPr>
                <a:t>R</a:t>
              </a:r>
            </a:p>
          </p:txBody>
        </p:sp>
        <p:sp>
          <p:nvSpPr>
            <p:cNvPr id="6" name="Rectangle 5">
              <a:extLst>
                <a:ext uri="{FF2B5EF4-FFF2-40B4-BE49-F238E27FC236}">
                  <a16:creationId xmlns:a16="http://schemas.microsoft.com/office/drawing/2014/main" id="{072033D2-011F-114D-91C5-A3FA95A85106}"/>
                </a:ext>
              </a:extLst>
            </p:cNvPr>
            <p:cNvSpPr/>
            <p:nvPr/>
          </p:nvSpPr>
          <p:spPr bwMode="gray">
            <a:xfrm>
              <a:off x="3300304" y="2761953"/>
              <a:ext cx="252000" cy="180000"/>
            </a:xfrm>
            <a:prstGeom prst="rect">
              <a:avLst/>
            </a:prstGeom>
            <a:solidFill>
              <a:schemeClr val="bg1"/>
            </a:solidFill>
            <a:ln w="9525" algn="ctr">
              <a:solidFill>
                <a:srgbClr val="24383D"/>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a:solidFill>
                  <a:srgbClr val="D2AA02"/>
                </a:solidFill>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993FB924-0C38-0C4B-8B1B-71865B87CB36}"/>
                </a:ext>
              </a:extLst>
            </p:cNvPr>
            <p:cNvSpPr/>
            <p:nvPr/>
          </p:nvSpPr>
          <p:spPr bwMode="gray">
            <a:xfrm>
              <a:off x="2994036" y="3047319"/>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a:solidFill>
                  <a:srgbClr val="D2AA02"/>
                </a:solidFill>
                <a:ea typeface="Arial Unicode MS" pitchFamily="34" charset="-128"/>
                <a:cs typeface="Arial Unicode MS" pitchFamily="34" charset="-128"/>
              </a:endParaRPr>
            </a:p>
          </p:txBody>
        </p:sp>
        <p:cxnSp>
          <p:nvCxnSpPr>
            <p:cNvPr id="8" name="Elbow Connector 7">
              <a:extLst>
                <a:ext uri="{FF2B5EF4-FFF2-40B4-BE49-F238E27FC236}">
                  <a16:creationId xmlns:a16="http://schemas.microsoft.com/office/drawing/2014/main" id="{7E1EC830-794F-794A-83C8-886FBE9029EF}"/>
                </a:ext>
              </a:extLst>
            </p:cNvPr>
            <p:cNvCxnSpPr>
              <a:stCxn id="5" idx="3"/>
              <a:endCxn id="6" idx="1"/>
            </p:cNvCxnSpPr>
            <p:nvPr/>
          </p:nvCxnSpPr>
          <p:spPr>
            <a:xfrm flipV="1">
              <a:off x="2929243" y="2851953"/>
              <a:ext cx="371061" cy="2"/>
            </a:xfrm>
            <a:prstGeom prst="bentConnector3">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D62C92C4-00E0-6D47-BCDA-D4FA6E8A4EA0}"/>
                </a:ext>
              </a:extLst>
            </p:cNvPr>
            <p:cNvCxnSpPr>
              <a:cxnSpLocks/>
              <a:stCxn id="5" idx="2"/>
              <a:endCxn id="7" idx="1"/>
            </p:cNvCxnSpPr>
            <p:nvPr/>
          </p:nvCxnSpPr>
          <p:spPr>
            <a:xfrm rot="16200000" flipH="1">
              <a:off x="2800957" y="2944240"/>
              <a:ext cx="195364" cy="190793"/>
            </a:xfrm>
            <a:prstGeom prst="bentConnector2">
              <a:avLst/>
            </a:prstGeom>
            <a:ln w="158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71616BA-0AEF-B84F-BB36-89948BE878F4}"/>
                </a:ext>
              </a:extLst>
            </p:cNvPr>
            <p:cNvSpPr/>
            <p:nvPr/>
          </p:nvSpPr>
          <p:spPr bwMode="gray">
            <a:xfrm>
              <a:off x="2999072" y="3496671"/>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a:solidFill>
                  <a:srgbClr val="D2AA02"/>
                </a:solidFill>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1EB095F9-955F-4947-91D2-4E5334692982}"/>
                </a:ext>
              </a:extLst>
            </p:cNvPr>
            <p:cNvSpPr/>
            <p:nvPr/>
          </p:nvSpPr>
          <p:spPr bwMode="gray">
            <a:xfrm>
              <a:off x="3436422" y="3496671"/>
              <a:ext cx="252000" cy="180000"/>
            </a:xfrm>
            <a:prstGeom prst="rect">
              <a:avLst/>
            </a:prstGeom>
            <a:solidFill>
              <a:schemeClr val="bg1"/>
            </a:solidFill>
            <a:ln w="9525" algn="ctr">
              <a:solidFill>
                <a:srgbClr val="24383D"/>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a:solidFill>
                  <a:srgbClr val="D2AA02"/>
                </a:solidFill>
                <a:ea typeface="Arial Unicode MS" pitchFamily="34" charset="-128"/>
                <a:cs typeface="Arial Unicode MS" pitchFamily="34" charset="-128"/>
              </a:endParaRPr>
            </a:p>
          </p:txBody>
        </p:sp>
        <p:cxnSp>
          <p:nvCxnSpPr>
            <p:cNvPr id="15" name="Elbow Connector 14">
              <a:extLst>
                <a:ext uri="{FF2B5EF4-FFF2-40B4-BE49-F238E27FC236}">
                  <a16:creationId xmlns:a16="http://schemas.microsoft.com/office/drawing/2014/main" id="{8CF33F51-110B-154D-81FA-0F1834301448}"/>
                </a:ext>
              </a:extLst>
            </p:cNvPr>
            <p:cNvCxnSpPr>
              <a:cxnSpLocks/>
              <a:endCxn id="10" idx="1"/>
            </p:cNvCxnSpPr>
            <p:nvPr/>
          </p:nvCxnSpPr>
          <p:spPr>
            <a:xfrm rot="16200000" flipH="1">
              <a:off x="2534417" y="3122016"/>
              <a:ext cx="646818" cy="282492"/>
            </a:xfrm>
            <a:prstGeom prst="bentConnector2">
              <a:avLst/>
            </a:prstGeom>
            <a:ln w="158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7">
              <a:extLst/>
            </p:cNvPr>
            <p:cNvCxnSpPr>
              <a:endCxn id="11" idx="1"/>
            </p:cNvCxnSpPr>
            <p:nvPr/>
          </p:nvCxnSpPr>
          <p:spPr>
            <a:xfrm>
              <a:off x="3246224" y="3585294"/>
              <a:ext cx="190198" cy="1377"/>
            </a:xfrm>
            <a:prstGeom prst="bentConnector3">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bwMode="gray">
            <a:xfrm rot="18873156">
              <a:off x="2786464" y="3002409"/>
              <a:ext cx="36000" cy="36000"/>
            </a:xfrm>
            <a:prstGeom prst="rect">
              <a:avLst/>
            </a:prstGeom>
            <a:solidFill>
              <a:schemeClr val="tx1">
                <a:lumMod val="50000"/>
                <a:lumOff val="50000"/>
              </a:schemeClr>
            </a:solidFill>
            <a:ln w="25400" algn="ctr">
              <a:solidFill>
                <a:schemeClr val="tx1">
                  <a:lumMod val="50000"/>
                  <a:lumOff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65" name="Rectangle 64"/>
            <p:cNvSpPr/>
            <p:nvPr/>
          </p:nvSpPr>
          <p:spPr bwMode="gray">
            <a:xfrm rot="18873156">
              <a:off x="2700226" y="3232800"/>
              <a:ext cx="36000" cy="36000"/>
            </a:xfrm>
            <a:prstGeom prst="rect">
              <a:avLst/>
            </a:prstGeom>
            <a:solidFill>
              <a:schemeClr val="tx1">
                <a:lumMod val="50000"/>
                <a:lumOff val="50000"/>
              </a:schemeClr>
            </a:solidFill>
            <a:ln w="25400" algn="ctr">
              <a:solidFill>
                <a:schemeClr val="tx1">
                  <a:lumMod val="50000"/>
                  <a:lumOff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grpSp>
      <p:sp>
        <p:nvSpPr>
          <p:cNvPr id="12" name="TextBox 11">
            <a:extLst>
              <a:ext uri="{FF2B5EF4-FFF2-40B4-BE49-F238E27FC236}">
                <a16:creationId xmlns:a16="http://schemas.microsoft.com/office/drawing/2014/main" id="{8923A495-3ADC-4F85-811D-1CE9A06FA8D7}"/>
              </a:ext>
            </a:extLst>
          </p:cNvPr>
          <p:cNvSpPr txBox="1"/>
          <p:nvPr/>
        </p:nvSpPr>
        <p:spPr>
          <a:xfrm>
            <a:off x="8217799" y="4740637"/>
            <a:ext cx="2418151" cy="461665"/>
          </a:xfrm>
          <a:prstGeom prst="rect">
            <a:avLst/>
          </a:prstGeom>
          <a:noFill/>
        </p:spPr>
        <p:txBody>
          <a:bodyPr wrap="square" lIns="0" tIns="0" rIns="0" bIns="0" rtlCol="0">
            <a:spAutoFit/>
          </a:bodyPr>
          <a:lstStyle/>
          <a:p>
            <a:pPr algn="ct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UI: SAP Fiori Elements preview </a:t>
            </a:r>
          </a:p>
          <a:p>
            <a:pPr algn="ct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A2X: Documentation preview</a:t>
            </a:r>
          </a:p>
        </p:txBody>
      </p:sp>
      <p:sp>
        <p:nvSpPr>
          <p:cNvPr id="40" name="Rounded Rectangle 31">
            <a:extLst>
              <a:ext uri="{FF2B5EF4-FFF2-40B4-BE49-F238E27FC236}">
                <a16:creationId xmlns:a16="http://schemas.microsoft.com/office/drawing/2014/main" id="{3712EC98-3EF7-4723-BC1B-653284B3BF93}"/>
              </a:ext>
            </a:extLst>
          </p:cNvPr>
          <p:cNvSpPr/>
          <p:nvPr/>
        </p:nvSpPr>
        <p:spPr bwMode="gray">
          <a:xfrm>
            <a:off x="8416431" y="1221054"/>
            <a:ext cx="2020886" cy="1318260"/>
          </a:xfrm>
          <a:prstGeom prst="roundRect">
            <a:avLst>
              <a:gd name="adj" fmla="val 8333"/>
            </a:avLst>
          </a:prstGeom>
          <a:solidFill>
            <a:schemeClr val="bg1"/>
          </a:solidFill>
          <a:ln w="12700" algn="ctr">
            <a:solidFill>
              <a:schemeClr val="accent4">
                <a:lumMod val="75000"/>
              </a:schemeClr>
            </a:solid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US" sz="1400" b="1" kern="0">
                <a:solidFill>
                  <a:schemeClr val="accent4">
                    <a:lumMod val="75000"/>
                  </a:schemeClr>
                </a:solidFill>
                <a:ea typeface="Arial Unicode MS" pitchFamily="34" charset="-128"/>
                <a:cs typeface="Arial Unicode MS" pitchFamily="34" charset="-128"/>
              </a:rPr>
              <a:t>Lifecycle</a:t>
            </a:r>
          </a:p>
          <a:p>
            <a:pPr algn="ctr" defTabSz="914217" fontAlgn="base">
              <a:spcBef>
                <a:spcPct val="50000"/>
              </a:spcBef>
              <a:spcAft>
                <a:spcPct val="0"/>
              </a:spcAft>
              <a:buClr>
                <a:srgbClr val="F0AB00"/>
              </a:buClr>
              <a:buSzPct val="80000"/>
            </a:pPr>
            <a:r>
              <a:rPr lang="en-US" sz="1200" kern="0">
                <a:ea typeface="Arial Unicode MS" pitchFamily="34" charset="-128"/>
                <a:cs typeface="Arial Unicode MS" pitchFamily="34" charset="-128"/>
              </a:rPr>
              <a:t>Release</a:t>
            </a:r>
          </a:p>
          <a:p>
            <a:pPr algn="ctr" defTabSz="914217" fontAlgn="base">
              <a:spcBef>
                <a:spcPct val="50000"/>
              </a:spcBef>
              <a:spcAft>
                <a:spcPct val="0"/>
              </a:spcAft>
              <a:buClr>
                <a:srgbClr val="F0AB00"/>
              </a:buClr>
              <a:buSzPct val="80000"/>
            </a:pPr>
            <a:r>
              <a:rPr lang="en-US" sz="1200" kern="0">
                <a:ea typeface="Arial Unicode MS" pitchFamily="34" charset="-128"/>
                <a:cs typeface="Arial Unicode MS" pitchFamily="34" charset="-128"/>
              </a:rPr>
              <a:t>Versioning</a:t>
            </a:r>
          </a:p>
          <a:p>
            <a:pPr algn="ctr" defTabSz="914217" fontAlgn="base">
              <a:spcBef>
                <a:spcPct val="50000"/>
              </a:spcBef>
              <a:spcAft>
                <a:spcPct val="0"/>
              </a:spcAft>
              <a:buClr>
                <a:srgbClr val="F0AB00"/>
              </a:buClr>
              <a:buSzPct val="80000"/>
            </a:pPr>
            <a:r>
              <a:rPr lang="en-US" sz="1200" kern="0">
                <a:ea typeface="Arial Unicode MS" pitchFamily="34" charset="-128"/>
                <a:cs typeface="Arial Unicode MS" pitchFamily="34" charset="-128"/>
              </a:rPr>
              <a:t>Deprecation</a:t>
            </a:r>
          </a:p>
          <a:p>
            <a:pPr algn="ctr" defTabSz="914217" fontAlgn="base">
              <a:spcBef>
                <a:spcPct val="50000"/>
              </a:spcBef>
              <a:spcAft>
                <a:spcPct val="0"/>
              </a:spcAft>
              <a:buClr>
                <a:srgbClr val="F0AB00"/>
              </a:buClr>
              <a:buSzPct val="80000"/>
            </a:pPr>
            <a:endParaRPr lang="en-US" sz="1400" kern="0">
              <a:ea typeface="Arial Unicode MS" pitchFamily="34" charset="-128"/>
              <a:cs typeface="Arial Unicode MS" pitchFamily="34" charset="-128"/>
            </a:endParaRPr>
          </a:p>
        </p:txBody>
      </p:sp>
      <p:cxnSp>
        <p:nvCxnSpPr>
          <p:cNvPr id="42" name="Elbow Connector 32">
            <a:extLst>
              <a:ext uri="{FF2B5EF4-FFF2-40B4-BE49-F238E27FC236}">
                <a16:creationId xmlns:a16="http://schemas.microsoft.com/office/drawing/2014/main" id="{0C895DCE-3FBB-4C66-8363-7E404848FF69}"/>
              </a:ext>
            </a:extLst>
          </p:cNvPr>
          <p:cNvCxnSpPr>
            <a:cxnSpLocks/>
            <a:stCxn id="28" idx="0"/>
            <a:endCxn id="40" idx="1"/>
          </p:cNvCxnSpPr>
          <p:nvPr/>
        </p:nvCxnSpPr>
        <p:spPr>
          <a:xfrm rot="5400000" flipH="1" flipV="1">
            <a:off x="6941466" y="1639791"/>
            <a:ext cx="1234572" cy="1715358"/>
          </a:xfrm>
          <a:prstGeom prst="bentConnector2">
            <a:avLst/>
          </a:prstGeom>
          <a:ln w="15875">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30626C5A-4BE2-42A5-AF56-5B107373E6AA}"/>
              </a:ext>
            </a:extLst>
          </p:cNvPr>
          <p:cNvSpPr/>
          <p:nvPr/>
        </p:nvSpPr>
        <p:spPr bwMode="gray">
          <a:xfrm>
            <a:off x="6162678" y="4223754"/>
            <a:ext cx="562708" cy="562708"/>
          </a:xfrm>
          <a:prstGeom prst="ellipse">
            <a:avLst/>
          </a:prstGeom>
          <a:solidFill>
            <a:schemeClr val="bg1"/>
          </a:solidFill>
          <a:ln w="158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a:solidFill>
                  <a:schemeClr val="accent2"/>
                </a:solidFill>
                <a:ea typeface="Arial Unicode MS" pitchFamily="34" charset="-128"/>
                <a:cs typeface="Arial Unicode MS" pitchFamily="34" charset="-128"/>
              </a:rPr>
              <a:t>4</a:t>
            </a:r>
            <a:endParaRPr kumimoji="0" lang="en-US" sz="2800" b="1" i="0" u="none" strike="noStrike" kern="0" cap="none" spc="0" normalizeH="0" baseline="0">
              <a:ln>
                <a:noFill/>
              </a:ln>
              <a:solidFill>
                <a:schemeClr val="accent2"/>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85893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8" grpId="0" animBg="1"/>
      <p:bldP spid="29" grpId="0" animBg="1"/>
      <p:bldP spid="30" grpId="0"/>
      <p:bldP spid="32" grpId="0" animBg="1"/>
      <p:bldP spid="37" grpId="0" animBg="1"/>
      <p:bldP spid="12" grpId="0"/>
      <p:bldP spid="40" grpId="0" animBg="1"/>
      <p:bldP spid="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B0C3-30AC-0F43-9406-9CC5EC21A050}"/>
              </a:ext>
            </a:extLst>
          </p:cNvPr>
          <p:cNvSpPr>
            <a:spLocks noGrp="1"/>
          </p:cNvSpPr>
          <p:nvPr>
            <p:ph type="title"/>
          </p:nvPr>
        </p:nvSpPr>
        <p:spPr/>
        <p:txBody>
          <a:bodyPr/>
          <a:lstStyle/>
          <a:p>
            <a:r>
              <a:rPr lang="en-GB" dirty="0"/>
              <a:t>SAP Fiori UI and A2X services</a:t>
            </a:r>
            <a:endParaRPr lang="en-US" dirty="0"/>
          </a:p>
        </p:txBody>
      </p:sp>
      <p:grpSp>
        <p:nvGrpSpPr>
          <p:cNvPr id="3" name="Group 2">
            <a:extLst>
              <a:ext uri="{FF2B5EF4-FFF2-40B4-BE49-F238E27FC236}">
                <a16:creationId xmlns:a16="http://schemas.microsoft.com/office/drawing/2014/main" id="{7EAFF491-E6E9-544D-9D16-4BBA9A850D86}"/>
              </a:ext>
            </a:extLst>
          </p:cNvPr>
          <p:cNvGrpSpPr/>
          <p:nvPr/>
        </p:nvGrpSpPr>
        <p:grpSpPr>
          <a:xfrm rot="5400000">
            <a:off x="6685434" y="1153904"/>
            <a:ext cx="844713" cy="844713"/>
            <a:chOff x="1328352" y="3076377"/>
            <a:chExt cx="1686697" cy="1686697"/>
          </a:xfrm>
        </p:grpSpPr>
        <p:sp>
          <p:nvSpPr>
            <p:cNvPr id="4" name="Oval 3">
              <a:extLst>
                <a:ext uri="{FF2B5EF4-FFF2-40B4-BE49-F238E27FC236}">
                  <a16:creationId xmlns:a16="http://schemas.microsoft.com/office/drawing/2014/main" id="{8CC4300C-0BDF-254E-BB60-92BE871C5519}"/>
                </a:ext>
              </a:extLst>
            </p:cNvPr>
            <p:cNvSpPr/>
            <p:nvPr/>
          </p:nvSpPr>
          <p:spPr bwMode="gray">
            <a:xfrm>
              <a:off x="1328352" y="3076377"/>
              <a:ext cx="1686697" cy="1686697"/>
            </a:xfrm>
            <a:prstGeom prst="ellipse">
              <a:avLst/>
            </a:prstGeom>
            <a:noFill/>
            <a:ln w="25400"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A7C63E65-E6D8-B747-B709-AB7E045A27D6}"/>
                </a:ext>
              </a:extLst>
            </p:cNvPr>
            <p:cNvPicPr>
              <a:picLocks noChangeAspect="1"/>
            </p:cNvPicPr>
            <p:nvPr/>
          </p:nvPicPr>
          <p:blipFill>
            <a:blip r:embed="rId2"/>
            <a:stretch>
              <a:fillRect/>
            </a:stretch>
          </p:blipFill>
          <p:spPr>
            <a:xfrm rot="5400000">
              <a:off x="1419859" y="3233341"/>
              <a:ext cx="1372767" cy="1372767"/>
            </a:xfrm>
            <a:prstGeom prst="rect">
              <a:avLst/>
            </a:prstGeom>
          </p:spPr>
        </p:pic>
      </p:grpSp>
      <p:sp>
        <p:nvSpPr>
          <p:cNvPr id="6" name="Rounded Rectangle 5">
            <a:extLst>
              <a:ext uri="{FF2B5EF4-FFF2-40B4-BE49-F238E27FC236}">
                <a16:creationId xmlns:a16="http://schemas.microsoft.com/office/drawing/2014/main" id="{EA918BE3-E622-8A40-9AE0-485D32C37423}"/>
              </a:ext>
            </a:extLst>
          </p:cNvPr>
          <p:cNvSpPr/>
          <p:nvPr/>
        </p:nvSpPr>
        <p:spPr bwMode="gray">
          <a:xfrm>
            <a:off x="4539023" y="2249394"/>
            <a:ext cx="2520000" cy="359691"/>
          </a:xfrm>
          <a:prstGeom prst="roundRect">
            <a:avLst/>
          </a:prstGeom>
          <a:noFill/>
          <a:ln w="25400" algn="ctr">
            <a:solidFill>
              <a:schemeClr val="accent5"/>
            </a:solidFill>
            <a:miter lim="800000"/>
            <a:headEnd/>
            <a:tailEnd/>
          </a:ln>
        </p:spPr>
        <p:txBody>
          <a:bodyPr lIns="90000" tIns="72000" rIns="90000" bIns="72000" rtlCol="0" anchor="ctr"/>
          <a:lstStyle/>
          <a:p>
            <a:pPr algn="ctr" fontAlgn="base">
              <a:spcAft>
                <a:spcPct val="0"/>
              </a:spcAft>
              <a:buClr>
                <a:srgbClr val="F0AB00"/>
              </a:buClr>
              <a:buSzPct val="80000"/>
            </a:pPr>
            <a:r>
              <a:rPr lang="en-GB" sz="1400" kern="0" dirty="0">
                <a:solidFill>
                  <a:schemeClr val="accent5"/>
                </a:solidFill>
                <a:ea typeface="Arial Unicode MS" pitchFamily="34" charset="-128"/>
                <a:cs typeface="Arial Unicode MS" pitchFamily="34" charset="-128"/>
              </a:rPr>
              <a:t>A2X</a:t>
            </a:r>
          </a:p>
        </p:txBody>
      </p:sp>
      <p:sp>
        <p:nvSpPr>
          <p:cNvPr id="7" name="Rounded Rectangle 6">
            <a:extLst>
              <a:ext uri="{FF2B5EF4-FFF2-40B4-BE49-F238E27FC236}">
                <a16:creationId xmlns:a16="http://schemas.microsoft.com/office/drawing/2014/main" id="{3DF8D8BB-CB86-604D-B1D6-E95FE8213777}"/>
              </a:ext>
            </a:extLst>
          </p:cNvPr>
          <p:cNvSpPr/>
          <p:nvPr/>
        </p:nvSpPr>
        <p:spPr bwMode="gray">
          <a:xfrm>
            <a:off x="7129544" y="2255488"/>
            <a:ext cx="2520000" cy="359691"/>
          </a:xfrm>
          <a:prstGeom prst="roundRect">
            <a:avLst/>
          </a:prstGeom>
          <a:noFill/>
          <a:ln w="254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sz="1400" b="0" i="0" u="none" strike="noStrike" kern="0" cap="none" spc="0" normalizeH="0" baseline="0" noProof="0" dirty="0">
                <a:ln>
                  <a:noFill/>
                </a:ln>
                <a:solidFill>
                  <a:schemeClr val="accent3"/>
                </a:solidFill>
                <a:effectLst/>
                <a:uLnTx/>
                <a:uFillTx/>
                <a:ea typeface="Arial Unicode MS" pitchFamily="34" charset="-128"/>
                <a:cs typeface="Arial Unicode MS" pitchFamily="34" charset="-128"/>
              </a:rPr>
              <a:t>SAP FIORI UI</a:t>
            </a:r>
          </a:p>
        </p:txBody>
      </p:sp>
      <p:sp>
        <p:nvSpPr>
          <p:cNvPr id="8" name="TextBox 7">
            <a:extLst>
              <a:ext uri="{FF2B5EF4-FFF2-40B4-BE49-F238E27FC236}">
                <a16:creationId xmlns:a16="http://schemas.microsoft.com/office/drawing/2014/main" id="{2839DDD6-891D-1A45-BEED-AD86ACBEB611}"/>
              </a:ext>
            </a:extLst>
          </p:cNvPr>
          <p:cNvSpPr txBox="1"/>
          <p:nvPr/>
        </p:nvSpPr>
        <p:spPr>
          <a:xfrm>
            <a:off x="2239099" y="2783494"/>
            <a:ext cx="184986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UI annotation exposure</a:t>
            </a:r>
          </a:p>
        </p:txBody>
      </p:sp>
      <p:cxnSp>
        <p:nvCxnSpPr>
          <p:cNvPr id="10" name="Straight Connector 9">
            <a:extLst>
              <a:ext uri="{FF2B5EF4-FFF2-40B4-BE49-F238E27FC236}">
                <a16:creationId xmlns:a16="http://schemas.microsoft.com/office/drawing/2014/main" id="{EC53D528-EB8F-5B49-93A9-1FD4BA395731}"/>
              </a:ext>
            </a:extLst>
          </p:cNvPr>
          <p:cNvCxnSpPr>
            <a:cxnSpLocks/>
          </p:cNvCxnSpPr>
          <p:nvPr/>
        </p:nvCxnSpPr>
        <p:spPr>
          <a:xfrm>
            <a:off x="2239099" y="3127248"/>
            <a:ext cx="7410445"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773D24ED-7BF7-5B4E-8059-5EFB4F8245BB}"/>
              </a:ext>
            </a:extLst>
          </p:cNvPr>
          <p:cNvCxnSpPr>
            <a:stCxn id="4" idx="4"/>
            <a:endCxn id="6" idx="0"/>
          </p:cNvCxnSpPr>
          <p:nvPr/>
        </p:nvCxnSpPr>
        <p:spPr>
          <a:xfrm rot="10800000" flipV="1">
            <a:off x="5799024" y="1576260"/>
            <a:ext cx="886411" cy="673133"/>
          </a:xfrm>
          <a:prstGeom prst="bentConnector2">
            <a:avLst/>
          </a:prstGeom>
          <a:ln w="254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66105D89-3412-4147-957C-D83C0B0549E6}"/>
              </a:ext>
            </a:extLst>
          </p:cNvPr>
          <p:cNvCxnSpPr>
            <a:cxnSpLocks/>
            <a:stCxn id="4" idx="0"/>
            <a:endCxn id="7" idx="0"/>
          </p:cNvCxnSpPr>
          <p:nvPr/>
        </p:nvCxnSpPr>
        <p:spPr>
          <a:xfrm>
            <a:off x="7530147" y="1576261"/>
            <a:ext cx="859397" cy="679227"/>
          </a:xfrm>
          <a:prstGeom prst="bentConnector2">
            <a:avLst/>
          </a:prstGeom>
          <a:ln w="254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C490F48-5CF0-8845-8DA5-75C0D73CD0DE}"/>
              </a:ext>
            </a:extLst>
          </p:cNvPr>
          <p:cNvSpPr txBox="1"/>
          <p:nvPr/>
        </p:nvSpPr>
        <p:spPr>
          <a:xfrm>
            <a:off x="5306900" y="2783494"/>
            <a:ext cx="984245"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Not required</a:t>
            </a:r>
          </a:p>
        </p:txBody>
      </p:sp>
      <p:sp>
        <p:nvSpPr>
          <p:cNvPr id="18" name="TextBox 17">
            <a:extLst>
              <a:ext uri="{FF2B5EF4-FFF2-40B4-BE49-F238E27FC236}">
                <a16:creationId xmlns:a16="http://schemas.microsoft.com/office/drawing/2014/main" id="{8C92C97D-CD67-6741-97D1-CD1BA22BC032}"/>
              </a:ext>
            </a:extLst>
          </p:cNvPr>
          <p:cNvSpPr txBox="1"/>
          <p:nvPr/>
        </p:nvSpPr>
        <p:spPr>
          <a:xfrm>
            <a:off x="8026464" y="2783494"/>
            <a:ext cx="726160"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Required</a:t>
            </a:r>
          </a:p>
        </p:txBody>
      </p:sp>
      <p:sp>
        <p:nvSpPr>
          <p:cNvPr id="27" name="TextBox 26">
            <a:extLst>
              <a:ext uri="{FF2B5EF4-FFF2-40B4-BE49-F238E27FC236}">
                <a16:creationId xmlns:a16="http://schemas.microsoft.com/office/drawing/2014/main" id="{460051E4-8DCB-E749-A3EC-F4C39ABEEAE3}"/>
              </a:ext>
            </a:extLst>
          </p:cNvPr>
          <p:cNvSpPr txBox="1"/>
          <p:nvPr/>
        </p:nvSpPr>
        <p:spPr>
          <a:xfrm>
            <a:off x="2239099" y="3362605"/>
            <a:ext cx="846386"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Value help</a:t>
            </a:r>
          </a:p>
        </p:txBody>
      </p:sp>
      <p:cxnSp>
        <p:nvCxnSpPr>
          <p:cNvPr id="28" name="Straight Connector 27">
            <a:extLst>
              <a:ext uri="{FF2B5EF4-FFF2-40B4-BE49-F238E27FC236}">
                <a16:creationId xmlns:a16="http://schemas.microsoft.com/office/drawing/2014/main" id="{B3212545-E2DC-4C41-85DC-880FD1B9B638}"/>
              </a:ext>
            </a:extLst>
          </p:cNvPr>
          <p:cNvCxnSpPr>
            <a:cxnSpLocks/>
          </p:cNvCxnSpPr>
          <p:nvPr/>
        </p:nvCxnSpPr>
        <p:spPr>
          <a:xfrm>
            <a:off x="2239099" y="3785970"/>
            <a:ext cx="7410445"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49B3FA2-A9FB-0248-BCCB-7361CD879E52}"/>
              </a:ext>
            </a:extLst>
          </p:cNvPr>
          <p:cNvSpPr txBox="1"/>
          <p:nvPr/>
        </p:nvSpPr>
        <p:spPr>
          <a:xfrm>
            <a:off x="4779513" y="3254884"/>
            <a:ext cx="2039020" cy="430887"/>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Not required</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 (but replicated code lists)</a:t>
            </a:r>
          </a:p>
        </p:txBody>
      </p:sp>
      <p:sp>
        <p:nvSpPr>
          <p:cNvPr id="30" name="TextBox 29">
            <a:extLst>
              <a:ext uri="{FF2B5EF4-FFF2-40B4-BE49-F238E27FC236}">
                <a16:creationId xmlns:a16="http://schemas.microsoft.com/office/drawing/2014/main" id="{68D42DFE-9335-6242-8002-D0CED579EB6D}"/>
              </a:ext>
            </a:extLst>
          </p:cNvPr>
          <p:cNvSpPr txBox="1"/>
          <p:nvPr/>
        </p:nvSpPr>
        <p:spPr>
          <a:xfrm>
            <a:off x="7296297" y="3254884"/>
            <a:ext cx="2186496" cy="430887"/>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Required</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(for UI end-user interaction)</a:t>
            </a:r>
          </a:p>
        </p:txBody>
      </p:sp>
      <p:sp>
        <p:nvSpPr>
          <p:cNvPr id="31" name="TextBox 30">
            <a:extLst>
              <a:ext uri="{FF2B5EF4-FFF2-40B4-BE49-F238E27FC236}">
                <a16:creationId xmlns:a16="http://schemas.microsoft.com/office/drawing/2014/main" id="{CE23F9B1-3688-9D43-B1CC-439157BFB0BF}"/>
              </a:ext>
            </a:extLst>
          </p:cNvPr>
          <p:cNvSpPr txBox="1"/>
          <p:nvPr/>
        </p:nvSpPr>
        <p:spPr>
          <a:xfrm>
            <a:off x="2239099" y="3936346"/>
            <a:ext cx="1889941"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Dynamic feature control</a:t>
            </a:r>
          </a:p>
        </p:txBody>
      </p:sp>
      <p:cxnSp>
        <p:nvCxnSpPr>
          <p:cNvPr id="32" name="Straight Connector 31">
            <a:extLst>
              <a:ext uri="{FF2B5EF4-FFF2-40B4-BE49-F238E27FC236}">
                <a16:creationId xmlns:a16="http://schemas.microsoft.com/office/drawing/2014/main" id="{91521DDE-2D51-1F45-AAFB-10866848CE5B}"/>
              </a:ext>
            </a:extLst>
          </p:cNvPr>
          <p:cNvCxnSpPr>
            <a:cxnSpLocks/>
          </p:cNvCxnSpPr>
          <p:nvPr/>
        </p:nvCxnSpPr>
        <p:spPr>
          <a:xfrm>
            <a:off x="2239099" y="4274004"/>
            <a:ext cx="7410445"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70172AE-B188-914F-BA28-BD7275DEE50F}"/>
              </a:ext>
            </a:extLst>
          </p:cNvPr>
          <p:cNvSpPr txBox="1"/>
          <p:nvPr/>
        </p:nvSpPr>
        <p:spPr>
          <a:xfrm>
            <a:off x="5306902" y="3936346"/>
            <a:ext cx="984245"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Not required</a:t>
            </a:r>
          </a:p>
        </p:txBody>
      </p:sp>
      <p:sp>
        <p:nvSpPr>
          <p:cNvPr id="34" name="TextBox 33">
            <a:extLst>
              <a:ext uri="{FF2B5EF4-FFF2-40B4-BE49-F238E27FC236}">
                <a16:creationId xmlns:a16="http://schemas.microsoft.com/office/drawing/2014/main" id="{A3EB0F93-908A-9048-B3D8-6394CB433100}"/>
              </a:ext>
            </a:extLst>
          </p:cNvPr>
          <p:cNvSpPr txBox="1"/>
          <p:nvPr/>
        </p:nvSpPr>
        <p:spPr>
          <a:xfrm>
            <a:off x="8026464" y="3936346"/>
            <a:ext cx="726161"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Required</a:t>
            </a:r>
          </a:p>
        </p:txBody>
      </p:sp>
      <p:sp>
        <p:nvSpPr>
          <p:cNvPr id="35" name="TextBox 34">
            <a:extLst>
              <a:ext uri="{FF2B5EF4-FFF2-40B4-BE49-F238E27FC236}">
                <a16:creationId xmlns:a16="http://schemas.microsoft.com/office/drawing/2014/main" id="{CAEBA6DF-17B4-324C-97A6-F8CECBF3D76D}"/>
              </a:ext>
            </a:extLst>
          </p:cNvPr>
          <p:cNvSpPr txBox="1"/>
          <p:nvPr/>
        </p:nvSpPr>
        <p:spPr>
          <a:xfrm>
            <a:off x="2239099" y="4409279"/>
            <a:ext cx="387927"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Draft</a:t>
            </a:r>
          </a:p>
        </p:txBody>
      </p:sp>
      <p:cxnSp>
        <p:nvCxnSpPr>
          <p:cNvPr id="36" name="Straight Connector 35">
            <a:extLst>
              <a:ext uri="{FF2B5EF4-FFF2-40B4-BE49-F238E27FC236}">
                <a16:creationId xmlns:a16="http://schemas.microsoft.com/office/drawing/2014/main" id="{20AA208E-C35A-D444-A277-95D78407D57C}"/>
              </a:ext>
            </a:extLst>
          </p:cNvPr>
          <p:cNvCxnSpPr>
            <a:cxnSpLocks/>
          </p:cNvCxnSpPr>
          <p:nvPr/>
        </p:nvCxnSpPr>
        <p:spPr>
          <a:xfrm>
            <a:off x="2239099" y="4721549"/>
            <a:ext cx="7410445"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0759890-950B-8648-8E8E-1AED09CE3C07}"/>
              </a:ext>
            </a:extLst>
          </p:cNvPr>
          <p:cNvSpPr txBox="1"/>
          <p:nvPr/>
        </p:nvSpPr>
        <p:spPr>
          <a:xfrm>
            <a:off x="5306899" y="4404185"/>
            <a:ext cx="984245"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Not required</a:t>
            </a:r>
          </a:p>
        </p:txBody>
      </p:sp>
      <p:sp>
        <p:nvSpPr>
          <p:cNvPr id="38" name="TextBox 37">
            <a:extLst>
              <a:ext uri="{FF2B5EF4-FFF2-40B4-BE49-F238E27FC236}">
                <a16:creationId xmlns:a16="http://schemas.microsoft.com/office/drawing/2014/main" id="{A31CE657-0053-154A-812C-7FC13AA30280}"/>
              </a:ext>
            </a:extLst>
          </p:cNvPr>
          <p:cNvSpPr txBox="1"/>
          <p:nvPr/>
        </p:nvSpPr>
        <p:spPr>
          <a:xfrm>
            <a:off x="8026464" y="4404185"/>
            <a:ext cx="726160"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Required</a:t>
            </a:r>
          </a:p>
        </p:txBody>
      </p:sp>
      <p:sp>
        <p:nvSpPr>
          <p:cNvPr id="39" name="TextBox 38">
            <a:extLst>
              <a:ext uri="{FF2B5EF4-FFF2-40B4-BE49-F238E27FC236}">
                <a16:creationId xmlns:a16="http://schemas.microsoft.com/office/drawing/2014/main" id="{3B0DD6F7-788A-DF4A-B516-00FEE7321167}"/>
              </a:ext>
            </a:extLst>
          </p:cNvPr>
          <p:cNvSpPr txBox="1"/>
          <p:nvPr/>
        </p:nvSpPr>
        <p:spPr>
          <a:xfrm>
            <a:off x="2239099" y="4825340"/>
            <a:ext cx="1920398"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err="1">
                <a:ea typeface="Arial Unicode MS" pitchFamily="34" charset="-128"/>
                <a:cs typeface="Arial Unicode MS" pitchFamily="34" charset="-128"/>
              </a:rPr>
              <a:t>ContentIDs</a:t>
            </a:r>
            <a:r>
              <a:rPr lang="en-US" sz="1400" kern="0" dirty="0">
                <a:ea typeface="Arial Unicode MS" pitchFamily="34" charset="-128"/>
                <a:cs typeface="Arial Unicode MS" pitchFamily="34" charset="-128"/>
              </a:rPr>
              <a:t> for complex </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$batch requests</a:t>
            </a:r>
          </a:p>
        </p:txBody>
      </p:sp>
      <p:cxnSp>
        <p:nvCxnSpPr>
          <p:cNvPr id="40" name="Straight Connector 39">
            <a:extLst>
              <a:ext uri="{FF2B5EF4-FFF2-40B4-BE49-F238E27FC236}">
                <a16:creationId xmlns:a16="http://schemas.microsoft.com/office/drawing/2014/main" id="{C23BA32C-C857-054A-9F8F-E71148F7EA5A}"/>
              </a:ext>
            </a:extLst>
          </p:cNvPr>
          <p:cNvCxnSpPr>
            <a:cxnSpLocks/>
          </p:cNvCxnSpPr>
          <p:nvPr/>
        </p:nvCxnSpPr>
        <p:spPr>
          <a:xfrm flipV="1">
            <a:off x="2239099" y="5346754"/>
            <a:ext cx="7410445" cy="913"/>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0EB6FC0-43E9-8441-A9F8-DBA37D0178B0}"/>
              </a:ext>
            </a:extLst>
          </p:cNvPr>
          <p:cNvSpPr txBox="1"/>
          <p:nvPr/>
        </p:nvSpPr>
        <p:spPr>
          <a:xfrm>
            <a:off x="5435941" y="4933061"/>
            <a:ext cx="726160"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Required</a:t>
            </a:r>
          </a:p>
        </p:txBody>
      </p:sp>
      <p:sp>
        <p:nvSpPr>
          <p:cNvPr id="42" name="TextBox 41">
            <a:extLst>
              <a:ext uri="{FF2B5EF4-FFF2-40B4-BE49-F238E27FC236}">
                <a16:creationId xmlns:a16="http://schemas.microsoft.com/office/drawing/2014/main" id="{CDE5BD91-812B-DD4C-A855-F2064EC33255}"/>
              </a:ext>
            </a:extLst>
          </p:cNvPr>
          <p:cNvSpPr txBox="1"/>
          <p:nvPr/>
        </p:nvSpPr>
        <p:spPr>
          <a:xfrm>
            <a:off x="7897423" y="4933061"/>
            <a:ext cx="984244"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Not required</a:t>
            </a:r>
          </a:p>
        </p:txBody>
      </p:sp>
      <p:cxnSp>
        <p:nvCxnSpPr>
          <p:cNvPr id="52" name="Straight Connector 51">
            <a:extLst>
              <a:ext uri="{FF2B5EF4-FFF2-40B4-BE49-F238E27FC236}">
                <a16:creationId xmlns:a16="http://schemas.microsoft.com/office/drawing/2014/main" id="{FDBA65AA-F503-D741-B908-915A41C3CB9C}"/>
              </a:ext>
            </a:extLst>
          </p:cNvPr>
          <p:cNvCxnSpPr>
            <a:cxnSpLocks/>
            <a:stCxn id="6" idx="1"/>
          </p:cNvCxnSpPr>
          <p:nvPr/>
        </p:nvCxnSpPr>
        <p:spPr>
          <a:xfrm>
            <a:off x="4539023" y="2429240"/>
            <a:ext cx="0" cy="3543631"/>
          </a:xfrm>
          <a:prstGeom prst="line">
            <a:avLst/>
          </a:prstGeom>
          <a:ln w="2540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404721-7963-0F43-B824-4BF9788BF45C}"/>
              </a:ext>
            </a:extLst>
          </p:cNvPr>
          <p:cNvCxnSpPr>
            <a:cxnSpLocks/>
            <a:stCxn id="6" idx="3"/>
          </p:cNvCxnSpPr>
          <p:nvPr/>
        </p:nvCxnSpPr>
        <p:spPr>
          <a:xfrm>
            <a:off x="7059023" y="2429240"/>
            <a:ext cx="0" cy="3543631"/>
          </a:xfrm>
          <a:prstGeom prst="line">
            <a:avLst/>
          </a:prstGeom>
          <a:ln w="2540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60AAD68-11AB-334D-B5FA-3FBFC3D90A37}"/>
              </a:ext>
            </a:extLst>
          </p:cNvPr>
          <p:cNvCxnSpPr>
            <a:cxnSpLocks/>
            <a:stCxn id="7" idx="1"/>
          </p:cNvCxnSpPr>
          <p:nvPr/>
        </p:nvCxnSpPr>
        <p:spPr>
          <a:xfrm>
            <a:off x="7129544" y="2435334"/>
            <a:ext cx="0" cy="3537537"/>
          </a:xfrm>
          <a:prstGeom prst="line">
            <a:avLst/>
          </a:prstGeom>
          <a:ln w="254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044132E-0580-CD4B-8850-EAAF4F79ADE1}"/>
              </a:ext>
            </a:extLst>
          </p:cNvPr>
          <p:cNvCxnSpPr>
            <a:cxnSpLocks/>
            <a:stCxn id="7" idx="3"/>
          </p:cNvCxnSpPr>
          <p:nvPr/>
        </p:nvCxnSpPr>
        <p:spPr>
          <a:xfrm>
            <a:off x="9649544" y="2435334"/>
            <a:ext cx="0" cy="3537537"/>
          </a:xfrm>
          <a:prstGeom prst="line">
            <a:avLst/>
          </a:prstGeom>
          <a:ln w="254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E1B6C58-F37B-E24D-B0E7-44180590C386}"/>
              </a:ext>
            </a:extLst>
          </p:cNvPr>
          <p:cNvSpPr txBox="1"/>
          <p:nvPr/>
        </p:nvSpPr>
        <p:spPr>
          <a:xfrm>
            <a:off x="2239099" y="5451457"/>
            <a:ext cx="1970091"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Release, versioning and </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deprecation</a:t>
            </a:r>
          </a:p>
        </p:txBody>
      </p:sp>
      <p:cxnSp>
        <p:nvCxnSpPr>
          <p:cNvPr id="46" name="Straight Connector 45">
            <a:extLst>
              <a:ext uri="{FF2B5EF4-FFF2-40B4-BE49-F238E27FC236}">
                <a16:creationId xmlns:a16="http://schemas.microsoft.com/office/drawing/2014/main" id="{B86542E4-B07D-FA4C-9BEF-1AFB0AD953AA}"/>
              </a:ext>
            </a:extLst>
          </p:cNvPr>
          <p:cNvCxnSpPr>
            <a:cxnSpLocks/>
          </p:cNvCxnSpPr>
          <p:nvPr/>
        </p:nvCxnSpPr>
        <p:spPr>
          <a:xfrm flipV="1">
            <a:off x="2239099" y="5972871"/>
            <a:ext cx="7410445" cy="913"/>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C6A61D4-B8EA-5E4A-A108-11A03CD41D10}"/>
              </a:ext>
            </a:extLst>
          </p:cNvPr>
          <p:cNvSpPr txBox="1"/>
          <p:nvPr/>
        </p:nvSpPr>
        <p:spPr>
          <a:xfrm>
            <a:off x="5435941" y="5559178"/>
            <a:ext cx="726160"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Required</a:t>
            </a:r>
          </a:p>
        </p:txBody>
      </p:sp>
      <p:sp>
        <p:nvSpPr>
          <p:cNvPr id="48" name="TextBox 47">
            <a:extLst>
              <a:ext uri="{FF2B5EF4-FFF2-40B4-BE49-F238E27FC236}">
                <a16:creationId xmlns:a16="http://schemas.microsoft.com/office/drawing/2014/main" id="{6FEF589D-9048-C047-B969-06B7BA5AED52}"/>
              </a:ext>
            </a:extLst>
          </p:cNvPr>
          <p:cNvSpPr txBox="1"/>
          <p:nvPr/>
        </p:nvSpPr>
        <p:spPr>
          <a:xfrm>
            <a:off x="7897423" y="5559178"/>
            <a:ext cx="984244"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Not required</a:t>
            </a:r>
          </a:p>
        </p:txBody>
      </p:sp>
      <p:cxnSp>
        <p:nvCxnSpPr>
          <p:cNvPr id="49" name="Straight Connector 48">
            <a:extLst>
              <a:ext uri="{FF2B5EF4-FFF2-40B4-BE49-F238E27FC236}">
                <a16:creationId xmlns:a16="http://schemas.microsoft.com/office/drawing/2014/main" id="{9B74AB87-C914-8148-AF4F-43EF5E190959}"/>
              </a:ext>
            </a:extLst>
          </p:cNvPr>
          <p:cNvCxnSpPr/>
          <p:nvPr/>
        </p:nvCxnSpPr>
        <p:spPr>
          <a:xfrm>
            <a:off x="4539023" y="5973784"/>
            <a:ext cx="2520000" cy="0"/>
          </a:xfrm>
          <a:prstGeom prst="line">
            <a:avLst/>
          </a:prstGeom>
          <a:ln w="25400">
            <a:solidFill>
              <a:schemeClr val="accent5"/>
            </a:solidFill>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00C08DC-FF90-5944-93CB-38CC34EACC0E}"/>
              </a:ext>
            </a:extLst>
          </p:cNvPr>
          <p:cNvCxnSpPr>
            <a:cxnSpLocks/>
          </p:cNvCxnSpPr>
          <p:nvPr/>
        </p:nvCxnSpPr>
        <p:spPr>
          <a:xfrm>
            <a:off x="7129544" y="5973784"/>
            <a:ext cx="2520000" cy="0"/>
          </a:xfrm>
          <a:prstGeom prst="line">
            <a:avLst/>
          </a:prstGeom>
          <a:ln w="25400">
            <a:solidFill>
              <a:schemeClr val="accent3"/>
            </a:solidFill>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218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9E6-76E1-FA40-A1D4-6A716DEA0DA6}"/>
              </a:ext>
            </a:extLst>
          </p:cNvPr>
          <p:cNvSpPr>
            <a:spLocks noGrp="1"/>
          </p:cNvSpPr>
          <p:nvPr>
            <p:ph type="title"/>
          </p:nvPr>
        </p:nvSpPr>
        <p:spPr>
          <a:xfrm>
            <a:off x="504000" y="504000"/>
            <a:ext cx="10991313" cy="369332"/>
          </a:xfrm>
        </p:spPr>
        <p:txBody>
          <a:bodyPr/>
          <a:lstStyle/>
          <a:p>
            <a:r>
              <a:rPr lang="en-GB" dirty="0"/>
              <a:t>Release and versioning of A2X services</a:t>
            </a:r>
            <a:endParaRPr lang="en-GB" sz="2400" b="0" dirty="0"/>
          </a:p>
        </p:txBody>
      </p:sp>
      <p:sp>
        <p:nvSpPr>
          <p:cNvPr id="3" name="Rounded Rectangle 2">
            <a:extLst>
              <a:ext uri="{FF2B5EF4-FFF2-40B4-BE49-F238E27FC236}">
                <a16:creationId xmlns:a16="http://schemas.microsoft.com/office/drawing/2014/main" id="{414D5F2B-D9E1-224E-95CB-F7262CB830E3}"/>
              </a:ext>
            </a:extLst>
          </p:cNvPr>
          <p:cNvSpPr/>
          <p:nvPr/>
        </p:nvSpPr>
        <p:spPr bwMode="gray">
          <a:xfrm rot="5400000">
            <a:off x="1952668" y="2809205"/>
            <a:ext cx="3817802" cy="2551338"/>
          </a:xfrm>
          <a:prstGeom prst="roundRect">
            <a:avLst>
              <a:gd name="adj" fmla="val 1066"/>
            </a:avLst>
          </a:prstGeom>
          <a:solidFill>
            <a:schemeClr val="bg1">
              <a:alpha val="11000"/>
            </a:schemeClr>
          </a:solidFill>
          <a:ln w="22225" algn="ctr">
            <a:solidFill>
              <a:schemeClr val="accent2"/>
            </a:solidFill>
            <a:miter lim="800000"/>
            <a:headEnd/>
            <a:tailEnd/>
          </a:ln>
        </p:spPr>
        <p:txBody>
          <a:bodyPr vert="vert270" lIns="89979" tIns="71983" rIns="107975" bIns="107975" rtlCol="0" anchor="b" anchorCtr="0"/>
          <a:lstStyle/>
          <a:p>
            <a:pPr algn="ctr" defTabSz="914217" fontAlgn="base">
              <a:spcBef>
                <a:spcPct val="50000"/>
              </a:spcBef>
              <a:spcAft>
                <a:spcPct val="0"/>
              </a:spcAft>
              <a:buClr>
                <a:srgbClr val="F0AB00"/>
              </a:buClr>
              <a:buSzPct val="80000"/>
            </a:pPr>
            <a:r>
              <a:rPr lang="en-GB" sz="1400" kern="0" dirty="0">
                <a:solidFill>
                  <a:schemeClr val="accent2"/>
                </a:solidFill>
                <a:ea typeface="Arial Unicode MS" pitchFamily="34" charset="-128"/>
                <a:cs typeface="Arial Unicode MS" pitchFamily="34" charset="-128"/>
              </a:rPr>
              <a:t>DATA &amp; BEHAVIOUR</a:t>
            </a:r>
          </a:p>
        </p:txBody>
      </p:sp>
      <p:grpSp>
        <p:nvGrpSpPr>
          <p:cNvPr id="103" name="Group 102">
            <a:extLst>
              <a:ext uri="{FF2B5EF4-FFF2-40B4-BE49-F238E27FC236}">
                <a16:creationId xmlns:a16="http://schemas.microsoft.com/office/drawing/2014/main" id="{6431C11C-D407-9947-BE60-FE1D8F819F53}"/>
              </a:ext>
            </a:extLst>
          </p:cNvPr>
          <p:cNvGrpSpPr/>
          <p:nvPr/>
        </p:nvGrpSpPr>
        <p:grpSpPr>
          <a:xfrm>
            <a:off x="2679441" y="3297434"/>
            <a:ext cx="2345815" cy="1563868"/>
            <a:chOff x="2681775" y="1561929"/>
            <a:chExt cx="2346358" cy="1559223"/>
          </a:xfrm>
        </p:grpSpPr>
        <p:sp>
          <p:nvSpPr>
            <p:cNvPr id="5" name="Rectangle: Rounded Corners 82">
              <a:extLst>
                <a:ext uri="{FF2B5EF4-FFF2-40B4-BE49-F238E27FC236}">
                  <a16:creationId xmlns:a16="http://schemas.microsoft.com/office/drawing/2014/main" id="{E4777702-76A3-C849-9FF1-E3C200684BC0}"/>
                </a:ext>
              </a:extLst>
            </p:cNvPr>
            <p:cNvSpPr/>
            <p:nvPr/>
          </p:nvSpPr>
          <p:spPr bwMode="gray">
            <a:xfrm>
              <a:off x="2681775" y="1561929"/>
              <a:ext cx="2346358" cy="1559223"/>
            </a:xfrm>
            <a:prstGeom prst="roundRect">
              <a:avLst>
                <a:gd name="adj" fmla="val 1840"/>
              </a:avLst>
            </a:prstGeom>
            <a:solidFill>
              <a:schemeClr val="bg1"/>
            </a:solidFill>
            <a:ln w="12700" algn="ctr">
              <a:solidFill>
                <a:schemeClr val="tx1">
                  <a:lumMod val="50000"/>
                  <a:lumOff val="50000"/>
                </a:schemeClr>
              </a:solidFill>
              <a:miter lim="800000"/>
              <a:headEnd/>
              <a:tailEnd/>
            </a:ln>
          </p:spPr>
          <p:txBody>
            <a:bodyPr lIns="179958" tIns="35992" rIns="89979" bIns="71983" rtlCol="0" anchor="t" anchorCtr="0"/>
            <a:lstStyle/>
            <a:p>
              <a:pPr defTabSz="914217" fontAlgn="base">
                <a:spcBef>
                  <a:spcPct val="50000"/>
                </a:spcBef>
                <a:spcAft>
                  <a:spcPct val="0"/>
                </a:spcAft>
                <a:buClr>
                  <a:srgbClr val="F0AB00"/>
                </a:buClr>
                <a:buSzPct val="80000"/>
              </a:pPr>
              <a:r>
                <a:rPr lang="en-GB" sz="1400" kern="0" dirty="0">
                  <a:solidFill>
                    <a:schemeClr val="accent3">
                      <a:lumMod val="50000"/>
                      <a:lumOff val="50000"/>
                    </a:schemeClr>
                  </a:solidFill>
                  <a:ea typeface="Arial Unicode MS" pitchFamily="34" charset="-128"/>
                  <a:cs typeface="Arial Unicode MS" pitchFamily="34" charset="-128"/>
                </a:rPr>
                <a:t>BO </a:t>
              </a:r>
              <a:r>
                <a:rPr lang="en-GB" sz="1400" i="1" kern="0" dirty="0" err="1">
                  <a:solidFill>
                    <a:schemeClr val="accent3">
                      <a:lumMod val="50000"/>
                      <a:lumOff val="50000"/>
                    </a:schemeClr>
                  </a:solidFill>
                  <a:ea typeface="Arial Unicode MS" pitchFamily="34" charset="-128"/>
                  <a:cs typeface="Arial Unicode MS" pitchFamily="34" charset="-128"/>
                </a:rPr>
                <a:t>SalesOrder</a:t>
              </a:r>
              <a:endParaRPr lang="en-GB" sz="1400" i="1" kern="0" dirty="0">
                <a:solidFill>
                  <a:schemeClr val="accent3">
                    <a:lumMod val="50000"/>
                    <a:lumOff val="50000"/>
                  </a:schemeClr>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en-GB" sz="1200" i="1"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en-GB" sz="1200" i="1"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en-GB" sz="1200" i="1"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en-GB" sz="1200" i="1"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en-GB" sz="1400" i="1" kern="0" dirty="0">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786E17D0-EAE3-EC43-9A6A-47991654DA28}"/>
                </a:ext>
              </a:extLst>
            </p:cNvPr>
            <p:cNvGrpSpPr/>
            <p:nvPr/>
          </p:nvGrpSpPr>
          <p:grpSpPr>
            <a:xfrm>
              <a:off x="2740959" y="1919167"/>
              <a:ext cx="520370" cy="1100618"/>
              <a:chOff x="6249404" y="4790769"/>
              <a:chExt cx="520370" cy="1257113"/>
            </a:xfrm>
          </p:grpSpPr>
          <p:sp>
            <p:nvSpPr>
              <p:cNvPr id="12" name="Rectangle 11">
                <a:extLst>
                  <a:ext uri="{FF2B5EF4-FFF2-40B4-BE49-F238E27FC236}">
                    <a16:creationId xmlns:a16="http://schemas.microsoft.com/office/drawing/2014/main" id="{33786918-C16E-4242-B02D-ECE85AAA5DEB}"/>
                  </a:ext>
                </a:extLst>
              </p:cNvPr>
              <p:cNvSpPr/>
              <p:nvPr/>
            </p:nvSpPr>
            <p:spPr bwMode="gray">
              <a:xfrm>
                <a:off x="6249404" y="4790769"/>
                <a:ext cx="520370" cy="1257113"/>
              </a:xfrm>
              <a:prstGeom prst="rect">
                <a:avLst/>
              </a:prstGeom>
              <a:solidFill>
                <a:schemeClr val="bg1">
                  <a:lumMod val="75000"/>
                </a:schemeClr>
              </a:solidFill>
              <a:ln w="12700" algn="ctr">
                <a:noFill/>
                <a:miter lim="800000"/>
                <a:headEnd/>
                <a:tailEnd/>
              </a:ln>
            </p:spPr>
            <p:txBody>
              <a:bodyPr lIns="0" tIns="71983" rIns="0" bIns="71983" rtlCol="0" anchor="t" anchorCtr="0"/>
              <a:lstStyle/>
              <a:p>
                <a:pPr algn="ctr" defTabSz="914217" fontAlgn="base">
                  <a:spcBef>
                    <a:spcPct val="50000"/>
                  </a:spcBef>
                  <a:spcAft>
                    <a:spcPct val="0"/>
                  </a:spcAft>
                  <a:buClr>
                    <a:srgbClr val="F0AB00"/>
                  </a:buClr>
                  <a:buSzPct val="80000"/>
                </a:pPr>
                <a:r>
                  <a:rPr lang="en-GB" sz="1100" b="1" kern="0" dirty="0">
                    <a:ea typeface="Arial Unicode MS" pitchFamily="34" charset="-128"/>
                    <a:cs typeface="Arial Unicode MS" pitchFamily="34" charset="-128"/>
                  </a:rPr>
                  <a:t>Model</a:t>
                </a:r>
              </a:p>
            </p:txBody>
          </p:sp>
          <p:sp>
            <p:nvSpPr>
              <p:cNvPr id="13" name="Rounded Rectangle 46">
                <a:extLst>
                  <a:ext uri="{FF2B5EF4-FFF2-40B4-BE49-F238E27FC236}">
                    <a16:creationId xmlns:a16="http://schemas.microsoft.com/office/drawing/2014/main" id="{CAE65C2E-E154-C543-AA3F-D79AB826A944}"/>
                  </a:ext>
                </a:extLst>
              </p:cNvPr>
              <p:cNvSpPr/>
              <p:nvPr/>
            </p:nvSpPr>
            <p:spPr bwMode="gray">
              <a:xfrm>
                <a:off x="6376396" y="5678826"/>
                <a:ext cx="256694" cy="270304"/>
              </a:xfrm>
              <a:prstGeom prst="roundRect">
                <a:avLst/>
              </a:prstGeom>
              <a:solidFill>
                <a:schemeClr val="tx2">
                  <a:lumMod val="60000"/>
                  <a:lumOff val="40000"/>
                </a:schemeClr>
              </a:solidFill>
              <a:ln w="12700" algn="ctr">
                <a:solidFill>
                  <a:schemeClr val="tx1">
                    <a:lumMod val="50000"/>
                    <a:lumOff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400" u="sng" kern="0" dirty="0">
                  <a:ea typeface="Arial Unicode MS" pitchFamily="34" charset="-128"/>
                  <a:cs typeface="Arial Unicode MS" pitchFamily="34" charset="-128"/>
                </a:endParaRPr>
              </a:p>
            </p:txBody>
          </p:sp>
          <p:sp>
            <p:nvSpPr>
              <p:cNvPr id="14" name="Rounded Rectangle 51">
                <a:extLst>
                  <a:ext uri="{FF2B5EF4-FFF2-40B4-BE49-F238E27FC236}">
                    <a16:creationId xmlns:a16="http://schemas.microsoft.com/office/drawing/2014/main" id="{E975955A-0F16-CB42-896B-CB7FEF86ED70}"/>
                  </a:ext>
                </a:extLst>
              </p:cNvPr>
              <p:cNvSpPr/>
              <p:nvPr/>
            </p:nvSpPr>
            <p:spPr bwMode="gray">
              <a:xfrm>
                <a:off x="6371756" y="5162430"/>
                <a:ext cx="256694" cy="270304"/>
              </a:xfrm>
              <a:prstGeom prst="roundRect">
                <a:avLst/>
              </a:prstGeom>
              <a:solidFill>
                <a:schemeClr val="tx2">
                  <a:lumMod val="60000"/>
                  <a:lumOff val="40000"/>
                </a:schemeClr>
              </a:solidFill>
              <a:ln w="12700" algn="ctr">
                <a:solidFill>
                  <a:schemeClr val="tx1">
                    <a:lumMod val="50000"/>
                    <a:lumOff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400" u="sng" kern="0" dirty="0">
                  <a:ea typeface="Arial Unicode MS" pitchFamily="34" charset="-128"/>
                  <a:cs typeface="Arial Unicode MS" pitchFamily="34" charset="-128"/>
                </a:endParaRPr>
              </a:p>
            </p:txBody>
          </p:sp>
          <p:cxnSp>
            <p:nvCxnSpPr>
              <p:cNvPr id="15" name="Straight Arrow Connector 14">
                <a:extLst>
                  <a:ext uri="{FF2B5EF4-FFF2-40B4-BE49-F238E27FC236}">
                    <a16:creationId xmlns:a16="http://schemas.microsoft.com/office/drawing/2014/main" id="{64F4435E-B47E-9C49-9654-994F9D0C5204}"/>
                  </a:ext>
                </a:extLst>
              </p:cNvPr>
              <p:cNvCxnSpPr/>
              <p:nvPr/>
            </p:nvCxnSpPr>
            <p:spPr>
              <a:xfrm>
                <a:off x="6500103" y="5432734"/>
                <a:ext cx="4640" cy="246092"/>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A42CE8F6-5FCC-884F-A29E-9457B51C7237}"/>
                </a:ext>
              </a:extLst>
            </p:cNvPr>
            <p:cNvSpPr/>
            <p:nvPr/>
          </p:nvSpPr>
          <p:spPr bwMode="gray">
            <a:xfrm>
              <a:off x="3320513" y="1919167"/>
              <a:ext cx="790839" cy="1100618"/>
            </a:xfrm>
            <a:prstGeom prst="rect">
              <a:avLst/>
            </a:prstGeom>
            <a:solidFill>
              <a:schemeClr val="bg1">
                <a:lumMod val="75000"/>
              </a:schemeClr>
            </a:solidFill>
            <a:ln w="12700" algn="ctr">
              <a:noFill/>
              <a:miter lim="800000"/>
              <a:headEnd/>
              <a:tailEnd/>
            </a:ln>
          </p:spPr>
          <p:txBody>
            <a:bodyPr lIns="0" tIns="71983" rIns="0" bIns="71983" rtlCol="0" anchor="t" anchorCtr="0"/>
            <a:lstStyle/>
            <a:p>
              <a:pPr algn="ctr" defTabSz="914217" fontAlgn="base">
                <a:spcBef>
                  <a:spcPct val="50000"/>
                </a:spcBef>
                <a:spcAft>
                  <a:spcPct val="0"/>
                </a:spcAft>
                <a:buClr>
                  <a:srgbClr val="F0AB00"/>
                </a:buClr>
                <a:buSzPct val="80000"/>
              </a:pPr>
              <a:r>
                <a:rPr lang="en-GB" sz="1100" b="1" kern="0" dirty="0">
                  <a:ea typeface="Arial Unicode MS" pitchFamily="34" charset="-128"/>
                  <a:cs typeface="Arial Unicode MS" pitchFamily="34" charset="-128"/>
                </a:rPr>
                <a:t>Behaviour</a:t>
              </a:r>
            </a:p>
            <a:p>
              <a:pPr algn="ctr" defTabSz="914217" fontAlgn="base">
                <a:spcBef>
                  <a:spcPct val="50000"/>
                </a:spcBef>
                <a:spcAft>
                  <a:spcPct val="0"/>
                </a:spcAft>
                <a:buClr>
                  <a:srgbClr val="F0AB00"/>
                </a:buClr>
                <a:buSzPct val="80000"/>
              </a:pPr>
              <a:r>
                <a:rPr lang="en-GB" sz="1000" kern="0" dirty="0">
                  <a:ea typeface="Arial Unicode MS" pitchFamily="34" charset="-128"/>
                  <a:cs typeface="Arial Unicode MS" pitchFamily="34" charset="-128"/>
                </a:rPr>
                <a:t>CUD</a:t>
              </a:r>
              <a:br>
                <a:rPr lang="en-GB" sz="1000" kern="0" dirty="0">
                  <a:ea typeface="Arial Unicode MS" pitchFamily="34" charset="-128"/>
                  <a:cs typeface="Arial Unicode MS" pitchFamily="34" charset="-128"/>
                </a:rPr>
              </a:br>
              <a:r>
                <a:rPr lang="en-GB" sz="1000" kern="0" dirty="0">
                  <a:ea typeface="Arial Unicode MS" pitchFamily="34" charset="-128"/>
                  <a:cs typeface="Arial Unicode MS" pitchFamily="34" charset="-128"/>
                </a:rPr>
                <a:t>Actions</a:t>
              </a:r>
              <a:br>
                <a:rPr lang="en-GB" sz="1000" kern="0" dirty="0">
                  <a:ea typeface="Arial Unicode MS" pitchFamily="34" charset="-128"/>
                  <a:cs typeface="Arial Unicode MS" pitchFamily="34" charset="-128"/>
                </a:rPr>
              </a:br>
              <a:r>
                <a:rPr lang="en-GB" sz="1000" kern="0" dirty="0">
                  <a:ea typeface="Arial Unicode MS" pitchFamily="34" charset="-128"/>
                  <a:cs typeface="Arial Unicode MS" pitchFamily="34" charset="-128"/>
                </a:rPr>
                <a:t>Locks</a:t>
              </a:r>
              <a:br>
                <a:rPr lang="en-GB" sz="1000" kern="0" dirty="0">
                  <a:ea typeface="Arial Unicode MS" pitchFamily="34" charset="-128"/>
                  <a:cs typeface="Arial Unicode MS" pitchFamily="34" charset="-128"/>
                </a:rPr>
              </a:br>
              <a:r>
                <a:rPr lang="en-GB" sz="1000" kern="0" dirty="0" err="1">
                  <a:ea typeface="Arial Unicode MS" pitchFamily="34" charset="-128"/>
                  <a:cs typeface="Arial Unicode MS" pitchFamily="34" charset="-128"/>
                </a:rPr>
                <a:t>eTag</a:t>
              </a:r>
              <a:br>
                <a:rPr lang="en-GB" sz="1000" kern="0" dirty="0">
                  <a:ea typeface="Arial Unicode MS" pitchFamily="34" charset="-128"/>
                  <a:cs typeface="Arial Unicode MS" pitchFamily="34" charset="-128"/>
                </a:rPr>
              </a:br>
              <a:r>
                <a:rPr lang="en-GB" sz="1000" kern="0" dirty="0">
                  <a:ea typeface="Arial Unicode MS" pitchFamily="34" charset="-128"/>
                  <a:cs typeface="Arial Unicode MS" pitchFamily="34" charset="-128"/>
                </a:rPr>
                <a:t>Draft</a:t>
              </a:r>
            </a:p>
            <a:p>
              <a:pPr algn="ctr" defTabSz="914217" fontAlgn="base">
                <a:spcBef>
                  <a:spcPct val="50000"/>
                </a:spcBef>
                <a:spcAft>
                  <a:spcPct val="0"/>
                </a:spcAft>
                <a:buClr>
                  <a:srgbClr val="F0AB00"/>
                </a:buClr>
                <a:buSzPct val="80000"/>
              </a:pPr>
              <a:endParaRPr lang="en-GB" sz="1100" kern="0" dirty="0">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0DE9EFC2-F569-F643-A29C-52AFF78F7AD3}"/>
                </a:ext>
              </a:extLst>
            </p:cNvPr>
            <p:cNvSpPr/>
            <p:nvPr/>
          </p:nvSpPr>
          <p:spPr bwMode="gray">
            <a:xfrm>
              <a:off x="4159906" y="1919167"/>
              <a:ext cx="790839" cy="1100618"/>
            </a:xfrm>
            <a:prstGeom prst="rect">
              <a:avLst/>
            </a:prstGeom>
            <a:solidFill>
              <a:schemeClr val="bg1">
                <a:lumMod val="75000"/>
              </a:schemeClr>
            </a:solidFill>
            <a:ln w="12700" algn="ctr">
              <a:noFill/>
              <a:miter lim="800000"/>
              <a:headEnd/>
              <a:tailEnd/>
            </a:ln>
          </p:spPr>
          <p:txBody>
            <a:bodyPr lIns="0" tIns="71983" rIns="0" bIns="71983" rtlCol="0" anchor="t" anchorCtr="0"/>
            <a:lstStyle/>
            <a:p>
              <a:pPr algn="ctr" defTabSz="914217" fontAlgn="base">
                <a:spcBef>
                  <a:spcPct val="50000"/>
                </a:spcBef>
                <a:spcAft>
                  <a:spcPct val="0"/>
                </a:spcAft>
                <a:buClr>
                  <a:srgbClr val="F0AB00"/>
                </a:buClr>
                <a:buSzPct val="80000"/>
              </a:pPr>
              <a:r>
                <a:rPr lang="en-GB" sz="1100" b="1" kern="0" dirty="0">
                  <a:ea typeface="Arial Unicode MS" pitchFamily="34" charset="-128"/>
                  <a:cs typeface="Arial Unicode MS" pitchFamily="34" charset="-128"/>
                </a:rPr>
                <a:t>Runtime</a:t>
              </a:r>
            </a:p>
            <a:p>
              <a:pPr algn="ctr" defTabSz="914217" fontAlgn="base">
                <a:spcBef>
                  <a:spcPct val="50000"/>
                </a:spcBef>
                <a:spcAft>
                  <a:spcPct val="0"/>
                </a:spcAft>
                <a:buClr>
                  <a:srgbClr val="F0AB00"/>
                </a:buClr>
                <a:buSzPct val="80000"/>
              </a:pPr>
              <a:r>
                <a:rPr lang="en-GB" sz="1000" kern="0" dirty="0">
                  <a:ea typeface="Arial Unicode MS" pitchFamily="34" charset="-128"/>
                  <a:cs typeface="Arial Unicode MS" pitchFamily="34" charset="-128"/>
                </a:rPr>
                <a:t>managed</a:t>
              </a:r>
            </a:p>
            <a:p>
              <a:pPr algn="ctr" defTabSz="914217" fontAlgn="base">
                <a:spcBef>
                  <a:spcPct val="50000"/>
                </a:spcBef>
                <a:spcAft>
                  <a:spcPct val="0"/>
                </a:spcAft>
                <a:buClr>
                  <a:srgbClr val="F0AB00"/>
                </a:buClr>
                <a:buSzPct val="80000"/>
              </a:pPr>
              <a:r>
                <a:rPr lang="en-GB" sz="1000" i="1" kern="0" dirty="0" err="1">
                  <a:ea typeface="Arial Unicode MS" pitchFamily="34" charset="-128"/>
                  <a:cs typeface="Arial Unicode MS" pitchFamily="34" charset="-128"/>
                </a:rPr>
                <a:t>XOR</a:t>
              </a:r>
              <a:endParaRPr lang="en-GB" sz="1000" i="1"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en-GB" sz="1000" kern="0" dirty="0">
                  <a:ea typeface="Arial Unicode MS" pitchFamily="34" charset="-128"/>
                  <a:cs typeface="Arial Unicode MS" pitchFamily="34" charset="-128"/>
                </a:rPr>
                <a:t>unmanaged</a:t>
              </a:r>
              <a:endParaRPr lang="en-GB" sz="1100" kern="0" dirty="0">
                <a:ea typeface="Arial Unicode MS" pitchFamily="34" charset="-128"/>
                <a:cs typeface="Arial Unicode MS" pitchFamily="34" charset="-128"/>
              </a:endParaRPr>
            </a:p>
          </p:txBody>
        </p:sp>
      </p:grpSp>
      <p:sp>
        <p:nvSpPr>
          <p:cNvPr id="26" name="Line Callout 2 (Border and Accent Bar) 70">
            <a:extLst>
              <a:ext uri="{FF2B5EF4-FFF2-40B4-BE49-F238E27FC236}">
                <a16:creationId xmlns:a16="http://schemas.microsoft.com/office/drawing/2014/main" id="{5BEA995F-8C13-C24D-8C59-6C6CEABD0293}"/>
              </a:ext>
            </a:extLst>
          </p:cNvPr>
          <p:cNvSpPr/>
          <p:nvPr/>
        </p:nvSpPr>
        <p:spPr bwMode="gray">
          <a:xfrm>
            <a:off x="503238" y="3319778"/>
            <a:ext cx="1715220" cy="443949"/>
          </a:xfrm>
          <a:prstGeom prst="accentBorderCallout2">
            <a:avLst>
              <a:gd name="adj1" fmla="val 35113"/>
              <a:gd name="adj2" fmla="val 103418"/>
              <a:gd name="adj3" fmla="val 34896"/>
              <a:gd name="adj4" fmla="val 109399"/>
              <a:gd name="adj5" fmla="val 52408"/>
              <a:gd name="adj6" fmla="val 127649"/>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71983" bIns="0" rtlCol="0" anchor="ctr" anchorCtr="0"/>
          <a:lstStyle/>
          <a:p>
            <a:pPr algn="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SD </a:t>
            </a:r>
            <a:r>
              <a:rPr lang="en-GB" sz="1200" i="1" kern="0" dirty="0">
                <a:solidFill>
                  <a:schemeClr val="bg1"/>
                </a:solidFill>
                <a:ea typeface="Arial Unicode MS" pitchFamily="34" charset="-128"/>
                <a:cs typeface="Arial Unicode MS" pitchFamily="34" charset="-128"/>
              </a:rPr>
              <a:t>implements</a:t>
            </a:r>
            <a:r>
              <a:rPr lang="en-GB" sz="1200" kern="0" dirty="0">
                <a:solidFill>
                  <a:schemeClr val="bg1"/>
                </a:solidFill>
                <a:ea typeface="Arial Unicode MS" pitchFamily="34" charset="-128"/>
                <a:cs typeface="Arial Unicode MS" pitchFamily="34" charset="-128"/>
              </a:rPr>
              <a:t> </a:t>
            </a:r>
            <a:br>
              <a:rPr lang="en-GB" sz="1200" kern="0" dirty="0">
                <a:solidFill>
                  <a:schemeClr val="bg1"/>
                </a:solidFill>
                <a:ea typeface="Arial Unicode MS" pitchFamily="34" charset="-128"/>
                <a:cs typeface="Arial Unicode MS" pitchFamily="34" charset="-128"/>
              </a:rPr>
            </a:br>
            <a:r>
              <a:rPr lang="en-GB" sz="1200" kern="0" dirty="0">
                <a:solidFill>
                  <a:schemeClr val="bg1"/>
                </a:solidFill>
                <a:ea typeface="Arial Unicode MS" pitchFamily="34" charset="-128"/>
                <a:cs typeface="Arial Unicode MS" pitchFamily="34" charset="-128"/>
              </a:rPr>
              <a:t>BO </a:t>
            </a:r>
            <a:r>
              <a:rPr lang="en-GB" sz="1200" kern="0" dirty="0" err="1">
                <a:solidFill>
                  <a:schemeClr val="bg1"/>
                </a:solidFill>
                <a:ea typeface="Arial Unicode MS" pitchFamily="34" charset="-128"/>
                <a:cs typeface="Arial Unicode MS" pitchFamily="34" charset="-128"/>
              </a:rPr>
              <a:t>SalesOrder</a:t>
            </a:r>
            <a:endParaRPr lang="en-GB" sz="1200" kern="0" dirty="0">
              <a:solidFill>
                <a:schemeClr val="bg1"/>
              </a:solidFill>
              <a:ea typeface="Arial Unicode MS" pitchFamily="34" charset="-128"/>
              <a:cs typeface="Arial Unicode MS" pitchFamily="34" charset="-128"/>
            </a:endParaRPr>
          </a:p>
        </p:txBody>
      </p:sp>
      <p:sp>
        <p:nvSpPr>
          <p:cNvPr id="27" name="Rounded Rectangle 26">
            <a:extLst>
              <a:ext uri="{FF2B5EF4-FFF2-40B4-BE49-F238E27FC236}">
                <a16:creationId xmlns:a16="http://schemas.microsoft.com/office/drawing/2014/main" id="{8B347991-5CCF-1A44-89CF-8757D1E2C9BD}"/>
              </a:ext>
            </a:extLst>
          </p:cNvPr>
          <p:cNvSpPr/>
          <p:nvPr/>
        </p:nvSpPr>
        <p:spPr bwMode="gray">
          <a:xfrm rot="5400000">
            <a:off x="5646884" y="2137841"/>
            <a:ext cx="3817799" cy="3894064"/>
          </a:xfrm>
          <a:prstGeom prst="roundRect">
            <a:avLst>
              <a:gd name="adj" fmla="val 1066"/>
            </a:avLst>
          </a:prstGeom>
          <a:solidFill>
            <a:schemeClr val="bg1">
              <a:alpha val="38000"/>
            </a:schemeClr>
          </a:solidFill>
          <a:ln w="15875" algn="ctr">
            <a:solidFill>
              <a:schemeClr val="accent1"/>
            </a:solidFill>
            <a:miter lim="800000"/>
            <a:headEnd/>
            <a:tailEnd/>
          </a:ln>
        </p:spPr>
        <p:txBody>
          <a:bodyPr vert="vert270" lIns="89979" tIns="71983" rIns="36000" bIns="108000" rtlCol="0" anchor="b" anchorCtr="0"/>
          <a:lstStyle/>
          <a:p>
            <a:pPr algn="ctr" defTabSz="914217" fontAlgn="base">
              <a:spcBef>
                <a:spcPct val="500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BUSINESS SERVICE</a:t>
            </a:r>
          </a:p>
        </p:txBody>
      </p:sp>
      <p:sp>
        <p:nvSpPr>
          <p:cNvPr id="28" name="Rounded Rectangle 27">
            <a:extLst>
              <a:ext uri="{FF2B5EF4-FFF2-40B4-BE49-F238E27FC236}">
                <a16:creationId xmlns:a16="http://schemas.microsoft.com/office/drawing/2014/main" id="{2B20944E-C01B-BE4A-A5A1-1644A4ADA9A5}"/>
              </a:ext>
            </a:extLst>
          </p:cNvPr>
          <p:cNvSpPr/>
          <p:nvPr/>
        </p:nvSpPr>
        <p:spPr bwMode="gray">
          <a:xfrm>
            <a:off x="5693698" y="2267388"/>
            <a:ext cx="2102633" cy="3390656"/>
          </a:xfrm>
          <a:prstGeom prst="roundRect">
            <a:avLst>
              <a:gd name="adj" fmla="val 1015"/>
            </a:avLst>
          </a:prstGeom>
          <a:solidFill>
            <a:schemeClr val="bg1">
              <a:lumMod val="75000"/>
            </a:schemeClr>
          </a:solidFill>
          <a:ln w="12700" algn="ctr">
            <a:solidFill>
              <a:schemeClr val="accent5"/>
            </a:solidFill>
            <a:miter lim="800000"/>
            <a:headEnd/>
            <a:tailEnd/>
          </a:ln>
        </p:spPr>
        <p:txBody>
          <a:bodyPr lIns="89979" tIns="71983" rIns="89979" bIns="71983" rtlCol="0" anchor="b" anchorCtr="0"/>
          <a:lstStyle/>
          <a:p>
            <a:pPr algn="ctr" defTabSz="914217" fontAlgn="base">
              <a:spcBef>
                <a:spcPct val="50000"/>
              </a:spcBef>
              <a:spcAft>
                <a:spcPct val="0"/>
              </a:spcAft>
              <a:buClr>
                <a:srgbClr val="F0AB00"/>
              </a:buClr>
              <a:buSzPct val="80000"/>
            </a:pPr>
            <a:r>
              <a:rPr lang="en-GB" sz="1200" kern="0" dirty="0">
                <a:solidFill>
                  <a:schemeClr val="bg1">
                    <a:lumMod val="50000"/>
                  </a:schemeClr>
                </a:solidFill>
                <a:ea typeface="Arial Unicode MS" pitchFamily="34" charset="-128"/>
                <a:cs typeface="Arial Unicode MS" pitchFamily="34" charset="-128"/>
              </a:rPr>
              <a:t>SERVICE DEFINITION</a:t>
            </a:r>
          </a:p>
        </p:txBody>
      </p:sp>
      <p:sp>
        <p:nvSpPr>
          <p:cNvPr id="29" name="Rounded Rectangle 28">
            <a:extLst>
              <a:ext uri="{FF2B5EF4-FFF2-40B4-BE49-F238E27FC236}">
                <a16:creationId xmlns:a16="http://schemas.microsoft.com/office/drawing/2014/main" id="{810AC4AD-4172-714C-90CC-994D4B206938}"/>
              </a:ext>
            </a:extLst>
          </p:cNvPr>
          <p:cNvSpPr/>
          <p:nvPr/>
        </p:nvSpPr>
        <p:spPr bwMode="gray">
          <a:xfrm>
            <a:off x="7881277" y="2267388"/>
            <a:ext cx="1524026" cy="3390656"/>
          </a:xfrm>
          <a:prstGeom prst="roundRect">
            <a:avLst>
              <a:gd name="adj" fmla="val 1015"/>
            </a:avLst>
          </a:prstGeom>
          <a:solidFill>
            <a:schemeClr val="accent2">
              <a:lumMod val="75000"/>
              <a:lumOff val="25000"/>
              <a:alpha val="28000"/>
            </a:schemeClr>
          </a:solidFill>
          <a:ln w="12700" algn="ctr">
            <a:solidFill>
              <a:schemeClr val="accent4"/>
            </a:solidFill>
            <a:miter lim="800000"/>
            <a:headEnd/>
            <a:tailEnd/>
          </a:ln>
        </p:spPr>
        <p:txBody>
          <a:bodyPr lIns="89979" tIns="71983" rIns="89979" bIns="71983" rtlCol="0" anchor="b" anchorCtr="0"/>
          <a:lstStyle/>
          <a:p>
            <a:pPr algn="ctr" defTabSz="914217" fontAlgn="base">
              <a:spcBef>
                <a:spcPct val="50000"/>
              </a:spcBef>
              <a:spcAft>
                <a:spcPct val="0"/>
              </a:spcAft>
              <a:buClr>
                <a:srgbClr val="F0AB00"/>
              </a:buClr>
              <a:buSzPct val="80000"/>
            </a:pPr>
            <a:r>
              <a:rPr lang="en-GB" sz="1200" kern="0" dirty="0">
                <a:solidFill>
                  <a:schemeClr val="accent2">
                    <a:lumMod val="75000"/>
                    <a:lumOff val="25000"/>
                  </a:schemeClr>
                </a:solidFill>
                <a:ea typeface="Arial Unicode MS" pitchFamily="34" charset="-128"/>
                <a:cs typeface="Arial Unicode MS" pitchFamily="34" charset="-128"/>
              </a:rPr>
              <a:t>SERVICE BINDING</a:t>
            </a:r>
          </a:p>
        </p:txBody>
      </p:sp>
      <p:sp>
        <p:nvSpPr>
          <p:cNvPr id="31" name="Rounded Rectangle 14">
            <a:extLst>
              <a:ext uri="{FF2B5EF4-FFF2-40B4-BE49-F238E27FC236}">
                <a16:creationId xmlns:a16="http://schemas.microsoft.com/office/drawing/2014/main" id="{77C21D63-A0F4-3A42-93E9-BC7E2471C491}"/>
              </a:ext>
            </a:extLst>
          </p:cNvPr>
          <p:cNvSpPr/>
          <p:nvPr/>
        </p:nvSpPr>
        <p:spPr bwMode="gray">
          <a:xfrm>
            <a:off x="8256663" y="3319778"/>
            <a:ext cx="782965" cy="1014232"/>
          </a:xfrm>
          <a:prstGeom prst="roundRect">
            <a:avLst>
              <a:gd name="adj" fmla="val 0"/>
            </a:avLst>
          </a:prstGeom>
          <a:solidFill>
            <a:schemeClr val="bg1"/>
          </a:solidFill>
          <a:ln w="12700" algn="ctr">
            <a:solidFill>
              <a:schemeClr val="accent5">
                <a:lumMod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GB" sz="1200" b="1" kern="0" dirty="0">
                <a:ea typeface="Arial Unicode MS" pitchFamily="34" charset="-128"/>
                <a:cs typeface="Arial Unicode MS" pitchFamily="34" charset="-128"/>
              </a:rPr>
              <a:t>A2X</a:t>
            </a:r>
          </a:p>
          <a:p>
            <a:pPr algn="ctr" defTabSz="914217" fontAlgn="base">
              <a:spcBef>
                <a:spcPct val="50000"/>
              </a:spcBef>
              <a:spcAft>
                <a:spcPct val="0"/>
              </a:spcAft>
              <a:buClr>
                <a:srgbClr val="F0AB00"/>
              </a:buClr>
              <a:buSzPct val="80000"/>
            </a:pPr>
            <a:r>
              <a:rPr lang="en-GB" sz="700" kern="0" dirty="0">
                <a:ea typeface="Arial Unicode MS" pitchFamily="34" charset="-128"/>
                <a:cs typeface="Arial Unicode MS" pitchFamily="34" charset="-128"/>
              </a:rPr>
              <a:t>OData V2, V4, (SOA)</a:t>
            </a:r>
            <a:endParaRPr lang="en-GB" sz="600" kern="0" dirty="0">
              <a:ea typeface="Arial Unicode MS" pitchFamily="34" charset="-128"/>
              <a:cs typeface="Arial Unicode MS" pitchFamily="34" charset="-128"/>
            </a:endParaRPr>
          </a:p>
        </p:txBody>
      </p:sp>
      <p:cxnSp>
        <p:nvCxnSpPr>
          <p:cNvPr id="37" name="Straight Arrow Connector 36">
            <a:extLst>
              <a:ext uri="{FF2B5EF4-FFF2-40B4-BE49-F238E27FC236}">
                <a16:creationId xmlns:a16="http://schemas.microsoft.com/office/drawing/2014/main" id="{4B505054-4800-5F46-A924-9D13E364A79A}"/>
              </a:ext>
            </a:extLst>
          </p:cNvPr>
          <p:cNvCxnSpPr>
            <a:cxnSpLocks/>
            <a:endCxn id="82" idx="2"/>
          </p:cNvCxnSpPr>
          <p:nvPr/>
        </p:nvCxnSpPr>
        <p:spPr>
          <a:xfrm flipV="1">
            <a:off x="9039628" y="3544351"/>
            <a:ext cx="659014" cy="9030"/>
          </a:xfrm>
          <a:prstGeom prst="straightConnector1">
            <a:avLst/>
          </a:prstGeom>
          <a:ln w="1587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39" name="Line Callout 2 (Border and Accent Bar) 70">
            <a:extLst>
              <a:ext uri="{FF2B5EF4-FFF2-40B4-BE49-F238E27FC236}">
                <a16:creationId xmlns:a16="http://schemas.microsoft.com/office/drawing/2014/main" id="{4F8418EC-1A99-044B-B52F-D171AABE2ED1}"/>
              </a:ext>
            </a:extLst>
          </p:cNvPr>
          <p:cNvSpPr/>
          <p:nvPr/>
        </p:nvSpPr>
        <p:spPr bwMode="gray">
          <a:xfrm flipH="1">
            <a:off x="9689862" y="1655372"/>
            <a:ext cx="2000488" cy="443949"/>
          </a:xfrm>
          <a:prstGeom prst="accentBorderCallout2">
            <a:avLst>
              <a:gd name="adj1" fmla="val 74924"/>
              <a:gd name="adj2" fmla="val 103100"/>
              <a:gd name="adj3" fmla="val 73335"/>
              <a:gd name="adj4" fmla="val 108125"/>
              <a:gd name="adj5" fmla="val 393049"/>
              <a:gd name="adj6" fmla="val 147876"/>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71983" bIns="0" rtlCol="0" anchor="ctr" anchorCtr="0"/>
          <a:lstStyle/>
          <a:p>
            <a:pP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SD </a:t>
            </a:r>
            <a:r>
              <a:rPr lang="en-GB" sz="1200" i="1" kern="0" dirty="0">
                <a:solidFill>
                  <a:schemeClr val="bg1"/>
                </a:solidFill>
                <a:ea typeface="Arial Unicode MS" pitchFamily="34" charset="-128"/>
                <a:cs typeface="Arial Unicode MS" pitchFamily="34" charset="-128"/>
              </a:rPr>
              <a:t>creates</a:t>
            </a:r>
            <a:r>
              <a:rPr lang="en-GB" sz="1200" kern="0" dirty="0">
                <a:solidFill>
                  <a:schemeClr val="bg1"/>
                </a:solidFill>
                <a:ea typeface="Arial Unicode MS" pitchFamily="34" charset="-128"/>
                <a:cs typeface="Arial Unicode MS" pitchFamily="34" charset="-128"/>
              </a:rPr>
              <a:t> A2X service V1</a:t>
            </a:r>
          </a:p>
        </p:txBody>
      </p:sp>
      <p:grpSp>
        <p:nvGrpSpPr>
          <p:cNvPr id="104" name="Group 103">
            <a:extLst>
              <a:ext uri="{FF2B5EF4-FFF2-40B4-BE49-F238E27FC236}">
                <a16:creationId xmlns:a16="http://schemas.microsoft.com/office/drawing/2014/main" id="{540E2C68-E847-E04C-B149-767FD3EA892A}"/>
              </a:ext>
            </a:extLst>
          </p:cNvPr>
          <p:cNvGrpSpPr/>
          <p:nvPr/>
        </p:nvGrpSpPr>
        <p:grpSpPr>
          <a:xfrm>
            <a:off x="6002674" y="2413333"/>
            <a:ext cx="1471024" cy="1194864"/>
            <a:chOff x="6258743" y="1554155"/>
            <a:chExt cx="1471365" cy="1195141"/>
          </a:xfrm>
        </p:grpSpPr>
        <p:sp>
          <p:nvSpPr>
            <p:cNvPr id="41" name="Rectangle: Rounded Corners 71">
              <a:extLst>
                <a:ext uri="{FF2B5EF4-FFF2-40B4-BE49-F238E27FC236}">
                  <a16:creationId xmlns:a16="http://schemas.microsoft.com/office/drawing/2014/main" id="{A9D86F22-9D82-2941-B7C6-EF9C7756920A}"/>
                </a:ext>
              </a:extLst>
            </p:cNvPr>
            <p:cNvSpPr/>
            <p:nvPr/>
          </p:nvSpPr>
          <p:spPr bwMode="gray">
            <a:xfrm>
              <a:off x="6258743" y="1554155"/>
              <a:ext cx="1471365" cy="1195141"/>
            </a:xfrm>
            <a:prstGeom prst="roundRect">
              <a:avLst>
                <a:gd name="adj" fmla="val 4420"/>
              </a:avLst>
            </a:prstGeom>
            <a:solidFill>
              <a:schemeClr val="bg1"/>
            </a:solidFill>
            <a:ln w="12700" algn="ctr">
              <a:solidFill>
                <a:schemeClr val="tx1">
                  <a:lumMod val="50000"/>
                  <a:lumOff val="50000"/>
                </a:schemeClr>
              </a:solidFill>
              <a:miter lim="800000"/>
              <a:headEnd/>
              <a:tailEnd/>
            </a:ln>
          </p:spPr>
          <p:txBody>
            <a:bodyPr lIns="89979" tIns="35992" rIns="89979" bIns="71983" rtlCol="0" anchor="t" anchorCtr="0"/>
            <a:lstStyle/>
            <a:p>
              <a:pPr defTabSz="914217" fontAlgn="base">
                <a:spcBef>
                  <a:spcPct val="50000"/>
                </a:spcBef>
                <a:spcAft>
                  <a:spcPct val="0"/>
                </a:spcAft>
                <a:buClr>
                  <a:srgbClr val="F0AB00"/>
                </a:buClr>
                <a:buSzPct val="80000"/>
              </a:pPr>
              <a:r>
                <a:rPr lang="en-GB" sz="1400" kern="0" dirty="0" err="1">
                  <a:solidFill>
                    <a:schemeClr val="accent1"/>
                  </a:solidFill>
                  <a:ea typeface="Arial Unicode MS" pitchFamily="34" charset="-128"/>
                  <a:cs typeface="Arial Unicode MS" pitchFamily="34" charset="-128"/>
                </a:rPr>
                <a:t>Serv</a:t>
              </a:r>
              <a:r>
                <a:rPr lang="en-GB" sz="1400" kern="0" dirty="0">
                  <a:solidFill>
                    <a:schemeClr val="accent1"/>
                  </a:solidFill>
                  <a:ea typeface="Arial Unicode MS" pitchFamily="34" charset="-128"/>
                  <a:cs typeface="Arial Unicode MS" pitchFamily="34" charset="-128"/>
                </a:rPr>
                <a:t> </a:t>
              </a:r>
              <a:r>
                <a:rPr lang="en-GB" sz="1400" i="1" kern="0" dirty="0" err="1">
                  <a:solidFill>
                    <a:schemeClr val="accent1"/>
                  </a:solidFill>
                  <a:ea typeface="Arial Unicode MS" pitchFamily="34" charset="-128"/>
                  <a:cs typeface="Arial Unicode MS" pitchFamily="34" charset="-128"/>
                </a:rPr>
                <a:t>mySO</a:t>
              </a:r>
              <a:endParaRPr lang="en-GB" sz="1400" i="1" kern="0" dirty="0">
                <a:solidFill>
                  <a:schemeClr val="accent1"/>
                </a:solidFill>
                <a:ea typeface="Arial Unicode MS" pitchFamily="34" charset="-128"/>
                <a:cs typeface="Arial Unicode MS" pitchFamily="34" charset="-128"/>
              </a:endParaRPr>
            </a:p>
          </p:txBody>
        </p:sp>
        <p:grpSp>
          <p:nvGrpSpPr>
            <p:cNvPr id="42" name="Group 41">
              <a:extLst>
                <a:ext uri="{FF2B5EF4-FFF2-40B4-BE49-F238E27FC236}">
                  <a16:creationId xmlns:a16="http://schemas.microsoft.com/office/drawing/2014/main" id="{CA2BD958-E290-3342-BBF2-4053D8966487}"/>
                </a:ext>
              </a:extLst>
            </p:cNvPr>
            <p:cNvGrpSpPr/>
            <p:nvPr/>
          </p:nvGrpSpPr>
          <p:grpSpPr>
            <a:xfrm>
              <a:off x="6290024" y="1918960"/>
              <a:ext cx="520370" cy="782720"/>
              <a:chOff x="6249404" y="4800350"/>
              <a:chExt cx="520370" cy="1102905"/>
            </a:xfrm>
          </p:grpSpPr>
          <p:sp>
            <p:nvSpPr>
              <p:cNvPr id="44" name="Rectangle 43">
                <a:extLst>
                  <a:ext uri="{FF2B5EF4-FFF2-40B4-BE49-F238E27FC236}">
                    <a16:creationId xmlns:a16="http://schemas.microsoft.com/office/drawing/2014/main" id="{CC07B03A-7FC1-A041-9DF4-7D2679AF6CEC}"/>
                  </a:ext>
                </a:extLst>
              </p:cNvPr>
              <p:cNvSpPr/>
              <p:nvPr/>
            </p:nvSpPr>
            <p:spPr bwMode="gray">
              <a:xfrm>
                <a:off x="6249404" y="4800350"/>
                <a:ext cx="520370" cy="1102905"/>
              </a:xfrm>
              <a:prstGeom prst="rect">
                <a:avLst/>
              </a:prstGeom>
              <a:solidFill>
                <a:schemeClr val="bg1">
                  <a:lumMod val="75000"/>
                </a:schemeClr>
              </a:solidFill>
              <a:ln w="12700" algn="ctr">
                <a:noFill/>
                <a:miter lim="800000"/>
                <a:headEnd/>
                <a:tailEnd/>
              </a:ln>
            </p:spPr>
            <p:txBody>
              <a:bodyPr lIns="0" tIns="71983" rIns="0" bIns="71983" rtlCol="0" anchor="t" anchorCtr="0"/>
              <a:lstStyle/>
              <a:p>
                <a:pPr algn="ctr" defTabSz="914217" fontAlgn="base">
                  <a:spcBef>
                    <a:spcPct val="50000"/>
                  </a:spcBef>
                  <a:spcAft>
                    <a:spcPct val="0"/>
                  </a:spcAft>
                  <a:buClr>
                    <a:srgbClr val="F0AB00"/>
                  </a:buClr>
                  <a:buSzPct val="80000"/>
                </a:pPr>
                <a:r>
                  <a:rPr lang="en-GB" sz="1100" b="1" kern="0" dirty="0">
                    <a:ea typeface="Arial Unicode MS" pitchFamily="34" charset="-128"/>
                    <a:cs typeface="Arial Unicode MS" pitchFamily="34" charset="-128"/>
                  </a:rPr>
                  <a:t>Model</a:t>
                </a:r>
              </a:p>
            </p:txBody>
          </p:sp>
          <p:sp>
            <p:nvSpPr>
              <p:cNvPr id="45" name="Rounded Rectangle 46">
                <a:extLst>
                  <a:ext uri="{FF2B5EF4-FFF2-40B4-BE49-F238E27FC236}">
                    <a16:creationId xmlns:a16="http://schemas.microsoft.com/office/drawing/2014/main" id="{90B84A65-A280-AA4B-B8EB-2A5416655470}"/>
                  </a:ext>
                </a:extLst>
              </p:cNvPr>
              <p:cNvSpPr/>
              <p:nvPr/>
            </p:nvSpPr>
            <p:spPr bwMode="gray">
              <a:xfrm>
                <a:off x="6376396" y="5582971"/>
                <a:ext cx="256694" cy="270305"/>
              </a:xfrm>
              <a:prstGeom prst="roundRect">
                <a:avLst/>
              </a:prstGeom>
              <a:solidFill>
                <a:schemeClr val="tx2">
                  <a:lumMod val="60000"/>
                  <a:lumOff val="40000"/>
                </a:schemeClr>
              </a:solidFill>
              <a:ln w="12700" algn="ctr">
                <a:solidFill>
                  <a:schemeClr val="tx1">
                    <a:lumMod val="50000"/>
                    <a:lumOff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400" u="sng" kern="0" dirty="0">
                  <a:ea typeface="Arial Unicode MS" pitchFamily="34" charset="-128"/>
                  <a:cs typeface="Arial Unicode MS" pitchFamily="34" charset="-128"/>
                </a:endParaRPr>
              </a:p>
            </p:txBody>
          </p:sp>
          <p:sp>
            <p:nvSpPr>
              <p:cNvPr id="46" name="Rounded Rectangle 51">
                <a:extLst>
                  <a:ext uri="{FF2B5EF4-FFF2-40B4-BE49-F238E27FC236}">
                    <a16:creationId xmlns:a16="http://schemas.microsoft.com/office/drawing/2014/main" id="{AB7BFDA3-FD79-7847-A7D4-89CF168DECA2}"/>
                  </a:ext>
                </a:extLst>
              </p:cNvPr>
              <p:cNvSpPr/>
              <p:nvPr/>
            </p:nvSpPr>
            <p:spPr bwMode="gray">
              <a:xfrm>
                <a:off x="6371756" y="5162430"/>
                <a:ext cx="256694" cy="270304"/>
              </a:xfrm>
              <a:prstGeom prst="roundRect">
                <a:avLst/>
              </a:prstGeom>
              <a:solidFill>
                <a:schemeClr val="tx2">
                  <a:lumMod val="60000"/>
                  <a:lumOff val="40000"/>
                </a:schemeClr>
              </a:solidFill>
              <a:ln w="12700" algn="ctr">
                <a:solidFill>
                  <a:schemeClr val="tx1">
                    <a:lumMod val="50000"/>
                    <a:lumOff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400" u="sng" kern="0" dirty="0">
                  <a:ea typeface="Arial Unicode MS" pitchFamily="34" charset="-128"/>
                  <a:cs typeface="Arial Unicode MS" pitchFamily="34" charset="-128"/>
                </a:endParaRPr>
              </a:p>
            </p:txBody>
          </p:sp>
          <p:cxnSp>
            <p:nvCxnSpPr>
              <p:cNvPr id="47" name="Straight Arrow Connector 46">
                <a:extLst>
                  <a:ext uri="{FF2B5EF4-FFF2-40B4-BE49-F238E27FC236}">
                    <a16:creationId xmlns:a16="http://schemas.microsoft.com/office/drawing/2014/main" id="{4EA95504-EB0D-FB4E-84A4-92D97B89CBEF}"/>
                  </a:ext>
                </a:extLst>
              </p:cNvPr>
              <p:cNvCxnSpPr>
                <a:cxnSpLocks/>
              </p:cNvCxnSpPr>
              <p:nvPr/>
            </p:nvCxnSpPr>
            <p:spPr>
              <a:xfrm>
                <a:off x="6500103" y="5432735"/>
                <a:ext cx="4640" cy="1502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sp>
          <p:nvSpPr>
            <p:cNvPr id="43" name="Rectangle 42">
              <a:extLst>
                <a:ext uri="{FF2B5EF4-FFF2-40B4-BE49-F238E27FC236}">
                  <a16:creationId xmlns:a16="http://schemas.microsoft.com/office/drawing/2014/main" id="{4A2A2D81-4598-8D44-969E-7098545A7917}"/>
                </a:ext>
              </a:extLst>
            </p:cNvPr>
            <p:cNvSpPr/>
            <p:nvPr/>
          </p:nvSpPr>
          <p:spPr bwMode="gray">
            <a:xfrm>
              <a:off x="6869578" y="1918958"/>
              <a:ext cx="790839" cy="782721"/>
            </a:xfrm>
            <a:prstGeom prst="rect">
              <a:avLst/>
            </a:prstGeom>
            <a:solidFill>
              <a:schemeClr val="bg1">
                <a:lumMod val="75000"/>
              </a:schemeClr>
            </a:solidFill>
            <a:ln w="12700" algn="ctr">
              <a:noFill/>
              <a:miter lim="800000"/>
              <a:headEnd/>
              <a:tailEnd/>
            </a:ln>
          </p:spPr>
          <p:txBody>
            <a:bodyPr lIns="0" tIns="71983" rIns="0" bIns="71983" rtlCol="0" anchor="t" anchorCtr="0"/>
            <a:lstStyle/>
            <a:p>
              <a:pPr algn="ctr" defTabSz="914217" fontAlgn="base">
                <a:spcBef>
                  <a:spcPct val="50000"/>
                </a:spcBef>
                <a:spcAft>
                  <a:spcPct val="0"/>
                </a:spcAft>
                <a:buClr>
                  <a:srgbClr val="F0AB00"/>
                </a:buClr>
                <a:buSzPct val="80000"/>
              </a:pPr>
              <a:r>
                <a:rPr lang="en-GB" sz="1100" b="1" kern="0" dirty="0">
                  <a:ea typeface="Arial Unicode MS" pitchFamily="34" charset="-128"/>
                  <a:cs typeface="Arial Unicode MS" pitchFamily="34" charset="-128"/>
                </a:rPr>
                <a:t>Behaviour</a:t>
              </a:r>
            </a:p>
            <a:p>
              <a:pPr algn="ctr" defTabSz="914217" fontAlgn="base">
                <a:spcBef>
                  <a:spcPct val="50000"/>
                </a:spcBef>
                <a:spcAft>
                  <a:spcPct val="0"/>
                </a:spcAft>
                <a:buClr>
                  <a:srgbClr val="F0AB00"/>
                </a:buClr>
                <a:buSzPct val="80000"/>
              </a:pPr>
              <a:r>
                <a:rPr lang="en-GB" sz="1000" kern="0" dirty="0">
                  <a:ea typeface="Arial Unicode MS" pitchFamily="34" charset="-128"/>
                  <a:cs typeface="Arial Unicode MS" pitchFamily="34" charset="-128"/>
                </a:rPr>
                <a:t>CUD</a:t>
              </a:r>
              <a:br>
                <a:rPr lang="en-GB" sz="1000" kern="0" dirty="0">
                  <a:ea typeface="Arial Unicode MS" pitchFamily="34" charset="-128"/>
                  <a:cs typeface="Arial Unicode MS" pitchFamily="34" charset="-128"/>
                </a:rPr>
              </a:br>
              <a:r>
                <a:rPr lang="en-GB" sz="1000" kern="0" dirty="0">
                  <a:ea typeface="Arial Unicode MS" pitchFamily="34" charset="-128"/>
                  <a:cs typeface="Arial Unicode MS" pitchFamily="34" charset="-128"/>
                </a:rPr>
                <a:t>Actions</a:t>
              </a:r>
            </a:p>
          </p:txBody>
        </p:sp>
      </p:grpSp>
      <p:cxnSp>
        <p:nvCxnSpPr>
          <p:cNvPr id="49" name="Elbow Connector 48">
            <a:extLst>
              <a:ext uri="{FF2B5EF4-FFF2-40B4-BE49-F238E27FC236}">
                <a16:creationId xmlns:a16="http://schemas.microsoft.com/office/drawing/2014/main" id="{8701697F-F02B-934E-B6CA-DB13501C29B3}"/>
              </a:ext>
            </a:extLst>
          </p:cNvPr>
          <p:cNvCxnSpPr>
            <a:cxnSpLocks/>
            <a:stCxn id="41" idx="3"/>
          </p:cNvCxnSpPr>
          <p:nvPr/>
        </p:nvCxnSpPr>
        <p:spPr>
          <a:xfrm>
            <a:off x="7473698" y="3010765"/>
            <a:ext cx="782965" cy="542615"/>
          </a:xfrm>
          <a:prstGeom prst="bentConnector3">
            <a:avLst>
              <a:gd name="adj1" fmla="val 73566"/>
            </a:avLst>
          </a:prstGeom>
          <a:ln w="158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6" name="Group 105">
            <a:extLst>
              <a:ext uri="{FF2B5EF4-FFF2-40B4-BE49-F238E27FC236}">
                <a16:creationId xmlns:a16="http://schemas.microsoft.com/office/drawing/2014/main" id="{02EA2907-1478-2C42-B4F1-AF8D511E6275}"/>
              </a:ext>
            </a:extLst>
          </p:cNvPr>
          <p:cNvGrpSpPr/>
          <p:nvPr/>
        </p:nvGrpSpPr>
        <p:grpSpPr>
          <a:xfrm>
            <a:off x="6002674" y="3681307"/>
            <a:ext cx="1471024" cy="1194864"/>
            <a:chOff x="6258743" y="2822423"/>
            <a:chExt cx="1471365" cy="1195141"/>
          </a:xfrm>
        </p:grpSpPr>
        <p:sp>
          <p:nvSpPr>
            <p:cNvPr id="88" name="Rectangle: Rounded Corners 71">
              <a:extLst>
                <a:ext uri="{FF2B5EF4-FFF2-40B4-BE49-F238E27FC236}">
                  <a16:creationId xmlns:a16="http://schemas.microsoft.com/office/drawing/2014/main" id="{748A44FF-8FD0-0644-9B94-D44EBF5361ED}"/>
                </a:ext>
              </a:extLst>
            </p:cNvPr>
            <p:cNvSpPr/>
            <p:nvPr/>
          </p:nvSpPr>
          <p:spPr bwMode="gray">
            <a:xfrm>
              <a:off x="6258743" y="2822423"/>
              <a:ext cx="1471365" cy="1195141"/>
            </a:xfrm>
            <a:prstGeom prst="roundRect">
              <a:avLst>
                <a:gd name="adj" fmla="val 4420"/>
              </a:avLst>
            </a:prstGeom>
            <a:solidFill>
              <a:schemeClr val="bg1"/>
            </a:solidFill>
            <a:ln w="12700" algn="ctr">
              <a:solidFill>
                <a:schemeClr val="tx1">
                  <a:lumMod val="50000"/>
                  <a:lumOff val="50000"/>
                </a:schemeClr>
              </a:solidFill>
              <a:miter lim="800000"/>
              <a:headEnd/>
              <a:tailEnd/>
            </a:ln>
          </p:spPr>
          <p:txBody>
            <a:bodyPr lIns="89979" tIns="35992" rIns="89979" bIns="71983" rtlCol="0" anchor="t" anchorCtr="0"/>
            <a:lstStyle/>
            <a:p>
              <a:pPr defTabSz="914217" fontAlgn="base">
                <a:spcBef>
                  <a:spcPct val="50000"/>
                </a:spcBef>
                <a:spcAft>
                  <a:spcPct val="0"/>
                </a:spcAft>
                <a:buClr>
                  <a:srgbClr val="F0AB00"/>
                </a:buClr>
                <a:buSzPct val="80000"/>
              </a:pPr>
              <a:r>
                <a:rPr lang="en-GB" sz="1400" kern="0" dirty="0" err="1">
                  <a:solidFill>
                    <a:schemeClr val="accent1"/>
                  </a:solidFill>
                  <a:ea typeface="Arial Unicode MS" pitchFamily="34" charset="-128"/>
                  <a:cs typeface="Arial Unicode MS" pitchFamily="34" charset="-128"/>
                </a:rPr>
                <a:t>Serv</a:t>
              </a:r>
              <a:r>
                <a:rPr lang="en-GB" sz="1400" kern="0" dirty="0">
                  <a:solidFill>
                    <a:schemeClr val="accent1"/>
                  </a:solidFill>
                  <a:ea typeface="Arial Unicode MS" pitchFamily="34" charset="-128"/>
                  <a:cs typeface="Arial Unicode MS" pitchFamily="34" charset="-128"/>
                </a:rPr>
                <a:t> </a:t>
              </a:r>
              <a:r>
                <a:rPr lang="en-GB" sz="1400" i="1" kern="0" dirty="0">
                  <a:solidFill>
                    <a:schemeClr val="accent1"/>
                  </a:solidFill>
                  <a:ea typeface="Arial Unicode MS" pitchFamily="34" charset="-128"/>
                  <a:cs typeface="Arial Unicode MS" pitchFamily="34" charset="-128"/>
                </a:rPr>
                <a:t>mySOV2</a:t>
              </a:r>
            </a:p>
          </p:txBody>
        </p:sp>
        <p:grpSp>
          <p:nvGrpSpPr>
            <p:cNvPr id="89" name="Group 88">
              <a:extLst>
                <a:ext uri="{FF2B5EF4-FFF2-40B4-BE49-F238E27FC236}">
                  <a16:creationId xmlns:a16="http://schemas.microsoft.com/office/drawing/2014/main" id="{0B43C694-B1D3-024B-8287-48D181B8B3ED}"/>
                </a:ext>
              </a:extLst>
            </p:cNvPr>
            <p:cNvGrpSpPr/>
            <p:nvPr/>
          </p:nvGrpSpPr>
          <p:grpSpPr>
            <a:xfrm>
              <a:off x="6290024" y="3187228"/>
              <a:ext cx="520370" cy="782720"/>
              <a:chOff x="6249404" y="4800350"/>
              <a:chExt cx="520370" cy="1102905"/>
            </a:xfrm>
          </p:grpSpPr>
          <p:sp>
            <p:nvSpPr>
              <p:cNvPr id="90" name="Rectangle 89">
                <a:extLst>
                  <a:ext uri="{FF2B5EF4-FFF2-40B4-BE49-F238E27FC236}">
                    <a16:creationId xmlns:a16="http://schemas.microsoft.com/office/drawing/2014/main" id="{40EF28CE-8823-D046-8C1F-62851EA8D82F}"/>
                  </a:ext>
                </a:extLst>
              </p:cNvPr>
              <p:cNvSpPr/>
              <p:nvPr/>
            </p:nvSpPr>
            <p:spPr bwMode="gray">
              <a:xfrm>
                <a:off x="6249404" y="4800350"/>
                <a:ext cx="520370" cy="1102905"/>
              </a:xfrm>
              <a:prstGeom prst="rect">
                <a:avLst/>
              </a:prstGeom>
              <a:solidFill>
                <a:schemeClr val="bg1">
                  <a:lumMod val="75000"/>
                </a:schemeClr>
              </a:solidFill>
              <a:ln w="12700" algn="ctr">
                <a:noFill/>
                <a:miter lim="800000"/>
                <a:headEnd/>
                <a:tailEnd/>
              </a:ln>
            </p:spPr>
            <p:txBody>
              <a:bodyPr lIns="0" tIns="71983" rIns="0" bIns="71983" rtlCol="0" anchor="t" anchorCtr="0"/>
              <a:lstStyle/>
              <a:p>
                <a:pPr algn="ctr" defTabSz="914217" fontAlgn="base">
                  <a:spcBef>
                    <a:spcPct val="50000"/>
                  </a:spcBef>
                  <a:spcAft>
                    <a:spcPct val="0"/>
                  </a:spcAft>
                  <a:buClr>
                    <a:srgbClr val="F0AB00"/>
                  </a:buClr>
                  <a:buSzPct val="80000"/>
                </a:pPr>
                <a:r>
                  <a:rPr lang="en-GB" sz="1100" b="1" kern="0" dirty="0">
                    <a:ea typeface="Arial Unicode MS" pitchFamily="34" charset="-128"/>
                    <a:cs typeface="Arial Unicode MS" pitchFamily="34" charset="-128"/>
                  </a:rPr>
                  <a:t>Model</a:t>
                </a:r>
              </a:p>
            </p:txBody>
          </p:sp>
          <p:sp>
            <p:nvSpPr>
              <p:cNvPr id="91" name="Rounded Rectangle 46">
                <a:extLst>
                  <a:ext uri="{FF2B5EF4-FFF2-40B4-BE49-F238E27FC236}">
                    <a16:creationId xmlns:a16="http://schemas.microsoft.com/office/drawing/2014/main" id="{AC0296D0-22D1-9544-AD1C-B7616D6E5F24}"/>
                  </a:ext>
                </a:extLst>
              </p:cNvPr>
              <p:cNvSpPr/>
              <p:nvPr/>
            </p:nvSpPr>
            <p:spPr bwMode="gray">
              <a:xfrm>
                <a:off x="6376396" y="5582971"/>
                <a:ext cx="256694" cy="270305"/>
              </a:xfrm>
              <a:prstGeom prst="roundRect">
                <a:avLst/>
              </a:prstGeom>
              <a:solidFill>
                <a:schemeClr val="tx2">
                  <a:lumMod val="60000"/>
                  <a:lumOff val="40000"/>
                </a:schemeClr>
              </a:solidFill>
              <a:ln w="12700" algn="ctr">
                <a:solidFill>
                  <a:schemeClr val="tx1">
                    <a:lumMod val="50000"/>
                    <a:lumOff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400" u="sng" kern="0" dirty="0">
                  <a:ea typeface="Arial Unicode MS" pitchFamily="34" charset="-128"/>
                  <a:cs typeface="Arial Unicode MS" pitchFamily="34" charset="-128"/>
                </a:endParaRPr>
              </a:p>
            </p:txBody>
          </p:sp>
          <p:sp>
            <p:nvSpPr>
              <p:cNvPr id="92" name="Rounded Rectangle 51">
                <a:extLst>
                  <a:ext uri="{FF2B5EF4-FFF2-40B4-BE49-F238E27FC236}">
                    <a16:creationId xmlns:a16="http://schemas.microsoft.com/office/drawing/2014/main" id="{50A43562-2C4E-D44F-84BB-270A176FA587}"/>
                  </a:ext>
                </a:extLst>
              </p:cNvPr>
              <p:cNvSpPr/>
              <p:nvPr/>
            </p:nvSpPr>
            <p:spPr bwMode="gray">
              <a:xfrm>
                <a:off x="6371756" y="5162430"/>
                <a:ext cx="256694" cy="270304"/>
              </a:xfrm>
              <a:prstGeom prst="roundRect">
                <a:avLst/>
              </a:prstGeom>
              <a:solidFill>
                <a:schemeClr val="tx2">
                  <a:lumMod val="60000"/>
                  <a:lumOff val="40000"/>
                </a:schemeClr>
              </a:solidFill>
              <a:ln w="12700" algn="ctr">
                <a:solidFill>
                  <a:schemeClr val="tx1">
                    <a:lumMod val="50000"/>
                    <a:lumOff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400" u="sng" kern="0" dirty="0">
                  <a:ea typeface="Arial Unicode MS" pitchFamily="34" charset="-128"/>
                  <a:cs typeface="Arial Unicode MS" pitchFamily="34" charset="-128"/>
                </a:endParaRPr>
              </a:p>
            </p:txBody>
          </p:sp>
          <p:cxnSp>
            <p:nvCxnSpPr>
              <p:cNvPr id="93" name="Straight Arrow Connector 92">
                <a:extLst>
                  <a:ext uri="{FF2B5EF4-FFF2-40B4-BE49-F238E27FC236}">
                    <a16:creationId xmlns:a16="http://schemas.microsoft.com/office/drawing/2014/main" id="{B217E937-B4F4-184F-9B74-73435BEF0626}"/>
                  </a:ext>
                </a:extLst>
              </p:cNvPr>
              <p:cNvCxnSpPr>
                <a:cxnSpLocks/>
              </p:cNvCxnSpPr>
              <p:nvPr/>
            </p:nvCxnSpPr>
            <p:spPr>
              <a:xfrm>
                <a:off x="6500103" y="5432735"/>
                <a:ext cx="4640" cy="1502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sp>
          <p:nvSpPr>
            <p:cNvPr id="94" name="Rectangle 93">
              <a:extLst>
                <a:ext uri="{FF2B5EF4-FFF2-40B4-BE49-F238E27FC236}">
                  <a16:creationId xmlns:a16="http://schemas.microsoft.com/office/drawing/2014/main" id="{D85C2E38-B69C-724A-A489-DC63757A5356}"/>
                </a:ext>
              </a:extLst>
            </p:cNvPr>
            <p:cNvSpPr/>
            <p:nvPr/>
          </p:nvSpPr>
          <p:spPr bwMode="gray">
            <a:xfrm>
              <a:off x="6869578" y="3187226"/>
              <a:ext cx="790839" cy="782721"/>
            </a:xfrm>
            <a:prstGeom prst="rect">
              <a:avLst/>
            </a:prstGeom>
            <a:solidFill>
              <a:schemeClr val="bg1">
                <a:lumMod val="75000"/>
              </a:schemeClr>
            </a:solidFill>
            <a:ln w="12700" algn="ctr">
              <a:noFill/>
              <a:miter lim="800000"/>
              <a:headEnd/>
              <a:tailEnd/>
            </a:ln>
          </p:spPr>
          <p:txBody>
            <a:bodyPr lIns="0" tIns="71983" rIns="0" bIns="71983" rtlCol="0" anchor="t" anchorCtr="0"/>
            <a:lstStyle/>
            <a:p>
              <a:pPr algn="ctr" defTabSz="914217" fontAlgn="base">
                <a:spcBef>
                  <a:spcPct val="50000"/>
                </a:spcBef>
                <a:spcAft>
                  <a:spcPct val="0"/>
                </a:spcAft>
                <a:buClr>
                  <a:srgbClr val="F0AB00"/>
                </a:buClr>
                <a:buSzPct val="80000"/>
              </a:pPr>
              <a:r>
                <a:rPr lang="en-GB" sz="1100" b="1" kern="0" dirty="0">
                  <a:ea typeface="Arial Unicode MS" pitchFamily="34" charset="-128"/>
                  <a:cs typeface="Arial Unicode MS" pitchFamily="34" charset="-128"/>
                </a:rPr>
                <a:t>Behaviour</a:t>
              </a:r>
            </a:p>
            <a:p>
              <a:pPr algn="ctr" defTabSz="914217" fontAlgn="base">
                <a:spcBef>
                  <a:spcPct val="50000"/>
                </a:spcBef>
                <a:spcAft>
                  <a:spcPct val="0"/>
                </a:spcAft>
                <a:buClr>
                  <a:srgbClr val="F0AB00"/>
                </a:buClr>
                <a:buSzPct val="80000"/>
              </a:pPr>
              <a:r>
                <a:rPr lang="en-GB" sz="1000" kern="0" dirty="0">
                  <a:ea typeface="Arial Unicode MS" pitchFamily="34" charset="-128"/>
                  <a:cs typeface="Arial Unicode MS" pitchFamily="34" charset="-128"/>
                </a:rPr>
                <a:t>CUD</a:t>
              </a:r>
              <a:br>
                <a:rPr lang="en-GB" sz="1000" kern="0" dirty="0">
                  <a:ea typeface="Arial Unicode MS" pitchFamily="34" charset="-128"/>
                  <a:cs typeface="Arial Unicode MS" pitchFamily="34" charset="-128"/>
                </a:rPr>
              </a:br>
              <a:r>
                <a:rPr lang="en-GB" sz="1000" kern="0" dirty="0">
                  <a:ea typeface="Arial Unicode MS" pitchFamily="34" charset="-128"/>
                  <a:cs typeface="Arial Unicode MS" pitchFamily="34" charset="-128"/>
                </a:rPr>
                <a:t>Actions</a:t>
              </a:r>
            </a:p>
          </p:txBody>
        </p:sp>
      </p:grpSp>
      <p:sp>
        <p:nvSpPr>
          <p:cNvPr id="95" name="Line Callout 2 (Border and Accent Bar) 70">
            <a:extLst>
              <a:ext uri="{FF2B5EF4-FFF2-40B4-BE49-F238E27FC236}">
                <a16:creationId xmlns:a16="http://schemas.microsoft.com/office/drawing/2014/main" id="{69315448-8F28-6A4A-93B4-1E5415C053CE}"/>
              </a:ext>
            </a:extLst>
          </p:cNvPr>
          <p:cNvSpPr/>
          <p:nvPr/>
        </p:nvSpPr>
        <p:spPr bwMode="gray">
          <a:xfrm>
            <a:off x="500544" y="4027098"/>
            <a:ext cx="1715220" cy="732535"/>
          </a:xfrm>
          <a:prstGeom prst="accentBorderCallout2">
            <a:avLst>
              <a:gd name="adj1" fmla="val 26033"/>
              <a:gd name="adj2" fmla="val 103418"/>
              <a:gd name="adj3" fmla="val 25817"/>
              <a:gd name="adj4" fmla="val 108762"/>
              <a:gd name="adj5" fmla="val -22783"/>
              <a:gd name="adj6" fmla="val 125084"/>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71983" rIns="71983" bIns="0" rtlCol="0" anchor="t" anchorCtr="0"/>
          <a:lstStyle/>
          <a:p>
            <a:pPr algn="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SD changes BO </a:t>
            </a:r>
            <a:r>
              <a:rPr lang="en-GB" sz="1200" kern="0" dirty="0" err="1">
                <a:solidFill>
                  <a:schemeClr val="bg1"/>
                </a:solidFill>
                <a:ea typeface="Arial Unicode MS" pitchFamily="34" charset="-128"/>
                <a:cs typeface="Arial Unicode MS" pitchFamily="34" charset="-128"/>
              </a:rPr>
              <a:t>SalesOrder</a:t>
            </a:r>
            <a:r>
              <a:rPr lang="en-GB" sz="1200" kern="0" dirty="0">
                <a:solidFill>
                  <a:schemeClr val="bg1"/>
                </a:solidFill>
                <a:ea typeface="Arial Unicode MS" pitchFamily="34" charset="-128"/>
                <a:cs typeface="Arial Unicode MS" pitchFamily="34" charset="-128"/>
              </a:rPr>
              <a:t> </a:t>
            </a:r>
            <a:r>
              <a:rPr lang="en-GB" sz="1200" i="1" kern="0" dirty="0">
                <a:solidFill>
                  <a:srgbClr val="FF0000"/>
                </a:solidFill>
                <a:ea typeface="Arial Unicode MS" pitchFamily="34" charset="-128"/>
                <a:cs typeface="Arial Unicode MS" pitchFamily="34" charset="-128"/>
              </a:rPr>
              <a:t>incompatible</a:t>
            </a:r>
            <a:endParaRPr lang="en-GB" sz="1200" i="1" kern="0" dirty="0">
              <a:solidFill>
                <a:srgbClr val="FA6904"/>
              </a:solidFill>
              <a:ea typeface="Arial Unicode MS" pitchFamily="34" charset="-128"/>
              <a:cs typeface="Arial Unicode MS" pitchFamily="34" charset="-128"/>
            </a:endParaRPr>
          </a:p>
        </p:txBody>
      </p:sp>
      <p:cxnSp>
        <p:nvCxnSpPr>
          <p:cNvPr id="96" name="Elbow Connector 95">
            <a:extLst>
              <a:ext uri="{FF2B5EF4-FFF2-40B4-BE49-F238E27FC236}">
                <a16:creationId xmlns:a16="http://schemas.microsoft.com/office/drawing/2014/main" id="{0989C6BC-5C82-074D-8C5A-6EC731D6CE98}"/>
              </a:ext>
            </a:extLst>
          </p:cNvPr>
          <p:cNvCxnSpPr>
            <a:cxnSpLocks/>
            <a:stCxn id="5" idx="3"/>
            <a:endCxn id="88" idx="1"/>
          </p:cNvCxnSpPr>
          <p:nvPr/>
        </p:nvCxnSpPr>
        <p:spPr>
          <a:xfrm>
            <a:off x="5025256" y="4079368"/>
            <a:ext cx="977418" cy="199371"/>
          </a:xfrm>
          <a:prstGeom prst="bentConnector3">
            <a:avLst>
              <a:gd name="adj1" fmla="val 36903"/>
            </a:avLst>
          </a:prstGeom>
          <a:ln w="158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Elbow Connector 98">
            <a:extLst>
              <a:ext uri="{FF2B5EF4-FFF2-40B4-BE49-F238E27FC236}">
                <a16:creationId xmlns:a16="http://schemas.microsoft.com/office/drawing/2014/main" id="{06F30EDA-4BAA-554A-9002-F0685827E4F4}"/>
              </a:ext>
            </a:extLst>
          </p:cNvPr>
          <p:cNvCxnSpPr>
            <a:cxnSpLocks/>
            <a:stCxn id="88" idx="3"/>
          </p:cNvCxnSpPr>
          <p:nvPr/>
        </p:nvCxnSpPr>
        <p:spPr>
          <a:xfrm flipV="1">
            <a:off x="7473698" y="4043995"/>
            <a:ext cx="782965" cy="234745"/>
          </a:xfrm>
          <a:prstGeom prst="bentConnector3">
            <a:avLst>
              <a:gd name="adj1" fmla="val 72495"/>
            </a:avLst>
          </a:prstGeom>
          <a:ln w="158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AFACB820-F6AF-2C46-8295-51B59D6B1D75}"/>
              </a:ext>
            </a:extLst>
          </p:cNvPr>
          <p:cNvCxnSpPr>
            <a:cxnSpLocks/>
            <a:stCxn id="5" idx="3"/>
            <a:endCxn id="41" idx="1"/>
          </p:cNvCxnSpPr>
          <p:nvPr/>
        </p:nvCxnSpPr>
        <p:spPr>
          <a:xfrm flipV="1">
            <a:off x="5025256" y="3010765"/>
            <a:ext cx="977418" cy="1068603"/>
          </a:xfrm>
          <a:prstGeom prst="bentConnector3">
            <a:avLst>
              <a:gd name="adj1" fmla="val 36903"/>
            </a:avLst>
          </a:prstGeom>
          <a:ln w="158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5BB607F7-4C20-F545-AF54-15D126A44A77}"/>
              </a:ext>
            </a:extLst>
          </p:cNvPr>
          <p:cNvSpPr/>
          <p:nvPr/>
        </p:nvSpPr>
        <p:spPr bwMode="gray">
          <a:xfrm>
            <a:off x="9998023" y="3418755"/>
            <a:ext cx="251192" cy="251192"/>
          </a:xfrm>
          <a:prstGeom prst="ellipse">
            <a:avLst/>
          </a:prstGeom>
          <a:solidFill>
            <a:srgbClr val="FFFF00"/>
          </a:solidFill>
          <a:ln w="12700" algn="ctr">
            <a:solidFill>
              <a:srgbClr val="FFFF00"/>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GB" sz="1000" kern="0" dirty="0">
                <a:solidFill>
                  <a:schemeClr val="bg1">
                    <a:lumMod val="50000"/>
                  </a:schemeClr>
                </a:solidFill>
                <a:ea typeface="Arial Unicode MS" pitchFamily="34" charset="-128"/>
                <a:cs typeface="Arial Unicode MS" pitchFamily="34" charset="-128"/>
              </a:rPr>
              <a:t>R</a:t>
            </a:r>
          </a:p>
        </p:txBody>
      </p:sp>
      <p:sp>
        <p:nvSpPr>
          <p:cNvPr id="83" name="Oval 82">
            <a:extLst>
              <a:ext uri="{FF2B5EF4-FFF2-40B4-BE49-F238E27FC236}">
                <a16:creationId xmlns:a16="http://schemas.microsoft.com/office/drawing/2014/main" id="{F31B9051-C696-F14F-BD54-E5663557DE45}"/>
              </a:ext>
            </a:extLst>
          </p:cNvPr>
          <p:cNvSpPr/>
          <p:nvPr/>
        </p:nvSpPr>
        <p:spPr bwMode="gray">
          <a:xfrm>
            <a:off x="4690941" y="3350491"/>
            <a:ext cx="251192" cy="251192"/>
          </a:xfrm>
          <a:prstGeom prst="ellipse">
            <a:avLst/>
          </a:prstGeom>
          <a:solidFill>
            <a:srgbClr val="FF0000"/>
          </a:solidFill>
          <a:ln w="12700" algn="ctr">
            <a:solidFill>
              <a:srgbClr val="FF0000"/>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GB" sz="1000" kern="0" dirty="0">
                <a:solidFill>
                  <a:schemeClr val="bg1"/>
                </a:solidFill>
                <a:ea typeface="Arial Unicode MS" pitchFamily="34" charset="-128"/>
                <a:cs typeface="Arial Unicode MS" pitchFamily="34" charset="-128"/>
              </a:rPr>
              <a:t>I</a:t>
            </a:r>
          </a:p>
        </p:txBody>
      </p:sp>
      <p:sp>
        <p:nvSpPr>
          <p:cNvPr id="84" name="Oval 83">
            <a:extLst>
              <a:ext uri="{FF2B5EF4-FFF2-40B4-BE49-F238E27FC236}">
                <a16:creationId xmlns:a16="http://schemas.microsoft.com/office/drawing/2014/main" id="{D3EBD846-F13B-5D46-BB87-34301A0EC298}"/>
              </a:ext>
            </a:extLst>
          </p:cNvPr>
          <p:cNvSpPr/>
          <p:nvPr/>
        </p:nvSpPr>
        <p:spPr bwMode="gray">
          <a:xfrm>
            <a:off x="7145666" y="2445041"/>
            <a:ext cx="251192" cy="251192"/>
          </a:xfrm>
          <a:prstGeom prst="ellipse">
            <a:avLst/>
          </a:prstGeom>
          <a:solidFill>
            <a:srgbClr val="92D050"/>
          </a:solidFill>
          <a:ln w="12700" algn="ctr">
            <a:solidFill>
              <a:srgbClr val="92D050"/>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GB" sz="1000" kern="0" dirty="0">
                <a:solidFill>
                  <a:schemeClr val="bg1"/>
                </a:solidFill>
                <a:ea typeface="Arial Unicode MS" pitchFamily="34" charset="-128"/>
                <a:cs typeface="Arial Unicode MS" pitchFamily="34" charset="-128"/>
              </a:rPr>
              <a:t>M</a:t>
            </a:r>
          </a:p>
        </p:txBody>
      </p:sp>
      <p:cxnSp>
        <p:nvCxnSpPr>
          <p:cNvPr id="80" name="Straight Arrow Connector 79">
            <a:extLst/>
          </p:cNvPr>
          <p:cNvCxnSpPr>
            <a:cxnSpLocks/>
            <a:endCxn id="112" idx="2"/>
          </p:cNvCxnSpPr>
          <p:nvPr/>
        </p:nvCxnSpPr>
        <p:spPr>
          <a:xfrm>
            <a:off x="9039628" y="4030890"/>
            <a:ext cx="659014" cy="0"/>
          </a:xfrm>
          <a:prstGeom prst="straightConnector1">
            <a:avLst/>
          </a:prstGeom>
          <a:ln w="1587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82" name="Oval 81">
            <a:extLst/>
          </p:cNvPr>
          <p:cNvSpPr/>
          <p:nvPr/>
        </p:nvSpPr>
        <p:spPr bwMode="gray">
          <a:xfrm>
            <a:off x="9698642" y="3418755"/>
            <a:ext cx="251192" cy="251192"/>
          </a:xfrm>
          <a:prstGeom prst="ellipse">
            <a:avLst/>
          </a:prstGeom>
          <a:solidFill>
            <a:schemeClr val="bg1">
              <a:lumMod val="50000"/>
            </a:schemeClr>
          </a:solidFill>
          <a:ln w="12700" algn="ctr">
            <a:solidFill>
              <a:schemeClr val="tx1">
                <a:lumMod val="50000"/>
                <a:lumOff val="50000"/>
              </a:schemeClr>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GB" sz="1000" kern="0" dirty="0">
                <a:solidFill>
                  <a:schemeClr val="bg1"/>
                </a:solidFill>
                <a:ea typeface="Arial Unicode MS" pitchFamily="34" charset="-128"/>
                <a:cs typeface="Arial Unicode MS" pitchFamily="34" charset="-128"/>
              </a:rPr>
              <a:t>V1</a:t>
            </a:r>
          </a:p>
        </p:txBody>
      </p:sp>
      <p:sp>
        <p:nvSpPr>
          <p:cNvPr id="112" name="Oval 111">
            <a:extLst>
              <a:ext uri="{FF2B5EF4-FFF2-40B4-BE49-F238E27FC236}">
                <a16:creationId xmlns:a16="http://schemas.microsoft.com/office/drawing/2014/main" id="{155CE603-3997-B449-ABBA-78F4DED2EFC0}"/>
              </a:ext>
            </a:extLst>
          </p:cNvPr>
          <p:cNvSpPr/>
          <p:nvPr/>
        </p:nvSpPr>
        <p:spPr bwMode="gray">
          <a:xfrm>
            <a:off x="9698642" y="3905294"/>
            <a:ext cx="251192" cy="251192"/>
          </a:xfrm>
          <a:prstGeom prst="ellipse">
            <a:avLst/>
          </a:prstGeom>
          <a:solidFill>
            <a:schemeClr val="bg1">
              <a:lumMod val="50000"/>
            </a:schemeClr>
          </a:solidFill>
          <a:ln w="12700" algn="ctr">
            <a:solidFill>
              <a:schemeClr val="tx1">
                <a:lumMod val="50000"/>
                <a:lumOff val="50000"/>
              </a:schemeClr>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GB" sz="1000" kern="0" dirty="0">
                <a:solidFill>
                  <a:schemeClr val="bg1"/>
                </a:solidFill>
                <a:ea typeface="Arial Unicode MS" pitchFamily="34" charset="-128"/>
                <a:cs typeface="Arial Unicode MS" pitchFamily="34" charset="-128"/>
              </a:rPr>
              <a:t>V2</a:t>
            </a:r>
          </a:p>
        </p:txBody>
      </p:sp>
      <p:sp>
        <p:nvSpPr>
          <p:cNvPr id="115" name="Oval 114">
            <a:extLst/>
          </p:cNvPr>
          <p:cNvSpPr/>
          <p:nvPr/>
        </p:nvSpPr>
        <p:spPr bwMode="gray">
          <a:xfrm>
            <a:off x="10297404" y="3416156"/>
            <a:ext cx="251192" cy="251192"/>
          </a:xfrm>
          <a:prstGeom prst="ellipse">
            <a:avLst/>
          </a:prstGeom>
          <a:solidFill>
            <a:srgbClr val="FF0000"/>
          </a:solidFill>
          <a:ln w="12700" algn="ctr">
            <a:solidFill>
              <a:srgbClr val="FF0000"/>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GB" sz="1000" kern="0" dirty="0">
                <a:solidFill>
                  <a:schemeClr val="bg1"/>
                </a:solidFill>
                <a:ea typeface="Arial Unicode MS" pitchFamily="34" charset="-128"/>
                <a:cs typeface="Arial Unicode MS" pitchFamily="34" charset="-128"/>
              </a:rPr>
              <a:t>C</a:t>
            </a:r>
          </a:p>
        </p:txBody>
      </p:sp>
      <p:sp>
        <p:nvSpPr>
          <p:cNvPr id="53" name="Line Callout 2 (Border and Accent Bar) 70">
            <a:extLst>
              <a:ext uri="{FF2B5EF4-FFF2-40B4-BE49-F238E27FC236}">
                <a16:creationId xmlns:a16="http://schemas.microsoft.com/office/drawing/2014/main" id="{B4BBAFAF-E28F-7942-BB1E-95F4CFEDAC67}"/>
              </a:ext>
            </a:extLst>
          </p:cNvPr>
          <p:cNvSpPr/>
          <p:nvPr/>
        </p:nvSpPr>
        <p:spPr bwMode="gray">
          <a:xfrm flipH="1">
            <a:off x="9689862" y="2229769"/>
            <a:ext cx="2000487" cy="443949"/>
          </a:xfrm>
          <a:prstGeom prst="accentBorderCallout2">
            <a:avLst>
              <a:gd name="adj1" fmla="val 74924"/>
              <a:gd name="adj2" fmla="val 103100"/>
              <a:gd name="adj3" fmla="val 73335"/>
              <a:gd name="adj4" fmla="val 108125"/>
              <a:gd name="adj5" fmla="val 274904"/>
              <a:gd name="adj6" fmla="val 140167"/>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71983" bIns="0" rtlCol="0" anchor="ctr" anchorCtr="0"/>
          <a:lstStyle/>
          <a:p>
            <a:pP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SD </a:t>
            </a:r>
            <a:r>
              <a:rPr lang="en-GB" sz="1200" i="1" kern="0" dirty="0">
                <a:solidFill>
                  <a:srgbClr val="FFFF00"/>
                </a:solidFill>
                <a:ea typeface="Arial Unicode MS" pitchFamily="34" charset="-128"/>
                <a:cs typeface="Arial Unicode MS" pitchFamily="34" charset="-128"/>
              </a:rPr>
              <a:t>releases</a:t>
            </a:r>
            <a:r>
              <a:rPr lang="en-GB" sz="1200" kern="0" dirty="0">
                <a:solidFill>
                  <a:schemeClr val="bg1"/>
                </a:solidFill>
                <a:ea typeface="Arial Unicode MS" pitchFamily="34" charset="-128"/>
                <a:cs typeface="Arial Unicode MS" pitchFamily="34" charset="-128"/>
              </a:rPr>
              <a:t> A2X service binding for V1</a:t>
            </a:r>
          </a:p>
        </p:txBody>
      </p:sp>
      <p:sp>
        <p:nvSpPr>
          <p:cNvPr id="54" name="Line Callout 2 (Border and Accent Bar) 70">
            <a:extLst>
              <a:ext uri="{FF2B5EF4-FFF2-40B4-BE49-F238E27FC236}">
                <a16:creationId xmlns:a16="http://schemas.microsoft.com/office/drawing/2014/main" id="{E6C559EB-125E-6547-9639-5BF3D5C7298B}"/>
              </a:ext>
            </a:extLst>
          </p:cNvPr>
          <p:cNvSpPr/>
          <p:nvPr/>
        </p:nvSpPr>
        <p:spPr bwMode="gray">
          <a:xfrm flipH="1">
            <a:off x="9698641" y="4479691"/>
            <a:ext cx="2000488" cy="443949"/>
          </a:xfrm>
          <a:prstGeom prst="accentBorderCallout2">
            <a:avLst>
              <a:gd name="adj1" fmla="val 74924"/>
              <a:gd name="adj2" fmla="val 103100"/>
              <a:gd name="adj3" fmla="val 73335"/>
              <a:gd name="adj4" fmla="val 108125"/>
              <a:gd name="adj5" fmla="val -53459"/>
              <a:gd name="adj6" fmla="val 144231"/>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71983" bIns="0" rtlCol="0" anchor="ctr" anchorCtr="0"/>
          <a:lstStyle/>
          <a:p>
            <a:pP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SD </a:t>
            </a:r>
            <a:r>
              <a:rPr lang="en-GB" sz="1200" i="1" kern="0" dirty="0">
                <a:solidFill>
                  <a:srgbClr val="FF0000"/>
                </a:solidFill>
                <a:ea typeface="Arial Unicode MS" pitchFamily="34" charset="-128"/>
                <a:cs typeface="Arial Unicode MS" pitchFamily="34" charset="-128"/>
              </a:rPr>
              <a:t>creates</a:t>
            </a:r>
            <a:r>
              <a:rPr lang="en-GB" sz="1200" kern="0" dirty="0">
                <a:solidFill>
                  <a:srgbClr val="FF0000"/>
                </a:solidFill>
                <a:ea typeface="Arial Unicode MS" pitchFamily="34" charset="-128"/>
                <a:cs typeface="Arial Unicode MS" pitchFamily="34" charset="-128"/>
              </a:rPr>
              <a:t> </a:t>
            </a:r>
            <a:r>
              <a:rPr lang="en-GB" sz="1200" i="1" kern="0" dirty="0">
                <a:solidFill>
                  <a:srgbClr val="FF0000"/>
                </a:solidFill>
                <a:ea typeface="Arial Unicode MS" pitchFamily="34" charset="-128"/>
                <a:cs typeface="Arial Unicode MS" pitchFamily="34" charset="-128"/>
              </a:rPr>
              <a:t>improved</a:t>
            </a:r>
            <a:r>
              <a:rPr lang="en-GB" sz="1200" kern="0" dirty="0">
                <a:solidFill>
                  <a:srgbClr val="FF0000"/>
                </a:solidFill>
                <a:ea typeface="Arial Unicode MS" pitchFamily="34" charset="-128"/>
                <a:cs typeface="Arial Unicode MS" pitchFamily="34" charset="-128"/>
              </a:rPr>
              <a:t> </a:t>
            </a:r>
            <a:r>
              <a:rPr lang="en-GB" sz="1200" kern="0" dirty="0">
                <a:solidFill>
                  <a:schemeClr val="bg1"/>
                </a:solidFill>
                <a:ea typeface="Arial Unicode MS" pitchFamily="34" charset="-128"/>
                <a:cs typeface="Arial Unicode MS" pitchFamily="34" charset="-128"/>
              </a:rPr>
              <a:t>A2X service V2</a:t>
            </a:r>
          </a:p>
        </p:txBody>
      </p:sp>
      <p:sp>
        <p:nvSpPr>
          <p:cNvPr id="55" name="Line Callout 2 (Border and Accent Bar) 70">
            <a:extLst>
              <a:ext uri="{FF2B5EF4-FFF2-40B4-BE49-F238E27FC236}">
                <a16:creationId xmlns:a16="http://schemas.microsoft.com/office/drawing/2014/main" id="{00ADB7FC-A278-F241-9975-42E9D374FFAA}"/>
              </a:ext>
            </a:extLst>
          </p:cNvPr>
          <p:cNvSpPr/>
          <p:nvPr/>
        </p:nvSpPr>
        <p:spPr bwMode="gray">
          <a:xfrm flipH="1">
            <a:off x="9698641" y="5007215"/>
            <a:ext cx="2000487" cy="443949"/>
          </a:xfrm>
          <a:prstGeom prst="accentBorderCallout2">
            <a:avLst>
              <a:gd name="adj1" fmla="val 74924"/>
              <a:gd name="adj2" fmla="val 103100"/>
              <a:gd name="adj3" fmla="val 73335"/>
              <a:gd name="adj4" fmla="val 108125"/>
              <a:gd name="adj5" fmla="val -170361"/>
              <a:gd name="adj6" fmla="val 154662"/>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71983" bIns="0" rtlCol="0" anchor="ctr" anchorCtr="0"/>
          <a:lstStyle/>
          <a:p>
            <a:pP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SD </a:t>
            </a:r>
            <a:r>
              <a:rPr lang="en-GB" sz="1200" i="1" kern="0" dirty="0">
                <a:solidFill>
                  <a:srgbClr val="FFFF00"/>
                </a:solidFill>
                <a:ea typeface="Arial Unicode MS" pitchFamily="34" charset="-128"/>
                <a:cs typeface="Arial Unicode MS" pitchFamily="34" charset="-128"/>
              </a:rPr>
              <a:t>releases</a:t>
            </a:r>
            <a:r>
              <a:rPr lang="en-GB" sz="1200" kern="0" dirty="0">
                <a:solidFill>
                  <a:schemeClr val="bg1"/>
                </a:solidFill>
                <a:ea typeface="Arial Unicode MS" pitchFamily="34" charset="-128"/>
                <a:cs typeface="Arial Unicode MS" pitchFamily="34" charset="-128"/>
              </a:rPr>
              <a:t> A2X service binding for V2</a:t>
            </a:r>
          </a:p>
        </p:txBody>
      </p:sp>
      <p:sp>
        <p:nvSpPr>
          <p:cNvPr id="56" name="Oval 55">
            <a:extLst>
              <a:ext uri="{FF2B5EF4-FFF2-40B4-BE49-F238E27FC236}">
                <a16:creationId xmlns:a16="http://schemas.microsoft.com/office/drawing/2014/main" id="{5DABFD8F-D137-2D4B-AE94-44A6710BED1A}"/>
              </a:ext>
            </a:extLst>
          </p:cNvPr>
          <p:cNvSpPr/>
          <p:nvPr/>
        </p:nvSpPr>
        <p:spPr bwMode="gray">
          <a:xfrm>
            <a:off x="9998023" y="3900403"/>
            <a:ext cx="251192" cy="251192"/>
          </a:xfrm>
          <a:prstGeom prst="ellipse">
            <a:avLst/>
          </a:prstGeom>
          <a:solidFill>
            <a:srgbClr val="FFFF00"/>
          </a:solidFill>
          <a:ln w="12700" algn="ctr">
            <a:solidFill>
              <a:srgbClr val="FFFF00"/>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GB" sz="1000" kern="0" dirty="0">
                <a:solidFill>
                  <a:schemeClr val="bg1">
                    <a:lumMod val="50000"/>
                  </a:schemeClr>
                </a:solidFill>
                <a:ea typeface="Arial Unicode MS" pitchFamily="34" charset="-128"/>
                <a:cs typeface="Arial Unicode MS" pitchFamily="34" charset="-128"/>
              </a:rPr>
              <a:t>R</a:t>
            </a:r>
          </a:p>
        </p:txBody>
      </p:sp>
      <p:sp>
        <p:nvSpPr>
          <p:cNvPr id="59" name="Line Callout 2 (Border and Accent Bar) 70">
            <a:extLst>
              <a:ext uri="{FF2B5EF4-FFF2-40B4-BE49-F238E27FC236}">
                <a16:creationId xmlns:a16="http://schemas.microsoft.com/office/drawing/2014/main" id="{B34B8598-5CC2-954E-B40D-97B3A3F1C804}"/>
              </a:ext>
            </a:extLst>
          </p:cNvPr>
          <p:cNvSpPr/>
          <p:nvPr/>
        </p:nvSpPr>
        <p:spPr bwMode="gray">
          <a:xfrm flipH="1">
            <a:off x="9698641" y="2803026"/>
            <a:ext cx="2000488" cy="443949"/>
          </a:xfrm>
          <a:prstGeom prst="accentBorderCallout2">
            <a:avLst>
              <a:gd name="adj1" fmla="val 74924"/>
              <a:gd name="adj2" fmla="val 103100"/>
              <a:gd name="adj3" fmla="val 73335"/>
              <a:gd name="adj4" fmla="val 108125"/>
              <a:gd name="adj5" fmla="val 177468"/>
              <a:gd name="adj6" fmla="val 135687"/>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71983" bIns="0" rtlCol="0" anchor="ctr" anchorCtr="0"/>
          <a:lstStyle/>
          <a:p>
            <a:pP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SD sets A2X service V1 to </a:t>
            </a:r>
            <a:r>
              <a:rPr lang="en-GB" sz="1200" i="1" kern="0" dirty="0">
                <a:ea typeface="Arial Unicode MS" pitchFamily="34" charset="-128"/>
                <a:cs typeface="Arial Unicode MS" pitchFamily="34" charset="-128"/>
              </a:rPr>
              <a:t>deprecated</a:t>
            </a:r>
            <a:endParaRPr lang="en-GB" sz="1200" kern="0" dirty="0">
              <a:ea typeface="Arial Unicode MS" pitchFamily="34" charset="-128"/>
              <a:cs typeface="Arial Unicode MS" pitchFamily="34" charset="-128"/>
            </a:endParaRPr>
          </a:p>
        </p:txBody>
      </p:sp>
      <p:grpSp>
        <p:nvGrpSpPr>
          <p:cNvPr id="19" name="Group 18">
            <a:extLst>
              <a:ext uri="{FF2B5EF4-FFF2-40B4-BE49-F238E27FC236}">
                <a16:creationId xmlns:a16="http://schemas.microsoft.com/office/drawing/2014/main" id="{B2FFE2C2-F0C9-2241-A4BA-9892EEA0883C}"/>
              </a:ext>
            </a:extLst>
          </p:cNvPr>
          <p:cNvGrpSpPr/>
          <p:nvPr/>
        </p:nvGrpSpPr>
        <p:grpSpPr>
          <a:xfrm>
            <a:off x="9698642" y="3423764"/>
            <a:ext cx="251192" cy="251192"/>
            <a:chOff x="10982087" y="3439790"/>
            <a:chExt cx="251192" cy="251192"/>
          </a:xfrm>
        </p:grpSpPr>
        <p:sp>
          <p:nvSpPr>
            <p:cNvPr id="60" name="Oval 59">
              <a:extLst>
                <a:ext uri="{FF2B5EF4-FFF2-40B4-BE49-F238E27FC236}">
                  <a16:creationId xmlns:a16="http://schemas.microsoft.com/office/drawing/2014/main" id="{5629A7EF-589B-9A44-AC6A-E8871472EABE}"/>
                </a:ext>
              </a:extLst>
            </p:cNvPr>
            <p:cNvSpPr/>
            <p:nvPr/>
          </p:nvSpPr>
          <p:spPr bwMode="gray">
            <a:xfrm>
              <a:off x="10982087" y="3439790"/>
              <a:ext cx="251192" cy="251192"/>
            </a:xfrm>
            <a:prstGeom prst="ellipse">
              <a:avLst/>
            </a:prstGeom>
            <a:noFill/>
            <a:ln w="34925" algn="ctr">
              <a:solidFill>
                <a:schemeClr val="tx1"/>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endParaRPr lang="en-GB" sz="1000" kern="0" dirty="0">
                <a:solidFill>
                  <a:schemeClr val="bg1"/>
                </a:solidFill>
                <a:ea typeface="Arial Unicode MS" pitchFamily="34" charset="-128"/>
                <a:cs typeface="Arial Unicode MS" pitchFamily="34" charset="-128"/>
              </a:endParaRPr>
            </a:p>
          </p:txBody>
        </p:sp>
        <p:cxnSp>
          <p:nvCxnSpPr>
            <p:cNvPr id="16" name="Straight Connector 15">
              <a:extLst>
                <a:ext uri="{FF2B5EF4-FFF2-40B4-BE49-F238E27FC236}">
                  <a16:creationId xmlns:a16="http://schemas.microsoft.com/office/drawing/2014/main" id="{86EFD429-1BF8-4846-A384-917EB51CB72A}"/>
                </a:ext>
              </a:extLst>
            </p:cNvPr>
            <p:cNvCxnSpPr>
              <a:stCxn id="60" idx="3"/>
              <a:endCxn id="60" idx="7"/>
            </p:cNvCxnSpPr>
            <p:nvPr/>
          </p:nvCxnSpPr>
          <p:spPr>
            <a:xfrm flipV="1">
              <a:off x="11018873" y="3476576"/>
              <a:ext cx="177620" cy="17762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6456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83"/>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15"/>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6" grpId="0" animBg="1"/>
      <p:bldP spid="27" grpId="0" animBg="1"/>
      <p:bldP spid="28" grpId="0" animBg="1"/>
      <p:bldP spid="29" grpId="0" animBg="1"/>
      <p:bldP spid="31" grpId="0" animBg="1"/>
      <p:bldP spid="39" grpId="0" animBg="1"/>
      <p:bldP spid="95" grpId="0" animBg="1"/>
      <p:bldP spid="68" grpId="0" animBg="1"/>
      <p:bldP spid="83" grpId="0" animBg="1"/>
      <p:bldP spid="83" grpId="1" animBg="1"/>
      <p:bldP spid="84" grpId="0" animBg="1"/>
      <p:bldP spid="82" grpId="0" animBg="1"/>
      <p:bldP spid="112" grpId="0" animBg="1"/>
      <p:bldP spid="115" grpId="0" animBg="1"/>
      <p:bldP spid="115" grpId="1" animBg="1"/>
      <p:bldP spid="53" grpId="0" animBg="1"/>
      <p:bldP spid="54" grpId="0" animBg="1"/>
      <p:bldP spid="55" grpId="0" animBg="1"/>
      <p:bldP spid="56" grpId="0" animBg="1"/>
      <p:bldP spid="5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0" y="0"/>
            <a:ext cx="12195175" cy="3455576"/>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a:ln>
                <a:noFill/>
              </a:ln>
              <a:effectLst/>
              <a:uLnTx/>
              <a:uFillTx/>
              <a:ea typeface="Arial Unicode MS" pitchFamily="34" charset="-128"/>
              <a:cs typeface="Arial Unicode MS" pitchFamily="34" charset="-128"/>
            </a:endParaRPr>
          </a:p>
        </p:txBody>
      </p:sp>
      <p:sp>
        <p:nvSpPr>
          <p:cNvPr id="13" name="Rectangle 2"/>
          <p:cNvSpPr>
            <a:spLocks noChangeArrowheads="1"/>
          </p:cNvSpPr>
          <p:nvPr/>
        </p:nvSpPr>
        <p:spPr bwMode="gray">
          <a:xfrm>
            <a:off x="503238" y="1388043"/>
            <a:ext cx="8221662" cy="923330"/>
          </a:xfrm>
          <a:prstGeom prst="rect">
            <a:avLst/>
          </a:prstGeom>
          <a:noFill/>
          <a:ln w="12700">
            <a:noFill/>
            <a:miter lim="800000"/>
            <a:headEnd/>
            <a:tailEnd/>
          </a:ln>
          <a:effectLst/>
        </p:spPr>
        <p:txBody>
          <a:bodyPr lIns="35992" tIns="0" rIns="0" bIns="0">
            <a:spAutoFit/>
          </a:bodyPr>
          <a:lstStyle/>
          <a:p>
            <a:pPr>
              <a:spcBef>
                <a:spcPct val="75000"/>
              </a:spcBef>
              <a:buClr>
                <a:schemeClr val="tx1"/>
              </a:buClr>
            </a:pPr>
            <a:r>
              <a:rPr lang="en-GB" sz="6000" b="1" spc="-20">
                <a:solidFill>
                  <a:schemeClr val="bg1"/>
                </a:solidFill>
              </a:rPr>
              <a:t>Demo</a:t>
            </a:r>
          </a:p>
        </p:txBody>
      </p:sp>
      <p:sp>
        <p:nvSpPr>
          <p:cNvPr id="18" name="Text Placeholder 2"/>
          <p:cNvSpPr txBox="1">
            <a:spLocks/>
          </p:cNvSpPr>
          <p:nvPr/>
        </p:nvSpPr>
        <p:spPr>
          <a:xfrm>
            <a:off x="504000" y="4111308"/>
            <a:ext cx="7830632" cy="1405572"/>
          </a:xfrm>
          <a:prstGeom prst="rect">
            <a:avLst/>
          </a:prstGeom>
        </p:spPr>
        <p:txBody>
          <a:bodyPr lIns="0" tIns="0" rIns="0" bIns="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fontAlgn="base">
              <a:spcAft>
                <a:spcPct val="0"/>
              </a:spcAft>
              <a:buClr>
                <a:srgbClr val="F0AB00"/>
              </a:buClr>
            </a:pPr>
            <a:r>
              <a:rPr lang="en-GB" kern="0" dirty="0">
                <a:ea typeface="Arial Unicode MS" pitchFamily="34" charset="-128"/>
                <a:cs typeface="Arial Unicode MS" pitchFamily="34" charset="-128"/>
              </a:rPr>
              <a:t>Expose Business Object </a:t>
            </a:r>
            <a:br>
              <a:rPr lang="en-GB" kern="0" dirty="0">
                <a:ea typeface="Arial Unicode MS" pitchFamily="34" charset="-128"/>
                <a:cs typeface="Arial Unicode MS" pitchFamily="34" charset="-128"/>
              </a:rPr>
            </a:br>
            <a:r>
              <a:rPr lang="en-GB" kern="0" dirty="0">
                <a:ea typeface="Arial Unicode MS" pitchFamily="34" charset="-128"/>
                <a:cs typeface="Arial Unicode MS" pitchFamily="34" charset="-128"/>
              </a:rPr>
              <a:t>as UI service for SAP Fiori</a:t>
            </a:r>
            <a:br>
              <a:rPr lang="en-GB" kern="0" dirty="0">
                <a:ea typeface="Arial Unicode MS" pitchFamily="34" charset="-128"/>
                <a:cs typeface="Arial Unicode MS" pitchFamily="34" charset="-128"/>
              </a:rPr>
            </a:br>
            <a:r>
              <a:rPr lang="en-GB" kern="0" dirty="0">
                <a:ea typeface="Arial Unicode MS" pitchFamily="34" charset="-128"/>
                <a:cs typeface="Arial Unicode MS" pitchFamily="34" charset="-128"/>
              </a:rPr>
              <a:t>with SAP Fiori Elements Preview</a:t>
            </a:r>
          </a:p>
        </p:txBody>
      </p:sp>
      <p:pic>
        <p:nvPicPr>
          <p:cNvPr id="4" name="Picture 3"/>
          <p:cNvPicPr>
            <a:picLocks noChangeAspect="1"/>
          </p:cNvPicPr>
          <p:nvPr/>
        </p:nvPicPr>
        <p:blipFill>
          <a:blip r:embed="rId3"/>
          <a:stretch>
            <a:fillRect/>
          </a:stretch>
        </p:blipFill>
        <p:spPr>
          <a:xfrm>
            <a:off x="3325588" y="463708"/>
            <a:ext cx="2772000" cy="2772000"/>
          </a:xfrm>
          <a:prstGeom prst="rect">
            <a:avLst/>
          </a:prstGeom>
        </p:spPr>
      </p:pic>
    </p:spTree>
    <p:extLst>
      <p:ext uri="{BB962C8B-B14F-4D97-AF65-F5344CB8AC3E}">
        <p14:creationId xmlns:p14="http://schemas.microsoft.com/office/powerpoint/2010/main" val="1672079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DB157-2BF0-AB41-9610-740AF323CE85}"/>
              </a:ext>
            </a:extLst>
          </p:cNvPr>
          <p:cNvSpPr/>
          <p:nvPr/>
        </p:nvSpPr>
        <p:spPr bwMode="gray">
          <a:xfrm>
            <a:off x="0" y="2727832"/>
            <a:ext cx="12195175" cy="4130168"/>
          </a:xfrm>
          <a:prstGeom prst="rect">
            <a:avLst/>
          </a:prstGeom>
          <a:solidFill>
            <a:schemeClr val="tx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106455F1-FAA5-934A-86CB-5619B993F83C}"/>
              </a:ext>
            </a:extLst>
          </p:cNvPr>
          <p:cNvSpPr txBox="1"/>
          <p:nvPr/>
        </p:nvSpPr>
        <p:spPr>
          <a:xfrm>
            <a:off x="1828789" y="4379773"/>
            <a:ext cx="8537594" cy="1015663"/>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GB" sz="6600" b="1" kern="0" spc="600" dirty="0">
                <a:solidFill>
                  <a:schemeClr val="bg1"/>
                </a:solidFill>
                <a:ea typeface="Arial Unicode MS" pitchFamily="34" charset="-128"/>
                <a:cs typeface="Arial Unicode MS" pitchFamily="34" charset="-128"/>
              </a:rPr>
              <a:t>THE BIG PICTURE</a:t>
            </a:r>
            <a:endParaRPr lang="en-GB" sz="6600" b="1" kern="0" spc="600" dirty="0">
              <a:solidFill>
                <a:schemeClr val="accent1"/>
              </a:solidFill>
              <a:ea typeface="Arial Unicode MS" pitchFamily="34" charset="-128"/>
              <a:cs typeface="Arial Unicode MS" pitchFamily="34" charset="-128"/>
            </a:endParaRPr>
          </a:p>
        </p:txBody>
      </p:sp>
      <p:sp>
        <p:nvSpPr>
          <p:cNvPr id="2" name="Oval 1">
            <a:extLst>
              <a:ext uri="{FF2B5EF4-FFF2-40B4-BE49-F238E27FC236}">
                <a16:creationId xmlns:a16="http://schemas.microsoft.com/office/drawing/2014/main" id="{DBE7968F-0838-9E4C-B549-CB7A0969518D}"/>
              </a:ext>
            </a:extLst>
          </p:cNvPr>
          <p:cNvSpPr/>
          <p:nvPr/>
        </p:nvSpPr>
        <p:spPr bwMode="gray">
          <a:xfrm>
            <a:off x="4877453" y="1492607"/>
            <a:ext cx="2440267" cy="2440267"/>
          </a:xfrm>
          <a:prstGeom prst="ellipse">
            <a:avLst/>
          </a:prstGeom>
          <a:solidFill>
            <a:schemeClr val="bg1"/>
          </a:solidFill>
          <a:ln w="60325"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731A40A7-C9D0-784B-953F-D4A7E3540038}"/>
              </a:ext>
            </a:extLst>
          </p:cNvPr>
          <p:cNvPicPr>
            <a:picLocks noChangeAspect="1"/>
          </p:cNvPicPr>
          <p:nvPr/>
        </p:nvPicPr>
        <p:blipFill>
          <a:blip r:embed="rId2"/>
          <a:stretch>
            <a:fillRect/>
          </a:stretch>
        </p:blipFill>
        <p:spPr>
          <a:xfrm>
            <a:off x="5095995" y="1654417"/>
            <a:ext cx="2003185" cy="2003185"/>
          </a:xfrm>
          <a:prstGeom prst="rect">
            <a:avLst/>
          </a:prstGeom>
        </p:spPr>
      </p:pic>
    </p:spTree>
    <p:extLst>
      <p:ext uri="{BB962C8B-B14F-4D97-AF65-F5344CB8AC3E}">
        <p14:creationId xmlns:p14="http://schemas.microsoft.com/office/powerpoint/2010/main" val="212631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ABAP RESTful programming model: Big Picture</a:t>
            </a:r>
            <a:endParaRPr lang="en-US" b="0" dirty="0"/>
          </a:p>
        </p:txBody>
      </p:sp>
      <p:sp>
        <p:nvSpPr>
          <p:cNvPr id="8" name="Rounded Rectangle 7"/>
          <p:cNvSpPr/>
          <p:nvPr/>
        </p:nvSpPr>
        <p:spPr bwMode="gray">
          <a:xfrm>
            <a:off x="3667946" y="4330839"/>
            <a:ext cx="3805750" cy="2075029"/>
          </a:xfrm>
          <a:prstGeom prst="roundRect">
            <a:avLst/>
          </a:prstGeom>
          <a:noFill/>
          <a:ln w="25400" algn="ctr">
            <a:solidFill>
              <a:schemeClr val="accent1"/>
            </a:solidFill>
            <a:miter lim="800000"/>
            <a:headEnd/>
            <a:tailEnd/>
          </a:ln>
        </p:spPr>
        <p:txBody>
          <a:bodyPr lIns="90000" tIns="72000" rIns="503999"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a:ln>
                  <a:noFill/>
                </a:ln>
                <a:solidFill>
                  <a:schemeClr val="accent1"/>
                </a:solidFill>
                <a:effectLst/>
                <a:uLnTx/>
                <a:uFillTx/>
                <a:ea typeface="Arial Unicode MS" pitchFamily="34" charset="-128"/>
                <a:cs typeface="Arial Unicode MS" pitchFamily="34" charset="-128"/>
              </a:rPr>
              <a:t>BUSINESS OBJECTS</a:t>
            </a:r>
          </a:p>
          <a:p>
            <a:pPr algn="ctr" defTabSz="914400" fontAlgn="base">
              <a:spcBef>
                <a:spcPts val="500"/>
              </a:spcBef>
              <a:buClr>
                <a:srgbClr val="F0AB00"/>
              </a:buClr>
              <a:buSzPct val="80000"/>
            </a:pPr>
            <a:endParaRPr lang="en-US" sz="1200" kern="0">
              <a:solidFill>
                <a:schemeClr val="accent1"/>
              </a:solidFill>
              <a:ea typeface="Arial Unicode MS" pitchFamily="34" charset="-128"/>
              <a:cs typeface="Arial Unicode MS" pitchFamily="34" charset="-128"/>
            </a:endParaRPr>
          </a:p>
        </p:txBody>
      </p:sp>
      <p:sp>
        <p:nvSpPr>
          <p:cNvPr id="9" name="Rounded Rectangle 8"/>
          <p:cNvSpPr/>
          <p:nvPr/>
        </p:nvSpPr>
        <p:spPr bwMode="gray">
          <a:xfrm>
            <a:off x="7656577" y="4300728"/>
            <a:ext cx="3854543" cy="2075029"/>
          </a:xfrm>
          <a:prstGeom prst="roundRect">
            <a:avLst/>
          </a:prstGeom>
          <a:noFill/>
          <a:ln w="25400" algn="ctr">
            <a:solidFill>
              <a:schemeClr val="accent1"/>
            </a:solidFill>
            <a:miter lim="800000"/>
            <a:headEnd/>
            <a:tailEnd/>
          </a:ln>
        </p:spPr>
        <p:txBody>
          <a:bodyPr lIns="90000" tIns="72000" rIns="108000" bIns="72000" rtlCol="0" anchor="t" anchorCtr="0"/>
          <a:lstStyle/>
          <a:p>
            <a:pPr marR="0" algn="ctr" defTabSz="914400" eaLnBrk="1" fontAlgn="base" latinLnBrk="0" hangingPunct="1">
              <a:lnSpc>
                <a:spcPct val="100000"/>
              </a:lnSpc>
              <a:spcBef>
                <a:spcPts val="600"/>
              </a:spcBef>
              <a:buClr>
                <a:srgbClr val="F0AB00"/>
              </a:buClr>
              <a:buSzPct val="80000"/>
              <a:tabLst/>
            </a:pPr>
            <a:r>
              <a:rPr kumimoji="0" lang="en-US" sz="1600" b="0" i="0" u="none" strike="noStrike" kern="0" cap="none" spc="0" normalizeH="0" baseline="0">
                <a:ln>
                  <a:noFill/>
                </a:ln>
                <a:solidFill>
                  <a:schemeClr val="accent1"/>
                </a:solidFill>
                <a:effectLst/>
                <a:uLnTx/>
                <a:uFillTx/>
                <a:ea typeface="Arial Unicode MS" pitchFamily="34" charset="-128"/>
                <a:cs typeface="Arial Unicode MS" pitchFamily="34" charset="-128"/>
              </a:rPr>
              <a:t>QUERIES</a:t>
            </a:r>
            <a:endParaRPr lang="en-US" sz="1600" kern="0">
              <a:solidFill>
                <a:schemeClr val="accent1"/>
              </a:solidFill>
              <a:ea typeface="Arial Unicode MS" pitchFamily="34" charset="-128"/>
              <a:cs typeface="Arial Unicode MS" pitchFamily="34" charset="-128"/>
            </a:endParaRPr>
          </a:p>
        </p:txBody>
      </p:sp>
      <p:sp>
        <p:nvSpPr>
          <p:cNvPr id="11" name="Rounded Rectangle 30"/>
          <p:cNvSpPr/>
          <p:nvPr/>
        </p:nvSpPr>
        <p:spPr bwMode="gray">
          <a:xfrm>
            <a:off x="558798" y="5270054"/>
            <a:ext cx="2463919" cy="445358"/>
          </a:xfrm>
          <a:prstGeom prst="roundRect">
            <a:avLst>
              <a:gd name="adj" fmla="val 8140"/>
            </a:avLst>
          </a:prstGeom>
          <a:solidFill>
            <a:schemeClr val="bg1"/>
          </a:solidFill>
          <a:ln w="2540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chemeClr val="accent1"/>
                </a:solidFill>
                <a:ea typeface="Arial Unicode MS" pitchFamily="34" charset="-128"/>
                <a:cs typeface="Arial Unicode MS" pitchFamily="34" charset="-128"/>
              </a:rPr>
              <a:t>DATA MODELING &amp; BEHAVIOR</a:t>
            </a:r>
          </a:p>
        </p:txBody>
      </p:sp>
      <p:cxnSp>
        <p:nvCxnSpPr>
          <p:cNvPr id="4" name="Straight Connector 3">
            <a:extLst>
              <a:ext uri="{FF2B5EF4-FFF2-40B4-BE49-F238E27FC236}">
                <a16:creationId xmlns:a16="http://schemas.microsoft.com/office/drawing/2014/main" id="{009D3013-AFF9-764E-BD9B-DCFEC5485169}"/>
              </a:ext>
            </a:extLst>
          </p:cNvPr>
          <p:cNvCxnSpPr>
            <a:cxnSpLocks/>
          </p:cNvCxnSpPr>
          <p:nvPr/>
        </p:nvCxnSpPr>
        <p:spPr>
          <a:xfrm>
            <a:off x="3240272" y="4330839"/>
            <a:ext cx="0" cy="2080993"/>
          </a:xfrm>
          <a:prstGeom prst="line">
            <a:avLst/>
          </a:prstGeom>
          <a:ln w="190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bwMode="gray">
          <a:xfrm>
            <a:off x="3667946" y="2463524"/>
            <a:ext cx="7843173" cy="743060"/>
          </a:xfrm>
          <a:prstGeom prst="roundRect">
            <a:avLst/>
          </a:prstGeom>
          <a:noFill/>
          <a:ln w="25400" algn="ctr">
            <a:solidFill>
              <a:schemeClr val="accent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600" kern="0">
                <a:solidFill>
                  <a:schemeClr val="accent3"/>
                </a:solidFill>
                <a:ea typeface="Arial Unicode MS" pitchFamily="34" charset="-128"/>
                <a:cs typeface="Arial Unicode MS" pitchFamily="34" charset="-128"/>
              </a:rPr>
              <a:t>SERVICE BINDING</a:t>
            </a:r>
            <a:br>
              <a:rPr lang="en-US" sz="1800" kern="0">
                <a:solidFill>
                  <a:schemeClr val="accent3"/>
                </a:solidFill>
                <a:ea typeface="Arial Unicode MS" pitchFamily="34" charset="-128"/>
                <a:cs typeface="Arial Unicode MS" pitchFamily="34" charset="-128"/>
              </a:rPr>
            </a:br>
            <a:r>
              <a:rPr lang="en-US" sz="1400" kern="0">
                <a:solidFill>
                  <a:schemeClr val="accent3"/>
                </a:solidFill>
                <a:ea typeface="Arial Unicode MS" pitchFamily="34" charset="-128"/>
                <a:cs typeface="Arial Unicode MS" pitchFamily="34" charset="-128"/>
              </a:rPr>
              <a:t>Bind the service to OData protocol</a:t>
            </a:r>
          </a:p>
        </p:txBody>
      </p:sp>
      <p:sp>
        <p:nvSpPr>
          <p:cNvPr id="7" name="Rounded Rectangle 6"/>
          <p:cNvSpPr/>
          <p:nvPr/>
        </p:nvSpPr>
        <p:spPr bwMode="gray">
          <a:xfrm>
            <a:off x="3667946" y="3301636"/>
            <a:ext cx="7843172" cy="743060"/>
          </a:xfrm>
          <a:prstGeom prst="roundRect">
            <a:avLst/>
          </a:prstGeom>
          <a:noFill/>
          <a:ln w="254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a:solidFill>
                  <a:schemeClr val="accent3"/>
                </a:solidFill>
                <a:ea typeface="Arial Unicode MS" pitchFamily="34" charset="-128"/>
                <a:cs typeface="Arial Unicode MS" pitchFamily="34" charset="-128"/>
              </a:rPr>
              <a:t>SERVICE DEFINITION</a:t>
            </a:r>
            <a:br>
              <a:rPr lang="en-US" sz="1800" kern="0">
                <a:solidFill>
                  <a:schemeClr val="accent3"/>
                </a:solidFill>
                <a:ea typeface="Arial Unicode MS" pitchFamily="34" charset="-128"/>
                <a:cs typeface="Arial Unicode MS" pitchFamily="34" charset="-128"/>
              </a:rPr>
            </a:br>
            <a:r>
              <a:rPr lang="en-US" sz="1400" kern="0">
                <a:solidFill>
                  <a:schemeClr val="accent3"/>
                </a:solidFill>
                <a:ea typeface="Arial Unicode MS" pitchFamily="34" charset="-128"/>
                <a:cs typeface="Arial Unicode MS" pitchFamily="34" charset="-128"/>
              </a:rPr>
              <a:t>Define scope to be exposed</a:t>
            </a:r>
          </a:p>
        </p:txBody>
      </p:sp>
      <p:sp>
        <p:nvSpPr>
          <p:cNvPr id="10" name="Rounded Rectangle 28"/>
          <p:cNvSpPr/>
          <p:nvPr/>
        </p:nvSpPr>
        <p:spPr bwMode="gray">
          <a:xfrm>
            <a:off x="813485" y="2863817"/>
            <a:ext cx="1954547" cy="780585"/>
          </a:xfrm>
          <a:prstGeom prst="roundRect">
            <a:avLst>
              <a:gd name="adj" fmla="val 17442"/>
            </a:avLst>
          </a:prstGeom>
          <a:solidFill>
            <a:schemeClr val="bg1"/>
          </a:solidFill>
          <a:ln w="1270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chemeClr val="accent3"/>
                </a:solidFill>
                <a:ea typeface="Arial Unicode MS" pitchFamily="34" charset="-128"/>
                <a:cs typeface="Arial Unicode MS" pitchFamily="34" charset="-128"/>
              </a:rPr>
              <a:t>BUSINESS SERVICES PROVISIONING</a:t>
            </a:r>
          </a:p>
        </p:txBody>
      </p:sp>
      <p:cxnSp>
        <p:nvCxnSpPr>
          <p:cNvPr id="35" name="Straight Connector 34">
            <a:extLst>
              <a:ext uri="{FF2B5EF4-FFF2-40B4-BE49-F238E27FC236}">
                <a16:creationId xmlns:a16="http://schemas.microsoft.com/office/drawing/2014/main" id="{60EE70F9-FE1E-7346-89ED-85CE22F45502}"/>
              </a:ext>
            </a:extLst>
          </p:cNvPr>
          <p:cNvCxnSpPr>
            <a:cxnSpLocks/>
          </p:cNvCxnSpPr>
          <p:nvPr/>
        </p:nvCxnSpPr>
        <p:spPr>
          <a:xfrm>
            <a:off x="3240272" y="2463524"/>
            <a:ext cx="0" cy="1581172"/>
          </a:xfrm>
          <a:prstGeom prst="line">
            <a:avLst/>
          </a:prstGeom>
          <a:ln w="254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bwMode="gray">
          <a:xfrm>
            <a:off x="3667946" y="1447342"/>
            <a:ext cx="3805750" cy="792659"/>
          </a:xfrm>
          <a:prstGeom prst="roundRect">
            <a:avLst/>
          </a:prstGeom>
          <a:ln>
            <a:solidFill>
              <a:schemeClr val="accent4"/>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a:solidFill>
                  <a:schemeClr val="accent4"/>
                </a:solidFill>
                <a:ea typeface="Arial Unicode MS" pitchFamily="34" charset="-128"/>
                <a:cs typeface="Arial Unicode MS" pitchFamily="34" charset="-128"/>
              </a:rPr>
              <a:t>SAP Fiori UI </a:t>
            </a:r>
            <a:br>
              <a:rPr lang="en-US" sz="1800" kern="0">
                <a:solidFill>
                  <a:schemeClr val="accent4"/>
                </a:solidFill>
                <a:ea typeface="Arial Unicode MS" pitchFamily="34" charset="-128"/>
                <a:cs typeface="Arial Unicode MS" pitchFamily="34" charset="-128"/>
              </a:rPr>
            </a:br>
            <a:r>
              <a:rPr lang="en-US" sz="1400" kern="0">
                <a:solidFill>
                  <a:schemeClr val="accent4"/>
                </a:solidFill>
                <a:ea typeface="Arial Unicode MS" pitchFamily="34" charset="-128"/>
                <a:cs typeface="Arial Unicode MS" pitchFamily="34" charset="-128"/>
              </a:rPr>
              <a:t>Consume</a:t>
            </a:r>
            <a:r>
              <a:rPr lang="en-US" sz="1800" kern="0">
                <a:solidFill>
                  <a:schemeClr val="accent4"/>
                </a:solidFill>
                <a:ea typeface="Arial Unicode MS" pitchFamily="34" charset="-128"/>
                <a:cs typeface="Arial Unicode MS" pitchFamily="34" charset="-128"/>
              </a:rPr>
              <a:t> </a:t>
            </a:r>
            <a:r>
              <a:rPr lang="en-US" sz="1400" kern="0">
                <a:solidFill>
                  <a:schemeClr val="accent4"/>
                </a:solidFill>
                <a:ea typeface="Arial Unicode MS" pitchFamily="34" charset="-128"/>
                <a:cs typeface="Arial Unicode MS" pitchFamily="34" charset="-128"/>
              </a:rPr>
              <a:t>OData UI services</a:t>
            </a:r>
            <a:endParaRPr kumimoji="0" lang="en-US" sz="1400" b="0" i="0" u="none" strike="noStrike" kern="0" cap="none" spc="0" normalizeH="0" baseline="0">
              <a:ln>
                <a:noFill/>
              </a:ln>
              <a:solidFill>
                <a:schemeClr val="accent4"/>
              </a:solidFill>
              <a:effectLst/>
              <a:uLnTx/>
              <a:uFillTx/>
              <a:ea typeface="Arial Unicode MS" pitchFamily="34" charset="-128"/>
              <a:cs typeface="Arial Unicode MS" pitchFamily="34" charset="-128"/>
            </a:endParaRPr>
          </a:p>
        </p:txBody>
      </p:sp>
      <p:sp>
        <p:nvSpPr>
          <p:cNvPr id="36" name="Rounded Rectangle 35"/>
          <p:cNvSpPr/>
          <p:nvPr/>
        </p:nvSpPr>
        <p:spPr bwMode="gray">
          <a:xfrm>
            <a:off x="7656577" y="1442081"/>
            <a:ext cx="3854542" cy="780585"/>
          </a:xfrm>
          <a:prstGeom prst="roundRect">
            <a:avLst/>
          </a:prstGeom>
          <a:ln>
            <a:solidFill>
              <a:schemeClr val="accent4"/>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a:solidFill>
                  <a:schemeClr val="accent4"/>
                </a:solidFill>
                <a:ea typeface="Arial Unicode MS" pitchFamily="34" charset="-128"/>
                <a:cs typeface="Arial Unicode MS" pitchFamily="34" charset="-128"/>
              </a:rPr>
              <a:t>A2X</a:t>
            </a:r>
            <a:r>
              <a:rPr lang="en-US" sz="1800" kern="0">
                <a:solidFill>
                  <a:schemeClr val="accent4"/>
                </a:solidFill>
                <a:ea typeface="Arial Unicode MS" pitchFamily="34" charset="-128"/>
                <a:cs typeface="Arial Unicode MS" pitchFamily="34" charset="-128"/>
              </a:rPr>
              <a:t> </a:t>
            </a:r>
            <a:br>
              <a:rPr lang="en-US" sz="1800" kern="0">
                <a:solidFill>
                  <a:schemeClr val="accent4"/>
                </a:solidFill>
                <a:ea typeface="Arial Unicode MS" pitchFamily="34" charset="-128"/>
                <a:cs typeface="Arial Unicode MS" pitchFamily="34" charset="-128"/>
              </a:rPr>
            </a:br>
            <a:r>
              <a:rPr lang="en-US" sz="1400" kern="0">
                <a:solidFill>
                  <a:schemeClr val="accent4"/>
                </a:solidFill>
                <a:ea typeface="Arial Unicode MS" pitchFamily="34" charset="-128"/>
                <a:cs typeface="Arial Unicode MS" pitchFamily="34" charset="-128"/>
              </a:rPr>
              <a:t>Consume</a:t>
            </a:r>
            <a:r>
              <a:rPr lang="en-US" sz="1800" kern="0">
                <a:solidFill>
                  <a:schemeClr val="accent4"/>
                </a:solidFill>
                <a:ea typeface="Arial Unicode MS" pitchFamily="34" charset="-128"/>
                <a:cs typeface="Arial Unicode MS" pitchFamily="34" charset="-128"/>
              </a:rPr>
              <a:t> </a:t>
            </a:r>
            <a:r>
              <a:rPr lang="en-US" sz="1400" kern="0">
                <a:solidFill>
                  <a:schemeClr val="accent4"/>
                </a:solidFill>
                <a:ea typeface="Arial Unicode MS" pitchFamily="34" charset="-128"/>
                <a:cs typeface="Arial Unicode MS" pitchFamily="34" charset="-128"/>
              </a:rPr>
              <a:t>OData A2X services</a:t>
            </a:r>
            <a:endParaRPr kumimoji="0" lang="en-US" sz="1400" b="0" i="0" u="none" strike="noStrike" kern="0" cap="none" spc="0" normalizeH="0" baseline="0">
              <a:ln>
                <a:noFill/>
              </a:ln>
              <a:solidFill>
                <a:schemeClr val="accent4"/>
              </a:solidFill>
              <a:effectLst/>
              <a:uLnTx/>
              <a:uFillTx/>
              <a:ea typeface="Arial Unicode MS" pitchFamily="34" charset="-128"/>
              <a:cs typeface="Arial Unicode MS" pitchFamily="34" charset="-128"/>
            </a:endParaRPr>
          </a:p>
        </p:txBody>
      </p:sp>
      <p:sp>
        <p:nvSpPr>
          <p:cNvPr id="38" name="Rounded Rectangle 28"/>
          <p:cNvSpPr/>
          <p:nvPr/>
        </p:nvSpPr>
        <p:spPr bwMode="gray">
          <a:xfrm>
            <a:off x="813485" y="1568418"/>
            <a:ext cx="1954547" cy="543584"/>
          </a:xfrm>
          <a:prstGeom prst="roundRect">
            <a:avLst>
              <a:gd name="adj" fmla="val 17442"/>
            </a:avLst>
          </a:prstGeom>
          <a:ln>
            <a:noFill/>
            <a:headEnd/>
            <a:tailEnd/>
          </a:ln>
        </p:spPr>
        <p:style>
          <a:lnRef idx="2">
            <a:schemeClr val="accent5"/>
          </a:lnRef>
          <a:fillRef idx="1">
            <a:schemeClr val="lt1"/>
          </a:fillRef>
          <a:effectRef idx="0">
            <a:schemeClr val="accent5"/>
          </a:effectRef>
          <a:fontRef idx="minor">
            <a:schemeClr val="dk1"/>
          </a:fontRef>
        </p:style>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chemeClr val="accent4"/>
                </a:solidFill>
                <a:ea typeface="Arial Unicode MS" pitchFamily="34" charset="-128"/>
                <a:cs typeface="Arial Unicode MS" pitchFamily="34" charset="-128"/>
              </a:rPr>
              <a:t>SERVICE CONSUMPTION</a:t>
            </a:r>
            <a:endParaRPr lang="en-US" sz="1400" kern="0">
              <a:solidFill>
                <a:schemeClr val="accent4"/>
              </a:solidFill>
              <a:ea typeface="Arial Unicode MS" pitchFamily="34" charset="-128"/>
              <a:cs typeface="Arial Unicode MS" pitchFamily="34" charset="-128"/>
            </a:endParaRPr>
          </a:p>
        </p:txBody>
      </p:sp>
      <p:cxnSp>
        <p:nvCxnSpPr>
          <p:cNvPr id="39" name="Straight Connector 38">
            <a:extLst>
              <a:ext uri="{FF2B5EF4-FFF2-40B4-BE49-F238E27FC236}">
                <a16:creationId xmlns:a16="http://schemas.microsoft.com/office/drawing/2014/main" id="{60EE70F9-FE1E-7346-89ED-85CE22F45502}"/>
              </a:ext>
            </a:extLst>
          </p:cNvPr>
          <p:cNvCxnSpPr/>
          <p:nvPr/>
        </p:nvCxnSpPr>
        <p:spPr>
          <a:xfrm>
            <a:off x="3240272" y="1447343"/>
            <a:ext cx="0" cy="797925"/>
          </a:xfrm>
          <a:prstGeom prst="line">
            <a:avLst/>
          </a:prstGeom>
          <a:ln>
            <a:solidFill>
              <a:schemeClr val="accent4"/>
            </a:solidFill>
            <a:headEnd type="none" w="med" len="med"/>
            <a:tailEnd type="none" w="med" len="med"/>
          </a:ln>
        </p:spPr>
        <p:style>
          <a:lnRef idx="2">
            <a:schemeClr val="accent5"/>
          </a:lnRef>
          <a:fillRef idx="1">
            <a:schemeClr val="lt1"/>
          </a:fillRef>
          <a:effectRef idx="0">
            <a:schemeClr val="accent5"/>
          </a:effectRef>
          <a:fontRef idx="minor">
            <a:schemeClr val="dk1"/>
          </a:fontRef>
        </p:style>
      </p:cxnSp>
      <p:sp>
        <p:nvSpPr>
          <p:cNvPr id="49" name="Chevron 48">
            <a:extLst>
              <a:ext uri="{FF2B5EF4-FFF2-40B4-BE49-F238E27FC236}">
                <a16:creationId xmlns:a16="http://schemas.microsoft.com/office/drawing/2014/main" id="{FC017A8E-FD96-134E-A8E3-3174AFE6FE97}"/>
              </a:ext>
            </a:extLst>
          </p:cNvPr>
          <p:cNvSpPr/>
          <p:nvPr/>
        </p:nvSpPr>
        <p:spPr bwMode="gray">
          <a:xfrm rot="16200000">
            <a:off x="1676895" y="4378854"/>
            <a:ext cx="227728" cy="431220"/>
          </a:xfrm>
          <a:prstGeom prst="chevron">
            <a:avLst>
              <a:gd name="adj" fmla="val 48649"/>
            </a:avLst>
          </a:prstGeom>
          <a:solidFill>
            <a:schemeClr val="bg1">
              <a:lumMod val="50000"/>
            </a:schemeClr>
          </a:solidFill>
          <a:ln w="25400"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43" name="Chevron 42">
            <a:extLst>
              <a:ext uri="{FF2B5EF4-FFF2-40B4-BE49-F238E27FC236}">
                <a16:creationId xmlns:a16="http://schemas.microsoft.com/office/drawing/2014/main" id="{10C07810-55EB-6A4A-BEF5-1AF1B7E31279}"/>
              </a:ext>
            </a:extLst>
          </p:cNvPr>
          <p:cNvSpPr/>
          <p:nvPr/>
        </p:nvSpPr>
        <p:spPr bwMode="gray">
          <a:xfrm rot="16200000">
            <a:off x="1676895" y="2220432"/>
            <a:ext cx="227728" cy="431220"/>
          </a:xfrm>
          <a:prstGeom prst="chevron">
            <a:avLst>
              <a:gd name="adj" fmla="val 48649"/>
            </a:avLst>
          </a:prstGeom>
          <a:solidFill>
            <a:schemeClr val="bg1">
              <a:lumMod val="50000"/>
            </a:schemeClr>
          </a:solidFill>
          <a:ln w="25400"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37" name="Oval 36">
            <a:extLst>
              <a:ext uri="{FF2B5EF4-FFF2-40B4-BE49-F238E27FC236}">
                <a16:creationId xmlns:a16="http://schemas.microsoft.com/office/drawing/2014/main" id="{902E3925-745F-2441-9C14-CFB9DE0DADBE}"/>
              </a:ext>
            </a:extLst>
          </p:cNvPr>
          <p:cNvSpPr/>
          <p:nvPr/>
        </p:nvSpPr>
        <p:spPr bwMode="gray">
          <a:xfrm>
            <a:off x="4352542" y="4827742"/>
            <a:ext cx="445335" cy="445335"/>
          </a:xfrm>
          <a:prstGeom prst="ellipse">
            <a:avLst/>
          </a:prstGeom>
          <a:blipFill>
            <a:blip r:embed="rId3"/>
            <a:stretch>
              <a:fillRect l="11837" t="11837" r="11837" b="11837"/>
            </a:stretch>
          </a:blip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42" name="Oval 41">
            <a:extLst>
              <a:ext uri="{FF2B5EF4-FFF2-40B4-BE49-F238E27FC236}">
                <a16:creationId xmlns:a16="http://schemas.microsoft.com/office/drawing/2014/main" id="{AC980D65-4B1E-1B42-8845-B5754DC77BD0}"/>
              </a:ext>
            </a:extLst>
          </p:cNvPr>
          <p:cNvSpPr/>
          <p:nvPr/>
        </p:nvSpPr>
        <p:spPr bwMode="gray">
          <a:xfrm>
            <a:off x="4350385" y="5339968"/>
            <a:ext cx="445335" cy="445335"/>
          </a:xfrm>
          <a:prstGeom prst="ellipse">
            <a:avLst/>
          </a:prstGeom>
          <a:blipFill>
            <a:blip r:embed="rId4"/>
            <a:stretch>
              <a:fillRect l="17665" t="17665" r="17665" b="17665"/>
            </a:stretch>
          </a:blip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44" name="Oval 43">
            <a:extLst>
              <a:ext uri="{FF2B5EF4-FFF2-40B4-BE49-F238E27FC236}">
                <a16:creationId xmlns:a16="http://schemas.microsoft.com/office/drawing/2014/main" id="{B497AE35-21B5-1A4D-BA28-B0FF60CAC295}"/>
              </a:ext>
            </a:extLst>
          </p:cNvPr>
          <p:cNvSpPr/>
          <p:nvPr/>
        </p:nvSpPr>
        <p:spPr bwMode="gray">
          <a:xfrm>
            <a:off x="4352543" y="5852194"/>
            <a:ext cx="445335" cy="445335"/>
          </a:xfrm>
          <a:prstGeom prst="ellipse">
            <a:avLst/>
          </a:prstGeom>
          <a:blipFill>
            <a:blip r:embed="rId5"/>
            <a:stretch>
              <a:fillRect l="6385" t="6385" r="6385" b="6385"/>
            </a:stretch>
          </a:blip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40" name="TextBox 39">
            <a:extLst>
              <a:ext uri="{FF2B5EF4-FFF2-40B4-BE49-F238E27FC236}">
                <a16:creationId xmlns:a16="http://schemas.microsoft.com/office/drawing/2014/main" id="{FDB36C60-FD20-D34C-9CA5-636DBA93B2F5}"/>
              </a:ext>
            </a:extLst>
          </p:cNvPr>
          <p:cNvSpPr txBox="1"/>
          <p:nvPr/>
        </p:nvSpPr>
        <p:spPr>
          <a:xfrm>
            <a:off x="4865580" y="4937186"/>
            <a:ext cx="1992533"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solidFill>
                  <a:schemeClr val="accent1"/>
                </a:solidFill>
                <a:ea typeface="Arial Unicode MS" pitchFamily="34" charset="-128"/>
                <a:cs typeface="Arial Unicode MS" pitchFamily="34" charset="-128"/>
              </a:rPr>
              <a:t>Data modeling with CDS</a:t>
            </a:r>
          </a:p>
        </p:txBody>
      </p:sp>
      <p:sp>
        <p:nvSpPr>
          <p:cNvPr id="45" name="TextBox 44">
            <a:extLst>
              <a:ext uri="{FF2B5EF4-FFF2-40B4-BE49-F238E27FC236}">
                <a16:creationId xmlns:a16="http://schemas.microsoft.com/office/drawing/2014/main" id="{EB6F1C71-E6CC-3348-9458-660FD7491937}"/>
              </a:ext>
            </a:extLst>
          </p:cNvPr>
          <p:cNvSpPr txBox="1"/>
          <p:nvPr/>
        </p:nvSpPr>
        <p:spPr>
          <a:xfrm>
            <a:off x="4865580" y="5408148"/>
            <a:ext cx="1473160"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a:solidFill>
                  <a:schemeClr val="accent1"/>
                </a:solidFill>
                <a:ea typeface="Arial Unicode MS" pitchFamily="34" charset="-128"/>
                <a:cs typeface="Arial Unicode MS" pitchFamily="34" charset="-128"/>
              </a:rPr>
              <a:t>Behavior definition</a:t>
            </a:r>
          </a:p>
        </p:txBody>
      </p:sp>
      <p:sp>
        <p:nvSpPr>
          <p:cNvPr id="46" name="TextBox 45">
            <a:extLst>
              <a:ext uri="{FF2B5EF4-FFF2-40B4-BE49-F238E27FC236}">
                <a16:creationId xmlns:a16="http://schemas.microsoft.com/office/drawing/2014/main" id="{63C5439E-CF8A-714C-A670-AE146E242A56}"/>
              </a:ext>
            </a:extLst>
          </p:cNvPr>
          <p:cNvSpPr txBox="1"/>
          <p:nvPr/>
        </p:nvSpPr>
        <p:spPr>
          <a:xfrm>
            <a:off x="4865580" y="5967139"/>
            <a:ext cx="2069477"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a:solidFill>
                  <a:schemeClr val="accent1"/>
                </a:solidFill>
                <a:ea typeface="Arial Unicode MS" pitchFamily="34" charset="-128"/>
                <a:cs typeface="Arial Unicode MS" pitchFamily="34" charset="-128"/>
              </a:rPr>
              <a:t>Behaviour implementation</a:t>
            </a:r>
          </a:p>
        </p:txBody>
      </p:sp>
      <p:sp>
        <p:nvSpPr>
          <p:cNvPr id="47" name="Oval 46">
            <a:extLst>
              <a:ext uri="{FF2B5EF4-FFF2-40B4-BE49-F238E27FC236}">
                <a16:creationId xmlns:a16="http://schemas.microsoft.com/office/drawing/2014/main" id="{9F6AD740-51B4-2740-8418-929492F11EBF}"/>
              </a:ext>
            </a:extLst>
          </p:cNvPr>
          <p:cNvSpPr/>
          <p:nvPr/>
        </p:nvSpPr>
        <p:spPr bwMode="gray">
          <a:xfrm flipV="1">
            <a:off x="5639178" y="3450498"/>
            <a:ext cx="445335" cy="445335"/>
          </a:xfrm>
          <a:prstGeom prst="ellipse">
            <a:avLst/>
          </a:prstGeom>
          <a:blipFill>
            <a:blip r:embed="rId6"/>
            <a:stretch>
              <a:fillRect l="11837" t="11837" r="11837" b="11837"/>
            </a:stretch>
          </a:blipFill>
          <a:ln w="9525"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48" name="Oval 47">
            <a:extLst>
              <a:ext uri="{FF2B5EF4-FFF2-40B4-BE49-F238E27FC236}">
                <a16:creationId xmlns:a16="http://schemas.microsoft.com/office/drawing/2014/main" id="{02233F38-5E80-424B-8FF0-154182234162}"/>
              </a:ext>
            </a:extLst>
          </p:cNvPr>
          <p:cNvSpPr/>
          <p:nvPr/>
        </p:nvSpPr>
        <p:spPr bwMode="gray">
          <a:xfrm>
            <a:off x="8474028" y="5175202"/>
            <a:ext cx="445335" cy="445335"/>
          </a:xfrm>
          <a:prstGeom prst="ellipse">
            <a:avLst/>
          </a:prstGeom>
          <a:blipFill>
            <a:blip r:embed="rId3"/>
            <a:stretch>
              <a:fillRect l="11837" t="11837" r="11837" b="11837"/>
            </a:stretch>
          </a:blip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50" name="TextBox 49">
            <a:extLst>
              <a:ext uri="{FF2B5EF4-FFF2-40B4-BE49-F238E27FC236}">
                <a16:creationId xmlns:a16="http://schemas.microsoft.com/office/drawing/2014/main" id="{9AF2CB8B-30FD-BC4E-8FBF-58CDA34CE5B0}"/>
              </a:ext>
            </a:extLst>
          </p:cNvPr>
          <p:cNvSpPr txBox="1"/>
          <p:nvPr/>
        </p:nvSpPr>
        <p:spPr>
          <a:xfrm>
            <a:off x="8987066" y="5284646"/>
            <a:ext cx="1992533"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solidFill>
                  <a:schemeClr val="accent1"/>
                </a:solidFill>
                <a:ea typeface="Arial Unicode MS" pitchFamily="34" charset="-128"/>
                <a:cs typeface="Arial Unicode MS" pitchFamily="34" charset="-128"/>
              </a:rPr>
              <a:t>Data modeling with CDS</a:t>
            </a:r>
          </a:p>
        </p:txBody>
      </p:sp>
      <p:sp>
        <p:nvSpPr>
          <p:cNvPr id="51" name="Oval 50">
            <a:extLst>
              <a:ext uri="{FF2B5EF4-FFF2-40B4-BE49-F238E27FC236}">
                <a16:creationId xmlns:a16="http://schemas.microsoft.com/office/drawing/2014/main" id="{83F98364-5C15-7F44-BC3C-2AC82DEF67F0}"/>
              </a:ext>
            </a:extLst>
          </p:cNvPr>
          <p:cNvSpPr/>
          <p:nvPr/>
        </p:nvSpPr>
        <p:spPr bwMode="gray">
          <a:xfrm flipH="1" flipV="1">
            <a:off x="5639177" y="2612386"/>
            <a:ext cx="445335" cy="445335"/>
          </a:xfrm>
          <a:prstGeom prst="ellipse">
            <a:avLst/>
          </a:prstGeom>
          <a:blipFill>
            <a:blip r:embed="rId7"/>
            <a:stretch>
              <a:fillRect l="11837" t="11837" r="11837" b="11837"/>
            </a:stretch>
          </a:blipFill>
          <a:ln w="9525"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9219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1D31-49D8-7042-84BE-0B077A87DFE4}"/>
              </a:ext>
            </a:extLst>
          </p:cNvPr>
          <p:cNvSpPr>
            <a:spLocks noGrp="1"/>
          </p:cNvSpPr>
          <p:nvPr>
            <p:ph type="title"/>
          </p:nvPr>
        </p:nvSpPr>
        <p:spPr>
          <a:xfrm>
            <a:off x="503874" y="269847"/>
            <a:ext cx="11186476" cy="369332"/>
          </a:xfrm>
        </p:spPr>
        <p:txBody>
          <a:bodyPr/>
          <a:lstStyle/>
          <a:p>
            <a:r>
              <a:rPr lang="en-US" dirty="0"/>
              <a:t>ABAP RESTful Programming Model: Development Flow</a:t>
            </a:r>
          </a:p>
        </p:txBody>
      </p:sp>
      <p:grpSp>
        <p:nvGrpSpPr>
          <p:cNvPr id="99" name="Group 98">
            <a:extLst>
              <a:ext uri="{FF2B5EF4-FFF2-40B4-BE49-F238E27FC236}">
                <a16:creationId xmlns:a16="http://schemas.microsoft.com/office/drawing/2014/main" id="{7F77581D-976E-6747-A941-3699427E3F16}"/>
              </a:ext>
            </a:extLst>
          </p:cNvPr>
          <p:cNvGrpSpPr/>
          <p:nvPr/>
        </p:nvGrpSpPr>
        <p:grpSpPr>
          <a:xfrm>
            <a:off x="7142968" y="4221270"/>
            <a:ext cx="1594022" cy="1260000"/>
            <a:chOff x="7142968" y="4221270"/>
            <a:chExt cx="1594022" cy="1260000"/>
          </a:xfrm>
        </p:grpSpPr>
        <p:sp>
          <p:nvSpPr>
            <p:cNvPr id="10" name="Rounded Rectangle 9">
              <a:extLst>
                <a:ext uri="{FF2B5EF4-FFF2-40B4-BE49-F238E27FC236}">
                  <a16:creationId xmlns:a16="http://schemas.microsoft.com/office/drawing/2014/main" id="{99380747-747F-9C4F-9B5B-787D6D7A923C}"/>
                </a:ext>
              </a:extLst>
            </p:cNvPr>
            <p:cNvSpPr/>
            <p:nvPr/>
          </p:nvSpPr>
          <p:spPr bwMode="gray">
            <a:xfrm>
              <a:off x="7142968" y="4221270"/>
              <a:ext cx="1594022" cy="1260000"/>
            </a:xfrm>
            <a:prstGeom prst="roundRect">
              <a:avLst>
                <a:gd name="adj" fmla="val 6707"/>
              </a:avLst>
            </a:prstGeom>
            <a:noFill/>
            <a:ln w="1905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4DF0DE78-5C07-5544-974B-6CB0304CEF62}"/>
                </a:ext>
              </a:extLst>
            </p:cNvPr>
            <p:cNvSpPr txBox="1"/>
            <p:nvPr/>
          </p:nvSpPr>
          <p:spPr>
            <a:xfrm>
              <a:off x="7142968" y="5059976"/>
              <a:ext cx="1594022" cy="421293"/>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CDS </a:t>
              </a:r>
              <a:r>
                <a:rPr lang="en-US" sz="1200" kern="0" dirty="0">
                  <a:solidFill>
                    <a:schemeClr val="accent1"/>
                  </a:solidFill>
                  <a:ea typeface="Arial Unicode MS" pitchFamily="34" charset="-128"/>
                  <a:cs typeface="Arial Unicode MS" pitchFamily="34" charset="-128"/>
                </a:rPr>
                <a:t>BEHAVIOR </a:t>
              </a:r>
              <a:br>
                <a:rPr lang="en-US" sz="1200" kern="0" dirty="0">
                  <a:solidFill>
                    <a:schemeClr val="accent1"/>
                  </a:solidFill>
                  <a:ea typeface="Arial Unicode MS" pitchFamily="34" charset="-128"/>
                  <a:cs typeface="Arial Unicode MS" pitchFamily="34" charset="-128"/>
                </a:rPr>
              </a:br>
              <a:r>
                <a:rPr lang="en-US" sz="1200" kern="0" dirty="0">
                  <a:solidFill>
                    <a:schemeClr val="accent1"/>
                  </a:solidFill>
                  <a:ea typeface="Arial Unicode MS" pitchFamily="34" charset="-128"/>
                  <a:cs typeface="Arial Unicode MS" pitchFamily="34" charset="-128"/>
                </a:rPr>
                <a:t>DEFINITION</a:t>
              </a:r>
            </a:p>
          </p:txBody>
        </p:sp>
        <p:pic>
          <p:nvPicPr>
            <p:cNvPr id="13" name="Picture 12">
              <a:extLst>
                <a:ext uri="{FF2B5EF4-FFF2-40B4-BE49-F238E27FC236}">
                  <a16:creationId xmlns:a16="http://schemas.microsoft.com/office/drawing/2014/main" id="{8BE83328-A333-AE40-9BAB-5821AB85A5B6}"/>
                </a:ext>
              </a:extLst>
            </p:cNvPr>
            <p:cNvPicPr>
              <a:picLocks noChangeAspect="1"/>
            </p:cNvPicPr>
            <p:nvPr/>
          </p:nvPicPr>
          <p:blipFill>
            <a:blip r:embed="rId2"/>
            <a:stretch>
              <a:fillRect/>
            </a:stretch>
          </p:blipFill>
          <p:spPr>
            <a:xfrm>
              <a:off x="7232255" y="4319303"/>
              <a:ext cx="1430154" cy="644999"/>
            </a:xfrm>
            <a:prstGeom prst="rect">
              <a:avLst/>
            </a:prstGeom>
            <a:ln>
              <a:solidFill>
                <a:schemeClr val="bg1">
                  <a:lumMod val="85000"/>
                </a:schemeClr>
              </a:solidFill>
            </a:ln>
            <a:effectLst/>
          </p:spPr>
        </p:pic>
      </p:grpSp>
      <p:cxnSp>
        <p:nvCxnSpPr>
          <p:cNvPr id="15" name="Straight Arrow Connector 14">
            <a:extLst>
              <a:ext uri="{FF2B5EF4-FFF2-40B4-BE49-F238E27FC236}">
                <a16:creationId xmlns:a16="http://schemas.microsoft.com/office/drawing/2014/main" id="{BF99106C-D76C-154C-A694-F6084A7780E8}"/>
              </a:ext>
            </a:extLst>
          </p:cNvPr>
          <p:cNvCxnSpPr>
            <a:cxnSpLocks/>
            <a:stCxn id="4" idx="3"/>
            <a:endCxn id="10" idx="1"/>
          </p:cNvCxnSpPr>
          <p:nvPr/>
        </p:nvCxnSpPr>
        <p:spPr>
          <a:xfrm flipV="1">
            <a:off x="5777539" y="4851270"/>
            <a:ext cx="1365429" cy="121"/>
          </a:xfrm>
          <a:prstGeom prst="straightConnector1">
            <a:avLst/>
          </a:prstGeom>
          <a:ln w="254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06BFA8D-9D12-2049-B224-1E28FFDB25CF}"/>
              </a:ext>
            </a:extLst>
          </p:cNvPr>
          <p:cNvSpPr txBox="1"/>
          <p:nvPr/>
        </p:nvSpPr>
        <p:spPr>
          <a:xfrm>
            <a:off x="6065370" y="4459729"/>
            <a:ext cx="795089" cy="369332"/>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200" kern="0" dirty="0">
                <a:solidFill>
                  <a:schemeClr val="accent3"/>
                </a:solidFill>
                <a:ea typeface="Arial Unicode MS" pitchFamily="34" charset="-128"/>
                <a:cs typeface="Arial Unicode MS" pitchFamily="34" charset="-128"/>
              </a:rPr>
              <a:t>ADD</a:t>
            </a:r>
            <a:br>
              <a:rPr lang="en-US" sz="1200" kern="0" dirty="0">
                <a:solidFill>
                  <a:schemeClr val="accent3"/>
                </a:solidFill>
                <a:ea typeface="Arial Unicode MS" pitchFamily="34" charset="-128"/>
                <a:cs typeface="Arial Unicode MS" pitchFamily="34" charset="-128"/>
              </a:rPr>
            </a:br>
            <a:r>
              <a:rPr lang="en-US" sz="1200" kern="0" dirty="0">
                <a:solidFill>
                  <a:schemeClr val="accent3"/>
                </a:solidFill>
                <a:ea typeface="Arial Unicode MS" pitchFamily="34" charset="-128"/>
                <a:cs typeface="Arial Unicode MS" pitchFamily="34" charset="-128"/>
              </a:rPr>
              <a:t>BEHAVIOR</a:t>
            </a:r>
          </a:p>
        </p:txBody>
      </p:sp>
      <p:cxnSp>
        <p:nvCxnSpPr>
          <p:cNvPr id="30" name="Straight Arrow Connector 29">
            <a:extLst>
              <a:ext uri="{FF2B5EF4-FFF2-40B4-BE49-F238E27FC236}">
                <a16:creationId xmlns:a16="http://schemas.microsoft.com/office/drawing/2014/main" id="{75C1C675-9A7A-0744-9DBF-2931F1736A07}"/>
              </a:ext>
            </a:extLst>
          </p:cNvPr>
          <p:cNvCxnSpPr>
            <a:cxnSpLocks/>
            <a:stCxn id="10" idx="3"/>
            <a:endCxn id="27" idx="1"/>
          </p:cNvCxnSpPr>
          <p:nvPr/>
        </p:nvCxnSpPr>
        <p:spPr>
          <a:xfrm>
            <a:off x="8736990" y="4851270"/>
            <a:ext cx="1365428" cy="0"/>
          </a:xfrm>
          <a:prstGeom prst="straightConnector1">
            <a:avLst/>
          </a:prstGeom>
          <a:ln w="254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E6C49FA-4961-C448-9F7C-F73A042E938F}"/>
              </a:ext>
            </a:extLst>
          </p:cNvPr>
          <p:cNvSpPr txBox="1"/>
          <p:nvPr/>
        </p:nvSpPr>
        <p:spPr>
          <a:xfrm>
            <a:off x="8970863" y="4459729"/>
            <a:ext cx="897682" cy="369332"/>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200" kern="0" dirty="0">
                <a:solidFill>
                  <a:schemeClr val="accent3"/>
                </a:solidFill>
                <a:ea typeface="Arial Unicode MS" pitchFamily="34" charset="-128"/>
                <a:cs typeface="Arial Unicode MS" pitchFamily="34" charset="-128"/>
              </a:rPr>
              <a:t>IMPLEMENT</a:t>
            </a:r>
            <a:br>
              <a:rPr lang="en-US" sz="1200" kern="0" dirty="0">
                <a:solidFill>
                  <a:schemeClr val="accent3"/>
                </a:solidFill>
                <a:ea typeface="Arial Unicode MS" pitchFamily="34" charset="-128"/>
                <a:cs typeface="Arial Unicode MS" pitchFamily="34" charset="-128"/>
              </a:rPr>
            </a:br>
            <a:r>
              <a:rPr lang="en-US" sz="1200" kern="0" dirty="0">
                <a:solidFill>
                  <a:schemeClr val="accent3"/>
                </a:solidFill>
                <a:ea typeface="Arial Unicode MS" pitchFamily="34" charset="-128"/>
                <a:cs typeface="Arial Unicode MS" pitchFamily="34" charset="-128"/>
              </a:rPr>
              <a:t>BEHAVIOR</a:t>
            </a:r>
          </a:p>
        </p:txBody>
      </p:sp>
      <p:grpSp>
        <p:nvGrpSpPr>
          <p:cNvPr id="100" name="Group 99">
            <a:extLst>
              <a:ext uri="{FF2B5EF4-FFF2-40B4-BE49-F238E27FC236}">
                <a16:creationId xmlns:a16="http://schemas.microsoft.com/office/drawing/2014/main" id="{EE6F6222-5D21-D548-A700-A22D8B62A427}"/>
              </a:ext>
            </a:extLst>
          </p:cNvPr>
          <p:cNvGrpSpPr/>
          <p:nvPr/>
        </p:nvGrpSpPr>
        <p:grpSpPr>
          <a:xfrm>
            <a:off x="10102418" y="4221270"/>
            <a:ext cx="1594022" cy="1260000"/>
            <a:chOff x="10102418" y="4221270"/>
            <a:chExt cx="1594022" cy="1260000"/>
          </a:xfrm>
        </p:grpSpPr>
        <p:sp>
          <p:nvSpPr>
            <p:cNvPr id="27" name="Rounded Rectangle 26">
              <a:extLst>
                <a:ext uri="{FF2B5EF4-FFF2-40B4-BE49-F238E27FC236}">
                  <a16:creationId xmlns:a16="http://schemas.microsoft.com/office/drawing/2014/main" id="{45B38ED9-4FA0-5F45-B967-58629903B698}"/>
                </a:ext>
              </a:extLst>
            </p:cNvPr>
            <p:cNvSpPr/>
            <p:nvPr/>
          </p:nvSpPr>
          <p:spPr bwMode="gray">
            <a:xfrm>
              <a:off x="10102418" y="4221270"/>
              <a:ext cx="1594022" cy="1260000"/>
            </a:xfrm>
            <a:prstGeom prst="roundRect">
              <a:avLst>
                <a:gd name="adj" fmla="val 6707"/>
              </a:avLst>
            </a:prstGeom>
            <a:noFill/>
            <a:ln w="1905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28" name="TextBox 27">
              <a:extLst>
                <a:ext uri="{FF2B5EF4-FFF2-40B4-BE49-F238E27FC236}">
                  <a16:creationId xmlns:a16="http://schemas.microsoft.com/office/drawing/2014/main" id="{DA378E61-3F2C-9A4D-BD8C-3E28DA2579FA}"/>
                </a:ext>
              </a:extLst>
            </p:cNvPr>
            <p:cNvSpPr txBox="1"/>
            <p:nvPr/>
          </p:nvSpPr>
          <p:spPr>
            <a:xfrm>
              <a:off x="10102418" y="5109402"/>
              <a:ext cx="1594022" cy="322439"/>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US" sz="1200" kern="0" dirty="0">
                  <a:solidFill>
                    <a:schemeClr val="accent1"/>
                  </a:solidFill>
                  <a:ea typeface="Arial Unicode MS" pitchFamily="34" charset="-128"/>
                  <a:cs typeface="Arial Unicode MS" pitchFamily="34" charset="-128"/>
                </a:rPr>
                <a:t>ABAP CODE</a:t>
              </a:r>
            </a:p>
          </p:txBody>
        </p:sp>
        <p:pic>
          <p:nvPicPr>
            <p:cNvPr id="34" name="Picture 33">
              <a:extLst>
                <a:ext uri="{FF2B5EF4-FFF2-40B4-BE49-F238E27FC236}">
                  <a16:creationId xmlns:a16="http://schemas.microsoft.com/office/drawing/2014/main" id="{41BD2CE7-9B15-4C46-966E-5E94CA729296}"/>
                </a:ext>
              </a:extLst>
            </p:cNvPr>
            <p:cNvPicPr>
              <a:picLocks noChangeAspect="1"/>
            </p:cNvPicPr>
            <p:nvPr/>
          </p:nvPicPr>
          <p:blipFill>
            <a:blip r:embed="rId3"/>
            <a:stretch>
              <a:fillRect/>
            </a:stretch>
          </p:blipFill>
          <p:spPr>
            <a:xfrm>
              <a:off x="10241132" y="4362422"/>
              <a:ext cx="1374975" cy="544476"/>
            </a:xfrm>
            <a:prstGeom prst="rect">
              <a:avLst/>
            </a:prstGeom>
            <a:ln>
              <a:solidFill>
                <a:schemeClr val="bg1">
                  <a:lumMod val="85000"/>
                </a:schemeClr>
              </a:solidFill>
            </a:ln>
            <a:effectLst/>
          </p:spPr>
        </p:pic>
      </p:grpSp>
      <p:cxnSp>
        <p:nvCxnSpPr>
          <p:cNvPr id="36" name="Straight Arrow Connector 35">
            <a:extLst>
              <a:ext uri="{FF2B5EF4-FFF2-40B4-BE49-F238E27FC236}">
                <a16:creationId xmlns:a16="http://schemas.microsoft.com/office/drawing/2014/main" id="{3266EEB8-0271-C64C-B6E4-37C737A86CE8}"/>
              </a:ext>
            </a:extLst>
          </p:cNvPr>
          <p:cNvCxnSpPr>
            <a:cxnSpLocks/>
            <a:stCxn id="4" idx="0"/>
            <a:endCxn id="35" idx="2"/>
          </p:cNvCxnSpPr>
          <p:nvPr/>
        </p:nvCxnSpPr>
        <p:spPr>
          <a:xfrm flipH="1" flipV="1">
            <a:off x="5082471" y="3630270"/>
            <a:ext cx="1" cy="591121"/>
          </a:xfrm>
          <a:prstGeom prst="straightConnector1">
            <a:avLst/>
          </a:prstGeom>
          <a:ln w="254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7AC0A6C-4229-F44B-8FDC-DB9CF1894CCE}"/>
              </a:ext>
            </a:extLst>
          </p:cNvPr>
          <p:cNvSpPr txBox="1"/>
          <p:nvPr/>
        </p:nvSpPr>
        <p:spPr>
          <a:xfrm>
            <a:off x="5169500" y="3741164"/>
            <a:ext cx="564257" cy="369332"/>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200" kern="0" dirty="0">
                <a:solidFill>
                  <a:schemeClr val="accent5"/>
                </a:solidFill>
                <a:ea typeface="Arial Unicode MS" pitchFamily="34" charset="-128"/>
                <a:cs typeface="Arial Unicode MS" pitchFamily="34" charset="-128"/>
              </a:rPr>
              <a:t>DEFINE</a:t>
            </a:r>
            <a:br>
              <a:rPr lang="en-US" sz="1200" kern="0" dirty="0">
                <a:solidFill>
                  <a:schemeClr val="accent5"/>
                </a:solidFill>
                <a:ea typeface="Arial Unicode MS" pitchFamily="34" charset="-128"/>
                <a:cs typeface="Arial Unicode MS" pitchFamily="34" charset="-128"/>
              </a:rPr>
            </a:br>
            <a:r>
              <a:rPr lang="en-US" sz="1200" kern="0" dirty="0">
                <a:solidFill>
                  <a:schemeClr val="accent5"/>
                </a:solidFill>
                <a:ea typeface="Arial Unicode MS" pitchFamily="34" charset="-128"/>
                <a:cs typeface="Arial Unicode MS" pitchFamily="34" charset="-128"/>
              </a:rPr>
              <a:t>SCOPE</a:t>
            </a:r>
          </a:p>
        </p:txBody>
      </p:sp>
      <p:grpSp>
        <p:nvGrpSpPr>
          <p:cNvPr id="101" name="Group 100">
            <a:extLst>
              <a:ext uri="{FF2B5EF4-FFF2-40B4-BE49-F238E27FC236}">
                <a16:creationId xmlns:a16="http://schemas.microsoft.com/office/drawing/2014/main" id="{33D9F88B-BEDB-B84A-BA9D-B71B4FAECF12}"/>
              </a:ext>
            </a:extLst>
          </p:cNvPr>
          <p:cNvGrpSpPr/>
          <p:nvPr/>
        </p:nvGrpSpPr>
        <p:grpSpPr>
          <a:xfrm>
            <a:off x="4381223" y="2557211"/>
            <a:ext cx="1396315" cy="1080815"/>
            <a:chOff x="4381223" y="2557211"/>
            <a:chExt cx="1396315" cy="1080815"/>
          </a:xfrm>
        </p:grpSpPr>
        <p:sp>
          <p:nvSpPr>
            <p:cNvPr id="35" name="Rounded Rectangle 34">
              <a:extLst>
                <a:ext uri="{FF2B5EF4-FFF2-40B4-BE49-F238E27FC236}">
                  <a16:creationId xmlns:a16="http://schemas.microsoft.com/office/drawing/2014/main" id="{0391081A-3EC0-8646-9D5F-89E19F2DCBA5}"/>
                </a:ext>
              </a:extLst>
            </p:cNvPr>
            <p:cNvSpPr/>
            <p:nvPr/>
          </p:nvSpPr>
          <p:spPr bwMode="gray">
            <a:xfrm>
              <a:off x="4387403" y="2586732"/>
              <a:ext cx="1390135" cy="1043538"/>
            </a:xfrm>
            <a:prstGeom prst="roundRect">
              <a:avLst>
                <a:gd name="adj" fmla="val 6707"/>
              </a:avLst>
            </a:prstGeom>
            <a:noFill/>
            <a:ln w="1905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40" name="TextBox 39">
              <a:extLst>
                <a:ext uri="{FF2B5EF4-FFF2-40B4-BE49-F238E27FC236}">
                  <a16:creationId xmlns:a16="http://schemas.microsoft.com/office/drawing/2014/main" id="{1323A7FF-F3A8-8D4F-9DC9-825AF2853713}"/>
                </a:ext>
              </a:extLst>
            </p:cNvPr>
            <p:cNvSpPr txBox="1"/>
            <p:nvPr/>
          </p:nvSpPr>
          <p:spPr>
            <a:xfrm>
              <a:off x="4381223" y="3216732"/>
              <a:ext cx="1390136" cy="421294"/>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US" sz="1200" kern="0" dirty="0">
                  <a:solidFill>
                    <a:schemeClr val="accent1"/>
                  </a:solidFill>
                  <a:ea typeface="Arial Unicode MS" pitchFamily="34" charset="-128"/>
                  <a:cs typeface="Arial Unicode MS" pitchFamily="34" charset="-128"/>
                </a:rPr>
                <a:t>SERVICE</a:t>
              </a:r>
              <a:br>
                <a:rPr lang="en-US" sz="1200" kern="0" dirty="0">
                  <a:solidFill>
                    <a:schemeClr val="accent1"/>
                  </a:solidFill>
                  <a:ea typeface="Arial Unicode MS" pitchFamily="34" charset="-128"/>
                  <a:cs typeface="Arial Unicode MS" pitchFamily="34" charset="-128"/>
                </a:rPr>
              </a:br>
              <a:r>
                <a:rPr lang="en-US" sz="1200" kern="0" dirty="0">
                  <a:solidFill>
                    <a:schemeClr val="accent1"/>
                  </a:solidFill>
                  <a:ea typeface="Arial Unicode MS" pitchFamily="34" charset="-128"/>
                  <a:cs typeface="Arial Unicode MS" pitchFamily="34" charset="-128"/>
                </a:rPr>
                <a:t>DEFINITION</a:t>
              </a:r>
            </a:p>
          </p:txBody>
        </p:sp>
        <p:pic>
          <p:nvPicPr>
            <p:cNvPr id="41" name="Picture 40">
              <a:extLst>
                <a:ext uri="{FF2B5EF4-FFF2-40B4-BE49-F238E27FC236}">
                  <a16:creationId xmlns:a16="http://schemas.microsoft.com/office/drawing/2014/main" id="{D2CA5A0F-1720-2445-85A3-521F5856A85D}"/>
                </a:ext>
              </a:extLst>
            </p:cNvPr>
            <p:cNvPicPr>
              <a:picLocks noChangeAspect="1"/>
            </p:cNvPicPr>
            <p:nvPr/>
          </p:nvPicPr>
          <p:blipFill>
            <a:blip r:embed="rId4"/>
            <a:stretch>
              <a:fillRect/>
            </a:stretch>
          </p:blipFill>
          <p:spPr>
            <a:xfrm>
              <a:off x="4705008" y="2557211"/>
              <a:ext cx="754923" cy="754923"/>
            </a:xfrm>
            <a:prstGeom prst="rect">
              <a:avLst/>
            </a:prstGeom>
          </p:spPr>
        </p:pic>
      </p:grpSp>
      <p:cxnSp>
        <p:nvCxnSpPr>
          <p:cNvPr id="44" name="Straight Arrow Connector 43">
            <a:extLst>
              <a:ext uri="{FF2B5EF4-FFF2-40B4-BE49-F238E27FC236}">
                <a16:creationId xmlns:a16="http://schemas.microsoft.com/office/drawing/2014/main" id="{3B69047D-C103-0B42-904F-3A05A707274F}"/>
              </a:ext>
            </a:extLst>
          </p:cNvPr>
          <p:cNvCxnSpPr>
            <a:cxnSpLocks/>
            <a:endCxn id="43" idx="2"/>
          </p:cNvCxnSpPr>
          <p:nvPr/>
        </p:nvCxnSpPr>
        <p:spPr>
          <a:xfrm flipH="1" flipV="1">
            <a:off x="5076291" y="2003367"/>
            <a:ext cx="1" cy="591121"/>
          </a:xfrm>
          <a:prstGeom prst="straightConnector1">
            <a:avLst/>
          </a:prstGeom>
          <a:ln w="254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9FC4D01-58A2-964A-A280-D7F6C5ACF822}"/>
              </a:ext>
            </a:extLst>
          </p:cNvPr>
          <p:cNvSpPr txBox="1"/>
          <p:nvPr/>
        </p:nvSpPr>
        <p:spPr>
          <a:xfrm>
            <a:off x="5169500" y="2118139"/>
            <a:ext cx="1410707"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solidFill>
                  <a:schemeClr val="accent5"/>
                </a:solidFill>
                <a:ea typeface="Arial Unicode MS" pitchFamily="34" charset="-128"/>
                <a:cs typeface="Arial Unicode MS" pitchFamily="34" charset="-128"/>
              </a:rPr>
              <a:t>DEFINE SCENARIO</a:t>
            </a:r>
            <a:br>
              <a:rPr lang="en-US" sz="1200" kern="0" dirty="0">
                <a:solidFill>
                  <a:schemeClr val="accent5"/>
                </a:solidFill>
                <a:ea typeface="Arial Unicode MS" pitchFamily="34" charset="-128"/>
                <a:cs typeface="Arial Unicode MS" pitchFamily="34" charset="-128"/>
              </a:rPr>
            </a:br>
            <a:r>
              <a:rPr lang="en-US" sz="1200" kern="0" dirty="0">
                <a:solidFill>
                  <a:schemeClr val="accent5"/>
                </a:solidFill>
                <a:ea typeface="Arial Unicode MS" pitchFamily="34" charset="-128"/>
                <a:cs typeface="Arial Unicode MS" pitchFamily="34" charset="-128"/>
              </a:rPr>
              <a:t>&amp; PROTOCOL</a:t>
            </a:r>
          </a:p>
        </p:txBody>
      </p:sp>
      <p:grpSp>
        <p:nvGrpSpPr>
          <p:cNvPr id="102" name="Group 101">
            <a:extLst>
              <a:ext uri="{FF2B5EF4-FFF2-40B4-BE49-F238E27FC236}">
                <a16:creationId xmlns:a16="http://schemas.microsoft.com/office/drawing/2014/main" id="{D376FD70-A2DF-9E48-8054-CFECFB84AE94}"/>
              </a:ext>
            </a:extLst>
          </p:cNvPr>
          <p:cNvGrpSpPr/>
          <p:nvPr/>
        </p:nvGrpSpPr>
        <p:grpSpPr>
          <a:xfrm>
            <a:off x="4375043" y="929996"/>
            <a:ext cx="1396315" cy="1081127"/>
            <a:chOff x="4375043" y="929996"/>
            <a:chExt cx="1396315" cy="1081127"/>
          </a:xfrm>
        </p:grpSpPr>
        <p:sp>
          <p:nvSpPr>
            <p:cNvPr id="43" name="Rounded Rectangle 42">
              <a:extLst>
                <a:ext uri="{FF2B5EF4-FFF2-40B4-BE49-F238E27FC236}">
                  <a16:creationId xmlns:a16="http://schemas.microsoft.com/office/drawing/2014/main" id="{B55B92C6-C6E0-734B-9F4A-6F80806A5D98}"/>
                </a:ext>
              </a:extLst>
            </p:cNvPr>
            <p:cNvSpPr/>
            <p:nvPr/>
          </p:nvSpPr>
          <p:spPr bwMode="gray">
            <a:xfrm>
              <a:off x="4381223" y="959829"/>
              <a:ext cx="1390135" cy="1043538"/>
            </a:xfrm>
            <a:prstGeom prst="roundRect">
              <a:avLst>
                <a:gd name="adj" fmla="val 6707"/>
              </a:avLst>
            </a:prstGeom>
            <a:noFill/>
            <a:ln w="1905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46" name="TextBox 45">
              <a:extLst>
                <a:ext uri="{FF2B5EF4-FFF2-40B4-BE49-F238E27FC236}">
                  <a16:creationId xmlns:a16="http://schemas.microsoft.com/office/drawing/2014/main" id="{7D57E5B7-7020-E745-9976-C8D7E4028602}"/>
                </a:ext>
              </a:extLst>
            </p:cNvPr>
            <p:cNvSpPr txBox="1"/>
            <p:nvPr/>
          </p:nvSpPr>
          <p:spPr>
            <a:xfrm>
              <a:off x="4375043" y="1589829"/>
              <a:ext cx="1390136" cy="421294"/>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US" sz="1200" kern="0" dirty="0">
                  <a:solidFill>
                    <a:schemeClr val="accent1"/>
                  </a:solidFill>
                  <a:ea typeface="Arial Unicode MS" pitchFamily="34" charset="-128"/>
                  <a:cs typeface="Arial Unicode MS" pitchFamily="34" charset="-128"/>
                </a:rPr>
                <a:t>SERVICE</a:t>
              </a:r>
              <a:br>
                <a:rPr lang="en-US" sz="1200" kern="0" dirty="0">
                  <a:solidFill>
                    <a:schemeClr val="accent1"/>
                  </a:solidFill>
                  <a:ea typeface="Arial Unicode MS" pitchFamily="34" charset="-128"/>
                  <a:cs typeface="Arial Unicode MS" pitchFamily="34" charset="-128"/>
                </a:rPr>
              </a:br>
              <a:r>
                <a:rPr lang="en-US" sz="1200" kern="0" dirty="0">
                  <a:solidFill>
                    <a:schemeClr val="accent1"/>
                  </a:solidFill>
                  <a:ea typeface="Arial Unicode MS" pitchFamily="34" charset="-128"/>
                  <a:cs typeface="Arial Unicode MS" pitchFamily="34" charset="-128"/>
                </a:rPr>
                <a:t>BINDING</a:t>
              </a:r>
            </a:p>
          </p:txBody>
        </p:sp>
        <p:pic>
          <p:nvPicPr>
            <p:cNvPr id="49" name="Picture 48">
              <a:extLst>
                <a:ext uri="{FF2B5EF4-FFF2-40B4-BE49-F238E27FC236}">
                  <a16:creationId xmlns:a16="http://schemas.microsoft.com/office/drawing/2014/main" id="{4055F729-C818-4E46-B775-BC2CDD1014BF}"/>
                </a:ext>
              </a:extLst>
            </p:cNvPr>
            <p:cNvPicPr>
              <a:picLocks noChangeAspect="1"/>
            </p:cNvPicPr>
            <p:nvPr/>
          </p:nvPicPr>
          <p:blipFill>
            <a:blip r:embed="rId5"/>
            <a:stretch>
              <a:fillRect/>
            </a:stretch>
          </p:blipFill>
          <p:spPr>
            <a:xfrm>
              <a:off x="4718664" y="929996"/>
              <a:ext cx="702893" cy="702893"/>
            </a:xfrm>
            <a:prstGeom prst="rect">
              <a:avLst/>
            </a:prstGeom>
          </p:spPr>
        </p:pic>
      </p:grpSp>
      <p:grpSp>
        <p:nvGrpSpPr>
          <p:cNvPr id="103" name="Group 102">
            <a:extLst>
              <a:ext uri="{FF2B5EF4-FFF2-40B4-BE49-F238E27FC236}">
                <a16:creationId xmlns:a16="http://schemas.microsoft.com/office/drawing/2014/main" id="{1D1B6127-31F4-A442-A7E7-3DDFCAADB8C0}"/>
              </a:ext>
            </a:extLst>
          </p:cNvPr>
          <p:cNvGrpSpPr/>
          <p:nvPr/>
        </p:nvGrpSpPr>
        <p:grpSpPr>
          <a:xfrm>
            <a:off x="7142968" y="959829"/>
            <a:ext cx="1519441" cy="1051294"/>
            <a:chOff x="7142968" y="959829"/>
            <a:chExt cx="1519441" cy="1051294"/>
          </a:xfrm>
        </p:grpSpPr>
        <p:sp>
          <p:nvSpPr>
            <p:cNvPr id="50" name="Rounded Rectangle 49">
              <a:extLst>
                <a:ext uri="{FF2B5EF4-FFF2-40B4-BE49-F238E27FC236}">
                  <a16:creationId xmlns:a16="http://schemas.microsoft.com/office/drawing/2014/main" id="{6956F0D2-4EB3-0E4F-BBCA-939B70B63318}"/>
                </a:ext>
              </a:extLst>
            </p:cNvPr>
            <p:cNvSpPr/>
            <p:nvPr/>
          </p:nvSpPr>
          <p:spPr bwMode="gray">
            <a:xfrm>
              <a:off x="7142968" y="959829"/>
              <a:ext cx="1519441" cy="1051294"/>
            </a:xfrm>
            <a:prstGeom prst="roundRect">
              <a:avLst>
                <a:gd name="adj" fmla="val 6707"/>
              </a:avLst>
            </a:prstGeom>
            <a:noFill/>
            <a:ln w="19050" algn="ctr">
              <a:solidFill>
                <a:schemeClr val="accent4">
                  <a:lumMod val="75000"/>
                </a:schemeClr>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51" name="TextBox 50">
              <a:extLst>
                <a:ext uri="{FF2B5EF4-FFF2-40B4-BE49-F238E27FC236}">
                  <a16:creationId xmlns:a16="http://schemas.microsoft.com/office/drawing/2014/main" id="{6AE4D871-0F47-A148-A05C-241AB8E5A05C}"/>
                </a:ext>
              </a:extLst>
            </p:cNvPr>
            <p:cNvSpPr txBox="1"/>
            <p:nvPr/>
          </p:nvSpPr>
          <p:spPr>
            <a:xfrm>
              <a:off x="7207620" y="1719769"/>
              <a:ext cx="1390136" cy="287332"/>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US" sz="1200" kern="0" dirty="0">
                  <a:solidFill>
                    <a:schemeClr val="accent1"/>
                  </a:solidFill>
                  <a:ea typeface="Arial Unicode MS" pitchFamily="34" charset="-128"/>
                  <a:cs typeface="Arial Unicode MS" pitchFamily="34" charset="-128"/>
                </a:rPr>
                <a:t>PREVIEW</a:t>
              </a:r>
            </a:p>
          </p:txBody>
        </p:sp>
        <p:pic>
          <p:nvPicPr>
            <p:cNvPr id="52" name="Picture 51">
              <a:extLst>
                <a:ext uri="{FF2B5EF4-FFF2-40B4-BE49-F238E27FC236}">
                  <a16:creationId xmlns:a16="http://schemas.microsoft.com/office/drawing/2014/main" id="{54B464C9-C2D8-3E42-876C-DE6F74F26493}"/>
                </a:ext>
              </a:extLst>
            </p:cNvPr>
            <p:cNvPicPr>
              <a:picLocks noChangeAspect="1"/>
            </p:cNvPicPr>
            <p:nvPr/>
          </p:nvPicPr>
          <p:blipFill>
            <a:blip r:embed="rId6"/>
            <a:stretch>
              <a:fillRect/>
            </a:stretch>
          </p:blipFill>
          <p:spPr>
            <a:xfrm>
              <a:off x="7311548" y="1062846"/>
              <a:ext cx="1182281" cy="553906"/>
            </a:xfrm>
            <a:prstGeom prst="rect">
              <a:avLst/>
            </a:prstGeom>
            <a:ln>
              <a:solidFill>
                <a:schemeClr val="bg1">
                  <a:lumMod val="85000"/>
                </a:schemeClr>
              </a:solidFill>
            </a:ln>
            <a:effectLst/>
          </p:spPr>
        </p:pic>
      </p:grpSp>
      <p:cxnSp>
        <p:nvCxnSpPr>
          <p:cNvPr id="53" name="Straight Arrow Connector 52">
            <a:extLst>
              <a:ext uri="{FF2B5EF4-FFF2-40B4-BE49-F238E27FC236}">
                <a16:creationId xmlns:a16="http://schemas.microsoft.com/office/drawing/2014/main" id="{EFA82642-41B8-294E-9D62-4D1E46B7693F}"/>
              </a:ext>
            </a:extLst>
          </p:cNvPr>
          <p:cNvCxnSpPr>
            <a:cxnSpLocks/>
            <a:stCxn id="43" idx="3"/>
            <a:endCxn id="50" idx="1"/>
          </p:cNvCxnSpPr>
          <p:nvPr/>
        </p:nvCxnSpPr>
        <p:spPr>
          <a:xfrm>
            <a:off x="5771358" y="1481598"/>
            <a:ext cx="1371610" cy="3878"/>
          </a:xfrm>
          <a:prstGeom prst="straightConnector1">
            <a:avLst/>
          </a:prstGeom>
          <a:ln w="19050">
            <a:solidFill>
              <a:schemeClr val="accent4">
                <a:lumMod val="75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FDE9B054-27AF-3D49-910C-B93BD7AA2A71}"/>
              </a:ext>
            </a:extLst>
          </p:cNvPr>
          <p:cNvSpPr/>
          <p:nvPr/>
        </p:nvSpPr>
        <p:spPr bwMode="gray">
          <a:xfrm>
            <a:off x="504764" y="4659107"/>
            <a:ext cx="1454545" cy="384326"/>
          </a:xfrm>
          <a:prstGeom prst="roundRect">
            <a:avLst>
              <a:gd name="adj" fmla="val 50000"/>
            </a:avLst>
          </a:prstGeom>
          <a:noFill/>
          <a:ln w="19050" algn="ctr">
            <a:solidFill>
              <a:schemeClr val="bg1">
                <a:lumMod val="50000"/>
              </a:schemeClr>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200" kern="0">
                <a:solidFill>
                  <a:schemeClr val="bg1">
                    <a:lumMod val="50000"/>
                  </a:schemeClr>
                </a:solidFill>
                <a:ea typeface="Arial Unicode MS" pitchFamily="34" charset="-128"/>
                <a:cs typeface="Arial Unicode MS" pitchFamily="34" charset="-128"/>
              </a:rPr>
              <a:t>Authority object</a:t>
            </a:r>
            <a:endParaRPr lang="en-US" sz="1200" kern="0" dirty="0">
              <a:solidFill>
                <a:schemeClr val="bg1">
                  <a:lumMod val="50000"/>
                </a:schemeClr>
              </a:solidFill>
              <a:ea typeface="Arial Unicode MS" pitchFamily="34" charset="-128"/>
              <a:cs typeface="Arial Unicode MS" pitchFamily="34" charset="-128"/>
            </a:endParaRPr>
          </a:p>
        </p:txBody>
      </p:sp>
      <p:cxnSp>
        <p:nvCxnSpPr>
          <p:cNvPr id="61" name="Elbow Connector 60">
            <a:extLst>
              <a:ext uri="{FF2B5EF4-FFF2-40B4-BE49-F238E27FC236}">
                <a16:creationId xmlns:a16="http://schemas.microsoft.com/office/drawing/2014/main" id="{4F0B3E5E-D7F2-9A49-806D-5ACA4B1FB0CE}"/>
              </a:ext>
            </a:extLst>
          </p:cNvPr>
          <p:cNvCxnSpPr>
            <a:cxnSpLocks/>
            <a:stCxn id="27" idx="2"/>
            <a:endCxn id="59" idx="2"/>
          </p:cNvCxnSpPr>
          <p:nvPr/>
        </p:nvCxnSpPr>
        <p:spPr>
          <a:xfrm rot="5400000" flipH="1">
            <a:off x="5846814" y="428656"/>
            <a:ext cx="437837" cy="9667392"/>
          </a:xfrm>
          <a:prstGeom prst="bentConnector3">
            <a:avLst>
              <a:gd name="adj1" fmla="val -5221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1122CB3-9614-6342-8F9E-FE0175AFF448}"/>
              </a:ext>
            </a:extLst>
          </p:cNvPr>
          <p:cNvSpPr txBox="1"/>
          <p:nvPr/>
        </p:nvSpPr>
        <p:spPr>
          <a:xfrm>
            <a:off x="1232036" y="5468071"/>
            <a:ext cx="1640990"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solidFill>
                  <a:schemeClr val="bg1">
                    <a:lumMod val="50000"/>
                  </a:schemeClr>
                </a:solidFill>
                <a:ea typeface="Arial Unicode MS" pitchFamily="34" charset="-128"/>
                <a:cs typeface="Arial Unicode MS" pitchFamily="34" charset="-128"/>
              </a:rPr>
              <a:t>AUTHORITY-CHECK</a:t>
            </a:r>
          </a:p>
        </p:txBody>
      </p:sp>
      <p:sp>
        <p:nvSpPr>
          <p:cNvPr id="64" name="Rounded Rectangle 63">
            <a:extLst>
              <a:ext uri="{FF2B5EF4-FFF2-40B4-BE49-F238E27FC236}">
                <a16:creationId xmlns:a16="http://schemas.microsoft.com/office/drawing/2014/main" id="{B007AAB7-0842-B34B-9201-D05661303265}"/>
              </a:ext>
            </a:extLst>
          </p:cNvPr>
          <p:cNvSpPr/>
          <p:nvPr/>
        </p:nvSpPr>
        <p:spPr bwMode="gray">
          <a:xfrm>
            <a:off x="504001" y="1289435"/>
            <a:ext cx="1454545" cy="384326"/>
          </a:xfrm>
          <a:prstGeom prst="roundRect">
            <a:avLst>
              <a:gd name="adj" fmla="val 50000"/>
            </a:avLst>
          </a:prstGeom>
          <a:noFill/>
          <a:ln w="19050" algn="ctr">
            <a:solidFill>
              <a:schemeClr val="bg1">
                <a:lumMod val="50000"/>
              </a:schemeClr>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200" kern="0" dirty="0">
                <a:solidFill>
                  <a:schemeClr val="bg1">
                    <a:lumMod val="50000"/>
                  </a:schemeClr>
                </a:solidFill>
                <a:ea typeface="Arial Unicode MS" pitchFamily="34" charset="-128"/>
                <a:cs typeface="Arial Unicode MS" pitchFamily="34" charset="-128"/>
              </a:rPr>
              <a:t>Role</a:t>
            </a:r>
          </a:p>
        </p:txBody>
      </p:sp>
      <p:cxnSp>
        <p:nvCxnSpPr>
          <p:cNvPr id="66" name="Straight Arrow Connector 65">
            <a:extLst>
              <a:ext uri="{FF2B5EF4-FFF2-40B4-BE49-F238E27FC236}">
                <a16:creationId xmlns:a16="http://schemas.microsoft.com/office/drawing/2014/main" id="{518CBDC8-E783-AF46-BEA9-2CC003670B94}"/>
              </a:ext>
            </a:extLst>
          </p:cNvPr>
          <p:cNvCxnSpPr>
            <a:stCxn id="43" idx="1"/>
            <a:endCxn id="64" idx="3"/>
          </p:cNvCxnSpPr>
          <p:nvPr/>
        </p:nvCxnSpPr>
        <p:spPr>
          <a:xfrm flipH="1">
            <a:off x="1958546" y="1481598"/>
            <a:ext cx="2422677" cy="0"/>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A3C85DB8-330A-A049-AD2C-C68B7623C453}"/>
              </a:ext>
            </a:extLst>
          </p:cNvPr>
          <p:cNvSpPr txBox="1"/>
          <p:nvPr/>
        </p:nvSpPr>
        <p:spPr>
          <a:xfrm>
            <a:off x="2269074" y="1262888"/>
            <a:ext cx="1640990"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solidFill>
                  <a:schemeClr val="bg1">
                    <a:lumMod val="50000"/>
                  </a:schemeClr>
                </a:solidFill>
                <a:ea typeface="Arial Unicode MS" pitchFamily="34" charset="-128"/>
                <a:cs typeface="Arial Unicode MS" pitchFamily="34" charset="-128"/>
              </a:rPr>
              <a:t>DEFINE ROLES</a:t>
            </a:r>
          </a:p>
        </p:txBody>
      </p:sp>
      <p:sp>
        <p:nvSpPr>
          <p:cNvPr id="68" name="Rounded Rectangle 67">
            <a:extLst>
              <a:ext uri="{FF2B5EF4-FFF2-40B4-BE49-F238E27FC236}">
                <a16:creationId xmlns:a16="http://schemas.microsoft.com/office/drawing/2014/main" id="{D9F305E9-946F-0F42-978A-B25F828B9DE2}"/>
              </a:ext>
            </a:extLst>
          </p:cNvPr>
          <p:cNvSpPr/>
          <p:nvPr/>
        </p:nvSpPr>
        <p:spPr bwMode="gray">
          <a:xfrm>
            <a:off x="10102418" y="5963294"/>
            <a:ext cx="1594022" cy="384326"/>
          </a:xfrm>
          <a:prstGeom prst="roundRect">
            <a:avLst>
              <a:gd name="adj" fmla="val 50000"/>
            </a:avLst>
          </a:prstGeom>
          <a:noFill/>
          <a:ln w="19050" algn="ctr">
            <a:solidFill>
              <a:schemeClr val="bg1">
                <a:lumMod val="50000"/>
              </a:schemeClr>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200" kern="0" dirty="0">
                <a:solidFill>
                  <a:schemeClr val="bg1">
                    <a:lumMod val="50000"/>
                  </a:schemeClr>
                </a:solidFill>
                <a:ea typeface="Arial Unicode MS" pitchFamily="34" charset="-128"/>
                <a:cs typeface="Arial Unicode MS" pitchFamily="34" charset="-128"/>
              </a:rPr>
              <a:t>Lock object</a:t>
            </a:r>
          </a:p>
        </p:txBody>
      </p:sp>
      <p:cxnSp>
        <p:nvCxnSpPr>
          <p:cNvPr id="70" name="Straight Arrow Connector 69">
            <a:extLst>
              <a:ext uri="{FF2B5EF4-FFF2-40B4-BE49-F238E27FC236}">
                <a16:creationId xmlns:a16="http://schemas.microsoft.com/office/drawing/2014/main" id="{BD9748A5-5525-B247-A524-AD2B50C42F9F}"/>
              </a:ext>
            </a:extLst>
          </p:cNvPr>
          <p:cNvCxnSpPr>
            <a:cxnSpLocks/>
          </p:cNvCxnSpPr>
          <p:nvPr/>
        </p:nvCxnSpPr>
        <p:spPr>
          <a:xfrm>
            <a:off x="11158919" y="5481270"/>
            <a:ext cx="0" cy="482024"/>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1" name="Rounded Rectangle 70">
            <a:extLst>
              <a:ext uri="{FF2B5EF4-FFF2-40B4-BE49-F238E27FC236}">
                <a16:creationId xmlns:a16="http://schemas.microsoft.com/office/drawing/2014/main" id="{FE6C0763-282A-544F-8391-B088AE0B0B58}"/>
              </a:ext>
            </a:extLst>
          </p:cNvPr>
          <p:cNvSpPr/>
          <p:nvPr/>
        </p:nvSpPr>
        <p:spPr bwMode="gray">
          <a:xfrm>
            <a:off x="2149901" y="4659107"/>
            <a:ext cx="970944" cy="384326"/>
          </a:xfrm>
          <a:prstGeom prst="roundRect">
            <a:avLst>
              <a:gd name="adj" fmla="val 50000"/>
            </a:avLst>
          </a:prstGeom>
          <a:noFill/>
          <a:ln w="19050" algn="ctr">
            <a:solidFill>
              <a:schemeClr val="bg1">
                <a:lumMod val="50000"/>
              </a:schemeClr>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200" kern="0" dirty="0">
                <a:solidFill>
                  <a:schemeClr val="bg1">
                    <a:lumMod val="50000"/>
                  </a:schemeClr>
                </a:solidFill>
                <a:ea typeface="Arial Unicode MS" pitchFamily="34" charset="-128"/>
                <a:cs typeface="Arial Unicode MS" pitchFamily="34" charset="-128"/>
              </a:rPr>
              <a:t>DCL</a:t>
            </a:r>
          </a:p>
        </p:txBody>
      </p:sp>
      <p:cxnSp>
        <p:nvCxnSpPr>
          <p:cNvPr id="72" name="Straight Arrow Connector 71">
            <a:extLst>
              <a:ext uri="{FF2B5EF4-FFF2-40B4-BE49-F238E27FC236}">
                <a16:creationId xmlns:a16="http://schemas.microsoft.com/office/drawing/2014/main" id="{F7ECED02-7364-CE4E-8FB5-86AB12E68AC1}"/>
              </a:ext>
            </a:extLst>
          </p:cNvPr>
          <p:cNvCxnSpPr>
            <a:cxnSpLocks/>
            <a:stCxn id="71" idx="1"/>
            <a:endCxn id="59" idx="3"/>
          </p:cNvCxnSpPr>
          <p:nvPr/>
        </p:nvCxnSpPr>
        <p:spPr>
          <a:xfrm flipH="1">
            <a:off x="1959309" y="4851270"/>
            <a:ext cx="190592" cy="0"/>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128F686-DBF7-454B-B564-9D20A3DB2899}"/>
              </a:ext>
            </a:extLst>
          </p:cNvPr>
          <p:cNvCxnSpPr>
            <a:cxnSpLocks/>
            <a:stCxn id="4" idx="1"/>
            <a:endCxn id="71" idx="3"/>
          </p:cNvCxnSpPr>
          <p:nvPr/>
        </p:nvCxnSpPr>
        <p:spPr>
          <a:xfrm flipH="1" flipV="1">
            <a:off x="3120845" y="4851270"/>
            <a:ext cx="1266559" cy="121"/>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46A5E74-7F30-494A-9D38-AFA4D6ED89C9}"/>
              </a:ext>
            </a:extLst>
          </p:cNvPr>
          <p:cNvSpPr txBox="1"/>
          <p:nvPr/>
        </p:nvSpPr>
        <p:spPr>
          <a:xfrm>
            <a:off x="3235468" y="4924010"/>
            <a:ext cx="1046632" cy="50783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100" kern="0" dirty="0">
                <a:solidFill>
                  <a:schemeClr val="bg1">
                    <a:lumMod val="50000"/>
                  </a:schemeClr>
                </a:solidFill>
                <a:ea typeface="Arial Unicode MS" pitchFamily="34" charset="-128"/>
                <a:cs typeface="Arial Unicode MS" pitchFamily="34" charset="-128"/>
              </a:rPr>
              <a:t>QUERY</a:t>
            </a:r>
            <a:br>
              <a:rPr lang="en-US" sz="1100" kern="0" dirty="0">
                <a:solidFill>
                  <a:schemeClr val="bg1">
                    <a:lumMod val="50000"/>
                  </a:schemeClr>
                </a:solidFill>
                <a:ea typeface="Arial Unicode MS" pitchFamily="34" charset="-128"/>
                <a:cs typeface="Arial Unicode MS" pitchFamily="34" charset="-128"/>
              </a:rPr>
            </a:br>
            <a:r>
              <a:rPr lang="en-US" sz="1100" kern="0" dirty="0">
                <a:solidFill>
                  <a:schemeClr val="bg1">
                    <a:lumMod val="50000"/>
                  </a:schemeClr>
                </a:solidFill>
                <a:ea typeface="Arial Unicode MS" pitchFamily="34" charset="-128"/>
                <a:cs typeface="Arial Unicode MS" pitchFamily="34" charset="-128"/>
              </a:rPr>
              <a:t>DATA ACCESS CONROL</a:t>
            </a:r>
          </a:p>
        </p:txBody>
      </p:sp>
      <p:sp>
        <p:nvSpPr>
          <p:cNvPr id="79" name="Round Diagonal Corner Rectangle 78">
            <a:extLst>
              <a:ext uri="{FF2B5EF4-FFF2-40B4-BE49-F238E27FC236}">
                <a16:creationId xmlns:a16="http://schemas.microsoft.com/office/drawing/2014/main" id="{A6EF8125-DF35-0445-8668-785756AC948B}"/>
              </a:ext>
            </a:extLst>
          </p:cNvPr>
          <p:cNvSpPr/>
          <p:nvPr/>
        </p:nvSpPr>
        <p:spPr bwMode="gray">
          <a:xfrm>
            <a:off x="504001" y="2857716"/>
            <a:ext cx="2296744" cy="500879"/>
          </a:xfrm>
          <a:prstGeom prst="round2DiagRect">
            <a:avLst/>
          </a:prstGeom>
          <a:noFill/>
          <a:ln w="25400"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solidFill>
                  <a:schemeClr val="accent4"/>
                </a:solidFill>
                <a:effectLst/>
                <a:uLnTx/>
                <a:uFillTx/>
                <a:ea typeface="Arial Unicode MS" pitchFamily="34" charset="-128"/>
                <a:cs typeface="Arial Unicode MS" pitchFamily="34" charset="-128"/>
              </a:rPr>
              <a:t>AUNIT</a:t>
            </a:r>
            <a:br>
              <a:rPr kumimoji="0" lang="en-US" sz="1800" b="0" i="0" u="none" strike="noStrike" kern="0" cap="none" spc="0" normalizeH="0" baseline="0" noProof="0" dirty="0">
                <a:ln>
                  <a:noFill/>
                </a:ln>
                <a:effectLst/>
                <a:uLnTx/>
                <a:uFillTx/>
                <a:ea typeface="Arial Unicode MS" pitchFamily="34" charset="-128"/>
                <a:cs typeface="Arial Unicode MS" pitchFamily="34" charset="-128"/>
              </a:rPr>
            </a:br>
            <a:r>
              <a:rPr lang="en-US" sz="1200" kern="0" dirty="0">
                <a:solidFill>
                  <a:schemeClr val="accent4"/>
                </a:solidFill>
                <a:ea typeface="Arial Unicode MS" pitchFamily="34" charset="-128"/>
                <a:cs typeface="Arial Unicode MS" pitchFamily="34" charset="-128"/>
              </a:rPr>
              <a:t>Scenario &amp; integration test</a:t>
            </a:r>
          </a:p>
        </p:txBody>
      </p:sp>
      <p:cxnSp>
        <p:nvCxnSpPr>
          <p:cNvPr id="81" name="Elbow Connector 80">
            <a:extLst>
              <a:ext uri="{FF2B5EF4-FFF2-40B4-BE49-F238E27FC236}">
                <a16:creationId xmlns:a16="http://schemas.microsoft.com/office/drawing/2014/main" id="{7C9E580B-C515-044B-9808-4983B813D631}"/>
              </a:ext>
            </a:extLst>
          </p:cNvPr>
          <p:cNvCxnSpPr>
            <a:stCxn id="46" idx="1"/>
            <a:endCxn id="79" idx="0"/>
          </p:cNvCxnSpPr>
          <p:nvPr/>
        </p:nvCxnSpPr>
        <p:spPr>
          <a:xfrm rot="10800000" flipV="1">
            <a:off x="2800745" y="1800476"/>
            <a:ext cx="1574298" cy="1307680"/>
          </a:xfrm>
          <a:prstGeom prst="bentConnector3">
            <a:avLst/>
          </a:prstGeom>
          <a:noFill/>
          <a:ln w="19050" algn="ctr">
            <a:solidFill>
              <a:schemeClr val="accent4"/>
            </a:solidFill>
            <a:miter lim="800000"/>
            <a:headEnd/>
            <a:tailEnd type="triangle"/>
          </a:ln>
        </p:spPr>
      </p:cxnSp>
      <p:cxnSp>
        <p:nvCxnSpPr>
          <p:cNvPr id="82" name="Elbow Connector 81">
            <a:extLst>
              <a:ext uri="{FF2B5EF4-FFF2-40B4-BE49-F238E27FC236}">
                <a16:creationId xmlns:a16="http://schemas.microsoft.com/office/drawing/2014/main" id="{EF8E5D3A-88C6-4E44-AD1B-32A80ED3C180}"/>
              </a:ext>
            </a:extLst>
          </p:cNvPr>
          <p:cNvCxnSpPr>
            <a:cxnSpLocks/>
            <a:stCxn id="86" idx="1"/>
            <a:endCxn id="79" idx="0"/>
          </p:cNvCxnSpPr>
          <p:nvPr/>
        </p:nvCxnSpPr>
        <p:spPr>
          <a:xfrm rot="10800000">
            <a:off x="2800746" y="3108156"/>
            <a:ext cx="1573869" cy="1331638"/>
          </a:xfrm>
          <a:prstGeom prst="bentConnector3">
            <a:avLst>
              <a:gd name="adj1" fmla="val 50000"/>
            </a:avLst>
          </a:prstGeom>
          <a:noFill/>
          <a:ln w="19050" algn="ctr">
            <a:solidFill>
              <a:schemeClr val="accent4"/>
            </a:solidFill>
            <a:miter lim="800000"/>
            <a:headEnd/>
            <a:tailEnd type="triangle"/>
          </a:ln>
        </p:spPr>
      </p:cxnSp>
      <p:grpSp>
        <p:nvGrpSpPr>
          <p:cNvPr id="98" name="Group 97">
            <a:extLst>
              <a:ext uri="{FF2B5EF4-FFF2-40B4-BE49-F238E27FC236}">
                <a16:creationId xmlns:a16="http://schemas.microsoft.com/office/drawing/2014/main" id="{493B12B6-57C6-F342-A908-4DCF067ECDB4}"/>
              </a:ext>
            </a:extLst>
          </p:cNvPr>
          <p:cNvGrpSpPr/>
          <p:nvPr/>
        </p:nvGrpSpPr>
        <p:grpSpPr>
          <a:xfrm>
            <a:off x="4374614" y="4221391"/>
            <a:ext cx="1402926" cy="1260000"/>
            <a:chOff x="4374614" y="4221391"/>
            <a:chExt cx="1402926" cy="1260000"/>
          </a:xfrm>
        </p:grpSpPr>
        <p:sp>
          <p:nvSpPr>
            <p:cNvPr id="4" name="Rounded Rectangle 3">
              <a:extLst>
                <a:ext uri="{FF2B5EF4-FFF2-40B4-BE49-F238E27FC236}">
                  <a16:creationId xmlns:a16="http://schemas.microsoft.com/office/drawing/2014/main" id="{79660540-4DB9-D543-AA7B-371C5BB99FE5}"/>
                </a:ext>
              </a:extLst>
            </p:cNvPr>
            <p:cNvSpPr/>
            <p:nvPr/>
          </p:nvSpPr>
          <p:spPr bwMode="gray">
            <a:xfrm>
              <a:off x="4387404" y="4221391"/>
              <a:ext cx="1390135" cy="1260000"/>
            </a:xfrm>
            <a:prstGeom prst="roundRect">
              <a:avLst>
                <a:gd name="adj" fmla="val 6707"/>
              </a:avLst>
            </a:prstGeom>
            <a:noFill/>
            <a:ln w="1905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7D3F3C99-FAF1-E14C-A0AA-47B25C5FA172}"/>
                </a:ext>
              </a:extLst>
            </p:cNvPr>
            <p:cNvSpPr txBox="1"/>
            <p:nvPr/>
          </p:nvSpPr>
          <p:spPr>
            <a:xfrm>
              <a:off x="4387404" y="5059976"/>
              <a:ext cx="1390136" cy="421294"/>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CDS BASED</a:t>
              </a:r>
              <a:br>
                <a:rPr lang="en-US" sz="1200" kern="0" dirty="0">
                  <a:ea typeface="Arial Unicode MS" pitchFamily="34" charset="-128"/>
                  <a:cs typeface="Arial Unicode MS" pitchFamily="34" charset="-128"/>
                </a:rPr>
              </a:br>
              <a:r>
                <a:rPr lang="en-US" sz="1200" kern="0" dirty="0">
                  <a:solidFill>
                    <a:schemeClr val="accent1"/>
                  </a:solidFill>
                  <a:ea typeface="Arial Unicode MS" pitchFamily="34" charset="-128"/>
                  <a:cs typeface="Arial Unicode MS" pitchFamily="34" charset="-128"/>
                </a:rPr>
                <a:t>DATA MODELL</a:t>
              </a:r>
            </a:p>
          </p:txBody>
        </p:sp>
        <p:pic>
          <p:nvPicPr>
            <p:cNvPr id="9" name="Picture 8">
              <a:extLst>
                <a:ext uri="{FF2B5EF4-FFF2-40B4-BE49-F238E27FC236}">
                  <a16:creationId xmlns:a16="http://schemas.microsoft.com/office/drawing/2014/main" id="{DDB0DB94-BF04-5545-935F-E18968DDF1F0}"/>
                </a:ext>
              </a:extLst>
            </p:cNvPr>
            <p:cNvPicPr>
              <a:picLocks noChangeAspect="1"/>
            </p:cNvPicPr>
            <p:nvPr/>
          </p:nvPicPr>
          <p:blipFill rotWithShape="1">
            <a:blip r:embed="rId7">
              <a:extLst>
                <a:ext uri="{28A0092B-C50C-407E-A947-70E740481C1C}">
                  <a14:useLocalDpi xmlns:a14="http://schemas.microsoft.com/office/drawing/2010/main" val="0"/>
                </a:ext>
              </a:extLst>
            </a:blip>
            <a:srcRect l="26615" t="12793" r="8304" b="26141"/>
            <a:stretch/>
          </p:blipFill>
          <p:spPr>
            <a:xfrm>
              <a:off x="4492349" y="4311839"/>
              <a:ext cx="1192514" cy="644999"/>
            </a:xfrm>
            <a:prstGeom prst="rect">
              <a:avLst/>
            </a:prstGeom>
            <a:ln>
              <a:solidFill>
                <a:schemeClr val="bg1">
                  <a:lumMod val="75000"/>
                </a:schemeClr>
              </a:solidFill>
            </a:ln>
          </p:spPr>
        </p:pic>
        <p:sp>
          <p:nvSpPr>
            <p:cNvPr id="86" name="TextBox 85">
              <a:extLst>
                <a:ext uri="{FF2B5EF4-FFF2-40B4-BE49-F238E27FC236}">
                  <a16:creationId xmlns:a16="http://schemas.microsoft.com/office/drawing/2014/main" id="{B7EDD4E9-F564-E44F-BEE7-14A3E634F85C}"/>
                </a:ext>
              </a:extLst>
            </p:cNvPr>
            <p:cNvSpPr txBox="1"/>
            <p:nvPr/>
          </p:nvSpPr>
          <p:spPr>
            <a:xfrm>
              <a:off x="4374614" y="4229147"/>
              <a:ext cx="1390136" cy="421294"/>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endParaRPr lang="en-US" sz="1200" kern="0" dirty="0">
                <a:solidFill>
                  <a:schemeClr val="accent1"/>
                </a:solidFill>
                <a:ea typeface="Arial Unicode MS" pitchFamily="34" charset="-128"/>
                <a:cs typeface="Arial Unicode MS" pitchFamily="34" charset="-128"/>
              </a:endParaRPr>
            </a:p>
          </p:txBody>
        </p:sp>
      </p:grpSp>
      <p:sp>
        <p:nvSpPr>
          <p:cNvPr id="90" name="Round Diagonal Corner Rectangle 89">
            <a:extLst>
              <a:ext uri="{FF2B5EF4-FFF2-40B4-BE49-F238E27FC236}">
                <a16:creationId xmlns:a16="http://schemas.microsoft.com/office/drawing/2014/main" id="{A0271212-E7F9-A94A-8B12-C513F80D715D}"/>
              </a:ext>
            </a:extLst>
          </p:cNvPr>
          <p:cNvSpPr/>
          <p:nvPr/>
        </p:nvSpPr>
        <p:spPr bwMode="gray">
          <a:xfrm>
            <a:off x="10101655" y="2857716"/>
            <a:ext cx="1588695" cy="500879"/>
          </a:xfrm>
          <a:prstGeom prst="round2DiagRect">
            <a:avLst/>
          </a:prstGeom>
          <a:noFill/>
          <a:ln w="25400"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solidFill>
                  <a:schemeClr val="accent4"/>
                </a:solidFill>
                <a:effectLst/>
                <a:uLnTx/>
                <a:uFillTx/>
                <a:ea typeface="Arial Unicode MS" pitchFamily="34" charset="-128"/>
                <a:cs typeface="Arial Unicode MS" pitchFamily="34" charset="-128"/>
              </a:rPr>
              <a:t>AUNIT</a:t>
            </a:r>
            <a:br>
              <a:rPr kumimoji="0" lang="en-US" sz="1800" b="0" i="0" u="none" strike="noStrike" kern="0" cap="none" spc="0" normalizeH="0" baseline="0" noProof="0" dirty="0">
                <a:ln>
                  <a:noFill/>
                </a:ln>
                <a:effectLst/>
                <a:uLnTx/>
                <a:uFillTx/>
                <a:ea typeface="Arial Unicode MS" pitchFamily="34" charset="-128"/>
                <a:cs typeface="Arial Unicode MS" pitchFamily="34" charset="-128"/>
              </a:rPr>
            </a:br>
            <a:r>
              <a:rPr lang="en-US" sz="1200" kern="0" dirty="0">
                <a:solidFill>
                  <a:schemeClr val="accent4"/>
                </a:solidFill>
                <a:ea typeface="Arial Unicode MS" pitchFamily="34" charset="-128"/>
                <a:cs typeface="Arial Unicode MS" pitchFamily="34" charset="-128"/>
              </a:rPr>
              <a:t>Unit test</a:t>
            </a:r>
          </a:p>
        </p:txBody>
      </p:sp>
      <p:cxnSp>
        <p:nvCxnSpPr>
          <p:cNvPr id="97" name="Straight Arrow Connector 96">
            <a:extLst>
              <a:ext uri="{FF2B5EF4-FFF2-40B4-BE49-F238E27FC236}">
                <a16:creationId xmlns:a16="http://schemas.microsoft.com/office/drawing/2014/main" id="{0A7569EC-02FF-4544-8154-4AA221A9AC04}"/>
              </a:ext>
            </a:extLst>
          </p:cNvPr>
          <p:cNvCxnSpPr>
            <a:stCxn id="27" idx="0"/>
            <a:endCxn id="90" idx="1"/>
          </p:cNvCxnSpPr>
          <p:nvPr/>
        </p:nvCxnSpPr>
        <p:spPr>
          <a:xfrm flipH="1" flipV="1">
            <a:off x="10896003" y="3358595"/>
            <a:ext cx="3426" cy="862675"/>
          </a:xfrm>
          <a:prstGeom prst="straightConnector1">
            <a:avLst/>
          </a:prstGeom>
          <a:noFill/>
          <a:ln w="19050" algn="ctr">
            <a:solidFill>
              <a:schemeClr val="accent4"/>
            </a:solidFill>
            <a:miter lim="800000"/>
            <a:headEnd/>
            <a:tailEnd type="triangle"/>
          </a:ln>
        </p:spPr>
      </p:cxnSp>
    </p:spTree>
    <p:extLst>
      <p:ext uri="{BB962C8B-B14F-4D97-AF65-F5344CB8AC3E}">
        <p14:creationId xmlns:p14="http://schemas.microsoft.com/office/powerpoint/2010/main" val="399562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3" grpId="0"/>
      <p:bldP spid="39" grpId="0"/>
      <p:bldP spid="45" grpId="0"/>
      <p:bldP spid="59" grpId="0" animBg="1"/>
      <p:bldP spid="63" grpId="0"/>
      <p:bldP spid="64" grpId="0" animBg="1"/>
      <p:bldP spid="67" grpId="0"/>
      <p:bldP spid="68" grpId="0" animBg="1"/>
      <p:bldP spid="71" grpId="0" animBg="1"/>
      <p:bldP spid="78" grpId="0"/>
      <p:bldP spid="79" grpId="0" animBg="1"/>
      <p:bldP spid="9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bwMode="gray">
          <a:xfrm>
            <a:off x="6795505" y="1259948"/>
            <a:ext cx="4882145" cy="5223263"/>
          </a:xfrm>
          <a:prstGeom prst="roundRect">
            <a:avLst>
              <a:gd name="adj" fmla="val 0"/>
            </a:avLst>
          </a:prstGeom>
          <a:solidFill>
            <a:schemeClr val="bg1">
              <a:lumMod val="8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505296" y="503883"/>
            <a:ext cx="11183887" cy="738493"/>
          </a:xfrm>
        </p:spPr>
        <p:txBody>
          <a:bodyPr/>
          <a:lstStyle/>
          <a:p>
            <a:r>
              <a:rPr lang="en-US" dirty="0"/>
              <a:t>Develop SAP HANA optimized SAP Fiori apps </a:t>
            </a:r>
            <a:br>
              <a:rPr lang="en-US" dirty="0"/>
            </a:br>
            <a:endParaRPr lang="en-US" b="0" dirty="0"/>
          </a:p>
        </p:txBody>
      </p:sp>
      <p:sp>
        <p:nvSpPr>
          <p:cNvPr id="8" name="Rectangle 7"/>
          <p:cNvSpPr/>
          <p:nvPr/>
        </p:nvSpPr>
        <p:spPr bwMode="gray">
          <a:xfrm>
            <a:off x="7284944" y="1506164"/>
            <a:ext cx="3879204" cy="756828"/>
          </a:xfrm>
          <a:prstGeom prst="rect">
            <a:avLst/>
          </a:prstGeom>
          <a:solidFill>
            <a:schemeClr val="bg1"/>
          </a:solidFill>
          <a:ln w="25400" cmpd="sng" algn="ctr">
            <a:solidFill>
              <a:schemeClr val="accent3">
                <a:lumMod val="75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chemeClr val="accent3">
                    <a:lumMod val="75000"/>
                  </a:schemeClr>
                </a:solidFill>
                <a:ea typeface="Arial Unicode MS" pitchFamily="34" charset="-128"/>
                <a:cs typeface="Arial Unicode MS" pitchFamily="34" charset="-128"/>
              </a:rPr>
              <a:t>SAPUI5</a:t>
            </a:r>
          </a:p>
        </p:txBody>
      </p:sp>
      <p:sp>
        <p:nvSpPr>
          <p:cNvPr id="9" name="Rectangle 8"/>
          <p:cNvSpPr/>
          <p:nvPr/>
        </p:nvSpPr>
        <p:spPr bwMode="gray">
          <a:xfrm>
            <a:off x="7284944" y="5604591"/>
            <a:ext cx="3879204" cy="664046"/>
          </a:xfrm>
          <a:prstGeom prst="rect">
            <a:avLst/>
          </a:prstGeom>
          <a:solidFill>
            <a:schemeClr val="bg1"/>
          </a:solidFill>
          <a:ln w="25400" cmpd="sng" algn="ctr">
            <a:solidFill>
              <a:schemeClr val="accent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chemeClr val="accent1"/>
                </a:solidFill>
                <a:ea typeface="Arial Unicode MS" pitchFamily="34" charset="-128"/>
                <a:cs typeface="Arial Unicode MS" pitchFamily="34" charset="-128"/>
              </a:rPr>
              <a:t>SAP HANA</a:t>
            </a:r>
          </a:p>
        </p:txBody>
      </p:sp>
      <p:grpSp>
        <p:nvGrpSpPr>
          <p:cNvPr id="14" name="Group 13"/>
          <p:cNvGrpSpPr/>
          <p:nvPr/>
        </p:nvGrpSpPr>
        <p:grpSpPr>
          <a:xfrm>
            <a:off x="8350036" y="2502176"/>
            <a:ext cx="1749023" cy="205792"/>
            <a:chOff x="8432800" y="2494983"/>
            <a:chExt cx="1749428" cy="205840"/>
          </a:xfrm>
        </p:grpSpPr>
        <p:sp>
          <p:nvSpPr>
            <p:cNvPr id="12" name="Chevron 11"/>
            <p:cNvSpPr/>
            <p:nvPr/>
          </p:nvSpPr>
          <p:spPr bwMode="gray">
            <a:xfrm rot="5400000">
              <a:off x="8487043" y="2440741"/>
              <a:ext cx="205839" cy="314326"/>
            </a:xfrm>
            <a:prstGeom prst="chevron">
              <a:avLst/>
            </a:prstGeom>
            <a:solidFill>
              <a:schemeClr val="bg1">
                <a:lumMod val="50000"/>
              </a:schemeClr>
            </a:solidFill>
            <a:ln w="6350" algn="ctr">
              <a:solidFill>
                <a:schemeClr val="bg1">
                  <a:lumMod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sp>
          <p:nvSpPr>
            <p:cNvPr id="13" name="Chevron 12"/>
            <p:cNvSpPr/>
            <p:nvPr/>
          </p:nvSpPr>
          <p:spPr bwMode="gray">
            <a:xfrm rot="16200000">
              <a:off x="9922145" y="2440739"/>
              <a:ext cx="205839" cy="314327"/>
            </a:xfrm>
            <a:prstGeom prst="chevron">
              <a:avLst/>
            </a:prstGeom>
            <a:solidFill>
              <a:schemeClr val="bg1">
                <a:lumMod val="50000"/>
              </a:schemeClr>
            </a:solidFill>
            <a:ln w="6350" algn="ctr">
              <a:solidFill>
                <a:schemeClr val="bg1">
                  <a:lumMod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grpSp>
      <p:grpSp>
        <p:nvGrpSpPr>
          <p:cNvPr id="15" name="Group 14"/>
          <p:cNvGrpSpPr/>
          <p:nvPr/>
        </p:nvGrpSpPr>
        <p:grpSpPr>
          <a:xfrm>
            <a:off x="8350036" y="5102318"/>
            <a:ext cx="1749023" cy="205792"/>
            <a:chOff x="8432800" y="2494983"/>
            <a:chExt cx="1749428" cy="205840"/>
          </a:xfrm>
        </p:grpSpPr>
        <p:sp>
          <p:nvSpPr>
            <p:cNvPr id="16" name="Chevron 15"/>
            <p:cNvSpPr/>
            <p:nvPr/>
          </p:nvSpPr>
          <p:spPr bwMode="gray">
            <a:xfrm rot="5400000">
              <a:off x="8487043" y="2440741"/>
              <a:ext cx="205839" cy="314326"/>
            </a:xfrm>
            <a:prstGeom prst="chevron">
              <a:avLst/>
            </a:prstGeom>
            <a:solidFill>
              <a:schemeClr val="bg1">
                <a:lumMod val="50000"/>
              </a:schemeClr>
            </a:solidFill>
            <a:ln w="6350" algn="ctr">
              <a:solidFill>
                <a:schemeClr val="bg1">
                  <a:lumMod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sp>
          <p:nvSpPr>
            <p:cNvPr id="17" name="Chevron 16"/>
            <p:cNvSpPr/>
            <p:nvPr/>
          </p:nvSpPr>
          <p:spPr bwMode="gray">
            <a:xfrm rot="16200000">
              <a:off x="9922145" y="2440739"/>
              <a:ext cx="205839" cy="314327"/>
            </a:xfrm>
            <a:prstGeom prst="chevron">
              <a:avLst/>
            </a:prstGeom>
            <a:solidFill>
              <a:schemeClr val="bg1">
                <a:lumMod val="50000"/>
              </a:schemeClr>
            </a:solidFill>
            <a:ln w="6350" algn="ctr">
              <a:solidFill>
                <a:schemeClr val="bg1">
                  <a:lumMod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grpSp>
      <p:sp>
        <p:nvSpPr>
          <p:cNvPr id="18" name="TextBox 17"/>
          <p:cNvSpPr txBox="1"/>
          <p:nvPr/>
        </p:nvSpPr>
        <p:spPr>
          <a:xfrm>
            <a:off x="9070695" y="5112903"/>
            <a:ext cx="307706" cy="18462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200" kern="0" dirty="0">
                <a:solidFill>
                  <a:srgbClr val="24383D"/>
                </a:solidFill>
                <a:ea typeface="Arial Unicode MS" pitchFamily="34" charset="-128"/>
                <a:cs typeface="Arial Unicode MS" pitchFamily="34" charset="-128"/>
              </a:rPr>
              <a:t>SQL</a:t>
            </a:r>
          </a:p>
        </p:txBody>
      </p:sp>
      <p:sp>
        <p:nvSpPr>
          <p:cNvPr id="19" name="TextBox 18"/>
          <p:cNvSpPr txBox="1"/>
          <p:nvPr/>
        </p:nvSpPr>
        <p:spPr>
          <a:xfrm>
            <a:off x="9002582" y="2512301"/>
            <a:ext cx="443929" cy="18462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200" kern="0" dirty="0">
                <a:solidFill>
                  <a:srgbClr val="24383D"/>
                </a:solidFill>
                <a:ea typeface="Arial Unicode MS" pitchFamily="34" charset="-128"/>
                <a:cs typeface="Arial Unicode MS" pitchFamily="34" charset="-128"/>
              </a:rPr>
              <a:t>OData</a:t>
            </a:r>
          </a:p>
        </p:txBody>
      </p:sp>
      <p:sp>
        <p:nvSpPr>
          <p:cNvPr id="23" name="Pentagon 22"/>
          <p:cNvSpPr/>
          <p:nvPr/>
        </p:nvSpPr>
        <p:spPr bwMode="gray">
          <a:xfrm>
            <a:off x="481011" y="3199463"/>
            <a:ext cx="4679091" cy="611858"/>
          </a:xfrm>
          <a:prstGeom prst="homePlate">
            <a:avLst>
              <a:gd name="adj" fmla="val 0"/>
            </a:avLst>
          </a:prstGeom>
          <a:noFill/>
          <a:ln w="9525" cmpd="sng" algn="ctr">
            <a:solidFill>
              <a:schemeClr val="accent6">
                <a:lumMod val="50000"/>
              </a:schemeClr>
            </a:solidFill>
            <a:prstDash val="solid"/>
            <a:miter lim="800000"/>
            <a:headEnd/>
            <a:tailEnd/>
          </a:ln>
        </p:spPr>
        <p:txBody>
          <a:bodyPr lIns="215950" tIns="71983" rIns="89979" bIns="71983" rtlCol="0" anchor="ctr"/>
          <a:lstStyle/>
          <a:p>
            <a:pPr defTabSz="914217"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One common data modelling technology for all scenarios</a:t>
            </a:r>
          </a:p>
          <a:p>
            <a:pP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Core Data Services (CDS</a:t>
            </a:r>
            <a:r>
              <a:rPr lang="en-US" sz="1200" b="1" kern="0" dirty="0">
                <a:ea typeface="Arial Unicode MS" pitchFamily="34" charset="-128"/>
                <a:cs typeface="Arial Unicode MS" pitchFamily="34" charset="-128"/>
              </a:rPr>
              <a:t>)</a:t>
            </a:r>
          </a:p>
        </p:txBody>
      </p:sp>
      <p:sp>
        <p:nvSpPr>
          <p:cNvPr id="24" name="Pentagon 23"/>
          <p:cNvSpPr/>
          <p:nvPr/>
        </p:nvSpPr>
        <p:spPr bwMode="gray">
          <a:xfrm>
            <a:off x="481011" y="2389056"/>
            <a:ext cx="4679091" cy="611858"/>
          </a:xfrm>
          <a:prstGeom prst="homePlate">
            <a:avLst>
              <a:gd name="adj" fmla="val 0"/>
            </a:avLst>
          </a:prstGeom>
          <a:noFill/>
          <a:ln w="9525" cmpd="sng" algn="ctr">
            <a:solidFill>
              <a:schemeClr val="accent6">
                <a:lumMod val="50000"/>
              </a:schemeClr>
            </a:solidFill>
            <a:prstDash val="solid"/>
            <a:miter lim="800000"/>
            <a:headEnd/>
            <a:tailEnd/>
          </a:ln>
        </p:spPr>
        <p:txBody>
          <a:bodyPr lIns="215950" tIns="71983" rIns="89979" bIns="71983" rtlCol="0" anchor="ctr"/>
          <a:lstStyle/>
          <a:p>
            <a:pPr defTabSz="914217"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OData protocol infrastructure</a:t>
            </a:r>
          </a:p>
          <a:p>
            <a:pP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SAP Gateway</a:t>
            </a:r>
          </a:p>
        </p:txBody>
      </p:sp>
      <p:sp>
        <p:nvSpPr>
          <p:cNvPr id="31" name="Pentagon 30"/>
          <p:cNvSpPr/>
          <p:nvPr/>
        </p:nvSpPr>
        <p:spPr bwMode="gray">
          <a:xfrm>
            <a:off x="481011" y="4009870"/>
            <a:ext cx="4679091" cy="611858"/>
          </a:xfrm>
          <a:prstGeom prst="homePlate">
            <a:avLst>
              <a:gd name="adj" fmla="val 0"/>
            </a:avLst>
          </a:prstGeom>
          <a:noFill/>
          <a:ln w="9525" cmpd="sng" algn="ctr">
            <a:solidFill>
              <a:schemeClr val="accent6">
                <a:lumMod val="50000"/>
              </a:schemeClr>
            </a:solidFill>
            <a:prstDash val="solid"/>
            <a:miter lim="800000"/>
            <a:headEnd/>
            <a:tailEnd/>
          </a:ln>
        </p:spPr>
        <p:txBody>
          <a:bodyPr lIns="215950" tIns="71983" rIns="89979" bIns="71983" rtlCol="0" anchor="ctr"/>
          <a:lstStyle/>
          <a:p>
            <a:pPr defTabSz="914217"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Transaction, error and event handling services</a:t>
            </a:r>
          </a:p>
          <a:p>
            <a:pP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CDS behavior (BDEF)</a:t>
            </a:r>
          </a:p>
        </p:txBody>
      </p:sp>
      <p:sp>
        <p:nvSpPr>
          <p:cNvPr id="25" name="Pentagon 24"/>
          <p:cNvSpPr/>
          <p:nvPr/>
        </p:nvSpPr>
        <p:spPr bwMode="gray">
          <a:xfrm>
            <a:off x="481011" y="4820277"/>
            <a:ext cx="4679091" cy="611858"/>
          </a:xfrm>
          <a:prstGeom prst="homePlate">
            <a:avLst>
              <a:gd name="adj" fmla="val 0"/>
            </a:avLst>
          </a:prstGeom>
          <a:noFill/>
          <a:ln w="9525" cmpd="sng" algn="ctr">
            <a:solidFill>
              <a:schemeClr val="accent6">
                <a:lumMod val="50000"/>
              </a:schemeClr>
            </a:solidFill>
            <a:prstDash val="solid"/>
            <a:miter lim="800000"/>
            <a:headEnd/>
            <a:tailEnd/>
          </a:ln>
        </p:spPr>
        <p:txBody>
          <a:bodyPr lIns="215950" tIns="71983" rIns="89979" bIns="71983" rtlCol="0" anchor="ctr"/>
          <a:lstStyle/>
          <a:p>
            <a:pPr defTabSz="914217"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Effective and efficient application development</a:t>
            </a:r>
          </a:p>
          <a:p>
            <a:pP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Modern ABAP language and development tools</a:t>
            </a:r>
          </a:p>
        </p:txBody>
      </p:sp>
      <p:sp>
        <p:nvSpPr>
          <p:cNvPr id="54" name="Pentagon 53"/>
          <p:cNvSpPr/>
          <p:nvPr/>
        </p:nvSpPr>
        <p:spPr bwMode="gray">
          <a:xfrm>
            <a:off x="481011" y="1578649"/>
            <a:ext cx="4679091" cy="611858"/>
          </a:xfrm>
          <a:prstGeom prst="homePlate">
            <a:avLst>
              <a:gd name="adj" fmla="val 0"/>
            </a:avLst>
          </a:prstGeom>
          <a:noFill/>
          <a:ln w="9525" cmpd="sng" algn="ctr">
            <a:solidFill>
              <a:schemeClr val="accent3">
                <a:lumMod val="75000"/>
              </a:schemeClr>
            </a:solidFill>
            <a:prstDash val="solid"/>
            <a:miter lim="800000"/>
            <a:headEnd/>
            <a:tailEnd/>
          </a:ln>
        </p:spPr>
        <p:txBody>
          <a:bodyPr lIns="215950" tIns="71983" rIns="89979" bIns="71983" rtlCol="0" anchor="ctr"/>
          <a:lstStyle/>
          <a:p>
            <a:pPr defTabSz="914217"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Freestyle or templates based UI development</a:t>
            </a:r>
          </a:p>
          <a:p>
            <a:pP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SAPUI5 / SAP Fiori Elements</a:t>
            </a:r>
          </a:p>
        </p:txBody>
      </p:sp>
      <p:sp>
        <p:nvSpPr>
          <p:cNvPr id="57" name="Pentagon 56"/>
          <p:cNvSpPr/>
          <p:nvPr/>
        </p:nvSpPr>
        <p:spPr bwMode="gray">
          <a:xfrm>
            <a:off x="481011" y="5630685"/>
            <a:ext cx="4679091" cy="611858"/>
          </a:xfrm>
          <a:prstGeom prst="homePlate">
            <a:avLst>
              <a:gd name="adj" fmla="val 0"/>
            </a:avLst>
          </a:prstGeom>
          <a:noFill/>
          <a:ln w="9525" cmpd="sng" algn="ctr">
            <a:solidFill>
              <a:schemeClr val="accent1"/>
            </a:solidFill>
            <a:prstDash val="solid"/>
            <a:miter lim="800000"/>
            <a:headEnd/>
            <a:tailEnd/>
          </a:ln>
        </p:spPr>
        <p:txBody>
          <a:bodyPr lIns="215950" tIns="71983" rIns="89979" bIns="71983" rtlCol="0" anchor="ctr"/>
          <a:lstStyle/>
          <a:p>
            <a:pPr defTabSz="914217"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Exploit SAP HANA features and performance</a:t>
            </a:r>
          </a:p>
          <a:p>
            <a:pP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AMDP and CDS Table Functions</a:t>
            </a:r>
          </a:p>
        </p:txBody>
      </p:sp>
      <p:cxnSp>
        <p:nvCxnSpPr>
          <p:cNvPr id="35" name="Elbow Connector 34"/>
          <p:cNvCxnSpPr>
            <a:stCxn id="10" idx="1"/>
            <a:endCxn id="24" idx="3"/>
          </p:cNvCxnSpPr>
          <p:nvPr/>
        </p:nvCxnSpPr>
        <p:spPr>
          <a:xfrm rot="10800000">
            <a:off x="5160103" y="2694985"/>
            <a:ext cx="2124843" cy="1176596"/>
          </a:xfrm>
          <a:prstGeom prst="bentConnector3">
            <a:avLst/>
          </a:prstGeom>
          <a:ln w="9525">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0" idx="1"/>
            <a:endCxn id="25" idx="3"/>
          </p:cNvCxnSpPr>
          <p:nvPr/>
        </p:nvCxnSpPr>
        <p:spPr>
          <a:xfrm rot="10800000" flipV="1">
            <a:off x="5160103" y="3871580"/>
            <a:ext cx="2124843" cy="1254625"/>
          </a:xfrm>
          <a:prstGeom prst="bentConnector3">
            <a:avLst/>
          </a:prstGeom>
          <a:ln w="9525">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Elbow Connector 40"/>
          <p:cNvCxnSpPr>
            <a:cxnSpLocks/>
            <a:stCxn id="10" idx="1"/>
            <a:endCxn id="31" idx="3"/>
          </p:cNvCxnSpPr>
          <p:nvPr/>
        </p:nvCxnSpPr>
        <p:spPr>
          <a:xfrm rot="10800000" flipV="1">
            <a:off x="5160103" y="3871581"/>
            <a:ext cx="2124843" cy="444218"/>
          </a:xfrm>
          <a:prstGeom prst="bentConnector3">
            <a:avLst>
              <a:gd name="adj1" fmla="val 50000"/>
            </a:avLst>
          </a:prstGeom>
          <a:ln w="9525">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0" idx="1"/>
            <a:endCxn id="23" idx="3"/>
          </p:cNvCxnSpPr>
          <p:nvPr/>
        </p:nvCxnSpPr>
        <p:spPr>
          <a:xfrm rot="10800000">
            <a:off x="5160103" y="3505393"/>
            <a:ext cx="2124843" cy="366189"/>
          </a:xfrm>
          <a:prstGeom prst="bentConnector3">
            <a:avLst>
              <a:gd name="adj1" fmla="val 50001"/>
            </a:avLst>
          </a:prstGeom>
          <a:ln w="9525">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4" idx="3"/>
            <a:endCxn id="8" idx="1"/>
          </p:cNvCxnSpPr>
          <p:nvPr/>
        </p:nvCxnSpPr>
        <p:spPr>
          <a:xfrm>
            <a:off x="5160102" y="1884578"/>
            <a:ext cx="2124842" cy="0"/>
          </a:xfrm>
          <a:prstGeom prst="line">
            <a:avLst/>
          </a:prstGeom>
          <a:ln w="9525">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7" idx="3"/>
            <a:endCxn id="9" idx="1"/>
          </p:cNvCxnSpPr>
          <p:nvPr/>
        </p:nvCxnSpPr>
        <p:spPr>
          <a:xfrm>
            <a:off x="5160102" y="5936614"/>
            <a:ext cx="2124842" cy="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7284945" y="2937323"/>
            <a:ext cx="3879204" cy="1868515"/>
          </a:xfrm>
          <a:prstGeom prst="rect">
            <a:avLst/>
          </a:prstGeom>
          <a:solidFill>
            <a:schemeClr val="bg1"/>
          </a:solidFill>
          <a:ln w="25400" cmpd="sng" algn="ctr">
            <a:solidFill>
              <a:schemeClr val="accent6">
                <a:lumMod val="50000"/>
              </a:schemeClr>
            </a:solidFill>
            <a:miter lim="800000"/>
            <a:headEnd/>
            <a:tailEnd/>
          </a:ln>
        </p:spPr>
        <p:txBody>
          <a:bodyPr lIns="89979" tIns="71983" rIns="89979" bIns="71983" rtlCol="0" anchor="b" anchorCtr="0"/>
          <a:lstStyle/>
          <a:p>
            <a:pPr algn="ctr" defTabSz="914217" fontAlgn="base">
              <a:spcBef>
                <a:spcPct val="50000"/>
              </a:spcBef>
              <a:spcAft>
                <a:spcPct val="0"/>
              </a:spcAft>
              <a:buClr>
                <a:srgbClr val="F0AB00"/>
              </a:buClr>
              <a:buSzPct val="80000"/>
            </a:pPr>
            <a:r>
              <a:rPr lang="en-US" sz="1600" kern="0" dirty="0">
                <a:solidFill>
                  <a:schemeClr val="accent6">
                    <a:lumMod val="50000"/>
                  </a:schemeClr>
                </a:solidFill>
                <a:ea typeface="Arial Unicode MS" pitchFamily="34" charset="-128"/>
                <a:cs typeface="Arial Unicode MS" pitchFamily="34" charset="-128"/>
              </a:rPr>
              <a:t>SAP NetWeaver</a:t>
            </a:r>
          </a:p>
        </p:txBody>
      </p:sp>
      <p:sp>
        <p:nvSpPr>
          <p:cNvPr id="22" name="Rectangle 21"/>
          <p:cNvSpPr/>
          <p:nvPr/>
        </p:nvSpPr>
        <p:spPr bwMode="gray">
          <a:xfrm>
            <a:off x="8677870" y="3583859"/>
            <a:ext cx="1093352" cy="704573"/>
          </a:xfrm>
          <a:prstGeom prst="rect">
            <a:avLst/>
          </a:prstGeom>
          <a:noFill/>
          <a:ln w="25400" algn="ctr">
            <a:solidFill>
              <a:schemeClr val="bg1">
                <a:lumMod val="65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200" kern="0" dirty="0">
                <a:solidFill>
                  <a:schemeClr val="tx1">
                    <a:lumMod val="50000"/>
                    <a:lumOff val="50000"/>
                  </a:schemeClr>
                </a:solidFill>
                <a:ea typeface="Arial Unicode MS" pitchFamily="34" charset="-128"/>
                <a:cs typeface="Arial Unicode MS" pitchFamily="34" charset="-128"/>
              </a:rPr>
              <a:t>Application Frameworks</a:t>
            </a:r>
          </a:p>
        </p:txBody>
      </p:sp>
      <p:sp>
        <p:nvSpPr>
          <p:cNvPr id="21" name="Rectangle 20"/>
          <p:cNvSpPr/>
          <p:nvPr/>
        </p:nvSpPr>
        <p:spPr bwMode="gray">
          <a:xfrm>
            <a:off x="9947065" y="3583859"/>
            <a:ext cx="1093352" cy="704573"/>
          </a:xfrm>
          <a:prstGeom prst="rect">
            <a:avLst/>
          </a:prstGeom>
          <a:noFill/>
          <a:ln w="25400" algn="ctr">
            <a:solidFill>
              <a:schemeClr val="bg1">
                <a:lumMod val="65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200" kern="0" dirty="0">
                <a:solidFill>
                  <a:schemeClr val="tx1">
                    <a:lumMod val="50000"/>
                    <a:lumOff val="50000"/>
                  </a:schemeClr>
                </a:solidFill>
                <a:ea typeface="Arial Unicode MS" pitchFamily="34" charset="-128"/>
                <a:cs typeface="Arial Unicode MS" pitchFamily="34" charset="-128"/>
              </a:rPr>
              <a:t>Core Data Services</a:t>
            </a:r>
          </a:p>
        </p:txBody>
      </p:sp>
      <p:sp>
        <p:nvSpPr>
          <p:cNvPr id="20" name="Rectangle 19"/>
          <p:cNvSpPr/>
          <p:nvPr/>
        </p:nvSpPr>
        <p:spPr bwMode="gray">
          <a:xfrm>
            <a:off x="7413810" y="3583859"/>
            <a:ext cx="1093352" cy="704573"/>
          </a:xfrm>
          <a:prstGeom prst="rect">
            <a:avLst/>
          </a:prstGeom>
          <a:noFill/>
          <a:ln w="25400" algn="ctr">
            <a:solidFill>
              <a:schemeClr val="bg1">
                <a:lumMod val="65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200" kern="0" dirty="0">
                <a:solidFill>
                  <a:schemeClr val="tx1">
                    <a:lumMod val="50000"/>
                    <a:lumOff val="50000"/>
                  </a:schemeClr>
                </a:solidFill>
                <a:ea typeface="Arial Unicode MS" pitchFamily="34" charset="-128"/>
                <a:cs typeface="Arial Unicode MS" pitchFamily="34" charset="-128"/>
              </a:rPr>
              <a:t>ABAP</a:t>
            </a:r>
            <a:br>
              <a:rPr lang="en-US" sz="1200" kern="0" dirty="0">
                <a:solidFill>
                  <a:schemeClr val="tx1">
                    <a:lumMod val="50000"/>
                    <a:lumOff val="50000"/>
                  </a:schemeClr>
                </a:solidFill>
                <a:ea typeface="Arial Unicode MS" pitchFamily="34" charset="-128"/>
                <a:cs typeface="Arial Unicode MS" pitchFamily="34" charset="-128"/>
              </a:rPr>
            </a:br>
            <a:r>
              <a:rPr lang="en-US" sz="1200" kern="0" dirty="0">
                <a:solidFill>
                  <a:schemeClr val="tx1">
                    <a:lumMod val="50000"/>
                    <a:lumOff val="50000"/>
                  </a:schemeClr>
                </a:solidFill>
                <a:ea typeface="Arial Unicode MS" pitchFamily="34" charset="-128"/>
                <a:cs typeface="Arial Unicode MS" pitchFamily="34" charset="-128"/>
              </a:rPr>
              <a:t>Development</a:t>
            </a:r>
          </a:p>
        </p:txBody>
      </p:sp>
      <p:sp>
        <p:nvSpPr>
          <p:cNvPr id="11" name="Rectangle 10"/>
          <p:cNvSpPr/>
          <p:nvPr/>
        </p:nvSpPr>
        <p:spPr bwMode="gray">
          <a:xfrm>
            <a:off x="7413810" y="3015032"/>
            <a:ext cx="3626608" cy="486320"/>
          </a:xfrm>
          <a:prstGeom prst="rect">
            <a:avLst/>
          </a:prstGeom>
          <a:noFill/>
          <a:ln w="25400" algn="ctr">
            <a:solidFill>
              <a:schemeClr val="accent5"/>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200" kern="0" dirty="0">
                <a:solidFill>
                  <a:schemeClr val="accent5"/>
                </a:solidFill>
                <a:ea typeface="Arial Unicode MS" pitchFamily="34" charset="-128"/>
                <a:cs typeface="Arial Unicode MS" pitchFamily="34" charset="-128"/>
              </a:rPr>
              <a:t>SAP Gateway</a:t>
            </a:r>
          </a:p>
        </p:txBody>
      </p:sp>
    </p:spTree>
    <p:extLst>
      <p:ext uri="{BB962C8B-B14F-4D97-AF65-F5344CB8AC3E}">
        <p14:creationId xmlns:p14="http://schemas.microsoft.com/office/powerpoint/2010/main" val="2640157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63A35-BE59-48FC-935F-1000DD252C9D}"/>
              </a:ext>
            </a:extLst>
          </p:cNvPr>
          <p:cNvSpPr>
            <a:spLocks noGrp="1"/>
          </p:cNvSpPr>
          <p:nvPr>
            <p:ph type="title"/>
          </p:nvPr>
        </p:nvSpPr>
        <p:spPr/>
        <p:txBody>
          <a:bodyPr/>
          <a:lstStyle/>
          <a:p>
            <a:r>
              <a:rPr lang="en-US" dirty="0"/>
              <a:t>Availability and useful links</a:t>
            </a:r>
          </a:p>
        </p:txBody>
      </p:sp>
      <p:sp>
        <p:nvSpPr>
          <p:cNvPr id="3" name="TextBox 2">
            <a:extLst>
              <a:ext uri="{FF2B5EF4-FFF2-40B4-BE49-F238E27FC236}">
                <a16:creationId xmlns:a16="http://schemas.microsoft.com/office/drawing/2014/main" id="{64C0082C-E10D-40E7-A806-A07B473A6A67}"/>
              </a:ext>
            </a:extLst>
          </p:cNvPr>
          <p:cNvSpPr txBox="1"/>
          <p:nvPr/>
        </p:nvSpPr>
        <p:spPr>
          <a:xfrm>
            <a:off x="3009773" y="1862447"/>
            <a:ext cx="8680704" cy="32624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kern="0" dirty="0">
                <a:solidFill>
                  <a:schemeClr val="accent1"/>
                </a:solidFill>
                <a:ea typeface="Arial Unicode MS" pitchFamily="34" charset="-128"/>
                <a:cs typeface="Arial Unicode MS" pitchFamily="34" charset="-128"/>
              </a:rPr>
              <a:t>The ABAP Programming model in SAP S/4HANA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hlinkClick r:id="rId2"/>
              </a:rPr>
              <a:t>Available in SAP NetWeaver </a:t>
            </a:r>
            <a:r>
              <a:rPr lang="en-US" sz="1800" i="1" kern="0" dirty="0">
                <a:ea typeface="Arial Unicode MS" pitchFamily="34" charset="-128"/>
                <a:cs typeface="Arial Unicode MS" pitchFamily="34" charset="-128"/>
                <a:hlinkClick r:id="rId2"/>
              </a:rPr>
              <a:t>ON PREMISE </a:t>
            </a:r>
            <a:r>
              <a:rPr lang="en-US" sz="1800" kern="0" dirty="0">
                <a:ea typeface="Arial Unicode MS" pitchFamily="34" charset="-128"/>
                <a:cs typeface="Arial Unicode MS" pitchFamily="34" charset="-128"/>
                <a:hlinkClick r:id="rId2"/>
              </a:rPr>
              <a:t>releases &lt;= 7.52 </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hlinkClick r:id="rId3"/>
              </a:rPr>
              <a:t>Be prepared for the new programming model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hlinkClick r:id="rId4"/>
              </a:rPr>
              <a:t>Watch TechEd recording from TechEd Barcelona 2017</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2000" kern="0" dirty="0">
                <a:solidFill>
                  <a:schemeClr val="accent1"/>
                </a:solidFill>
                <a:ea typeface="Arial Unicode MS" pitchFamily="34" charset="-128"/>
                <a:cs typeface="Arial Unicode MS" pitchFamily="34" charset="-128"/>
              </a:rPr>
              <a:t>SAP Cloud Platform ABAP Environment</a:t>
            </a:r>
          </a:p>
          <a:p>
            <a:pPr fontAlgn="base">
              <a:spcBef>
                <a:spcPct val="50000"/>
              </a:spcBef>
              <a:spcAft>
                <a:spcPct val="0"/>
              </a:spcAft>
              <a:buClr>
                <a:srgbClr val="F0AB00"/>
              </a:buClr>
              <a:buSzPct val="80000"/>
            </a:pPr>
            <a:r>
              <a:rPr lang="en-US" sz="1800" i="1" kern="0" dirty="0">
                <a:ea typeface="Arial Unicode MS" pitchFamily="34" charset="-128"/>
                <a:cs typeface="Arial Unicode MS" pitchFamily="34" charset="-128"/>
              </a:rPr>
              <a:t>Today‘s presentation</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hlinkClick r:id="rId5"/>
              </a:rPr>
              <a:t>The ABAP RESTful Programming Model in SAP Cloud Platform, ABAP Environment</a:t>
            </a:r>
            <a:endParaRPr lang="en-US" sz="1800" kern="0" dirty="0">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7BE96BC1-186D-D64C-AC7E-40DCCB6A35A3}"/>
              </a:ext>
            </a:extLst>
          </p:cNvPr>
          <p:cNvPicPr>
            <a:picLocks noChangeAspect="1"/>
          </p:cNvPicPr>
          <p:nvPr/>
        </p:nvPicPr>
        <p:blipFill>
          <a:blip r:embed="rId6"/>
          <a:stretch>
            <a:fillRect/>
          </a:stretch>
        </p:blipFill>
        <p:spPr>
          <a:xfrm>
            <a:off x="694499" y="2732024"/>
            <a:ext cx="1730248" cy="1730248"/>
          </a:xfrm>
          <a:prstGeom prst="rect">
            <a:avLst/>
          </a:prstGeom>
          <a:ln>
            <a:noFill/>
          </a:ln>
        </p:spPr>
      </p:pic>
      <p:sp>
        <p:nvSpPr>
          <p:cNvPr id="6" name="Oval 5">
            <a:extLst>
              <a:ext uri="{FF2B5EF4-FFF2-40B4-BE49-F238E27FC236}">
                <a16:creationId xmlns:a16="http://schemas.microsoft.com/office/drawing/2014/main" id="{92CA0D99-1B1E-3B45-A300-2F1432126BF5}"/>
              </a:ext>
            </a:extLst>
          </p:cNvPr>
          <p:cNvSpPr/>
          <p:nvPr/>
        </p:nvSpPr>
        <p:spPr bwMode="gray">
          <a:xfrm>
            <a:off x="611472" y="2648997"/>
            <a:ext cx="1896301" cy="1896301"/>
          </a:xfrm>
          <a:prstGeom prst="ellipse">
            <a:avLst/>
          </a:prstGeom>
          <a:noFill/>
          <a:ln w="254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97015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DB157-2BF0-AB41-9610-740AF323CE85}"/>
              </a:ext>
            </a:extLst>
          </p:cNvPr>
          <p:cNvSpPr/>
          <p:nvPr/>
        </p:nvSpPr>
        <p:spPr bwMode="gray">
          <a:xfrm>
            <a:off x="0" y="2727832"/>
            <a:ext cx="12195175" cy="4130168"/>
          </a:xfrm>
          <a:prstGeom prst="rect">
            <a:avLst/>
          </a:prstGeom>
          <a:solidFill>
            <a:schemeClr val="tx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106455F1-FAA5-934A-86CB-5619B993F83C}"/>
              </a:ext>
            </a:extLst>
          </p:cNvPr>
          <p:cNvSpPr txBox="1"/>
          <p:nvPr/>
        </p:nvSpPr>
        <p:spPr>
          <a:xfrm>
            <a:off x="1955432" y="4731017"/>
            <a:ext cx="8284319" cy="73866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GB" sz="4800" b="1" kern="0" spc="600" dirty="0">
                <a:solidFill>
                  <a:schemeClr val="bg1"/>
                </a:solidFill>
                <a:ea typeface="Arial Unicode MS" pitchFamily="34" charset="-128"/>
                <a:cs typeface="Arial Unicode MS" pitchFamily="34" charset="-128"/>
              </a:rPr>
              <a:t>ODATA CONSUMPTION</a:t>
            </a:r>
            <a:endParaRPr lang="en-GB" sz="4800" b="1" kern="0" spc="600" dirty="0">
              <a:solidFill>
                <a:schemeClr val="accent1"/>
              </a:solidFill>
              <a:ea typeface="Arial Unicode MS" pitchFamily="34" charset="-128"/>
              <a:cs typeface="Arial Unicode MS" pitchFamily="34" charset="-128"/>
            </a:endParaRPr>
          </a:p>
        </p:txBody>
      </p:sp>
      <p:sp>
        <p:nvSpPr>
          <p:cNvPr id="2" name="Oval 1">
            <a:extLst>
              <a:ext uri="{FF2B5EF4-FFF2-40B4-BE49-F238E27FC236}">
                <a16:creationId xmlns:a16="http://schemas.microsoft.com/office/drawing/2014/main" id="{DBE7968F-0838-9E4C-B549-CB7A0969518D}"/>
              </a:ext>
            </a:extLst>
          </p:cNvPr>
          <p:cNvSpPr/>
          <p:nvPr/>
        </p:nvSpPr>
        <p:spPr bwMode="gray">
          <a:xfrm>
            <a:off x="4877453" y="1492607"/>
            <a:ext cx="2440267" cy="2440267"/>
          </a:xfrm>
          <a:prstGeom prst="ellipse">
            <a:avLst/>
          </a:prstGeom>
          <a:solidFill>
            <a:schemeClr val="bg1"/>
          </a:solidFill>
          <a:ln w="60325"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731A40A7-C9D0-784B-953F-D4A7E3540038}"/>
              </a:ext>
            </a:extLst>
          </p:cNvPr>
          <p:cNvPicPr>
            <a:picLocks noChangeAspect="1"/>
          </p:cNvPicPr>
          <p:nvPr/>
        </p:nvPicPr>
        <p:blipFill>
          <a:blip r:embed="rId2"/>
          <a:stretch>
            <a:fillRect/>
          </a:stretch>
        </p:blipFill>
        <p:spPr>
          <a:xfrm>
            <a:off x="5095995" y="1654417"/>
            <a:ext cx="2003185" cy="2003185"/>
          </a:xfrm>
          <a:prstGeom prst="rect">
            <a:avLst/>
          </a:prstGeom>
        </p:spPr>
      </p:pic>
    </p:spTree>
    <p:extLst>
      <p:ext uri="{BB962C8B-B14F-4D97-AF65-F5344CB8AC3E}">
        <p14:creationId xmlns:p14="http://schemas.microsoft.com/office/powerpoint/2010/main" val="4241161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947E-8B65-DE41-942B-B4BA8F868249}"/>
              </a:ext>
            </a:extLst>
          </p:cNvPr>
          <p:cNvSpPr>
            <a:spLocks noGrp="1"/>
          </p:cNvSpPr>
          <p:nvPr>
            <p:ph type="title"/>
          </p:nvPr>
        </p:nvSpPr>
        <p:spPr/>
        <p:txBody>
          <a:bodyPr/>
          <a:lstStyle/>
          <a:p>
            <a:r>
              <a:rPr lang="en-US"/>
              <a:t>What is required for a consumption scenario?</a:t>
            </a:r>
          </a:p>
        </p:txBody>
      </p:sp>
      <p:sp>
        <p:nvSpPr>
          <p:cNvPr id="3" name="Rounded Rectangle 2">
            <a:extLst>
              <a:ext uri="{FF2B5EF4-FFF2-40B4-BE49-F238E27FC236}">
                <a16:creationId xmlns:a16="http://schemas.microsoft.com/office/drawing/2014/main" id="{7C4205F5-172F-0643-8BDE-0A3B50DC8F6E}"/>
              </a:ext>
            </a:extLst>
          </p:cNvPr>
          <p:cNvSpPr/>
          <p:nvPr/>
        </p:nvSpPr>
        <p:spPr bwMode="gray">
          <a:xfrm>
            <a:off x="2085260" y="2062480"/>
            <a:ext cx="1690638" cy="2809573"/>
          </a:xfrm>
          <a:prstGeom prst="roundRect">
            <a:avLst>
              <a:gd name="adj" fmla="val 8333"/>
            </a:avLst>
          </a:prstGeom>
          <a:solidFill>
            <a:schemeClr val="bg1"/>
          </a:solidFill>
          <a:ln w="12700" algn="ctr">
            <a:solidFill>
              <a:schemeClr val="accent1"/>
            </a:solidFill>
            <a:miter lim="800000"/>
            <a:headEnd/>
            <a:tailEnd/>
          </a:ln>
        </p:spPr>
        <p:txBody>
          <a:bodyPr lIns="35992" tIns="35992" rIns="35992" bIns="71983" rtlCol="0" anchor="t" anchorCtr="0"/>
          <a:lstStyle/>
          <a:p>
            <a:pPr algn="ctr" defTabSz="914217" fontAlgn="base">
              <a:spcBef>
                <a:spcPct val="50000"/>
              </a:spcBef>
              <a:spcAft>
                <a:spcPct val="0"/>
              </a:spcAft>
              <a:buClr>
                <a:srgbClr val="F0AB00"/>
              </a:buClr>
              <a:buSzPct val="80000"/>
            </a:pPr>
            <a:r>
              <a:rPr lang="en-US" sz="1400" b="1" kern="0">
                <a:solidFill>
                  <a:schemeClr val="accent1"/>
                </a:solidFill>
                <a:ea typeface="Arial Unicode MS" pitchFamily="34" charset="-128"/>
                <a:cs typeface="Arial Unicode MS" pitchFamily="34" charset="-128"/>
              </a:rPr>
              <a:t>Service Consumption Model</a:t>
            </a:r>
          </a:p>
        </p:txBody>
      </p:sp>
      <p:sp>
        <p:nvSpPr>
          <p:cNvPr id="19" name="Oval 18">
            <a:extLst>
              <a:ext uri="{FF2B5EF4-FFF2-40B4-BE49-F238E27FC236}">
                <a16:creationId xmlns:a16="http://schemas.microsoft.com/office/drawing/2014/main" id="{11D9DC2C-6982-CC49-B786-75F25D83E56C}"/>
              </a:ext>
            </a:extLst>
          </p:cNvPr>
          <p:cNvSpPr/>
          <p:nvPr/>
        </p:nvSpPr>
        <p:spPr bwMode="gray">
          <a:xfrm>
            <a:off x="5319427" y="2981164"/>
            <a:ext cx="1555623" cy="1555623"/>
          </a:xfrm>
          <a:prstGeom prst="ellipse">
            <a:avLst/>
          </a:prstGeom>
          <a:solidFill>
            <a:schemeClr val="accent3"/>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pic>
        <p:nvPicPr>
          <p:cNvPr id="21" name="Picture 20">
            <a:extLst>
              <a:ext uri="{FF2B5EF4-FFF2-40B4-BE49-F238E27FC236}">
                <a16:creationId xmlns:a16="http://schemas.microsoft.com/office/drawing/2014/main" id="{AAB709CF-65AF-974D-97B8-D217D4DDC231}"/>
              </a:ext>
            </a:extLst>
          </p:cNvPr>
          <p:cNvPicPr>
            <a:picLocks noChangeAspect="1"/>
          </p:cNvPicPr>
          <p:nvPr/>
        </p:nvPicPr>
        <p:blipFill>
          <a:blip r:embed="rId2"/>
          <a:stretch>
            <a:fillRect/>
          </a:stretch>
        </p:blipFill>
        <p:spPr>
          <a:xfrm>
            <a:off x="5789784" y="3451171"/>
            <a:ext cx="615607" cy="615607"/>
          </a:xfrm>
          <a:prstGeom prst="rect">
            <a:avLst/>
          </a:prstGeom>
        </p:spPr>
      </p:pic>
      <p:sp>
        <p:nvSpPr>
          <p:cNvPr id="22" name="Oval 21">
            <a:extLst>
              <a:ext uri="{FF2B5EF4-FFF2-40B4-BE49-F238E27FC236}">
                <a16:creationId xmlns:a16="http://schemas.microsoft.com/office/drawing/2014/main" id="{88C4FAB6-63B5-704D-B81C-FD6B0C317956}"/>
              </a:ext>
            </a:extLst>
          </p:cNvPr>
          <p:cNvSpPr/>
          <p:nvPr/>
        </p:nvSpPr>
        <p:spPr bwMode="gray">
          <a:xfrm>
            <a:off x="5100968" y="3838670"/>
            <a:ext cx="562708" cy="562708"/>
          </a:xfrm>
          <a:prstGeom prst="ellipse">
            <a:avLst/>
          </a:prstGeom>
          <a:solidFill>
            <a:schemeClr val="bg1"/>
          </a:solidFill>
          <a:ln w="158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1" i="0" u="none" strike="noStrike" kern="0" cap="none" spc="0" normalizeH="0" baseline="0">
                <a:ln>
                  <a:noFill/>
                </a:ln>
                <a:solidFill>
                  <a:schemeClr val="accent1"/>
                </a:solidFill>
                <a:effectLst/>
                <a:uLnTx/>
                <a:uFillTx/>
                <a:ea typeface="Arial Unicode MS" pitchFamily="34" charset="-128"/>
                <a:cs typeface="Arial Unicode MS" pitchFamily="34" charset="-128"/>
              </a:rPr>
              <a:t>1</a:t>
            </a:r>
          </a:p>
        </p:txBody>
      </p:sp>
      <p:cxnSp>
        <p:nvCxnSpPr>
          <p:cNvPr id="23" name="Elbow Connector 22">
            <a:extLst>
              <a:ext uri="{FF2B5EF4-FFF2-40B4-BE49-F238E27FC236}">
                <a16:creationId xmlns:a16="http://schemas.microsoft.com/office/drawing/2014/main" id="{1C1819F2-192D-4A4E-904C-B9033E17862A}"/>
              </a:ext>
            </a:extLst>
          </p:cNvPr>
          <p:cNvCxnSpPr>
            <a:cxnSpLocks/>
            <a:stCxn id="22" idx="2"/>
            <a:endCxn id="3" idx="3"/>
          </p:cNvCxnSpPr>
          <p:nvPr/>
        </p:nvCxnSpPr>
        <p:spPr>
          <a:xfrm rot="10800000">
            <a:off x="3775898" y="3467268"/>
            <a:ext cx="1325070" cy="652757"/>
          </a:xfrm>
          <a:prstGeom prst="bentConnector3">
            <a:avLst>
              <a:gd name="adj1" fmla="val 50000"/>
            </a:avLst>
          </a:prstGeom>
          <a:ln w="158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431FA9E-74F1-0147-B324-6670C76E9E3A}"/>
              </a:ext>
            </a:extLst>
          </p:cNvPr>
          <p:cNvSpPr/>
          <p:nvPr/>
        </p:nvSpPr>
        <p:spPr bwMode="gray">
          <a:xfrm>
            <a:off x="6405391" y="3787389"/>
            <a:ext cx="562708" cy="562708"/>
          </a:xfrm>
          <a:prstGeom prst="ellipse">
            <a:avLst/>
          </a:prstGeom>
          <a:solidFill>
            <a:schemeClr val="bg1"/>
          </a:solidFill>
          <a:ln w="158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a:solidFill>
                  <a:schemeClr val="accent2"/>
                </a:solidFill>
                <a:ea typeface="Arial Unicode MS" pitchFamily="34" charset="-128"/>
                <a:cs typeface="Arial Unicode MS" pitchFamily="34" charset="-128"/>
              </a:rPr>
              <a:t>3</a:t>
            </a:r>
            <a:endParaRPr kumimoji="0" lang="en-US" sz="2800" b="1" i="0" u="none" strike="noStrike" kern="0" cap="none" spc="0" normalizeH="0" baseline="0">
              <a:ln>
                <a:noFill/>
              </a:ln>
              <a:solidFill>
                <a:schemeClr val="accent2"/>
              </a:solidFill>
              <a:effectLst/>
              <a:uLnTx/>
              <a:uFillTx/>
              <a:ea typeface="Arial Unicode MS" pitchFamily="34" charset="-128"/>
              <a:cs typeface="Arial Unicode MS" pitchFamily="34" charset="-128"/>
            </a:endParaRPr>
          </a:p>
        </p:txBody>
      </p:sp>
      <p:sp>
        <p:nvSpPr>
          <p:cNvPr id="29" name="Oval 28">
            <a:extLst>
              <a:ext uri="{FF2B5EF4-FFF2-40B4-BE49-F238E27FC236}">
                <a16:creationId xmlns:a16="http://schemas.microsoft.com/office/drawing/2014/main" id="{C1849A27-5693-9548-85F2-408E76113B81}"/>
              </a:ext>
            </a:extLst>
          </p:cNvPr>
          <p:cNvSpPr/>
          <p:nvPr/>
        </p:nvSpPr>
        <p:spPr bwMode="gray">
          <a:xfrm>
            <a:off x="5962063" y="2751966"/>
            <a:ext cx="562708" cy="562708"/>
          </a:xfrm>
          <a:prstGeom prst="ellipse">
            <a:avLst/>
          </a:prstGeom>
          <a:solidFill>
            <a:schemeClr val="bg1"/>
          </a:solidFill>
          <a:ln w="15875">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1" i="0" u="none" strike="noStrike" kern="0" cap="none" spc="0" normalizeH="0" baseline="0">
                <a:ln>
                  <a:noFill/>
                </a:ln>
                <a:solidFill>
                  <a:schemeClr val="accent4">
                    <a:lumMod val="75000"/>
                  </a:schemeClr>
                </a:solidFill>
                <a:effectLst/>
                <a:uLnTx/>
                <a:uFillTx/>
                <a:ea typeface="Arial Unicode MS" pitchFamily="34" charset="-128"/>
                <a:cs typeface="Arial Unicode MS" pitchFamily="34" charset="-128"/>
              </a:rPr>
              <a:t>2</a:t>
            </a:r>
          </a:p>
        </p:txBody>
      </p:sp>
      <p:sp>
        <p:nvSpPr>
          <p:cNvPr id="30" name="TextBox 29">
            <a:extLst>
              <a:ext uri="{FF2B5EF4-FFF2-40B4-BE49-F238E27FC236}">
                <a16:creationId xmlns:a16="http://schemas.microsoft.com/office/drawing/2014/main" id="{8577C213-0AD3-1240-BA44-E7C9B7437D07}"/>
              </a:ext>
            </a:extLst>
          </p:cNvPr>
          <p:cNvSpPr txBox="1"/>
          <p:nvPr/>
        </p:nvSpPr>
        <p:spPr>
          <a:xfrm>
            <a:off x="2211086" y="4143257"/>
            <a:ext cx="1459775" cy="363335"/>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US" sz="1200" kern="0">
                <a:ea typeface="Arial Unicode MS" pitchFamily="34" charset="-128"/>
                <a:cs typeface="Arial Unicode MS" pitchFamily="34" charset="-128"/>
              </a:rPr>
              <a:t>Local representation </a:t>
            </a:r>
            <a:br>
              <a:rPr lang="en-US" sz="1200" kern="0">
                <a:ea typeface="Arial Unicode MS" pitchFamily="34" charset="-128"/>
                <a:cs typeface="Arial Unicode MS" pitchFamily="34" charset="-128"/>
              </a:rPr>
            </a:br>
            <a:r>
              <a:rPr lang="en-US" sz="1200" kern="0">
                <a:ea typeface="Arial Unicode MS" pitchFamily="34" charset="-128"/>
                <a:cs typeface="Arial Unicode MS" pitchFamily="34" charset="-128"/>
              </a:rPr>
              <a:t>of the external model</a:t>
            </a:r>
          </a:p>
        </p:txBody>
      </p:sp>
      <p:sp>
        <p:nvSpPr>
          <p:cNvPr id="32" name="Rounded Rectangle 31">
            <a:extLst>
              <a:ext uri="{FF2B5EF4-FFF2-40B4-BE49-F238E27FC236}">
                <a16:creationId xmlns:a16="http://schemas.microsoft.com/office/drawing/2014/main" id="{F92B93F7-F51D-004E-AB1A-9D301FF1B8CD}"/>
              </a:ext>
            </a:extLst>
          </p:cNvPr>
          <p:cNvSpPr/>
          <p:nvPr/>
        </p:nvSpPr>
        <p:spPr bwMode="gray">
          <a:xfrm>
            <a:off x="7652312" y="1408670"/>
            <a:ext cx="2020886" cy="1491941"/>
          </a:xfrm>
          <a:prstGeom prst="roundRect">
            <a:avLst>
              <a:gd name="adj" fmla="val 8333"/>
            </a:avLst>
          </a:prstGeom>
          <a:solidFill>
            <a:schemeClr val="bg1"/>
          </a:solidFill>
          <a:ln w="12700" algn="ctr">
            <a:solidFill>
              <a:schemeClr val="accent4">
                <a:lumMod val="75000"/>
              </a:schemeClr>
            </a:solid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US" sz="1400" b="1" kern="0">
                <a:solidFill>
                  <a:schemeClr val="accent4">
                    <a:lumMod val="75000"/>
                  </a:schemeClr>
                </a:solidFill>
                <a:ea typeface="Arial Unicode MS" pitchFamily="34" charset="-128"/>
                <a:cs typeface="Arial Unicode MS" pitchFamily="34" charset="-128"/>
              </a:rPr>
              <a:t>Service Proxy API</a:t>
            </a:r>
          </a:p>
          <a:p>
            <a:pPr marL="177800" defTabSz="914217" fontAlgn="base">
              <a:spcBef>
                <a:spcPct val="50000"/>
              </a:spcBef>
              <a:spcAft>
                <a:spcPct val="0"/>
              </a:spcAft>
              <a:buClr>
                <a:srgbClr val="F0AB00"/>
              </a:buClr>
              <a:buSzPct val="80000"/>
            </a:pPr>
            <a:br>
              <a:rPr lang="en-US" sz="1400" kern="0">
                <a:ea typeface="Arial Unicode MS" pitchFamily="34" charset="-128"/>
                <a:cs typeface="Arial Unicode MS" pitchFamily="34" charset="-128"/>
              </a:rPr>
            </a:br>
            <a:r>
              <a:rPr lang="en-US" sz="1200" kern="0">
                <a:ea typeface="Arial Unicode MS" pitchFamily="34" charset="-128"/>
                <a:cs typeface="Arial Unicode MS" pitchFamily="34" charset="-128"/>
              </a:rPr>
              <a:t>For OData V2,V4</a:t>
            </a:r>
          </a:p>
          <a:p>
            <a:pPr marL="177800" defTabSz="914217" fontAlgn="base">
              <a:spcBef>
                <a:spcPct val="50000"/>
              </a:spcBef>
              <a:spcAft>
                <a:spcPct val="0"/>
              </a:spcAft>
              <a:buClr>
                <a:srgbClr val="F0AB00"/>
              </a:buClr>
              <a:buSzPct val="80000"/>
            </a:pPr>
            <a:r>
              <a:rPr lang="en-US" sz="1200" kern="0">
                <a:ea typeface="Arial Unicode MS" pitchFamily="34" charset="-128"/>
                <a:cs typeface="Arial Unicode MS" pitchFamily="34" charset="-128"/>
              </a:rPr>
              <a:t>Based on service consumption model</a:t>
            </a:r>
          </a:p>
        </p:txBody>
      </p:sp>
      <p:cxnSp>
        <p:nvCxnSpPr>
          <p:cNvPr id="33" name="Elbow Connector 32">
            <a:extLst>
              <a:ext uri="{FF2B5EF4-FFF2-40B4-BE49-F238E27FC236}">
                <a16:creationId xmlns:a16="http://schemas.microsoft.com/office/drawing/2014/main" id="{40C5F409-AA31-7F4D-8176-0B447C8394E4}"/>
              </a:ext>
            </a:extLst>
          </p:cNvPr>
          <p:cNvCxnSpPr>
            <a:cxnSpLocks/>
            <a:stCxn id="29" idx="0"/>
            <a:endCxn id="32" idx="1"/>
          </p:cNvCxnSpPr>
          <p:nvPr/>
        </p:nvCxnSpPr>
        <p:spPr>
          <a:xfrm rot="5400000" flipH="1" flipV="1">
            <a:off x="6649202" y="1748857"/>
            <a:ext cx="597325" cy="1408895"/>
          </a:xfrm>
          <a:prstGeom prst="bentConnector2">
            <a:avLst/>
          </a:prstGeom>
          <a:ln w="15875">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ounded Rectangle 36">
            <a:extLst>
              <a:ext uri="{FF2B5EF4-FFF2-40B4-BE49-F238E27FC236}">
                <a16:creationId xmlns:a16="http://schemas.microsoft.com/office/drawing/2014/main" id="{3F493764-8728-7D49-A92A-D8CB986763EB}"/>
              </a:ext>
            </a:extLst>
          </p:cNvPr>
          <p:cNvSpPr/>
          <p:nvPr/>
        </p:nvSpPr>
        <p:spPr bwMode="gray">
          <a:xfrm>
            <a:off x="8217799" y="4261850"/>
            <a:ext cx="2168055" cy="1558182"/>
          </a:xfrm>
          <a:prstGeom prst="roundRect">
            <a:avLst>
              <a:gd name="adj" fmla="val 8333"/>
            </a:avLst>
          </a:prstGeom>
          <a:solidFill>
            <a:schemeClr val="bg1"/>
          </a:solidFill>
          <a:ln w="12700" algn="ctr">
            <a:solidFill>
              <a:schemeClr val="accent2"/>
            </a:solid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US" sz="1400" b="1" kern="0">
                <a:solidFill>
                  <a:schemeClr val="accent2"/>
                </a:solidFill>
                <a:ea typeface="Arial Unicode MS" pitchFamily="34" charset="-128"/>
                <a:cs typeface="Arial Unicode MS" pitchFamily="34" charset="-128"/>
              </a:rPr>
              <a:t>Integration into apps</a:t>
            </a:r>
          </a:p>
        </p:txBody>
      </p:sp>
      <p:cxnSp>
        <p:nvCxnSpPr>
          <p:cNvPr id="38" name="Elbow Connector 37">
            <a:extLst>
              <a:ext uri="{FF2B5EF4-FFF2-40B4-BE49-F238E27FC236}">
                <a16:creationId xmlns:a16="http://schemas.microsoft.com/office/drawing/2014/main" id="{0723B55E-EA27-EF4D-A867-09309C5A341F}"/>
              </a:ext>
            </a:extLst>
          </p:cNvPr>
          <p:cNvCxnSpPr>
            <a:cxnSpLocks/>
            <a:stCxn id="28" idx="5"/>
            <a:endCxn id="37" idx="1"/>
          </p:cNvCxnSpPr>
          <p:nvPr/>
        </p:nvCxnSpPr>
        <p:spPr>
          <a:xfrm rot="16200000" flipH="1">
            <a:off x="7165120" y="3988261"/>
            <a:ext cx="773251" cy="1332107"/>
          </a:xfrm>
          <a:prstGeom prst="bentConnector2">
            <a:avLst/>
          </a:prstGeom>
          <a:ln w="158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7B278344-518C-6D48-A532-4E3C17A263EC}"/>
              </a:ext>
            </a:extLst>
          </p:cNvPr>
          <p:cNvGrpSpPr/>
          <p:nvPr/>
        </p:nvGrpSpPr>
        <p:grpSpPr>
          <a:xfrm>
            <a:off x="2443020" y="2900611"/>
            <a:ext cx="1011179" cy="914718"/>
            <a:chOff x="2677243" y="2761953"/>
            <a:chExt cx="1011179" cy="914718"/>
          </a:xfrm>
        </p:grpSpPr>
        <p:sp>
          <p:nvSpPr>
            <p:cNvPr id="5" name="Rectangle 4">
              <a:extLst>
                <a:ext uri="{FF2B5EF4-FFF2-40B4-BE49-F238E27FC236}">
                  <a16:creationId xmlns:a16="http://schemas.microsoft.com/office/drawing/2014/main" id="{E6D7EBCD-CF3E-7445-99CC-4CCF4654565D}"/>
                </a:ext>
              </a:extLst>
            </p:cNvPr>
            <p:cNvSpPr/>
            <p:nvPr/>
          </p:nvSpPr>
          <p:spPr bwMode="gray">
            <a:xfrm>
              <a:off x="2677243" y="2761955"/>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200" kern="0">
                  <a:solidFill>
                    <a:srgbClr val="D2AA02"/>
                  </a:solidFill>
                  <a:ea typeface="Arial Unicode MS" pitchFamily="34" charset="-128"/>
                  <a:cs typeface="Arial Unicode MS" pitchFamily="34" charset="-128"/>
                </a:rPr>
                <a:t>R</a:t>
              </a:r>
            </a:p>
          </p:txBody>
        </p:sp>
        <p:sp>
          <p:nvSpPr>
            <p:cNvPr id="6" name="Rectangle 5">
              <a:extLst>
                <a:ext uri="{FF2B5EF4-FFF2-40B4-BE49-F238E27FC236}">
                  <a16:creationId xmlns:a16="http://schemas.microsoft.com/office/drawing/2014/main" id="{072033D2-011F-114D-91C5-A3FA95A85106}"/>
                </a:ext>
              </a:extLst>
            </p:cNvPr>
            <p:cNvSpPr/>
            <p:nvPr/>
          </p:nvSpPr>
          <p:spPr bwMode="gray">
            <a:xfrm>
              <a:off x="3300304" y="2761953"/>
              <a:ext cx="252000" cy="180000"/>
            </a:xfrm>
            <a:prstGeom prst="rect">
              <a:avLst/>
            </a:prstGeom>
            <a:solidFill>
              <a:schemeClr val="bg1"/>
            </a:solidFill>
            <a:ln w="9525" algn="ctr">
              <a:solidFill>
                <a:srgbClr val="24383D"/>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a:solidFill>
                  <a:srgbClr val="D2AA02"/>
                </a:solidFill>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993FB924-0C38-0C4B-8B1B-71865B87CB36}"/>
                </a:ext>
              </a:extLst>
            </p:cNvPr>
            <p:cNvSpPr/>
            <p:nvPr/>
          </p:nvSpPr>
          <p:spPr bwMode="gray">
            <a:xfrm>
              <a:off x="2994036" y="3047319"/>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a:solidFill>
                  <a:srgbClr val="D2AA02"/>
                </a:solidFill>
                <a:ea typeface="Arial Unicode MS" pitchFamily="34" charset="-128"/>
                <a:cs typeface="Arial Unicode MS" pitchFamily="34" charset="-128"/>
              </a:endParaRPr>
            </a:p>
          </p:txBody>
        </p:sp>
        <p:cxnSp>
          <p:nvCxnSpPr>
            <p:cNvPr id="8" name="Elbow Connector 7">
              <a:extLst>
                <a:ext uri="{FF2B5EF4-FFF2-40B4-BE49-F238E27FC236}">
                  <a16:creationId xmlns:a16="http://schemas.microsoft.com/office/drawing/2014/main" id="{7E1EC830-794F-794A-83C8-886FBE9029EF}"/>
                </a:ext>
              </a:extLst>
            </p:cNvPr>
            <p:cNvCxnSpPr>
              <a:stCxn id="5" idx="3"/>
              <a:endCxn id="6" idx="1"/>
            </p:cNvCxnSpPr>
            <p:nvPr/>
          </p:nvCxnSpPr>
          <p:spPr>
            <a:xfrm flipV="1">
              <a:off x="2929243" y="2851953"/>
              <a:ext cx="371061" cy="2"/>
            </a:xfrm>
            <a:prstGeom prst="bentConnector3">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D62C92C4-00E0-6D47-BCDA-D4FA6E8A4EA0}"/>
                </a:ext>
              </a:extLst>
            </p:cNvPr>
            <p:cNvCxnSpPr>
              <a:cxnSpLocks/>
              <a:stCxn id="5" idx="2"/>
              <a:endCxn id="7" idx="1"/>
            </p:cNvCxnSpPr>
            <p:nvPr/>
          </p:nvCxnSpPr>
          <p:spPr>
            <a:xfrm rot="16200000" flipH="1">
              <a:off x="2800957" y="2944240"/>
              <a:ext cx="195364" cy="190793"/>
            </a:xfrm>
            <a:prstGeom prst="bentConnector2">
              <a:avLst/>
            </a:prstGeom>
            <a:ln w="158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71616BA-0AEF-B84F-BB36-89948BE878F4}"/>
                </a:ext>
              </a:extLst>
            </p:cNvPr>
            <p:cNvSpPr/>
            <p:nvPr/>
          </p:nvSpPr>
          <p:spPr bwMode="gray">
            <a:xfrm>
              <a:off x="2999072" y="3496671"/>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a:solidFill>
                  <a:srgbClr val="D2AA02"/>
                </a:solidFill>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1EB095F9-955F-4947-91D2-4E5334692982}"/>
                </a:ext>
              </a:extLst>
            </p:cNvPr>
            <p:cNvSpPr/>
            <p:nvPr/>
          </p:nvSpPr>
          <p:spPr bwMode="gray">
            <a:xfrm>
              <a:off x="3436422" y="3496671"/>
              <a:ext cx="252000" cy="180000"/>
            </a:xfrm>
            <a:prstGeom prst="rect">
              <a:avLst/>
            </a:prstGeom>
            <a:solidFill>
              <a:schemeClr val="bg1"/>
            </a:solidFill>
            <a:ln w="9525" algn="ctr">
              <a:solidFill>
                <a:srgbClr val="24383D"/>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a:solidFill>
                  <a:srgbClr val="D2AA02"/>
                </a:solidFill>
                <a:ea typeface="Arial Unicode MS" pitchFamily="34" charset="-128"/>
                <a:cs typeface="Arial Unicode MS" pitchFamily="34" charset="-128"/>
              </a:endParaRPr>
            </a:p>
          </p:txBody>
        </p:sp>
        <p:cxnSp>
          <p:nvCxnSpPr>
            <p:cNvPr id="15" name="Elbow Connector 14">
              <a:extLst>
                <a:ext uri="{FF2B5EF4-FFF2-40B4-BE49-F238E27FC236}">
                  <a16:creationId xmlns:a16="http://schemas.microsoft.com/office/drawing/2014/main" id="{8CF33F51-110B-154D-81FA-0F1834301448}"/>
                </a:ext>
              </a:extLst>
            </p:cNvPr>
            <p:cNvCxnSpPr>
              <a:cxnSpLocks/>
              <a:endCxn id="10" idx="1"/>
            </p:cNvCxnSpPr>
            <p:nvPr/>
          </p:nvCxnSpPr>
          <p:spPr>
            <a:xfrm rot="16200000" flipH="1">
              <a:off x="2534417" y="3122016"/>
              <a:ext cx="646818" cy="282492"/>
            </a:xfrm>
            <a:prstGeom prst="bentConnector2">
              <a:avLst/>
            </a:prstGeom>
            <a:ln w="158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7">
              <a:extLst/>
            </p:cNvPr>
            <p:cNvCxnSpPr>
              <a:endCxn id="11" idx="1"/>
            </p:cNvCxnSpPr>
            <p:nvPr/>
          </p:nvCxnSpPr>
          <p:spPr>
            <a:xfrm>
              <a:off x="3246224" y="3585294"/>
              <a:ext cx="190198" cy="1377"/>
            </a:xfrm>
            <a:prstGeom prst="bentConnector3">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bwMode="gray">
            <a:xfrm rot="18873156">
              <a:off x="2786464" y="3002409"/>
              <a:ext cx="36000" cy="36000"/>
            </a:xfrm>
            <a:prstGeom prst="rect">
              <a:avLst/>
            </a:prstGeom>
            <a:solidFill>
              <a:schemeClr val="tx1">
                <a:lumMod val="50000"/>
                <a:lumOff val="50000"/>
              </a:schemeClr>
            </a:solidFill>
            <a:ln w="25400" algn="ctr">
              <a:solidFill>
                <a:schemeClr val="tx1">
                  <a:lumMod val="50000"/>
                  <a:lumOff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65" name="Rectangle 64"/>
            <p:cNvSpPr/>
            <p:nvPr/>
          </p:nvSpPr>
          <p:spPr bwMode="gray">
            <a:xfrm rot="18873156">
              <a:off x="2700226" y="3232800"/>
              <a:ext cx="36000" cy="36000"/>
            </a:xfrm>
            <a:prstGeom prst="rect">
              <a:avLst/>
            </a:prstGeom>
            <a:solidFill>
              <a:schemeClr val="tx1">
                <a:lumMod val="50000"/>
                <a:lumOff val="50000"/>
              </a:schemeClr>
            </a:solidFill>
            <a:ln w="25400" algn="ctr">
              <a:solidFill>
                <a:schemeClr val="tx1">
                  <a:lumMod val="50000"/>
                  <a:lumOff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grpSp>
      <p:sp>
        <p:nvSpPr>
          <p:cNvPr id="12" name="TextBox 11">
            <a:extLst>
              <a:ext uri="{FF2B5EF4-FFF2-40B4-BE49-F238E27FC236}">
                <a16:creationId xmlns:a16="http://schemas.microsoft.com/office/drawing/2014/main" id="{8923A495-3ADC-4F85-811D-1CE9A06FA8D7}"/>
              </a:ext>
            </a:extLst>
          </p:cNvPr>
          <p:cNvSpPr txBox="1"/>
          <p:nvPr/>
        </p:nvSpPr>
        <p:spPr>
          <a:xfrm>
            <a:off x="8429356" y="4709920"/>
            <a:ext cx="1732582" cy="923330"/>
          </a:xfrm>
          <a:prstGeom prst="rect">
            <a:avLst/>
          </a:prstGeom>
          <a:noFill/>
        </p:spPr>
        <p:txBody>
          <a:bodyPr wrap="square" lIns="0" tIns="0" rIns="0" bIns="0" rtlCol="0">
            <a:spAutoFit/>
          </a:bodyPr>
          <a:lstStyle/>
          <a:p>
            <a:pPr fontAlgn="base">
              <a:spcAft>
                <a:spcPct val="0"/>
              </a:spcAft>
              <a:buClr>
                <a:srgbClr val="F0AB00"/>
              </a:buClr>
              <a:buSzPct val="80000"/>
            </a:pPr>
            <a:r>
              <a:rPr lang="en-US" sz="1200" kern="0" dirty="0">
                <a:ea typeface="Arial Unicode MS" pitchFamily="34" charset="-128"/>
                <a:cs typeface="Arial Unicode MS" pitchFamily="34" charset="-128"/>
              </a:rPr>
              <a:t>CDS artifacts not SQL-managed</a:t>
            </a:r>
          </a:p>
          <a:p>
            <a:pPr fontAlgn="base">
              <a:spcAft>
                <a:spcPct val="0"/>
              </a:spcAft>
              <a:buClr>
                <a:srgbClr val="F0AB00"/>
              </a:buClr>
              <a:buSzPct val="80000"/>
            </a:pPr>
            <a:endParaRPr lang="en-US" sz="1200" kern="0" dirty="0">
              <a:ea typeface="Arial Unicode MS" pitchFamily="34" charset="-128"/>
              <a:cs typeface="Arial Unicode MS" pitchFamily="34" charset="-128"/>
            </a:endParaRPr>
          </a:p>
          <a:p>
            <a:pPr fontAlgn="base">
              <a:spcAft>
                <a:spcPct val="0"/>
              </a:spcAft>
              <a:buClr>
                <a:srgbClr val="F0AB00"/>
              </a:buClr>
              <a:buSzPct val="80000"/>
            </a:pPr>
            <a:r>
              <a:rPr lang="en-US" sz="1200" kern="0" dirty="0">
                <a:ea typeface="Arial Unicode MS" pitchFamily="34" charset="-128"/>
                <a:cs typeface="Arial Unicode MS" pitchFamily="34" charset="-128"/>
              </a:rPr>
              <a:t>Data (partly) fetched from remote</a:t>
            </a:r>
          </a:p>
        </p:txBody>
      </p:sp>
    </p:spTree>
    <p:extLst>
      <p:ext uri="{BB962C8B-B14F-4D97-AF65-F5344CB8AC3E}">
        <p14:creationId xmlns:p14="http://schemas.microsoft.com/office/powerpoint/2010/main" val="307989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8" grpId="0" animBg="1"/>
      <p:bldP spid="29" grpId="0" animBg="1"/>
      <p:bldP spid="30" grpId="0"/>
      <p:bldP spid="32" grpId="0" animBg="1"/>
      <p:bldP spid="37" grpId="0" animBg="1"/>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86" y="364318"/>
            <a:ext cx="11531303" cy="369332"/>
          </a:xfrm>
        </p:spPr>
        <p:txBody>
          <a:bodyPr/>
          <a:lstStyle/>
          <a:p>
            <a:r>
              <a:rPr lang="en-GB" dirty="0"/>
              <a:t>Business services big picture - </a:t>
            </a:r>
            <a:r>
              <a:rPr lang="en-GB" sz="2400" b="0" dirty="0"/>
              <a:t>SAP CP ABAP ENVIRONMENT</a:t>
            </a:r>
          </a:p>
        </p:txBody>
      </p:sp>
      <p:sp>
        <p:nvSpPr>
          <p:cNvPr id="3" name="Rechteck 27"/>
          <p:cNvSpPr/>
          <p:nvPr/>
        </p:nvSpPr>
        <p:spPr bwMode="gray">
          <a:xfrm>
            <a:off x="2242585" y="2310963"/>
            <a:ext cx="2305390" cy="2455006"/>
          </a:xfrm>
          <a:prstGeom prst="roundRect">
            <a:avLst>
              <a:gd name="adj" fmla="val 3580"/>
            </a:avLst>
          </a:prstGeom>
          <a:solidFill>
            <a:schemeClr val="accent2">
              <a:lumMod val="25000"/>
              <a:lumOff val="75000"/>
            </a:schemeClr>
          </a:solidFill>
          <a:ln w="19050" algn="ctr">
            <a:solidFill>
              <a:schemeClr val="bg1">
                <a:lumMod val="50000"/>
              </a:schemeClr>
            </a:solidFill>
            <a:miter lim="800000"/>
            <a:headEnd/>
            <a:tailEnd/>
          </a:ln>
        </p:spPr>
        <p:txBody>
          <a:bodyPr lIns="179958" tIns="71966" rIns="89958" bIns="71966" rtlCol="0" anchor="t"/>
          <a:lstStyle/>
          <a:p>
            <a:pPr defTabSz="914034" fontAlgn="base">
              <a:spcBef>
                <a:spcPct val="50000"/>
              </a:spcBef>
              <a:spcAft>
                <a:spcPct val="0"/>
              </a:spcAft>
              <a:buClr>
                <a:srgbClr val="F0AB00"/>
              </a:buClr>
              <a:buSzPct val="80000"/>
            </a:pPr>
            <a:r>
              <a:rPr lang="en-GB" sz="1200" kern="0">
                <a:ea typeface="Arial Unicode MS" pitchFamily="34" charset="-128"/>
                <a:cs typeface="Arial Unicode MS" pitchFamily="34" charset="-128"/>
              </a:rPr>
              <a:t>SAP </a:t>
            </a:r>
            <a:br>
              <a:rPr lang="en-GB" sz="1200" kern="0">
                <a:ea typeface="Arial Unicode MS" pitchFamily="34" charset="-128"/>
                <a:cs typeface="Arial Unicode MS" pitchFamily="34" charset="-128"/>
              </a:rPr>
            </a:br>
            <a:r>
              <a:rPr lang="en-GB" sz="1200" kern="0">
                <a:ea typeface="Arial Unicode MS" pitchFamily="34" charset="-128"/>
                <a:cs typeface="Arial Unicode MS" pitchFamily="34" charset="-128"/>
              </a:rPr>
              <a:t>CLOUD </a:t>
            </a:r>
            <a:br>
              <a:rPr lang="en-GB" sz="1200" kern="0">
                <a:ea typeface="Arial Unicode MS" pitchFamily="34" charset="-128"/>
                <a:cs typeface="Arial Unicode MS" pitchFamily="34" charset="-128"/>
              </a:rPr>
            </a:br>
            <a:r>
              <a:rPr lang="en-GB" sz="1200" kern="0">
                <a:ea typeface="Arial Unicode MS" pitchFamily="34" charset="-128"/>
                <a:cs typeface="Arial Unicode MS" pitchFamily="34" charset="-128"/>
              </a:rPr>
              <a:t>PLATFORM</a:t>
            </a:r>
            <a:br>
              <a:rPr lang="en-GB" sz="1200" kern="0">
                <a:ea typeface="Arial Unicode MS" pitchFamily="34" charset="-128"/>
                <a:cs typeface="Arial Unicode MS" pitchFamily="34" charset="-128"/>
              </a:rPr>
            </a:br>
            <a:r>
              <a:rPr lang="en-GB" sz="1200" kern="0">
                <a:ea typeface="Arial Unicode MS" pitchFamily="34" charset="-128"/>
                <a:cs typeface="Arial Unicode MS" pitchFamily="34" charset="-128"/>
              </a:rPr>
              <a:t>ABAP</a:t>
            </a:r>
            <a:br>
              <a:rPr lang="en-GB" sz="1200" kern="0">
                <a:ea typeface="Arial Unicode MS" pitchFamily="34" charset="-128"/>
                <a:cs typeface="Arial Unicode MS" pitchFamily="34" charset="-128"/>
              </a:rPr>
            </a:br>
            <a:r>
              <a:rPr lang="en-GB" sz="1200" kern="0">
                <a:ea typeface="Arial Unicode MS" pitchFamily="34" charset="-128"/>
                <a:cs typeface="Arial Unicode MS" pitchFamily="34" charset="-128"/>
              </a:rPr>
              <a:t>ENVIRONMENT</a:t>
            </a:r>
          </a:p>
        </p:txBody>
      </p:sp>
      <p:sp>
        <p:nvSpPr>
          <p:cNvPr id="5" name="Rechteck 32"/>
          <p:cNvSpPr/>
          <p:nvPr/>
        </p:nvSpPr>
        <p:spPr bwMode="gray">
          <a:xfrm>
            <a:off x="2417352" y="3709173"/>
            <a:ext cx="895227" cy="880053"/>
          </a:xfrm>
          <a:prstGeom prst="roundRect">
            <a:avLst>
              <a:gd name="adj" fmla="val 3316"/>
            </a:avLst>
          </a:prstGeom>
          <a:solidFill>
            <a:schemeClr val="accent3">
              <a:alpha val="93000"/>
            </a:schemeClr>
          </a:solidFill>
          <a:ln w="15875" algn="ctr">
            <a:solidFill>
              <a:schemeClr val="accent3"/>
            </a:solidFill>
            <a:miter lim="800000"/>
            <a:headEnd/>
            <a:tailEnd/>
          </a:ln>
          <a:effectLst/>
        </p:spPr>
        <p:txBody>
          <a:bodyPr lIns="71983" tIns="71983" rIns="71983" bIns="71983" rtlCol="0" anchor="t"/>
          <a:lstStyle/>
          <a:p>
            <a:pPr algn="ct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CRUDE</a:t>
            </a:r>
          </a:p>
        </p:txBody>
      </p:sp>
      <p:sp>
        <p:nvSpPr>
          <p:cNvPr id="7" name="Rechteck 30"/>
          <p:cNvSpPr/>
          <p:nvPr/>
        </p:nvSpPr>
        <p:spPr bwMode="gray">
          <a:xfrm>
            <a:off x="2558262" y="4071711"/>
            <a:ext cx="577653" cy="432191"/>
          </a:xfrm>
          <a:prstGeom prst="roundRect">
            <a:avLst>
              <a:gd name="adj" fmla="val 4463"/>
            </a:avLst>
          </a:prstGeom>
          <a:solidFill>
            <a:schemeClr val="tx1">
              <a:lumMod val="50000"/>
            </a:schemeClr>
          </a:solidFill>
          <a:ln w="6350" algn="ctr">
            <a:noFill/>
            <a:miter lim="800000"/>
            <a:headEnd/>
            <a:tailEnd/>
          </a:ln>
          <a:effectLst/>
        </p:spPr>
        <p:txBody>
          <a:bodyPr lIns="89958" tIns="71966" rIns="89958" bIns="71966" rtlCol="0" anchor="ctr" anchorCtr="0"/>
          <a:lstStyle/>
          <a:p>
            <a:pPr algn="ctr" defTabSz="914034" fontAlgn="base">
              <a:spcBef>
                <a:spcPct val="50000"/>
              </a:spcBef>
              <a:spcAft>
                <a:spcPct val="0"/>
              </a:spcAft>
              <a:buClr>
                <a:srgbClr val="F0AB00"/>
              </a:buClr>
              <a:buSzPct val="80000"/>
            </a:pPr>
            <a:r>
              <a:rPr lang="en-GB" sz="1100" kern="0" dirty="0">
                <a:solidFill>
                  <a:schemeClr val="bg1"/>
                </a:solidFill>
                <a:ea typeface="Arial Unicode MS" pitchFamily="34" charset="-128"/>
                <a:cs typeface="Arial Unicode MS" pitchFamily="34" charset="-128"/>
              </a:rPr>
              <a:t>FM</a:t>
            </a:r>
          </a:p>
        </p:txBody>
      </p:sp>
      <p:sp>
        <p:nvSpPr>
          <p:cNvPr id="6" name="Rechteck 32">
            <a:extLst>
              <a:ext uri="{FF2B5EF4-FFF2-40B4-BE49-F238E27FC236}">
                <a16:creationId xmlns:a16="http://schemas.microsoft.com/office/drawing/2014/main" id="{AF2D0AF0-06F7-684A-98AE-1A684FC17AFD}"/>
              </a:ext>
            </a:extLst>
          </p:cNvPr>
          <p:cNvSpPr/>
          <p:nvPr/>
        </p:nvSpPr>
        <p:spPr bwMode="gray">
          <a:xfrm>
            <a:off x="3487346" y="3709173"/>
            <a:ext cx="895227" cy="880053"/>
          </a:xfrm>
          <a:prstGeom prst="roundRect">
            <a:avLst>
              <a:gd name="adj" fmla="val 3316"/>
            </a:avLst>
          </a:prstGeom>
          <a:solidFill>
            <a:schemeClr val="accent3">
              <a:alpha val="93000"/>
            </a:schemeClr>
          </a:solidFill>
          <a:ln w="15875" algn="ctr">
            <a:solidFill>
              <a:schemeClr val="accent3"/>
            </a:solidFill>
            <a:miter lim="800000"/>
            <a:headEnd/>
            <a:tailEnd/>
          </a:ln>
          <a:effectLst/>
        </p:spPr>
        <p:txBody>
          <a:bodyPr lIns="71983" tIns="71983" rIns="71983" bIns="71983" rtlCol="0" anchor="t"/>
          <a:lstStyle/>
          <a:p>
            <a:pPr algn="ctr" defTabSz="914034" fontAlgn="base">
              <a:spcBef>
                <a:spcPct val="50000"/>
              </a:spcBef>
              <a:spcAft>
                <a:spcPct val="0"/>
              </a:spcAft>
              <a:buClr>
                <a:srgbClr val="F0AB00"/>
              </a:buClr>
              <a:buSzPct val="80000"/>
            </a:pPr>
            <a:r>
              <a:rPr lang="en-GB" sz="1200" kern="0">
                <a:solidFill>
                  <a:schemeClr val="bg1"/>
                </a:solidFill>
                <a:ea typeface="Arial Unicode MS" pitchFamily="34" charset="-128"/>
                <a:cs typeface="Arial Unicode MS" pitchFamily="34" charset="-128"/>
              </a:rPr>
              <a:t>QUERY</a:t>
            </a:r>
          </a:p>
        </p:txBody>
      </p:sp>
      <p:sp>
        <p:nvSpPr>
          <p:cNvPr id="8" name="Rechteck 30">
            <a:extLst>
              <a:ext uri="{FF2B5EF4-FFF2-40B4-BE49-F238E27FC236}">
                <a16:creationId xmlns:a16="http://schemas.microsoft.com/office/drawing/2014/main" id="{25976BF0-D486-0740-ADF0-5376C5225DA3}"/>
              </a:ext>
            </a:extLst>
          </p:cNvPr>
          <p:cNvSpPr/>
          <p:nvPr/>
        </p:nvSpPr>
        <p:spPr bwMode="gray">
          <a:xfrm>
            <a:off x="3646133" y="4069854"/>
            <a:ext cx="577653" cy="432191"/>
          </a:xfrm>
          <a:prstGeom prst="roundRect">
            <a:avLst>
              <a:gd name="adj" fmla="val 4463"/>
            </a:avLst>
          </a:prstGeom>
          <a:solidFill>
            <a:schemeClr val="tx1">
              <a:lumMod val="50000"/>
            </a:schemeClr>
          </a:solidFill>
          <a:ln w="6350" algn="ctr">
            <a:noFill/>
            <a:miter lim="800000"/>
            <a:headEnd/>
            <a:tailEnd/>
          </a:ln>
          <a:effectLst/>
        </p:spPr>
        <p:txBody>
          <a:bodyPr lIns="89958" tIns="71966" rIns="89958" bIns="71966" rtlCol="0" anchor="ctr" anchorCtr="0"/>
          <a:lstStyle/>
          <a:p>
            <a:pPr algn="ctr" defTabSz="914034" fontAlgn="base">
              <a:spcBef>
                <a:spcPct val="50000"/>
              </a:spcBef>
              <a:spcAft>
                <a:spcPct val="0"/>
              </a:spcAft>
              <a:buClr>
                <a:srgbClr val="F0AB00"/>
              </a:buClr>
              <a:buSzPct val="80000"/>
            </a:pPr>
            <a:r>
              <a:rPr lang="en-GB" sz="1100" kern="0" dirty="0">
                <a:solidFill>
                  <a:schemeClr val="bg1"/>
                </a:solidFill>
                <a:ea typeface="Arial Unicode MS" pitchFamily="34" charset="-128"/>
                <a:cs typeface="Arial Unicode MS" pitchFamily="34" charset="-128"/>
              </a:rPr>
              <a:t>FM</a:t>
            </a:r>
          </a:p>
        </p:txBody>
      </p:sp>
      <p:pic>
        <p:nvPicPr>
          <p:cNvPr id="9" name="Picture 8">
            <a:extLst>
              <a:ext uri="{FF2B5EF4-FFF2-40B4-BE49-F238E27FC236}">
                <a16:creationId xmlns:a16="http://schemas.microsoft.com/office/drawing/2014/main" id="{63343EEF-AC2E-2048-BC06-C21157533CBF}"/>
              </a:ext>
            </a:extLst>
          </p:cNvPr>
          <p:cNvPicPr>
            <a:picLocks noChangeAspect="1"/>
          </p:cNvPicPr>
          <p:nvPr/>
        </p:nvPicPr>
        <p:blipFill rotWithShape="1">
          <a:blip r:embed="rId3"/>
          <a:srcRect l="17518" t="16376" r="18387" b="17026"/>
          <a:stretch/>
        </p:blipFill>
        <p:spPr>
          <a:xfrm>
            <a:off x="2584405" y="5327553"/>
            <a:ext cx="780107" cy="810580"/>
          </a:xfrm>
          <a:prstGeom prst="rect">
            <a:avLst/>
          </a:prstGeom>
        </p:spPr>
      </p:pic>
      <p:cxnSp>
        <p:nvCxnSpPr>
          <p:cNvPr id="11" name="Straight Connector 10">
            <a:extLst>
              <a:ext uri="{FF2B5EF4-FFF2-40B4-BE49-F238E27FC236}">
                <a16:creationId xmlns:a16="http://schemas.microsoft.com/office/drawing/2014/main" id="{A28D47F7-7098-524A-827D-467610F32F6E}"/>
              </a:ext>
            </a:extLst>
          </p:cNvPr>
          <p:cNvCxnSpPr>
            <a:cxnSpLocks/>
            <a:endCxn id="9" idx="0"/>
          </p:cNvCxnSpPr>
          <p:nvPr/>
        </p:nvCxnSpPr>
        <p:spPr>
          <a:xfrm>
            <a:off x="2974459" y="4765969"/>
            <a:ext cx="0" cy="561584"/>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18ED22CA-BB20-5B47-A20C-819B0EFF615D}"/>
              </a:ext>
            </a:extLst>
          </p:cNvPr>
          <p:cNvSpPr/>
          <p:nvPr/>
        </p:nvSpPr>
        <p:spPr bwMode="gray">
          <a:xfrm>
            <a:off x="2417352" y="3431254"/>
            <a:ext cx="1965221" cy="176743"/>
          </a:xfrm>
          <a:prstGeom prst="roundRect">
            <a:avLst>
              <a:gd name="adj" fmla="val 50000"/>
            </a:avLst>
          </a:prstGeom>
          <a:solidFill>
            <a:schemeClr val="bg1"/>
          </a:solidFill>
          <a:ln w="15875" algn="ctr">
            <a:solidFill>
              <a:schemeClr val="accent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GB" sz="1100" kern="0" dirty="0">
                <a:ea typeface="Arial Unicode MS" pitchFamily="34" charset="-128"/>
                <a:cs typeface="Arial Unicode MS" pitchFamily="34" charset="-128"/>
              </a:rPr>
              <a:t>Business Service</a:t>
            </a:r>
          </a:p>
        </p:txBody>
      </p:sp>
      <p:sp>
        <p:nvSpPr>
          <p:cNvPr id="17" name="Rounded Rectangle 16">
            <a:extLst>
              <a:ext uri="{FF2B5EF4-FFF2-40B4-BE49-F238E27FC236}">
                <a16:creationId xmlns:a16="http://schemas.microsoft.com/office/drawing/2014/main" id="{6FE18263-33D8-7F45-9D3D-0014B4075B26}"/>
              </a:ext>
            </a:extLst>
          </p:cNvPr>
          <p:cNvSpPr/>
          <p:nvPr/>
        </p:nvSpPr>
        <p:spPr bwMode="gray">
          <a:xfrm>
            <a:off x="5303736" y="3918821"/>
            <a:ext cx="1371251" cy="798391"/>
          </a:xfrm>
          <a:prstGeom prst="roundRect">
            <a:avLst>
              <a:gd name="adj" fmla="val 8875"/>
            </a:avLst>
          </a:prstGeom>
          <a:solidFill>
            <a:schemeClr val="accent3">
              <a:lumMod val="90000"/>
              <a:lumOff val="10000"/>
            </a:schemeClr>
          </a:solidFill>
          <a:ln w="15875" algn="ctr">
            <a:solidFill>
              <a:schemeClr val="bg1">
                <a:lumMod val="50000"/>
              </a:schemeClr>
            </a:solidFill>
            <a:miter lim="800000"/>
            <a:headEnd/>
            <a:tailEnd/>
          </a:ln>
        </p:spPr>
        <p:txBody>
          <a:bodyPr lIns="89979" tIns="71983" rIns="89979" bIns="71983" rtlCol="0" anchor="ctr"/>
          <a:lstStyle/>
          <a:p>
            <a:pPr algn="r" defTabSz="914217" fontAlgn="base">
              <a:spcBef>
                <a:spcPct val="50000"/>
              </a:spcBef>
              <a:spcAft>
                <a:spcPct val="0"/>
              </a:spcAft>
              <a:buClr>
                <a:srgbClr val="F0AB00"/>
              </a:buClr>
              <a:buSzPct val="80000"/>
            </a:pPr>
            <a:r>
              <a:rPr lang="en-GB" sz="1200" kern="0">
                <a:solidFill>
                  <a:schemeClr val="bg1"/>
                </a:solidFill>
                <a:ea typeface="Arial Unicode MS" pitchFamily="34" charset="-128"/>
                <a:cs typeface="Arial Unicode MS" pitchFamily="34" charset="-128"/>
              </a:rPr>
              <a:t>SAP </a:t>
            </a:r>
            <a:br>
              <a:rPr lang="en-GB" sz="1200" kern="0">
                <a:solidFill>
                  <a:schemeClr val="bg1"/>
                </a:solidFill>
                <a:ea typeface="Arial Unicode MS" pitchFamily="34" charset="-128"/>
                <a:cs typeface="Arial Unicode MS" pitchFamily="34" charset="-128"/>
              </a:rPr>
            </a:br>
            <a:r>
              <a:rPr lang="en-GB" sz="1200" kern="0">
                <a:solidFill>
                  <a:schemeClr val="bg1"/>
                </a:solidFill>
                <a:ea typeface="Arial Unicode MS" pitchFamily="34" charset="-128"/>
                <a:cs typeface="Arial Unicode MS" pitchFamily="34" charset="-128"/>
              </a:rPr>
              <a:t>S/4HANA</a:t>
            </a:r>
            <a:br>
              <a:rPr lang="en-GB" sz="1200" kern="0">
                <a:solidFill>
                  <a:schemeClr val="bg1"/>
                </a:solidFill>
                <a:ea typeface="Arial Unicode MS" pitchFamily="34" charset="-128"/>
                <a:cs typeface="Arial Unicode MS" pitchFamily="34" charset="-128"/>
              </a:rPr>
            </a:br>
            <a:r>
              <a:rPr lang="en-GB" sz="1200" kern="0">
                <a:solidFill>
                  <a:schemeClr val="bg1"/>
                </a:solidFill>
                <a:ea typeface="Arial Unicode MS" pitchFamily="34" charset="-128"/>
                <a:cs typeface="Arial Unicode MS" pitchFamily="34" charset="-128"/>
              </a:rPr>
              <a:t>CLOUD</a:t>
            </a:r>
          </a:p>
        </p:txBody>
      </p:sp>
      <p:sp>
        <p:nvSpPr>
          <p:cNvPr id="20" name="Rectangle 19">
            <a:extLst>
              <a:ext uri="{FF2B5EF4-FFF2-40B4-BE49-F238E27FC236}">
                <a16:creationId xmlns:a16="http://schemas.microsoft.com/office/drawing/2014/main" id="{DEB61C88-0CDE-B148-AF9E-C992C50119A4}"/>
              </a:ext>
            </a:extLst>
          </p:cNvPr>
          <p:cNvSpPr/>
          <p:nvPr/>
        </p:nvSpPr>
        <p:spPr bwMode="gray">
          <a:xfrm>
            <a:off x="5303736" y="4099398"/>
            <a:ext cx="426589" cy="373102"/>
          </a:xfrm>
          <a:prstGeom prst="rect">
            <a:avLst/>
          </a:prstGeom>
          <a:solidFill>
            <a:schemeClr val="bg1"/>
          </a:solidFill>
          <a:ln w="12700" algn="ctr">
            <a:solidFill>
              <a:schemeClr val="tx1">
                <a:lumMod val="50000"/>
                <a:lumOff val="50000"/>
              </a:schemeClr>
            </a:solidFill>
            <a:miter lim="800000"/>
            <a:headEnd/>
            <a:tailEnd/>
          </a:ln>
        </p:spPr>
        <p:txBody>
          <a:bodyPr lIns="35992" tIns="35992" rIns="35992" bIns="35992" rtlCol="0" anchor="ctr"/>
          <a:lstStyle/>
          <a:p>
            <a:pPr defTabSz="914217" fontAlgn="base">
              <a:spcBef>
                <a:spcPct val="50000"/>
              </a:spcBef>
              <a:spcAft>
                <a:spcPct val="0"/>
              </a:spcAft>
              <a:buClr>
                <a:srgbClr val="F0AB00"/>
              </a:buClr>
              <a:buSzPct val="80000"/>
            </a:pPr>
            <a:r>
              <a:rPr lang="en-GB" sz="1100" kern="0">
                <a:ea typeface="Arial Unicode MS" pitchFamily="34" charset="-128"/>
                <a:cs typeface="Arial Unicode MS" pitchFamily="34" charset="-128"/>
              </a:rPr>
              <a:t>BuPa</a:t>
            </a:r>
          </a:p>
        </p:txBody>
      </p:sp>
      <p:cxnSp>
        <p:nvCxnSpPr>
          <p:cNvPr id="21" name="Straight Connector 20">
            <a:extLst>
              <a:ext uri="{FF2B5EF4-FFF2-40B4-BE49-F238E27FC236}">
                <a16:creationId xmlns:a16="http://schemas.microsoft.com/office/drawing/2014/main" id="{B9DF9385-B2EF-8245-A3B1-C05BFFFCE021}"/>
              </a:ext>
            </a:extLst>
          </p:cNvPr>
          <p:cNvCxnSpPr>
            <a:cxnSpLocks/>
            <a:stCxn id="20" idx="1"/>
            <a:endCxn id="8" idx="3"/>
          </p:cNvCxnSpPr>
          <p:nvPr/>
        </p:nvCxnSpPr>
        <p:spPr>
          <a:xfrm flipH="1">
            <a:off x="4223786" y="4285949"/>
            <a:ext cx="1079950" cy="1"/>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4AC4F2E-73E8-8441-8898-B22FBC55B9D9}"/>
              </a:ext>
            </a:extLst>
          </p:cNvPr>
          <p:cNvSpPr txBox="1"/>
          <p:nvPr/>
        </p:nvSpPr>
        <p:spPr>
          <a:xfrm>
            <a:off x="4642457" y="3918821"/>
            <a:ext cx="566797" cy="335061"/>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GB" sz="1000" kern="0">
                <a:ea typeface="Arial Unicode MS" pitchFamily="34" charset="-128"/>
                <a:cs typeface="Arial Unicode MS" pitchFamily="34" charset="-128"/>
              </a:rPr>
              <a:t>OData</a:t>
            </a:r>
            <a:br>
              <a:rPr lang="en-GB" sz="1000" kern="0">
                <a:ea typeface="Arial Unicode MS" pitchFamily="34" charset="-128"/>
                <a:cs typeface="Arial Unicode MS" pitchFamily="34" charset="-128"/>
              </a:rPr>
            </a:br>
            <a:r>
              <a:rPr lang="en-GB" sz="1000" kern="0">
                <a:ea typeface="Arial Unicode MS" pitchFamily="34" charset="-128"/>
                <a:cs typeface="Arial Unicode MS" pitchFamily="34" charset="-128"/>
              </a:rPr>
              <a:t>V2 / V4</a:t>
            </a:r>
          </a:p>
        </p:txBody>
      </p:sp>
      <p:sp>
        <p:nvSpPr>
          <p:cNvPr id="25" name="Line Callout 2 (Border and Accent Bar) 24">
            <a:extLst>
              <a:ext uri="{FF2B5EF4-FFF2-40B4-BE49-F238E27FC236}">
                <a16:creationId xmlns:a16="http://schemas.microsoft.com/office/drawing/2014/main" id="{93D2EEF0-0659-D744-8E68-B8112A89DDCA}"/>
              </a:ext>
            </a:extLst>
          </p:cNvPr>
          <p:cNvSpPr/>
          <p:nvPr/>
        </p:nvSpPr>
        <p:spPr bwMode="gray">
          <a:xfrm>
            <a:off x="5303735" y="5103147"/>
            <a:ext cx="1371252" cy="397680"/>
          </a:xfrm>
          <a:prstGeom prst="accentBorderCallout2">
            <a:avLst>
              <a:gd name="adj1" fmla="val 39911"/>
              <a:gd name="adj2" fmla="val -4160"/>
              <a:gd name="adj3" fmla="val 40835"/>
              <a:gd name="adj4" fmla="val -29953"/>
              <a:gd name="adj5" fmla="val -197928"/>
              <a:gd name="adj6" fmla="val -64320"/>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0" bIns="0" rtlCol="0" anchor="ctr" anchorCtr="0"/>
          <a:lstStyle/>
          <a:p>
            <a:pP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ODATA CLIENT PROXY</a:t>
            </a:r>
          </a:p>
        </p:txBody>
      </p:sp>
      <p:sp>
        <p:nvSpPr>
          <p:cNvPr id="26" name="Line Callout 2 (Border and Accent Bar) 25">
            <a:extLst>
              <a:ext uri="{FF2B5EF4-FFF2-40B4-BE49-F238E27FC236}">
                <a16:creationId xmlns:a16="http://schemas.microsoft.com/office/drawing/2014/main" id="{A21993D5-3FE8-3D4C-A320-5C5FBFA659A3}"/>
              </a:ext>
            </a:extLst>
          </p:cNvPr>
          <p:cNvSpPr/>
          <p:nvPr/>
        </p:nvSpPr>
        <p:spPr bwMode="gray">
          <a:xfrm>
            <a:off x="5303735" y="3282199"/>
            <a:ext cx="1371252" cy="426974"/>
          </a:xfrm>
          <a:prstGeom prst="accentBorderCallout2">
            <a:avLst>
              <a:gd name="adj1" fmla="val 75220"/>
              <a:gd name="adj2" fmla="val -4728"/>
              <a:gd name="adj3" fmla="val 76372"/>
              <a:gd name="adj4" fmla="val -40743"/>
              <a:gd name="adj5" fmla="val 132865"/>
              <a:gd name="adj6" fmla="val -63616"/>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0" bIns="0" rtlCol="0" anchor="ctr" anchorCtr="0"/>
          <a:lstStyle/>
          <a:p>
            <a:pP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UNMANAGED QUERY</a:t>
            </a:r>
          </a:p>
        </p:txBody>
      </p:sp>
      <p:sp>
        <p:nvSpPr>
          <p:cNvPr id="27" name="Line Callout 2 (Border and Accent Bar) 26">
            <a:extLst>
              <a:ext uri="{FF2B5EF4-FFF2-40B4-BE49-F238E27FC236}">
                <a16:creationId xmlns:a16="http://schemas.microsoft.com/office/drawing/2014/main" id="{7CD86D09-BAA5-8F49-907F-FFE1F12EFC9E}"/>
              </a:ext>
            </a:extLst>
          </p:cNvPr>
          <p:cNvSpPr/>
          <p:nvPr/>
        </p:nvSpPr>
        <p:spPr bwMode="gray">
          <a:xfrm flipH="1">
            <a:off x="453782" y="3297457"/>
            <a:ext cx="1508719" cy="1461217"/>
          </a:xfrm>
          <a:prstGeom prst="accentBorderCallout2">
            <a:avLst>
              <a:gd name="adj1" fmla="val 80646"/>
              <a:gd name="adj2" fmla="val -7582"/>
              <a:gd name="adj3" fmla="val 80585"/>
              <a:gd name="adj4" fmla="val -23667"/>
              <a:gd name="adj5" fmla="val 53822"/>
              <a:gd name="adj6" fmla="val -39196"/>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71983" bIns="0" rtlCol="0" anchor="ctr" anchorCtr="0"/>
          <a:lstStyle/>
          <a:p>
            <a:pPr algn="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BUSINESS OBJECT</a:t>
            </a:r>
          </a:p>
          <a:p>
            <a:pPr algn="r" defTabSz="914034" fontAlgn="base">
              <a:spcBef>
                <a:spcPct val="50000"/>
              </a:spcBef>
              <a:spcAft>
                <a:spcPct val="0"/>
              </a:spcAft>
              <a:buClr>
                <a:srgbClr val="F0AB00"/>
              </a:buClr>
              <a:buSzPct val="80000"/>
            </a:pPr>
            <a:r>
              <a:rPr lang="en-GB" sz="1000" kern="0" dirty="0">
                <a:solidFill>
                  <a:schemeClr val="bg1"/>
                </a:solidFill>
                <a:ea typeface="Arial Unicode MS" pitchFamily="34" charset="-128"/>
                <a:cs typeface="Arial Unicode MS" pitchFamily="34" charset="-128"/>
              </a:rPr>
              <a:t>Service enabling (unmanaged)</a:t>
            </a:r>
          </a:p>
        </p:txBody>
      </p:sp>
      <p:sp>
        <p:nvSpPr>
          <p:cNvPr id="28" name="Line Callout 2 (Border and Accent Bar) 27">
            <a:extLst>
              <a:ext uri="{FF2B5EF4-FFF2-40B4-BE49-F238E27FC236}">
                <a16:creationId xmlns:a16="http://schemas.microsoft.com/office/drawing/2014/main" id="{FE8CCA6C-07B8-F145-9DF3-FA1B27EEFAC3}"/>
              </a:ext>
            </a:extLst>
          </p:cNvPr>
          <p:cNvSpPr/>
          <p:nvPr/>
        </p:nvSpPr>
        <p:spPr bwMode="gray">
          <a:xfrm>
            <a:off x="5303734" y="2005120"/>
            <a:ext cx="1371254" cy="723836"/>
          </a:xfrm>
          <a:prstGeom prst="accentBorderCallout2">
            <a:avLst>
              <a:gd name="adj1" fmla="val 22727"/>
              <a:gd name="adj2" fmla="val -4728"/>
              <a:gd name="adj3" fmla="val 21763"/>
              <a:gd name="adj4" fmla="val -34974"/>
              <a:gd name="adj5" fmla="val 126611"/>
              <a:gd name="adj6" fmla="val -109281"/>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0" bIns="0" rtlCol="0" anchor="ctr" anchorCtr="0"/>
          <a:lstStyle/>
          <a:p>
            <a:pP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BUSINESS SERVICE</a:t>
            </a:r>
            <a:br>
              <a:rPr lang="en-GB" sz="1200" kern="0" dirty="0">
                <a:solidFill>
                  <a:schemeClr val="bg1"/>
                </a:solidFill>
                <a:ea typeface="Arial Unicode MS" pitchFamily="34" charset="-128"/>
                <a:cs typeface="Arial Unicode MS" pitchFamily="34" charset="-128"/>
              </a:rPr>
            </a:br>
            <a:r>
              <a:rPr lang="en-GB" sz="1000" kern="0" dirty="0">
                <a:solidFill>
                  <a:schemeClr val="bg1"/>
                </a:solidFill>
                <a:ea typeface="Arial Unicode MS" pitchFamily="34" charset="-128"/>
                <a:cs typeface="Arial Unicode MS" pitchFamily="34" charset="-128"/>
              </a:rPr>
              <a:t>UI, A2X, …</a:t>
            </a:r>
          </a:p>
        </p:txBody>
      </p:sp>
      <p:cxnSp>
        <p:nvCxnSpPr>
          <p:cNvPr id="31" name="Straight Connector 30">
            <a:extLst>
              <a:ext uri="{FF2B5EF4-FFF2-40B4-BE49-F238E27FC236}">
                <a16:creationId xmlns:a16="http://schemas.microsoft.com/office/drawing/2014/main" id="{933FD70D-4A23-7341-AA30-85F888AD709E}"/>
              </a:ext>
            </a:extLst>
          </p:cNvPr>
          <p:cNvCxnSpPr/>
          <p:nvPr/>
        </p:nvCxnSpPr>
        <p:spPr>
          <a:xfrm flipV="1">
            <a:off x="3646132" y="1880752"/>
            <a:ext cx="0" cy="1550501"/>
          </a:xfrm>
          <a:prstGeom prst="line">
            <a:avLst/>
          </a:prstGeom>
          <a:ln w="15875">
            <a:solidFill>
              <a:schemeClr val="accent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3105D789-1ADB-B543-BEFF-987211A58DAF}"/>
              </a:ext>
            </a:extLst>
          </p:cNvPr>
          <p:cNvSpPr/>
          <p:nvPr/>
        </p:nvSpPr>
        <p:spPr>
          <a:xfrm>
            <a:off x="6912675" y="1174899"/>
            <a:ext cx="4979534" cy="1723150"/>
          </a:xfrm>
          <a:prstGeom prst="rect">
            <a:avLst/>
          </a:prstGeom>
        </p:spPr>
        <p:txBody>
          <a:bodyPr wrap="square">
            <a:spAutoFit/>
          </a:bodyPr>
          <a:lstStyle/>
          <a:p>
            <a:pPr>
              <a:spcAft>
                <a:spcPts val="600"/>
              </a:spcAft>
            </a:pPr>
            <a:r>
              <a:rPr lang="en-GB" sz="1200" b="1" i="1" dirty="0">
                <a:solidFill>
                  <a:schemeClr val="bg1">
                    <a:lumMod val="50000"/>
                  </a:schemeClr>
                </a:solidFill>
                <a:latin typeface="-webkit-standard"/>
              </a:rPr>
              <a:t>SAP S/4HANA customer: </a:t>
            </a:r>
            <a:br>
              <a:rPr lang="en-GB" sz="1200" dirty="0">
                <a:solidFill>
                  <a:srgbClr val="000000"/>
                </a:solidFill>
                <a:latin typeface="-webkit-standard"/>
              </a:rPr>
            </a:br>
            <a:r>
              <a:rPr lang="en-GB" sz="1200" b="1" dirty="0">
                <a:solidFill>
                  <a:srgbClr val="000000"/>
                </a:solidFill>
                <a:latin typeface="-webkit-standard"/>
              </a:rPr>
              <a:t>Bring</a:t>
            </a:r>
            <a:r>
              <a:rPr lang="en-GB" sz="1200" dirty="0">
                <a:solidFill>
                  <a:srgbClr val="000000"/>
                </a:solidFill>
                <a:latin typeface="-webkit-standard"/>
              </a:rPr>
              <a:t> custom solution into the cloud </a:t>
            </a:r>
            <a:br>
              <a:rPr lang="en-GB" sz="1200" dirty="0">
                <a:solidFill>
                  <a:srgbClr val="000000"/>
                </a:solidFill>
                <a:latin typeface="-webkit-standard"/>
              </a:rPr>
            </a:br>
            <a:r>
              <a:rPr lang="en-GB" sz="1200" dirty="0">
                <a:solidFill>
                  <a:srgbClr val="000000"/>
                </a:solidFill>
                <a:latin typeface="-webkit-standard"/>
              </a:rPr>
              <a:t>as Fiori app and A2X service</a:t>
            </a:r>
          </a:p>
          <a:p>
            <a:pPr>
              <a:spcAft>
                <a:spcPts val="600"/>
              </a:spcAft>
            </a:pPr>
            <a:r>
              <a:rPr lang="en-GB" sz="1200" b="1" i="1" dirty="0">
                <a:solidFill>
                  <a:schemeClr val="bg1">
                    <a:lumMod val="50000"/>
                  </a:schemeClr>
                </a:solidFill>
                <a:latin typeface="-webkit-standard"/>
              </a:rPr>
              <a:t>Solution: </a:t>
            </a:r>
            <a:br>
              <a:rPr lang="en-GB" sz="1200" dirty="0">
                <a:solidFill>
                  <a:srgbClr val="000000"/>
                </a:solidFill>
                <a:latin typeface="-webkit-standard"/>
              </a:rPr>
            </a:br>
            <a:r>
              <a:rPr lang="en-GB" sz="1200" b="1" dirty="0">
                <a:solidFill>
                  <a:srgbClr val="000000"/>
                </a:solidFill>
                <a:latin typeface="-webkit-standard"/>
              </a:rPr>
              <a:t>Use</a:t>
            </a:r>
            <a:r>
              <a:rPr lang="en-GB" sz="1200" dirty="0">
                <a:solidFill>
                  <a:srgbClr val="000000"/>
                </a:solidFill>
                <a:latin typeface="-webkit-standard"/>
              </a:rPr>
              <a:t> SAP’s business partner and custom tables,</a:t>
            </a:r>
            <a:br>
              <a:rPr lang="en-GB" sz="1200" dirty="0">
                <a:solidFill>
                  <a:srgbClr val="000000"/>
                </a:solidFill>
                <a:latin typeface="-webkit-standard"/>
              </a:rPr>
            </a:br>
            <a:r>
              <a:rPr lang="en-GB" sz="1200" dirty="0">
                <a:solidFill>
                  <a:srgbClr val="000000"/>
                </a:solidFill>
                <a:latin typeface="-webkit-standard"/>
              </a:rPr>
              <a:t>business logic already available</a:t>
            </a:r>
          </a:p>
          <a:p>
            <a:pPr>
              <a:spcAft>
                <a:spcPts val="600"/>
              </a:spcAft>
            </a:pPr>
            <a:br>
              <a:rPr lang="en-GB" sz="1200" b="1" dirty="0">
                <a:solidFill>
                  <a:srgbClr val="000000"/>
                </a:solidFill>
                <a:latin typeface="-webkit-standard"/>
              </a:rPr>
            </a:br>
            <a:endParaRPr lang="en-GB" sz="1200" b="1" dirty="0">
              <a:solidFill>
                <a:srgbClr val="000000"/>
              </a:solidFill>
              <a:latin typeface="-webkit-standard"/>
            </a:endParaRPr>
          </a:p>
        </p:txBody>
      </p:sp>
      <p:cxnSp>
        <p:nvCxnSpPr>
          <p:cNvPr id="58" name="Straight Connector 57">
            <a:extLst>
              <a:ext uri="{FF2B5EF4-FFF2-40B4-BE49-F238E27FC236}">
                <a16:creationId xmlns:a16="http://schemas.microsoft.com/office/drawing/2014/main" id="{B2E31A0E-5F5D-144B-B172-DACB92A3193E}"/>
              </a:ext>
            </a:extLst>
          </p:cNvPr>
          <p:cNvCxnSpPr>
            <a:cxnSpLocks/>
          </p:cNvCxnSpPr>
          <p:nvPr/>
        </p:nvCxnSpPr>
        <p:spPr>
          <a:xfrm>
            <a:off x="6912675" y="1233202"/>
            <a:ext cx="0" cy="5422089"/>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D97F270B-F4A5-6F4C-9729-DE6B4877A960}"/>
              </a:ext>
            </a:extLst>
          </p:cNvPr>
          <p:cNvSpPr/>
          <p:nvPr/>
        </p:nvSpPr>
        <p:spPr>
          <a:xfrm>
            <a:off x="6910677" y="2574350"/>
            <a:ext cx="4979534" cy="538484"/>
          </a:xfrm>
          <a:prstGeom prst="rect">
            <a:avLst/>
          </a:prstGeom>
        </p:spPr>
        <p:txBody>
          <a:bodyPr wrap="square">
            <a:spAutoFit/>
          </a:bodyPr>
          <a:lstStyle/>
          <a:p>
            <a:pPr>
              <a:spcAft>
                <a:spcPts val="600"/>
              </a:spcAft>
            </a:pPr>
            <a:r>
              <a:rPr lang="en-GB" sz="1200" b="1" i="1" dirty="0">
                <a:solidFill>
                  <a:schemeClr val="bg1">
                    <a:lumMod val="50000"/>
                  </a:schemeClr>
                </a:solidFill>
                <a:latin typeface="-webkit-standard"/>
              </a:rPr>
              <a:t>[Consume via OData Client Proxy] </a:t>
            </a:r>
          </a:p>
          <a:p>
            <a:pPr>
              <a:spcAft>
                <a:spcPts val="600"/>
              </a:spcAft>
            </a:pPr>
            <a:r>
              <a:rPr lang="en-GB" sz="1200" b="1" dirty="0">
                <a:solidFill>
                  <a:srgbClr val="000000"/>
                </a:solidFill>
                <a:latin typeface="-webkit-standard"/>
              </a:rPr>
              <a:t>Access</a:t>
            </a:r>
            <a:r>
              <a:rPr lang="en-GB" sz="1200" dirty="0">
                <a:solidFill>
                  <a:srgbClr val="000000"/>
                </a:solidFill>
                <a:latin typeface="-webkit-standard"/>
              </a:rPr>
              <a:t> remotely SAP’s Business Partner in my S/4HANA cloud instance</a:t>
            </a:r>
            <a:endParaRPr lang="en-GB" sz="1200" b="1" dirty="0">
              <a:solidFill>
                <a:schemeClr val="bg1">
                  <a:lumMod val="50000"/>
                </a:schemeClr>
              </a:solidFill>
              <a:latin typeface="-webkit-standard"/>
            </a:endParaRPr>
          </a:p>
        </p:txBody>
      </p:sp>
      <p:sp>
        <p:nvSpPr>
          <p:cNvPr id="62" name="Rectangle 61">
            <a:extLst>
              <a:ext uri="{FF2B5EF4-FFF2-40B4-BE49-F238E27FC236}">
                <a16:creationId xmlns:a16="http://schemas.microsoft.com/office/drawing/2014/main" id="{B422167C-B6AC-7746-9F5C-E67EBC772804}"/>
              </a:ext>
            </a:extLst>
          </p:cNvPr>
          <p:cNvSpPr/>
          <p:nvPr/>
        </p:nvSpPr>
        <p:spPr>
          <a:xfrm>
            <a:off x="6910677" y="3261364"/>
            <a:ext cx="4979534" cy="907731"/>
          </a:xfrm>
          <a:prstGeom prst="rect">
            <a:avLst/>
          </a:prstGeom>
        </p:spPr>
        <p:txBody>
          <a:bodyPr wrap="square">
            <a:spAutoFit/>
          </a:bodyPr>
          <a:lstStyle/>
          <a:p>
            <a:pPr>
              <a:spcAft>
                <a:spcPts val="600"/>
              </a:spcAft>
            </a:pPr>
            <a:r>
              <a:rPr lang="en-GB" sz="1200" b="1" i="1" dirty="0">
                <a:solidFill>
                  <a:schemeClr val="bg1">
                    <a:lumMod val="50000"/>
                  </a:schemeClr>
                </a:solidFill>
                <a:latin typeface="-webkit-standard"/>
              </a:rPr>
              <a:t>[Custom Query]</a:t>
            </a:r>
            <a:endParaRPr lang="en-GB" sz="1200" dirty="0">
              <a:solidFill>
                <a:srgbClr val="000000"/>
              </a:solidFill>
              <a:latin typeface="-webkit-standard"/>
            </a:endParaRPr>
          </a:p>
          <a:p>
            <a:pPr>
              <a:spcAft>
                <a:spcPts val="600"/>
              </a:spcAft>
            </a:pPr>
            <a:r>
              <a:rPr lang="en-GB" sz="1200" b="1" dirty="0">
                <a:solidFill>
                  <a:srgbClr val="000000"/>
                </a:solidFill>
                <a:latin typeface="-webkit-standard"/>
              </a:rPr>
              <a:t>Transform</a:t>
            </a:r>
            <a:r>
              <a:rPr lang="en-GB" sz="1200" dirty="0">
                <a:solidFill>
                  <a:srgbClr val="000000"/>
                </a:solidFill>
                <a:latin typeface="-webkit-standard"/>
              </a:rPr>
              <a:t> </a:t>
            </a:r>
            <a:r>
              <a:rPr lang="en-GB" sz="1200" dirty="0" err="1">
                <a:solidFill>
                  <a:srgbClr val="000000"/>
                </a:solidFill>
                <a:latin typeface="-webkit-standard"/>
              </a:rPr>
              <a:t>BuPa</a:t>
            </a:r>
            <a:r>
              <a:rPr lang="en-GB" sz="1200" dirty="0">
                <a:solidFill>
                  <a:srgbClr val="000000"/>
                </a:solidFill>
                <a:latin typeface="-webkit-standard"/>
              </a:rPr>
              <a:t> and local data via custom code</a:t>
            </a:r>
            <a:br>
              <a:rPr lang="en-GB" sz="1200" dirty="0">
                <a:solidFill>
                  <a:srgbClr val="000000"/>
                </a:solidFill>
                <a:latin typeface="-webkit-standard"/>
              </a:rPr>
            </a:br>
            <a:r>
              <a:rPr lang="en-GB" sz="1200" b="1" dirty="0">
                <a:solidFill>
                  <a:srgbClr val="000000"/>
                </a:solidFill>
                <a:latin typeface="-webkit-standard"/>
              </a:rPr>
              <a:t>Service-enable</a:t>
            </a:r>
            <a:r>
              <a:rPr lang="en-GB" sz="1200" dirty="0">
                <a:solidFill>
                  <a:srgbClr val="000000"/>
                </a:solidFill>
                <a:latin typeface="-webkit-standard"/>
              </a:rPr>
              <a:t> custom code via custom query, fulfilling default Fiori requests (sorting, filtering and paging)</a:t>
            </a:r>
            <a:endParaRPr lang="en-GB" sz="1200" b="1" i="1" dirty="0">
              <a:solidFill>
                <a:schemeClr val="bg1">
                  <a:lumMod val="50000"/>
                </a:schemeClr>
              </a:solidFill>
              <a:latin typeface="-webkit-standard"/>
            </a:endParaRPr>
          </a:p>
        </p:txBody>
      </p:sp>
      <p:sp>
        <p:nvSpPr>
          <p:cNvPr id="63" name="Rectangle 62">
            <a:extLst>
              <a:ext uri="{FF2B5EF4-FFF2-40B4-BE49-F238E27FC236}">
                <a16:creationId xmlns:a16="http://schemas.microsoft.com/office/drawing/2014/main" id="{0DA56C9D-20F5-B547-8F70-9B1E75218DFF}"/>
              </a:ext>
            </a:extLst>
          </p:cNvPr>
          <p:cNvSpPr/>
          <p:nvPr/>
        </p:nvSpPr>
        <p:spPr>
          <a:xfrm>
            <a:off x="6910677" y="4317626"/>
            <a:ext cx="4979534" cy="723108"/>
          </a:xfrm>
          <a:prstGeom prst="rect">
            <a:avLst/>
          </a:prstGeom>
        </p:spPr>
        <p:txBody>
          <a:bodyPr wrap="square">
            <a:spAutoFit/>
          </a:bodyPr>
          <a:lstStyle/>
          <a:p>
            <a:pPr>
              <a:spcAft>
                <a:spcPts val="600"/>
              </a:spcAft>
            </a:pPr>
            <a:r>
              <a:rPr lang="en-GB" sz="1200" b="1" i="1" dirty="0">
                <a:solidFill>
                  <a:schemeClr val="bg1">
                    <a:lumMod val="50000"/>
                  </a:schemeClr>
                </a:solidFill>
                <a:latin typeface="-webkit-standard"/>
              </a:rPr>
              <a:t>[Business Object – Service Enablement]</a:t>
            </a:r>
          </a:p>
          <a:p>
            <a:pPr>
              <a:spcAft>
                <a:spcPts val="600"/>
              </a:spcAft>
            </a:pPr>
            <a:r>
              <a:rPr lang="en-GB" sz="1200" b="1" dirty="0">
                <a:solidFill>
                  <a:srgbClr val="000000"/>
                </a:solidFill>
                <a:latin typeface="-webkit-standard"/>
              </a:rPr>
              <a:t>Handle</a:t>
            </a:r>
            <a:r>
              <a:rPr lang="en-GB" sz="1200" dirty="0">
                <a:solidFill>
                  <a:srgbClr val="000000"/>
                </a:solidFill>
                <a:latin typeface="-webkit-standard"/>
              </a:rPr>
              <a:t> modifications of local (and </a:t>
            </a:r>
            <a:r>
              <a:rPr lang="en-GB" sz="1200" dirty="0" err="1">
                <a:solidFill>
                  <a:srgbClr val="000000"/>
                </a:solidFill>
                <a:latin typeface="-webkit-standard"/>
              </a:rPr>
              <a:t>BuPa</a:t>
            </a:r>
            <a:r>
              <a:rPr lang="en-GB" sz="1200" dirty="0">
                <a:solidFill>
                  <a:srgbClr val="000000"/>
                </a:solidFill>
                <a:latin typeface="-webkit-standard"/>
              </a:rPr>
              <a:t>) data in my custom code</a:t>
            </a:r>
            <a:br>
              <a:rPr lang="en-GB" sz="1200" dirty="0">
                <a:solidFill>
                  <a:srgbClr val="000000"/>
                </a:solidFill>
                <a:latin typeface="-webkit-standard"/>
              </a:rPr>
            </a:br>
            <a:r>
              <a:rPr lang="en-GB" sz="1200" b="1" dirty="0">
                <a:solidFill>
                  <a:srgbClr val="000000"/>
                </a:solidFill>
                <a:latin typeface="-webkit-standard"/>
              </a:rPr>
              <a:t>Service-enable</a:t>
            </a:r>
            <a:r>
              <a:rPr lang="en-GB" sz="1200" dirty="0">
                <a:solidFill>
                  <a:srgbClr val="000000"/>
                </a:solidFill>
                <a:latin typeface="-webkit-standard"/>
              </a:rPr>
              <a:t> custom code via business objects</a:t>
            </a:r>
            <a:endParaRPr lang="en-GB" sz="1200" b="1" i="1" dirty="0">
              <a:solidFill>
                <a:schemeClr val="bg1">
                  <a:lumMod val="50000"/>
                </a:schemeClr>
              </a:solidFill>
              <a:latin typeface="-webkit-standard"/>
            </a:endParaRPr>
          </a:p>
        </p:txBody>
      </p:sp>
      <p:sp>
        <p:nvSpPr>
          <p:cNvPr id="64" name="Rectangle 63">
            <a:extLst>
              <a:ext uri="{FF2B5EF4-FFF2-40B4-BE49-F238E27FC236}">
                <a16:creationId xmlns:a16="http://schemas.microsoft.com/office/drawing/2014/main" id="{7AAEF0C7-18FD-8944-9175-5A447874A249}"/>
              </a:ext>
            </a:extLst>
          </p:cNvPr>
          <p:cNvSpPr/>
          <p:nvPr/>
        </p:nvSpPr>
        <p:spPr>
          <a:xfrm>
            <a:off x="6910677" y="5189264"/>
            <a:ext cx="4979534" cy="538484"/>
          </a:xfrm>
          <a:prstGeom prst="rect">
            <a:avLst/>
          </a:prstGeom>
        </p:spPr>
        <p:txBody>
          <a:bodyPr wrap="square">
            <a:spAutoFit/>
          </a:bodyPr>
          <a:lstStyle/>
          <a:p>
            <a:pPr>
              <a:spcAft>
                <a:spcPts val="600"/>
              </a:spcAft>
            </a:pPr>
            <a:r>
              <a:rPr lang="en-GB" sz="1200" b="1" i="1" dirty="0">
                <a:solidFill>
                  <a:schemeClr val="bg1">
                    <a:lumMod val="50000"/>
                  </a:schemeClr>
                </a:solidFill>
                <a:latin typeface="-webkit-standard"/>
              </a:rPr>
              <a:t>[Business Services – A2X / UI]</a:t>
            </a:r>
            <a:endParaRPr lang="en-GB" sz="1200" dirty="0">
              <a:solidFill>
                <a:srgbClr val="000000"/>
              </a:solidFill>
              <a:latin typeface="-webkit-standard"/>
            </a:endParaRPr>
          </a:p>
          <a:p>
            <a:pPr>
              <a:spcAft>
                <a:spcPts val="600"/>
              </a:spcAft>
            </a:pPr>
            <a:r>
              <a:rPr lang="en-GB" sz="1200" b="1" dirty="0">
                <a:solidFill>
                  <a:srgbClr val="000000"/>
                </a:solidFill>
                <a:latin typeface="-webkit-standard"/>
              </a:rPr>
              <a:t>Expose</a:t>
            </a:r>
            <a:r>
              <a:rPr lang="en-GB" sz="1200" dirty="0">
                <a:solidFill>
                  <a:srgbClr val="000000"/>
                </a:solidFill>
                <a:latin typeface="-webkit-standard"/>
              </a:rPr>
              <a:t> data to Fiori UI and A2X service</a:t>
            </a:r>
            <a:endParaRPr lang="en-GB" sz="1200" b="1" i="1" dirty="0">
              <a:solidFill>
                <a:schemeClr val="bg1">
                  <a:lumMod val="50000"/>
                </a:schemeClr>
              </a:solidFill>
              <a:latin typeface="-webkit-standard"/>
            </a:endParaRPr>
          </a:p>
        </p:txBody>
      </p:sp>
      <p:sp>
        <p:nvSpPr>
          <p:cNvPr id="33" name="Rectangle 32">
            <a:extLst/>
          </p:cNvPr>
          <p:cNvSpPr/>
          <p:nvPr/>
        </p:nvSpPr>
        <p:spPr bwMode="gray">
          <a:xfrm>
            <a:off x="2761164" y="5500827"/>
            <a:ext cx="426589" cy="373102"/>
          </a:xfrm>
          <a:prstGeom prst="rect">
            <a:avLst/>
          </a:prstGeom>
          <a:solidFill>
            <a:schemeClr val="bg1"/>
          </a:solidFill>
          <a:ln w="12700" algn="ctr">
            <a:solidFill>
              <a:schemeClr val="tx1">
                <a:lumMod val="50000"/>
                <a:lumOff val="50000"/>
              </a:schemeClr>
            </a:solidFill>
            <a:miter lim="800000"/>
            <a:headEnd/>
            <a:tailEnd/>
          </a:ln>
        </p:spPr>
        <p:txBody>
          <a:bodyPr lIns="35992" tIns="35992" rIns="35992" bIns="35992" rtlCol="0" anchor="ctr"/>
          <a:lstStyle/>
          <a:p>
            <a:pPr defTabSz="914217" fontAlgn="base">
              <a:spcBef>
                <a:spcPct val="50000"/>
              </a:spcBef>
              <a:spcAft>
                <a:spcPct val="0"/>
              </a:spcAft>
              <a:buClr>
                <a:srgbClr val="F0AB00"/>
              </a:buClr>
              <a:buSzPct val="80000"/>
            </a:pPr>
            <a:r>
              <a:rPr lang="en-GB" sz="800" kern="0" dirty="0">
                <a:ea typeface="Arial Unicode MS" pitchFamily="34" charset="-128"/>
                <a:cs typeface="Arial Unicode MS" pitchFamily="34" charset="-128"/>
              </a:rPr>
              <a:t>Custom</a:t>
            </a:r>
          </a:p>
        </p:txBody>
      </p:sp>
    </p:spTree>
    <p:extLst>
      <p:ext uri="{BB962C8B-B14F-4D97-AF65-F5344CB8AC3E}">
        <p14:creationId xmlns:p14="http://schemas.microsoft.com/office/powerpoint/2010/main" val="274562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6" grpId="0" animBg="1"/>
      <p:bldP spid="8" grpId="0" animBg="1"/>
      <p:bldP spid="13" grpId="0" animBg="1"/>
      <p:bldP spid="17" grpId="0" animBg="1"/>
      <p:bldP spid="20" grpId="0" animBg="1"/>
      <p:bldP spid="24" grpId="0"/>
      <p:bldP spid="25" grpId="0" animBg="1"/>
      <p:bldP spid="26" grpId="0" animBg="1"/>
      <p:bldP spid="27" grpId="0" animBg="1"/>
      <p:bldP spid="28" grpId="0" animBg="1"/>
      <p:bldP spid="56" grpId="0"/>
      <p:bldP spid="61" grpId="0"/>
      <p:bldP spid="62" grpId="0"/>
      <p:bldP spid="63" grpId="0"/>
      <p:bldP spid="64" grpId="0"/>
      <p:bldP spid="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4CBA4B-BCAD-44F3-99E2-FE3A6280C1F4}"/>
              </a:ext>
            </a:extLst>
          </p:cNvPr>
          <p:cNvPicPr>
            <a:picLocks noChangeAspect="1"/>
          </p:cNvPicPr>
          <p:nvPr/>
        </p:nvPicPr>
        <p:blipFill>
          <a:blip r:embed="rId3"/>
          <a:stretch>
            <a:fillRect/>
          </a:stretch>
        </p:blipFill>
        <p:spPr>
          <a:xfrm>
            <a:off x="5461014" y="1208598"/>
            <a:ext cx="6234127" cy="5140518"/>
          </a:xfrm>
          <a:prstGeom prst="rect">
            <a:avLst/>
          </a:prstGeom>
          <a:ln w="22225">
            <a:solidFill>
              <a:schemeClr val="tx2">
                <a:lumMod val="90000"/>
              </a:schemeClr>
            </a:solidFill>
          </a:ln>
        </p:spPr>
      </p:pic>
      <p:sp>
        <p:nvSpPr>
          <p:cNvPr id="10" name="Text Placeholder 11"/>
          <p:cNvSpPr txBox="1">
            <a:spLocks/>
          </p:cNvSpPr>
          <p:nvPr/>
        </p:nvSpPr>
        <p:spPr bwMode="gray">
          <a:xfrm>
            <a:off x="481013" y="1592263"/>
            <a:ext cx="5280395" cy="4230000"/>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600"/>
              </a:spcBef>
            </a:pPr>
            <a:r>
              <a:rPr lang="en-US" sz="1800" dirty="0"/>
              <a:t>Access replays of:</a:t>
            </a:r>
          </a:p>
          <a:p>
            <a:pPr lvl="1"/>
            <a:r>
              <a:rPr lang="en-US" sz="1600" dirty="0"/>
              <a:t>Keynotes</a:t>
            </a:r>
          </a:p>
          <a:p>
            <a:pPr lvl="1"/>
            <a:r>
              <a:rPr lang="en-US" sz="1600" dirty="0"/>
              <a:t>SAP TechEd live interviews </a:t>
            </a:r>
          </a:p>
          <a:p>
            <a:pPr lvl="1"/>
            <a:r>
              <a:rPr lang="en-US" sz="1600" dirty="0"/>
              <a:t>Selected lecture sessions</a:t>
            </a:r>
          </a:p>
          <a:p>
            <a:pPr>
              <a:spcBef>
                <a:spcPts val="1200"/>
              </a:spcBef>
            </a:pPr>
            <a:r>
              <a:rPr lang="en-US" sz="1800" u="sng" dirty="0">
                <a:hlinkClick r:id="rId4"/>
              </a:rPr>
              <a:t>http://sapteched.com/online</a:t>
            </a:r>
            <a:endParaRPr lang="en-US" sz="1800" dirty="0"/>
          </a:p>
          <a:p>
            <a:pPr>
              <a:spcBef>
                <a:spcPts val="4200"/>
              </a:spcBef>
            </a:pPr>
            <a:r>
              <a:rPr lang="en-US" sz="1800" dirty="0"/>
              <a:t>Continue your </a:t>
            </a:r>
            <a:r>
              <a:rPr lang="en-US" sz="1800" dirty="0">
                <a:solidFill>
                  <a:schemeClr val="accent1"/>
                </a:solidFill>
              </a:rPr>
              <a:t>SAP TechEd </a:t>
            </a:r>
            <a:r>
              <a:rPr lang="en-US" sz="1800" dirty="0"/>
              <a:t>discussion</a:t>
            </a:r>
            <a:r>
              <a:rPr lang="en-US" sz="1800" dirty="0">
                <a:solidFill>
                  <a:schemeClr val="accent1"/>
                </a:solidFill>
              </a:rPr>
              <a:t> </a:t>
            </a:r>
            <a:r>
              <a:rPr lang="en-US" sz="1800" dirty="0"/>
              <a:t>after</a:t>
            </a:r>
            <a:br>
              <a:rPr lang="en-US" sz="1800" dirty="0"/>
            </a:br>
            <a:r>
              <a:rPr lang="en-US" sz="1800" dirty="0"/>
              <a:t>the event within </a:t>
            </a:r>
            <a:r>
              <a:rPr lang="en-US" sz="1800" dirty="0">
                <a:solidFill>
                  <a:schemeClr val="accent1"/>
                </a:solidFill>
              </a:rPr>
              <a:t>SAP Community</a:t>
            </a:r>
            <a:r>
              <a:rPr lang="en-US" sz="1800" dirty="0"/>
              <a:t>:</a:t>
            </a:r>
          </a:p>
          <a:p>
            <a:pPr lvl="1"/>
            <a:r>
              <a:rPr lang="en-US" sz="1600" dirty="0"/>
              <a:t>Read and reply to blog posts</a:t>
            </a:r>
          </a:p>
          <a:p>
            <a:pPr lvl="1"/>
            <a:r>
              <a:rPr lang="en-US" sz="1600" dirty="0"/>
              <a:t>Ask your questions</a:t>
            </a:r>
          </a:p>
          <a:p>
            <a:pPr lvl="1"/>
            <a:r>
              <a:rPr lang="en-US" sz="1600" dirty="0"/>
              <a:t>Join conversations</a:t>
            </a:r>
          </a:p>
          <a:p>
            <a:pPr>
              <a:spcBef>
                <a:spcPts val="1200"/>
              </a:spcBef>
            </a:pPr>
            <a:r>
              <a:rPr lang="en-US" sz="1800" u="sng" dirty="0">
                <a:hlinkClick r:id="rId5"/>
              </a:rPr>
              <a:t>sap.com/community</a:t>
            </a:r>
            <a:endParaRPr lang="en-US" sz="1800" u="sng" dirty="0"/>
          </a:p>
          <a:p>
            <a:pPr>
              <a:spcBef>
                <a:spcPts val="1200"/>
              </a:spcBef>
            </a:pPr>
            <a:r>
              <a:rPr lang="en-US" sz="1800" dirty="0"/>
              <a:t>See all </a:t>
            </a:r>
            <a:r>
              <a:rPr lang="en-US" sz="1800" u="sng" dirty="0">
                <a:hlinkClick r:id="rId6"/>
              </a:rPr>
              <a:t>SAP TechEd blog posts</a:t>
            </a:r>
            <a:endParaRPr lang="en-US" sz="1800" dirty="0"/>
          </a:p>
          <a:p>
            <a:endParaRPr lang="en-US" dirty="0"/>
          </a:p>
        </p:txBody>
      </p:sp>
      <p:sp>
        <p:nvSpPr>
          <p:cNvPr id="13" name="Title 2"/>
          <p:cNvSpPr>
            <a:spLocks noGrp="1"/>
          </p:cNvSpPr>
          <p:nvPr>
            <p:ph type="title"/>
          </p:nvPr>
        </p:nvSpPr>
        <p:spPr/>
        <p:txBody>
          <a:bodyPr/>
          <a:lstStyle/>
          <a:p>
            <a:r>
              <a:rPr lang="en-US" dirty="0"/>
              <a:t>SAP TechEd online / SAP Community</a:t>
            </a:r>
          </a:p>
        </p:txBody>
      </p:sp>
    </p:spTree>
    <p:extLst>
      <p:ext uri="{BB962C8B-B14F-4D97-AF65-F5344CB8AC3E}">
        <p14:creationId xmlns:p14="http://schemas.microsoft.com/office/powerpoint/2010/main" val="3566709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Grp="1" noChangeArrowheads="1"/>
          </p:cNvSpPr>
          <p:nvPr>
            <p:ph type="title"/>
          </p:nvPr>
        </p:nvSpPr>
        <p:spPr bwMode="gray"/>
        <p:txBody>
          <a:bodyPr/>
          <a:lstStyle/>
          <a:p>
            <a:r>
              <a:rPr lang="en-US" dirty="0">
                <a:solidFill>
                  <a:schemeClr val="tx1"/>
                </a:solidFill>
              </a:rPr>
              <a:t>Further information</a:t>
            </a:r>
          </a:p>
        </p:txBody>
      </p:sp>
      <p:graphicFrame>
        <p:nvGraphicFramePr>
          <p:cNvPr id="11" name="Table 10"/>
          <p:cNvGraphicFramePr>
            <a:graphicFrameLocks noGrp="1"/>
          </p:cNvGraphicFramePr>
          <p:nvPr>
            <p:extLst/>
          </p:nvPr>
        </p:nvGraphicFramePr>
        <p:xfrm>
          <a:off x="503237" y="1628775"/>
          <a:ext cx="11187239" cy="5008749"/>
        </p:xfrm>
        <a:graphic>
          <a:graphicData uri="http://schemas.openxmlformats.org/drawingml/2006/table">
            <a:tbl>
              <a:tblPr firstRow="1" bandRow="1">
                <a:tableStyleId>{2D5ABB26-0587-4C30-8999-92F81FD0307C}</a:tableStyleId>
              </a:tblPr>
              <a:tblGrid>
                <a:gridCol w="11187239">
                  <a:extLst>
                    <a:ext uri="{9D8B030D-6E8A-4147-A177-3AD203B41FA5}">
                      <a16:colId xmlns:a16="http://schemas.microsoft.com/office/drawing/2014/main" val="20000"/>
                    </a:ext>
                  </a:extLst>
                </a:gridCol>
              </a:tblGrid>
              <a:tr h="34582">
                <a:tc>
                  <a:txBody>
                    <a:bodyPr/>
                    <a:lstStyle/>
                    <a:p>
                      <a:pPr marL="0" algn="l" defTabSz="1088776" rtl="0" eaLnBrk="1" latinLnBrk="0" hangingPunct="1">
                        <a:spcBef>
                          <a:spcPts val="0"/>
                        </a:spcBef>
                        <a:buClr>
                          <a:srgbClr val="F48B00"/>
                        </a:buClr>
                      </a:pPr>
                      <a:r>
                        <a:rPr lang="en-US" sz="1600" b="1" kern="1200" dirty="0">
                          <a:solidFill>
                            <a:schemeClr val="tx1"/>
                          </a:solidFill>
                          <a:latin typeface="+mn-lt"/>
                          <a:ea typeface="+mn-ea"/>
                          <a:cs typeface="+mn-cs"/>
                        </a:rPr>
                        <a:t>Related SAP TechEd content journeys</a:t>
                      </a:r>
                    </a:p>
                  </a:txBody>
                  <a:tcPr marL="0" marR="0" marT="0" marB="0">
                    <a:noFill/>
                  </a:tcPr>
                </a:tc>
                <a:extLst>
                  <a:ext uri="{0D108BD9-81ED-4DB2-BD59-A6C34878D82A}">
                    <a16:rowId xmlns:a16="http://schemas.microsoft.com/office/drawing/2014/main" val="10000"/>
                  </a:ext>
                </a:extLst>
              </a:tr>
              <a:tr h="267593">
                <a:tc>
                  <a:txBody>
                    <a:bodyPr/>
                    <a:lstStyle/>
                    <a:p>
                      <a:pPr>
                        <a:spcBef>
                          <a:spcPts val="0"/>
                        </a:spcBef>
                        <a:spcAft>
                          <a:spcPts val="0"/>
                        </a:spcAft>
                        <a:buClr>
                          <a:srgbClr val="F48B00"/>
                        </a:buClr>
                      </a:pPr>
                      <a:r>
                        <a:rPr lang="en-US" sz="1400" baseline="0" dirty="0">
                          <a:solidFill>
                            <a:schemeClr val="tx1"/>
                          </a:solidFill>
                        </a:rPr>
                        <a:t>CNA6 – How to Move Your ABAP Skills to the Cloud and SAP HANA</a:t>
                      </a:r>
                    </a:p>
                    <a:p>
                      <a:pPr>
                        <a:spcBef>
                          <a:spcPts val="0"/>
                        </a:spcBef>
                        <a:spcAft>
                          <a:spcPts val="0"/>
                        </a:spcAft>
                        <a:buClr>
                          <a:srgbClr val="F48B00"/>
                        </a:buClr>
                      </a:pPr>
                      <a:r>
                        <a:rPr lang="en-US" sz="1400" baseline="0" dirty="0">
                          <a:solidFill>
                            <a:schemeClr val="tx1"/>
                          </a:solidFill>
                        </a:rPr>
                        <a:t>CNA4 – How to get to SAP S/4HANA</a:t>
                      </a:r>
                    </a:p>
                  </a:txBody>
                  <a:tcPr marL="0" marR="0" marT="71983" marB="107975">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marL="0" algn="l" defTabSz="1088776" rtl="0" eaLnBrk="1" latinLnBrk="0" hangingPunct="1">
                        <a:spcBef>
                          <a:spcPts val="0"/>
                        </a:spcBef>
                        <a:buClr>
                          <a:srgbClr val="F48B00"/>
                        </a:buClr>
                      </a:pPr>
                      <a:r>
                        <a:rPr lang="en-US" sz="1600" b="1" kern="1200" dirty="0">
                          <a:solidFill>
                            <a:schemeClr val="tx1"/>
                          </a:solidFill>
                          <a:latin typeface="+mn-lt"/>
                          <a:ea typeface="+mn-ea"/>
                          <a:cs typeface="+mn-cs"/>
                        </a:rPr>
                        <a:t>Related SAP TechEd sessions</a:t>
                      </a:r>
                    </a:p>
                  </a:txBody>
                  <a:tcPr marL="0" marR="0" marT="143967" marB="0">
                    <a:lnT w="635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a:spcBef>
                          <a:spcPts val="0"/>
                        </a:spcBef>
                        <a:spcAft>
                          <a:spcPts val="0"/>
                        </a:spcAft>
                        <a:buClr>
                          <a:srgbClr val="F48B00"/>
                        </a:buClr>
                      </a:pPr>
                      <a:r>
                        <a:rPr lang="en-US" sz="1400" dirty="0">
                          <a:solidFill>
                            <a:schemeClr val="tx1"/>
                          </a:solidFill>
                        </a:rPr>
                        <a:t>CNA120</a:t>
                      </a:r>
                      <a:r>
                        <a:rPr lang="en-US" sz="1400" baseline="0" dirty="0">
                          <a:solidFill>
                            <a:schemeClr val="tx1"/>
                          </a:solidFill>
                        </a:rPr>
                        <a:t>  –  </a:t>
                      </a:r>
                      <a:r>
                        <a:rPr lang="en-US" sz="1400" dirty="0">
                          <a:solidFill>
                            <a:schemeClr val="tx1"/>
                          </a:solidFill>
                        </a:rPr>
                        <a:t>ABAP Strategy</a:t>
                      </a:r>
                    </a:p>
                    <a:p>
                      <a:pPr>
                        <a:spcBef>
                          <a:spcPts val="0"/>
                        </a:spcBef>
                        <a:spcAft>
                          <a:spcPts val="0"/>
                        </a:spcAft>
                        <a:buClr>
                          <a:srgbClr val="F48B00"/>
                        </a:buClr>
                      </a:pPr>
                      <a:r>
                        <a:rPr lang="en-US" sz="1400" dirty="0">
                          <a:solidFill>
                            <a:schemeClr val="tx1"/>
                          </a:solidFill>
                        </a:rPr>
                        <a:t>CNA216 </a:t>
                      </a:r>
                      <a:r>
                        <a:rPr lang="en-US" sz="1400" baseline="0" dirty="0">
                          <a:solidFill>
                            <a:schemeClr val="tx1"/>
                          </a:solidFill>
                        </a:rPr>
                        <a:t> –  </a:t>
                      </a:r>
                      <a:r>
                        <a:rPr lang="en-US" sz="1400" dirty="0">
                          <a:solidFill>
                            <a:schemeClr val="tx1"/>
                          </a:solidFill>
                        </a:rPr>
                        <a:t>A Technical deep dive into the ABAP RESTful Programming Model</a:t>
                      </a:r>
                    </a:p>
                    <a:p>
                      <a:pPr>
                        <a:spcBef>
                          <a:spcPts val="0"/>
                        </a:spcBef>
                        <a:spcAft>
                          <a:spcPts val="0"/>
                        </a:spcAft>
                        <a:buClr>
                          <a:srgbClr val="F48B00"/>
                        </a:buClr>
                      </a:pPr>
                      <a:r>
                        <a:rPr lang="en-US" sz="1400" dirty="0">
                          <a:solidFill>
                            <a:schemeClr val="tx1"/>
                          </a:solidFill>
                        </a:rPr>
                        <a:t>CNA317</a:t>
                      </a:r>
                      <a:r>
                        <a:rPr lang="en-US" sz="1400" baseline="0" dirty="0">
                          <a:solidFill>
                            <a:schemeClr val="tx1"/>
                          </a:solidFill>
                        </a:rPr>
                        <a:t>  –  </a:t>
                      </a:r>
                      <a:r>
                        <a:rPr lang="en-US" sz="1400" dirty="0">
                          <a:solidFill>
                            <a:schemeClr val="tx1"/>
                          </a:solidFill>
                        </a:rPr>
                        <a:t>Automated Testing with the ABAP RESTful Programming Model</a:t>
                      </a:r>
                    </a:p>
                    <a:p>
                      <a:pPr marL="0" marR="0" lvl="0" indent="0" algn="l" defTabSz="1088558" rtl="0" eaLnBrk="1" fontAlgn="auto" latinLnBrk="0" hangingPunct="1">
                        <a:lnSpc>
                          <a:spcPct val="100000"/>
                        </a:lnSpc>
                        <a:spcBef>
                          <a:spcPts val="0"/>
                        </a:spcBef>
                        <a:spcAft>
                          <a:spcPts val="0"/>
                        </a:spcAft>
                        <a:buClr>
                          <a:srgbClr val="F48B00"/>
                        </a:buClr>
                        <a:buSzTx/>
                        <a:buFontTx/>
                        <a:buNone/>
                        <a:tabLst/>
                        <a:defRPr/>
                      </a:pPr>
                      <a:r>
                        <a:rPr lang="en-US" sz="1400" dirty="0">
                          <a:solidFill>
                            <a:schemeClr val="tx1"/>
                          </a:solidFill>
                        </a:rPr>
                        <a:t>CNA319</a:t>
                      </a:r>
                      <a:r>
                        <a:rPr lang="en-US" sz="1400" baseline="0" dirty="0">
                          <a:solidFill>
                            <a:schemeClr val="tx1"/>
                          </a:solidFill>
                        </a:rPr>
                        <a:t>  –  </a:t>
                      </a:r>
                      <a:r>
                        <a:rPr lang="en-US" sz="1400" dirty="0">
                          <a:solidFill>
                            <a:schemeClr val="tx1"/>
                          </a:solidFill>
                        </a:rPr>
                        <a:t>Optimize your Custom ABAP Code for SAP HANA </a:t>
                      </a:r>
                    </a:p>
                    <a:p>
                      <a:pPr>
                        <a:spcBef>
                          <a:spcPts val="0"/>
                        </a:spcBef>
                        <a:spcAft>
                          <a:spcPts val="0"/>
                        </a:spcAft>
                        <a:buClr>
                          <a:srgbClr val="F48B00"/>
                        </a:buClr>
                      </a:pPr>
                      <a:r>
                        <a:rPr lang="en-US" sz="1400" dirty="0">
                          <a:solidFill>
                            <a:schemeClr val="tx1"/>
                          </a:solidFill>
                        </a:rPr>
                        <a:t>CNA379 </a:t>
                      </a:r>
                      <a:r>
                        <a:rPr lang="en-US" sz="1400" baseline="0" dirty="0">
                          <a:solidFill>
                            <a:schemeClr val="tx1"/>
                          </a:solidFill>
                        </a:rPr>
                        <a:t> –  </a:t>
                      </a:r>
                      <a:r>
                        <a:rPr lang="en-US" sz="1400" dirty="0">
                          <a:solidFill>
                            <a:schemeClr val="tx1"/>
                          </a:solidFill>
                        </a:rPr>
                        <a:t>Build a transactional SAP Fiori App with the ABAP Programming Model</a:t>
                      </a:r>
                    </a:p>
                    <a:p>
                      <a:pPr marL="0" marR="0" lvl="0" indent="0" algn="l" defTabSz="1088558" rtl="0" eaLnBrk="1" fontAlgn="auto" latinLnBrk="0" hangingPunct="1">
                        <a:lnSpc>
                          <a:spcPct val="100000"/>
                        </a:lnSpc>
                        <a:spcBef>
                          <a:spcPts val="0"/>
                        </a:spcBef>
                        <a:spcAft>
                          <a:spcPts val="0"/>
                        </a:spcAft>
                        <a:buClr>
                          <a:srgbClr val="F48B00"/>
                        </a:buClr>
                        <a:buSzTx/>
                        <a:buFontTx/>
                        <a:buNone/>
                        <a:tabLst/>
                        <a:defRPr/>
                      </a:pPr>
                      <a:r>
                        <a:rPr lang="en-US" sz="1400" dirty="0">
                          <a:solidFill>
                            <a:schemeClr val="tx1"/>
                          </a:solidFill>
                        </a:rPr>
                        <a:t>CNA381 </a:t>
                      </a:r>
                      <a:r>
                        <a:rPr lang="en-US" sz="1400" baseline="0" dirty="0">
                          <a:solidFill>
                            <a:schemeClr val="tx1"/>
                          </a:solidFill>
                        </a:rPr>
                        <a:t> –  </a:t>
                      </a:r>
                      <a:r>
                        <a:rPr lang="en-US" sz="1400" dirty="0">
                          <a:solidFill>
                            <a:schemeClr val="tx1"/>
                          </a:solidFill>
                        </a:rPr>
                        <a:t>Build a List Report App with SAP Fiori and the</a:t>
                      </a:r>
                      <a:r>
                        <a:rPr lang="en-US" sz="1400" baseline="0" dirty="0">
                          <a:solidFill>
                            <a:schemeClr val="tx1"/>
                          </a:solidFill>
                        </a:rPr>
                        <a:t> </a:t>
                      </a:r>
                      <a:r>
                        <a:rPr lang="en-US" sz="1400" dirty="0">
                          <a:solidFill>
                            <a:schemeClr val="tx1"/>
                          </a:solidFill>
                        </a:rPr>
                        <a:t>ABAP Programming Model</a:t>
                      </a:r>
                    </a:p>
                    <a:p>
                      <a:pPr>
                        <a:spcBef>
                          <a:spcPts val="0"/>
                        </a:spcBef>
                        <a:spcAft>
                          <a:spcPts val="0"/>
                        </a:spcAft>
                        <a:buClr>
                          <a:srgbClr val="F48B00"/>
                        </a:buClr>
                      </a:pPr>
                      <a:r>
                        <a:rPr lang="en-US" sz="1400" dirty="0">
                          <a:solidFill>
                            <a:schemeClr val="tx1"/>
                          </a:solidFill>
                        </a:rPr>
                        <a:t>CNA654</a:t>
                      </a:r>
                      <a:r>
                        <a:rPr lang="en-US" sz="1400" baseline="0" dirty="0">
                          <a:solidFill>
                            <a:schemeClr val="tx1"/>
                          </a:solidFill>
                        </a:rPr>
                        <a:t>  –  </a:t>
                      </a:r>
                      <a:r>
                        <a:rPr lang="en-US" sz="1400" dirty="0">
                          <a:solidFill>
                            <a:schemeClr val="tx1"/>
                          </a:solidFill>
                        </a:rPr>
                        <a:t>Build a SAP Fiori App with the ABAP Programming Model</a:t>
                      </a:r>
                    </a:p>
                    <a:p>
                      <a:pPr>
                        <a:spcBef>
                          <a:spcPts val="0"/>
                        </a:spcBef>
                        <a:spcAft>
                          <a:spcPts val="0"/>
                        </a:spcAft>
                        <a:buClr>
                          <a:srgbClr val="F48B00"/>
                        </a:buClr>
                      </a:pPr>
                      <a:r>
                        <a:rPr lang="en-US" sz="1400" dirty="0">
                          <a:solidFill>
                            <a:schemeClr val="tx1"/>
                          </a:solidFill>
                        </a:rPr>
                        <a:t>CNA653</a:t>
                      </a:r>
                      <a:r>
                        <a:rPr lang="en-US" sz="1400" baseline="0" dirty="0">
                          <a:solidFill>
                            <a:schemeClr val="tx1"/>
                          </a:solidFill>
                        </a:rPr>
                        <a:t>  –  </a:t>
                      </a:r>
                      <a:r>
                        <a:rPr lang="en-US" sz="1400" dirty="0">
                          <a:solidFill>
                            <a:schemeClr val="tx1"/>
                          </a:solidFill>
                        </a:rPr>
                        <a:t>Troubleshoot Your SAP Fiori App with ABAP Development Tools for Eclipse</a:t>
                      </a:r>
                    </a:p>
                  </a:txBody>
                  <a:tcPr marL="0" marR="0" marT="71983" marB="143967">
                    <a:lnT w="9525"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0">
                <a:tc>
                  <a:txBody>
                    <a:bodyPr/>
                    <a:lstStyle/>
                    <a:p>
                      <a:pPr marL="0" algn="l" defTabSz="1088776" rtl="0" eaLnBrk="1" latinLnBrk="0" hangingPunct="1">
                        <a:spcBef>
                          <a:spcPts val="0"/>
                        </a:spcBef>
                        <a:buClr>
                          <a:srgbClr val="F48B00"/>
                        </a:buClr>
                      </a:pPr>
                      <a:r>
                        <a:rPr lang="en-US" sz="1600" b="1" kern="1200" dirty="0">
                          <a:solidFill>
                            <a:schemeClr val="tx1"/>
                          </a:solidFill>
                          <a:latin typeface="+mn-lt"/>
                          <a:ea typeface="+mn-ea"/>
                          <a:cs typeface="+mn-cs"/>
                        </a:rPr>
                        <a:t>Public</a:t>
                      </a:r>
                      <a:r>
                        <a:rPr lang="en-US" sz="1600" b="1" kern="1200" baseline="0" dirty="0">
                          <a:solidFill>
                            <a:schemeClr val="tx1"/>
                          </a:solidFill>
                          <a:latin typeface="+mn-lt"/>
                          <a:ea typeface="+mn-ea"/>
                          <a:cs typeface="+mn-cs"/>
                        </a:rPr>
                        <a:t> SAP </a:t>
                      </a:r>
                      <a:r>
                        <a:rPr lang="en-US" sz="1600" b="1" kern="1200" dirty="0">
                          <a:solidFill>
                            <a:schemeClr val="tx1"/>
                          </a:solidFill>
                          <a:latin typeface="+mn-lt"/>
                          <a:ea typeface="+mn-ea"/>
                          <a:cs typeface="+mn-cs"/>
                        </a:rPr>
                        <a:t>Web sites</a:t>
                      </a:r>
                    </a:p>
                  </a:txBody>
                  <a:tcPr marL="0" marR="0" marT="143967" marB="0">
                    <a:lnT w="635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0">
                <a:tc>
                  <a:txBody>
                    <a:bodyPr/>
                    <a:lstStyle/>
                    <a:p>
                      <a:pPr>
                        <a:spcBef>
                          <a:spcPts val="0"/>
                        </a:spcBef>
                        <a:spcAft>
                          <a:spcPts val="0"/>
                        </a:spcAft>
                        <a:buClr>
                          <a:srgbClr val="F48B00"/>
                        </a:buClr>
                      </a:pPr>
                      <a:r>
                        <a:rPr lang="en-US" sz="1400" dirty="0">
                          <a:solidFill>
                            <a:schemeClr val="tx1"/>
                          </a:solidFill>
                        </a:rPr>
                        <a:t>ABAP Development Community: </a:t>
                      </a:r>
                      <a:r>
                        <a:rPr lang="en-US" sz="1400" dirty="0">
                          <a:solidFill>
                            <a:schemeClr val="tx1"/>
                          </a:solidFill>
                          <a:hlinkClick r:id="rId3"/>
                        </a:rPr>
                        <a:t>https://www.sap.com/community/topic/abap.html</a:t>
                      </a:r>
                      <a:r>
                        <a:rPr lang="en-US" sz="1400" dirty="0">
                          <a:solidFill>
                            <a:schemeClr val="tx1"/>
                          </a:solidFill>
                        </a:rPr>
                        <a:t> </a:t>
                      </a:r>
                    </a:p>
                    <a:p>
                      <a:pPr>
                        <a:spcBef>
                          <a:spcPts val="0"/>
                        </a:spcBef>
                        <a:spcAft>
                          <a:spcPts val="0"/>
                        </a:spcAft>
                        <a:buClr>
                          <a:srgbClr val="F48B00"/>
                        </a:buClr>
                      </a:pPr>
                      <a:r>
                        <a:rPr lang="en-US" sz="1400" dirty="0">
                          <a:solidFill>
                            <a:schemeClr val="tx1"/>
                          </a:solidFill>
                        </a:rPr>
                        <a:t>SAP products: </a:t>
                      </a:r>
                      <a:r>
                        <a:rPr lang="en-US" sz="1400" dirty="0">
                          <a:solidFill>
                            <a:schemeClr val="tx1"/>
                          </a:solidFill>
                          <a:hlinkClick r:id="rId4"/>
                        </a:rPr>
                        <a:t>www.sap.com/products</a:t>
                      </a:r>
                      <a:endParaRPr lang="en-US" sz="1400" dirty="0">
                        <a:solidFill>
                          <a:schemeClr val="tx1"/>
                        </a:solidFill>
                      </a:endParaRPr>
                    </a:p>
                  </a:txBody>
                  <a:tcPr marL="0" marR="0" marT="71983" marB="143967">
                    <a:lnT w="9525"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marL="0" algn="l" defTabSz="1088776" rtl="0" eaLnBrk="1" latinLnBrk="0" hangingPunct="1">
                        <a:spcBef>
                          <a:spcPts val="0"/>
                        </a:spcBef>
                        <a:buClr>
                          <a:srgbClr val="F48B00"/>
                        </a:buClr>
                      </a:pPr>
                      <a:r>
                        <a:rPr lang="en-US" sz="1600" b="1" kern="1200" dirty="0">
                          <a:solidFill>
                            <a:schemeClr val="tx1"/>
                          </a:solidFill>
                          <a:latin typeface="+mn-lt"/>
                          <a:ea typeface="+mn-ea"/>
                          <a:cs typeface="+mn-cs"/>
                        </a:rPr>
                        <a:t>SAP training and certification opportunities</a:t>
                      </a:r>
                    </a:p>
                  </a:txBody>
                  <a:tcPr marL="0" marR="0" marT="143967" marB="0">
                    <a:lnT w="635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r h="0">
                <a:tc>
                  <a:txBody>
                    <a:bodyPr/>
                    <a:lstStyle/>
                    <a:p>
                      <a:pPr marL="0" marR="0" lvl="0" indent="0" algn="l" defTabSz="1088776" rtl="0" eaLnBrk="1" fontAlgn="auto" latinLnBrk="0" hangingPunct="1">
                        <a:lnSpc>
                          <a:spcPct val="100000"/>
                        </a:lnSpc>
                        <a:spcBef>
                          <a:spcPts val="0"/>
                        </a:spcBef>
                        <a:spcAft>
                          <a:spcPts val="0"/>
                        </a:spcAft>
                        <a:buClr>
                          <a:srgbClr val="F48B00"/>
                        </a:buClr>
                        <a:buSzTx/>
                        <a:buFontTx/>
                        <a:buNone/>
                        <a:tabLst/>
                        <a:defRPr/>
                      </a:pPr>
                      <a:r>
                        <a:rPr lang="en-US" sz="1400" dirty="0">
                          <a:hlinkClick r:id="rId5"/>
                        </a:rPr>
                        <a:t>www.sap.com/education</a:t>
                      </a:r>
                      <a:endParaRPr lang="en-US" sz="1400" dirty="0"/>
                    </a:p>
                  </a:txBody>
                  <a:tcPr marL="0" marR="0" marT="71983" marB="143967">
                    <a:lnT w="9525" cap="flat" cmpd="sng" algn="ctr">
                      <a:noFill/>
                      <a:prstDash val="solid"/>
                      <a:round/>
                      <a:headEnd type="none" w="med" len="med"/>
                      <a:tailEnd type="none" w="med" len="med"/>
                    </a:lnT>
                    <a:noFill/>
                  </a:tcPr>
                </a:tc>
                <a:extLst>
                  <a:ext uri="{0D108BD9-81ED-4DB2-BD59-A6C34878D82A}">
                    <a16:rowId xmlns:a16="http://schemas.microsoft.com/office/drawing/2014/main" val="10007"/>
                  </a:ext>
                </a:extLst>
              </a:tr>
            </a:tbl>
          </a:graphicData>
        </a:graphic>
      </p:graphicFrame>
      <p:pic>
        <p:nvPicPr>
          <p:cNvPr id="3" name="Picture 2">
            <a:extLst>
              <a:ext uri="{FF2B5EF4-FFF2-40B4-BE49-F238E27FC236}">
                <a16:creationId xmlns:a16="http://schemas.microsoft.com/office/drawing/2014/main" id="{5ED41969-3440-44F8-BC7B-2ACFA10AECF6}"/>
              </a:ext>
            </a:extLst>
          </p:cNvPr>
          <p:cNvPicPr>
            <a:picLocks noChangeAspect="1"/>
          </p:cNvPicPr>
          <p:nvPr/>
        </p:nvPicPr>
        <p:blipFill>
          <a:blip r:embed="rId6"/>
          <a:stretch>
            <a:fillRect/>
          </a:stretch>
        </p:blipFill>
        <p:spPr>
          <a:xfrm>
            <a:off x="3355294" y="231587"/>
            <a:ext cx="919844" cy="919844"/>
          </a:xfrm>
          <a:prstGeom prst="rect">
            <a:avLst/>
          </a:prstGeom>
        </p:spPr>
      </p:pic>
    </p:spTree>
    <p:extLst>
      <p:ext uri="{BB962C8B-B14F-4D97-AF65-F5344CB8AC3E}">
        <p14:creationId xmlns:p14="http://schemas.microsoft.com/office/powerpoint/2010/main" val="1259350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746C85AF-FCE9-4E1D-B5A9-FF899E270BB8}"/>
              </a:ext>
            </a:extLst>
          </p:cNvPr>
          <p:cNvPicPr>
            <a:picLocks noChangeAspect="1"/>
          </p:cNvPicPr>
          <p:nvPr/>
        </p:nvPicPr>
        <p:blipFill>
          <a:blip r:embed="rId3"/>
          <a:stretch>
            <a:fillRect/>
          </a:stretch>
        </p:blipFill>
        <p:spPr>
          <a:xfrm>
            <a:off x="503238" y="3874771"/>
            <a:ext cx="1284031" cy="2455386"/>
          </a:xfrm>
          <a:prstGeom prst="rect">
            <a:avLst/>
          </a:prstGeom>
        </p:spPr>
      </p:pic>
      <p:sp>
        <p:nvSpPr>
          <p:cNvPr id="15" name="Rectangle 14"/>
          <p:cNvSpPr/>
          <p:nvPr/>
        </p:nvSpPr>
        <p:spPr bwMode="gray">
          <a:xfrm>
            <a:off x="0" y="0"/>
            <a:ext cx="12195175" cy="3455576"/>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2"/>
          <p:cNvSpPr>
            <a:spLocks noChangeArrowheads="1"/>
          </p:cNvSpPr>
          <p:nvPr/>
        </p:nvSpPr>
        <p:spPr bwMode="gray">
          <a:xfrm>
            <a:off x="2771605" y="1111269"/>
            <a:ext cx="8221662" cy="608568"/>
          </a:xfrm>
          <a:prstGeom prst="rect">
            <a:avLst/>
          </a:prstGeom>
          <a:noFill/>
          <a:ln w="12700">
            <a:noFill/>
            <a:miter lim="800000"/>
            <a:headEnd/>
            <a:tailEnd/>
          </a:ln>
          <a:effectLst/>
        </p:spPr>
        <p:txBody>
          <a:bodyPr lIns="35992" tIns="0" rIns="0" bIns="0"/>
          <a:lstStyle/>
          <a:p>
            <a:pPr>
              <a:spcBef>
                <a:spcPct val="75000"/>
              </a:spcBef>
              <a:buClr>
                <a:schemeClr val="tx1"/>
              </a:buClr>
            </a:pPr>
            <a:r>
              <a:rPr lang="en-US" sz="3800" b="1" spc="-20" dirty="0">
                <a:solidFill>
                  <a:schemeClr val="accent1"/>
                </a:solidFill>
              </a:rPr>
              <a:t>Thanks</a:t>
            </a:r>
            <a:r>
              <a:rPr lang="en-US" sz="3800" b="1" spc="-20" dirty="0">
                <a:solidFill>
                  <a:schemeClr val="bg1"/>
                </a:solidFill>
              </a:rPr>
              <a:t> for attending this session.</a:t>
            </a:r>
          </a:p>
        </p:txBody>
      </p:sp>
      <p:pic>
        <p:nvPicPr>
          <p:cNvPr id="17" name="Picture 16"/>
          <p:cNvPicPr>
            <a:picLocks noChangeAspect="1"/>
          </p:cNvPicPr>
          <p:nvPr/>
        </p:nvPicPr>
        <p:blipFill>
          <a:blip r:embed="rId4"/>
          <a:stretch>
            <a:fillRect/>
          </a:stretch>
        </p:blipFill>
        <p:spPr>
          <a:xfrm>
            <a:off x="503238" y="503238"/>
            <a:ext cx="1998809" cy="1998809"/>
          </a:xfrm>
          <a:prstGeom prst="rect">
            <a:avLst/>
          </a:prstGeom>
        </p:spPr>
      </p:pic>
      <p:sp>
        <p:nvSpPr>
          <p:cNvPr id="11" name="Rectangle 2"/>
          <p:cNvSpPr>
            <a:spLocks noChangeArrowheads="1"/>
          </p:cNvSpPr>
          <p:nvPr/>
        </p:nvSpPr>
        <p:spPr bwMode="gray">
          <a:xfrm>
            <a:off x="1969183" y="4627323"/>
            <a:ext cx="4128405" cy="608568"/>
          </a:xfrm>
          <a:prstGeom prst="rect">
            <a:avLst/>
          </a:prstGeom>
          <a:noFill/>
          <a:ln w="12700">
            <a:noFill/>
            <a:miter lim="800000"/>
            <a:headEnd/>
            <a:tailEnd/>
          </a:ln>
          <a:effectLst/>
        </p:spPr>
        <p:txBody>
          <a:bodyPr lIns="35992" tIns="0" rIns="0" bIns="0"/>
          <a:lstStyle/>
          <a:p>
            <a:pPr>
              <a:spcBef>
                <a:spcPct val="75000"/>
              </a:spcBef>
              <a:buClr>
                <a:schemeClr val="tx1"/>
              </a:buClr>
            </a:pPr>
            <a:r>
              <a:rPr lang="en-US" sz="2200" spc="-20" dirty="0"/>
              <a:t>Please complete your session evaluation for</a:t>
            </a:r>
            <a:r>
              <a:rPr lang="en-US" sz="2200" dirty="0"/>
              <a:t> </a:t>
            </a:r>
            <a:r>
              <a:rPr lang="en-US" sz="2200" b="1" dirty="0">
                <a:solidFill>
                  <a:schemeClr val="accent1"/>
                </a:solidFill>
              </a:rPr>
              <a:t>CNA215</a:t>
            </a:r>
            <a:r>
              <a:rPr lang="en-US" sz="2200" b="1" dirty="0"/>
              <a:t>.</a:t>
            </a:r>
          </a:p>
        </p:txBody>
      </p:sp>
      <p:sp>
        <p:nvSpPr>
          <p:cNvPr id="19" name="Text Placeholder 2"/>
          <p:cNvSpPr txBox="1">
            <a:spLocks/>
          </p:cNvSpPr>
          <p:nvPr/>
        </p:nvSpPr>
        <p:spPr bwMode="gray">
          <a:xfrm>
            <a:off x="7207931" y="4627323"/>
            <a:ext cx="4182280" cy="1709976"/>
          </a:xfrm>
          <a:prstGeom prst="rect">
            <a:avLst/>
          </a:prstGeom>
        </p:spPr>
        <p:txBody>
          <a:bodyPr lIns="0" tIns="0" rIns="0" bIns="0" anchor="t" anchorCtr="0"/>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nSpc>
                <a:spcPct val="95000"/>
              </a:lnSpc>
              <a:spcBef>
                <a:spcPts val="1200"/>
              </a:spcBef>
            </a:pPr>
            <a:r>
              <a:rPr lang="en-US" sz="1600" b="0" dirty="0"/>
              <a:t>Marcel </a:t>
            </a:r>
            <a:r>
              <a:rPr lang="en-US" sz="1600" b="0" dirty="0" err="1"/>
              <a:t>Hermanns</a:t>
            </a:r>
            <a:br>
              <a:rPr lang="en-US" sz="1600" b="0" dirty="0"/>
            </a:br>
            <a:r>
              <a:rPr lang="en-US" sz="1600" b="0" dirty="0">
                <a:hlinkClick r:id="rId5"/>
              </a:rPr>
              <a:t>marcel.hermanns@sap.com</a:t>
            </a:r>
            <a:endParaRPr lang="en-US" sz="1600" b="0" dirty="0"/>
          </a:p>
        </p:txBody>
      </p:sp>
      <p:sp>
        <p:nvSpPr>
          <p:cNvPr id="2" name="Title 1"/>
          <p:cNvSpPr>
            <a:spLocks noGrp="1"/>
          </p:cNvSpPr>
          <p:nvPr>
            <p:ph type="title"/>
          </p:nvPr>
        </p:nvSpPr>
        <p:spPr>
          <a:xfrm>
            <a:off x="1970295" y="3874770"/>
            <a:ext cx="1710530" cy="338554"/>
          </a:xfrm>
        </p:spPr>
        <p:txBody>
          <a:bodyPr/>
          <a:lstStyle/>
          <a:p>
            <a:r>
              <a:rPr lang="en-US" sz="2200" dirty="0"/>
              <a:t>Feedback</a:t>
            </a:r>
          </a:p>
        </p:txBody>
      </p:sp>
      <p:sp>
        <p:nvSpPr>
          <p:cNvPr id="12" name="Title 1"/>
          <p:cNvSpPr txBox="1">
            <a:spLocks/>
          </p:cNvSpPr>
          <p:nvPr/>
        </p:nvSpPr>
        <p:spPr bwMode="gray">
          <a:xfrm>
            <a:off x="7207930" y="3874770"/>
            <a:ext cx="4468929" cy="338554"/>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2200" dirty="0"/>
              <a:t>Contact for further topic inquiries</a:t>
            </a:r>
          </a:p>
        </p:txBody>
      </p:sp>
      <p:pic>
        <p:nvPicPr>
          <p:cNvPr id="20" name="SAP Logo" descr="SAP Logo" title="SAP Logo">
            <a:extLst>
              <a:ext uri="{FF2B5EF4-FFF2-40B4-BE49-F238E27FC236}">
                <a16:creationId xmlns:a16="http://schemas.microsoft.com/office/drawing/2014/main" id="{F80E0AD2-091E-439F-9F76-E4C88AB4CD62}"/>
              </a:ext>
            </a:extLst>
          </p:cNvPr>
          <p:cNvPicPr>
            <a:picLocks noChangeAspect="1"/>
          </p:cNvPicPr>
          <p:nvPr/>
        </p:nvPicPr>
        <p:blipFill>
          <a:blip/>
          <a:stretch>
            <a:fillRect/>
          </a:stretch>
        </p:blipFill>
        <p:spPr>
          <a:xfrm>
            <a:off x="9713224" y="2718866"/>
            <a:ext cx="1963636" cy="360000"/>
          </a:xfrm>
          <a:prstGeom prst="rect">
            <a:avLst/>
          </a:prstGeom>
        </p:spPr>
      </p:pic>
    </p:spTree>
    <p:extLst>
      <p:ext uri="{BB962C8B-B14F-4D97-AF65-F5344CB8AC3E}">
        <p14:creationId xmlns:p14="http://schemas.microsoft.com/office/powerpoint/2010/main" val="2188638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0C5E8E9-A9DD-476B-829E-A9E160836638}"/>
              </a:ext>
            </a:extLst>
          </p:cNvPr>
          <p:cNvSpPr>
            <a:spLocks noGrp="1"/>
          </p:cNvSpPr>
          <p:nvPr>
            <p:ph type="body" sz="quarter" idx="10"/>
          </p:nvPr>
        </p:nvSpPr>
        <p:spPr/>
        <p:txBody>
          <a:bodyPr>
            <a:normAutofit/>
          </a:bodyPr>
          <a:lstStyle/>
          <a:p>
            <a:r>
              <a:rPr lang="en-US" dirty="0"/>
              <a:t>1 What makes up a Business Object in the ABAP RESTful programming model</a:t>
            </a:r>
          </a:p>
          <a:p>
            <a:pPr lvl="1">
              <a:buFont typeface="Wingdings" panose="05000000000000000000" pitchFamily="2" charset="2"/>
              <a:buChar char="ü"/>
            </a:pPr>
            <a:r>
              <a:rPr lang="en-US" dirty="0"/>
              <a:t>Structure, behavior and runtime</a:t>
            </a:r>
          </a:p>
          <a:p>
            <a:pPr lvl="1">
              <a:buFont typeface="Wingdings" panose="05000000000000000000" pitchFamily="2" charset="2"/>
              <a:buChar char=""/>
            </a:pPr>
            <a:r>
              <a:rPr lang="en-US" dirty="0"/>
              <a:t>Root, tribe and leaves</a:t>
            </a:r>
          </a:p>
          <a:p>
            <a:pPr lvl="1">
              <a:buFont typeface="Wingdings" panose="05000000000000000000" pitchFamily="2" charset="2"/>
              <a:buChar char=""/>
            </a:pPr>
            <a:r>
              <a:rPr lang="en-US" dirty="0"/>
              <a:t>The Birch and </a:t>
            </a:r>
            <a:r>
              <a:rPr lang="en-US" dirty="0" err="1"/>
              <a:t>Swinnerton</a:t>
            </a:r>
            <a:r>
              <a:rPr lang="en-US" dirty="0"/>
              <a:t>-Dyer conjecture </a:t>
            </a:r>
          </a:p>
          <a:p>
            <a:pPr lvl="1">
              <a:buFont typeface="Wingdings" panose="05000000000000000000" pitchFamily="2" charset="2"/>
              <a:buChar char=""/>
            </a:pPr>
            <a:r>
              <a:rPr lang="en-US" dirty="0"/>
              <a:t>Business Objects are not used at all</a:t>
            </a:r>
          </a:p>
          <a:p>
            <a:r>
              <a:rPr lang="en-US" dirty="0"/>
              <a:t>2 What’s used to define the data model and the behavior of BOs in the ABAP RESTful programming model</a:t>
            </a:r>
          </a:p>
          <a:p>
            <a:pPr lvl="1">
              <a:buFont typeface="Wingdings" panose="05000000000000000000" pitchFamily="2" charset="2"/>
              <a:buChar char="ü"/>
            </a:pPr>
            <a:r>
              <a:rPr lang="en-US" dirty="0"/>
              <a:t>Core Data Services</a:t>
            </a:r>
          </a:p>
          <a:p>
            <a:pPr lvl="1">
              <a:buFont typeface="Wingdings" panose="05000000000000000000" pitchFamily="2" charset="2"/>
              <a:buChar char=""/>
            </a:pPr>
            <a:r>
              <a:rPr lang="en-US" dirty="0"/>
              <a:t>Complex Data Solutions</a:t>
            </a:r>
          </a:p>
          <a:p>
            <a:pPr lvl="1">
              <a:buFont typeface="Wingdings" panose="05000000000000000000" pitchFamily="2" charset="2"/>
              <a:buChar char=""/>
            </a:pPr>
            <a:r>
              <a:rPr lang="en-US" dirty="0"/>
              <a:t>Create, Delete and Save</a:t>
            </a:r>
          </a:p>
          <a:p>
            <a:pPr lvl="1">
              <a:buFont typeface="Wingdings" panose="05000000000000000000" pitchFamily="2" charset="2"/>
              <a:buChar char=""/>
            </a:pPr>
            <a:r>
              <a:rPr lang="en-US" dirty="0"/>
              <a:t>Classified Document Schemes</a:t>
            </a:r>
          </a:p>
          <a:p>
            <a:endParaRPr lang="en-US" dirty="0"/>
          </a:p>
          <a:p>
            <a:endParaRPr lang="en-US" dirty="0"/>
          </a:p>
        </p:txBody>
      </p:sp>
      <p:sp>
        <p:nvSpPr>
          <p:cNvPr id="5" name="Text Placeholder 4">
            <a:extLst>
              <a:ext uri="{FF2B5EF4-FFF2-40B4-BE49-F238E27FC236}">
                <a16:creationId xmlns:a16="http://schemas.microsoft.com/office/drawing/2014/main" id="{0AA3D6B8-D91E-4DAC-ACE0-FEAA647CF924}"/>
              </a:ext>
            </a:extLst>
          </p:cNvPr>
          <p:cNvSpPr>
            <a:spLocks noGrp="1"/>
          </p:cNvSpPr>
          <p:nvPr>
            <p:ph type="body" sz="quarter" idx="11"/>
          </p:nvPr>
        </p:nvSpPr>
        <p:spPr/>
        <p:txBody>
          <a:bodyPr>
            <a:normAutofit lnSpcReduction="10000"/>
          </a:bodyPr>
          <a:lstStyle/>
          <a:p>
            <a:r>
              <a:rPr lang="en-US" dirty="0"/>
              <a:t>3 What defines the scope of a Business Service in the ABAP RESTful programming model</a:t>
            </a:r>
          </a:p>
          <a:p>
            <a:pPr lvl="1">
              <a:buFont typeface="Wingdings" panose="05000000000000000000" pitchFamily="2" charset="2"/>
              <a:buChar char="ü"/>
            </a:pPr>
            <a:r>
              <a:rPr lang="en-US" dirty="0"/>
              <a:t>Service Definition</a:t>
            </a:r>
          </a:p>
          <a:p>
            <a:pPr lvl="1">
              <a:buFont typeface="Wingdings" panose="05000000000000000000" pitchFamily="2" charset="2"/>
              <a:buChar char=""/>
            </a:pPr>
            <a:r>
              <a:rPr lang="en-US" dirty="0"/>
              <a:t>Service Binding</a:t>
            </a:r>
          </a:p>
          <a:p>
            <a:pPr lvl="1">
              <a:buFont typeface="Wingdings" panose="05000000000000000000" pitchFamily="2" charset="2"/>
              <a:buChar char=""/>
            </a:pPr>
            <a:r>
              <a:rPr lang="en-US" dirty="0"/>
              <a:t>Business Object</a:t>
            </a:r>
          </a:p>
          <a:p>
            <a:pPr lvl="1">
              <a:buFont typeface="Wingdings" panose="05000000000000000000" pitchFamily="2" charset="2"/>
              <a:buChar char=""/>
            </a:pPr>
            <a:r>
              <a:rPr lang="en-US" dirty="0"/>
              <a:t>Behavior Definition</a:t>
            </a:r>
          </a:p>
          <a:p>
            <a:r>
              <a:rPr lang="en-US" dirty="0"/>
              <a:t>4 Which development tools can be used to develop apps with the ABAP RESTful programming model </a:t>
            </a:r>
          </a:p>
          <a:p>
            <a:pPr lvl="1">
              <a:buFont typeface="Wingdings" panose="05000000000000000000" pitchFamily="2" charset="2"/>
              <a:buChar char="ü"/>
            </a:pPr>
            <a:r>
              <a:rPr lang="en-US" dirty="0"/>
              <a:t>ABAP Development Tools in Eclipse</a:t>
            </a:r>
          </a:p>
          <a:p>
            <a:pPr lvl="1">
              <a:buFont typeface="Wingdings" panose="05000000000000000000" pitchFamily="2" charset="2"/>
              <a:buChar char=""/>
            </a:pPr>
            <a:r>
              <a:rPr lang="en-US" dirty="0"/>
              <a:t>SAP Web IDE</a:t>
            </a:r>
          </a:p>
          <a:p>
            <a:pPr lvl="1">
              <a:buFont typeface="Wingdings" panose="05000000000000000000" pitchFamily="2" charset="2"/>
              <a:buChar char=""/>
            </a:pPr>
            <a:r>
              <a:rPr lang="en-US" dirty="0"/>
              <a:t>SAP GUI</a:t>
            </a:r>
          </a:p>
          <a:p>
            <a:pPr lvl="1">
              <a:buFont typeface="Wingdings" panose="05000000000000000000" pitchFamily="2" charset="2"/>
              <a:buChar char=""/>
            </a:pPr>
            <a:r>
              <a:rPr lang="en-US" dirty="0"/>
              <a:t>Notepad</a:t>
            </a:r>
          </a:p>
          <a:p>
            <a:endParaRPr lang="en-US" dirty="0"/>
          </a:p>
        </p:txBody>
      </p:sp>
      <p:sp>
        <p:nvSpPr>
          <p:cNvPr id="3" name="Title 2">
            <a:extLst>
              <a:ext uri="{FF2B5EF4-FFF2-40B4-BE49-F238E27FC236}">
                <a16:creationId xmlns:a16="http://schemas.microsoft.com/office/drawing/2014/main" id="{ED456209-C06F-4157-B85B-7D427895CC0B}"/>
              </a:ext>
            </a:extLst>
          </p:cNvPr>
          <p:cNvSpPr>
            <a:spLocks noGrp="1"/>
          </p:cNvSpPr>
          <p:nvPr>
            <p:ph type="title"/>
          </p:nvPr>
        </p:nvSpPr>
        <p:spPr>
          <a:xfrm>
            <a:off x="505457" y="504001"/>
            <a:ext cx="11183564" cy="738407"/>
          </a:xfrm>
        </p:spPr>
        <p:txBody>
          <a:bodyPr/>
          <a:lstStyle/>
          <a:p>
            <a:r>
              <a:rPr lang="en-US" dirty="0"/>
              <a:t>Lectures only: Questions for TechEd Journey Badge “exam” pool* / </a:t>
            </a:r>
            <a:r>
              <a:rPr lang="en-US" dirty="0" err="1"/>
              <a:t>openSAP</a:t>
            </a:r>
            <a:r>
              <a:rPr lang="en-US" dirty="0"/>
              <a:t> course SAP TechEd 2018 Recap**</a:t>
            </a:r>
          </a:p>
        </p:txBody>
      </p:sp>
    </p:spTree>
    <p:extLst>
      <p:ext uri="{BB962C8B-B14F-4D97-AF65-F5344CB8AC3E}">
        <p14:creationId xmlns:p14="http://schemas.microsoft.com/office/powerpoint/2010/main" val="2272291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116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4850-D35C-4A7A-95B4-21C21521D35D}"/>
              </a:ext>
            </a:extLst>
          </p:cNvPr>
          <p:cNvSpPr>
            <a:spLocks noGrp="1"/>
          </p:cNvSpPr>
          <p:nvPr>
            <p:ph type="title"/>
          </p:nvPr>
        </p:nvSpPr>
        <p:spPr/>
        <p:txBody>
          <a:bodyPr/>
          <a:lstStyle/>
          <a:p>
            <a:r>
              <a:rPr lang="en-GB"/>
              <a:t>For all of you that ...</a:t>
            </a:r>
          </a:p>
        </p:txBody>
      </p:sp>
      <p:sp>
        <p:nvSpPr>
          <p:cNvPr id="4" name="TextBox 3">
            <a:extLst>
              <a:ext uri="{FF2B5EF4-FFF2-40B4-BE49-F238E27FC236}">
                <a16:creationId xmlns:a16="http://schemas.microsoft.com/office/drawing/2014/main" id="{78D79D61-84BB-4259-B508-226EAEA55B5F}"/>
              </a:ext>
            </a:extLst>
          </p:cNvPr>
          <p:cNvSpPr txBox="1"/>
          <p:nvPr/>
        </p:nvSpPr>
        <p:spPr>
          <a:xfrm>
            <a:off x="3126053" y="4813658"/>
            <a:ext cx="8280400" cy="276999"/>
          </a:xfrm>
          <a:prstGeom prst="rect">
            <a:avLst/>
          </a:prstGeom>
          <a:noFill/>
        </p:spPr>
        <p:txBody>
          <a:bodyPr wrap="square" lIns="0" tIns="0" rIns="0" bIns="0" rtlCol="0">
            <a:spAutoFit/>
          </a:bodyPr>
          <a:lstStyle/>
          <a:p>
            <a:pPr fontAlgn="base">
              <a:spcAft>
                <a:spcPct val="0"/>
              </a:spcAft>
              <a:buClr>
                <a:srgbClr val="F0AB00"/>
              </a:buClr>
              <a:buSzPct val="80000"/>
            </a:pPr>
            <a:r>
              <a:rPr lang="en-GB" sz="1800" kern="0" dirty="0">
                <a:solidFill>
                  <a:schemeClr val="accent1"/>
                </a:solidFill>
                <a:ea typeface="Arial Unicode MS" pitchFamily="34" charset="-128"/>
                <a:cs typeface="Arial Unicode MS" pitchFamily="34" charset="-128"/>
              </a:rPr>
              <a:t>evolutionary path in discussion, but this is not detailed today</a:t>
            </a:r>
          </a:p>
        </p:txBody>
      </p:sp>
      <p:pic>
        <p:nvPicPr>
          <p:cNvPr id="6" name="Picture 5">
            <a:extLst>
              <a:ext uri="{FF2B5EF4-FFF2-40B4-BE49-F238E27FC236}">
                <a16:creationId xmlns:a16="http://schemas.microsoft.com/office/drawing/2014/main" id="{8FDF7848-EF04-7B42-9EFB-8350C9C6B2FF}"/>
              </a:ext>
            </a:extLst>
          </p:cNvPr>
          <p:cNvPicPr>
            <a:picLocks noChangeAspect="1"/>
          </p:cNvPicPr>
          <p:nvPr/>
        </p:nvPicPr>
        <p:blipFill>
          <a:blip r:embed="rId2"/>
          <a:stretch>
            <a:fillRect/>
          </a:stretch>
        </p:blipFill>
        <p:spPr>
          <a:xfrm>
            <a:off x="681209" y="1318702"/>
            <a:ext cx="2173202" cy="2173202"/>
          </a:xfrm>
          <a:prstGeom prst="rect">
            <a:avLst/>
          </a:prstGeom>
        </p:spPr>
      </p:pic>
      <p:cxnSp>
        <p:nvCxnSpPr>
          <p:cNvPr id="8" name="Straight Connector 7">
            <a:extLst>
              <a:ext uri="{FF2B5EF4-FFF2-40B4-BE49-F238E27FC236}">
                <a16:creationId xmlns:a16="http://schemas.microsoft.com/office/drawing/2014/main" id="{EE687448-B47B-784A-86D2-10ADD61A607F}"/>
              </a:ext>
            </a:extLst>
          </p:cNvPr>
          <p:cNvCxnSpPr>
            <a:cxnSpLocks/>
          </p:cNvCxnSpPr>
          <p:nvPr/>
        </p:nvCxnSpPr>
        <p:spPr>
          <a:xfrm>
            <a:off x="2459000" y="3170161"/>
            <a:ext cx="8600297" cy="0"/>
          </a:xfrm>
          <a:prstGeom prst="line">
            <a:avLst/>
          </a:prstGeom>
          <a:ln w="349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D679BCF-4C9F-AE4F-ACBE-636A3D55ECD1}"/>
              </a:ext>
            </a:extLst>
          </p:cNvPr>
          <p:cNvSpPr/>
          <p:nvPr/>
        </p:nvSpPr>
        <p:spPr>
          <a:xfrm>
            <a:off x="2742377" y="1742258"/>
            <a:ext cx="7658527" cy="1051570"/>
          </a:xfrm>
          <a:prstGeom prst="rect">
            <a:avLst/>
          </a:prstGeom>
        </p:spPr>
        <p:txBody>
          <a:bodyPr wrap="square">
            <a:spAutoFit/>
          </a:bodyPr>
          <a:lstStyle/>
          <a:p>
            <a:pPr fontAlgn="base">
              <a:spcAft>
                <a:spcPct val="0"/>
              </a:spcAft>
              <a:buClr>
                <a:srgbClr val="F0AB00"/>
              </a:buClr>
              <a:buSzPct val="80000"/>
            </a:pPr>
            <a:endParaRPr lang="en-GB" sz="1800" kern="0" dirty="0">
              <a:ea typeface="Arial Unicode MS" pitchFamily="34" charset="-128"/>
              <a:cs typeface="Arial Unicode MS" pitchFamily="34" charset="-128"/>
            </a:endParaRPr>
          </a:p>
          <a:p>
            <a:pPr fontAlgn="base">
              <a:spcAft>
                <a:spcPct val="0"/>
              </a:spcAft>
              <a:buClr>
                <a:srgbClr val="F0AB00"/>
              </a:buClr>
              <a:buSzPct val="80000"/>
            </a:pPr>
            <a:r>
              <a:rPr lang="en-GB" sz="1800" kern="0" dirty="0">
                <a:ea typeface="Arial Unicode MS" pitchFamily="34" charset="-128"/>
                <a:cs typeface="Arial Unicode MS" pitchFamily="34" charset="-128"/>
              </a:rPr>
              <a:t>… are totally new to this programming model topic: </a:t>
            </a:r>
          </a:p>
          <a:p>
            <a:pPr marL="314325" fontAlgn="base">
              <a:spcBef>
                <a:spcPts val="1000"/>
              </a:spcBef>
              <a:spcAft>
                <a:spcPct val="0"/>
              </a:spcAft>
              <a:buClr>
                <a:srgbClr val="F0AB00"/>
              </a:buClr>
              <a:buSzPct val="80000"/>
            </a:pPr>
            <a:r>
              <a:rPr lang="en-GB" sz="1800" kern="0" dirty="0">
                <a:solidFill>
                  <a:schemeClr val="accent1"/>
                </a:solidFill>
                <a:ea typeface="Arial Unicode MS" pitchFamily="34" charset="-128"/>
                <a:cs typeface="Arial Unicode MS" pitchFamily="34" charset="-128"/>
              </a:rPr>
              <a:t>today’s session is optimized for you</a:t>
            </a:r>
          </a:p>
        </p:txBody>
      </p:sp>
      <p:pic>
        <p:nvPicPr>
          <p:cNvPr id="11" name="Picture 10">
            <a:extLst>
              <a:ext uri="{FF2B5EF4-FFF2-40B4-BE49-F238E27FC236}">
                <a16:creationId xmlns:a16="http://schemas.microsoft.com/office/drawing/2014/main" id="{2FFC7098-2239-E04C-BC48-42B9DAAD0DF0}"/>
              </a:ext>
            </a:extLst>
          </p:cNvPr>
          <p:cNvPicPr>
            <a:picLocks noChangeAspect="1"/>
          </p:cNvPicPr>
          <p:nvPr/>
        </p:nvPicPr>
        <p:blipFill>
          <a:blip r:embed="rId3"/>
          <a:stretch>
            <a:fillRect/>
          </a:stretch>
        </p:blipFill>
        <p:spPr>
          <a:xfrm>
            <a:off x="681209" y="3645343"/>
            <a:ext cx="2173202" cy="2173202"/>
          </a:xfrm>
          <a:prstGeom prst="rect">
            <a:avLst/>
          </a:prstGeom>
        </p:spPr>
      </p:pic>
      <p:cxnSp>
        <p:nvCxnSpPr>
          <p:cNvPr id="12" name="Straight Connector 11">
            <a:extLst>
              <a:ext uri="{FF2B5EF4-FFF2-40B4-BE49-F238E27FC236}">
                <a16:creationId xmlns:a16="http://schemas.microsoft.com/office/drawing/2014/main" id="{560965B5-FEDD-C744-B364-B90A6B5479C9}"/>
              </a:ext>
            </a:extLst>
          </p:cNvPr>
          <p:cNvCxnSpPr>
            <a:cxnSpLocks/>
          </p:cNvCxnSpPr>
          <p:nvPr/>
        </p:nvCxnSpPr>
        <p:spPr>
          <a:xfrm>
            <a:off x="2459000" y="5546226"/>
            <a:ext cx="8631189" cy="0"/>
          </a:xfrm>
          <a:prstGeom prst="line">
            <a:avLst/>
          </a:prstGeom>
          <a:ln w="349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12033B9-CF5A-2F4C-B30A-9184FC680EDF}"/>
              </a:ext>
            </a:extLst>
          </p:cNvPr>
          <p:cNvSpPr/>
          <p:nvPr/>
        </p:nvSpPr>
        <p:spPr>
          <a:xfrm>
            <a:off x="2742377" y="4068899"/>
            <a:ext cx="8848261" cy="646331"/>
          </a:xfrm>
          <a:prstGeom prst="rect">
            <a:avLst/>
          </a:prstGeom>
        </p:spPr>
        <p:txBody>
          <a:bodyPr wrap="square">
            <a:spAutoFit/>
          </a:bodyPr>
          <a:lstStyle/>
          <a:p>
            <a:pPr fontAlgn="base">
              <a:spcAft>
                <a:spcPct val="0"/>
              </a:spcAft>
              <a:buClr>
                <a:srgbClr val="F0AB00"/>
              </a:buClr>
              <a:buSzPct val="80000"/>
            </a:pPr>
            <a:endParaRPr lang="en-GB" sz="1800" kern="0" dirty="0">
              <a:ea typeface="Arial Unicode MS" pitchFamily="34" charset="-128"/>
              <a:cs typeface="Arial Unicode MS" pitchFamily="34" charset="-128"/>
            </a:endParaRPr>
          </a:p>
          <a:p>
            <a:pPr fontAlgn="base">
              <a:spcAft>
                <a:spcPct val="0"/>
              </a:spcAft>
              <a:buClr>
                <a:srgbClr val="F0AB00"/>
              </a:buClr>
              <a:buSzPct val="80000"/>
            </a:pPr>
            <a:r>
              <a:rPr lang="en-GB" sz="1800" kern="0" dirty="0">
                <a:ea typeface="Arial Unicode MS" pitchFamily="34" charset="-128"/>
                <a:cs typeface="Arial Unicode MS" pitchFamily="34" charset="-128"/>
              </a:rPr>
              <a:t>… have experiences with the ABAP programming model for SAP Fiori:</a:t>
            </a:r>
          </a:p>
        </p:txBody>
      </p:sp>
    </p:spTree>
    <p:extLst>
      <p:ext uri="{BB962C8B-B14F-4D97-AF65-F5344CB8AC3E}">
        <p14:creationId xmlns:p14="http://schemas.microsoft.com/office/powerpoint/2010/main" val="4126254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89575-5DE6-344E-B203-614B3B94893B}"/>
              </a:ext>
            </a:extLst>
          </p:cNvPr>
          <p:cNvSpPr>
            <a:spLocks noGrp="1"/>
          </p:cNvSpPr>
          <p:nvPr>
            <p:ph type="title"/>
          </p:nvPr>
        </p:nvSpPr>
        <p:spPr>
          <a:xfrm>
            <a:off x="504001" y="504000"/>
            <a:ext cx="7774694" cy="369332"/>
          </a:xfrm>
        </p:spPr>
        <p:txBody>
          <a:bodyPr/>
          <a:lstStyle/>
          <a:p>
            <a:r>
              <a:rPr lang="en-GB" dirty="0"/>
              <a:t>Programming model: The mission</a:t>
            </a:r>
          </a:p>
        </p:txBody>
      </p:sp>
      <p:sp>
        <p:nvSpPr>
          <p:cNvPr id="6" name="TextBox 5">
            <a:extLst>
              <a:ext uri="{FF2B5EF4-FFF2-40B4-BE49-F238E27FC236}">
                <a16:creationId xmlns:a16="http://schemas.microsoft.com/office/drawing/2014/main" id="{F33D0ED0-BB7F-8646-B411-AA44FAA12861}"/>
              </a:ext>
            </a:extLst>
          </p:cNvPr>
          <p:cNvSpPr txBox="1"/>
          <p:nvPr/>
        </p:nvSpPr>
        <p:spPr>
          <a:xfrm>
            <a:off x="503238" y="4664267"/>
            <a:ext cx="4733213" cy="1007181"/>
          </a:xfrm>
          <a:prstGeom prst="roundRect">
            <a:avLst>
              <a:gd name="adj" fmla="val 0"/>
            </a:avLst>
          </a:prstGeom>
          <a:solidFill>
            <a:schemeClr val="bg1"/>
          </a:solidFill>
          <a:ln w="22225">
            <a:solidFill>
              <a:schemeClr val="accent6">
                <a:lumMod val="50000"/>
              </a:schemeClr>
            </a:solidFill>
          </a:ln>
        </p:spPr>
        <p:txBody>
          <a:bodyPr wrap="square" lIns="72000" tIns="72000" rIns="72000" bIns="72000" rtlCol="0" anchor="ctr" anchorCtr="0">
            <a:noAutofit/>
          </a:bodyPr>
          <a:lstStyle>
            <a:defPPr>
              <a:defRPr lang="de-DE"/>
            </a:defPPr>
            <a:lvl1pPr>
              <a:defRPr sz="1400" b="1">
                <a:solidFill>
                  <a:schemeClr val="tx1">
                    <a:lumMod val="65000"/>
                    <a:lumOff val="35000"/>
                  </a:schemeClr>
                </a:solidFill>
              </a:defRPr>
            </a:lvl1pPr>
          </a:lstStyle>
          <a:p>
            <a:r>
              <a:rPr lang="en-US" dirty="0"/>
              <a:t>… supporting the product qualities</a:t>
            </a:r>
            <a:endParaRPr lang="de-DE" dirty="0"/>
          </a:p>
          <a:p>
            <a:pPr marL="227013"/>
            <a:r>
              <a:rPr lang="en-US" b="0" dirty="0"/>
              <a:t>User experience: SAP Fiori and SAP HANA</a:t>
            </a:r>
          </a:p>
          <a:p>
            <a:pPr marL="227013"/>
            <a:r>
              <a:rPr lang="en-US" b="0" dirty="0"/>
              <a:t>Cloud: scalability </a:t>
            </a:r>
          </a:p>
          <a:p>
            <a:pPr marL="227013"/>
            <a:r>
              <a:rPr lang="en-US" b="0" dirty="0"/>
              <a:t>ABAP assets: non-functional DONE CRITERIA</a:t>
            </a:r>
            <a:endParaRPr lang="de-DE" b="0" dirty="0"/>
          </a:p>
        </p:txBody>
      </p:sp>
      <p:sp>
        <p:nvSpPr>
          <p:cNvPr id="7" name="TextBox 6">
            <a:extLst/>
          </p:cNvPr>
          <p:cNvSpPr txBox="1"/>
          <p:nvPr/>
        </p:nvSpPr>
        <p:spPr>
          <a:xfrm>
            <a:off x="516364" y="1465044"/>
            <a:ext cx="4746339" cy="1251774"/>
          </a:xfrm>
          <a:prstGeom prst="roundRect">
            <a:avLst>
              <a:gd name="adj" fmla="val 0"/>
            </a:avLst>
          </a:prstGeom>
          <a:solidFill>
            <a:schemeClr val="bg1"/>
          </a:solidFill>
          <a:ln w="22225">
            <a:solidFill>
              <a:schemeClr val="accent5"/>
            </a:solidFill>
          </a:ln>
        </p:spPr>
        <p:txBody>
          <a:bodyPr wrap="square" lIns="72000" tIns="72000" rIns="72000" bIns="72000" rtlCol="0" anchor="ctr" anchorCtr="0">
            <a:noAutofit/>
          </a:bodyPr>
          <a:lstStyle/>
          <a:p>
            <a:r>
              <a:rPr lang="en-US" sz="1400" b="1" dirty="0">
                <a:solidFill>
                  <a:schemeClr val="tx1">
                    <a:lumMod val="65000"/>
                    <a:lumOff val="35000"/>
                  </a:schemeClr>
                </a:solidFill>
              </a:rPr>
              <a:t>… for the development of</a:t>
            </a:r>
          </a:p>
          <a:p>
            <a:pPr marL="268288" indent="-268288">
              <a:buSzPct val="80000"/>
              <a:buBlip>
                <a:blip r:embed="rId2"/>
              </a:buBlip>
            </a:pPr>
            <a:r>
              <a:rPr lang="en-US" sz="1400" dirty="0">
                <a:solidFill>
                  <a:schemeClr val="tx1">
                    <a:lumMod val="65000"/>
                    <a:lumOff val="35000"/>
                  </a:schemeClr>
                </a:solidFill>
              </a:rPr>
              <a:t>SAP Fiori apps and </a:t>
            </a:r>
          </a:p>
          <a:p>
            <a:pPr marL="268288" indent="-268288">
              <a:buSzPct val="80000"/>
              <a:buBlip>
                <a:blip r:embed="rId2"/>
              </a:buBlip>
            </a:pPr>
            <a:r>
              <a:rPr lang="en-US" sz="1400" dirty="0">
                <a:solidFill>
                  <a:schemeClr val="tx1">
                    <a:lumMod val="65000"/>
                    <a:lumOff val="35000"/>
                  </a:schemeClr>
                </a:solidFill>
              </a:rPr>
              <a:t>Cloud APIs / A2X services </a:t>
            </a:r>
          </a:p>
          <a:p>
            <a:pPr marL="268288" indent="-268288">
              <a:buSzPct val="80000"/>
              <a:buBlip>
                <a:blip r:embed="rId2"/>
              </a:buBlip>
            </a:pPr>
            <a:r>
              <a:rPr lang="en-US" sz="1400" dirty="0">
                <a:solidFill>
                  <a:schemeClr val="tx1">
                    <a:lumMod val="65000"/>
                    <a:lumOff val="35000"/>
                  </a:schemeClr>
                </a:solidFill>
              </a:rPr>
              <a:t>Other scenarios in ecosystem </a:t>
            </a:r>
            <a:br>
              <a:rPr lang="en-US" sz="1400" dirty="0">
                <a:solidFill>
                  <a:schemeClr val="tx1">
                    <a:lumMod val="65000"/>
                    <a:lumOff val="35000"/>
                  </a:schemeClr>
                </a:solidFill>
              </a:rPr>
            </a:br>
            <a:r>
              <a:rPr lang="en-US" sz="1400" dirty="0">
                <a:solidFill>
                  <a:schemeClr val="tx1">
                    <a:lumMod val="65000"/>
                    <a:lumOff val="35000"/>
                  </a:schemeClr>
                </a:solidFill>
              </a:rPr>
              <a:t>(e.g. Cloud Migration Cockpit, …)</a:t>
            </a:r>
            <a:endParaRPr lang="de-DE" sz="1400" dirty="0">
              <a:solidFill>
                <a:schemeClr val="tx1">
                  <a:lumMod val="65000"/>
                  <a:lumOff val="35000"/>
                </a:schemeClr>
              </a:solidFill>
            </a:endParaRPr>
          </a:p>
        </p:txBody>
      </p:sp>
      <p:sp>
        <p:nvSpPr>
          <p:cNvPr id="8" name="TextBox 7">
            <a:extLst/>
          </p:cNvPr>
          <p:cNvSpPr txBox="1"/>
          <p:nvPr/>
        </p:nvSpPr>
        <p:spPr>
          <a:xfrm>
            <a:off x="6090230" y="2925008"/>
            <a:ext cx="5586993" cy="1222624"/>
          </a:xfrm>
          <a:prstGeom prst="roundRect">
            <a:avLst>
              <a:gd name="adj" fmla="val 0"/>
            </a:avLst>
          </a:prstGeom>
          <a:solidFill>
            <a:schemeClr val="bg1"/>
          </a:solidFill>
          <a:ln w="22225">
            <a:solidFill>
              <a:schemeClr val="bg2">
                <a:lumMod val="50000"/>
              </a:schemeClr>
            </a:solidFill>
          </a:ln>
        </p:spPr>
        <p:txBody>
          <a:bodyPr wrap="square" lIns="72000" tIns="72000" rIns="72000" bIns="72000" rtlCol="0" anchor="ctr" anchorCtr="0">
            <a:noAutofit/>
          </a:bodyPr>
          <a:lstStyle>
            <a:defPPr>
              <a:defRPr lang="de-DE"/>
            </a:defPPr>
            <a:lvl1pPr>
              <a:defRPr sz="1400" b="1">
                <a:solidFill>
                  <a:schemeClr val="tx1">
                    <a:lumMod val="65000"/>
                    <a:lumOff val="35000"/>
                  </a:schemeClr>
                </a:solidFill>
              </a:defRPr>
            </a:lvl1pPr>
          </a:lstStyle>
          <a:p>
            <a:r>
              <a:rPr lang="en-US" dirty="0"/>
              <a:t>… offering an end-to-end experience</a:t>
            </a:r>
            <a:endParaRPr lang="de-DE" dirty="0"/>
          </a:p>
          <a:p>
            <a:pPr indent="227013"/>
            <a:r>
              <a:rPr lang="en-US" b="0" dirty="0"/>
              <a:t>Tools: standardized development flow</a:t>
            </a:r>
          </a:p>
          <a:p>
            <a:pPr indent="227013"/>
            <a:r>
              <a:rPr lang="en-US" b="0" dirty="0"/>
              <a:t>Languages: CDS and ABAP</a:t>
            </a:r>
          </a:p>
          <a:p>
            <a:pPr indent="227013"/>
            <a:r>
              <a:rPr lang="en-US" b="0" dirty="0"/>
              <a:t>Frameworks for optimized development efficiency</a:t>
            </a:r>
          </a:p>
          <a:p>
            <a:pPr indent="227013"/>
            <a:r>
              <a:rPr lang="en-US" b="0" dirty="0"/>
              <a:t>Documentation: best practices &amp; development guides</a:t>
            </a:r>
          </a:p>
        </p:txBody>
      </p:sp>
      <p:sp>
        <p:nvSpPr>
          <p:cNvPr id="9" name="TextBox 8">
            <a:extLst/>
          </p:cNvPr>
          <p:cNvSpPr txBox="1"/>
          <p:nvPr/>
        </p:nvSpPr>
        <p:spPr>
          <a:xfrm>
            <a:off x="503238" y="3073129"/>
            <a:ext cx="4746339" cy="1108792"/>
          </a:xfrm>
          <a:prstGeom prst="roundRect">
            <a:avLst>
              <a:gd name="adj" fmla="val 0"/>
            </a:avLst>
          </a:prstGeom>
          <a:solidFill>
            <a:schemeClr val="bg1"/>
          </a:solidFill>
          <a:ln w="22225">
            <a:solidFill>
              <a:schemeClr val="accent4"/>
            </a:solidFill>
          </a:ln>
        </p:spPr>
        <p:txBody>
          <a:bodyPr wrap="square" lIns="72000" tIns="72000" rIns="72000" bIns="72000" rtlCol="0" anchor="ctr" anchorCtr="0">
            <a:noAutofit/>
          </a:bodyPr>
          <a:lstStyle>
            <a:defPPr>
              <a:defRPr lang="de-DE"/>
            </a:defPPr>
            <a:lvl1pPr>
              <a:defRPr sz="1400" b="1">
                <a:solidFill>
                  <a:schemeClr val="tx1">
                    <a:lumMod val="65000"/>
                    <a:lumOff val="35000"/>
                  </a:schemeClr>
                </a:solidFill>
              </a:defRPr>
            </a:lvl1pPr>
          </a:lstStyle>
          <a:p>
            <a:r>
              <a:rPr lang="en-US" dirty="0"/>
              <a:t>… for customers and partners in SAP S/4HANA</a:t>
            </a:r>
          </a:p>
          <a:p>
            <a:r>
              <a:rPr lang="en-US" dirty="0"/>
              <a:t>… for SAP internal development in SAP S/4HANA</a:t>
            </a:r>
          </a:p>
          <a:p>
            <a:pPr marL="227013" indent="-222250"/>
            <a:r>
              <a:rPr lang="en-US" dirty="0"/>
              <a:t>… for customers and partners in </a:t>
            </a:r>
            <a:br>
              <a:rPr lang="en-US" dirty="0"/>
            </a:br>
            <a:r>
              <a:rPr lang="en-US" dirty="0"/>
              <a:t>SAP Cloud Platform ABAP Environment</a:t>
            </a:r>
            <a:endParaRPr lang="de-DE" dirty="0"/>
          </a:p>
        </p:txBody>
      </p:sp>
      <p:sp>
        <p:nvSpPr>
          <p:cNvPr id="10" name="TextBox 9">
            <a:extLst/>
          </p:cNvPr>
          <p:cNvSpPr txBox="1"/>
          <p:nvPr/>
        </p:nvSpPr>
        <p:spPr>
          <a:xfrm>
            <a:off x="6090230" y="4600197"/>
            <a:ext cx="5575455" cy="1130292"/>
          </a:xfrm>
          <a:prstGeom prst="roundRect">
            <a:avLst>
              <a:gd name="adj" fmla="val 0"/>
            </a:avLst>
          </a:prstGeom>
          <a:solidFill>
            <a:schemeClr val="bg1"/>
          </a:solidFill>
          <a:ln w="22225">
            <a:solidFill>
              <a:schemeClr val="accent1"/>
            </a:solidFill>
          </a:ln>
        </p:spPr>
        <p:txBody>
          <a:bodyPr wrap="square" lIns="72000" tIns="72000" rIns="72000" bIns="72000" rtlCol="0" anchor="ctr" anchorCtr="0">
            <a:noAutofit/>
          </a:bodyPr>
          <a:lstStyle>
            <a:defPPr>
              <a:defRPr lang="de-DE"/>
            </a:defPPr>
            <a:lvl1pPr>
              <a:defRPr sz="1400" b="1">
                <a:solidFill>
                  <a:schemeClr val="tx1">
                    <a:lumMod val="65000"/>
                    <a:lumOff val="35000"/>
                  </a:schemeClr>
                </a:solidFill>
              </a:defRPr>
            </a:lvl1pPr>
          </a:lstStyle>
          <a:p>
            <a:r>
              <a:rPr lang="en-US" dirty="0"/>
              <a:t>… and being flexible </a:t>
            </a:r>
            <a:endParaRPr lang="de-DE" dirty="0"/>
          </a:p>
          <a:p>
            <a:pPr indent="227013"/>
            <a:r>
              <a:rPr lang="en-US" b="0" dirty="0"/>
              <a:t>Out-of-the-box extensibility &amp; verticalization</a:t>
            </a:r>
          </a:p>
          <a:p>
            <a:pPr indent="227013"/>
            <a:r>
              <a:rPr lang="en-US" b="0" dirty="0"/>
              <a:t>Break-outs for non-standardized implementations</a:t>
            </a:r>
          </a:p>
          <a:p>
            <a:pPr indent="227013"/>
            <a:r>
              <a:rPr lang="en-US" b="0" dirty="0"/>
              <a:t>Reuse in “freestyle” development scenarios</a:t>
            </a:r>
          </a:p>
        </p:txBody>
      </p:sp>
      <p:sp>
        <p:nvSpPr>
          <p:cNvPr id="12" name="Rounded Rectangle 11">
            <a:extLst>
              <a:ext uri="{FF2B5EF4-FFF2-40B4-BE49-F238E27FC236}">
                <a16:creationId xmlns:a16="http://schemas.microsoft.com/office/drawing/2014/main" id="{25FFDEBE-820A-7D46-90F2-0FB133C4F911}"/>
              </a:ext>
            </a:extLst>
          </p:cNvPr>
          <p:cNvSpPr/>
          <p:nvPr/>
        </p:nvSpPr>
        <p:spPr>
          <a:xfrm>
            <a:off x="6103356" y="1577917"/>
            <a:ext cx="5586993" cy="519351"/>
          </a:xfrm>
          <a:prstGeom prst="roundRect">
            <a:avLst>
              <a:gd name="adj" fmla="val 50000"/>
            </a:avLst>
          </a:prstGeom>
          <a:solidFill>
            <a:schemeClr val="accent3"/>
          </a:solidFill>
        </p:spPr>
        <p:txBody>
          <a:bodyPr wrap="square" anchor="ctr" anchorCtr="0">
            <a:spAutoFit/>
          </a:bodyPr>
          <a:lstStyle/>
          <a:p>
            <a:pPr algn="ctr"/>
            <a:r>
              <a:rPr lang="de-DE" sz="1800" b="1" dirty="0" err="1">
                <a:solidFill>
                  <a:schemeClr val="bg1"/>
                </a:solidFill>
              </a:rPr>
              <a:t>PROVIDE</a:t>
            </a:r>
            <a:r>
              <a:rPr lang="de-DE" sz="1800" b="1" dirty="0">
                <a:solidFill>
                  <a:schemeClr val="bg1"/>
                </a:solidFill>
              </a:rPr>
              <a:t> A </a:t>
            </a:r>
            <a:r>
              <a:rPr lang="de-DE" sz="1800" b="1" dirty="0" err="1">
                <a:solidFill>
                  <a:schemeClr val="bg1"/>
                </a:solidFill>
              </a:rPr>
              <a:t>PROGRAMMING</a:t>
            </a:r>
            <a:r>
              <a:rPr lang="de-DE" sz="1800" b="1" dirty="0">
                <a:solidFill>
                  <a:schemeClr val="bg1"/>
                </a:solidFill>
              </a:rPr>
              <a:t> MODEL …</a:t>
            </a:r>
          </a:p>
        </p:txBody>
      </p:sp>
      <p:cxnSp>
        <p:nvCxnSpPr>
          <p:cNvPr id="14" name="Elbow Connector 13">
            <a:extLst>
              <a:ext uri="{FF2B5EF4-FFF2-40B4-BE49-F238E27FC236}">
                <a16:creationId xmlns:a16="http://schemas.microsoft.com/office/drawing/2014/main" id="{ECEAC24A-0E1F-B647-87DE-F935296D2458}"/>
              </a:ext>
            </a:extLst>
          </p:cNvPr>
          <p:cNvCxnSpPr>
            <a:cxnSpLocks/>
            <a:stCxn id="12" idx="1"/>
            <a:endCxn id="9" idx="3"/>
          </p:cNvCxnSpPr>
          <p:nvPr/>
        </p:nvCxnSpPr>
        <p:spPr>
          <a:xfrm rot="10800000" flipV="1">
            <a:off x="5249578" y="1837593"/>
            <a:ext cx="853779" cy="1789932"/>
          </a:xfrm>
          <a:prstGeom prst="bentConnector3">
            <a:avLst>
              <a:gd name="adj1" fmla="val 50000"/>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5078EAF-E421-4840-BF34-8299C1406970}"/>
              </a:ext>
            </a:extLst>
          </p:cNvPr>
          <p:cNvCxnSpPr>
            <a:cxnSpLocks/>
            <a:stCxn id="12" idx="1"/>
          </p:cNvCxnSpPr>
          <p:nvPr/>
        </p:nvCxnSpPr>
        <p:spPr>
          <a:xfrm flipH="1">
            <a:off x="5262704" y="1837593"/>
            <a:ext cx="840652"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AA2EE031-139E-F440-A656-7C14C76AA554}"/>
              </a:ext>
            </a:extLst>
          </p:cNvPr>
          <p:cNvCxnSpPr>
            <a:cxnSpLocks/>
            <a:stCxn id="12" idx="1"/>
            <a:endCxn id="6" idx="3"/>
          </p:cNvCxnSpPr>
          <p:nvPr/>
        </p:nvCxnSpPr>
        <p:spPr>
          <a:xfrm rot="10800000" flipV="1">
            <a:off x="5236452" y="1837592"/>
            <a:ext cx="866905" cy="3330265"/>
          </a:xfrm>
          <a:prstGeom prst="bentConnector3">
            <a:avLst>
              <a:gd name="adj1" fmla="val 50000"/>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C139E9C-B71F-D946-BDCD-D96CDFA9352F}"/>
              </a:ext>
            </a:extLst>
          </p:cNvPr>
          <p:cNvCxnSpPr>
            <a:cxnSpLocks/>
            <a:stCxn id="12" idx="2"/>
            <a:endCxn id="8" idx="0"/>
          </p:cNvCxnSpPr>
          <p:nvPr/>
        </p:nvCxnSpPr>
        <p:spPr>
          <a:xfrm flipH="1">
            <a:off x="8883727" y="2097268"/>
            <a:ext cx="13126" cy="82774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B991B0E-2856-024E-A5E1-1180E191508C}"/>
              </a:ext>
            </a:extLst>
          </p:cNvPr>
          <p:cNvCxnSpPr>
            <a:cxnSpLocks/>
            <a:stCxn id="8" idx="2"/>
            <a:endCxn id="10" idx="0"/>
          </p:cNvCxnSpPr>
          <p:nvPr/>
        </p:nvCxnSpPr>
        <p:spPr>
          <a:xfrm flipH="1">
            <a:off x="8877958" y="4147632"/>
            <a:ext cx="5769" cy="452565"/>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09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ADAD-B99A-4B9A-8C12-5E745787AAFE}"/>
              </a:ext>
            </a:extLst>
          </p:cNvPr>
          <p:cNvSpPr>
            <a:spLocks noGrp="1"/>
          </p:cNvSpPr>
          <p:nvPr>
            <p:ph type="title"/>
          </p:nvPr>
        </p:nvSpPr>
        <p:spPr/>
        <p:txBody>
          <a:bodyPr/>
          <a:lstStyle/>
          <a:p>
            <a:r>
              <a:rPr lang="en-GB"/>
              <a:t>The golden rules</a:t>
            </a:r>
          </a:p>
        </p:txBody>
      </p:sp>
      <p:sp>
        <p:nvSpPr>
          <p:cNvPr id="4" name="Oval 3">
            <a:extLst>
              <a:ext uri="{FF2B5EF4-FFF2-40B4-BE49-F238E27FC236}">
                <a16:creationId xmlns:a16="http://schemas.microsoft.com/office/drawing/2014/main" id="{EB3A6C86-F915-5340-B0B0-433CE0547DB2}"/>
              </a:ext>
            </a:extLst>
          </p:cNvPr>
          <p:cNvSpPr/>
          <p:nvPr/>
        </p:nvSpPr>
        <p:spPr bwMode="gray">
          <a:xfrm>
            <a:off x="1478071" y="1546964"/>
            <a:ext cx="933189" cy="933189"/>
          </a:xfrm>
          <a:prstGeom prst="ellipse">
            <a:avLst/>
          </a:prstGeom>
          <a:blipFill>
            <a:blip r:embed="rId2"/>
            <a:stretch>
              <a:fillRect l="8943" t="10359" r="6111" b="4695"/>
            </a:stretch>
          </a:blip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ounded Rectangle 4">
            <a:extLst>
              <a:ext uri="{FF2B5EF4-FFF2-40B4-BE49-F238E27FC236}">
                <a16:creationId xmlns:a16="http://schemas.microsoft.com/office/drawing/2014/main" id="{A4BD4932-0E8F-4544-9429-130ACD0BCD64}"/>
              </a:ext>
            </a:extLst>
          </p:cNvPr>
          <p:cNvSpPr/>
          <p:nvPr/>
        </p:nvSpPr>
        <p:spPr bwMode="gray">
          <a:xfrm>
            <a:off x="3388290" y="1546963"/>
            <a:ext cx="6607480" cy="933189"/>
          </a:xfrm>
          <a:prstGeom prst="roundRect">
            <a:avLst>
              <a:gd name="adj" fmla="val 50000"/>
            </a:avLst>
          </a:prstGeom>
          <a:noFill/>
          <a:ln w="25400" algn="ctr">
            <a:solidFill>
              <a:schemeClr val="accent1"/>
            </a:solidFill>
            <a:miter lim="800000"/>
            <a:headEnd/>
            <a:tailEnd/>
          </a:ln>
        </p:spPr>
        <p:txBody>
          <a:bodyPr lIns="90000" tIns="72000" rIns="90000" bIns="72000" rtlCol="0" anchor="ctr"/>
          <a:lstStyle/>
          <a:p>
            <a:pPr algn="ctr" defTabSz="914400" fontAlgn="base">
              <a:spcBef>
                <a:spcPts val="6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ABAP Development Tools in Eclipse </a:t>
            </a:r>
            <a:r>
              <a:rPr lang="en-GB" sz="1400" kern="0" dirty="0">
                <a:solidFill>
                  <a:schemeClr val="bg1">
                    <a:lumMod val="50000"/>
                  </a:schemeClr>
                </a:solidFill>
                <a:ea typeface="Arial Unicode MS" pitchFamily="34" charset="-128"/>
                <a:cs typeface="Arial Unicode MS" pitchFamily="34" charset="-128"/>
              </a:rPr>
              <a:t>for all development tasks</a:t>
            </a:r>
          </a:p>
          <a:p>
            <a:pPr algn="ctr" defTabSz="914400" fontAlgn="base">
              <a:spcBef>
                <a:spcPts val="600"/>
              </a:spcBef>
              <a:spcAft>
                <a:spcPct val="0"/>
              </a:spcAft>
              <a:buClr>
                <a:srgbClr val="F0AB00"/>
              </a:buClr>
              <a:buSzPct val="80000"/>
            </a:pPr>
            <a:r>
              <a:rPr lang="en-GB" sz="1400" kern="0" dirty="0">
                <a:solidFill>
                  <a:schemeClr val="bg1">
                    <a:lumMod val="50000"/>
                  </a:schemeClr>
                </a:solidFill>
                <a:ea typeface="Arial Unicode MS" pitchFamily="34" charset="-128"/>
                <a:cs typeface="Arial Unicode MS" pitchFamily="34" charset="-128"/>
              </a:rPr>
              <a:t>Developer on-boarding</a:t>
            </a:r>
          </a:p>
          <a:p>
            <a:pPr algn="ctr" defTabSz="914400" fontAlgn="base">
              <a:spcBef>
                <a:spcPts val="600"/>
              </a:spcBef>
              <a:spcAft>
                <a:spcPct val="0"/>
              </a:spcAft>
              <a:buClr>
                <a:srgbClr val="F0AB00"/>
              </a:buClr>
              <a:buSzPct val="80000"/>
            </a:pPr>
            <a:r>
              <a:rPr lang="en-GB" sz="1400" kern="0" dirty="0">
                <a:solidFill>
                  <a:schemeClr val="bg1">
                    <a:lumMod val="50000"/>
                  </a:schemeClr>
                </a:solidFill>
                <a:ea typeface="Arial Unicode MS" pitchFamily="34" charset="-128"/>
                <a:cs typeface="Arial Unicode MS" pitchFamily="34" charset="-128"/>
              </a:rPr>
              <a:t>End-to-end development flow</a:t>
            </a:r>
          </a:p>
        </p:txBody>
      </p:sp>
      <p:cxnSp>
        <p:nvCxnSpPr>
          <p:cNvPr id="7" name="Straight Connector 6">
            <a:extLst>
              <a:ext uri="{FF2B5EF4-FFF2-40B4-BE49-F238E27FC236}">
                <a16:creationId xmlns:a16="http://schemas.microsoft.com/office/drawing/2014/main" id="{D7082AA8-46D1-DB4E-B658-DF8E27633FF6}"/>
              </a:ext>
            </a:extLst>
          </p:cNvPr>
          <p:cNvCxnSpPr>
            <a:stCxn id="4" idx="6"/>
            <a:endCxn id="5" idx="1"/>
          </p:cNvCxnSpPr>
          <p:nvPr/>
        </p:nvCxnSpPr>
        <p:spPr>
          <a:xfrm flipV="1">
            <a:off x="2411260" y="2013558"/>
            <a:ext cx="977030" cy="1"/>
          </a:xfrm>
          <a:prstGeom prst="line">
            <a:avLst/>
          </a:prstGeom>
          <a:ln w="254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CE024F8-AFA6-904C-A881-3B1A9305CD1C}"/>
              </a:ext>
            </a:extLst>
          </p:cNvPr>
          <p:cNvSpPr/>
          <p:nvPr/>
        </p:nvSpPr>
        <p:spPr bwMode="gray">
          <a:xfrm>
            <a:off x="1478071" y="3072074"/>
            <a:ext cx="933189" cy="933189"/>
          </a:xfrm>
          <a:prstGeom prst="ellipse">
            <a:avLst/>
          </a:prstGeom>
          <a:blipFill>
            <a:blip r:embed="rId2"/>
            <a:stretch>
              <a:fillRect l="8943" t="10359" r="6111" b="4695"/>
            </a:stretch>
          </a:blip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ounded Rectangle 8">
            <a:extLst>
              <a:ext uri="{FF2B5EF4-FFF2-40B4-BE49-F238E27FC236}">
                <a16:creationId xmlns:a16="http://schemas.microsoft.com/office/drawing/2014/main" id="{E3CA2EA2-931D-084C-9784-C34CFC21BBF1}"/>
              </a:ext>
            </a:extLst>
          </p:cNvPr>
          <p:cNvSpPr/>
          <p:nvPr/>
        </p:nvSpPr>
        <p:spPr bwMode="gray">
          <a:xfrm>
            <a:off x="3388290" y="3072073"/>
            <a:ext cx="6607480" cy="933189"/>
          </a:xfrm>
          <a:prstGeom prst="roundRect">
            <a:avLst>
              <a:gd name="adj" fmla="val 50000"/>
            </a:avLst>
          </a:prstGeom>
          <a:noFill/>
          <a:ln w="25400" algn="ctr">
            <a:solidFill>
              <a:schemeClr val="accent1"/>
            </a:solidFill>
            <a:miter lim="800000"/>
            <a:headEnd/>
            <a:tailEnd/>
          </a:ln>
        </p:spPr>
        <p:txBody>
          <a:bodyPr lIns="90000" tIns="72000" rIns="90000" bIns="72000" rtlCol="0" anchor="ctr"/>
          <a:lstStyle/>
          <a:p>
            <a:pPr algn="ctr" defTabSz="914400" fontAlgn="base">
              <a:spcBef>
                <a:spcPts val="6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Language: ABAP and CDS</a:t>
            </a:r>
          </a:p>
          <a:p>
            <a:pPr algn="ctr" defTabSz="914400" fontAlgn="base">
              <a:spcBef>
                <a:spcPts val="600"/>
              </a:spcBef>
              <a:spcAft>
                <a:spcPct val="0"/>
              </a:spcAft>
              <a:buClr>
                <a:srgbClr val="F0AB00"/>
              </a:buClr>
              <a:buSzPct val="80000"/>
            </a:pPr>
            <a:r>
              <a:rPr lang="en-GB" sz="1400" kern="0" dirty="0">
                <a:solidFill>
                  <a:schemeClr val="bg1">
                    <a:lumMod val="50000"/>
                  </a:schemeClr>
                </a:solidFill>
                <a:ea typeface="Arial Unicode MS" pitchFamily="34" charset="-128"/>
                <a:cs typeface="Arial Unicode MS" pitchFamily="34" charset="-128"/>
              </a:rPr>
              <a:t>Standard implementation tasks via typed APIs supporting </a:t>
            </a:r>
          </a:p>
          <a:p>
            <a:pPr algn="ctr" defTabSz="914400" fontAlgn="base">
              <a:spcBef>
                <a:spcPts val="600"/>
              </a:spcBef>
              <a:spcAft>
                <a:spcPct val="0"/>
              </a:spcAft>
              <a:buClr>
                <a:srgbClr val="F0AB00"/>
              </a:buClr>
              <a:buSzPct val="80000"/>
            </a:pPr>
            <a:r>
              <a:rPr lang="en-GB" sz="1400" kern="0" dirty="0">
                <a:solidFill>
                  <a:schemeClr val="bg1">
                    <a:lumMod val="50000"/>
                  </a:schemeClr>
                </a:solidFill>
                <a:ea typeface="Arial Unicode MS" pitchFamily="34" charset="-128"/>
                <a:cs typeface="Arial Unicode MS" pitchFamily="34" charset="-128"/>
              </a:rPr>
              <a:t>Auto-completion, element info, static code checks</a:t>
            </a:r>
          </a:p>
        </p:txBody>
      </p:sp>
      <p:cxnSp>
        <p:nvCxnSpPr>
          <p:cNvPr id="10" name="Straight Connector 9">
            <a:extLst>
              <a:ext uri="{FF2B5EF4-FFF2-40B4-BE49-F238E27FC236}">
                <a16:creationId xmlns:a16="http://schemas.microsoft.com/office/drawing/2014/main" id="{C9707F8E-72C4-9E40-9DFE-B9C876F4517C}"/>
              </a:ext>
            </a:extLst>
          </p:cNvPr>
          <p:cNvCxnSpPr>
            <a:stCxn id="8" idx="6"/>
            <a:endCxn id="9" idx="1"/>
          </p:cNvCxnSpPr>
          <p:nvPr/>
        </p:nvCxnSpPr>
        <p:spPr>
          <a:xfrm flipV="1">
            <a:off x="2411260" y="3538668"/>
            <a:ext cx="977030" cy="1"/>
          </a:xfrm>
          <a:prstGeom prst="line">
            <a:avLst/>
          </a:prstGeom>
          <a:ln w="254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441906B3-F430-574D-BA4A-2B10FBEA7872}"/>
              </a:ext>
            </a:extLst>
          </p:cNvPr>
          <p:cNvSpPr/>
          <p:nvPr/>
        </p:nvSpPr>
        <p:spPr bwMode="gray">
          <a:xfrm>
            <a:off x="1478071" y="4597184"/>
            <a:ext cx="933189" cy="933189"/>
          </a:xfrm>
          <a:prstGeom prst="ellipse">
            <a:avLst/>
          </a:prstGeom>
          <a:blipFill>
            <a:blip r:embed="rId2"/>
            <a:stretch>
              <a:fillRect l="8943" t="10359" r="6111" b="4695"/>
            </a:stretch>
          </a:blip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ounded Rectangle 11">
            <a:extLst>
              <a:ext uri="{FF2B5EF4-FFF2-40B4-BE49-F238E27FC236}">
                <a16:creationId xmlns:a16="http://schemas.microsoft.com/office/drawing/2014/main" id="{586775A6-38F2-A44D-9FA3-67DAA9262C6E}"/>
              </a:ext>
            </a:extLst>
          </p:cNvPr>
          <p:cNvSpPr/>
          <p:nvPr/>
        </p:nvSpPr>
        <p:spPr bwMode="gray">
          <a:xfrm>
            <a:off x="3388290" y="4597183"/>
            <a:ext cx="6607480" cy="933189"/>
          </a:xfrm>
          <a:prstGeom prst="roundRect">
            <a:avLst>
              <a:gd name="adj" fmla="val 50000"/>
            </a:avLst>
          </a:prstGeom>
          <a:noFill/>
          <a:ln w="25400" algn="ctr">
            <a:solidFill>
              <a:schemeClr val="accent1"/>
            </a:solidFill>
            <a:miter lim="800000"/>
            <a:headEnd/>
            <a:tailEnd/>
          </a:ln>
        </p:spPr>
        <p:txBody>
          <a:bodyPr lIns="90000" tIns="72000" rIns="90000" bIns="72000" rtlCol="0" anchor="ctr"/>
          <a:lstStyle/>
          <a:p>
            <a:pPr algn="ctr" defTabSz="914400" fontAlgn="base">
              <a:spcBef>
                <a:spcPts val="6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Frameworks</a:t>
            </a:r>
          </a:p>
          <a:p>
            <a:pPr algn="ctr" defTabSz="914400" fontAlgn="base">
              <a:spcBef>
                <a:spcPts val="600"/>
              </a:spcBef>
              <a:spcAft>
                <a:spcPct val="0"/>
              </a:spcAft>
              <a:buClr>
                <a:srgbClr val="F0AB00"/>
              </a:buClr>
              <a:buSzPct val="80000"/>
            </a:pPr>
            <a:r>
              <a:rPr lang="en-GB" sz="1400" kern="0" dirty="0">
                <a:solidFill>
                  <a:schemeClr val="bg1">
                    <a:lumMod val="50000"/>
                  </a:schemeClr>
                </a:solidFill>
                <a:ea typeface="Arial Unicode MS" pitchFamily="34" charset="-128"/>
                <a:cs typeface="Arial Unicode MS" pitchFamily="34" charset="-128"/>
              </a:rPr>
              <a:t>Take over technical implementation tasks</a:t>
            </a:r>
          </a:p>
          <a:p>
            <a:pPr algn="ctr" defTabSz="914400" fontAlgn="base">
              <a:spcBef>
                <a:spcPts val="600"/>
              </a:spcBef>
              <a:spcAft>
                <a:spcPct val="0"/>
              </a:spcAft>
              <a:buClr>
                <a:srgbClr val="F0AB00"/>
              </a:buClr>
              <a:buSzPct val="80000"/>
            </a:pPr>
            <a:r>
              <a:rPr lang="en-GB" sz="1400" kern="0" dirty="0">
                <a:solidFill>
                  <a:schemeClr val="bg1">
                    <a:lumMod val="50000"/>
                  </a:schemeClr>
                </a:solidFill>
                <a:ea typeface="Arial Unicode MS" pitchFamily="34" charset="-128"/>
                <a:cs typeface="Arial Unicode MS" pitchFamily="34" charset="-128"/>
              </a:rPr>
              <a:t>Business logic added in code exits on protocol agnostic layers</a:t>
            </a:r>
          </a:p>
        </p:txBody>
      </p:sp>
      <p:cxnSp>
        <p:nvCxnSpPr>
          <p:cNvPr id="13" name="Straight Connector 12">
            <a:extLst>
              <a:ext uri="{FF2B5EF4-FFF2-40B4-BE49-F238E27FC236}">
                <a16:creationId xmlns:a16="http://schemas.microsoft.com/office/drawing/2014/main" id="{3C8458AF-8FD1-C749-A7FA-C0F8810F4548}"/>
              </a:ext>
            </a:extLst>
          </p:cNvPr>
          <p:cNvCxnSpPr>
            <a:stCxn id="11" idx="6"/>
            <a:endCxn id="12" idx="1"/>
          </p:cNvCxnSpPr>
          <p:nvPr/>
        </p:nvCxnSpPr>
        <p:spPr>
          <a:xfrm flipV="1">
            <a:off x="2411260" y="5063778"/>
            <a:ext cx="977030" cy="1"/>
          </a:xfrm>
          <a:prstGeom prst="line">
            <a:avLst/>
          </a:prstGeom>
          <a:ln w="254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84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457" y="504761"/>
            <a:ext cx="11183564" cy="738472"/>
          </a:xfrm>
        </p:spPr>
        <p:txBody>
          <a:bodyPr/>
          <a:lstStyle/>
          <a:p>
            <a:r>
              <a:rPr lang="en-US" dirty="0"/>
              <a:t>ABAP Development: Must learn topics</a:t>
            </a:r>
            <a:br>
              <a:rPr lang="en-US" dirty="0"/>
            </a:br>
            <a:endParaRPr lang="en-US" b="0" dirty="0"/>
          </a:p>
        </p:txBody>
      </p:sp>
      <p:sp>
        <p:nvSpPr>
          <p:cNvPr id="8" name="Rounded Rectangle 7"/>
          <p:cNvSpPr/>
          <p:nvPr/>
        </p:nvSpPr>
        <p:spPr bwMode="gray">
          <a:xfrm>
            <a:off x="3668580" y="4330606"/>
            <a:ext cx="3804759" cy="2074489"/>
          </a:xfrm>
          <a:prstGeom prst="roundRect">
            <a:avLst/>
          </a:prstGeom>
          <a:noFill/>
          <a:ln w="25400" algn="ctr">
            <a:solidFill>
              <a:schemeClr val="accent1"/>
            </a:solidFill>
            <a:miter lim="800000"/>
            <a:headEnd/>
            <a:tailEnd/>
          </a:ln>
        </p:spPr>
        <p:txBody>
          <a:bodyPr lIns="89977" tIns="71981" rIns="503868" bIns="71981" rtlCol="0" anchor="t" anchorCtr="0"/>
          <a:lstStyle/>
          <a:p>
            <a:pPr algn="ctr" defTabSz="914126" fontAlgn="base">
              <a:spcBef>
                <a:spcPct val="50000"/>
              </a:spcBef>
              <a:spcAft>
                <a:spcPct val="0"/>
              </a:spcAft>
              <a:buClr>
                <a:srgbClr val="F0AB00"/>
              </a:buClr>
              <a:buSzPct val="80000"/>
            </a:pPr>
            <a:r>
              <a:rPr lang="en-US" sz="1600" kern="0">
                <a:solidFill>
                  <a:schemeClr val="accent1"/>
                </a:solidFill>
                <a:ea typeface="Arial Unicode MS" pitchFamily="34" charset="-128"/>
                <a:cs typeface="Arial Unicode MS" pitchFamily="34" charset="-128"/>
              </a:rPr>
              <a:t>BUSINESS OBJECTS</a:t>
            </a:r>
          </a:p>
          <a:p>
            <a:pPr algn="ctr" defTabSz="914126" fontAlgn="base">
              <a:spcBef>
                <a:spcPts val="500"/>
              </a:spcBef>
              <a:buClr>
                <a:srgbClr val="F0AB00"/>
              </a:buClr>
              <a:buSzPct val="80000"/>
            </a:pPr>
            <a:endParaRPr lang="en-US" sz="1200" kern="0">
              <a:solidFill>
                <a:schemeClr val="accent1"/>
              </a:solidFill>
              <a:ea typeface="Arial Unicode MS" pitchFamily="34" charset="-128"/>
              <a:cs typeface="Arial Unicode MS" pitchFamily="34" charset="-128"/>
            </a:endParaRPr>
          </a:p>
        </p:txBody>
      </p:sp>
      <p:sp>
        <p:nvSpPr>
          <p:cNvPr id="9" name="Rounded Rectangle 8"/>
          <p:cNvSpPr/>
          <p:nvPr/>
        </p:nvSpPr>
        <p:spPr bwMode="gray">
          <a:xfrm>
            <a:off x="7656173" y="4300502"/>
            <a:ext cx="3853539" cy="2074489"/>
          </a:xfrm>
          <a:prstGeom prst="roundRect">
            <a:avLst/>
          </a:prstGeom>
          <a:noFill/>
          <a:ln w="25400" algn="ctr">
            <a:solidFill>
              <a:schemeClr val="accent1"/>
            </a:solidFill>
            <a:miter lim="800000"/>
            <a:headEnd/>
            <a:tailEnd/>
          </a:ln>
        </p:spPr>
        <p:txBody>
          <a:bodyPr lIns="89977" tIns="71981" rIns="107972" bIns="71981" rtlCol="0" anchor="t" anchorCtr="0"/>
          <a:lstStyle/>
          <a:p>
            <a:pPr algn="ctr" defTabSz="914126" fontAlgn="base">
              <a:spcBef>
                <a:spcPts val="600"/>
              </a:spcBef>
              <a:buClr>
                <a:srgbClr val="F0AB00"/>
              </a:buClr>
              <a:buSzPct val="80000"/>
            </a:pPr>
            <a:r>
              <a:rPr lang="en-US" sz="1600" kern="0">
                <a:solidFill>
                  <a:schemeClr val="accent1"/>
                </a:solidFill>
                <a:ea typeface="Arial Unicode MS" pitchFamily="34" charset="-128"/>
                <a:cs typeface="Arial Unicode MS" pitchFamily="34" charset="-128"/>
              </a:rPr>
              <a:t>QUERIES</a:t>
            </a:r>
          </a:p>
        </p:txBody>
      </p:sp>
      <p:sp>
        <p:nvSpPr>
          <p:cNvPr id="11" name="Rounded Rectangle 30"/>
          <p:cNvSpPr/>
          <p:nvPr/>
        </p:nvSpPr>
        <p:spPr bwMode="gray">
          <a:xfrm>
            <a:off x="560240" y="5269575"/>
            <a:ext cx="2463278" cy="445242"/>
          </a:xfrm>
          <a:prstGeom prst="roundRect">
            <a:avLst>
              <a:gd name="adj" fmla="val 8140"/>
            </a:avLst>
          </a:prstGeom>
          <a:solidFill>
            <a:schemeClr val="bg1"/>
          </a:solidFill>
          <a:ln w="25400" algn="ctr">
            <a:noFill/>
            <a:miter lim="800000"/>
            <a:headEnd/>
            <a:tailEnd/>
          </a:ln>
        </p:spPr>
        <p:txBody>
          <a:bodyPr lIns="89956" tIns="71964" rIns="89956" bIns="71964" rtlCol="0" anchor="ctr"/>
          <a:lstStyle/>
          <a:p>
            <a:pPr algn="ctr" defTabSz="913943" fontAlgn="base">
              <a:spcBef>
                <a:spcPct val="50000"/>
              </a:spcBef>
              <a:spcAft>
                <a:spcPct val="0"/>
              </a:spcAft>
              <a:buClr>
                <a:srgbClr val="F0AB00"/>
              </a:buClr>
              <a:buSzPct val="80000"/>
            </a:pPr>
            <a:r>
              <a:rPr lang="en-US" sz="1600" kern="0">
                <a:solidFill>
                  <a:schemeClr val="accent1"/>
                </a:solidFill>
                <a:ea typeface="Arial Unicode MS" pitchFamily="34" charset="-128"/>
                <a:cs typeface="Arial Unicode MS" pitchFamily="34" charset="-128"/>
              </a:rPr>
              <a:t>DATA MODELING &amp; BEHAVIOR</a:t>
            </a:r>
          </a:p>
        </p:txBody>
      </p:sp>
      <p:cxnSp>
        <p:nvCxnSpPr>
          <p:cNvPr id="4" name="Straight Connector 3">
            <a:extLst>
              <a:ext uri="{FF2B5EF4-FFF2-40B4-BE49-F238E27FC236}">
                <a16:creationId xmlns:a16="http://schemas.microsoft.com/office/drawing/2014/main" id="{009D3013-AFF9-764E-BD9B-DCFEC5485169}"/>
              </a:ext>
            </a:extLst>
          </p:cNvPr>
          <p:cNvCxnSpPr>
            <a:cxnSpLocks/>
          </p:cNvCxnSpPr>
          <p:nvPr/>
        </p:nvCxnSpPr>
        <p:spPr>
          <a:xfrm>
            <a:off x="3241016" y="4330606"/>
            <a:ext cx="0" cy="2080451"/>
          </a:xfrm>
          <a:prstGeom prst="line">
            <a:avLst/>
          </a:prstGeom>
          <a:ln w="190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bwMode="gray">
          <a:xfrm>
            <a:off x="3668580" y="2463776"/>
            <a:ext cx="7841131" cy="742867"/>
          </a:xfrm>
          <a:prstGeom prst="roundRect">
            <a:avLst/>
          </a:prstGeom>
          <a:noFill/>
          <a:ln w="25400" algn="ctr">
            <a:solidFill>
              <a:schemeClr val="accent3"/>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r>
              <a:rPr lang="en-US" sz="1600" kern="0">
                <a:solidFill>
                  <a:schemeClr val="accent3"/>
                </a:solidFill>
                <a:ea typeface="Arial Unicode MS" pitchFamily="34" charset="-128"/>
                <a:cs typeface="Arial Unicode MS" pitchFamily="34" charset="-128"/>
              </a:rPr>
              <a:t>SERVICE BINDING</a:t>
            </a:r>
            <a:br>
              <a:rPr lang="en-US" sz="1799" kern="0">
                <a:solidFill>
                  <a:schemeClr val="accent3"/>
                </a:solidFill>
                <a:ea typeface="Arial Unicode MS" pitchFamily="34" charset="-128"/>
                <a:cs typeface="Arial Unicode MS" pitchFamily="34" charset="-128"/>
              </a:rPr>
            </a:br>
            <a:r>
              <a:rPr lang="en-US" sz="1400" kern="0">
                <a:solidFill>
                  <a:schemeClr val="accent3"/>
                </a:solidFill>
                <a:ea typeface="Arial Unicode MS" pitchFamily="34" charset="-128"/>
                <a:cs typeface="Arial Unicode MS" pitchFamily="34" charset="-128"/>
              </a:rPr>
              <a:t>Bind the service to OData protocol</a:t>
            </a:r>
          </a:p>
        </p:txBody>
      </p:sp>
      <p:sp>
        <p:nvSpPr>
          <p:cNvPr id="7" name="Rounded Rectangle 6"/>
          <p:cNvSpPr/>
          <p:nvPr/>
        </p:nvSpPr>
        <p:spPr bwMode="gray">
          <a:xfrm>
            <a:off x="3668579" y="3301670"/>
            <a:ext cx="7841130" cy="742867"/>
          </a:xfrm>
          <a:prstGeom prst="roundRect">
            <a:avLst/>
          </a:prstGeom>
          <a:noFill/>
          <a:ln w="25400" algn="ctr">
            <a:solidFill>
              <a:schemeClr val="accent3"/>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r>
              <a:rPr lang="en-US" sz="1600" kern="0">
                <a:solidFill>
                  <a:schemeClr val="accent3"/>
                </a:solidFill>
                <a:ea typeface="Arial Unicode MS" pitchFamily="34" charset="-128"/>
                <a:cs typeface="Arial Unicode MS" pitchFamily="34" charset="-128"/>
              </a:rPr>
              <a:t>SERVICE DEFINITION</a:t>
            </a:r>
            <a:br>
              <a:rPr lang="en-US" sz="1799" kern="0">
                <a:solidFill>
                  <a:schemeClr val="accent3"/>
                </a:solidFill>
                <a:ea typeface="Arial Unicode MS" pitchFamily="34" charset="-128"/>
                <a:cs typeface="Arial Unicode MS" pitchFamily="34" charset="-128"/>
              </a:rPr>
            </a:br>
            <a:r>
              <a:rPr lang="en-US" sz="1400" kern="0">
                <a:solidFill>
                  <a:schemeClr val="accent3"/>
                </a:solidFill>
                <a:ea typeface="Arial Unicode MS" pitchFamily="34" charset="-128"/>
                <a:cs typeface="Arial Unicode MS" pitchFamily="34" charset="-128"/>
              </a:rPr>
              <a:t>Define scope to be exposed</a:t>
            </a:r>
          </a:p>
        </p:txBody>
      </p:sp>
      <p:sp>
        <p:nvSpPr>
          <p:cNvPr id="10" name="Rounded Rectangle 28"/>
          <p:cNvSpPr/>
          <p:nvPr/>
        </p:nvSpPr>
        <p:spPr bwMode="gray">
          <a:xfrm>
            <a:off x="814861" y="2863965"/>
            <a:ext cx="1954038" cy="780382"/>
          </a:xfrm>
          <a:prstGeom prst="roundRect">
            <a:avLst>
              <a:gd name="adj" fmla="val 17442"/>
            </a:avLst>
          </a:prstGeom>
          <a:solidFill>
            <a:schemeClr val="bg1"/>
          </a:solidFill>
          <a:ln w="12700" algn="ctr">
            <a:noFill/>
            <a:miter lim="800000"/>
            <a:headEnd/>
            <a:tailEnd/>
          </a:ln>
        </p:spPr>
        <p:txBody>
          <a:bodyPr lIns="89956" tIns="71964" rIns="89956" bIns="71964" rtlCol="0" anchor="ctr"/>
          <a:lstStyle/>
          <a:p>
            <a:pPr algn="ctr" defTabSz="913943" fontAlgn="base">
              <a:spcBef>
                <a:spcPct val="50000"/>
              </a:spcBef>
              <a:spcAft>
                <a:spcPct val="0"/>
              </a:spcAft>
              <a:buClr>
                <a:srgbClr val="F0AB00"/>
              </a:buClr>
              <a:buSzPct val="80000"/>
            </a:pPr>
            <a:r>
              <a:rPr lang="en-US" sz="1600" kern="0">
                <a:solidFill>
                  <a:schemeClr val="accent3"/>
                </a:solidFill>
                <a:ea typeface="Arial Unicode MS" pitchFamily="34" charset="-128"/>
                <a:cs typeface="Arial Unicode MS" pitchFamily="34" charset="-128"/>
              </a:rPr>
              <a:t>BUSINESS SERVICES PROVISIONING</a:t>
            </a:r>
          </a:p>
        </p:txBody>
      </p:sp>
      <p:cxnSp>
        <p:nvCxnSpPr>
          <p:cNvPr id="35" name="Straight Connector 34">
            <a:extLst>
              <a:ext uri="{FF2B5EF4-FFF2-40B4-BE49-F238E27FC236}">
                <a16:creationId xmlns:a16="http://schemas.microsoft.com/office/drawing/2014/main" id="{60EE70F9-FE1E-7346-89ED-85CE22F45502}"/>
              </a:ext>
            </a:extLst>
          </p:cNvPr>
          <p:cNvCxnSpPr>
            <a:cxnSpLocks/>
          </p:cNvCxnSpPr>
          <p:nvPr/>
        </p:nvCxnSpPr>
        <p:spPr>
          <a:xfrm>
            <a:off x="3241016" y="2463776"/>
            <a:ext cx="0" cy="1580760"/>
          </a:xfrm>
          <a:prstGeom prst="line">
            <a:avLst/>
          </a:prstGeom>
          <a:ln w="254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bwMode="gray">
          <a:xfrm>
            <a:off x="3668580" y="1447859"/>
            <a:ext cx="3804759" cy="792453"/>
          </a:xfrm>
          <a:prstGeom prst="roundRect">
            <a:avLst/>
          </a:prstGeom>
          <a:ln>
            <a:solidFill>
              <a:schemeClr val="accent4"/>
            </a:solidFill>
            <a:headEnd/>
            <a:tailEnd/>
          </a:ln>
        </p:spPr>
        <p:style>
          <a:lnRef idx="2">
            <a:schemeClr val="accent5"/>
          </a:lnRef>
          <a:fillRef idx="1">
            <a:schemeClr val="lt1"/>
          </a:fillRef>
          <a:effectRef idx="0">
            <a:schemeClr val="accent5"/>
          </a:effectRef>
          <a:fontRef idx="minor">
            <a:schemeClr val="dk1"/>
          </a:fontRef>
        </p:style>
        <p:txBody>
          <a:bodyPr lIns="89977" tIns="71981" rIns="89977" bIns="71981" rtlCol="0" anchor="ctr"/>
          <a:lstStyle/>
          <a:p>
            <a:pPr algn="ctr" defTabSz="914126" fontAlgn="base">
              <a:spcBef>
                <a:spcPct val="50000"/>
              </a:spcBef>
              <a:spcAft>
                <a:spcPct val="0"/>
              </a:spcAft>
              <a:buClr>
                <a:srgbClr val="F0AB00"/>
              </a:buClr>
              <a:buSzPct val="80000"/>
            </a:pPr>
            <a:r>
              <a:rPr lang="en-US" sz="1600" kern="0">
                <a:solidFill>
                  <a:schemeClr val="accent4"/>
                </a:solidFill>
                <a:ea typeface="Arial Unicode MS" pitchFamily="34" charset="-128"/>
                <a:cs typeface="Arial Unicode MS" pitchFamily="34" charset="-128"/>
              </a:rPr>
              <a:t>SAP Fiori UI </a:t>
            </a:r>
            <a:br>
              <a:rPr lang="en-US" sz="1799" kern="0">
                <a:solidFill>
                  <a:schemeClr val="accent4"/>
                </a:solidFill>
                <a:ea typeface="Arial Unicode MS" pitchFamily="34" charset="-128"/>
                <a:cs typeface="Arial Unicode MS" pitchFamily="34" charset="-128"/>
              </a:rPr>
            </a:br>
            <a:r>
              <a:rPr lang="en-US" sz="1400" kern="0">
                <a:solidFill>
                  <a:schemeClr val="accent4"/>
                </a:solidFill>
                <a:ea typeface="Arial Unicode MS" pitchFamily="34" charset="-128"/>
                <a:cs typeface="Arial Unicode MS" pitchFamily="34" charset="-128"/>
              </a:rPr>
              <a:t>Consume</a:t>
            </a:r>
            <a:r>
              <a:rPr lang="en-US" sz="1799" kern="0">
                <a:solidFill>
                  <a:schemeClr val="accent4"/>
                </a:solidFill>
                <a:ea typeface="Arial Unicode MS" pitchFamily="34" charset="-128"/>
                <a:cs typeface="Arial Unicode MS" pitchFamily="34" charset="-128"/>
              </a:rPr>
              <a:t> </a:t>
            </a:r>
            <a:r>
              <a:rPr lang="en-US" sz="1400" kern="0">
                <a:solidFill>
                  <a:schemeClr val="accent4"/>
                </a:solidFill>
                <a:ea typeface="Arial Unicode MS" pitchFamily="34" charset="-128"/>
                <a:cs typeface="Arial Unicode MS" pitchFamily="34" charset="-128"/>
              </a:rPr>
              <a:t>OData UI services</a:t>
            </a:r>
          </a:p>
        </p:txBody>
      </p:sp>
      <p:sp>
        <p:nvSpPr>
          <p:cNvPr id="36" name="Rounded Rectangle 35"/>
          <p:cNvSpPr/>
          <p:nvPr/>
        </p:nvSpPr>
        <p:spPr bwMode="gray">
          <a:xfrm>
            <a:off x="7656171" y="1442599"/>
            <a:ext cx="3853538" cy="780382"/>
          </a:xfrm>
          <a:prstGeom prst="roundRect">
            <a:avLst/>
          </a:prstGeom>
          <a:ln>
            <a:solidFill>
              <a:schemeClr val="accent4"/>
            </a:solidFill>
            <a:headEnd/>
            <a:tailEnd/>
          </a:ln>
        </p:spPr>
        <p:style>
          <a:lnRef idx="2">
            <a:schemeClr val="accent5"/>
          </a:lnRef>
          <a:fillRef idx="1">
            <a:schemeClr val="lt1"/>
          </a:fillRef>
          <a:effectRef idx="0">
            <a:schemeClr val="accent5"/>
          </a:effectRef>
          <a:fontRef idx="minor">
            <a:schemeClr val="dk1"/>
          </a:fontRef>
        </p:style>
        <p:txBody>
          <a:bodyPr lIns="89977" tIns="71981" rIns="89977" bIns="71981" rtlCol="0" anchor="ctr"/>
          <a:lstStyle/>
          <a:p>
            <a:pPr algn="ctr" defTabSz="914126" fontAlgn="base">
              <a:spcBef>
                <a:spcPct val="50000"/>
              </a:spcBef>
              <a:spcAft>
                <a:spcPct val="0"/>
              </a:spcAft>
              <a:buClr>
                <a:srgbClr val="F0AB00"/>
              </a:buClr>
              <a:buSzPct val="80000"/>
            </a:pPr>
            <a:r>
              <a:rPr lang="en-US" sz="1600" kern="0">
                <a:solidFill>
                  <a:schemeClr val="accent4"/>
                </a:solidFill>
                <a:ea typeface="Arial Unicode MS" pitchFamily="34" charset="-128"/>
                <a:cs typeface="Arial Unicode MS" pitchFamily="34" charset="-128"/>
              </a:rPr>
              <a:t>A2X</a:t>
            </a:r>
            <a:r>
              <a:rPr lang="en-US" sz="1799" kern="0">
                <a:solidFill>
                  <a:schemeClr val="accent4"/>
                </a:solidFill>
                <a:ea typeface="Arial Unicode MS" pitchFamily="34" charset="-128"/>
                <a:cs typeface="Arial Unicode MS" pitchFamily="34" charset="-128"/>
              </a:rPr>
              <a:t> </a:t>
            </a:r>
            <a:br>
              <a:rPr lang="en-US" sz="1799" kern="0">
                <a:solidFill>
                  <a:schemeClr val="accent4"/>
                </a:solidFill>
                <a:ea typeface="Arial Unicode MS" pitchFamily="34" charset="-128"/>
                <a:cs typeface="Arial Unicode MS" pitchFamily="34" charset="-128"/>
              </a:rPr>
            </a:br>
            <a:r>
              <a:rPr lang="en-US" sz="1400" kern="0">
                <a:solidFill>
                  <a:schemeClr val="accent4"/>
                </a:solidFill>
                <a:ea typeface="Arial Unicode MS" pitchFamily="34" charset="-128"/>
                <a:cs typeface="Arial Unicode MS" pitchFamily="34" charset="-128"/>
              </a:rPr>
              <a:t>Consume</a:t>
            </a:r>
            <a:r>
              <a:rPr lang="en-US" sz="1799" kern="0">
                <a:solidFill>
                  <a:schemeClr val="accent4"/>
                </a:solidFill>
                <a:ea typeface="Arial Unicode MS" pitchFamily="34" charset="-128"/>
                <a:cs typeface="Arial Unicode MS" pitchFamily="34" charset="-128"/>
              </a:rPr>
              <a:t> </a:t>
            </a:r>
            <a:r>
              <a:rPr lang="en-US" sz="1400" kern="0">
                <a:solidFill>
                  <a:schemeClr val="accent4"/>
                </a:solidFill>
                <a:ea typeface="Arial Unicode MS" pitchFamily="34" charset="-128"/>
                <a:cs typeface="Arial Unicode MS" pitchFamily="34" charset="-128"/>
              </a:rPr>
              <a:t>OData A2X services</a:t>
            </a:r>
          </a:p>
        </p:txBody>
      </p:sp>
      <p:sp>
        <p:nvSpPr>
          <p:cNvPr id="38" name="Rounded Rectangle 28"/>
          <p:cNvSpPr/>
          <p:nvPr/>
        </p:nvSpPr>
        <p:spPr bwMode="gray">
          <a:xfrm>
            <a:off x="814861" y="1568903"/>
            <a:ext cx="1954038" cy="543442"/>
          </a:xfrm>
          <a:prstGeom prst="roundRect">
            <a:avLst>
              <a:gd name="adj" fmla="val 17442"/>
            </a:avLst>
          </a:prstGeom>
          <a:ln>
            <a:noFill/>
            <a:headEnd/>
            <a:tailEnd/>
          </a:ln>
        </p:spPr>
        <p:style>
          <a:lnRef idx="2">
            <a:schemeClr val="accent5"/>
          </a:lnRef>
          <a:fillRef idx="1">
            <a:schemeClr val="lt1"/>
          </a:fillRef>
          <a:effectRef idx="0">
            <a:schemeClr val="accent5"/>
          </a:effectRef>
          <a:fontRef idx="minor">
            <a:schemeClr val="dk1"/>
          </a:fontRef>
        </p:style>
        <p:txBody>
          <a:bodyPr lIns="89956" tIns="71964" rIns="89956" bIns="71964" rtlCol="0" anchor="ctr"/>
          <a:lstStyle/>
          <a:p>
            <a:pPr algn="ctr" defTabSz="913943" fontAlgn="base">
              <a:spcBef>
                <a:spcPct val="50000"/>
              </a:spcBef>
              <a:spcAft>
                <a:spcPct val="0"/>
              </a:spcAft>
              <a:buClr>
                <a:srgbClr val="F0AB00"/>
              </a:buClr>
              <a:buSzPct val="80000"/>
            </a:pPr>
            <a:r>
              <a:rPr lang="en-US" sz="1600" kern="0">
                <a:solidFill>
                  <a:schemeClr val="accent4"/>
                </a:solidFill>
                <a:ea typeface="Arial Unicode MS" pitchFamily="34" charset="-128"/>
                <a:cs typeface="Arial Unicode MS" pitchFamily="34" charset="-128"/>
              </a:rPr>
              <a:t>SERVICE CONSUMPTION</a:t>
            </a:r>
            <a:endParaRPr lang="en-US" sz="1400" kern="0">
              <a:solidFill>
                <a:schemeClr val="accent4"/>
              </a:solidFill>
              <a:ea typeface="Arial Unicode MS" pitchFamily="34" charset="-128"/>
              <a:cs typeface="Arial Unicode MS" pitchFamily="34" charset="-128"/>
            </a:endParaRPr>
          </a:p>
        </p:txBody>
      </p:sp>
      <p:cxnSp>
        <p:nvCxnSpPr>
          <p:cNvPr id="39" name="Straight Connector 38">
            <a:extLst>
              <a:ext uri="{FF2B5EF4-FFF2-40B4-BE49-F238E27FC236}">
                <a16:creationId xmlns:a16="http://schemas.microsoft.com/office/drawing/2014/main" id="{60EE70F9-FE1E-7346-89ED-85CE22F45502}"/>
              </a:ext>
            </a:extLst>
          </p:cNvPr>
          <p:cNvCxnSpPr/>
          <p:nvPr/>
        </p:nvCxnSpPr>
        <p:spPr>
          <a:xfrm>
            <a:off x="3241016" y="1447861"/>
            <a:ext cx="0" cy="797717"/>
          </a:xfrm>
          <a:prstGeom prst="line">
            <a:avLst/>
          </a:prstGeom>
          <a:ln>
            <a:solidFill>
              <a:schemeClr val="accent4"/>
            </a:solidFill>
            <a:headEnd type="none" w="med" len="med"/>
            <a:tailEnd type="none" w="med" len="med"/>
          </a:ln>
        </p:spPr>
        <p:style>
          <a:lnRef idx="2">
            <a:schemeClr val="accent5"/>
          </a:lnRef>
          <a:fillRef idx="1">
            <a:schemeClr val="lt1"/>
          </a:fillRef>
          <a:effectRef idx="0">
            <a:schemeClr val="accent5"/>
          </a:effectRef>
          <a:fontRef idx="minor">
            <a:schemeClr val="dk1"/>
          </a:fontRef>
        </p:style>
      </p:cxnSp>
      <p:sp>
        <p:nvSpPr>
          <p:cNvPr id="49" name="Chevron 48">
            <a:extLst>
              <a:ext uri="{FF2B5EF4-FFF2-40B4-BE49-F238E27FC236}">
                <a16:creationId xmlns:a16="http://schemas.microsoft.com/office/drawing/2014/main" id="{FC017A8E-FD96-134E-A8E3-3174AFE6FE97}"/>
              </a:ext>
            </a:extLst>
          </p:cNvPr>
          <p:cNvSpPr/>
          <p:nvPr/>
        </p:nvSpPr>
        <p:spPr bwMode="gray">
          <a:xfrm rot="16200000">
            <a:off x="1678047" y="4378607"/>
            <a:ext cx="227669" cy="431108"/>
          </a:xfrm>
          <a:prstGeom prst="chevron">
            <a:avLst>
              <a:gd name="adj" fmla="val 48649"/>
            </a:avLst>
          </a:prstGeom>
          <a:solidFill>
            <a:schemeClr val="bg1">
              <a:lumMod val="50000"/>
            </a:schemeClr>
          </a:solidFill>
          <a:ln w="25400" algn="ctr">
            <a:solidFill>
              <a:schemeClr val="bg1">
                <a:lumMod val="50000"/>
              </a:schemeClr>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43" name="Chevron 42">
            <a:extLst>
              <a:ext uri="{FF2B5EF4-FFF2-40B4-BE49-F238E27FC236}">
                <a16:creationId xmlns:a16="http://schemas.microsoft.com/office/drawing/2014/main" id="{10C07810-55EB-6A4A-BEF5-1AF1B7E31279}"/>
              </a:ext>
            </a:extLst>
          </p:cNvPr>
          <p:cNvSpPr/>
          <p:nvPr/>
        </p:nvSpPr>
        <p:spPr bwMode="gray">
          <a:xfrm rot="16200000">
            <a:off x="1678047" y="2220747"/>
            <a:ext cx="227669" cy="431108"/>
          </a:xfrm>
          <a:prstGeom prst="chevron">
            <a:avLst>
              <a:gd name="adj" fmla="val 48649"/>
            </a:avLst>
          </a:prstGeom>
          <a:solidFill>
            <a:schemeClr val="bg1">
              <a:lumMod val="50000"/>
            </a:schemeClr>
          </a:solidFill>
          <a:ln w="25400" algn="ctr">
            <a:solidFill>
              <a:schemeClr val="bg1">
                <a:lumMod val="50000"/>
              </a:schemeClr>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37" name="Oval 36">
            <a:extLst>
              <a:ext uri="{FF2B5EF4-FFF2-40B4-BE49-F238E27FC236}">
                <a16:creationId xmlns:a16="http://schemas.microsoft.com/office/drawing/2014/main" id="{902E3925-745F-2441-9C14-CFB9DE0DADBE}"/>
              </a:ext>
            </a:extLst>
          </p:cNvPr>
          <p:cNvSpPr/>
          <p:nvPr/>
        </p:nvSpPr>
        <p:spPr bwMode="gray">
          <a:xfrm>
            <a:off x="4352998" y="4827379"/>
            <a:ext cx="445219" cy="445219"/>
          </a:xfrm>
          <a:prstGeom prst="ellipse">
            <a:avLst/>
          </a:prstGeom>
          <a:blipFill>
            <a:blip r:embed="rId3"/>
            <a:stretch>
              <a:fillRect l="11837" t="11837" r="11837" b="11837"/>
            </a:stretch>
          </a:blipFill>
          <a:ln w="9525"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42" name="Oval 41">
            <a:extLst>
              <a:ext uri="{FF2B5EF4-FFF2-40B4-BE49-F238E27FC236}">
                <a16:creationId xmlns:a16="http://schemas.microsoft.com/office/drawing/2014/main" id="{AC980D65-4B1E-1B42-8845-B5754DC77BD0}"/>
              </a:ext>
            </a:extLst>
          </p:cNvPr>
          <p:cNvSpPr/>
          <p:nvPr/>
        </p:nvSpPr>
        <p:spPr bwMode="gray">
          <a:xfrm>
            <a:off x="4350841" y="5339472"/>
            <a:ext cx="445219" cy="445219"/>
          </a:xfrm>
          <a:prstGeom prst="ellipse">
            <a:avLst/>
          </a:prstGeom>
          <a:blipFill>
            <a:blip r:embed="rId4"/>
            <a:stretch>
              <a:fillRect l="17665" t="17665" r="17665" b="17665"/>
            </a:stretch>
          </a:blipFill>
          <a:ln w="9525"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44" name="Oval 43">
            <a:extLst>
              <a:ext uri="{FF2B5EF4-FFF2-40B4-BE49-F238E27FC236}">
                <a16:creationId xmlns:a16="http://schemas.microsoft.com/office/drawing/2014/main" id="{B497AE35-21B5-1A4D-BA28-B0FF60CAC295}"/>
              </a:ext>
            </a:extLst>
          </p:cNvPr>
          <p:cNvSpPr/>
          <p:nvPr/>
        </p:nvSpPr>
        <p:spPr bwMode="gray">
          <a:xfrm>
            <a:off x="4352999" y="5851565"/>
            <a:ext cx="445219" cy="445219"/>
          </a:xfrm>
          <a:prstGeom prst="ellipse">
            <a:avLst/>
          </a:prstGeom>
          <a:blipFill>
            <a:blip r:embed="rId5"/>
            <a:stretch>
              <a:fillRect l="6385" t="6385" r="6385" b="6385"/>
            </a:stretch>
          </a:blipFill>
          <a:ln w="9525"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40" name="TextBox 39">
            <a:extLst>
              <a:ext uri="{FF2B5EF4-FFF2-40B4-BE49-F238E27FC236}">
                <a16:creationId xmlns:a16="http://schemas.microsoft.com/office/drawing/2014/main" id="{FDB36C60-FD20-D34C-9CA5-636DBA93B2F5}"/>
              </a:ext>
            </a:extLst>
          </p:cNvPr>
          <p:cNvSpPr txBox="1"/>
          <p:nvPr/>
        </p:nvSpPr>
        <p:spPr>
          <a:xfrm>
            <a:off x="4865901" y="4936793"/>
            <a:ext cx="1992014" cy="2153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solidFill>
                  <a:schemeClr val="accent1"/>
                </a:solidFill>
                <a:ea typeface="Arial Unicode MS" pitchFamily="34" charset="-128"/>
                <a:cs typeface="Arial Unicode MS" pitchFamily="34" charset="-128"/>
              </a:rPr>
              <a:t>Data modeling with CDS</a:t>
            </a:r>
          </a:p>
        </p:txBody>
      </p:sp>
      <p:sp>
        <p:nvSpPr>
          <p:cNvPr id="45" name="TextBox 44">
            <a:extLst>
              <a:ext uri="{FF2B5EF4-FFF2-40B4-BE49-F238E27FC236}">
                <a16:creationId xmlns:a16="http://schemas.microsoft.com/office/drawing/2014/main" id="{EB6F1C71-E6CC-3348-9458-660FD7491937}"/>
              </a:ext>
            </a:extLst>
          </p:cNvPr>
          <p:cNvSpPr txBox="1"/>
          <p:nvPr/>
        </p:nvSpPr>
        <p:spPr>
          <a:xfrm>
            <a:off x="4865901" y="5407633"/>
            <a:ext cx="1472776" cy="2153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a:solidFill>
                  <a:schemeClr val="accent1"/>
                </a:solidFill>
                <a:ea typeface="Arial Unicode MS" pitchFamily="34" charset="-128"/>
                <a:cs typeface="Arial Unicode MS" pitchFamily="34" charset="-128"/>
              </a:rPr>
              <a:t>Behavior definition</a:t>
            </a:r>
          </a:p>
        </p:txBody>
      </p:sp>
      <p:sp>
        <p:nvSpPr>
          <p:cNvPr id="46" name="TextBox 45">
            <a:extLst>
              <a:ext uri="{FF2B5EF4-FFF2-40B4-BE49-F238E27FC236}">
                <a16:creationId xmlns:a16="http://schemas.microsoft.com/office/drawing/2014/main" id="{63C5439E-CF8A-714C-A670-AE146E242A56}"/>
              </a:ext>
            </a:extLst>
          </p:cNvPr>
          <p:cNvSpPr txBox="1"/>
          <p:nvPr/>
        </p:nvSpPr>
        <p:spPr>
          <a:xfrm>
            <a:off x="4865901" y="5966478"/>
            <a:ext cx="2068938" cy="2153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a:solidFill>
                  <a:schemeClr val="accent1"/>
                </a:solidFill>
                <a:ea typeface="Arial Unicode MS" pitchFamily="34" charset="-128"/>
                <a:cs typeface="Arial Unicode MS" pitchFamily="34" charset="-128"/>
              </a:rPr>
              <a:t>Behaviour implementation</a:t>
            </a:r>
          </a:p>
        </p:txBody>
      </p:sp>
      <p:sp>
        <p:nvSpPr>
          <p:cNvPr id="47" name="Oval 46">
            <a:extLst>
              <a:ext uri="{FF2B5EF4-FFF2-40B4-BE49-F238E27FC236}">
                <a16:creationId xmlns:a16="http://schemas.microsoft.com/office/drawing/2014/main" id="{9F6AD740-51B4-2740-8418-929492F11EBF}"/>
              </a:ext>
            </a:extLst>
          </p:cNvPr>
          <p:cNvSpPr/>
          <p:nvPr/>
        </p:nvSpPr>
        <p:spPr bwMode="gray">
          <a:xfrm flipV="1">
            <a:off x="5639299" y="3450494"/>
            <a:ext cx="445219" cy="445219"/>
          </a:xfrm>
          <a:prstGeom prst="ellipse">
            <a:avLst/>
          </a:prstGeom>
          <a:blipFill>
            <a:blip r:embed="rId6"/>
            <a:stretch>
              <a:fillRect l="11837" t="11837" r="11837" b="11837"/>
            </a:stretch>
          </a:blipFill>
          <a:ln w="9525" algn="ctr">
            <a:solidFill>
              <a:schemeClr val="accent3"/>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48" name="Oval 47">
            <a:extLst>
              <a:ext uri="{FF2B5EF4-FFF2-40B4-BE49-F238E27FC236}">
                <a16:creationId xmlns:a16="http://schemas.microsoft.com/office/drawing/2014/main" id="{02233F38-5E80-424B-8FF0-154182234162}"/>
              </a:ext>
            </a:extLst>
          </p:cNvPr>
          <p:cNvSpPr/>
          <p:nvPr/>
        </p:nvSpPr>
        <p:spPr bwMode="gray">
          <a:xfrm>
            <a:off x="8473411" y="5174749"/>
            <a:ext cx="445219" cy="445219"/>
          </a:xfrm>
          <a:prstGeom prst="ellipse">
            <a:avLst/>
          </a:prstGeom>
          <a:blipFill>
            <a:blip r:embed="rId3"/>
            <a:stretch>
              <a:fillRect l="11837" t="11837" r="11837" b="11837"/>
            </a:stretch>
          </a:blipFill>
          <a:ln w="9525"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50" name="TextBox 49">
            <a:extLst>
              <a:ext uri="{FF2B5EF4-FFF2-40B4-BE49-F238E27FC236}">
                <a16:creationId xmlns:a16="http://schemas.microsoft.com/office/drawing/2014/main" id="{9AF2CB8B-30FD-BC4E-8FBF-58CDA34CE5B0}"/>
              </a:ext>
            </a:extLst>
          </p:cNvPr>
          <p:cNvSpPr txBox="1"/>
          <p:nvPr/>
        </p:nvSpPr>
        <p:spPr>
          <a:xfrm>
            <a:off x="8986314" y="5284163"/>
            <a:ext cx="1992014" cy="2153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solidFill>
                  <a:schemeClr val="accent1"/>
                </a:solidFill>
                <a:ea typeface="Arial Unicode MS" pitchFamily="34" charset="-128"/>
                <a:cs typeface="Arial Unicode MS" pitchFamily="34" charset="-128"/>
              </a:rPr>
              <a:t>Data modeling with CDS</a:t>
            </a:r>
          </a:p>
        </p:txBody>
      </p:sp>
      <p:sp>
        <p:nvSpPr>
          <p:cNvPr id="51" name="Oval 50">
            <a:extLst>
              <a:ext uri="{FF2B5EF4-FFF2-40B4-BE49-F238E27FC236}">
                <a16:creationId xmlns:a16="http://schemas.microsoft.com/office/drawing/2014/main" id="{83F98364-5C15-7F44-BC3C-2AC82DEF67F0}"/>
              </a:ext>
            </a:extLst>
          </p:cNvPr>
          <p:cNvSpPr/>
          <p:nvPr/>
        </p:nvSpPr>
        <p:spPr bwMode="gray">
          <a:xfrm flipH="1" flipV="1">
            <a:off x="5639298" y="2612600"/>
            <a:ext cx="445219" cy="445219"/>
          </a:xfrm>
          <a:prstGeom prst="ellipse">
            <a:avLst/>
          </a:prstGeom>
          <a:blipFill>
            <a:blip r:embed="rId7"/>
            <a:stretch>
              <a:fillRect l="11837" t="11837" r="11837" b="11837"/>
            </a:stretch>
          </a:blipFill>
          <a:ln w="9525" algn="ctr">
            <a:solidFill>
              <a:schemeClr val="accent3"/>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Tree>
    <p:extLst>
      <p:ext uri="{BB962C8B-B14F-4D97-AF65-F5344CB8AC3E}">
        <p14:creationId xmlns:p14="http://schemas.microsoft.com/office/powerpoint/2010/main" val="117643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375441" y="2329248"/>
            <a:ext cx="8045183" cy="4006751"/>
          </a:xfrm>
        </p:spPr>
        <p:txBody>
          <a:bodyPr>
            <a:normAutofit/>
          </a:bodyPr>
          <a:lstStyle/>
          <a:p>
            <a:r>
              <a:rPr lang="en-US" dirty="0"/>
              <a:t>What is a Business Object?</a:t>
            </a:r>
          </a:p>
          <a:p>
            <a:r>
              <a:rPr lang="en-US" dirty="0"/>
              <a:t>What is a Business Service?</a:t>
            </a:r>
          </a:p>
          <a:p>
            <a:r>
              <a:rPr lang="en-US" dirty="0"/>
              <a:t>The Big Picture</a:t>
            </a:r>
          </a:p>
          <a:p>
            <a:r>
              <a:rPr lang="en-US" dirty="0"/>
              <a:t>Optional: </a:t>
            </a:r>
            <a:r>
              <a:rPr lang="en-US"/>
              <a:t>OData Consumption</a:t>
            </a:r>
            <a:endParaRPr lang="en-US" dirty="0"/>
          </a:p>
          <a:p>
            <a:pPr lvl="1"/>
            <a:endParaRPr lang="en-US" dirty="0"/>
          </a:p>
        </p:txBody>
      </p:sp>
      <p:sp>
        <p:nvSpPr>
          <p:cNvPr id="2" name="Title 1"/>
          <p:cNvSpPr>
            <a:spLocks noGrp="1"/>
          </p:cNvSpPr>
          <p:nvPr>
            <p:ph type="title"/>
          </p:nvPr>
        </p:nvSpPr>
        <p:spPr/>
        <p:txBody>
          <a:bodyPr/>
          <a:lstStyle/>
          <a:p>
            <a:r>
              <a:rPr lang="en-US" dirty="0"/>
              <a:t>Agenda</a:t>
            </a:r>
          </a:p>
        </p:txBody>
      </p:sp>
      <p:pic>
        <p:nvPicPr>
          <p:cNvPr id="5" name="Picture 4">
            <a:extLst>
              <a:ext uri="{FF2B5EF4-FFF2-40B4-BE49-F238E27FC236}">
                <a16:creationId xmlns:a16="http://schemas.microsoft.com/office/drawing/2014/main" id="{5A553A15-3638-452C-A041-55EA218E36D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4328" r="16647" b="2390"/>
          <a:stretch/>
        </p:blipFill>
        <p:spPr>
          <a:xfrm flipH="1">
            <a:off x="9784078" y="450850"/>
            <a:ext cx="2411095" cy="2978150"/>
          </a:xfrm>
          <a:prstGeom prst="rect">
            <a:avLst/>
          </a:prstGeom>
        </p:spPr>
      </p:pic>
    </p:spTree>
    <p:extLst>
      <p:ext uri="{BB962C8B-B14F-4D97-AF65-F5344CB8AC3E}">
        <p14:creationId xmlns:p14="http://schemas.microsoft.com/office/powerpoint/2010/main" val="4128684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DB157-2BF0-AB41-9610-740AF323CE85}"/>
              </a:ext>
            </a:extLst>
          </p:cNvPr>
          <p:cNvSpPr/>
          <p:nvPr/>
        </p:nvSpPr>
        <p:spPr bwMode="gray">
          <a:xfrm>
            <a:off x="0" y="2727832"/>
            <a:ext cx="12195175" cy="4130168"/>
          </a:xfrm>
          <a:prstGeom prst="rect">
            <a:avLst/>
          </a:prstGeom>
          <a:solidFill>
            <a:schemeClr val="tx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106455F1-FAA5-934A-86CB-5619B993F83C}"/>
              </a:ext>
            </a:extLst>
          </p:cNvPr>
          <p:cNvSpPr txBox="1"/>
          <p:nvPr/>
        </p:nvSpPr>
        <p:spPr>
          <a:xfrm>
            <a:off x="1226066" y="4152436"/>
            <a:ext cx="9743052" cy="2031325"/>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GB" sz="6600" b="1" kern="0" spc="600" dirty="0">
                <a:solidFill>
                  <a:schemeClr val="bg1"/>
                </a:solidFill>
                <a:ea typeface="Arial Unicode MS" pitchFamily="34" charset="-128"/>
                <a:cs typeface="Arial Unicode MS" pitchFamily="34" charset="-128"/>
              </a:rPr>
              <a:t>WHAT IS A </a:t>
            </a:r>
            <a:br>
              <a:rPr lang="en-GB" sz="6600" b="1" kern="0" spc="600" dirty="0">
                <a:solidFill>
                  <a:schemeClr val="bg1"/>
                </a:solidFill>
                <a:ea typeface="Arial Unicode MS" pitchFamily="34" charset="-128"/>
                <a:cs typeface="Arial Unicode MS" pitchFamily="34" charset="-128"/>
              </a:rPr>
            </a:br>
            <a:r>
              <a:rPr lang="en-GB" sz="6600" b="1" kern="0" spc="600" dirty="0">
                <a:solidFill>
                  <a:schemeClr val="accent1"/>
                </a:solidFill>
                <a:ea typeface="Arial Unicode MS" pitchFamily="34" charset="-128"/>
                <a:cs typeface="Arial Unicode MS" pitchFamily="34" charset="-128"/>
              </a:rPr>
              <a:t>BUSINESS OBJECT?</a:t>
            </a:r>
          </a:p>
        </p:txBody>
      </p:sp>
      <p:sp>
        <p:nvSpPr>
          <p:cNvPr id="2" name="Oval 1">
            <a:extLst>
              <a:ext uri="{FF2B5EF4-FFF2-40B4-BE49-F238E27FC236}">
                <a16:creationId xmlns:a16="http://schemas.microsoft.com/office/drawing/2014/main" id="{DBE7968F-0838-9E4C-B549-CB7A0969518D}"/>
              </a:ext>
            </a:extLst>
          </p:cNvPr>
          <p:cNvSpPr/>
          <p:nvPr/>
        </p:nvSpPr>
        <p:spPr bwMode="gray">
          <a:xfrm>
            <a:off x="4877453" y="1492607"/>
            <a:ext cx="2440267" cy="2440267"/>
          </a:xfrm>
          <a:prstGeom prst="ellipse">
            <a:avLst/>
          </a:prstGeom>
          <a:solidFill>
            <a:schemeClr val="bg1"/>
          </a:solidFill>
          <a:ln w="60325"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731A40A7-C9D0-784B-953F-D4A7E3540038}"/>
              </a:ext>
            </a:extLst>
          </p:cNvPr>
          <p:cNvPicPr>
            <a:picLocks noChangeAspect="1"/>
          </p:cNvPicPr>
          <p:nvPr/>
        </p:nvPicPr>
        <p:blipFill>
          <a:blip r:embed="rId2"/>
          <a:stretch>
            <a:fillRect/>
          </a:stretch>
        </p:blipFill>
        <p:spPr>
          <a:xfrm>
            <a:off x="5095995" y="1654417"/>
            <a:ext cx="2003185" cy="2003185"/>
          </a:xfrm>
          <a:prstGeom prst="rect">
            <a:avLst/>
          </a:prstGeom>
        </p:spPr>
      </p:pic>
    </p:spTree>
    <p:extLst>
      <p:ext uri="{BB962C8B-B14F-4D97-AF65-F5344CB8AC3E}">
        <p14:creationId xmlns:p14="http://schemas.microsoft.com/office/powerpoint/2010/main" val="1306118835"/>
      </p:ext>
    </p:extLst>
  </p:cSld>
  <p:clrMapOvr>
    <a:masterClrMapping/>
  </p:clrMapOvr>
</p:sld>
</file>

<file path=ppt/theme/theme1.xml><?xml version="1.0" encoding="utf-8"?>
<a:theme xmlns:a="http://schemas.openxmlformats.org/drawingml/2006/main" name="SAP TechED 2018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67E0FF2B-EAFE-498A-81AE-E2E407387608}" vid="{BBA72CEB-6228-4EC5-9B4D-C9654FD6781B}"/>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582ED0EE23B841803F22923343CB3C" ma:contentTypeVersion="2" ma:contentTypeDescription="Create a new document." ma:contentTypeScope="" ma:versionID="b9894ccc53cf7909e56e2002ffae7565">
  <xsd:schema xmlns:xsd="http://www.w3.org/2001/XMLSchema" xmlns:xs="http://www.w3.org/2001/XMLSchema" xmlns:p="http://schemas.microsoft.com/office/2006/metadata/properties" xmlns:ns2="224af5c0-3d10-45ca-bc8d-48f15c88b588" targetNamespace="http://schemas.microsoft.com/office/2006/metadata/properties" ma:root="true" ma:fieldsID="916d51e9070d5e72bec31a42bf570893" ns2:_="">
    <xsd:import namespace="224af5c0-3d10-45ca-bc8d-48f15c88b58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af5c0-3d10-45ca-bc8d-48f15c88b5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CD7BB9F-F29C-4127-9AEA-EB5748BE85D9}">
  <ds:schemaRefs>
    <ds:schemaRef ds:uri="http://schemas.microsoft.com/sharepoint/v3/contenttype/forms"/>
  </ds:schemaRefs>
</ds:datastoreItem>
</file>

<file path=customXml/itemProps2.xml><?xml version="1.0" encoding="utf-8"?>
<ds:datastoreItem xmlns:ds="http://schemas.openxmlformats.org/officeDocument/2006/customXml" ds:itemID="{5A3CC803-9048-4B8E-A0C7-A1EDA1A63C7E}">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224af5c0-3d10-45ca-bc8d-48f15c88b588"/>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C487B21-976B-4473-BCE4-C055ED121E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af5c0-3d10-45ca-bc8d-48f15c88b5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SAP_2018_16x9_white</Template>
  <TotalTime>0</TotalTime>
  <Words>1727</Words>
  <Application>Microsoft Office PowerPoint</Application>
  <PresentationFormat>Custom</PresentationFormat>
  <Paragraphs>500</Paragraphs>
  <Slides>37</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 Unicode MS</vt:lpstr>
      <vt:lpstr>BentonSansRegular</vt:lpstr>
      <vt:lpstr>-webkit-standard</vt:lpstr>
      <vt:lpstr>Arial</vt:lpstr>
      <vt:lpstr>Courier New</vt:lpstr>
      <vt:lpstr>Symbol</vt:lpstr>
      <vt:lpstr>Wingdings</vt:lpstr>
      <vt:lpstr>Wingdings</vt:lpstr>
      <vt:lpstr>SAP TechED 2018 16x9 white</vt:lpstr>
      <vt:lpstr>CNA215 – The Big Picture of the  ABAP RESTful Programming Model </vt:lpstr>
      <vt:lpstr>PowerPoint Presentation</vt:lpstr>
      <vt:lpstr>Availability and useful links</vt:lpstr>
      <vt:lpstr>For all of you that ...</vt:lpstr>
      <vt:lpstr>Programming model: The mission</vt:lpstr>
      <vt:lpstr>The golden rules</vt:lpstr>
      <vt:lpstr>ABAP Development: Must learn topics </vt:lpstr>
      <vt:lpstr>Agenda</vt:lpstr>
      <vt:lpstr>PowerPoint Presentation</vt:lpstr>
      <vt:lpstr>What is a business object (BO)?</vt:lpstr>
      <vt:lpstr>Business object runtime</vt:lpstr>
      <vt:lpstr>Business objects - status overview</vt:lpstr>
      <vt:lpstr>Business objects - unmanaged</vt:lpstr>
      <vt:lpstr>Business objects - managed</vt:lpstr>
      <vt:lpstr>Business objects - save unmanaged</vt:lpstr>
      <vt:lpstr>Standard operations - Create, Update, Delete</vt:lpstr>
      <vt:lpstr>Specific operations- (static) actions</vt:lpstr>
      <vt:lpstr>Locks and eTag</vt:lpstr>
      <vt:lpstr>PowerPoint Presentation</vt:lpstr>
      <vt:lpstr>Next steps planned</vt:lpstr>
      <vt:lpstr>PowerPoint Presentation</vt:lpstr>
      <vt:lpstr>What is a business service?</vt:lpstr>
      <vt:lpstr>SAP Fiori UI and A2X services</vt:lpstr>
      <vt:lpstr>Release and versioning of A2X services</vt:lpstr>
      <vt:lpstr>PowerPoint Presentation</vt:lpstr>
      <vt:lpstr>PowerPoint Presentation</vt:lpstr>
      <vt:lpstr>ABAP RESTful programming model: Big Picture</vt:lpstr>
      <vt:lpstr>ABAP RESTful Programming Model: Development Flow</vt:lpstr>
      <vt:lpstr>Develop SAP HANA optimized SAP Fiori apps  </vt:lpstr>
      <vt:lpstr>PowerPoint Presentation</vt:lpstr>
      <vt:lpstr>What is required for a consumption scenario?</vt:lpstr>
      <vt:lpstr>Business services big picture - SAP CP ABAP ENVIRONMENT</vt:lpstr>
      <vt:lpstr>SAP TechEd online / SAP Community</vt:lpstr>
      <vt:lpstr>Further information</vt:lpstr>
      <vt:lpstr>Feedback</vt:lpstr>
      <vt:lpstr>Lectures only: Questions for TechEd Journey Badge “exam” pool* / openSAP course SAP TechEd 2018 Recap**</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SAP TechEd</dc:subject>
  <dc:creator>SAP</dc:creator>
  <cp:keywords>2018/16:9/white</cp:keywords>
  <dc:description/>
  <cp:lastModifiedBy>Huvar, Martin</cp:lastModifiedBy>
  <cp:revision>123</cp:revision>
  <dcterms:created xsi:type="dcterms:W3CDTF">2018-05-28T09:16:57Z</dcterms:created>
  <dcterms:modified xsi:type="dcterms:W3CDTF">2018-09-14T07:37:17Z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0x0101007B582ED0EE23B841803F22923343CB3C</vt:lpwstr>
  </property>
</Properties>
</file>