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39"/>
  </p:notesMasterIdLst>
  <p:sldIdLst>
    <p:sldId id="374" r:id="rId2"/>
    <p:sldId id="375" r:id="rId3"/>
    <p:sldId id="398" r:id="rId4"/>
    <p:sldId id="378"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9" r:id="rId24"/>
    <p:sldId id="413" r:id="rId25"/>
    <p:sldId id="400" r:id="rId26"/>
    <p:sldId id="402" r:id="rId27"/>
    <p:sldId id="403" r:id="rId28"/>
    <p:sldId id="404" r:id="rId29"/>
    <p:sldId id="405" r:id="rId30"/>
    <p:sldId id="406" r:id="rId31"/>
    <p:sldId id="407" r:id="rId32"/>
    <p:sldId id="408" r:id="rId33"/>
    <p:sldId id="414" r:id="rId34"/>
    <p:sldId id="409" r:id="rId35"/>
    <p:sldId id="410" r:id="rId36"/>
    <p:sldId id="411" r:id="rId37"/>
    <p:sldId id="41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5E6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7" d="100"/>
          <a:sy n="107" d="100"/>
        </p:scale>
        <p:origin x="675" y="45"/>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09/08/2021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457200" y="457200"/>
            <a:ext cx="11277600" cy="912813"/>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18"/>
          </p:nvPr>
        </p:nvSpPr>
        <p:spPr>
          <a:xfrm>
            <a:off x="7623175" y="1752601"/>
            <a:ext cx="4111624" cy="5105400"/>
          </a:xfrm>
        </p:spPr>
        <p:txBody>
          <a:bodyPr bIns="180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5337646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457200" y="457200"/>
            <a:ext cx="11277600" cy="912813"/>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18"/>
          </p:nvPr>
        </p:nvSpPr>
        <p:spPr>
          <a:xfrm>
            <a:off x="457200" y="5226424"/>
            <a:ext cx="11277599" cy="1631576"/>
          </a:xfrm>
        </p:spPr>
        <p:txBody>
          <a:bodyPr bIns="180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86589982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2" name="Rectangle 11"/>
          <p:cNvSpPr/>
          <p:nvPr userDrawn="1"/>
        </p:nvSpPr>
        <p:spPr>
          <a:xfrm>
            <a:off x="8382794" y="1371600"/>
            <a:ext cx="3809603" cy="41163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8382661" y="5487988"/>
            <a:ext cx="3810927" cy="1370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7623175" y="1371600"/>
            <a:ext cx="759619" cy="41163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10669588" y="0"/>
            <a:ext cx="1522412" cy="137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9" name="Text Placeholder 278"/>
          <p:cNvSpPr>
            <a:spLocks noGrp="1"/>
          </p:cNvSpPr>
          <p:nvPr>
            <p:ph type="body" sz="quarter" idx="11" hasCustomPrompt="1"/>
          </p:nvPr>
        </p:nvSpPr>
        <p:spPr>
          <a:xfrm>
            <a:off x="5618888" y="501480"/>
            <a:ext cx="4795111" cy="367200"/>
          </a:xfrm>
          <a:prstGeom prst="rect">
            <a:avLst/>
          </a:prstGeom>
          <a:noFill/>
        </p:spPr>
        <p:txBody>
          <a:bodyPr wrap="square" lIns="0" tIns="0" rIns="0" bIns="0" rtlCol="0" anchor="ctr" anchorCtr="0">
            <a:noAutofit/>
          </a:bodyPr>
          <a:lstStyle>
            <a:lvl1pPr marL="0" indent="0" algn="r">
              <a:spcAft>
                <a:spcPts val="0"/>
              </a:spcAft>
              <a:buNone/>
              <a:defRPr lang="en-US" sz="2400" dirty="0" smtClean="0">
                <a:solidFill>
                  <a:srgbClr val="002B4C"/>
                </a:solidFill>
              </a:defRPr>
            </a:lvl1pPr>
            <a:lvl2pPr>
              <a:defRPr lang="en-US" sz="1800" dirty="0" smtClean="0"/>
            </a:lvl2pPr>
            <a:lvl3pPr>
              <a:defRPr lang="en-US" sz="1800" dirty="0" smtClean="0"/>
            </a:lvl3pPr>
            <a:lvl4pPr>
              <a:defRPr lang="en-US" sz="1800" dirty="0" smtClean="0"/>
            </a:lvl4pPr>
            <a:lvl5pPr>
              <a:defRPr lang="en-GB" sz="1800" dirty="0"/>
            </a:lvl5pPr>
          </a:lstStyle>
          <a:p>
            <a:pPr marL="0" lvl="0" algn="r"/>
            <a:r>
              <a:rPr lang="en-US" sz="2400" dirty="0" smtClean="0">
                <a:solidFill>
                  <a:srgbClr val="002B4C"/>
                </a:solidFill>
              </a:rPr>
              <a:t>Click to add Presentation title signpost </a:t>
            </a:r>
            <a:endParaRPr lang="en-US" dirty="0" smtClean="0"/>
          </a:p>
        </p:txBody>
      </p:sp>
      <p:pic>
        <p:nvPicPr>
          <p:cNvPr id="280" name="Picture 2" descr="BoE logo_A4 master"/>
          <p:cNvPicPr>
            <a:picLocks noChangeAspect="1" noChangeArrowheads="1"/>
          </p:cNvPicPr>
          <p:nvPr userDrawn="1"/>
        </p:nvPicPr>
        <p:blipFill>
          <a:blip r:embed="rId2" cstate="print"/>
          <a:srcRect/>
          <a:stretch>
            <a:fillRect/>
          </a:stretch>
        </p:blipFill>
        <p:spPr bwMode="auto">
          <a:xfrm>
            <a:off x="457200" y="456300"/>
            <a:ext cx="2995962" cy="572400"/>
          </a:xfrm>
          <a:prstGeom prst="rect">
            <a:avLst/>
          </a:prstGeom>
          <a:noFill/>
          <a:ln w="9525">
            <a:noFill/>
            <a:miter lim="800000"/>
            <a:headEnd/>
            <a:tailEnd/>
          </a:ln>
        </p:spPr>
      </p:pic>
      <p:sp>
        <p:nvSpPr>
          <p:cNvPr id="290" name="Picture Placeholder 289"/>
          <p:cNvSpPr>
            <a:spLocks noGrp="1" noChangeAspect="1"/>
          </p:cNvSpPr>
          <p:nvPr>
            <p:ph type="pic" sz="quarter" idx="14"/>
          </p:nvPr>
        </p:nvSpPr>
        <p:spPr>
          <a:xfrm>
            <a:off x="10961688" y="190785"/>
            <a:ext cx="964800" cy="964800"/>
          </a:xfrm>
          <a:prstGeom prst="rect">
            <a:avLst/>
          </a:prstGeom>
        </p:spPr>
        <p:txBody>
          <a:bodyPr/>
          <a:lstStyle>
            <a:lvl1pPr marL="0" indent="0">
              <a:buNone/>
              <a:defRPr sz="1800">
                <a:solidFill>
                  <a:schemeClr val="bg1"/>
                </a:solidFill>
              </a:defRPr>
            </a:lvl1pPr>
          </a:lstStyle>
          <a:p>
            <a:r>
              <a:rPr lang="en-US" smtClean="0"/>
              <a:t>Click icon to add picture</a:t>
            </a:r>
            <a:endParaRPr lang="en-GB" dirty="0"/>
          </a:p>
        </p:txBody>
      </p:sp>
      <p:sp>
        <p:nvSpPr>
          <p:cNvPr id="15" name="Picture Placeholder 276"/>
          <p:cNvSpPr>
            <a:spLocks noGrp="1"/>
          </p:cNvSpPr>
          <p:nvPr>
            <p:ph type="pic" sz="quarter" idx="10"/>
          </p:nvPr>
        </p:nvSpPr>
        <p:spPr>
          <a:xfrm>
            <a:off x="8382794" y="1371600"/>
            <a:ext cx="3808800" cy="4114800"/>
          </a:xfrm>
          <a:prstGeom prst="rect">
            <a:avLst/>
          </a:prstGeom>
          <a:noFill/>
        </p:spPr>
        <p:txBody>
          <a:bodyPr/>
          <a:lstStyle/>
          <a:p>
            <a:r>
              <a:rPr lang="en-US" smtClean="0"/>
              <a:t>Click icon to add picture</a:t>
            </a:r>
            <a:endParaRPr lang="en-GB" dirty="0"/>
          </a:p>
        </p:txBody>
      </p:sp>
      <p:sp>
        <p:nvSpPr>
          <p:cNvPr id="62" name="Text Placeholder 2"/>
          <p:cNvSpPr>
            <a:spLocks noGrp="1"/>
          </p:cNvSpPr>
          <p:nvPr>
            <p:ph type="body" sz="quarter" idx="15" hasCustomPrompt="1"/>
          </p:nvPr>
        </p:nvSpPr>
        <p:spPr>
          <a:xfrm>
            <a:off x="457199" y="1752600"/>
            <a:ext cx="7165975" cy="3735387"/>
          </a:xfrm>
          <a:prstGeom prst="rect">
            <a:avLst/>
          </a:prstGeom>
        </p:spPr>
        <p:txBody>
          <a:bodyPr rIns="457200"/>
          <a:lstStyle>
            <a:lvl1pPr marL="0" indent="0">
              <a:spcAft>
                <a:spcPts val="2400"/>
              </a:spcAft>
              <a:buNone/>
              <a:defRPr sz="4800"/>
            </a:lvl1pPr>
            <a:lvl2pPr marL="0" indent="0">
              <a:buFont typeface="Arial" panose="020B0604020202020204" pitchFamily="34" charset="0"/>
              <a:buNone/>
              <a:defRPr sz="3200"/>
            </a:lvl2pPr>
            <a:lvl3pPr marL="0" indent="0">
              <a:buNone/>
              <a:defRPr/>
            </a:lvl3pPr>
            <a:lvl4pPr marL="0" indent="0">
              <a:buFont typeface="Arial" panose="020B0604020202020204" pitchFamily="34" charset="0"/>
              <a:buNone/>
              <a:defRPr/>
            </a:lvl4pPr>
            <a:lvl5pPr marL="0" indent="0">
              <a:buNone/>
              <a:defRPr/>
            </a:lvl5pPr>
          </a:lstStyle>
          <a:p>
            <a:pPr lvl="0"/>
            <a:r>
              <a:rPr lang="en-GB" dirty="0" smtClean="0"/>
              <a:t>Click to edit title </a:t>
            </a:r>
            <a:br>
              <a:rPr lang="en-GB" dirty="0" smtClean="0"/>
            </a:br>
            <a:r>
              <a:rPr lang="en-GB" dirty="0" smtClean="0"/>
              <a:t>(Calibri 48pt)</a:t>
            </a:r>
          </a:p>
          <a:p>
            <a:pPr lvl="1"/>
            <a:r>
              <a:rPr lang="en-US" dirty="0" smtClean="0"/>
              <a:t>Presentation subtitle </a:t>
            </a:r>
            <a:br>
              <a:rPr lang="en-US" dirty="0" smtClean="0"/>
            </a:br>
            <a:r>
              <a:rPr lang="en-US" dirty="0" smtClean="0"/>
              <a:t>(Calibri 32pt)</a:t>
            </a:r>
          </a:p>
          <a:p>
            <a:pPr lvl="1"/>
            <a:endParaRPr lang="en-US" dirty="0" smtClean="0"/>
          </a:p>
        </p:txBody>
      </p:sp>
      <p:grpSp>
        <p:nvGrpSpPr>
          <p:cNvPr id="16" name="Group 15"/>
          <p:cNvGrpSpPr>
            <a:grpSpLocks noChangeAspect="1"/>
          </p:cNvGrpSpPr>
          <p:nvPr userDrawn="1"/>
        </p:nvGrpSpPr>
        <p:grpSpPr>
          <a:xfrm>
            <a:off x="8381188" y="5483111"/>
            <a:ext cx="3812400" cy="1374889"/>
            <a:chOff x="6470651" y="1893888"/>
            <a:chExt cx="1298575" cy="468313"/>
          </a:xfrm>
          <a:solidFill>
            <a:srgbClr val="FFFFFF">
              <a:alpha val="20000"/>
            </a:srgbClr>
          </a:solidFill>
        </p:grpSpPr>
        <p:sp>
          <p:nvSpPr>
            <p:cNvPr id="17" name="Freeform 1508"/>
            <p:cNvSpPr>
              <a:spLocks/>
            </p:cNvSpPr>
            <p:nvPr/>
          </p:nvSpPr>
          <p:spPr bwMode="auto">
            <a:xfrm>
              <a:off x="6470651" y="1893888"/>
              <a:ext cx="98425" cy="71438"/>
            </a:xfrm>
            <a:custGeom>
              <a:avLst/>
              <a:gdLst>
                <a:gd name="T0" fmla="*/ 131 w 163"/>
                <a:gd name="T1" fmla="*/ 80 h 120"/>
                <a:gd name="T2" fmla="*/ 143 w 163"/>
                <a:gd name="T3" fmla="*/ 64 h 120"/>
                <a:gd name="T4" fmla="*/ 163 w 163"/>
                <a:gd name="T5" fmla="*/ 0 h 120"/>
                <a:gd name="T6" fmla="*/ 123 w 163"/>
                <a:gd name="T7" fmla="*/ 0 h 120"/>
                <a:gd name="T8" fmla="*/ 110 w 163"/>
                <a:gd name="T9" fmla="*/ 41 h 120"/>
                <a:gd name="T10" fmla="*/ 40 w 163"/>
                <a:gd name="T11" fmla="*/ 80 h 120"/>
                <a:gd name="T12" fmla="*/ 0 w 163"/>
                <a:gd name="T13" fmla="*/ 70 h 120"/>
                <a:gd name="T14" fmla="*/ 0 w 163"/>
                <a:gd name="T15" fmla="*/ 114 h 120"/>
                <a:gd name="T16" fmla="*/ 40 w 163"/>
                <a:gd name="T17" fmla="*/ 120 h 120"/>
                <a:gd name="T18" fmla="*/ 131 w 163"/>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120">
                  <a:moveTo>
                    <a:pt x="131" y="80"/>
                  </a:moveTo>
                  <a:cubicBezTo>
                    <a:pt x="135" y="75"/>
                    <a:pt x="140" y="70"/>
                    <a:pt x="143" y="64"/>
                  </a:cubicBezTo>
                  <a:cubicBezTo>
                    <a:pt x="155" y="45"/>
                    <a:pt x="163" y="24"/>
                    <a:pt x="163" y="0"/>
                  </a:cubicBezTo>
                  <a:cubicBezTo>
                    <a:pt x="123" y="0"/>
                    <a:pt x="123" y="0"/>
                    <a:pt x="123" y="0"/>
                  </a:cubicBezTo>
                  <a:cubicBezTo>
                    <a:pt x="122" y="15"/>
                    <a:pt x="118" y="29"/>
                    <a:pt x="110" y="41"/>
                  </a:cubicBezTo>
                  <a:cubicBezTo>
                    <a:pt x="96" y="64"/>
                    <a:pt x="69" y="80"/>
                    <a:pt x="40" y="80"/>
                  </a:cubicBezTo>
                  <a:cubicBezTo>
                    <a:pt x="25" y="80"/>
                    <a:pt x="12" y="76"/>
                    <a:pt x="0" y="70"/>
                  </a:cubicBezTo>
                  <a:cubicBezTo>
                    <a:pt x="0" y="114"/>
                    <a:pt x="0" y="114"/>
                    <a:pt x="0" y="114"/>
                  </a:cubicBezTo>
                  <a:cubicBezTo>
                    <a:pt x="12" y="118"/>
                    <a:pt x="26" y="120"/>
                    <a:pt x="40" y="120"/>
                  </a:cubicBezTo>
                  <a:cubicBezTo>
                    <a:pt x="76" y="120"/>
                    <a:pt x="108" y="105"/>
                    <a:pt x="13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509"/>
            <p:cNvSpPr>
              <a:spLocks/>
            </p:cNvSpPr>
            <p:nvPr/>
          </p:nvSpPr>
          <p:spPr bwMode="auto">
            <a:xfrm>
              <a:off x="6564313" y="1893888"/>
              <a:ext cx="128588" cy="71438"/>
            </a:xfrm>
            <a:custGeom>
              <a:avLst/>
              <a:gdLst>
                <a:gd name="T0" fmla="*/ 91 w 215"/>
                <a:gd name="T1" fmla="*/ 80 h 120"/>
                <a:gd name="T2" fmla="*/ 21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2" y="80"/>
                    <a:pt x="35" y="64"/>
                    <a:pt x="21" y="41"/>
                  </a:cubicBezTo>
                  <a:cubicBezTo>
                    <a:pt x="16" y="55"/>
                    <a:pt x="9" y="68"/>
                    <a:pt x="0" y="80"/>
                  </a:cubicBezTo>
                  <a:cubicBezTo>
                    <a:pt x="23" y="105"/>
                    <a:pt x="55" y="120"/>
                    <a:pt x="91" y="120"/>
                  </a:cubicBezTo>
                  <a:cubicBezTo>
                    <a:pt x="135" y="120"/>
                    <a:pt x="173" y="98"/>
                    <a:pt x="195" y="64"/>
                  </a:cubicBezTo>
                  <a:cubicBezTo>
                    <a:pt x="207" y="45"/>
                    <a:pt x="215" y="24"/>
                    <a:pt x="215" y="0"/>
                  </a:cubicBezTo>
                  <a:cubicBezTo>
                    <a:pt x="175" y="0"/>
                    <a:pt x="175" y="0"/>
                    <a:pt x="175" y="0"/>
                  </a:cubicBezTo>
                  <a:cubicBezTo>
                    <a:pt x="173"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510"/>
            <p:cNvSpPr>
              <a:spLocks/>
            </p:cNvSpPr>
            <p:nvPr/>
          </p:nvSpPr>
          <p:spPr bwMode="auto">
            <a:xfrm>
              <a:off x="6688138" y="1893888"/>
              <a:ext cx="127000" cy="71438"/>
            </a:xfrm>
            <a:custGeom>
              <a:avLst/>
              <a:gdLst>
                <a:gd name="T0" fmla="*/ 91 w 215"/>
                <a:gd name="T1" fmla="*/ 80 h 120"/>
                <a:gd name="T2" fmla="*/ 20 w 215"/>
                <a:gd name="T3" fmla="*/ 41 h 120"/>
                <a:gd name="T4" fmla="*/ 0 w 215"/>
                <a:gd name="T5" fmla="*/ 80 h 120"/>
                <a:gd name="T6" fmla="*/ 91 w 215"/>
                <a:gd name="T7" fmla="*/ 120 h 120"/>
                <a:gd name="T8" fmla="*/ 182 w 215"/>
                <a:gd name="T9" fmla="*/ 80 h 120"/>
                <a:gd name="T10" fmla="*/ 195 w 215"/>
                <a:gd name="T11" fmla="*/ 64 h 120"/>
                <a:gd name="T12" fmla="*/ 215 w 215"/>
                <a:gd name="T13" fmla="*/ 0 h 120"/>
                <a:gd name="T14" fmla="*/ 175 w 215"/>
                <a:gd name="T15" fmla="*/ 0 h 120"/>
                <a:gd name="T16" fmla="*/ 162 w 215"/>
                <a:gd name="T17" fmla="*/ 41 h 120"/>
                <a:gd name="T18" fmla="*/ 91 w 215"/>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20">
                  <a:moveTo>
                    <a:pt x="91" y="80"/>
                  </a:moveTo>
                  <a:cubicBezTo>
                    <a:pt x="61" y="80"/>
                    <a:pt x="35" y="64"/>
                    <a:pt x="20" y="41"/>
                  </a:cubicBezTo>
                  <a:cubicBezTo>
                    <a:pt x="16" y="55"/>
                    <a:pt x="9" y="68"/>
                    <a:pt x="0" y="80"/>
                  </a:cubicBezTo>
                  <a:cubicBezTo>
                    <a:pt x="23" y="105"/>
                    <a:pt x="55" y="120"/>
                    <a:pt x="91" y="120"/>
                  </a:cubicBezTo>
                  <a:cubicBezTo>
                    <a:pt x="127" y="120"/>
                    <a:pt x="160" y="105"/>
                    <a:pt x="182" y="80"/>
                  </a:cubicBezTo>
                  <a:cubicBezTo>
                    <a:pt x="187" y="75"/>
                    <a:pt x="191" y="70"/>
                    <a:pt x="195" y="64"/>
                  </a:cubicBezTo>
                  <a:cubicBezTo>
                    <a:pt x="207" y="45"/>
                    <a:pt x="214" y="24"/>
                    <a:pt x="215" y="0"/>
                  </a:cubicBezTo>
                  <a:cubicBezTo>
                    <a:pt x="175" y="0"/>
                    <a:pt x="175" y="0"/>
                    <a:pt x="175" y="0"/>
                  </a:cubicBezTo>
                  <a:cubicBezTo>
                    <a:pt x="174" y="15"/>
                    <a:pt x="170" y="29"/>
                    <a:pt x="162" y="41"/>
                  </a:cubicBezTo>
                  <a:cubicBezTo>
                    <a:pt x="147" y="64"/>
                    <a:pt x="121"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511"/>
            <p:cNvSpPr>
              <a:spLocks/>
            </p:cNvSpPr>
            <p:nvPr/>
          </p:nvSpPr>
          <p:spPr bwMode="auto">
            <a:xfrm>
              <a:off x="6811963" y="1893888"/>
              <a:ext cx="127000" cy="71438"/>
            </a:xfrm>
            <a:custGeom>
              <a:avLst/>
              <a:gdLst>
                <a:gd name="T0" fmla="*/ 91 w 215"/>
                <a:gd name="T1" fmla="*/ 80 h 120"/>
                <a:gd name="T2" fmla="*/ 20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1" y="80"/>
                    <a:pt x="35" y="64"/>
                    <a:pt x="20" y="41"/>
                  </a:cubicBezTo>
                  <a:cubicBezTo>
                    <a:pt x="16" y="55"/>
                    <a:pt x="9" y="68"/>
                    <a:pt x="0" y="80"/>
                  </a:cubicBezTo>
                  <a:cubicBezTo>
                    <a:pt x="23" y="105"/>
                    <a:pt x="55" y="120"/>
                    <a:pt x="91" y="120"/>
                  </a:cubicBezTo>
                  <a:cubicBezTo>
                    <a:pt x="135" y="120"/>
                    <a:pt x="173" y="98"/>
                    <a:pt x="195" y="64"/>
                  </a:cubicBezTo>
                  <a:cubicBezTo>
                    <a:pt x="207" y="45"/>
                    <a:pt x="214" y="24"/>
                    <a:pt x="215" y="0"/>
                  </a:cubicBezTo>
                  <a:cubicBezTo>
                    <a:pt x="175" y="0"/>
                    <a:pt x="175" y="0"/>
                    <a:pt x="175" y="0"/>
                  </a:cubicBezTo>
                  <a:cubicBezTo>
                    <a:pt x="173"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512"/>
            <p:cNvSpPr>
              <a:spLocks/>
            </p:cNvSpPr>
            <p:nvPr/>
          </p:nvSpPr>
          <p:spPr bwMode="auto">
            <a:xfrm>
              <a:off x="6935788" y="1893888"/>
              <a:ext cx="127000" cy="71438"/>
            </a:xfrm>
            <a:custGeom>
              <a:avLst/>
              <a:gdLst>
                <a:gd name="T0" fmla="*/ 91 w 215"/>
                <a:gd name="T1" fmla="*/ 80 h 120"/>
                <a:gd name="T2" fmla="*/ 20 w 215"/>
                <a:gd name="T3" fmla="*/ 41 h 120"/>
                <a:gd name="T4" fmla="*/ 0 w 215"/>
                <a:gd name="T5" fmla="*/ 80 h 120"/>
                <a:gd name="T6" fmla="*/ 91 w 215"/>
                <a:gd name="T7" fmla="*/ 120 h 120"/>
                <a:gd name="T8" fmla="*/ 182 w 215"/>
                <a:gd name="T9" fmla="*/ 80 h 120"/>
                <a:gd name="T10" fmla="*/ 195 w 215"/>
                <a:gd name="T11" fmla="*/ 64 h 120"/>
                <a:gd name="T12" fmla="*/ 215 w 215"/>
                <a:gd name="T13" fmla="*/ 0 h 120"/>
                <a:gd name="T14" fmla="*/ 175 w 215"/>
                <a:gd name="T15" fmla="*/ 0 h 120"/>
                <a:gd name="T16" fmla="*/ 162 w 215"/>
                <a:gd name="T17" fmla="*/ 41 h 120"/>
                <a:gd name="T18" fmla="*/ 91 w 215"/>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20">
                  <a:moveTo>
                    <a:pt x="91" y="80"/>
                  </a:moveTo>
                  <a:cubicBezTo>
                    <a:pt x="61" y="80"/>
                    <a:pt x="35" y="64"/>
                    <a:pt x="20" y="41"/>
                  </a:cubicBezTo>
                  <a:cubicBezTo>
                    <a:pt x="15" y="55"/>
                    <a:pt x="9" y="68"/>
                    <a:pt x="0" y="80"/>
                  </a:cubicBezTo>
                  <a:cubicBezTo>
                    <a:pt x="23" y="105"/>
                    <a:pt x="55" y="120"/>
                    <a:pt x="91" y="120"/>
                  </a:cubicBezTo>
                  <a:cubicBezTo>
                    <a:pt x="127" y="120"/>
                    <a:pt x="159" y="105"/>
                    <a:pt x="182" y="80"/>
                  </a:cubicBezTo>
                  <a:cubicBezTo>
                    <a:pt x="187" y="75"/>
                    <a:pt x="191" y="70"/>
                    <a:pt x="195" y="64"/>
                  </a:cubicBezTo>
                  <a:cubicBezTo>
                    <a:pt x="207" y="45"/>
                    <a:pt x="214" y="24"/>
                    <a:pt x="215" y="0"/>
                  </a:cubicBezTo>
                  <a:cubicBezTo>
                    <a:pt x="175" y="0"/>
                    <a:pt x="175" y="0"/>
                    <a:pt x="175" y="0"/>
                  </a:cubicBezTo>
                  <a:cubicBezTo>
                    <a:pt x="174" y="15"/>
                    <a:pt x="169" y="29"/>
                    <a:pt x="162" y="41"/>
                  </a:cubicBezTo>
                  <a:cubicBezTo>
                    <a:pt x="147" y="64"/>
                    <a:pt x="121"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513"/>
            <p:cNvSpPr>
              <a:spLocks/>
            </p:cNvSpPr>
            <p:nvPr/>
          </p:nvSpPr>
          <p:spPr bwMode="auto">
            <a:xfrm>
              <a:off x="7059613" y="1893888"/>
              <a:ext cx="127000" cy="71438"/>
            </a:xfrm>
            <a:custGeom>
              <a:avLst/>
              <a:gdLst>
                <a:gd name="T0" fmla="*/ 91 w 215"/>
                <a:gd name="T1" fmla="*/ 80 h 120"/>
                <a:gd name="T2" fmla="*/ 20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1" y="80"/>
                    <a:pt x="35" y="64"/>
                    <a:pt x="20" y="41"/>
                  </a:cubicBezTo>
                  <a:cubicBezTo>
                    <a:pt x="15" y="55"/>
                    <a:pt x="9" y="68"/>
                    <a:pt x="0" y="80"/>
                  </a:cubicBezTo>
                  <a:cubicBezTo>
                    <a:pt x="23" y="105"/>
                    <a:pt x="55" y="120"/>
                    <a:pt x="91" y="120"/>
                  </a:cubicBezTo>
                  <a:cubicBezTo>
                    <a:pt x="134" y="120"/>
                    <a:pt x="173" y="98"/>
                    <a:pt x="195" y="64"/>
                  </a:cubicBezTo>
                  <a:cubicBezTo>
                    <a:pt x="207" y="45"/>
                    <a:pt x="214" y="24"/>
                    <a:pt x="215" y="0"/>
                  </a:cubicBezTo>
                  <a:cubicBezTo>
                    <a:pt x="175" y="0"/>
                    <a:pt x="175" y="0"/>
                    <a:pt x="175" y="0"/>
                  </a:cubicBezTo>
                  <a:cubicBezTo>
                    <a:pt x="172"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514"/>
            <p:cNvSpPr>
              <a:spLocks/>
            </p:cNvSpPr>
            <p:nvPr/>
          </p:nvSpPr>
          <p:spPr bwMode="auto">
            <a:xfrm>
              <a:off x="7183438" y="1893888"/>
              <a:ext cx="127000" cy="71438"/>
            </a:xfrm>
            <a:custGeom>
              <a:avLst/>
              <a:gdLst>
                <a:gd name="T0" fmla="*/ 91 w 215"/>
                <a:gd name="T1" fmla="*/ 80 h 120"/>
                <a:gd name="T2" fmla="*/ 20 w 215"/>
                <a:gd name="T3" fmla="*/ 41 h 120"/>
                <a:gd name="T4" fmla="*/ 0 w 215"/>
                <a:gd name="T5" fmla="*/ 80 h 120"/>
                <a:gd name="T6" fmla="*/ 91 w 215"/>
                <a:gd name="T7" fmla="*/ 120 h 120"/>
                <a:gd name="T8" fmla="*/ 182 w 215"/>
                <a:gd name="T9" fmla="*/ 80 h 120"/>
                <a:gd name="T10" fmla="*/ 195 w 215"/>
                <a:gd name="T11" fmla="*/ 64 h 120"/>
                <a:gd name="T12" fmla="*/ 215 w 215"/>
                <a:gd name="T13" fmla="*/ 0 h 120"/>
                <a:gd name="T14" fmla="*/ 174 w 215"/>
                <a:gd name="T15" fmla="*/ 0 h 120"/>
                <a:gd name="T16" fmla="*/ 162 w 215"/>
                <a:gd name="T17" fmla="*/ 41 h 120"/>
                <a:gd name="T18" fmla="*/ 91 w 215"/>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120">
                  <a:moveTo>
                    <a:pt x="91" y="80"/>
                  </a:moveTo>
                  <a:cubicBezTo>
                    <a:pt x="61" y="80"/>
                    <a:pt x="35" y="64"/>
                    <a:pt x="20" y="41"/>
                  </a:cubicBezTo>
                  <a:cubicBezTo>
                    <a:pt x="15" y="55"/>
                    <a:pt x="8" y="68"/>
                    <a:pt x="0" y="80"/>
                  </a:cubicBezTo>
                  <a:cubicBezTo>
                    <a:pt x="22" y="105"/>
                    <a:pt x="55" y="120"/>
                    <a:pt x="91" y="120"/>
                  </a:cubicBezTo>
                  <a:cubicBezTo>
                    <a:pt x="127" y="120"/>
                    <a:pt x="159" y="105"/>
                    <a:pt x="182" y="80"/>
                  </a:cubicBezTo>
                  <a:cubicBezTo>
                    <a:pt x="186" y="75"/>
                    <a:pt x="191" y="70"/>
                    <a:pt x="195" y="64"/>
                  </a:cubicBezTo>
                  <a:cubicBezTo>
                    <a:pt x="207" y="45"/>
                    <a:pt x="214" y="24"/>
                    <a:pt x="215" y="0"/>
                  </a:cubicBezTo>
                  <a:cubicBezTo>
                    <a:pt x="174" y="0"/>
                    <a:pt x="174" y="0"/>
                    <a:pt x="174" y="0"/>
                  </a:cubicBezTo>
                  <a:cubicBezTo>
                    <a:pt x="174" y="15"/>
                    <a:pt x="169" y="29"/>
                    <a:pt x="162" y="41"/>
                  </a:cubicBezTo>
                  <a:cubicBezTo>
                    <a:pt x="147" y="64"/>
                    <a:pt x="121"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515"/>
            <p:cNvSpPr>
              <a:spLocks/>
            </p:cNvSpPr>
            <p:nvPr/>
          </p:nvSpPr>
          <p:spPr bwMode="auto">
            <a:xfrm>
              <a:off x="7307263" y="1893888"/>
              <a:ext cx="127000" cy="71438"/>
            </a:xfrm>
            <a:custGeom>
              <a:avLst/>
              <a:gdLst>
                <a:gd name="T0" fmla="*/ 91 w 214"/>
                <a:gd name="T1" fmla="*/ 80 h 120"/>
                <a:gd name="T2" fmla="*/ 20 w 214"/>
                <a:gd name="T3" fmla="*/ 41 h 120"/>
                <a:gd name="T4" fmla="*/ 0 w 214"/>
                <a:gd name="T5" fmla="*/ 80 h 120"/>
                <a:gd name="T6" fmla="*/ 91 w 214"/>
                <a:gd name="T7" fmla="*/ 120 h 120"/>
                <a:gd name="T8" fmla="*/ 195 w 214"/>
                <a:gd name="T9" fmla="*/ 64 h 120"/>
                <a:gd name="T10" fmla="*/ 214 w 214"/>
                <a:gd name="T11" fmla="*/ 0 h 120"/>
                <a:gd name="T12" fmla="*/ 174 w 214"/>
                <a:gd name="T13" fmla="*/ 0 h 120"/>
                <a:gd name="T14" fmla="*/ 91 w 214"/>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20">
                  <a:moveTo>
                    <a:pt x="91" y="80"/>
                  </a:moveTo>
                  <a:cubicBezTo>
                    <a:pt x="61" y="80"/>
                    <a:pt x="35" y="64"/>
                    <a:pt x="20" y="41"/>
                  </a:cubicBezTo>
                  <a:cubicBezTo>
                    <a:pt x="15" y="55"/>
                    <a:pt x="8" y="68"/>
                    <a:pt x="0" y="80"/>
                  </a:cubicBezTo>
                  <a:cubicBezTo>
                    <a:pt x="22" y="105"/>
                    <a:pt x="55" y="120"/>
                    <a:pt x="91" y="120"/>
                  </a:cubicBezTo>
                  <a:cubicBezTo>
                    <a:pt x="134" y="120"/>
                    <a:pt x="172" y="98"/>
                    <a:pt x="195" y="64"/>
                  </a:cubicBezTo>
                  <a:cubicBezTo>
                    <a:pt x="206" y="45"/>
                    <a:pt x="214" y="24"/>
                    <a:pt x="214" y="0"/>
                  </a:cubicBezTo>
                  <a:cubicBezTo>
                    <a:pt x="174" y="0"/>
                    <a:pt x="174" y="0"/>
                    <a:pt x="174" y="0"/>
                  </a:cubicBezTo>
                  <a:cubicBezTo>
                    <a:pt x="172" y="45"/>
                    <a:pt x="135"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516"/>
            <p:cNvSpPr>
              <a:spLocks/>
            </p:cNvSpPr>
            <p:nvPr/>
          </p:nvSpPr>
          <p:spPr bwMode="auto">
            <a:xfrm>
              <a:off x="7431088" y="1893888"/>
              <a:ext cx="127000" cy="71438"/>
            </a:xfrm>
            <a:custGeom>
              <a:avLst/>
              <a:gdLst>
                <a:gd name="T0" fmla="*/ 90 w 214"/>
                <a:gd name="T1" fmla="*/ 80 h 120"/>
                <a:gd name="T2" fmla="*/ 20 w 214"/>
                <a:gd name="T3" fmla="*/ 41 h 120"/>
                <a:gd name="T4" fmla="*/ 0 w 214"/>
                <a:gd name="T5" fmla="*/ 80 h 120"/>
                <a:gd name="T6" fmla="*/ 90 w 214"/>
                <a:gd name="T7" fmla="*/ 120 h 120"/>
                <a:gd name="T8" fmla="*/ 181 w 214"/>
                <a:gd name="T9" fmla="*/ 80 h 120"/>
                <a:gd name="T10" fmla="*/ 194 w 214"/>
                <a:gd name="T11" fmla="*/ 64 h 120"/>
                <a:gd name="T12" fmla="*/ 214 w 214"/>
                <a:gd name="T13" fmla="*/ 0 h 120"/>
                <a:gd name="T14" fmla="*/ 174 w 214"/>
                <a:gd name="T15" fmla="*/ 0 h 120"/>
                <a:gd name="T16" fmla="*/ 161 w 214"/>
                <a:gd name="T17" fmla="*/ 41 h 120"/>
                <a:gd name="T18" fmla="*/ 90 w 214"/>
                <a:gd name="T19" fmla="*/ 8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120">
                  <a:moveTo>
                    <a:pt x="90" y="80"/>
                  </a:moveTo>
                  <a:cubicBezTo>
                    <a:pt x="61" y="80"/>
                    <a:pt x="34" y="64"/>
                    <a:pt x="20" y="41"/>
                  </a:cubicBezTo>
                  <a:cubicBezTo>
                    <a:pt x="15" y="55"/>
                    <a:pt x="8" y="68"/>
                    <a:pt x="0" y="80"/>
                  </a:cubicBezTo>
                  <a:cubicBezTo>
                    <a:pt x="22" y="105"/>
                    <a:pt x="55" y="120"/>
                    <a:pt x="90" y="120"/>
                  </a:cubicBezTo>
                  <a:cubicBezTo>
                    <a:pt x="126" y="120"/>
                    <a:pt x="159" y="105"/>
                    <a:pt x="181" y="80"/>
                  </a:cubicBezTo>
                  <a:cubicBezTo>
                    <a:pt x="186" y="75"/>
                    <a:pt x="191" y="70"/>
                    <a:pt x="194" y="64"/>
                  </a:cubicBezTo>
                  <a:cubicBezTo>
                    <a:pt x="206" y="45"/>
                    <a:pt x="214" y="24"/>
                    <a:pt x="214" y="0"/>
                  </a:cubicBezTo>
                  <a:cubicBezTo>
                    <a:pt x="174" y="0"/>
                    <a:pt x="174" y="0"/>
                    <a:pt x="174" y="0"/>
                  </a:cubicBezTo>
                  <a:cubicBezTo>
                    <a:pt x="173" y="15"/>
                    <a:pt x="169" y="29"/>
                    <a:pt x="161" y="41"/>
                  </a:cubicBezTo>
                  <a:cubicBezTo>
                    <a:pt x="146" y="64"/>
                    <a:pt x="120" y="80"/>
                    <a:pt x="90"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517"/>
            <p:cNvSpPr>
              <a:spLocks/>
            </p:cNvSpPr>
            <p:nvPr/>
          </p:nvSpPr>
          <p:spPr bwMode="auto">
            <a:xfrm>
              <a:off x="7553326" y="1893888"/>
              <a:ext cx="128588" cy="71438"/>
            </a:xfrm>
            <a:custGeom>
              <a:avLst/>
              <a:gdLst>
                <a:gd name="T0" fmla="*/ 91 w 215"/>
                <a:gd name="T1" fmla="*/ 80 h 120"/>
                <a:gd name="T2" fmla="*/ 20 w 215"/>
                <a:gd name="T3" fmla="*/ 41 h 120"/>
                <a:gd name="T4" fmla="*/ 0 w 215"/>
                <a:gd name="T5" fmla="*/ 80 h 120"/>
                <a:gd name="T6" fmla="*/ 91 w 215"/>
                <a:gd name="T7" fmla="*/ 120 h 120"/>
                <a:gd name="T8" fmla="*/ 195 w 215"/>
                <a:gd name="T9" fmla="*/ 64 h 120"/>
                <a:gd name="T10" fmla="*/ 215 w 215"/>
                <a:gd name="T11" fmla="*/ 0 h 120"/>
                <a:gd name="T12" fmla="*/ 175 w 215"/>
                <a:gd name="T13" fmla="*/ 0 h 120"/>
                <a:gd name="T14" fmla="*/ 91 w 215"/>
                <a:gd name="T15" fmla="*/ 8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 h="120">
                  <a:moveTo>
                    <a:pt x="91" y="80"/>
                  </a:moveTo>
                  <a:cubicBezTo>
                    <a:pt x="62" y="80"/>
                    <a:pt x="35" y="64"/>
                    <a:pt x="20" y="41"/>
                  </a:cubicBezTo>
                  <a:cubicBezTo>
                    <a:pt x="16" y="55"/>
                    <a:pt x="9" y="68"/>
                    <a:pt x="0" y="80"/>
                  </a:cubicBezTo>
                  <a:cubicBezTo>
                    <a:pt x="23" y="105"/>
                    <a:pt x="55" y="120"/>
                    <a:pt x="91" y="120"/>
                  </a:cubicBezTo>
                  <a:cubicBezTo>
                    <a:pt x="135" y="120"/>
                    <a:pt x="173" y="98"/>
                    <a:pt x="195" y="64"/>
                  </a:cubicBezTo>
                  <a:cubicBezTo>
                    <a:pt x="207" y="45"/>
                    <a:pt x="214" y="24"/>
                    <a:pt x="215" y="0"/>
                  </a:cubicBezTo>
                  <a:cubicBezTo>
                    <a:pt x="175" y="0"/>
                    <a:pt x="175" y="0"/>
                    <a:pt x="175" y="0"/>
                  </a:cubicBezTo>
                  <a:cubicBezTo>
                    <a:pt x="173" y="45"/>
                    <a:pt x="136" y="80"/>
                    <a:pt x="91"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518"/>
            <p:cNvSpPr>
              <a:spLocks/>
            </p:cNvSpPr>
            <p:nvPr/>
          </p:nvSpPr>
          <p:spPr bwMode="auto">
            <a:xfrm>
              <a:off x="7677151" y="1919288"/>
              <a:ext cx="92075" cy="46038"/>
            </a:xfrm>
            <a:custGeom>
              <a:avLst/>
              <a:gdLst>
                <a:gd name="T0" fmla="*/ 91 w 155"/>
                <a:gd name="T1" fmla="*/ 39 h 79"/>
                <a:gd name="T2" fmla="*/ 20 w 155"/>
                <a:gd name="T3" fmla="*/ 0 h 79"/>
                <a:gd name="T4" fmla="*/ 0 w 155"/>
                <a:gd name="T5" fmla="*/ 39 h 79"/>
                <a:gd name="T6" fmla="*/ 91 w 155"/>
                <a:gd name="T7" fmla="*/ 79 h 79"/>
                <a:gd name="T8" fmla="*/ 155 w 155"/>
                <a:gd name="T9" fmla="*/ 61 h 79"/>
                <a:gd name="T10" fmla="*/ 155 w 155"/>
                <a:gd name="T11" fmla="*/ 9 h 79"/>
                <a:gd name="T12" fmla="*/ 91 w 155"/>
                <a:gd name="T13" fmla="*/ 39 h 79"/>
              </a:gdLst>
              <a:ahLst/>
              <a:cxnLst>
                <a:cxn ang="0">
                  <a:pos x="T0" y="T1"/>
                </a:cxn>
                <a:cxn ang="0">
                  <a:pos x="T2" y="T3"/>
                </a:cxn>
                <a:cxn ang="0">
                  <a:pos x="T4" y="T5"/>
                </a:cxn>
                <a:cxn ang="0">
                  <a:pos x="T6" y="T7"/>
                </a:cxn>
                <a:cxn ang="0">
                  <a:pos x="T8" y="T9"/>
                </a:cxn>
                <a:cxn ang="0">
                  <a:pos x="T10" y="T11"/>
                </a:cxn>
                <a:cxn ang="0">
                  <a:pos x="T12" y="T13"/>
                </a:cxn>
              </a:cxnLst>
              <a:rect l="0" t="0" r="r" b="b"/>
              <a:pathLst>
                <a:path w="155" h="79">
                  <a:moveTo>
                    <a:pt x="91" y="39"/>
                  </a:moveTo>
                  <a:cubicBezTo>
                    <a:pt x="61" y="39"/>
                    <a:pt x="35" y="23"/>
                    <a:pt x="20" y="0"/>
                  </a:cubicBezTo>
                  <a:cubicBezTo>
                    <a:pt x="16" y="14"/>
                    <a:pt x="9" y="27"/>
                    <a:pt x="0" y="39"/>
                  </a:cubicBezTo>
                  <a:cubicBezTo>
                    <a:pt x="23" y="64"/>
                    <a:pt x="55" y="79"/>
                    <a:pt x="91" y="79"/>
                  </a:cubicBezTo>
                  <a:cubicBezTo>
                    <a:pt x="115" y="79"/>
                    <a:pt x="137" y="73"/>
                    <a:pt x="155" y="61"/>
                  </a:cubicBezTo>
                  <a:cubicBezTo>
                    <a:pt x="155" y="9"/>
                    <a:pt x="155" y="9"/>
                    <a:pt x="155" y="9"/>
                  </a:cubicBezTo>
                  <a:cubicBezTo>
                    <a:pt x="140" y="27"/>
                    <a:pt x="117" y="39"/>
                    <a:pt x="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519"/>
            <p:cNvSpPr>
              <a:spLocks/>
            </p:cNvSpPr>
            <p:nvPr/>
          </p:nvSpPr>
          <p:spPr bwMode="auto">
            <a:xfrm>
              <a:off x="6470651" y="1982788"/>
              <a:ext cx="23813" cy="39688"/>
            </a:xfrm>
            <a:custGeom>
              <a:avLst/>
              <a:gdLst>
                <a:gd name="T0" fmla="*/ 19 w 40"/>
                <a:gd name="T1" fmla="*/ 68 h 68"/>
                <a:gd name="T2" fmla="*/ 40 w 40"/>
                <a:gd name="T3" fmla="*/ 29 h 68"/>
                <a:gd name="T4" fmla="*/ 0 w 40"/>
                <a:gd name="T5" fmla="*/ 0 h 68"/>
                <a:gd name="T6" fmla="*/ 0 w 40"/>
                <a:gd name="T7" fmla="*/ 46 h 68"/>
                <a:gd name="T8" fmla="*/ 19 w 40"/>
                <a:gd name="T9" fmla="*/ 68 h 68"/>
              </a:gdLst>
              <a:ahLst/>
              <a:cxnLst>
                <a:cxn ang="0">
                  <a:pos x="T0" y="T1"/>
                </a:cxn>
                <a:cxn ang="0">
                  <a:pos x="T2" y="T3"/>
                </a:cxn>
                <a:cxn ang="0">
                  <a:pos x="T4" y="T5"/>
                </a:cxn>
                <a:cxn ang="0">
                  <a:pos x="T6" y="T7"/>
                </a:cxn>
                <a:cxn ang="0">
                  <a:pos x="T8" y="T9"/>
                </a:cxn>
              </a:cxnLst>
              <a:rect l="0" t="0" r="r" b="b"/>
              <a:pathLst>
                <a:path w="40" h="68">
                  <a:moveTo>
                    <a:pt x="19" y="68"/>
                  </a:moveTo>
                  <a:cubicBezTo>
                    <a:pt x="24" y="54"/>
                    <a:pt x="31" y="40"/>
                    <a:pt x="40" y="29"/>
                  </a:cubicBezTo>
                  <a:cubicBezTo>
                    <a:pt x="28" y="16"/>
                    <a:pt x="15" y="7"/>
                    <a:pt x="0" y="0"/>
                  </a:cubicBezTo>
                  <a:cubicBezTo>
                    <a:pt x="0" y="46"/>
                    <a:pt x="0" y="46"/>
                    <a:pt x="0" y="46"/>
                  </a:cubicBezTo>
                  <a:cubicBezTo>
                    <a:pt x="8" y="52"/>
                    <a:pt x="14" y="60"/>
                    <a:pt x="19"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520"/>
            <p:cNvSpPr>
              <a:spLocks/>
            </p:cNvSpPr>
            <p:nvPr/>
          </p:nvSpPr>
          <p:spPr bwMode="auto">
            <a:xfrm>
              <a:off x="6470651" y="1976438"/>
              <a:ext cx="147638" cy="139700"/>
            </a:xfrm>
            <a:custGeom>
              <a:avLst/>
              <a:gdLst>
                <a:gd name="T0" fmla="*/ 53 w 247"/>
                <a:gd name="T1" fmla="*/ 191 h 236"/>
                <a:gd name="T2" fmla="*/ 73 w 247"/>
                <a:gd name="T3" fmla="*/ 124 h 236"/>
                <a:gd name="T4" fmla="*/ 156 w 247"/>
                <a:gd name="T5" fmla="*/ 40 h 236"/>
                <a:gd name="T6" fmla="*/ 227 w 247"/>
                <a:gd name="T7" fmla="*/ 79 h 236"/>
                <a:gd name="T8" fmla="*/ 247 w 247"/>
                <a:gd name="T9" fmla="*/ 40 h 236"/>
                <a:gd name="T10" fmla="*/ 156 w 247"/>
                <a:gd name="T11" fmla="*/ 0 h 236"/>
                <a:gd name="T12" fmla="*/ 32 w 247"/>
                <a:gd name="T13" fmla="*/ 124 h 236"/>
                <a:gd name="T14" fmla="*/ 0 w 247"/>
                <a:gd name="T15" fmla="*/ 190 h 236"/>
                <a:gd name="T16" fmla="*/ 0 w 247"/>
                <a:gd name="T17" fmla="*/ 236 h 236"/>
                <a:gd name="T18" fmla="*/ 53 w 247"/>
                <a:gd name="T19" fmla="*/ 19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36">
                  <a:moveTo>
                    <a:pt x="53" y="191"/>
                  </a:moveTo>
                  <a:cubicBezTo>
                    <a:pt x="65" y="172"/>
                    <a:pt x="73" y="148"/>
                    <a:pt x="73" y="124"/>
                  </a:cubicBezTo>
                  <a:cubicBezTo>
                    <a:pt x="73" y="77"/>
                    <a:pt x="110" y="40"/>
                    <a:pt x="156" y="40"/>
                  </a:cubicBezTo>
                  <a:cubicBezTo>
                    <a:pt x="186" y="40"/>
                    <a:pt x="212" y="55"/>
                    <a:pt x="227" y="79"/>
                  </a:cubicBezTo>
                  <a:cubicBezTo>
                    <a:pt x="232" y="65"/>
                    <a:pt x="239" y="51"/>
                    <a:pt x="247" y="40"/>
                  </a:cubicBezTo>
                  <a:cubicBezTo>
                    <a:pt x="225" y="15"/>
                    <a:pt x="192" y="0"/>
                    <a:pt x="156" y="0"/>
                  </a:cubicBezTo>
                  <a:cubicBezTo>
                    <a:pt x="88" y="0"/>
                    <a:pt x="32" y="55"/>
                    <a:pt x="32" y="124"/>
                  </a:cubicBezTo>
                  <a:cubicBezTo>
                    <a:pt x="32" y="151"/>
                    <a:pt x="20" y="174"/>
                    <a:pt x="0" y="190"/>
                  </a:cubicBezTo>
                  <a:cubicBezTo>
                    <a:pt x="0" y="236"/>
                    <a:pt x="0" y="236"/>
                    <a:pt x="0" y="236"/>
                  </a:cubicBezTo>
                  <a:cubicBezTo>
                    <a:pt x="21" y="227"/>
                    <a:pt x="40" y="211"/>
                    <a:pt x="53"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521"/>
            <p:cNvSpPr>
              <a:spLocks/>
            </p:cNvSpPr>
            <p:nvPr/>
          </p:nvSpPr>
          <p:spPr bwMode="auto">
            <a:xfrm>
              <a:off x="6510338" y="1976438"/>
              <a:ext cx="231775" cy="147638"/>
            </a:xfrm>
            <a:custGeom>
              <a:avLst/>
              <a:gdLst>
                <a:gd name="T0" fmla="*/ 215 w 390"/>
                <a:gd name="T1" fmla="*/ 124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95 w 390"/>
                <a:gd name="T13" fmla="*/ 56 h 248"/>
                <a:gd name="T14" fmla="*/ 195 w 390"/>
                <a:gd name="T15" fmla="*/ 56 h 248"/>
                <a:gd name="T16" fmla="*/ 195 w 390"/>
                <a:gd name="T17" fmla="*/ 57 h 248"/>
                <a:gd name="T18" fmla="*/ 188 w 390"/>
                <a:gd name="T19" fmla="*/ 69 h 248"/>
                <a:gd name="T20" fmla="*/ 186 w 390"/>
                <a:gd name="T21" fmla="*/ 73 h 248"/>
                <a:gd name="T22" fmla="*/ 184 w 390"/>
                <a:gd name="T23" fmla="*/ 78 h 248"/>
                <a:gd name="T24" fmla="*/ 182 w 390"/>
                <a:gd name="T25" fmla="*/ 83 h 248"/>
                <a:gd name="T26" fmla="*/ 181 w 390"/>
                <a:gd name="T27" fmla="*/ 88 h 248"/>
                <a:gd name="T28" fmla="*/ 178 w 390"/>
                <a:gd name="T29" fmla="*/ 97 h 248"/>
                <a:gd name="T30" fmla="*/ 177 w 390"/>
                <a:gd name="T31" fmla="*/ 101 h 248"/>
                <a:gd name="T32" fmla="*/ 176 w 390"/>
                <a:gd name="T33" fmla="*/ 109 h 248"/>
                <a:gd name="T34" fmla="*/ 176 w 390"/>
                <a:gd name="T35" fmla="*/ 112 h 248"/>
                <a:gd name="T36" fmla="*/ 175 w 390"/>
                <a:gd name="T37" fmla="*/ 123 h 248"/>
                <a:gd name="T38" fmla="*/ 175 w 390"/>
                <a:gd name="T39" fmla="*/ 124 h 248"/>
                <a:gd name="T40" fmla="*/ 175 w 390"/>
                <a:gd name="T41" fmla="*/ 124 h 248"/>
                <a:gd name="T42" fmla="*/ 175 w 390"/>
                <a:gd name="T43" fmla="*/ 124 h 248"/>
                <a:gd name="T44" fmla="*/ 175 w 390"/>
                <a:gd name="T45" fmla="*/ 124 h 248"/>
                <a:gd name="T46" fmla="*/ 162 w 390"/>
                <a:gd name="T47" fmla="*/ 168 h 248"/>
                <a:gd name="T48" fmla="*/ 91 w 390"/>
                <a:gd name="T49" fmla="*/ 207 h 248"/>
                <a:gd name="T50" fmla="*/ 21 w 390"/>
                <a:gd name="T51" fmla="*/ 168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7"/>
                    <a:pt x="253" y="40"/>
                    <a:pt x="299" y="40"/>
                  </a:cubicBezTo>
                  <a:cubicBezTo>
                    <a:pt x="329" y="40"/>
                    <a:pt x="355" y="55"/>
                    <a:pt x="370" y="79"/>
                  </a:cubicBezTo>
                  <a:cubicBezTo>
                    <a:pt x="375" y="65"/>
                    <a:pt x="382" y="51"/>
                    <a:pt x="390" y="40"/>
                  </a:cubicBezTo>
                  <a:cubicBezTo>
                    <a:pt x="368" y="15"/>
                    <a:pt x="335" y="0"/>
                    <a:pt x="299" y="0"/>
                  </a:cubicBezTo>
                  <a:cubicBezTo>
                    <a:pt x="256" y="0"/>
                    <a:pt x="218" y="22"/>
                    <a:pt x="195" y="56"/>
                  </a:cubicBezTo>
                  <a:cubicBezTo>
                    <a:pt x="195" y="56"/>
                    <a:pt x="195" y="56"/>
                    <a:pt x="195" y="56"/>
                  </a:cubicBezTo>
                  <a:cubicBezTo>
                    <a:pt x="195" y="56"/>
                    <a:pt x="195" y="57"/>
                    <a:pt x="195" y="57"/>
                  </a:cubicBezTo>
                  <a:cubicBezTo>
                    <a:pt x="192" y="61"/>
                    <a:pt x="190" y="65"/>
                    <a:pt x="188" y="69"/>
                  </a:cubicBezTo>
                  <a:cubicBezTo>
                    <a:pt x="188" y="70"/>
                    <a:pt x="187" y="71"/>
                    <a:pt x="186" y="73"/>
                  </a:cubicBezTo>
                  <a:cubicBezTo>
                    <a:pt x="186" y="74"/>
                    <a:pt x="185" y="76"/>
                    <a:pt x="184" y="78"/>
                  </a:cubicBezTo>
                  <a:cubicBezTo>
                    <a:pt x="183" y="80"/>
                    <a:pt x="183" y="82"/>
                    <a:pt x="182" y="83"/>
                  </a:cubicBezTo>
                  <a:cubicBezTo>
                    <a:pt x="182" y="85"/>
                    <a:pt x="181" y="86"/>
                    <a:pt x="181" y="88"/>
                  </a:cubicBezTo>
                  <a:cubicBezTo>
                    <a:pt x="180" y="91"/>
                    <a:pt x="179" y="94"/>
                    <a:pt x="178" y="97"/>
                  </a:cubicBezTo>
                  <a:cubicBezTo>
                    <a:pt x="178" y="99"/>
                    <a:pt x="178" y="100"/>
                    <a:pt x="177" y="101"/>
                  </a:cubicBezTo>
                  <a:cubicBezTo>
                    <a:pt x="177" y="104"/>
                    <a:pt x="177" y="106"/>
                    <a:pt x="176" y="109"/>
                  </a:cubicBezTo>
                  <a:cubicBezTo>
                    <a:pt x="176" y="110"/>
                    <a:pt x="176" y="111"/>
                    <a:pt x="176" y="112"/>
                  </a:cubicBezTo>
                  <a:cubicBezTo>
                    <a:pt x="176"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2" y="207"/>
                    <a:pt x="35" y="192"/>
                    <a:pt x="21" y="168"/>
                  </a:cubicBezTo>
                  <a:cubicBezTo>
                    <a:pt x="16" y="182"/>
                    <a:pt x="9" y="196"/>
                    <a:pt x="0" y="208"/>
                  </a:cubicBezTo>
                  <a:cubicBezTo>
                    <a:pt x="23" y="232"/>
                    <a:pt x="55" y="248"/>
                    <a:pt x="91" y="248"/>
                  </a:cubicBezTo>
                  <a:cubicBezTo>
                    <a:pt x="127" y="248"/>
                    <a:pt x="160" y="232"/>
                    <a:pt x="182" y="208"/>
                  </a:cubicBezTo>
                  <a:cubicBezTo>
                    <a:pt x="187" y="202"/>
                    <a:pt x="192" y="197"/>
                    <a:pt x="195" y="191"/>
                  </a:cubicBezTo>
                  <a:cubicBezTo>
                    <a:pt x="208"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522"/>
            <p:cNvSpPr>
              <a:spLocks/>
            </p:cNvSpPr>
            <p:nvPr/>
          </p:nvSpPr>
          <p:spPr bwMode="auto">
            <a:xfrm>
              <a:off x="6634163" y="1976438"/>
              <a:ext cx="231775" cy="147638"/>
            </a:xfrm>
            <a:custGeom>
              <a:avLst/>
              <a:gdLst>
                <a:gd name="T0" fmla="*/ 195 w 390"/>
                <a:gd name="T1" fmla="*/ 191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75 w 390"/>
                <a:gd name="T13" fmla="*/ 124 h 248"/>
                <a:gd name="T14" fmla="*/ 91 w 390"/>
                <a:gd name="T15" fmla="*/ 207 h 248"/>
                <a:gd name="T16" fmla="*/ 20 w 390"/>
                <a:gd name="T17" fmla="*/ 168 h 248"/>
                <a:gd name="T18" fmla="*/ 0 w 390"/>
                <a:gd name="T19" fmla="*/ 208 h 248"/>
                <a:gd name="T20" fmla="*/ 91 w 390"/>
                <a:gd name="T21" fmla="*/ 248 h 248"/>
                <a:gd name="T22" fmla="*/ 195 w 390"/>
                <a:gd name="T23" fmla="*/ 19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195" y="191"/>
                  </a:moveTo>
                  <a:cubicBezTo>
                    <a:pt x="208" y="172"/>
                    <a:pt x="215" y="148"/>
                    <a:pt x="215" y="124"/>
                  </a:cubicBezTo>
                  <a:cubicBezTo>
                    <a:pt x="215" y="77"/>
                    <a:pt x="253" y="40"/>
                    <a:pt x="299" y="40"/>
                  </a:cubicBezTo>
                  <a:cubicBezTo>
                    <a:pt x="329" y="40"/>
                    <a:pt x="355" y="55"/>
                    <a:pt x="370" y="79"/>
                  </a:cubicBezTo>
                  <a:cubicBezTo>
                    <a:pt x="375" y="65"/>
                    <a:pt x="382" y="51"/>
                    <a:pt x="390" y="40"/>
                  </a:cubicBezTo>
                  <a:cubicBezTo>
                    <a:pt x="367" y="15"/>
                    <a:pt x="335" y="0"/>
                    <a:pt x="299" y="0"/>
                  </a:cubicBezTo>
                  <a:cubicBezTo>
                    <a:pt x="231" y="0"/>
                    <a:pt x="175" y="55"/>
                    <a:pt x="175" y="124"/>
                  </a:cubicBezTo>
                  <a:cubicBezTo>
                    <a:pt x="175" y="170"/>
                    <a:pt x="138" y="207"/>
                    <a:pt x="91" y="207"/>
                  </a:cubicBezTo>
                  <a:cubicBezTo>
                    <a:pt x="61" y="207"/>
                    <a:pt x="35" y="192"/>
                    <a:pt x="20" y="168"/>
                  </a:cubicBezTo>
                  <a:cubicBezTo>
                    <a:pt x="16" y="182"/>
                    <a:pt x="9" y="196"/>
                    <a:pt x="0" y="208"/>
                  </a:cubicBezTo>
                  <a:cubicBezTo>
                    <a:pt x="23" y="232"/>
                    <a:pt x="55" y="248"/>
                    <a:pt x="91" y="248"/>
                  </a:cubicBezTo>
                  <a:cubicBezTo>
                    <a:pt x="135" y="248"/>
                    <a:pt x="173" y="225"/>
                    <a:pt x="19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523"/>
            <p:cNvSpPr>
              <a:spLocks/>
            </p:cNvSpPr>
            <p:nvPr/>
          </p:nvSpPr>
          <p:spPr bwMode="auto">
            <a:xfrm>
              <a:off x="6757988" y="1976438"/>
              <a:ext cx="231775" cy="147638"/>
            </a:xfrm>
            <a:custGeom>
              <a:avLst/>
              <a:gdLst>
                <a:gd name="T0" fmla="*/ 180 w 390"/>
                <a:gd name="T1" fmla="*/ 88 h 248"/>
                <a:gd name="T2" fmla="*/ 178 w 390"/>
                <a:gd name="T3" fmla="*/ 97 h 248"/>
                <a:gd name="T4" fmla="*/ 177 w 390"/>
                <a:gd name="T5" fmla="*/ 101 h 248"/>
                <a:gd name="T6" fmla="*/ 176 w 390"/>
                <a:gd name="T7" fmla="*/ 109 h 248"/>
                <a:gd name="T8" fmla="*/ 176 w 390"/>
                <a:gd name="T9" fmla="*/ 112 h 248"/>
                <a:gd name="T10" fmla="*/ 175 w 390"/>
                <a:gd name="T11" fmla="*/ 123 h 248"/>
                <a:gd name="T12" fmla="*/ 175 w 390"/>
                <a:gd name="T13" fmla="*/ 124 h 248"/>
                <a:gd name="T14" fmla="*/ 175 w 390"/>
                <a:gd name="T15" fmla="*/ 124 h 248"/>
                <a:gd name="T16" fmla="*/ 175 w 390"/>
                <a:gd name="T17" fmla="*/ 124 h 248"/>
                <a:gd name="T18" fmla="*/ 175 w 390"/>
                <a:gd name="T19" fmla="*/ 124 h 248"/>
                <a:gd name="T20" fmla="*/ 162 w 390"/>
                <a:gd name="T21" fmla="*/ 168 h 248"/>
                <a:gd name="T22" fmla="*/ 91 w 390"/>
                <a:gd name="T23" fmla="*/ 207 h 248"/>
                <a:gd name="T24" fmla="*/ 20 w 390"/>
                <a:gd name="T25" fmla="*/ 168 h 248"/>
                <a:gd name="T26" fmla="*/ 0 w 390"/>
                <a:gd name="T27" fmla="*/ 208 h 248"/>
                <a:gd name="T28" fmla="*/ 91 w 390"/>
                <a:gd name="T29" fmla="*/ 248 h 248"/>
                <a:gd name="T30" fmla="*/ 182 w 390"/>
                <a:gd name="T31" fmla="*/ 208 h 248"/>
                <a:gd name="T32" fmla="*/ 195 w 390"/>
                <a:gd name="T33" fmla="*/ 191 h 248"/>
                <a:gd name="T34" fmla="*/ 215 w 390"/>
                <a:gd name="T35" fmla="*/ 124 h 248"/>
                <a:gd name="T36" fmla="*/ 215 w 390"/>
                <a:gd name="T37" fmla="*/ 124 h 248"/>
                <a:gd name="T38" fmla="*/ 215 w 390"/>
                <a:gd name="T39" fmla="*/ 124 h 248"/>
                <a:gd name="T40" fmla="*/ 299 w 390"/>
                <a:gd name="T41" fmla="*/ 40 h 248"/>
                <a:gd name="T42" fmla="*/ 370 w 390"/>
                <a:gd name="T43" fmla="*/ 79 h 248"/>
                <a:gd name="T44" fmla="*/ 390 w 390"/>
                <a:gd name="T45" fmla="*/ 40 h 248"/>
                <a:gd name="T46" fmla="*/ 299 w 390"/>
                <a:gd name="T47" fmla="*/ 0 h 248"/>
                <a:gd name="T48" fmla="*/ 195 w 390"/>
                <a:gd name="T49" fmla="*/ 56 h 248"/>
                <a:gd name="T50" fmla="*/ 195 w 390"/>
                <a:gd name="T51" fmla="*/ 56 h 248"/>
                <a:gd name="T52" fmla="*/ 194 w 390"/>
                <a:gd name="T53" fmla="*/ 57 h 248"/>
                <a:gd name="T54" fmla="*/ 188 w 390"/>
                <a:gd name="T55" fmla="*/ 69 h 248"/>
                <a:gd name="T56" fmla="*/ 186 w 390"/>
                <a:gd name="T57" fmla="*/ 73 h 248"/>
                <a:gd name="T58" fmla="*/ 184 w 390"/>
                <a:gd name="T59" fmla="*/ 78 h 248"/>
                <a:gd name="T60" fmla="*/ 182 w 390"/>
                <a:gd name="T61" fmla="*/ 83 h 248"/>
                <a:gd name="T62" fmla="*/ 180 w 390"/>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180" y="88"/>
                  </a:moveTo>
                  <a:cubicBezTo>
                    <a:pt x="179" y="91"/>
                    <a:pt x="179" y="94"/>
                    <a:pt x="178" y="97"/>
                  </a:cubicBezTo>
                  <a:cubicBezTo>
                    <a:pt x="178" y="99"/>
                    <a:pt x="177" y="100"/>
                    <a:pt x="177" y="101"/>
                  </a:cubicBezTo>
                  <a:cubicBezTo>
                    <a:pt x="177" y="104"/>
                    <a:pt x="176" y="106"/>
                    <a:pt x="176" y="109"/>
                  </a:cubicBezTo>
                  <a:cubicBezTo>
                    <a:pt x="176" y="110"/>
                    <a:pt x="176" y="111"/>
                    <a:pt x="176" y="112"/>
                  </a:cubicBezTo>
                  <a:cubicBezTo>
                    <a:pt x="175"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1" y="207"/>
                    <a:pt x="35" y="192"/>
                    <a:pt x="20" y="168"/>
                  </a:cubicBezTo>
                  <a:cubicBezTo>
                    <a:pt x="16" y="182"/>
                    <a:pt x="9" y="196"/>
                    <a:pt x="0" y="208"/>
                  </a:cubicBezTo>
                  <a:cubicBezTo>
                    <a:pt x="23" y="232"/>
                    <a:pt x="55" y="248"/>
                    <a:pt x="91" y="248"/>
                  </a:cubicBezTo>
                  <a:cubicBezTo>
                    <a:pt x="127" y="248"/>
                    <a:pt x="159" y="232"/>
                    <a:pt x="182" y="208"/>
                  </a:cubicBezTo>
                  <a:cubicBezTo>
                    <a:pt x="187" y="202"/>
                    <a:pt x="191" y="197"/>
                    <a:pt x="195" y="191"/>
                  </a:cubicBezTo>
                  <a:cubicBezTo>
                    <a:pt x="208" y="172"/>
                    <a:pt x="215" y="149"/>
                    <a:pt x="215" y="124"/>
                  </a:cubicBezTo>
                  <a:cubicBezTo>
                    <a:pt x="215" y="124"/>
                    <a:pt x="215" y="124"/>
                    <a:pt x="215" y="124"/>
                  </a:cubicBezTo>
                  <a:cubicBezTo>
                    <a:pt x="215" y="124"/>
                    <a:pt x="215" y="124"/>
                    <a:pt x="215" y="124"/>
                  </a:cubicBezTo>
                  <a:cubicBezTo>
                    <a:pt x="215" y="77"/>
                    <a:pt x="253" y="40"/>
                    <a:pt x="299" y="40"/>
                  </a:cubicBezTo>
                  <a:cubicBezTo>
                    <a:pt x="329" y="40"/>
                    <a:pt x="355" y="55"/>
                    <a:pt x="370" y="79"/>
                  </a:cubicBezTo>
                  <a:cubicBezTo>
                    <a:pt x="375" y="65"/>
                    <a:pt x="381" y="51"/>
                    <a:pt x="390" y="40"/>
                  </a:cubicBezTo>
                  <a:cubicBezTo>
                    <a:pt x="367" y="15"/>
                    <a:pt x="335" y="0"/>
                    <a:pt x="299" y="0"/>
                  </a:cubicBezTo>
                  <a:cubicBezTo>
                    <a:pt x="256" y="0"/>
                    <a:pt x="217" y="22"/>
                    <a:pt x="195" y="56"/>
                  </a:cubicBezTo>
                  <a:cubicBezTo>
                    <a:pt x="195" y="56"/>
                    <a:pt x="195" y="56"/>
                    <a:pt x="195" y="56"/>
                  </a:cubicBezTo>
                  <a:cubicBezTo>
                    <a:pt x="195" y="56"/>
                    <a:pt x="195" y="57"/>
                    <a:pt x="194" y="57"/>
                  </a:cubicBezTo>
                  <a:cubicBezTo>
                    <a:pt x="192" y="61"/>
                    <a:pt x="190" y="65"/>
                    <a:pt x="188" y="69"/>
                  </a:cubicBezTo>
                  <a:cubicBezTo>
                    <a:pt x="187" y="70"/>
                    <a:pt x="187" y="71"/>
                    <a:pt x="186" y="73"/>
                  </a:cubicBezTo>
                  <a:cubicBezTo>
                    <a:pt x="185" y="74"/>
                    <a:pt x="185" y="76"/>
                    <a:pt x="184" y="78"/>
                  </a:cubicBezTo>
                  <a:cubicBezTo>
                    <a:pt x="183" y="80"/>
                    <a:pt x="182" y="82"/>
                    <a:pt x="182" y="83"/>
                  </a:cubicBezTo>
                  <a:cubicBezTo>
                    <a:pt x="181" y="85"/>
                    <a:pt x="181" y="86"/>
                    <a:pt x="1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524"/>
            <p:cNvSpPr>
              <a:spLocks/>
            </p:cNvSpPr>
            <p:nvPr/>
          </p:nvSpPr>
          <p:spPr bwMode="auto">
            <a:xfrm>
              <a:off x="6881813" y="1976438"/>
              <a:ext cx="231775" cy="147638"/>
            </a:xfrm>
            <a:custGeom>
              <a:avLst/>
              <a:gdLst>
                <a:gd name="T0" fmla="*/ 91 w 390"/>
                <a:gd name="T1" fmla="*/ 207 h 248"/>
                <a:gd name="T2" fmla="*/ 20 w 390"/>
                <a:gd name="T3" fmla="*/ 168 h 248"/>
                <a:gd name="T4" fmla="*/ 0 w 390"/>
                <a:gd name="T5" fmla="*/ 208 h 248"/>
                <a:gd name="T6" fmla="*/ 91 w 390"/>
                <a:gd name="T7" fmla="*/ 248 h 248"/>
                <a:gd name="T8" fmla="*/ 195 w 390"/>
                <a:gd name="T9" fmla="*/ 191 h 248"/>
                <a:gd name="T10" fmla="*/ 215 w 390"/>
                <a:gd name="T11" fmla="*/ 124 h 248"/>
                <a:gd name="T12" fmla="*/ 299 w 390"/>
                <a:gd name="T13" fmla="*/ 40 h 248"/>
                <a:gd name="T14" fmla="*/ 370 w 390"/>
                <a:gd name="T15" fmla="*/ 79 h 248"/>
                <a:gd name="T16" fmla="*/ 390 w 390"/>
                <a:gd name="T17" fmla="*/ 40 h 248"/>
                <a:gd name="T18" fmla="*/ 299 w 390"/>
                <a:gd name="T19" fmla="*/ 0 h 248"/>
                <a:gd name="T20" fmla="*/ 175 w 390"/>
                <a:gd name="T21" fmla="*/ 124 h 248"/>
                <a:gd name="T22" fmla="*/ 91 w 390"/>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91" y="207"/>
                  </a:moveTo>
                  <a:cubicBezTo>
                    <a:pt x="61" y="207"/>
                    <a:pt x="35" y="192"/>
                    <a:pt x="20" y="168"/>
                  </a:cubicBezTo>
                  <a:cubicBezTo>
                    <a:pt x="16" y="182"/>
                    <a:pt x="9" y="196"/>
                    <a:pt x="0" y="208"/>
                  </a:cubicBezTo>
                  <a:cubicBezTo>
                    <a:pt x="23" y="232"/>
                    <a:pt x="55" y="248"/>
                    <a:pt x="91" y="248"/>
                  </a:cubicBezTo>
                  <a:cubicBezTo>
                    <a:pt x="135" y="248"/>
                    <a:pt x="173" y="225"/>
                    <a:pt x="195" y="191"/>
                  </a:cubicBezTo>
                  <a:cubicBezTo>
                    <a:pt x="208" y="172"/>
                    <a:pt x="215" y="148"/>
                    <a:pt x="215" y="124"/>
                  </a:cubicBezTo>
                  <a:cubicBezTo>
                    <a:pt x="215" y="77"/>
                    <a:pt x="253" y="40"/>
                    <a:pt x="299" y="40"/>
                  </a:cubicBezTo>
                  <a:cubicBezTo>
                    <a:pt x="329" y="40"/>
                    <a:pt x="355" y="55"/>
                    <a:pt x="370" y="79"/>
                  </a:cubicBezTo>
                  <a:cubicBezTo>
                    <a:pt x="374" y="65"/>
                    <a:pt x="381" y="51"/>
                    <a:pt x="390" y="40"/>
                  </a:cubicBezTo>
                  <a:cubicBezTo>
                    <a:pt x="367" y="15"/>
                    <a:pt x="335" y="0"/>
                    <a:pt x="299" y="0"/>
                  </a:cubicBezTo>
                  <a:cubicBezTo>
                    <a:pt x="231" y="0"/>
                    <a:pt x="175" y="55"/>
                    <a:pt x="175" y="124"/>
                  </a:cubicBezTo>
                  <a:cubicBezTo>
                    <a:pt x="175" y="170"/>
                    <a:pt x="137" y="207"/>
                    <a:pt x="91"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525"/>
            <p:cNvSpPr>
              <a:spLocks/>
            </p:cNvSpPr>
            <p:nvPr/>
          </p:nvSpPr>
          <p:spPr bwMode="auto">
            <a:xfrm>
              <a:off x="7005638" y="1976438"/>
              <a:ext cx="231775" cy="147638"/>
            </a:xfrm>
            <a:custGeom>
              <a:avLst/>
              <a:gdLst>
                <a:gd name="T0" fmla="*/ 180 w 390"/>
                <a:gd name="T1" fmla="*/ 88 h 248"/>
                <a:gd name="T2" fmla="*/ 178 w 390"/>
                <a:gd name="T3" fmla="*/ 97 h 248"/>
                <a:gd name="T4" fmla="*/ 177 w 390"/>
                <a:gd name="T5" fmla="*/ 101 h 248"/>
                <a:gd name="T6" fmla="*/ 176 w 390"/>
                <a:gd name="T7" fmla="*/ 109 h 248"/>
                <a:gd name="T8" fmla="*/ 175 w 390"/>
                <a:gd name="T9" fmla="*/ 112 h 248"/>
                <a:gd name="T10" fmla="*/ 175 w 390"/>
                <a:gd name="T11" fmla="*/ 123 h 248"/>
                <a:gd name="T12" fmla="*/ 175 w 390"/>
                <a:gd name="T13" fmla="*/ 124 h 248"/>
                <a:gd name="T14" fmla="*/ 175 w 390"/>
                <a:gd name="T15" fmla="*/ 124 h 248"/>
                <a:gd name="T16" fmla="*/ 175 w 390"/>
                <a:gd name="T17" fmla="*/ 124 h 248"/>
                <a:gd name="T18" fmla="*/ 175 w 390"/>
                <a:gd name="T19" fmla="*/ 124 h 248"/>
                <a:gd name="T20" fmla="*/ 162 w 390"/>
                <a:gd name="T21" fmla="*/ 168 h 248"/>
                <a:gd name="T22" fmla="*/ 91 w 390"/>
                <a:gd name="T23" fmla="*/ 207 h 248"/>
                <a:gd name="T24" fmla="*/ 20 w 390"/>
                <a:gd name="T25" fmla="*/ 168 h 248"/>
                <a:gd name="T26" fmla="*/ 0 w 390"/>
                <a:gd name="T27" fmla="*/ 208 h 248"/>
                <a:gd name="T28" fmla="*/ 91 w 390"/>
                <a:gd name="T29" fmla="*/ 248 h 248"/>
                <a:gd name="T30" fmla="*/ 182 w 390"/>
                <a:gd name="T31" fmla="*/ 208 h 248"/>
                <a:gd name="T32" fmla="*/ 195 w 390"/>
                <a:gd name="T33" fmla="*/ 191 h 248"/>
                <a:gd name="T34" fmla="*/ 215 w 390"/>
                <a:gd name="T35" fmla="*/ 124 h 248"/>
                <a:gd name="T36" fmla="*/ 215 w 390"/>
                <a:gd name="T37" fmla="*/ 124 h 248"/>
                <a:gd name="T38" fmla="*/ 215 w 390"/>
                <a:gd name="T39" fmla="*/ 124 h 248"/>
                <a:gd name="T40" fmla="*/ 299 w 390"/>
                <a:gd name="T41" fmla="*/ 40 h 248"/>
                <a:gd name="T42" fmla="*/ 370 w 390"/>
                <a:gd name="T43" fmla="*/ 79 h 248"/>
                <a:gd name="T44" fmla="*/ 390 w 390"/>
                <a:gd name="T45" fmla="*/ 40 h 248"/>
                <a:gd name="T46" fmla="*/ 299 w 390"/>
                <a:gd name="T47" fmla="*/ 0 h 248"/>
                <a:gd name="T48" fmla="*/ 195 w 390"/>
                <a:gd name="T49" fmla="*/ 56 h 248"/>
                <a:gd name="T50" fmla="*/ 195 w 390"/>
                <a:gd name="T51" fmla="*/ 56 h 248"/>
                <a:gd name="T52" fmla="*/ 194 w 390"/>
                <a:gd name="T53" fmla="*/ 57 h 248"/>
                <a:gd name="T54" fmla="*/ 188 w 390"/>
                <a:gd name="T55" fmla="*/ 69 h 248"/>
                <a:gd name="T56" fmla="*/ 186 w 390"/>
                <a:gd name="T57" fmla="*/ 73 h 248"/>
                <a:gd name="T58" fmla="*/ 184 w 390"/>
                <a:gd name="T59" fmla="*/ 78 h 248"/>
                <a:gd name="T60" fmla="*/ 182 w 390"/>
                <a:gd name="T61" fmla="*/ 83 h 248"/>
                <a:gd name="T62" fmla="*/ 180 w 390"/>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180" y="88"/>
                  </a:moveTo>
                  <a:cubicBezTo>
                    <a:pt x="179" y="91"/>
                    <a:pt x="178" y="94"/>
                    <a:pt x="178" y="97"/>
                  </a:cubicBezTo>
                  <a:cubicBezTo>
                    <a:pt x="177" y="99"/>
                    <a:pt x="177" y="100"/>
                    <a:pt x="177" y="101"/>
                  </a:cubicBezTo>
                  <a:cubicBezTo>
                    <a:pt x="176" y="104"/>
                    <a:pt x="176" y="106"/>
                    <a:pt x="176" y="109"/>
                  </a:cubicBezTo>
                  <a:cubicBezTo>
                    <a:pt x="176" y="110"/>
                    <a:pt x="175" y="111"/>
                    <a:pt x="175" y="112"/>
                  </a:cubicBezTo>
                  <a:cubicBezTo>
                    <a:pt x="175"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1" y="207"/>
                    <a:pt x="35" y="192"/>
                    <a:pt x="20" y="168"/>
                  </a:cubicBezTo>
                  <a:cubicBezTo>
                    <a:pt x="15" y="182"/>
                    <a:pt x="9" y="196"/>
                    <a:pt x="0" y="208"/>
                  </a:cubicBezTo>
                  <a:cubicBezTo>
                    <a:pt x="23" y="232"/>
                    <a:pt x="55" y="248"/>
                    <a:pt x="91" y="248"/>
                  </a:cubicBezTo>
                  <a:cubicBezTo>
                    <a:pt x="127" y="248"/>
                    <a:pt x="159" y="232"/>
                    <a:pt x="182" y="208"/>
                  </a:cubicBezTo>
                  <a:cubicBezTo>
                    <a:pt x="187" y="202"/>
                    <a:pt x="191" y="197"/>
                    <a:pt x="195" y="191"/>
                  </a:cubicBezTo>
                  <a:cubicBezTo>
                    <a:pt x="207" y="172"/>
                    <a:pt x="215" y="149"/>
                    <a:pt x="215" y="124"/>
                  </a:cubicBezTo>
                  <a:cubicBezTo>
                    <a:pt x="215" y="124"/>
                    <a:pt x="215" y="124"/>
                    <a:pt x="215" y="124"/>
                  </a:cubicBezTo>
                  <a:cubicBezTo>
                    <a:pt x="215" y="124"/>
                    <a:pt x="215" y="124"/>
                    <a:pt x="215" y="124"/>
                  </a:cubicBezTo>
                  <a:cubicBezTo>
                    <a:pt x="215" y="77"/>
                    <a:pt x="253" y="40"/>
                    <a:pt x="299" y="40"/>
                  </a:cubicBezTo>
                  <a:cubicBezTo>
                    <a:pt x="329" y="40"/>
                    <a:pt x="355" y="55"/>
                    <a:pt x="370" y="79"/>
                  </a:cubicBezTo>
                  <a:cubicBezTo>
                    <a:pt x="374" y="65"/>
                    <a:pt x="381" y="51"/>
                    <a:pt x="390" y="40"/>
                  </a:cubicBezTo>
                  <a:cubicBezTo>
                    <a:pt x="367" y="15"/>
                    <a:pt x="335" y="0"/>
                    <a:pt x="299" y="0"/>
                  </a:cubicBezTo>
                  <a:cubicBezTo>
                    <a:pt x="255" y="0"/>
                    <a:pt x="217" y="22"/>
                    <a:pt x="195" y="56"/>
                  </a:cubicBezTo>
                  <a:cubicBezTo>
                    <a:pt x="195" y="56"/>
                    <a:pt x="195" y="56"/>
                    <a:pt x="195" y="56"/>
                  </a:cubicBezTo>
                  <a:cubicBezTo>
                    <a:pt x="195" y="56"/>
                    <a:pt x="194" y="57"/>
                    <a:pt x="194" y="57"/>
                  </a:cubicBezTo>
                  <a:cubicBezTo>
                    <a:pt x="192" y="61"/>
                    <a:pt x="190" y="65"/>
                    <a:pt x="188" y="69"/>
                  </a:cubicBezTo>
                  <a:cubicBezTo>
                    <a:pt x="187" y="70"/>
                    <a:pt x="186" y="71"/>
                    <a:pt x="186" y="73"/>
                  </a:cubicBezTo>
                  <a:cubicBezTo>
                    <a:pt x="185" y="74"/>
                    <a:pt x="184" y="76"/>
                    <a:pt x="184" y="78"/>
                  </a:cubicBezTo>
                  <a:cubicBezTo>
                    <a:pt x="183" y="80"/>
                    <a:pt x="182" y="82"/>
                    <a:pt x="182" y="83"/>
                  </a:cubicBezTo>
                  <a:cubicBezTo>
                    <a:pt x="181" y="85"/>
                    <a:pt x="181" y="86"/>
                    <a:pt x="1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526"/>
            <p:cNvSpPr>
              <a:spLocks/>
            </p:cNvSpPr>
            <p:nvPr/>
          </p:nvSpPr>
          <p:spPr bwMode="auto">
            <a:xfrm>
              <a:off x="7129463" y="1976438"/>
              <a:ext cx="231775" cy="147638"/>
            </a:xfrm>
            <a:custGeom>
              <a:avLst/>
              <a:gdLst>
                <a:gd name="T0" fmla="*/ 91 w 390"/>
                <a:gd name="T1" fmla="*/ 207 h 248"/>
                <a:gd name="T2" fmla="*/ 20 w 390"/>
                <a:gd name="T3" fmla="*/ 168 h 248"/>
                <a:gd name="T4" fmla="*/ 0 w 390"/>
                <a:gd name="T5" fmla="*/ 208 h 248"/>
                <a:gd name="T6" fmla="*/ 91 w 390"/>
                <a:gd name="T7" fmla="*/ 248 h 248"/>
                <a:gd name="T8" fmla="*/ 195 w 390"/>
                <a:gd name="T9" fmla="*/ 191 h 248"/>
                <a:gd name="T10" fmla="*/ 215 w 390"/>
                <a:gd name="T11" fmla="*/ 124 h 248"/>
                <a:gd name="T12" fmla="*/ 299 w 390"/>
                <a:gd name="T13" fmla="*/ 40 h 248"/>
                <a:gd name="T14" fmla="*/ 370 w 390"/>
                <a:gd name="T15" fmla="*/ 79 h 248"/>
                <a:gd name="T16" fmla="*/ 390 w 390"/>
                <a:gd name="T17" fmla="*/ 40 h 248"/>
                <a:gd name="T18" fmla="*/ 299 w 390"/>
                <a:gd name="T19" fmla="*/ 0 h 248"/>
                <a:gd name="T20" fmla="*/ 175 w 390"/>
                <a:gd name="T21" fmla="*/ 124 h 248"/>
                <a:gd name="T22" fmla="*/ 91 w 390"/>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91" y="207"/>
                  </a:moveTo>
                  <a:cubicBezTo>
                    <a:pt x="61" y="207"/>
                    <a:pt x="35" y="192"/>
                    <a:pt x="20" y="168"/>
                  </a:cubicBezTo>
                  <a:cubicBezTo>
                    <a:pt x="15" y="182"/>
                    <a:pt x="8" y="196"/>
                    <a:pt x="0" y="208"/>
                  </a:cubicBezTo>
                  <a:cubicBezTo>
                    <a:pt x="22" y="232"/>
                    <a:pt x="55" y="248"/>
                    <a:pt x="91" y="248"/>
                  </a:cubicBezTo>
                  <a:cubicBezTo>
                    <a:pt x="134" y="248"/>
                    <a:pt x="173" y="225"/>
                    <a:pt x="195" y="191"/>
                  </a:cubicBezTo>
                  <a:cubicBezTo>
                    <a:pt x="207" y="172"/>
                    <a:pt x="215" y="148"/>
                    <a:pt x="215" y="124"/>
                  </a:cubicBezTo>
                  <a:cubicBezTo>
                    <a:pt x="215" y="77"/>
                    <a:pt x="252" y="40"/>
                    <a:pt x="299" y="40"/>
                  </a:cubicBezTo>
                  <a:cubicBezTo>
                    <a:pt x="328" y="40"/>
                    <a:pt x="355" y="55"/>
                    <a:pt x="370" y="79"/>
                  </a:cubicBezTo>
                  <a:cubicBezTo>
                    <a:pt x="374" y="65"/>
                    <a:pt x="381" y="51"/>
                    <a:pt x="390" y="40"/>
                  </a:cubicBezTo>
                  <a:cubicBezTo>
                    <a:pt x="367" y="15"/>
                    <a:pt x="335" y="0"/>
                    <a:pt x="299" y="0"/>
                  </a:cubicBezTo>
                  <a:cubicBezTo>
                    <a:pt x="230" y="0"/>
                    <a:pt x="175" y="55"/>
                    <a:pt x="175" y="124"/>
                  </a:cubicBezTo>
                  <a:cubicBezTo>
                    <a:pt x="175" y="170"/>
                    <a:pt x="137" y="207"/>
                    <a:pt x="91"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527"/>
            <p:cNvSpPr>
              <a:spLocks/>
            </p:cNvSpPr>
            <p:nvPr/>
          </p:nvSpPr>
          <p:spPr bwMode="auto">
            <a:xfrm>
              <a:off x="7253288" y="1976438"/>
              <a:ext cx="231775" cy="147638"/>
            </a:xfrm>
            <a:custGeom>
              <a:avLst/>
              <a:gdLst>
                <a:gd name="T0" fmla="*/ 180 w 389"/>
                <a:gd name="T1" fmla="*/ 88 h 248"/>
                <a:gd name="T2" fmla="*/ 177 w 389"/>
                <a:gd name="T3" fmla="*/ 97 h 248"/>
                <a:gd name="T4" fmla="*/ 177 w 389"/>
                <a:gd name="T5" fmla="*/ 101 h 248"/>
                <a:gd name="T6" fmla="*/ 175 w 389"/>
                <a:gd name="T7" fmla="*/ 109 h 248"/>
                <a:gd name="T8" fmla="*/ 175 w 389"/>
                <a:gd name="T9" fmla="*/ 112 h 248"/>
                <a:gd name="T10" fmla="*/ 174 w 389"/>
                <a:gd name="T11" fmla="*/ 123 h 248"/>
                <a:gd name="T12" fmla="*/ 174 w 389"/>
                <a:gd name="T13" fmla="*/ 124 h 248"/>
                <a:gd name="T14" fmla="*/ 174 w 389"/>
                <a:gd name="T15" fmla="*/ 124 h 248"/>
                <a:gd name="T16" fmla="*/ 174 w 389"/>
                <a:gd name="T17" fmla="*/ 124 h 248"/>
                <a:gd name="T18" fmla="*/ 174 w 389"/>
                <a:gd name="T19" fmla="*/ 124 h 248"/>
                <a:gd name="T20" fmla="*/ 162 w 389"/>
                <a:gd name="T21" fmla="*/ 168 h 248"/>
                <a:gd name="T22" fmla="*/ 91 w 389"/>
                <a:gd name="T23" fmla="*/ 207 h 248"/>
                <a:gd name="T24" fmla="*/ 20 w 389"/>
                <a:gd name="T25" fmla="*/ 168 h 248"/>
                <a:gd name="T26" fmla="*/ 0 w 389"/>
                <a:gd name="T27" fmla="*/ 208 h 248"/>
                <a:gd name="T28" fmla="*/ 91 w 389"/>
                <a:gd name="T29" fmla="*/ 248 h 248"/>
                <a:gd name="T30" fmla="*/ 182 w 389"/>
                <a:gd name="T31" fmla="*/ 208 h 248"/>
                <a:gd name="T32" fmla="*/ 195 w 389"/>
                <a:gd name="T33" fmla="*/ 191 h 248"/>
                <a:gd name="T34" fmla="*/ 215 w 389"/>
                <a:gd name="T35" fmla="*/ 124 h 248"/>
                <a:gd name="T36" fmla="*/ 215 w 389"/>
                <a:gd name="T37" fmla="*/ 124 h 248"/>
                <a:gd name="T38" fmla="*/ 215 w 389"/>
                <a:gd name="T39" fmla="*/ 124 h 248"/>
                <a:gd name="T40" fmla="*/ 299 w 389"/>
                <a:gd name="T41" fmla="*/ 40 h 248"/>
                <a:gd name="T42" fmla="*/ 369 w 389"/>
                <a:gd name="T43" fmla="*/ 79 h 248"/>
                <a:gd name="T44" fmla="*/ 389 w 389"/>
                <a:gd name="T45" fmla="*/ 40 h 248"/>
                <a:gd name="T46" fmla="*/ 299 w 389"/>
                <a:gd name="T47" fmla="*/ 0 h 248"/>
                <a:gd name="T48" fmla="*/ 195 w 389"/>
                <a:gd name="T49" fmla="*/ 56 h 248"/>
                <a:gd name="T50" fmla="*/ 195 w 389"/>
                <a:gd name="T51" fmla="*/ 56 h 248"/>
                <a:gd name="T52" fmla="*/ 194 w 389"/>
                <a:gd name="T53" fmla="*/ 57 h 248"/>
                <a:gd name="T54" fmla="*/ 187 w 389"/>
                <a:gd name="T55" fmla="*/ 69 h 248"/>
                <a:gd name="T56" fmla="*/ 186 w 389"/>
                <a:gd name="T57" fmla="*/ 73 h 248"/>
                <a:gd name="T58" fmla="*/ 183 w 389"/>
                <a:gd name="T59" fmla="*/ 78 h 248"/>
                <a:gd name="T60" fmla="*/ 181 w 389"/>
                <a:gd name="T61" fmla="*/ 83 h 248"/>
                <a:gd name="T62" fmla="*/ 180 w 389"/>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248">
                  <a:moveTo>
                    <a:pt x="180" y="88"/>
                  </a:moveTo>
                  <a:cubicBezTo>
                    <a:pt x="179" y="91"/>
                    <a:pt x="178" y="94"/>
                    <a:pt x="177" y="97"/>
                  </a:cubicBezTo>
                  <a:cubicBezTo>
                    <a:pt x="177" y="99"/>
                    <a:pt x="177" y="100"/>
                    <a:pt x="177" y="101"/>
                  </a:cubicBezTo>
                  <a:cubicBezTo>
                    <a:pt x="176" y="104"/>
                    <a:pt x="176" y="106"/>
                    <a:pt x="175" y="109"/>
                  </a:cubicBezTo>
                  <a:cubicBezTo>
                    <a:pt x="175" y="110"/>
                    <a:pt x="175" y="111"/>
                    <a:pt x="175" y="112"/>
                  </a:cubicBezTo>
                  <a:cubicBezTo>
                    <a:pt x="175" y="116"/>
                    <a:pt x="174" y="120"/>
                    <a:pt x="174" y="123"/>
                  </a:cubicBezTo>
                  <a:cubicBezTo>
                    <a:pt x="174" y="123"/>
                    <a:pt x="174" y="124"/>
                    <a:pt x="174" y="124"/>
                  </a:cubicBezTo>
                  <a:cubicBezTo>
                    <a:pt x="174" y="124"/>
                    <a:pt x="174" y="124"/>
                    <a:pt x="174" y="124"/>
                  </a:cubicBezTo>
                  <a:cubicBezTo>
                    <a:pt x="174" y="124"/>
                    <a:pt x="174" y="124"/>
                    <a:pt x="174" y="124"/>
                  </a:cubicBezTo>
                  <a:cubicBezTo>
                    <a:pt x="174" y="124"/>
                    <a:pt x="174" y="124"/>
                    <a:pt x="174" y="124"/>
                  </a:cubicBezTo>
                  <a:cubicBezTo>
                    <a:pt x="174" y="140"/>
                    <a:pt x="170" y="155"/>
                    <a:pt x="162" y="168"/>
                  </a:cubicBezTo>
                  <a:cubicBezTo>
                    <a:pt x="147" y="192"/>
                    <a:pt x="120" y="207"/>
                    <a:pt x="91" y="207"/>
                  </a:cubicBezTo>
                  <a:cubicBezTo>
                    <a:pt x="61" y="207"/>
                    <a:pt x="35" y="192"/>
                    <a:pt x="20" y="168"/>
                  </a:cubicBezTo>
                  <a:cubicBezTo>
                    <a:pt x="15" y="182"/>
                    <a:pt x="8" y="196"/>
                    <a:pt x="0" y="208"/>
                  </a:cubicBezTo>
                  <a:cubicBezTo>
                    <a:pt x="22" y="232"/>
                    <a:pt x="55" y="248"/>
                    <a:pt x="91" y="248"/>
                  </a:cubicBezTo>
                  <a:cubicBezTo>
                    <a:pt x="127" y="248"/>
                    <a:pt x="159" y="232"/>
                    <a:pt x="182" y="208"/>
                  </a:cubicBezTo>
                  <a:cubicBezTo>
                    <a:pt x="186" y="202"/>
                    <a:pt x="191" y="197"/>
                    <a:pt x="195" y="191"/>
                  </a:cubicBezTo>
                  <a:cubicBezTo>
                    <a:pt x="207" y="172"/>
                    <a:pt x="215" y="149"/>
                    <a:pt x="215" y="124"/>
                  </a:cubicBezTo>
                  <a:cubicBezTo>
                    <a:pt x="215" y="124"/>
                    <a:pt x="215" y="124"/>
                    <a:pt x="215" y="124"/>
                  </a:cubicBezTo>
                  <a:cubicBezTo>
                    <a:pt x="215" y="124"/>
                    <a:pt x="215" y="124"/>
                    <a:pt x="215" y="124"/>
                  </a:cubicBezTo>
                  <a:cubicBezTo>
                    <a:pt x="215" y="77"/>
                    <a:pt x="252" y="40"/>
                    <a:pt x="299" y="40"/>
                  </a:cubicBezTo>
                  <a:cubicBezTo>
                    <a:pt x="328" y="40"/>
                    <a:pt x="355" y="55"/>
                    <a:pt x="369" y="79"/>
                  </a:cubicBezTo>
                  <a:cubicBezTo>
                    <a:pt x="374" y="65"/>
                    <a:pt x="381" y="51"/>
                    <a:pt x="389" y="40"/>
                  </a:cubicBezTo>
                  <a:cubicBezTo>
                    <a:pt x="367" y="15"/>
                    <a:pt x="334" y="0"/>
                    <a:pt x="299" y="0"/>
                  </a:cubicBezTo>
                  <a:cubicBezTo>
                    <a:pt x="255" y="0"/>
                    <a:pt x="217" y="22"/>
                    <a:pt x="195" y="56"/>
                  </a:cubicBezTo>
                  <a:cubicBezTo>
                    <a:pt x="195" y="56"/>
                    <a:pt x="195" y="56"/>
                    <a:pt x="195" y="56"/>
                  </a:cubicBezTo>
                  <a:cubicBezTo>
                    <a:pt x="194" y="56"/>
                    <a:pt x="194" y="57"/>
                    <a:pt x="194" y="57"/>
                  </a:cubicBezTo>
                  <a:cubicBezTo>
                    <a:pt x="192" y="61"/>
                    <a:pt x="189" y="65"/>
                    <a:pt x="187" y="69"/>
                  </a:cubicBezTo>
                  <a:cubicBezTo>
                    <a:pt x="187" y="70"/>
                    <a:pt x="186" y="71"/>
                    <a:pt x="186" y="73"/>
                  </a:cubicBezTo>
                  <a:cubicBezTo>
                    <a:pt x="185" y="74"/>
                    <a:pt x="184" y="76"/>
                    <a:pt x="183" y="78"/>
                  </a:cubicBezTo>
                  <a:cubicBezTo>
                    <a:pt x="183" y="80"/>
                    <a:pt x="182" y="82"/>
                    <a:pt x="181" y="83"/>
                  </a:cubicBezTo>
                  <a:cubicBezTo>
                    <a:pt x="181" y="85"/>
                    <a:pt x="180" y="86"/>
                    <a:pt x="180"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528"/>
            <p:cNvSpPr>
              <a:spLocks/>
            </p:cNvSpPr>
            <p:nvPr/>
          </p:nvSpPr>
          <p:spPr bwMode="auto">
            <a:xfrm>
              <a:off x="7377113" y="1976438"/>
              <a:ext cx="231775" cy="147638"/>
            </a:xfrm>
            <a:custGeom>
              <a:avLst/>
              <a:gdLst>
                <a:gd name="T0" fmla="*/ 91 w 389"/>
                <a:gd name="T1" fmla="*/ 207 h 248"/>
                <a:gd name="T2" fmla="*/ 20 w 389"/>
                <a:gd name="T3" fmla="*/ 168 h 248"/>
                <a:gd name="T4" fmla="*/ 0 w 389"/>
                <a:gd name="T5" fmla="*/ 208 h 248"/>
                <a:gd name="T6" fmla="*/ 91 w 389"/>
                <a:gd name="T7" fmla="*/ 248 h 248"/>
                <a:gd name="T8" fmla="*/ 194 w 389"/>
                <a:gd name="T9" fmla="*/ 191 h 248"/>
                <a:gd name="T10" fmla="*/ 215 w 389"/>
                <a:gd name="T11" fmla="*/ 124 h 248"/>
                <a:gd name="T12" fmla="*/ 298 w 389"/>
                <a:gd name="T13" fmla="*/ 40 h 248"/>
                <a:gd name="T14" fmla="*/ 369 w 389"/>
                <a:gd name="T15" fmla="*/ 79 h 248"/>
                <a:gd name="T16" fmla="*/ 389 w 389"/>
                <a:gd name="T17" fmla="*/ 40 h 248"/>
                <a:gd name="T18" fmla="*/ 298 w 389"/>
                <a:gd name="T19" fmla="*/ 0 h 248"/>
                <a:gd name="T20" fmla="*/ 174 w 389"/>
                <a:gd name="T21" fmla="*/ 124 h 248"/>
                <a:gd name="T22" fmla="*/ 91 w 389"/>
                <a:gd name="T23" fmla="*/ 20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248">
                  <a:moveTo>
                    <a:pt x="91" y="207"/>
                  </a:moveTo>
                  <a:cubicBezTo>
                    <a:pt x="61" y="207"/>
                    <a:pt x="35" y="192"/>
                    <a:pt x="20" y="168"/>
                  </a:cubicBezTo>
                  <a:cubicBezTo>
                    <a:pt x="15" y="182"/>
                    <a:pt x="8" y="196"/>
                    <a:pt x="0" y="208"/>
                  </a:cubicBezTo>
                  <a:cubicBezTo>
                    <a:pt x="22" y="232"/>
                    <a:pt x="55" y="248"/>
                    <a:pt x="91" y="248"/>
                  </a:cubicBezTo>
                  <a:cubicBezTo>
                    <a:pt x="134" y="248"/>
                    <a:pt x="172" y="225"/>
                    <a:pt x="194" y="191"/>
                  </a:cubicBezTo>
                  <a:cubicBezTo>
                    <a:pt x="207" y="172"/>
                    <a:pt x="215" y="148"/>
                    <a:pt x="215" y="124"/>
                  </a:cubicBezTo>
                  <a:cubicBezTo>
                    <a:pt x="215" y="77"/>
                    <a:pt x="252" y="40"/>
                    <a:pt x="298" y="40"/>
                  </a:cubicBezTo>
                  <a:cubicBezTo>
                    <a:pt x="328" y="40"/>
                    <a:pt x="354" y="55"/>
                    <a:pt x="369" y="79"/>
                  </a:cubicBezTo>
                  <a:cubicBezTo>
                    <a:pt x="374" y="65"/>
                    <a:pt x="381" y="51"/>
                    <a:pt x="389" y="40"/>
                  </a:cubicBezTo>
                  <a:cubicBezTo>
                    <a:pt x="367" y="15"/>
                    <a:pt x="334" y="0"/>
                    <a:pt x="298" y="0"/>
                  </a:cubicBezTo>
                  <a:cubicBezTo>
                    <a:pt x="230" y="0"/>
                    <a:pt x="174" y="55"/>
                    <a:pt x="174" y="124"/>
                  </a:cubicBezTo>
                  <a:cubicBezTo>
                    <a:pt x="174" y="170"/>
                    <a:pt x="137" y="207"/>
                    <a:pt x="91" y="2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529"/>
            <p:cNvSpPr>
              <a:spLocks/>
            </p:cNvSpPr>
            <p:nvPr/>
          </p:nvSpPr>
          <p:spPr bwMode="auto">
            <a:xfrm>
              <a:off x="7499351" y="1976438"/>
              <a:ext cx="231775" cy="147638"/>
            </a:xfrm>
            <a:custGeom>
              <a:avLst/>
              <a:gdLst>
                <a:gd name="T0" fmla="*/ 181 w 390"/>
                <a:gd name="T1" fmla="*/ 88 h 248"/>
                <a:gd name="T2" fmla="*/ 178 w 390"/>
                <a:gd name="T3" fmla="*/ 97 h 248"/>
                <a:gd name="T4" fmla="*/ 177 w 390"/>
                <a:gd name="T5" fmla="*/ 101 h 248"/>
                <a:gd name="T6" fmla="*/ 176 w 390"/>
                <a:gd name="T7" fmla="*/ 109 h 248"/>
                <a:gd name="T8" fmla="*/ 176 w 390"/>
                <a:gd name="T9" fmla="*/ 112 h 248"/>
                <a:gd name="T10" fmla="*/ 175 w 390"/>
                <a:gd name="T11" fmla="*/ 123 h 248"/>
                <a:gd name="T12" fmla="*/ 175 w 390"/>
                <a:gd name="T13" fmla="*/ 124 h 248"/>
                <a:gd name="T14" fmla="*/ 175 w 390"/>
                <a:gd name="T15" fmla="*/ 124 h 248"/>
                <a:gd name="T16" fmla="*/ 175 w 390"/>
                <a:gd name="T17" fmla="*/ 124 h 248"/>
                <a:gd name="T18" fmla="*/ 175 w 390"/>
                <a:gd name="T19" fmla="*/ 124 h 248"/>
                <a:gd name="T20" fmla="*/ 162 w 390"/>
                <a:gd name="T21" fmla="*/ 168 h 248"/>
                <a:gd name="T22" fmla="*/ 91 w 390"/>
                <a:gd name="T23" fmla="*/ 207 h 248"/>
                <a:gd name="T24" fmla="*/ 21 w 390"/>
                <a:gd name="T25" fmla="*/ 168 h 248"/>
                <a:gd name="T26" fmla="*/ 0 w 390"/>
                <a:gd name="T27" fmla="*/ 208 h 248"/>
                <a:gd name="T28" fmla="*/ 91 w 390"/>
                <a:gd name="T29" fmla="*/ 248 h 248"/>
                <a:gd name="T30" fmla="*/ 182 w 390"/>
                <a:gd name="T31" fmla="*/ 208 h 248"/>
                <a:gd name="T32" fmla="*/ 195 w 390"/>
                <a:gd name="T33" fmla="*/ 191 h 248"/>
                <a:gd name="T34" fmla="*/ 215 w 390"/>
                <a:gd name="T35" fmla="*/ 124 h 248"/>
                <a:gd name="T36" fmla="*/ 215 w 390"/>
                <a:gd name="T37" fmla="*/ 124 h 248"/>
                <a:gd name="T38" fmla="*/ 215 w 390"/>
                <a:gd name="T39" fmla="*/ 124 h 248"/>
                <a:gd name="T40" fmla="*/ 299 w 390"/>
                <a:gd name="T41" fmla="*/ 40 h 248"/>
                <a:gd name="T42" fmla="*/ 370 w 390"/>
                <a:gd name="T43" fmla="*/ 79 h 248"/>
                <a:gd name="T44" fmla="*/ 390 w 390"/>
                <a:gd name="T45" fmla="*/ 40 h 248"/>
                <a:gd name="T46" fmla="*/ 299 w 390"/>
                <a:gd name="T47" fmla="*/ 0 h 248"/>
                <a:gd name="T48" fmla="*/ 195 w 390"/>
                <a:gd name="T49" fmla="*/ 56 h 248"/>
                <a:gd name="T50" fmla="*/ 195 w 390"/>
                <a:gd name="T51" fmla="*/ 56 h 248"/>
                <a:gd name="T52" fmla="*/ 195 w 390"/>
                <a:gd name="T53" fmla="*/ 57 h 248"/>
                <a:gd name="T54" fmla="*/ 188 w 390"/>
                <a:gd name="T55" fmla="*/ 69 h 248"/>
                <a:gd name="T56" fmla="*/ 186 w 390"/>
                <a:gd name="T57" fmla="*/ 73 h 248"/>
                <a:gd name="T58" fmla="*/ 184 w 390"/>
                <a:gd name="T59" fmla="*/ 78 h 248"/>
                <a:gd name="T60" fmla="*/ 182 w 390"/>
                <a:gd name="T61" fmla="*/ 83 h 248"/>
                <a:gd name="T62" fmla="*/ 181 w 390"/>
                <a:gd name="T63" fmla="*/ 8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181" y="88"/>
                  </a:moveTo>
                  <a:cubicBezTo>
                    <a:pt x="180" y="91"/>
                    <a:pt x="179" y="94"/>
                    <a:pt x="178" y="97"/>
                  </a:cubicBezTo>
                  <a:cubicBezTo>
                    <a:pt x="178" y="99"/>
                    <a:pt x="178" y="100"/>
                    <a:pt x="177" y="101"/>
                  </a:cubicBezTo>
                  <a:cubicBezTo>
                    <a:pt x="177" y="104"/>
                    <a:pt x="176" y="106"/>
                    <a:pt x="176" y="109"/>
                  </a:cubicBezTo>
                  <a:cubicBezTo>
                    <a:pt x="176" y="110"/>
                    <a:pt x="176" y="111"/>
                    <a:pt x="176" y="112"/>
                  </a:cubicBezTo>
                  <a:cubicBezTo>
                    <a:pt x="175" y="116"/>
                    <a:pt x="175" y="120"/>
                    <a:pt x="175" y="123"/>
                  </a:cubicBezTo>
                  <a:cubicBezTo>
                    <a:pt x="175" y="123"/>
                    <a:pt x="175" y="124"/>
                    <a:pt x="175" y="124"/>
                  </a:cubicBezTo>
                  <a:cubicBezTo>
                    <a:pt x="175" y="124"/>
                    <a:pt x="175" y="124"/>
                    <a:pt x="175" y="124"/>
                  </a:cubicBezTo>
                  <a:cubicBezTo>
                    <a:pt x="175" y="124"/>
                    <a:pt x="175" y="124"/>
                    <a:pt x="175" y="124"/>
                  </a:cubicBezTo>
                  <a:cubicBezTo>
                    <a:pt x="175" y="124"/>
                    <a:pt x="175" y="124"/>
                    <a:pt x="175" y="124"/>
                  </a:cubicBezTo>
                  <a:cubicBezTo>
                    <a:pt x="175" y="140"/>
                    <a:pt x="170" y="155"/>
                    <a:pt x="162" y="168"/>
                  </a:cubicBezTo>
                  <a:cubicBezTo>
                    <a:pt x="147" y="192"/>
                    <a:pt x="121" y="207"/>
                    <a:pt x="91" y="207"/>
                  </a:cubicBezTo>
                  <a:cubicBezTo>
                    <a:pt x="62" y="207"/>
                    <a:pt x="35" y="192"/>
                    <a:pt x="21" y="168"/>
                  </a:cubicBezTo>
                  <a:cubicBezTo>
                    <a:pt x="16" y="182"/>
                    <a:pt x="9" y="196"/>
                    <a:pt x="0" y="208"/>
                  </a:cubicBezTo>
                  <a:cubicBezTo>
                    <a:pt x="23" y="232"/>
                    <a:pt x="55" y="248"/>
                    <a:pt x="91" y="248"/>
                  </a:cubicBezTo>
                  <a:cubicBezTo>
                    <a:pt x="127" y="248"/>
                    <a:pt x="160" y="232"/>
                    <a:pt x="182" y="208"/>
                  </a:cubicBezTo>
                  <a:cubicBezTo>
                    <a:pt x="187" y="202"/>
                    <a:pt x="191" y="197"/>
                    <a:pt x="195" y="191"/>
                  </a:cubicBezTo>
                  <a:cubicBezTo>
                    <a:pt x="208" y="172"/>
                    <a:pt x="215" y="149"/>
                    <a:pt x="215" y="124"/>
                  </a:cubicBezTo>
                  <a:cubicBezTo>
                    <a:pt x="215" y="124"/>
                    <a:pt x="215" y="124"/>
                    <a:pt x="215" y="124"/>
                  </a:cubicBezTo>
                  <a:cubicBezTo>
                    <a:pt x="215" y="124"/>
                    <a:pt x="215" y="124"/>
                    <a:pt x="215" y="124"/>
                  </a:cubicBezTo>
                  <a:cubicBezTo>
                    <a:pt x="215" y="77"/>
                    <a:pt x="253" y="40"/>
                    <a:pt x="299" y="40"/>
                  </a:cubicBezTo>
                  <a:cubicBezTo>
                    <a:pt x="329" y="40"/>
                    <a:pt x="355" y="55"/>
                    <a:pt x="370" y="79"/>
                  </a:cubicBezTo>
                  <a:cubicBezTo>
                    <a:pt x="375" y="65"/>
                    <a:pt x="382" y="51"/>
                    <a:pt x="390" y="40"/>
                  </a:cubicBezTo>
                  <a:cubicBezTo>
                    <a:pt x="368" y="15"/>
                    <a:pt x="335" y="0"/>
                    <a:pt x="299" y="0"/>
                  </a:cubicBezTo>
                  <a:cubicBezTo>
                    <a:pt x="256" y="0"/>
                    <a:pt x="217" y="22"/>
                    <a:pt x="195" y="56"/>
                  </a:cubicBezTo>
                  <a:cubicBezTo>
                    <a:pt x="195" y="56"/>
                    <a:pt x="195" y="56"/>
                    <a:pt x="195" y="56"/>
                  </a:cubicBezTo>
                  <a:cubicBezTo>
                    <a:pt x="195" y="56"/>
                    <a:pt x="195" y="57"/>
                    <a:pt x="195" y="57"/>
                  </a:cubicBezTo>
                  <a:cubicBezTo>
                    <a:pt x="192" y="61"/>
                    <a:pt x="190" y="65"/>
                    <a:pt x="188" y="69"/>
                  </a:cubicBezTo>
                  <a:cubicBezTo>
                    <a:pt x="188" y="70"/>
                    <a:pt x="187" y="71"/>
                    <a:pt x="186" y="73"/>
                  </a:cubicBezTo>
                  <a:cubicBezTo>
                    <a:pt x="185" y="74"/>
                    <a:pt x="185" y="76"/>
                    <a:pt x="184" y="78"/>
                  </a:cubicBezTo>
                  <a:cubicBezTo>
                    <a:pt x="183" y="80"/>
                    <a:pt x="183" y="82"/>
                    <a:pt x="182" y="83"/>
                  </a:cubicBezTo>
                  <a:cubicBezTo>
                    <a:pt x="182" y="85"/>
                    <a:pt x="181" y="86"/>
                    <a:pt x="181"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530"/>
            <p:cNvSpPr>
              <a:spLocks/>
            </p:cNvSpPr>
            <p:nvPr/>
          </p:nvSpPr>
          <p:spPr bwMode="auto">
            <a:xfrm>
              <a:off x="7623176" y="1982788"/>
              <a:ext cx="146050" cy="141288"/>
            </a:xfrm>
            <a:custGeom>
              <a:avLst/>
              <a:gdLst>
                <a:gd name="T0" fmla="*/ 175 w 246"/>
                <a:gd name="T1" fmla="*/ 113 h 237"/>
                <a:gd name="T2" fmla="*/ 91 w 246"/>
                <a:gd name="T3" fmla="*/ 196 h 237"/>
                <a:gd name="T4" fmla="*/ 20 w 246"/>
                <a:gd name="T5" fmla="*/ 157 h 237"/>
                <a:gd name="T6" fmla="*/ 0 w 246"/>
                <a:gd name="T7" fmla="*/ 197 h 237"/>
                <a:gd name="T8" fmla="*/ 91 w 246"/>
                <a:gd name="T9" fmla="*/ 237 h 237"/>
                <a:gd name="T10" fmla="*/ 195 w 246"/>
                <a:gd name="T11" fmla="*/ 180 h 237"/>
                <a:gd name="T12" fmla="*/ 215 w 246"/>
                <a:gd name="T13" fmla="*/ 113 h 237"/>
                <a:gd name="T14" fmla="*/ 246 w 246"/>
                <a:gd name="T15" fmla="*/ 48 h 237"/>
                <a:gd name="T16" fmla="*/ 246 w 246"/>
                <a:gd name="T17" fmla="*/ 0 h 237"/>
                <a:gd name="T18" fmla="*/ 175 w 246"/>
                <a:gd name="T19" fmla="*/ 11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237">
                  <a:moveTo>
                    <a:pt x="175" y="113"/>
                  </a:moveTo>
                  <a:cubicBezTo>
                    <a:pt x="175" y="159"/>
                    <a:pt x="137" y="196"/>
                    <a:pt x="91" y="196"/>
                  </a:cubicBezTo>
                  <a:cubicBezTo>
                    <a:pt x="61" y="196"/>
                    <a:pt x="35" y="181"/>
                    <a:pt x="20" y="157"/>
                  </a:cubicBezTo>
                  <a:cubicBezTo>
                    <a:pt x="16" y="171"/>
                    <a:pt x="9" y="185"/>
                    <a:pt x="0" y="197"/>
                  </a:cubicBezTo>
                  <a:cubicBezTo>
                    <a:pt x="23" y="221"/>
                    <a:pt x="55" y="237"/>
                    <a:pt x="91" y="237"/>
                  </a:cubicBezTo>
                  <a:cubicBezTo>
                    <a:pt x="135" y="237"/>
                    <a:pt x="173" y="214"/>
                    <a:pt x="195" y="180"/>
                  </a:cubicBezTo>
                  <a:cubicBezTo>
                    <a:pt x="208" y="161"/>
                    <a:pt x="215" y="137"/>
                    <a:pt x="215" y="113"/>
                  </a:cubicBezTo>
                  <a:cubicBezTo>
                    <a:pt x="215" y="86"/>
                    <a:pt x="227" y="63"/>
                    <a:pt x="246" y="48"/>
                  </a:cubicBezTo>
                  <a:cubicBezTo>
                    <a:pt x="246" y="0"/>
                    <a:pt x="246" y="0"/>
                    <a:pt x="246" y="0"/>
                  </a:cubicBezTo>
                  <a:cubicBezTo>
                    <a:pt x="204" y="20"/>
                    <a:pt x="175" y="63"/>
                    <a:pt x="175"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531"/>
            <p:cNvSpPr>
              <a:spLocks/>
            </p:cNvSpPr>
            <p:nvPr/>
          </p:nvSpPr>
          <p:spPr bwMode="auto">
            <a:xfrm>
              <a:off x="7747001" y="2076450"/>
              <a:ext cx="22225" cy="39688"/>
            </a:xfrm>
            <a:custGeom>
              <a:avLst/>
              <a:gdLst>
                <a:gd name="T0" fmla="*/ 20 w 38"/>
                <a:gd name="T1" fmla="*/ 0 h 68"/>
                <a:gd name="T2" fmla="*/ 0 w 38"/>
                <a:gd name="T3" fmla="*/ 40 h 68"/>
                <a:gd name="T4" fmla="*/ 38 w 38"/>
                <a:gd name="T5" fmla="*/ 68 h 68"/>
                <a:gd name="T6" fmla="*/ 38 w 38"/>
                <a:gd name="T7" fmla="*/ 20 h 68"/>
                <a:gd name="T8" fmla="*/ 20 w 38"/>
                <a:gd name="T9" fmla="*/ 0 h 68"/>
              </a:gdLst>
              <a:ahLst/>
              <a:cxnLst>
                <a:cxn ang="0">
                  <a:pos x="T0" y="T1"/>
                </a:cxn>
                <a:cxn ang="0">
                  <a:pos x="T2" y="T3"/>
                </a:cxn>
                <a:cxn ang="0">
                  <a:pos x="T4" y="T5"/>
                </a:cxn>
                <a:cxn ang="0">
                  <a:pos x="T6" y="T7"/>
                </a:cxn>
                <a:cxn ang="0">
                  <a:pos x="T8" y="T9"/>
                </a:cxn>
              </a:cxnLst>
              <a:rect l="0" t="0" r="r" b="b"/>
              <a:pathLst>
                <a:path w="38" h="68">
                  <a:moveTo>
                    <a:pt x="20" y="0"/>
                  </a:moveTo>
                  <a:cubicBezTo>
                    <a:pt x="16" y="14"/>
                    <a:pt x="9" y="28"/>
                    <a:pt x="0" y="40"/>
                  </a:cubicBezTo>
                  <a:cubicBezTo>
                    <a:pt x="11" y="51"/>
                    <a:pt x="24" y="61"/>
                    <a:pt x="38" y="68"/>
                  </a:cubicBezTo>
                  <a:cubicBezTo>
                    <a:pt x="38" y="20"/>
                    <a:pt x="38" y="20"/>
                    <a:pt x="38" y="20"/>
                  </a:cubicBezTo>
                  <a:cubicBezTo>
                    <a:pt x="31" y="15"/>
                    <a:pt x="25" y="8"/>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532"/>
            <p:cNvSpPr>
              <a:spLocks/>
            </p:cNvSpPr>
            <p:nvPr/>
          </p:nvSpPr>
          <p:spPr bwMode="auto">
            <a:xfrm>
              <a:off x="6470651" y="2133600"/>
              <a:ext cx="79375" cy="46038"/>
            </a:xfrm>
            <a:custGeom>
              <a:avLst/>
              <a:gdLst>
                <a:gd name="T0" fmla="*/ 110 w 131"/>
                <a:gd name="T1" fmla="*/ 79 h 79"/>
                <a:gd name="T2" fmla="*/ 131 w 131"/>
                <a:gd name="T3" fmla="*/ 40 h 79"/>
                <a:gd name="T4" fmla="*/ 40 w 131"/>
                <a:gd name="T5" fmla="*/ 0 h 79"/>
                <a:gd name="T6" fmla="*/ 0 w 131"/>
                <a:gd name="T7" fmla="*/ 6 h 79"/>
                <a:gd name="T8" fmla="*/ 0 w 131"/>
                <a:gd name="T9" fmla="*/ 50 h 79"/>
                <a:gd name="T10" fmla="*/ 40 w 131"/>
                <a:gd name="T11" fmla="*/ 40 h 79"/>
                <a:gd name="T12" fmla="*/ 110 w 131"/>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131" h="79">
                  <a:moveTo>
                    <a:pt x="110" y="79"/>
                  </a:moveTo>
                  <a:cubicBezTo>
                    <a:pt x="115" y="65"/>
                    <a:pt x="122" y="52"/>
                    <a:pt x="131" y="40"/>
                  </a:cubicBezTo>
                  <a:cubicBezTo>
                    <a:pt x="108" y="15"/>
                    <a:pt x="76" y="0"/>
                    <a:pt x="40" y="0"/>
                  </a:cubicBezTo>
                  <a:cubicBezTo>
                    <a:pt x="26" y="0"/>
                    <a:pt x="12" y="2"/>
                    <a:pt x="0" y="6"/>
                  </a:cubicBezTo>
                  <a:cubicBezTo>
                    <a:pt x="0" y="50"/>
                    <a:pt x="0" y="50"/>
                    <a:pt x="0" y="50"/>
                  </a:cubicBezTo>
                  <a:cubicBezTo>
                    <a:pt x="12" y="44"/>
                    <a:pt x="25" y="40"/>
                    <a:pt x="40" y="40"/>
                  </a:cubicBezTo>
                  <a:cubicBezTo>
                    <a:pt x="69" y="40"/>
                    <a:pt x="96" y="56"/>
                    <a:pt x="110"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533"/>
            <p:cNvSpPr>
              <a:spLocks/>
            </p:cNvSpPr>
            <p:nvPr/>
          </p:nvSpPr>
          <p:spPr bwMode="auto">
            <a:xfrm>
              <a:off x="6470651" y="2133600"/>
              <a:ext cx="201613" cy="147638"/>
            </a:xfrm>
            <a:custGeom>
              <a:avLst/>
              <a:gdLst>
                <a:gd name="T0" fmla="*/ 131 w 338"/>
                <a:gd name="T1" fmla="*/ 208 h 248"/>
                <a:gd name="T2" fmla="*/ 143 w 338"/>
                <a:gd name="T3" fmla="*/ 191 h 248"/>
                <a:gd name="T4" fmla="*/ 164 w 338"/>
                <a:gd name="T5" fmla="*/ 124 h 248"/>
                <a:gd name="T6" fmla="*/ 164 w 338"/>
                <a:gd name="T7" fmla="*/ 124 h 248"/>
                <a:gd name="T8" fmla="*/ 164 w 338"/>
                <a:gd name="T9" fmla="*/ 124 h 248"/>
                <a:gd name="T10" fmla="*/ 247 w 338"/>
                <a:gd name="T11" fmla="*/ 40 h 248"/>
                <a:gd name="T12" fmla="*/ 318 w 338"/>
                <a:gd name="T13" fmla="*/ 79 h 248"/>
                <a:gd name="T14" fmla="*/ 338 w 338"/>
                <a:gd name="T15" fmla="*/ 40 h 248"/>
                <a:gd name="T16" fmla="*/ 247 w 338"/>
                <a:gd name="T17" fmla="*/ 0 h 248"/>
                <a:gd name="T18" fmla="*/ 143 w 338"/>
                <a:gd name="T19" fmla="*/ 56 h 248"/>
                <a:gd name="T20" fmla="*/ 143 w 338"/>
                <a:gd name="T21" fmla="*/ 56 h 248"/>
                <a:gd name="T22" fmla="*/ 143 w 338"/>
                <a:gd name="T23" fmla="*/ 58 h 248"/>
                <a:gd name="T24" fmla="*/ 136 w 338"/>
                <a:gd name="T25" fmla="*/ 69 h 248"/>
                <a:gd name="T26" fmla="*/ 134 w 338"/>
                <a:gd name="T27" fmla="*/ 73 h 248"/>
                <a:gd name="T28" fmla="*/ 132 w 338"/>
                <a:gd name="T29" fmla="*/ 78 h 248"/>
                <a:gd name="T30" fmla="*/ 130 w 338"/>
                <a:gd name="T31" fmla="*/ 84 h 248"/>
                <a:gd name="T32" fmla="*/ 129 w 338"/>
                <a:gd name="T33" fmla="*/ 88 h 248"/>
                <a:gd name="T34" fmla="*/ 126 w 338"/>
                <a:gd name="T35" fmla="*/ 98 h 248"/>
                <a:gd name="T36" fmla="*/ 126 w 338"/>
                <a:gd name="T37" fmla="*/ 101 h 248"/>
                <a:gd name="T38" fmla="*/ 124 w 338"/>
                <a:gd name="T39" fmla="*/ 109 h 248"/>
                <a:gd name="T40" fmla="*/ 124 w 338"/>
                <a:gd name="T41" fmla="*/ 113 h 248"/>
                <a:gd name="T42" fmla="*/ 123 w 338"/>
                <a:gd name="T43" fmla="*/ 124 h 248"/>
                <a:gd name="T44" fmla="*/ 123 w 338"/>
                <a:gd name="T45" fmla="*/ 124 h 248"/>
                <a:gd name="T46" fmla="*/ 123 w 338"/>
                <a:gd name="T47" fmla="*/ 124 h 248"/>
                <a:gd name="T48" fmla="*/ 123 w 338"/>
                <a:gd name="T49" fmla="*/ 124 h 248"/>
                <a:gd name="T50" fmla="*/ 123 w 338"/>
                <a:gd name="T51" fmla="*/ 124 h 248"/>
                <a:gd name="T52" fmla="*/ 110 w 338"/>
                <a:gd name="T53" fmla="*/ 169 h 248"/>
                <a:gd name="T54" fmla="*/ 40 w 338"/>
                <a:gd name="T55" fmla="*/ 208 h 248"/>
                <a:gd name="T56" fmla="*/ 0 w 338"/>
                <a:gd name="T57" fmla="*/ 198 h 248"/>
                <a:gd name="T58" fmla="*/ 0 w 338"/>
                <a:gd name="T59" fmla="*/ 241 h 248"/>
                <a:gd name="T60" fmla="*/ 40 w 338"/>
                <a:gd name="T61" fmla="*/ 248 h 248"/>
                <a:gd name="T62" fmla="*/ 131 w 338"/>
                <a:gd name="T63" fmla="*/ 20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8" h="248">
                  <a:moveTo>
                    <a:pt x="131" y="208"/>
                  </a:moveTo>
                  <a:cubicBezTo>
                    <a:pt x="135" y="203"/>
                    <a:pt x="140" y="197"/>
                    <a:pt x="143" y="191"/>
                  </a:cubicBezTo>
                  <a:cubicBezTo>
                    <a:pt x="156" y="172"/>
                    <a:pt x="164" y="149"/>
                    <a:pt x="164" y="124"/>
                  </a:cubicBezTo>
                  <a:cubicBezTo>
                    <a:pt x="164" y="124"/>
                    <a:pt x="164" y="124"/>
                    <a:pt x="164" y="124"/>
                  </a:cubicBezTo>
                  <a:cubicBezTo>
                    <a:pt x="164" y="124"/>
                    <a:pt x="164" y="124"/>
                    <a:pt x="164" y="124"/>
                  </a:cubicBezTo>
                  <a:cubicBezTo>
                    <a:pt x="164" y="78"/>
                    <a:pt x="201" y="40"/>
                    <a:pt x="247" y="40"/>
                  </a:cubicBezTo>
                  <a:cubicBezTo>
                    <a:pt x="277" y="40"/>
                    <a:pt x="303" y="56"/>
                    <a:pt x="318" y="79"/>
                  </a:cubicBezTo>
                  <a:cubicBezTo>
                    <a:pt x="323" y="65"/>
                    <a:pt x="330" y="52"/>
                    <a:pt x="338" y="40"/>
                  </a:cubicBezTo>
                  <a:cubicBezTo>
                    <a:pt x="316" y="15"/>
                    <a:pt x="283" y="0"/>
                    <a:pt x="247" y="0"/>
                  </a:cubicBezTo>
                  <a:cubicBezTo>
                    <a:pt x="204" y="0"/>
                    <a:pt x="166" y="22"/>
                    <a:pt x="143" y="56"/>
                  </a:cubicBezTo>
                  <a:cubicBezTo>
                    <a:pt x="143" y="56"/>
                    <a:pt x="143" y="56"/>
                    <a:pt x="143" y="56"/>
                  </a:cubicBezTo>
                  <a:cubicBezTo>
                    <a:pt x="143" y="57"/>
                    <a:pt x="143" y="57"/>
                    <a:pt x="143" y="58"/>
                  </a:cubicBezTo>
                  <a:cubicBezTo>
                    <a:pt x="140" y="61"/>
                    <a:pt x="138" y="65"/>
                    <a:pt x="136" y="69"/>
                  </a:cubicBezTo>
                  <a:cubicBezTo>
                    <a:pt x="136" y="70"/>
                    <a:pt x="135" y="72"/>
                    <a:pt x="134" y="73"/>
                  </a:cubicBezTo>
                  <a:cubicBezTo>
                    <a:pt x="134" y="75"/>
                    <a:pt x="133" y="76"/>
                    <a:pt x="132" y="78"/>
                  </a:cubicBezTo>
                  <a:cubicBezTo>
                    <a:pt x="132" y="80"/>
                    <a:pt x="131" y="82"/>
                    <a:pt x="130" y="84"/>
                  </a:cubicBezTo>
                  <a:cubicBezTo>
                    <a:pt x="130" y="85"/>
                    <a:pt x="129" y="87"/>
                    <a:pt x="129" y="88"/>
                  </a:cubicBezTo>
                  <a:cubicBezTo>
                    <a:pt x="128" y="91"/>
                    <a:pt x="127" y="94"/>
                    <a:pt x="126" y="98"/>
                  </a:cubicBezTo>
                  <a:cubicBezTo>
                    <a:pt x="126" y="99"/>
                    <a:pt x="126" y="100"/>
                    <a:pt x="126" y="101"/>
                  </a:cubicBezTo>
                  <a:cubicBezTo>
                    <a:pt x="125" y="104"/>
                    <a:pt x="125" y="107"/>
                    <a:pt x="124" y="109"/>
                  </a:cubicBezTo>
                  <a:cubicBezTo>
                    <a:pt x="124" y="110"/>
                    <a:pt x="124" y="111"/>
                    <a:pt x="124" y="113"/>
                  </a:cubicBezTo>
                  <a:cubicBezTo>
                    <a:pt x="124" y="116"/>
                    <a:pt x="123" y="120"/>
                    <a:pt x="123" y="124"/>
                  </a:cubicBezTo>
                  <a:cubicBezTo>
                    <a:pt x="123" y="124"/>
                    <a:pt x="123" y="124"/>
                    <a:pt x="123" y="124"/>
                  </a:cubicBezTo>
                  <a:cubicBezTo>
                    <a:pt x="123" y="124"/>
                    <a:pt x="123" y="124"/>
                    <a:pt x="123" y="124"/>
                  </a:cubicBezTo>
                  <a:cubicBezTo>
                    <a:pt x="123" y="124"/>
                    <a:pt x="123" y="124"/>
                    <a:pt x="123" y="124"/>
                  </a:cubicBezTo>
                  <a:cubicBezTo>
                    <a:pt x="123" y="124"/>
                    <a:pt x="123" y="124"/>
                    <a:pt x="123" y="124"/>
                  </a:cubicBezTo>
                  <a:cubicBezTo>
                    <a:pt x="123" y="140"/>
                    <a:pt x="119" y="156"/>
                    <a:pt x="110" y="169"/>
                  </a:cubicBezTo>
                  <a:cubicBezTo>
                    <a:pt x="96" y="192"/>
                    <a:pt x="69" y="208"/>
                    <a:pt x="40" y="208"/>
                  </a:cubicBezTo>
                  <a:cubicBezTo>
                    <a:pt x="25" y="208"/>
                    <a:pt x="12" y="204"/>
                    <a:pt x="0" y="198"/>
                  </a:cubicBezTo>
                  <a:cubicBezTo>
                    <a:pt x="0" y="241"/>
                    <a:pt x="0" y="241"/>
                    <a:pt x="0" y="241"/>
                  </a:cubicBezTo>
                  <a:cubicBezTo>
                    <a:pt x="12" y="246"/>
                    <a:pt x="26" y="248"/>
                    <a:pt x="40" y="248"/>
                  </a:cubicBezTo>
                  <a:cubicBezTo>
                    <a:pt x="76" y="248"/>
                    <a:pt x="108" y="232"/>
                    <a:pt x="131"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534"/>
            <p:cNvSpPr>
              <a:spLocks/>
            </p:cNvSpPr>
            <p:nvPr/>
          </p:nvSpPr>
          <p:spPr bwMode="auto">
            <a:xfrm>
              <a:off x="6564313" y="2133600"/>
              <a:ext cx="231775" cy="147638"/>
            </a:xfrm>
            <a:custGeom>
              <a:avLst/>
              <a:gdLst>
                <a:gd name="T0" fmla="*/ 299 w 390"/>
                <a:gd name="T1" fmla="*/ 40 h 248"/>
                <a:gd name="T2" fmla="*/ 370 w 390"/>
                <a:gd name="T3" fmla="*/ 79 h 248"/>
                <a:gd name="T4" fmla="*/ 390 w 390"/>
                <a:gd name="T5" fmla="*/ 40 h 248"/>
                <a:gd name="T6" fmla="*/ 299 w 390"/>
                <a:gd name="T7" fmla="*/ 0 h 248"/>
                <a:gd name="T8" fmla="*/ 175 w 390"/>
                <a:gd name="T9" fmla="*/ 124 h 248"/>
                <a:gd name="T10" fmla="*/ 91 w 390"/>
                <a:gd name="T11" fmla="*/ 208 h 248"/>
                <a:gd name="T12" fmla="*/ 21 w 390"/>
                <a:gd name="T13" fmla="*/ 169 h 248"/>
                <a:gd name="T14" fmla="*/ 0 w 390"/>
                <a:gd name="T15" fmla="*/ 208 h 248"/>
                <a:gd name="T16" fmla="*/ 91 w 390"/>
                <a:gd name="T17" fmla="*/ 248 h 248"/>
                <a:gd name="T18" fmla="*/ 195 w 390"/>
                <a:gd name="T19" fmla="*/ 191 h 248"/>
                <a:gd name="T20" fmla="*/ 215 w 390"/>
                <a:gd name="T21" fmla="*/ 124 h 248"/>
                <a:gd name="T22" fmla="*/ 299 w 390"/>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299" y="40"/>
                  </a:moveTo>
                  <a:cubicBezTo>
                    <a:pt x="329" y="40"/>
                    <a:pt x="355" y="56"/>
                    <a:pt x="370" y="79"/>
                  </a:cubicBezTo>
                  <a:cubicBezTo>
                    <a:pt x="375" y="65"/>
                    <a:pt x="382" y="52"/>
                    <a:pt x="390" y="40"/>
                  </a:cubicBezTo>
                  <a:cubicBezTo>
                    <a:pt x="368" y="15"/>
                    <a:pt x="335" y="0"/>
                    <a:pt x="299" y="0"/>
                  </a:cubicBezTo>
                  <a:cubicBezTo>
                    <a:pt x="231" y="0"/>
                    <a:pt x="175" y="56"/>
                    <a:pt x="175" y="124"/>
                  </a:cubicBezTo>
                  <a:cubicBezTo>
                    <a:pt x="175" y="170"/>
                    <a:pt x="138" y="208"/>
                    <a:pt x="91" y="208"/>
                  </a:cubicBezTo>
                  <a:cubicBezTo>
                    <a:pt x="62" y="208"/>
                    <a:pt x="35" y="192"/>
                    <a:pt x="21" y="169"/>
                  </a:cubicBezTo>
                  <a:cubicBezTo>
                    <a:pt x="16" y="183"/>
                    <a:pt x="9" y="196"/>
                    <a:pt x="0" y="208"/>
                  </a:cubicBezTo>
                  <a:cubicBezTo>
                    <a:pt x="23" y="232"/>
                    <a:pt x="55" y="248"/>
                    <a:pt x="91" y="248"/>
                  </a:cubicBezTo>
                  <a:cubicBezTo>
                    <a:pt x="135" y="248"/>
                    <a:pt x="173" y="225"/>
                    <a:pt x="195" y="191"/>
                  </a:cubicBezTo>
                  <a:cubicBezTo>
                    <a:pt x="208" y="172"/>
                    <a:pt x="215" y="149"/>
                    <a:pt x="215" y="124"/>
                  </a:cubicBezTo>
                  <a:cubicBezTo>
                    <a:pt x="215" y="78"/>
                    <a:pt x="253" y="40"/>
                    <a:pt x="29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535"/>
            <p:cNvSpPr>
              <a:spLocks/>
            </p:cNvSpPr>
            <p:nvPr/>
          </p:nvSpPr>
          <p:spPr bwMode="auto">
            <a:xfrm>
              <a:off x="6688138" y="2133600"/>
              <a:ext cx="231775" cy="147638"/>
            </a:xfrm>
            <a:custGeom>
              <a:avLst/>
              <a:gdLst>
                <a:gd name="T0" fmla="*/ 215 w 390"/>
                <a:gd name="T1" fmla="*/ 124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95 w 390"/>
                <a:gd name="T13" fmla="*/ 56 h 248"/>
                <a:gd name="T14" fmla="*/ 195 w 390"/>
                <a:gd name="T15" fmla="*/ 56 h 248"/>
                <a:gd name="T16" fmla="*/ 194 w 390"/>
                <a:gd name="T17" fmla="*/ 58 h 248"/>
                <a:gd name="T18" fmla="*/ 188 w 390"/>
                <a:gd name="T19" fmla="*/ 69 h 248"/>
                <a:gd name="T20" fmla="*/ 186 w 390"/>
                <a:gd name="T21" fmla="*/ 73 h 248"/>
                <a:gd name="T22" fmla="*/ 184 w 390"/>
                <a:gd name="T23" fmla="*/ 78 h 248"/>
                <a:gd name="T24" fmla="*/ 182 w 390"/>
                <a:gd name="T25" fmla="*/ 84 h 248"/>
                <a:gd name="T26" fmla="*/ 180 w 390"/>
                <a:gd name="T27" fmla="*/ 88 h 248"/>
                <a:gd name="T28" fmla="*/ 178 w 390"/>
                <a:gd name="T29" fmla="*/ 98 h 248"/>
                <a:gd name="T30" fmla="*/ 177 w 390"/>
                <a:gd name="T31" fmla="*/ 101 h 248"/>
                <a:gd name="T32" fmla="*/ 176 w 390"/>
                <a:gd name="T33" fmla="*/ 109 h 248"/>
                <a:gd name="T34" fmla="*/ 176 w 390"/>
                <a:gd name="T35" fmla="*/ 113 h 248"/>
                <a:gd name="T36" fmla="*/ 175 w 390"/>
                <a:gd name="T37" fmla="*/ 124 h 248"/>
                <a:gd name="T38" fmla="*/ 175 w 390"/>
                <a:gd name="T39" fmla="*/ 124 h 248"/>
                <a:gd name="T40" fmla="*/ 175 w 390"/>
                <a:gd name="T41" fmla="*/ 124 h 248"/>
                <a:gd name="T42" fmla="*/ 175 w 390"/>
                <a:gd name="T43" fmla="*/ 124 h 248"/>
                <a:gd name="T44" fmla="*/ 175 w 390"/>
                <a:gd name="T45" fmla="*/ 124 h 248"/>
                <a:gd name="T46" fmla="*/ 162 w 390"/>
                <a:gd name="T47" fmla="*/ 169 h 248"/>
                <a:gd name="T48" fmla="*/ 91 w 390"/>
                <a:gd name="T49" fmla="*/ 208 h 248"/>
                <a:gd name="T50" fmla="*/ 20 w 390"/>
                <a:gd name="T51" fmla="*/ 169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8"/>
                    <a:pt x="253" y="40"/>
                    <a:pt x="299" y="40"/>
                  </a:cubicBezTo>
                  <a:cubicBezTo>
                    <a:pt x="329" y="40"/>
                    <a:pt x="355" y="56"/>
                    <a:pt x="370" y="79"/>
                  </a:cubicBezTo>
                  <a:cubicBezTo>
                    <a:pt x="375" y="65"/>
                    <a:pt x="382" y="52"/>
                    <a:pt x="390" y="40"/>
                  </a:cubicBezTo>
                  <a:cubicBezTo>
                    <a:pt x="367" y="15"/>
                    <a:pt x="335" y="0"/>
                    <a:pt x="299" y="0"/>
                  </a:cubicBezTo>
                  <a:cubicBezTo>
                    <a:pt x="256" y="0"/>
                    <a:pt x="217" y="22"/>
                    <a:pt x="195" y="56"/>
                  </a:cubicBezTo>
                  <a:cubicBezTo>
                    <a:pt x="195" y="56"/>
                    <a:pt x="195" y="56"/>
                    <a:pt x="195" y="56"/>
                  </a:cubicBezTo>
                  <a:cubicBezTo>
                    <a:pt x="195" y="57"/>
                    <a:pt x="195" y="57"/>
                    <a:pt x="194" y="58"/>
                  </a:cubicBezTo>
                  <a:cubicBezTo>
                    <a:pt x="192" y="61"/>
                    <a:pt x="190" y="65"/>
                    <a:pt x="188" y="69"/>
                  </a:cubicBezTo>
                  <a:cubicBezTo>
                    <a:pt x="187" y="70"/>
                    <a:pt x="187" y="72"/>
                    <a:pt x="186" y="73"/>
                  </a:cubicBezTo>
                  <a:cubicBezTo>
                    <a:pt x="185" y="75"/>
                    <a:pt x="185" y="76"/>
                    <a:pt x="184" y="78"/>
                  </a:cubicBezTo>
                  <a:cubicBezTo>
                    <a:pt x="183" y="80"/>
                    <a:pt x="183" y="82"/>
                    <a:pt x="182" y="84"/>
                  </a:cubicBezTo>
                  <a:cubicBezTo>
                    <a:pt x="181" y="85"/>
                    <a:pt x="181" y="87"/>
                    <a:pt x="180" y="88"/>
                  </a:cubicBezTo>
                  <a:cubicBezTo>
                    <a:pt x="179" y="91"/>
                    <a:pt x="179" y="94"/>
                    <a:pt x="178" y="98"/>
                  </a:cubicBezTo>
                  <a:cubicBezTo>
                    <a:pt x="178" y="99"/>
                    <a:pt x="177" y="100"/>
                    <a:pt x="177" y="101"/>
                  </a:cubicBezTo>
                  <a:cubicBezTo>
                    <a:pt x="177" y="104"/>
                    <a:pt x="176" y="107"/>
                    <a:pt x="176" y="109"/>
                  </a:cubicBezTo>
                  <a:cubicBezTo>
                    <a:pt x="176" y="110"/>
                    <a:pt x="176" y="111"/>
                    <a:pt x="176" y="113"/>
                  </a:cubicBezTo>
                  <a:cubicBezTo>
                    <a:pt x="175" y="116"/>
                    <a:pt x="175" y="120"/>
                    <a:pt x="175" y="124"/>
                  </a:cubicBezTo>
                  <a:cubicBezTo>
                    <a:pt x="175" y="124"/>
                    <a:pt x="175" y="124"/>
                    <a:pt x="175" y="124"/>
                  </a:cubicBezTo>
                  <a:cubicBezTo>
                    <a:pt x="175" y="124"/>
                    <a:pt x="175" y="124"/>
                    <a:pt x="175" y="124"/>
                  </a:cubicBezTo>
                  <a:cubicBezTo>
                    <a:pt x="175" y="124"/>
                    <a:pt x="175" y="124"/>
                    <a:pt x="175" y="124"/>
                  </a:cubicBezTo>
                  <a:cubicBezTo>
                    <a:pt x="175" y="124"/>
                    <a:pt x="175" y="124"/>
                    <a:pt x="175" y="124"/>
                  </a:cubicBezTo>
                  <a:cubicBezTo>
                    <a:pt x="175" y="140"/>
                    <a:pt x="170" y="156"/>
                    <a:pt x="162" y="169"/>
                  </a:cubicBezTo>
                  <a:cubicBezTo>
                    <a:pt x="147" y="192"/>
                    <a:pt x="121" y="208"/>
                    <a:pt x="91" y="208"/>
                  </a:cubicBezTo>
                  <a:cubicBezTo>
                    <a:pt x="61" y="208"/>
                    <a:pt x="35" y="192"/>
                    <a:pt x="20" y="169"/>
                  </a:cubicBezTo>
                  <a:cubicBezTo>
                    <a:pt x="16" y="183"/>
                    <a:pt x="9" y="196"/>
                    <a:pt x="0" y="208"/>
                  </a:cubicBezTo>
                  <a:cubicBezTo>
                    <a:pt x="23" y="232"/>
                    <a:pt x="55" y="248"/>
                    <a:pt x="91" y="248"/>
                  </a:cubicBezTo>
                  <a:cubicBezTo>
                    <a:pt x="127" y="248"/>
                    <a:pt x="160" y="232"/>
                    <a:pt x="182" y="208"/>
                  </a:cubicBezTo>
                  <a:cubicBezTo>
                    <a:pt x="187" y="203"/>
                    <a:pt x="191" y="197"/>
                    <a:pt x="195" y="191"/>
                  </a:cubicBezTo>
                  <a:cubicBezTo>
                    <a:pt x="208"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1536"/>
            <p:cNvSpPr>
              <a:spLocks/>
            </p:cNvSpPr>
            <p:nvPr/>
          </p:nvSpPr>
          <p:spPr bwMode="auto">
            <a:xfrm>
              <a:off x="6811963" y="2133600"/>
              <a:ext cx="231775" cy="147638"/>
            </a:xfrm>
            <a:custGeom>
              <a:avLst/>
              <a:gdLst>
                <a:gd name="T0" fmla="*/ 299 w 390"/>
                <a:gd name="T1" fmla="*/ 40 h 248"/>
                <a:gd name="T2" fmla="*/ 370 w 390"/>
                <a:gd name="T3" fmla="*/ 79 h 248"/>
                <a:gd name="T4" fmla="*/ 390 w 390"/>
                <a:gd name="T5" fmla="*/ 40 h 248"/>
                <a:gd name="T6" fmla="*/ 299 w 390"/>
                <a:gd name="T7" fmla="*/ 0 h 248"/>
                <a:gd name="T8" fmla="*/ 175 w 390"/>
                <a:gd name="T9" fmla="*/ 124 h 248"/>
                <a:gd name="T10" fmla="*/ 91 w 390"/>
                <a:gd name="T11" fmla="*/ 208 h 248"/>
                <a:gd name="T12" fmla="*/ 20 w 390"/>
                <a:gd name="T13" fmla="*/ 169 h 248"/>
                <a:gd name="T14" fmla="*/ 0 w 390"/>
                <a:gd name="T15" fmla="*/ 208 h 248"/>
                <a:gd name="T16" fmla="*/ 91 w 390"/>
                <a:gd name="T17" fmla="*/ 248 h 248"/>
                <a:gd name="T18" fmla="*/ 195 w 390"/>
                <a:gd name="T19" fmla="*/ 191 h 248"/>
                <a:gd name="T20" fmla="*/ 215 w 390"/>
                <a:gd name="T21" fmla="*/ 124 h 248"/>
                <a:gd name="T22" fmla="*/ 299 w 390"/>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299" y="40"/>
                  </a:moveTo>
                  <a:cubicBezTo>
                    <a:pt x="329" y="40"/>
                    <a:pt x="355" y="56"/>
                    <a:pt x="370" y="79"/>
                  </a:cubicBezTo>
                  <a:cubicBezTo>
                    <a:pt x="375" y="65"/>
                    <a:pt x="381" y="52"/>
                    <a:pt x="390" y="40"/>
                  </a:cubicBezTo>
                  <a:cubicBezTo>
                    <a:pt x="367" y="15"/>
                    <a:pt x="335" y="0"/>
                    <a:pt x="299" y="0"/>
                  </a:cubicBezTo>
                  <a:cubicBezTo>
                    <a:pt x="231" y="0"/>
                    <a:pt x="175" y="56"/>
                    <a:pt x="175" y="124"/>
                  </a:cubicBezTo>
                  <a:cubicBezTo>
                    <a:pt x="175" y="170"/>
                    <a:pt x="137" y="208"/>
                    <a:pt x="91" y="208"/>
                  </a:cubicBezTo>
                  <a:cubicBezTo>
                    <a:pt x="61" y="208"/>
                    <a:pt x="35" y="192"/>
                    <a:pt x="20" y="169"/>
                  </a:cubicBezTo>
                  <a:cubicBezTo>
                    <a:pt x="16" y="183"/>
                    <a:pt x="9" y="196"/>
                    <a:pt x="0" y="208"/>
                  </a:cubicBezTo>
                  <a:cubicBezTo>
                    <a:pt x="23" y="232"/>
                    <a:pt x="55" y="248"/>
                    <a:pt x="91" y="248"/>
                  </a:cubicBezTo>
                  <a:cubicBezTo>
                    <a:pt x="135" y="248"/>
                    <a:pt x="173" y="225"/>
                    <a:pt x="195" y="191"/>
                  </a:cubicBezTo>
                  <a:cubicBezTo>
                    <a:pt x="208" y="172"/>
                    <a:pt x="215" y="149"/>
                    <a:pt x="215" y="124"/>
                  </a:cubicBezTo>
                  <a:cubicBezTo>
                    <a:pt x="215" y="78"/>
                    <a:pt x="253" y="40"/>
                    <a:pt x="29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1537"/>
            <p:cNvSpPr>
              <a:spLocks/>
            </p:cNvSpPr>
            <p:nvPr/>
          </p:nvSpPr>
          <p:spPr bwMode="auto">
            <a:xfrm>
              <a:off x="6935788" y="2133600"/>
              <a:ext cx="231775" cy="147638"/>
            </a:xfrm>
            <a:custGeom>
              <a:avLst/>
              <a:gdLst>
                <a:gd name="T0" fmla="*/ 215 w 390"/>
                <a:gd name="T1" fmla="*/ 124 h 248"/>
                <a:gd name="T2" fmla="*/ 215 w 390"/>
                <a:gd name="T3" fmla="*/ 124 h 248"/>
                <a:gd name="T4" fmla="*/ 299 w 390"/>
                <a:gd name="T5" fmla="*/ 40 h 248"/>
                <a:gd name="T6" fmla="*/ 370 w 390"/>
                <a:gd name="T7" fmla="*/ 79 h 248"/>
                <a:gd name="T8" fmla="*/ 390 w 390"/>
                <a:gd name="T9" fmla="*/ 40 h 248"/>
                <a:gd name="T10" fmla="*/ 299 w 390"/>
                <a:gd name="T11" fmla="*/ 0 h 248"/>
                <a:gd name="T12" fmla="*/ 195 w 390"/>
                <a:gd name="T13" fmla="*/ 56 h 248"/>
                <a:gd name="T14" fmla="*/ 195 w 390"/>
                <a:gd name="T15" fmla="*/ 56 h 248"/>
                <a:gd name="T16" fmla="*/ 194 w 390"/>
                <a:gd name="T17" fmla="*/ 58 h 248"/>
                <a:gd name="T18" fmla="*/ 188 w 390"/>
                <a:gd name="T19" fmla="*/ 69 h 248"/>
                <a:gd name="T20" fmla="*/ 186 w 390"/>
                <a:gd name="T21" fmla="*/ 73 h 248"/>
                <a:gd name="T22" fmla="*/ 184 w 390"/>
                <a:gd name="T23" fmla="*/ 78 h 248"/>
                <a:gd name="T24" fmla="*/ 182 w 390"/>
                <a:gd name="T25" fmla="*/ 84 h 248"/>
                <a:gd name="T26" fmla="*/ 180 w 390"/>
                <a:gd name="T27" fmla="*/ 88 h 248"/>
                <a:gd name="T28" fmla="*/ 178 w 390"/>
                <a:gd name="T29" fmla="*/ 98 h 248"/>
                <a:gd name="T30" fmla="*/ 177 w 390"/>
                <a:gd name="T31" fmla="*/ 101 h 248"/>
                <a:gd name="T32" fmla="*/ 176 w 390"/>
                <a:gd name="T33" fmla="*/ 109 h 248"/>
                <a:gd name="T34" fmla="*/ 175 w 390"/>
                <a:gd name="T35" fmla="*/ 113 h 248"/>
                <a:gd name="T36" fmla="*/ 175 w 390"/>
                <a:gd name="T37" fmla="*/ 124 h 248"/>
                <a:gd name="T38" fmla="*/ 175 w 390"/>
                <a:gd name="T39" fmla="*/ 124 h 248"/>
                <a:gd name="T40" fmla="*/ 175 w 390"/>
                <a:gd name="T41" fmla="*/ 124 h 248"/>
                <a:gd name="T42" fmla="*/ 175 w 390"/>
                <a:gd name="T43" fmla="*/ 124 h 248"/>
                <a:gd name="T44" fmla="*/ 175 w 390"/>
                <a:gd name="T45" fmla="*/ 124 h 248"/>
                <a:gd name="T46" fmla="*/ 162 w 390"/>
                <a:gd name="T47" fmla="*/ 169 h 248"/>
                <a:gd name="T48" fmla="*/ 91 w 390"/>
                <a:gd name="T49" fmla="*/ 208 h 248"/>
                <a:gd name="T50" fmla="*/ 20 w 390"/>
                <a:gd name="T51" fmla="*/ 169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8"/>
                    <a:pt x="253" y="40"/>
                    <a:pt x="299" y="40"/>
                  </a:cubicBezTo>
                  <a:cubicBezTo>
                    <a:pt x="329" y="40"/>
                    <a:pt x="355" y="56"/>
                    <a:pt x="370" y="79"/>
                  </a:cubicBezTo>
                  <a:cubicBezTo>
                    <a:pt x="374" y="65"/>
                    <a:pt x="381" y="52"/>
                    <a:pt x="390" y="40"/>
                  </a:cubicBezTo>
                  <a:cubicBezTo>
                    <a:pt x="367" y="15"/>
                    <a:pt x="335" y="0"/>
                    <a:pt x="299" y="0"/>
                  </a:cubicBezTo>
                  <a:cubicBezTo>
                    <a:pt x="255" y="0"/>
                    <a:pt x="217" y="22"/>
                    <a:pt x="195" y="56"/>
                  </a:cubicBezTo>
                  <a:cubicBezTo>
                    <a:pt x="195" y="56"/>
                    <a:pt x="195" y="56"/>
                    <a:pt x="195" y="56"/>
                  </a:cubicBezTo>
                  <a:cubicBezTo>
                    <a:pt x="195" y="57"/>
                    <a:pt x="194" y="57"/>
                    <a:pt x="194" y="58"/>
                  </a:cubicBezTo>
                  <a:cubicBezTo>
                    <a:pt x="192" y="61"/>
                    <a:pt x="190" y="65"/>
                    <a:pt x="188" y="69"/>
                  </a:cubicBezTo>
                  <a:cubicBezTo>
                    <a:pt x="187" y="70"/>
                    <a:pt x="187" y="72"/>
                    <a:pt x="186" y="73"/>
                  </a:cubicBezTo>
                  <a:cubicBezTo>
                    <a:pt x="185" y="75"/>
                    <a:pt x="184" y="76"/>
                    <a:pt x="184" y="78"/>
                  </a:cubicBezTo>
                  <a:cubicBezTo>
                    <a:pt x="183" y="80"/>
                    <a:pt x="182" y="82"/>
                    <a:pt x="182" y="84"/>
                  </a:cubicBezTo>
                  <a:cubicBezTo>
                    <a:pt x="181" y="85"/>
                    <a:pt x="181" y="87"/>
                    <a:pt x="180" y="88"/>
                  </a:cubicBezTo>
                  <a:cubicBezTo>
                    <a:pt x="179" y="91"/>
                    <a:pt x="178" y="94"/>
                    <a:pt x="178" y="98"/>
                  </a:cubicBezTo>
                  <a:cubicBezTo>
                    <a:pt x="177" y="99"/>
                    <a:pt x="177" y="100"/>
                    <a:pt x="177" y="101"/>
                  </a:cubicBezTo>
                  <a:cubicBezTo>
                    <a:pt x="177" y="104"/>
                    <a:pt x="176" y="107"/>
                    <a:pt x="176" y="109"/>
                  </a:cubicBezTo>
                  <a:cubicBezTo>
                    <a:pt x="176" y="110"/>
                    <a:pt x="176" y="111"/>
                    <a:pt x="175" y="113"/>
                  </a:cubicBezTo>
                  <a:cubicBezTo>
                    <a:pt x="175" y="116"/>
                    <a:pt x="175" y="120"/>
                    <a:pt x="175" y="124"/>
                  </a:cubicBezTo>
                  <a:cubicBezTo>
                    <a:pt x="175" y="124"/>
                    <a:pt x="175" y="124"/>
                    <a:pt x="175" y="124"/>
                  </a:cubicBezTo>
                  <a:cubicBezTo>
                    <a:pt x="175" y="124"/>
                    <a:pt x="175" y="124"/>
                    <a:pt x="175" y="124"/>
                  </a:cubicBezTo>
                  <a:cubicBezTo>
                    <a:pt x="175" y="124"/>
                    <a:pt x="175" y="124"/>
                    <a:pt x="175" y="124"/>
                  </a:cubicBezTo>
                  <a:cubicBezTo>
                    <a:pt x="175" y="124"/>
                    <a:pt x="175" y="124"/>
                    <a:pt x="175" y="124"/>
                  </a:cubicBezTo>
                  <a:cubicBezTo>
                    <a:pt x="175" y="140"/>
                    <a:pt x="170" y="156"/>
                    <a:pt x="162" y="169"/>
                  </a:cubicBezTo>
                  <a:cubicBezTo>
                    <a:pt x="147" y="192"/>
                    <a:pt x="121" y="208"/>
                    <a:pt x="91" y="208"/>
                  </a:cubicBezTo>
                  <a:cubicBezTo>
                    <a:pt x="61" y="208"/>
                    <a:pt x="35" y="192"/>
                    <a:pt x="20" y="169"/>
                  </a:cubicBezTo>
                  <a:cubicBezTo>
                    <a:pt x="15" y="183"/>
                    <a:pt x="9" y="196"/>
                    <a:pt x="0" y="208"/>
                  </a:cubicBezTo>
                  <a:cubicBezTo>
                    <a:pt x="23" y="232"/>
                    <a:pt x="55" y="248"/>
                    <a:pt x="91" y="248"/>
                  </a:cubicBezTo>
                  <a:cubicBezTo>
                    <a:pt x="127" y="248"/>
                    <a:pt x="159" y="232"/>
                    <a:pt x="182" y="208"/>
                  </a:cubicBezTo>
                  <a:cubicBezTo>
                    <a:pt x="187" y="203"/>
                    <a:pt x="191" y="197"/>
                    <a:pt x="195" y="191"/>
                  </a:cubicBezTo>
                  <a:cubicBezTo>
                    <a:pt x="208"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1538"/>
            <p:cNvSpPr>
              <a:spLocks/>
            </p:cNvSpPr>
            <p:nvPr/>
          </p:nvSpPr>
          <p:spPr bwMode="auto">
            <a:xfrm>
              <a:off x="7059613" y="2133600"/>
              <a:ext cx="231775" cy="147638"/>
            </a:xfrm>
            <a:custGeom>
              <a:avLst/>
              <a:gdLst>
                <a:gd name="T0" fmla="*/ 299 w 390"/>
                <a:gd name="T1" fmla="*/ 40 h 248"/>
                <a:gd name="T2" fmla="*/ 370 w 390"/>
                <a:gd name="T3" fmla="*/ 79 h 248"/>
                <a:gd name="T4" fmla="*/ 390 w 390"/>
                <a:gd name="T5" fmla="*/ 40 h 248"/>
                <a:gd name="T6" fmla="*/ 299 w 390"/>
                <a:gd name="T7" fmla="*/ 0 h 248"/>
                <a:gd name="T8" fmla="*/ 175 w 390"/>
                <a:gd name="T9" fmla="*/ 124 h 248"/>
                <a:gd name="T10" fmla="*/ 91 w 390"/>
                <a:gd name="T11" fmla="*/ 208 h 248"/>
                <a:gd name="T12" fmla="*/ 20 w 390"/>
                <a:gd name="T13" fmla="*/ 169 h 248"/>
                <a:gd name="T14" fmla="*/ 0 w 390"/>
                <a:gd name="T15" fmla="*/ 208 h 248"/>
                <a:gd name="T16" fmla="*/ 91 w 390"/>
                <a:gd name="T17" fmla="*/ 248 h 248"/>
                <a:gd name="T18" fmla="*/ 195 w 390"/>
                <a:gd name="T19" fmla="*/ 191 h 248"/>
                <a:gd name="T20" fmla="*/ 215 w 390"/>
                <a:gd name="T21" fmla="*/ 124 h 248"/>
                <a:gd name="T22" fmla="*/ 299 w 390"/>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0" h="248">
                  <a:moveTo>
                    <a:pt x="299" y="40"/>
                  </a:moveTo>
                  <a:cubicBezTo>
                    <a:pt x="329" y="40"/>
                    <a:pt x="355" y="56"/>
                    <a:pt x="370" y="79"/>
                  </a:cubicBezTo>
                  <a:cubicBezTo>
                    <a:pt x="374" y="65"/>
                    <a:pt x="381" y="52"/>
                    <a:pt x="390" y="40"/>
                  </a:cubicBezTo>
                  <a:cubicBezTo>
                    <a:pt x="367" y="15"/>
                    <a:pt x="335" y="0"/>
                    <a:pt x="299" y="0"/>
                  </a:cubicBezTo>
                  <a:cubicBezTo>
                    <a:pt x="230" y="0"/>
                    <a:pt x="175" y="56"/>
                    <a:pt x="175" y="124"/>
                  </a:cubicBezTo>
                  <a:cubicBezTo>
                    <a:pt x="175" y="170"/>
                    <a:pt x="137" y="208"/>
                    <a:pt x="91" y="208"/>
                  </a:cubicBezTo>
                  <a:cubicBezTo>
                    <a:pt x="61" y="208"/>
                    <a:pt x="35" y="192"/>
                    <a:pt x="20" y="169"/>
                  </a:cubicBezTo>
                  <a:cubicBezTo>
                    <a:pt x="15" y="183"/>
                    <a:pt x="9" y="196"/>
                    <a:pt x="0" y="208"/>
                  </a:cubicBezTo>
                  <a:cubicBezTo>
                    <a:pt x="23" y="232"/>
                    <a:pt x="55" y="248"/>
                    <a:pt x="91" y="248"/>
                  </a:cubicBezTo>
                  <a:cubicBezTo>
                    <a:pt x="134" y="248"/>
                    <a:pt x="173" y="225"/>
                    <a:pt x="195" y="191"/>
                  </a:cubicBezTo>
                  <a:cubicBezTo>
                    <a:pt x="207" y="172"/>
                    <a:pt x="215" y="149"/>
                    <a:pt x="215" y="124"/>
                  </a:cubicBezTo>
                  <a:cubicBezTo>
                    <a:pt x="215" y="78"/>
                    <a:pt x="253" y="40"/>
                    <a:pt x="299"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539"/>
            <p:cNvSpPr>
              <a:spLocks/>
            </p:cNvSpPr>
            <p:nvPr/>
          </p:nvSpPr>
          <p:spPr bwMode="auto">
            <a:xfrm>
              <a:off x="7183438" y="2133600"/>
              <a:ext cx="231775" cy="147638"/>
            </a:xfrm>
            <a:custGeom>
              <a:avLst/>
              <a:gdLst>
                <a:gd name="T0" fmla="*/ 215 w 390"/>
                <a:gd name="T1" fmla="*/ 124 h 248"/>
                <a:gd name="T2" fmla="*/ 215 w 390"/>
                <a:gd name="T3" fmla="*/ 124 h 248"/>
                <a:gd name="T4" fmla="*/ 299 w 390"/>
                <a:gd name="T5" fmla="*/ 40 h 248"/>
                <a:gd name="T6" fmla="*/ 369 w 390"/>
                <a:gd name="T7" fmla="*/ 79 h 248"/>
                <a:gd name="T8" fmla="*/ 390 w 390"/>
                <a:gd name="T9" fmla="*/ 40 h 248"/>
                <a:gd name="T10" fmla="*/ 299 w 390"/>
                <a:gd name="T11" fmla="*/ 0 h 248"/>
                <a:gd name="T12" fmla="*/ 195 w 390"/>
                <a:gd name="T13" fmla="*/ 56 h 248"/>
                <a:gd name="T14" fmla="*/ 195 w 390"/>
                <a:gd name="T15" fmla="*/ 56 h 248"/>
                <a:gd name="T16" fmla="*/ 194 w 390"/>
                <a:gd name="T17" fmla="*/ 58 h 248"/>
                <a:gd name="T18" fmla="*/ 188 w 390"/>
                <a:gd name="T19" fmla="*/ 69 h 248"/>
                <a:gd name="T20" fmla="*/ 186 w 390"/>
                <a:gd name="T21" fmla="*/ 73 h 248"/>
                <a:gd name="T22" fmla="*/ 183 w 390"/>
                <a:gd name="T23" fmla="*/ 78 h 248"/>
                <a:gd name="T24" fmla="*/ 181 w 390"/>
                <a:gd name="T25" fmla="*/ 84 h 248"/>
                <a:gd name="T26" fmla="*/ 180 w 390"/>
                <a:gd name="T27" fmla="*/ 88 h 248"/>
                <a:gd name="T28" fmla="*/ 177 w 390"/>
                <a:gd name="T29" fmla="*/ 98 h 248"/>
                <a:gd name="T30" fmla="*/ 177 w 390"/>
                <a:gd name="T31" fmla="*/ 101 h 248"/>
                <a:gd name="T32" fmla="*/ 176 w 390"/>
                <a:gd name="T33" fmla="*/ 109 h 248"/>
                <a:gd name="T34" fmla="*/ 175 w 390"/>
                <a:gd name="T35" fmla="*/ 113 h 248"/>
                <a:gd name="T36" fmla="*/ 175 w 390"/>
                <a:gd name="T37" fmla="*/ 124 h 248"/>
                <a:gd name="T38" fmla="*/ 175 w 390"/>
                <a:gd name="T39" fmla="*/ 124 h 248"/>
                <a:gd name="T40" fmla="*/ 175 w 390"/>
                <a:gd name="T41" fmla="*/ 124 h 248"/>
                <a:gd name="T42" fmla="*/ 175 w 390"/>
                <a:gd name="T43" fmla="*/ 124 h 248"/>
                <a:gd name="T44" fmla="*/ 175 w 390"/>
                <a:gd name="T45" fmla="*/ 124 h 248"/>
                <a:gd name="T46" fmla="*/ 162 w 390"/>
                <a:gd name="T47" fmla="*/ 169 h 248"/>
                <a:gd name="T48" fmla="*/ 91 w 390"/>
                <a:gd name="T49" fmla="*/ 208 h 248"/>
                <a:gd name="T50" fmla="*/ 20 w 390"/>
                <a:gd name="T51" fmla="*/ 169 h 248"/>
                <a:gd name="T52" fmla="*/ 0 w 390"/>
                <a:gd name="T53" fmla="*/ 208 h 248"/>
                <a:gd name="T54" fmla="*/ 91 w 390"/>
                <a:gd name="T55" fmla="*/ 248 h 248"/>
                <a:gd name="T56" fmla="*/ 182 w 390"/>
                <a:gd name="T57" fmla="*/ 208 h 248"/>
                <a:gd name="T58" fmla="*/ 195 w 390"/>
                <a:gd name="T59" fmla="*/ 191 h 248"/>
                <a:gd name="T60" fmla="*/ 215 w 390"/>
                <a:gd name="T61" fmla="*/ 124 h 248"/>
                <a:gd name="T62" fmla="*/ 215 w 390"/>
                <a:gd name="T6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0" h="248">
                  <a:moveTo>
                    <a:pt x="215" y="124"/>
                  </a:moveTo>
                  <a:cubicBezTo>
                    <a:pt x="215" y="124"/>
                    <a:pt x="215" y="124"/>
                    <a:pt x="215" y="124"/>
                  </a:cubicBezTo>
                  <a:cubicBezTo>
                    <a:pt x="215" y="78"/>
                    <a:pt x="252" y="40"/>
                    <a:pt x="299" y="40"/>
                  </a:cubicBezTo>
                  <a:cubicBezTo>
                    <a:pt x="328" y="40"/>
                    <a:pt x="355" y="56"/>
                    <a:pt x="369" y="79"/>
                  </a:cubicBezTo>
                  <a:cubicBezTo>
                    <a:pt x="374" y="65"/>
                    <a:pt x="381" y="52"/>
                    <a:pt x="390" y="40"/>
                  </a:cubicBezTo>
                  <a:cubicBezTo>
                    <a:pt x="367" y="15"/>
                    <a:pt x="335" y="0"/>
                    <a:pt x="299" y="0"/>
                  </a:cubicBezTo>
                  <a:cubicBezTo>
                    <a:pt x="255" y="0"/>
                    <a:pt x="217" y="22"/>
                    <a:pt x="195" y="56"/>
                  </a:cubicBezTo>
                  <a:cubicBezTo>
                    <a:pt x="195" y="56"/>
                    <a:pt x="195" y="56"/>
                    <a:pt x="195" y="56"/>
                  </a:cubicBezTo>
                  <a:cubicBezTo>
                    <a:pt x="194" y="57"/>
                    <a:pt x="194" y="57"/>
                    <a:pt x="194" y="58"/>
                  </a:cubicBezTo>
                  <a:cubicBezTo>
                    <a:pt x="192" y="61"/>
                    <a:pt x="190" y="65"/>
                    <a:pt x="188" y="69"/>
                  </a:cubicBezTo>
                  <a:cubicBezTo>
                    <a:pt x="187" y="70"/>
                    <a:pt x="186" y="72"/>
                    <a:pt x="186" y="73"/>
                  </a:cubicBezTo>
                  <a:cubicBezTo>
                    <a:pt x="185" y="75"/>
                    <a:pt x="184" y="76"/>
                    <a:pt x="183" y="78"/>
                  </a:cubicBezTo>
                  <a:cubicBezTo>
                    <a:pt x="183" y="80"/>
                    <a:pt x="182" y="82"/>
                    <a:pt x="181" y="84"/>
                  </a:cubicBezTo>
                  <a:cubicBezTo>
                    <a:pt x="181" y="85"/>
                    <a:pt x="180" y="87"/>
                    <a:pt x="180" y="88"/>
                  </a:cubicBezTo>
                  <a:cubicBezTo>
                    <a:pt x="179" y="91"/>
                    <a:pt x="178" y="94"/>
                    <a:pt x="177" y="98"/>
                  </a:cubicBezTo>
                  <a:cubicBezTo>
                    <a:pt x="177" y="99"/>
                    <a:pt x="177" y="100"/>
                    <a:pt x="177" y="101"/>
                  </a:cubicBezTo>
                  <a:cubicBezTo>
                    <a:pt x="176" y="104"/>
                    <a:pt x="176" y="107"/>
                    <a:pt x="176" y="109"/>
                  </a:cubicBezTo>
                  <a:cubicBezTo>
                    <a:pt x="175" y="110"/>
                    <a:pt x="175" y="111"/>
                    <a:pt x="175" y="113"/>
                  </a:cubicBezTo>
                  <a:cubicBezTo>
                    <a:pt x="175" y="116"/>
                    <a:pt x="175" y="120"/>
                    <a:pt x="175" y="124"/>
                  </a:cubicBezTo>
                  <a:cubicBezTo>
                    <a:pt x="175" y="124"/>
                    <a:pt x="175" y="124"/>
                    <a:pt x="175" y="124"/>
                  </a:cubicBezTo>
                  <a:cubicBezTo>
                    <a:pt x="175" y="124"/>
                    <a:pt x="175" y="124"/>
                    <a:pt x="175" y="124"/>
                  </a:cubicBezTo>
                  <a:cubicBezTo>
                    <a:pt x="175" y="124"/>
                    <a:pt x="175" y="124"/>
                    <a:pt x="175" y="124"/>
                  </a:cubicBezTo>
                  <a:cubicBezTo>
                    <a:pt x="175" y="124"/>
                    <a:pt x="175" y="124"/>
                    <a:pt x="175" y="124"/>
                  </a:cubicBezTo>
                  <a:cubicBezTo>
                    <a:pt x="175" y="140"/>
                    <a:pt x="170" y="156"/>
                    <a:pt x="162" y="169"/>
                  </a:cubicBezTo>
                  <a:cubicBezTo>
                    <a:pt x="147" y="192"/>
                    <a:pt x="121" y="208"/>
                    <a:pt x="91" y="208"/>
                  </a:cubicBezTo>
                  <a:cubicBezTo>
                    <a:pt x="61" y="208"/>
                    <a:pt x="35" y="192"/>
                    <a:pt x="20" y="169"/>
                  </a:cubicBezTo>
                  <a:cubicBezTo>
                    <a:pt x="15" y="183"/>
                    <a:pt x="8" y="196"/>
                    <a:pt x="0" y="208"/>
                  </a:cubicBezTo>
                  <a:cubicBezTo>
                    <a:pt x="22" y="232"/>
                    <a:pt x="55" y="248"/>
                    <a:pt x="91" y="248"/>
                  </a:cubicBezTo>
                  <a:cubicBezTo>
                    <a:pt x="127" y="248"/>
                    <a:pt x="159" y="232"/>
                    <a:pt x="182" y="208"/>
                  </a:cubicBezTo>
                  <a:cubicBezTo>
                    <a:pt x="186" y="203"/>
                    <a:pt x="191" y="197"/>
                    <a:pt x="195" y="191"/>
                  </a:cubicBezTo>
                  <a:cubicBezTo>
                    <a:pt x="207" y="172"/>
                    <a:pt x="215" y="149"/>
                    <a:pt x="215" y="124"/>
                  </a:cubicBezTo>
                  <a:cubicBezTo>
                    <a:pt x="215" y="124"/>
                    <a:pt x="215" y="124"/>
                    <a:pt x="21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540"/>
            <p:cNvSpPr>
              <a:spLocks/>
            </p:cNvSpPr>
            <p:nvPr/>
          </p:nvSpPr>
          <p:spPr bwMode="auto">
            <a:xfrm>
              <a:off x="7307263" y="2133600"/>
              <a:ext cx="231775" cy="147638"/>
            </a:xfrm>
            <a:custGeom>
              <a:avLst/>
              <a:gdLst>
                <a:gd name="T0" fmla="*/ 298 w 389"/>
                <a:gd name="T1" fmla="*/ 40 h 248"/>
                <a:gd name="T2" fmla="*/ 369 w 389"/>
                <a:gd name="T3" fmla="*/ 79 h 248"/>
                <a:gd name="T4" fmla="*/ 389 w 389"/>
                <a:gd name="T5" fmla="*/ 40 h 248"/>
                <a:gd name="T6" fmla="*/ 298 w 389"/>
                <a:gd name="T7" fmla="*/ 0 h 248"/>
                <a:gd name="T8" fmla="*/ 174 w 389"/>
                <a:gd name="T9" fmla="*/ 124 h 248"/>
                <a:gd name="T10" fmla="*/ 91 w 389"/>
                <a:gd name="T11" fmla="*/ 208 h 248"/>
                <a:gd name="T12" fmla="*/ 20 w 389"/>
                <a:gd name="T13" fmla="*/ 169 h 248"/>
                <a:gd name="T14" fmla="*/ 0 w 389"/>
                <a:gd name="T15" fmla="*/ 208 h 248"/>
                <a:gd name="T16" fmla="*/ 91 w 389"/>
                <a:gd name="T17" fmla="*/ 248 h 248"/>
                <a:gd name="T18" fmla="*/ 195 w 389"/>
                <a:gd name="T19" fmla="*/ 191 h 248"/>
                <a:gd name="T20" fmla="*/ 215 w 389"/>
                <a:gd name="T21" fmla="*/ 124 h 248"/>
                <a:gd name="T22" fmla="*/ 298 w 389"/>
                <a:gd name="T23" fmla="*/ 4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9" h="248">
                  <a:moveTo>
                    <a:pt x="298" y="40"/>
                  </a:moveTo>
                  <a:cubicBezTo>
                    <a:pt x="328" y="40"/>
                    <a:pt x="354" y="56"/>
                    <a:pt x="369" y="79"/>
                  </a:cubicBezTo>
                  <a:cubicBezTo>
                    <a:pt x="374" y="65"/>
                    <a:pt x="381" y="52"/>
                    <a:pt x="389" y="40"/>
                  </a:cubicBezTo>
                  <a:cubicBezTo>
                    <a:pt x="367" y="15"/>
                    <a:pt x="334" y="0"/>
                    <a:pt x="298" y="0"/>
                  </a:cubicBezTo>
                  <a:cubicBezTo>
                    <a:pt x="230" y="0"/>
                    <a:pt x="174" y="56"/>
                    <a:pt x="174" y="124"/>
                  </a:cubicBezTo>
                  <a:cubicBezTo>
                    <a:pt x="174" y="170"/>
                    <a:pt x="137" y="208"/>
                    <a:pt x="91" y="208"/>
                  </a:cubicBezTo>
                  <a:cubicBezTo>
                    <a:pt x="61" y="208"/>
                    <a:pt x="35" y="192"/>
                    <a:pt x="20" y="169"/>
                  </a:cubicBezTo>
                  <a:cubicBezTo>
                    <a:pt x="15" y="183"/>
                    <a:pt x="8" y="196"/>
                    <a:pt x="0" y="208"/>
                  </a:cubicBezTo>
                  <a:cubicBezTo>
                    <a:pt x="22" y="232"/>
                    <a:pt x="55" y="248"/>
                    <a:pt x="91" y="248"/>
                  </a:cubicBezTo>
                  <a:cubicBezTo>
                    <a:pt x="134" y="248"/>
                    <a:pt x="172" y="225"/>
                    <a:pt x="195" y="191"/>
                  </a:cubicBezTo>
                  <a:cubicBezTo>
                    <a:pt x="207" y="172"/>
                    <a:pt x="215" y="149"/>
                    <a:pt x="215" y="124"/>
                  </a:cubicBezTo>
                  <a:cubicBezTo>
                    <a:pt x="215" y="78"/>
                    <a:pt x="252" y="40"/>
                    <a:pt x="29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541"/>
            <p:cNvSpPr>
              <a:spLocks/>
            </p:cNvSpPr>
            <p:nvPr/>
          </p:nvSpPr>
          <p:spPr bwMode="auto">
            <a:xfrm>
              <a:off x="7431088" y="2133600"/>
              <a:ext cx="231775" cy="147638"/>
            </a:xfrm>
            <a:custGeom>
              <a:avLst/>
              <a:gdLst>
                <a:gd name="T0" fmla="*/ 298 w 389"/>
                <a:gd name="T1" fmla="*/ 0 h 248"/>
                <a:gd name="T2" fmla="*/ 194 w 389"/>
                <a:gd name="T3" fmla="*/ 56 h 248"/>
                <a:gd name="T4" fmla="*/ 194 w 389"/>
                <a:gd name="T5" fmla="*/ 56 h 248"/>
                <a:gd name="T6" fmla="*/ 194 w 389"/>
                <a:gd name="T7" fmla="*/ 58 h 248"/>
                <a:gd name="T8" fmla="*/ 187 w 389"/>
                <a:gd name="T9" fmla="*/ 69 h 248"/>
                <a:gd name="T10" fmla="*/ 185 w 389"/>
                <a:gd name="T11" fmla="*/ 73 h 248"/>
                <a:gd name="T12" fmla="*/ 183 w 389"/>
                <a:gd name="T13" fmla="*/ 78 h 248"/>
                <a:gd name="T14" fmla="*/ 181 w 389"/>
                <a:gd name="T15" fmla="*/ 84 h 248"/>
                <a:gd name="T16" fmla="*/ 180 w 389"/>
                <a:gd name="T17" fmla="*/ 88 h 248"/>
                <a:gd name="T18" fmla="*/ 177 w 389"/>
                <a:gd name="T19" fmla="*/ 98 h 248"/>
                <a:gd name="T20" fmla="*/ 176 w 389"/>
                <a:gd name="T21" fmla="*/ 101 h 248"/>
                <a:gd name="T22" fmla="*/ 175 w 389"/>
                <a:gd name="T23" fmla="*/ 109 h 248"/>
                <a:gd name="T24" fmla="*/ 175 w 389"/>
                <a:gd name="T25" fmla="*/ 113 h 248"/>
                <a:gd name="T26" fmla="*/ 174 w 389"/>
                <a:gd name="T27" fmla="*/ 124 h 248"/>
                <a:gd name="T28" fmla="*/ 174 w 389"/>
                <a:gd name="T29" fmla="*/ 124 h 248"/>
                <a:gd name="T30" fmla="*/ 174 w 389"/>
                <a:gd name="T31" fmla="*/ 124 h 248"/>
                <a:gd name="T32" fmla="*/ 174 w 389"/>
                <a:gd name="T33" fmla="*/ 124 h 248"/>
                <a:gd name="T34" fmla="*/ 174 w 389"/>
                <a:gd name="T35" fmla="*/ 124 h 248"/>
                <a:gd name="T36" fmla="*/ 161 w 389"/>
                <a:gd name="T37" fmla="*/ 169 h 248"/>
                <a:gd name="T38" fmla="*/ 90 w 389"/>
                <a:gd name="T39" fmla="*/ 208 h 248"/>
                <a:gd name="T40" fmla="*/ 20 w 389"/>
                <a:gd name="T41" fmla="*/ 169 h 248"/>
                <a:gd name="T42" fmla="*/ 0 w 389"/>
                <a:gd name="T43" fmla="*/ 208 h 248"/>
                <a:gd name="T44" fmla="*/ 90 w 389"/>
                <a:gd name="T45" fmla="*/ 248 h 248"/>
                <a:gd name="T46" fmla="*/ 181 w 389"/>
                <a:gd name="T47" fmla="*/ 208 h 248"/>
                <a:gd name="T48" fmla="*/ 194 w 389"/>
                <a:gd name="T49" fmla="*/ 191 h 248"/>
                <a:gd name="T50" fmla="*/ 215 w 389"/>
                <a:gd name="T51" fmla="*/ 124 h 248"/>
                <a:gd name="T52" fmla="*/ 215 w 389"/>
                <a:gd name="T53" fmla="*/ 124 h 248"/>
                <a:gd name="T54" fmla="*/ 215 w 389"/>
                <a:gd name="T55" fmla="*/ 124 h 248"/>
                <a:gd name="T56" fmla="*/ 298 w 389"/>
                <a:gd name="T57" fmla="*/ 40 h 248"/>
                <a:gd name="T58" fmla="*/ 369 w 389"/>
                <a:gd name="T59" fmla="*/ 79 h 248"/>
                <a:gd name="T60" fmla="*/ 389 w 389"/>
                <a:gd name="T61" fmla="*/ 40 h 248"/>
                <a:gd name="T62" fmla="*/ 298 w 389"/>
                <a:gd name="T63"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248">
                  <a:moveTo>
                    <a:pt x="298" y="0"/>
                  </a:moveTo>
                  <a:cubicBezTo>
                    <a:pt x="255" y="0"/>
                    <a:pt x="217" y="22"/>
                    <a:pt x="194" y="56"/>
                  </a:cubicBezTo>
                  <a:cubicBezTo>
                    <a:pt x="194" y="56"/>
                    <a:pt x="194" y="56"/>
                    <a:pt x="194" y="56"/>
                  </a:cubicBezTo>
                  <a:cubicBezTo>
                    <a:pt x="194" y="57"/>
                    <a:pt x="194" y="57"/>
                    <a:pt x="194" y="58"/>
                  </a:cubicBezTo>
                  <a:cubicBezTo>
                    <a:pt x="191" y="61"/>
                    <a:pt x="189" y="65"/>
                    <a:pt x="187" y="69"/>
                  </a:cubicBezTo>
                  <a:cubicBezTo>
                    <a:pt x="187" y="70"/>
                    <a:pt x="186" y="72"/>
                    <a:pt x="185" y="73"/>
                  </a:cubicBezTo>
                  <a:cubicBezTo>
                    <a:pt x="185" y="75"/>
                    <a:pt x="184" y="76"/>
                    <a:pt x="183" y="78"/>
                  </a:cubicBezTo>
                  <a:cubicBezTo>
                    <a:pt x="182" y="80"/>
                    <a:pt x="182" y="82"/>
                    <a:pt x="181" y="84"/>
                  </a:cubicBezTo>
                  <a:cubicBezTo>
                    <a:pt x="181" y="85"/>
                    <a:pt x="180" y="87"/>
                    <a:pt x="180" y="88"/>
                  </a:cubicBezTo>
                  <a:cubicBezTo>
                    <a:pt x="179" y="91"/>
                    <a:pt x="178" y="94"/>
                    <a:pt x="177" y="98"/>
                  </a:cubicBezTo>
                  <a:cubicBezTo>
                    <a:pt x="177" y="99"/>
                    <a:pt x="177" y="100"/>
                    <a:pt x="176" y="101"/>
                  </a:cubicBezTo>
                  <a:cubicBezTo>
                    <a:pt x="176" y="104"/>
                    <a:pt x="176" y="107"/>
                    <a:pt x="175" y="109"/>
                  </a:cubicBezTo>
                  <a:cubicBezTo>
                    <a:pt x="175" y="110"/>
                    <a:pt x="175" y="111"/>
                    <a:pt x="175" y="113"/>
                  </a:cubicBezTo>
                  <a:cubicBezTo>
                    <a:pt x="175" y="116"/>
                    <a:pt x="174" y="120"/>
                    <a:pt x="174" y="124"/>
                  </a:cubicBezTo>
                  <a:cubicBezTo>
                    <a:pt x="174" y="124"/>
                    <a:pt x="174" y="124"/>
                    <a:pt x="174" y="124"/>
                  </a:cubicBezTo>
                  <a:cubicBezTo>
                    <a:pt x="174" y="124"/>
                    <a:pt x="174" y="124"/>
                    <a:pt x="174" y="124"/>
                  </a:cubicBezTo>
                  <a:cubicBezTo>
                    <a:pt x="174" y="124"/>
                    <a:pt x="174" y="124"/>
                    <a:pt x="174" y="124"/>
                  </a:cubicBezTo>
                  <a:cubicBezTo>
                    <a:pt x="174" y="124"/>
                    <a:pt x="174" y="124"/>
                    <a:pt x="174" y="124"/>
                  </a:cubicBezTo>
                  <a:cubicBezTo>
                    <a:pt x="174" y="140"/>
                    <a:pt x="170" y="156"/>
                    <a:pt x="161" y="169"/>
                  </a:cubicBezTo>
                  <a:cubicBezTo>
                    <a:pt x="146" y="192"/>
                    <a:pt x="120" y="208"/>
                    <a:pt x="90" y="208"/>
                  </a:cubicBezTo>
                  <a:cubicBezTo>
                    <a:pt x="61" y="208"/>
                    <a:pt x="34" y="192"/>
                    <a:pt x="20" y="169"/>
                  </a:cubicBezTo>
                  <a:cubicBezTo>
                    <a:pt x="15" y="183"/>
                    <a:pt x="8" y="196"/>
                    <a:pt x="0" y="208"/>
                  </a:cubicBezTo>
                  <a:cubicBezTo>
                    <a:pt x="22" y="232"/>
                    <a:pt x="55" y="248"/>
                    <a:pt x="90" y="248"/>
                  </a:cubicBezTo>
                  <a:cubicBezTo>
                    <a:pt x="126" y="248"/>
                    <a:pt x="159" y="232"/>
                    <a:pt x="181" y="208"/>
                  </a:cubicBezTo>
                  <a:cubicBezTo>
                    <a:pt x="186" y="203"/>
                    <a:pt x="191" y="197"/>
                    <a:pt x="194" y="191"/>
                  </a:cubicBezTo>
                  <a:cubicBezTo>
                    <a:pt x="207" y="172"/>
                    <a:pt x="214" y="149"/>
                    <a:pt x="215" y="124"/>
                  </a:cubicBezTo>
                  <a:cubicBezTo>
                    <a:pt x="215" y="124"/>
                    <a:pt x="215" y="124"/>
                    <a:pt x="215" y="124"/>
                  </a:cubicBezTo>
                  <a:cubicBezTo>
                    <a:pt x="215" y="124"/>
                    <a:pt x="215" y="124"/>
                    <a:pt x="215" y="124"/>
                  </a:cubicBezTo>
                  <a:cubicBezTo>
                    <a:pt x="215" y="78"/>
                    <a:pt x="252" y="40"/>
                    <a:pt x="298" y="40"/>
                  </a:cubicBezTo>
                  <a:cubicBezTo>
                    <a:pt x="328" y="40"/>
                    <a:pt x="354" y="56"/>
                    <a:pt x="369" y="79"/>
                  </a:cubicBezTo>
                  <a:cubicBezTo>
                    <a:pt x="374" y="65"/>
                    <a:pt x="381" y="52"/>
                    <a:pt x="389" y="40"/>
                  </a:cubicBezTo>
                  <a:cubicBezTo>
                    <a:pt x="367" y="15"/>
                    <a:pt x="334" y="0"/>
                    <a:pt x="2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542"/>
            <p:cNvSpPr>
              <a:spLocks/>
            </p:cNvSpPr>
            <p:nvPr/>
          </p:nvSpPr>
          <p:spPr bwMode="auto">
            <a:xfrm>
              <a:off x="7553326" y="2133600"/>
              <a:ext cx="215900" cy="147638"/>
            </a:xfrm>
            <a:custGeom>
              <a:avLst/>
              <a:gdLst>
                <a:gd name="T0" fmla="*/ 175 w 363"/>
                <a:gd name="T1" fmla="*/ 124 h 248"/>
                <a:gd name="T2" fmla="*/ 91 w 363"/>
                <a:gd name="T3" fmla="*/ 208 h 248"/>
                <a:gd name="T4" fmla="*/ 20 w 363"/>
                <a:gd name="T5" fmla="*/ 169 h 248"/>
                <a:gd name="T6" fmla="*/ 0 w 363"/>
                <a:gd name="T7" fmla="*/ 208 h 248"/>
                <a:gd name="T8" fmla="*/ 91 w 363"/>
                <a:gd name="T9" fmla="*/ 248 h 248"/>
                <a:gd name="T10" fmla="*/ 195 w 363"/>
                <a:gd name="T11" fmla="*/ 191 h 248"/>
                <a:gd name="T12" fmla="*/ 215 w 363"/>
                <a:gd name="T13" fmla="*/ 124 h 248"/>
                <a:gd name="T14" fmla="*/ 299 w 363"/>
                <a:gd name="T15" fmla="*/ 40 h 248"/>
                <a:gd name="T16" fmla="*/ 363 w 363"/>
                <a:gd name="T17" fmla="*/ 70 h 248"/>
                <a:gd name="T18" fmla="*/ 363 w 363"/>
                <a:gd name="T19" fmla="*/ 18 h 248"/>
                <a:gd name="T20" fmla="*/ 299 w 363"/>
                <a:gd name="T21" fmla="*/ 0 h 248"/>
                <a:gd name="T22" fmla="*/ 175 w 363"/>
                <a:gd name="T23"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3" h="248">
                  <a:moveTo>
                    <a:pt x="175" y="124"/>
                  </a:moveTo>
                  <a:cubicBezTo>
                    <a:pt x="175" y="170"/>
                    <a:pt x="138" y="208"/>
                    <a:pt x="91" y="208"/>
                  </a:cubicBezTo>
                  <a:cubicBezTo>
                    <a:pt x="62" y="208"/>
                    <a:pt x="35" y="192"/>
                    <a:pt x="20" y="169"/>
                  </a:cubicBezTo>
                  <a:cubicBezTo>
                    <a:pt x="16" y="183"/>
                    <a:pt x="9" y="196"/>
                    <a:pt x="0" y="208"/>
                  </a:cubicBezTo>
                  <a:cubicBezTo>
                    <a:pt x="23" y="232"/>
                    <a:pt x="55" y="248"/>
                    <a:pt x="91" y="248"/>
                  </a:cubicBezTo>
                  <a:cubicBezTo>
                    <a:pt x="135" y="248"/>
                    <a:pt x="173" y="225"/>
                    <a:pt x="195" y="191"/>
                  </a:cubicBezTo>
                  <a:cubicBezTo>
                    <a:pt x="208" y="172"/>
                    <a:pt x="215" y="149"/>
                    <a:pt x="215" y="124"/>
                  </a:cubicBezTo>
                  <a:cubicBezTo>
                    <a:pt x="215" y="78"/>
                    <a:pt x="253" y="40"/>
                    <a:pt x="299" y="40"/>
                  </a:cubicBezTo>
                  <a:cubicBezTo>
                    <a:pt x="325" y="40"/>
                    <a:pt x="348" y="52"/>
                    <a:pt x="363" y="70"/>
                  </a:cubicBezTo>
                  <a:cubicBezTo>
                    <a:pt x="363" y="18"/>
                    <a:pt x="363" y="18"/>
                    <a:pt x="363" y="18"/>
                  </a:cubicBezTo>
                  <a:cubicBezTo>
                    <a:pt x="345" y="6"/>
                    <a:pt x="323" y="0"/>
                    <a:pt x="299" y="0"/>
                  </a:cubicBezTo>
                  <a:cubicBezTo>
                    <a:pt x="231" y="0"/>
                    <a:pt x="175" y="56"/>
                    <a:pt x="17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543"/>
            <p:cNvSpPr>
              <a:spLocks/>
            </p:cNvSpPr>
            <p:nvPr/>
          </p:nvSpPr>
          <p:spPr bwMode="auto">
            <a:xfrm>
              <a:off x="7677151" y="2233613"/>
              <a:ext cx="92075" cy="47625"/>
            </a:xfrm>
            <a:custGeom>
              <a:avLst/>
              <a:gdLst>
                <a:gd name="T0" fmla="*/ 91 w 155"/>
                <a:gd name="T1" fmla="*/ 39 h 79"/>
                <a:gd name="T2" fmla="*/ 20 w 155"/>
                <a:gd name="T3" fmla="*/ 0 h 79"/>
                <a:gd name="T4" fmla="*/ 0 w 155"/>
                <a:gd name="T5" fmla="*/ 39 h 79"/>
                <a:gd name="T6" fmla="*/ 91 w 155"/>
                <a:gd name="T7" fmla="*/ 79 h 79"/>
                <a:gd name="T8" fmla="*/ 155 w 155"/>
                <a:gd name="T9" fmla="*/ 61 h 79"/>
                <a:gd name="T10" fmla="*/ 155 w 155"/>
                <a:gd name="T11" fmla="*/ 9 h 79"/>
                <a:gd name="T12" fmla="*/ 91 w 155"/>
                <a:gd name="T13" fmla="*/ 39 h 79"/>
              </a:gdLst>
              <a:ahLst/>
              <a:cxnLst>
                <a:cxn ang="0">
                  <a:pos x="T0" y="T1"/>
                </a:cxn>
                <a:cxn ang="0">
                  <a:pos x="T2" y="T3"/>
                </a:cxn>
                <a:cxn ang="0">
                  <a:pos x="T4" y="T5"/>
                </a:cxn>
                <a:cxn ang="0">
                  <a:pos x="T6" y="T7"/>
                </a:cxn>
                <a:cxn ang="0">
                  <a:pos x="T8" y="T9"/>
                </a:cxn>
                <a:cxn ang="0">
                  <a:pos x="T10" y="T11"/>
                </a:cxn>
                <a:cxn ang="0">
                  <a:pos x="T12" y="T13"/>
                </a:cxn>
              </a:cxnLst>
              <a:rect l="0" t="0" r="r" b="b"/>
              <a:pathLst>
                <a:path w="155" h="79">
                  <a:moveTo>
                    <a:pt x="91" y="39"/>
                  </a:moveTo>
                  <a:cubicBezTo>
                    <a:pt x="61" y="39"/>
                    <a:pt x="35" y="23"/>
                    <a:pt x="20" y="0"/>
                  </a:cubicBezTo>
                  <a:cubicBezTo>
                    <a:pt x="16" y="14"/>
                    <a:pt x="9" y="27"/>
                    <a:pt x="0" y="39"/>
                  </a:cubicBezTo>
                  <a:cubicBezTo>
                    <a:pt x="23" y="63"/>
                    <a:pt x="55" y="79"/>
                    <a:pt x="91" y="79"/>
                  </a:cubicBezTo>
                  <a:cubicBezTo>
                    <a:pt x="115" y="79"/>
                    <a:pt x="137" y="72"/>
                    <a:pt x="155" y="61"/>
                  </a:cubicBezTo>
                  <a:cubicBezTo>
                    <a:pt x="155" y="9"/>
                    <a:pt x="155" y="9"/>
                    <a:pt x="155" y="9"/>
                  </a:cubicBezTo>
                  <a:cubicBezTo>
                    <a:pt x="140" y="27"/>
                    <a:pt x="117" y="39"/>
                    <a:pt x="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544"/>
            <p:cNvSpPr>
              <a:spLocks/>
            </p:cNvSpPr>
            <p:nvPr/>
          </p:nvSpPr>
          <p:spPr bwMode="auto">
            <a:xfrm>
              <a:off x="6470651" y="2297113"/>
              <a:ext cx="23813" cy="41275"/>
            </a:xfrm>
            <a:custGeom>
              <a:avLst/>
              <a:gdLst>
                <a:gd name="T0" fmla="*/ 19 w 40"/>
                <a:gd name="T1" fmla="*/ 69 h 69"/>
                <a:gd name="T2" fmla="*/ 40 w 40"/>
                <a:gd name="T3" fmla="*/ 29 h 69"/>
                <a:gd name="T4" fmla="*/ 0 w 40"/>
                <a:gd name="T5" fmla="*/ 0 h 69"/>
                <a:gd name="T6" fmla="*/ 0 w 40"/>
                <a:gd name="T7" fmla="*/ 47 h 69"/>
                <a:gd name="T8" fmla="*/ 19 w 40"/>
                <a:gd name="T9" fmla="*/ 69 h 69"/>
              </a:gdLst>
              <a:ahLst/>
              <a:cxnLst>
                <a:cxn ang="0">
                  <a:pos x="T0" y="T1"/>
                </a:cxn>
                <a:cxn ang="0">
                  <a:pos x="T2" y="T3"/>
                </a:cxn>
                <a:cxn ang="0">
                  <a:pos x="T4" y="T5"/>
                </a:cxn>
                <a:cxn ang="0">
                  <a:pos x="T6" y="T7"/>
                </a:cxn>
                <a:cxn ang="0">
                  <a:pos x="T8" y="T9"/>
                </a:cxn>
              </a:cxnLst>
              <a:rect l="0" t="0" r="r" b="b"/>
              <a:pathLst>
                <a:path w="40" h="69">
                  <a:moveTo>
                    <a:pt x="19" y="69"/>
                  </a:moveTo>
                  <a:cubicBezTo>
                    <a:pt x="24" y="54"/>
                    <a:pt x="31" y="41"/>
                    <a:pt x="40" y="29"/>
                  </a:cubicBezTo>
                  <a:cubicBezTo>
                    <a:pt x="28" y="17"/>
                    <a:pt x="15" y="7"/>
                    <a:pt x="0" y="0"/>
                  </a:cubicBezTo>
                  <a:cubicBezTo>
                    <a:pt x="0" y="47"/>
                    <a:pt x="0" y="47"/>
                    <a:pt x="0" y="47"/>
                  </a:cubicBezTo>
                  <a:cubicBezTo>
                    <a:pt x="8" y="53"/>
                    <a:pt x="14" y="60"/>
                    <a:pt x="1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545"/>
            <p:cNvSpPr>
              <a:spLocks/>
            </p:cNvSpPr>
            <p:nvPr/>
          </p:nvSpPr>
          <p:spPr bwMode="auto">
            <a:xfrm>
              <a:off x="6491288" y="2290763"/>
              <a:ext cx="127000" cy="71438"/>
            </a:xfrm>
            <a:custGeom>
              <a:avLst/>
              <a:gdLst>
                <a:gd name="T0" fmla="*/ 123 w 214"/>
                <a:gd name="T1" fmla="*/ 40 h 120"/>
                <a:gd name="T2" fmla="*/ 194 w 214"/>
                <a:gd name="T3" fmla="*/ 80 h 120"/>
                <a:gd name="T4" fmla="*/ 214 w 214"/>
                <a:gd name="T5" fmla="*/ 40 h 120"/>
                <a:gd name="T6" fmla="*/ 123 w 214"/>
                <a:gd name="T7" fmla="*/ 0 h 120"/>
                <a:gd name="T8" fmla="*/ 0 w 214"/>
                <a:gd name="T9" fmla="*/ 120 h 120"/>
                <a:gd name="T10" fmla="*/ 40 w 214"/>
                <a:gd name="T11" fmla="*/ 120 h 120"/>
                <a:gd name="T12" fmla="*/ 123 w 214"/>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4" h="120">
                  <a:moveTo>
                    <a:pt x="123" y="40"/>
                  </a:moveTo>
                  <a:cubicBezTo>
                    <a:pt x="153" y="40"/>
                    <a:pt x="179" y="56"/>
                    <a:pt x="194" y="80"/>
                  </a:cubicBezTo>
                  <a:cubicBezTo>
                    <a:pt x="199" y="65"/>
                    <a:pt x="206" y="52"/>
                    <a:pt x="214" y="40"/>
                  </a:cubicBezTo>
                  <a:cubicBezTo>
                    <a:pt x="192" y="16"/>
                    <a:pt x="159" y="0"/>
                    <a:pt x="123" y="0"/>
                  </a:cubicBezTo>
                  <a:cubicBezTo>
                    <a:pt x="56" y="0"/>
                    <a:pt x="2" y="54"/>
                    <a:pt x="0" y="120"/>
                  </a:cubicBezTo>
                  <a:cubicBezTo>
                    <a:pt x="40" y="120"/>
                    <a:pt x="40" y="120"/>
                    <a:pt x="40" y="120"/>
                  </a:cubicBezTo>
                  <a:cubicBezTo>
                    <a:pt x="42" y="76"/>
                    <a:pt x="79" y="40"/>
                    <a:pt x="12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546"/>
            <p:cNvSpPr>
              <a:spLocks/>
            </p:cNvSpPr>
            <p:nvPr/>
          </p:nvSpPr>
          <p:spPr bwMode="auto">
            <a:xfrm>
              <a:off x="6613526"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20 w 215"/>
                <a:gd name="T13" fmla="*/ 58 h 120"/>
                <a:gd name="T14" fmla="*/ 13 w 215"/>
                <a:gd name="T15" fmla="*/ 69 h 120"/>
                <a:gd name="T16" fmla="*/ 11 w 215"/>
                <a:gd name="T17" fmla="*/ 73 h 120"/>
                <a:gd name="T18" fmla="*/ 9 w 215"/>
                <a:gd name="T19" fmla="*/ 79 h 120"/>
                <a:gd name="T20" fmla="*/ 7 w 215"/>
                <a:gd name="T21" fmla="*/ 84 h 120"/>
                <a:gd name="T22" fmla="*/ 6 w 215"/>
                <a:gd name="T23" fmla="*/ 88 h 120"/>
                <a:gd name="T24" fmla="*/ 3 w 215"/>
                <a:gd name="T25" fmla="*/ 98 h 120"/>
                <a:gd name="T26" fmla="*/ 2 w 215"/>
                <a:gd name="T27" fmla="*/ 102 h 120"/>
                <a:gd name="T28" fmla="*/ 1 w 215"/>
                <a:gd name="T29" fmla="*/ 110 h 120"/>
                <a:gd name="T30" fmla="*/ 1 w 215"/>
                <a:gd name="T31" fmla="*/ 113 h 120"/>
                <a:gd name="T32" fmla="*/ 0 w 215"/>
                <a:gd name="T33" fmla="*/ 120 h 120"/>
                <a:gd name="T34" fmla="*/ 41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200" y="65"/>
                    <a:pt x="207" y="52"/>
                    <a:pt x="215" y="40"/>
                  </a:cubicBezTo>
                  <a:cubicBezTo>
                    <a:pt x="193" y="16"/>
                    <a:pt x="160" y="0"/>
                    <a:pt x="124" y="0"/>
                  </a:cubicBezTo>
                  <a:cubicBezTo>
                    <a:pt x="81" y="0"/>
                    <a:pt x="43" y="23"/>
                    <a:pt x="20" y="57"/>
                  </a:cubicBezTo>
                  <a:cubicBezTo>
                    <a:pt x="20" y="57"/>
                    <a:pt x="20" y="57"/>
                    <a:pt x="20" y="57"/>
                  </a:cubicBezTo>
                  <a:cubicBezTo>
                    <a:pt x="20" y="57"/>
                    <a:pt x="20" y="58"/>
                    <a:pt x="20" y="58"/>
                  </a:cubicBezTo>
                  <a:cubicBezTo>
                    <a:pt x="17" y="62"/>
                    <a:pt x="15" y="65"/>
                    <a:pt x="13" y="69"/>
                  </a:cubicBezTo>
                  <a:cubicBezTo>
                    <a:pt x="13" y="71"/>
                    <a:pt x="12" y="72"/>
                    <a:pt x="11" y="73"/>
                  </a:cubicBezTo>
                  <a:cubicBezTo>
                    <a:pt x="11" y="75"/>
                    <a:pt x="10" y="77"/>
                    <a:pt x="9" y="79"/>
                  </a:cubicBezTo>
                  <a:cubicBezTo>
                    <a:pt x="8" y="80"/>
                    <a:pt x="8" y="82"/>
                    <a:pt x="7" y="84"/>
                  </a:cubicBezTo>
                  <a:cubicBezTo>
                    <a:pt x="7" y="85"/>
                    <a:pt x="6" y="87"/>
                    <a:pt x="6" y="88"/>
                  </a:cubicBezTo>
                  <a:cubicBezTo>
                    <a:pt x="5" y="92"/>
                    <a:pt x="4" y="95"/>
                    <a:pt x="3" y="98"/>
                  </a:cubicBezTo>
                  <a:cubicBezTo>
                    <a:pt x="3" y="99"/>
                    <a:pt x="3" y="101"/>
                    <a:pt x="2" y="102"/>
                  </a:cubicBezTo>
                  <a:cubicBezTo>
                    <a:pt x="2" y="104"/>
                    <a:pt x="2" y="107"/>
                    <a:pt x="1" y="110"/>
                  </a:cubicBezTo>
                  <a:cubicBezTo>
                    <a:pt x="1" y="111"/>
                    <a:pt x="1" y="112"/>
                    <a:pt x="1" y="113"/>
                  </a:cubicBezTo>
                  <a:cubicBezTo>
                    <a:pt x="1" y="115"/>
                    <a:pt x="0" y="118"/>
                    <a:pt x="0" y="120"/>
                  </a:cubicBezTo>
                  <a:cubicBezTo>
                    <a:pt x="41" y="120"/>
                    <a:pt x="41" y="120"/>
                    <a:pt x="41" y="120"/>
                  </a:cubicBezTo>
                  <a:cubicBezTo>
                    <a:pt x="43" y="76"/>
                    <a:pt x="80"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547"/>
            <p:cNvSpPr>
              <a:spLocks/>
            </p:cNvSpPr>
            <p:nvPr/>
          </p:nvSpPr>
          <p:spPr bwMode="auto">
            <a:xfrm>
              <a:off x="673735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1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4" y="40"/>
                    <a:pt x="180" y="56"/>
                    <a:pt x="195" y="80"/>
                  </a:cubicBezTo>
                  <a:cubicBezTo>
                    <a:pt x="200" y="65"/>
                    <a:pt x="207" y="52"/>
                    <a:pt x="215" y="40"/>
                  </a:cubicBezTo>
                  <a:cubicBezTo>
                    <a:pt x="192" y="16"/>
                    <a:pt x="160" y="0"/>
                    <a:pt x="124" y="0"/>
                  </a:cubicBezTo>
                  <a:cubicBezTo>
                    <a:pt x="57" y="0"/>
                    <a:pt x="2" y="54"/>
                    <a:pt x="0" y="120"/>
                  </a:cubicBezTo>
                  <a:cubicBezTo>
                    <a:pt x="41" y="120"/>
                    <a:pt x="41" y="120"/>
                    <a:pt x="41"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548"/>
            <p:cNvSpPr>
              <a:spLocks/>
            </p:cNvSpPr>
            <p:nvPr/>
          </p:nvSpPr>
          <p:spPr bwMode="auto">
            <a:xfrm>
              <a:off x="6861176"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19 w 215"/>
                <a:gd name="T13" fmla="*/ 58 h 120"/>
                <a:gd name="T14" fmla="*/ 13 w 215"/>
                <a:gd name="T15" fmla="*/ 69 h 120"/>
                <a:gd name="T16" fmla="*/ 11 w 215"/>
                <a:gd name="T17" fmla="*/ 73 h 120"/>
                <a:gd name="T18" fmla="*/ 9 w 215"/>
                <a:gd name="T19" fmla="*/ 79 h 120"/>
                <a:gd name="T20" fmla="*/ 7 w 215"/>
                <a:gd name="T21" fmla="*/ 84 h 120"/>
                <a:gd name="T22" fmla="*/ 5 w 215"/>
                <a:gd name="T23" fmla="*/ 88 h 120"/>
                <a:gd name="T24" fmla="*/ 3 w 215"/>
                <a:gd name="T25" fmla="*/ 98 h 120"/>
                <a:gd name="T26" fmla="*/ 2 w 215"/>
                <a:gd name="T27" fmla="*/ 102 h 120"/>
                <a:gd name="T28" fmla="*/ 1 w 215"/>
                <a:gd name="T29" fmla="*/ 110 h 120"/>
                <a:gd name="T30" fmla="*/ 1 w 215"/>
                <a:gd name="T31" fmla="*/ 113 h 120"/>
                <a:gd name="T32" fmla="*/ 0 w 215"/>
                <a:gd name="T33" fmla="*/ 120 h 120"/>
                <a:gd name="T34" fmla="*/ 40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200" y="65"/>
                    <a:pt x="206" y="52"/>
                    <a:pt x="215" y="40"/>
                  </a:cubicBezTo>
                  <a:cubicBezTo>
                    <a:pt x="192" y="16"/>
                    <a:pt x="160" y="0"/>
                    <a:pt x="124" y="0"/>
                  </a:cubicBezTo>
                  <a:cubicBezTo>
                    <a:pt x="81" y="0"/>
                    <a:pt x="42" y="23"/>
                    <a:pt x="20" y="57"/>
                  </a:cubicBezTo>
                  <a:cubicBezTo>
                    <a:pt x="20" y="57"/>
                    <a:pt x="20" y="57"/>
                    <a:pt x="20" y="57"/>
                  </a:cubicBezTo>
                  <a:cubicBezTo>
                    <a:pt x="20" y="57"/>
                    <a:pt x="20" y="58"/>
                    <a:pt x="19" y="58"/>
                  </a:cubicBezTo>
                  <a:cubicBezTo>
                    <a:pt x="17" y="62"/>
                    <a:pt x="15" y="65"/>
                    <a:pt x="13" y="69"/>
                  </a:cubicBezTo>
                  <a:cubicBezTo>
                    <a:pt x="12" y="71"/>
                    <a:pt x="12" y="72"/>
                    <a:pt x="11" y="73"/>
                  </a:cubicBezTo>
                  <a:cubicBezTo>
                    <a:pt x="10" y="75"/>
                    <a:pt x="10" y="77"/>
                    <a:pt x="9" y="79"/>
                  </a:cubicBezTo>
                  <a:cubicBezTo>
                    <a:pt x="8" y="80"/>
                    <a:pt x="7" y="82"/>
                    <a:pt x="7" y="84"/>
                  </a:cubicBezTo>
                  <a:cubicBezTo>
                    <a:pt x="6" y="85"/>
                    <a:pt x="6" y="87"/>
                    <a:pt x="5" y="88"/>
                  </a:cubicBezTo>
                  <a:cubicBezTo>
                    <a:pt x="4" y="92"/>
                    <a:pt x="4" y="95"/>
                    <a:pt x="3" y="98"/>
                  </a:cubicBezTo>
                  <a:cubicBezTo>
                    <a:pt x="3" y="99"/>
                    <a:pt x="2" y="101"/>
                    <a:pt x="2" y="102"/>
                  </a:cubicBezTo>
                  <a:cubicBezTo>
                    <a:pt x="2" y="104"/>
                    <a:pt x="1" y="107"/>
                    <a:pt x="1" y="110"/>
                  </a:cubicBezTo>
                  <a:cubicBezTo>
                    <a:pt x="1" y="111"/>
                    <a:pt x="1" y="112"/>
                    <a:pt x="1" y="113"/>
                  </a:cubicBezTo>
                  <a:cubicBezTo>
                    <a:pt x="0" y="115"/>
                    <a:pt x="0" y="118"/>
                    <a:pt x="0" y="120"/>
                  </a:cubicBezTo>
                  <a:cubicBezTo>
                    <a:pt x="40" y="120"/>
                    <a:pt x="40" y="120"/>
                    <a:pt x="40"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549"/>
            <p:cNvSpPr>
              <a:spLocks/>
            </p:cNvSpPr>
            <p:nvPr/>
          </p:nvSpPr>
          <p:spPr bwMode="auto">
            <a:xfrm>
              <a:off x="698500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0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4" y="40"/>
                    <a:pt x="180" y="56"/>
                    <a:pt x="195" y="80"/>
                  </a:cubicBezTo>
                  <a:cubicBezTo>
                    <a:pt x="199" y="65"/>
                    <a:pt x="206" y="52"/>
                    <a:pt x="215" y="40"/>
                  </a:cubicBezTo>
                  <a:cubicBezTo>
                    <a:pt x="192" y="16"/>
                    <a:pt x="160" y="0"/>
                    <a:pt x="124" y="0"/>
                  </a:cubicBezTo>
                  <a:cubicBezTo>
                    <a:pt x="57" y="0"/>
                    <a:pt x="2" y="54"/>
                    <a:pt x="0" y="120"/>
                  </a:cubicBezTo>
                  <a:cubicBezTo>
                    <a:pt x="40" y="120"/>
                    <a:pt x="40" y="120"/>
                    <a:pt x="40"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550"/>
            <p:cNvSpPr>
              <a:spLocks/>
            </p:cNvSpPr>
            <p:nvPr/>
          </p:nvSpPr>
          <p:spPr bwMode="auto">
            <a:xfrm>
              <a:off x="7108826"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19 w 215"/>
                <a:gd name="T13" fmla="*/ 58 h 120"/>
                <a:gd name="T14" fmla="*/ 13 w 215"/>
                <a:gd name="T15" fmla="*/ 69 h 120"/>
                <a:gd name="T16" fmla="*/ 11 w 215"/>
                <a:gd name="T17" fmla="*/ 73 h 120"/>
                <a:gd name="T18" fmla="*/ 9 w 215"/>
                <a:gd name="T19" fmla="*/ 79 h 120"/>
                <a:gd name="T20" fmla="*/ 7 w 215"/>
                <a:gd name="T21" fmla="*/ 84 h 120"/>
                <a:gd name="T22" fmla="*/ 5 w 215"/>
                <a:gd name="T23" fmla="*/ 88 h 120"/>
                <a:gd name="T24" fmla="*/ 3 w 215"/>
                <a:gd name="T25" fmla="*/ 98 h 120"/>
                <a:gd name="T26" fmla="*/ 2 w 215"/>
                <a:gd name="T27" fmla="*/ 102 h 120"/>
                <a:gd name="T28" fmla="*/ 1 w 215"/>
                <a:gd name="T29" fmla="*/ 110 h 120"/>
                <a:gd name="T30" fmla="*/ 0 w 215"/>
                <a:gd name="T31" fmla="*/ 113 h 120"/>
                <a:gd name="T32" fmla="*/ 0 w 215"/>
                <a:gd name="T33" fmla="*/ 120 h 120"/>
                <a:gd name="T34" fmla="*/ 40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199" y="65"/>
                    <a:pt x="206" y="52"/>
                    <a:pt x="215" y="40"/>
                  </a:cubicBezTo>
                  <a:cubicBezTo>
                    <a:pt x="192" y="16"/>
                    <a:pt x="160" y="0"/>
                    <a:pt x="124" y="0"/>
                  </a:cubicBezTo>
                  <a:cubicBezTo>
                    <a:pt x="80" y="0"/>
                    <a:pt x="42" y="23"/>
                    <a:pt x="20" y="57"/>
                  </a:cubicBezTo>
                  <a:cubicBezTo>
                    <a:pt x="20" y="57"/>
                    <a:pt x="20" y="57"/>
                    <a:pt x="20" y="57"/>
                  </a:cubicBezTo>
                  <a:cubicBezTo>
                    <a:pt x="20" y="57"/>
                    <a:pt x="19" y="58"/>
                    <a:pt x="19" y="58"/>
                  </a:cubicBezTo>
                  <a:cubicBezTo>
                    <a:pt x="17" y="62"/>
                    <a:pt x="15" y="65"/>
                    <a:pt x="13" y="69"/>
                  </a:cubicBezTo>
                  <a:cubicBezTo>
                    <a:pt x="12" y="71"/>
                    <a:pt x="11" y="72"/>
                    <a:pt x="11" y="73"/>
                  </a:cubicBezTo>
                  <a:cubicBezTo>
                    <a:pt x="10" y="75"/>
                    <a:pt x="9" y="77"/>
                    <a:pt x="9" y="79"/>
                  </a:cubicBezTo>
                  <a:cubicBezTo>
                    <a:pt x="8" y="80"/>
                    <a:pt x="7" y="82"/>
                    <a:pt x="7" y="84"/>
                  </a:cubicBezTo>
                  <a:cubicBezTo>
                    <a:pt x="6" y="85"/>
                    <a:pt x="6" y="87"/>
                    <a:pt x="5" y="88"/>
                  </a:cubicBezTo>
                  <a:cubicBezTo>
                    <a:pt x="4" y="92"/>
                    <a:pt x="3" y="95"/>
                    <a:pt x="3" y="98"/>
                  </a:cubicBezTo>
                  <a:cubicBezTo>
                    <a:pt x="2" y="99"/>
                    <a:pt x="2" y="101"/>
                    <a:pt x="2" y="102"/>
                  </a:cubicBezTo>
                  <a:cubicBezTo>
                    <a:pt x="1" y="104"/>
                    <a:pt x="1" y="107"/>
                    <a:pt x="1" y="110"/>
                  </a:cubicBezTo>
                  <a:cubicBezTo>
                    <a:pt x="1" y="111"/>
                    <a:pt x="0" y="112"/>
                    <a:pt x="0" y="113"/>
                  </a:cubicBezTo>
                  <a:cubicBezTo>
                    <a:pt x="0" y="115"/>
                    <a:pt x="0" y="118"/>
                    <a:pt x="0" y="120"/>
                  </a:cubicBezTo>
                  <a:cubicBezTo>
                    <a:pt x="40" y="120"/>
                    <a:pt x="40" y="120"/>
                    <a:pt x="40" y="120"/>
                  </a:cubicBezTo>
                  <a:cubicBezTo>
                    <a:pt x="42"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551"/>
            <p:cNvSpPr>
              <a:spLocks/>
            </p:cNvSpPr>
            <p:nvPr/>
          </p:nvSpPr>
          <p:spPr bwMode="auto">
            <a:xfrm>
              <a:off x="723265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0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3" y="40"/>
                    <a:pt x="180" y="56"/>
                    <a:pt x="195" y="80"/>
                  </a:cubicBezTo>
                  <a:cubicBezTo>
                    <a:pt x="199" y="65"/>
                    <a:pt x="206" y="52"/>
                    <a:pt x="215" y="40"/>
                  </a:cubicBezTo>
                  <a:cubicBezTo>
                    <a:pt x="192" y="16"/>
                    <a:pt x="160" y="0"/>
                    <a:pt x="124" y="0"/>
                  </a:cubicBezTo>
                  <a:cubicBezTo>
                    <a:pt x="57" y="0"/>
                    <a:pt x="2" y="54"/>
                    <a:pt x="0" y="120"/>
                  </a:cubicBezTo>
                  <a:cubicBezTo>
                    <a:pt x="40" y="120"/>
                    <a:pt x="40" y="120"/>
                    <a:pt x="40" y="120"/>
                  </a:cubicBezTo>
                  <a:cubicBezTo>
                    <a:pt x="42"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552"/>
            <p:cNvSpPr>
              <a:spLocks/>
            </p:cNvSpPr>
            <p:nvPr/>
          </p:nvSpPr>
          <p:spPr bwMode="auto">
            <a:xfrm>
              <a:off x="7356476" y="2290763"/>
              <a:ext cx="128588" cy="71438"/>
            </a:xfrm>
            <a:custGeom>
              <a:avLst/>
              <a:gdLst>
                <a:gd name="T0" fmla="*/ 124 w 214"/>
                <a:gd name="T1" fmla="*/ 40 h 120"/>
                <a:gd name="T2" fmla="*/ 194 w 214"/>
                <a:gd name="T3" fmla="*/ 80 h 120"/>
                <a:gd name="T4" fmla="*/ 214 w 214"/>
                <a:gd name="T5" fmla="*/ 40 h 120"/>
                <a:gd name="T6" fmla="*/ 124 w 214"/>
                <a:gd name="T7" fmla="*/ 0 h 120"/>
                <a:gd name="T8" fmla="*/ 20 w 214"/>
                <a:gd name="T9" fmla="*/ 57 h 120"/>
                <a:gd name="T10" fmla="*/ 20 w 214"/>
                <a:gd name="T11" fmla="*/ 57 h 120"/>
                <a:gd name="T12" fmla="*/ 19 w 214"/>
                <a:gd name="T13" fmla="*/ 58 h 120"/>
                <a:gd name="T14" fmla="*/ 12 w 214"/>
                <a:gd name="T15" fmla="*/ 69 h 120"/>
                <a:gd name="T16" fmla="*/ 11 w 214"/>
                <a:gd name="T17" fmla="*/ 73 h 120"/>
                <a:gd name="T18" fmla="*/ 8 w 214"/>
                <a:gd name="T19" fmla="*/ 79 h 120"/>
                <a:gd name="T20" fmla="*/ 6 w 214"/>
                <a:gd name="T21" fmla="*/ 84 h 120"/>
                <a:gd name="T22" fmla="*/ 5 w 214"/>
                <a:gd name="T23" fmla="*/ 88 h 120"/>
                <a:gd name="T24" fmla="*/ 2 w 214"/>
                <a:gd name="T25" fmla="*/ 98 h 120"/>
                <a:gd name="T26" fmla="*/ 2 w 214"/>
                <a:gd name="T27" fmla="*/ 102 h 120"/>
                <a:gd name="T28" fmla="*/ 0 w 214"/>
                <a:gd name="T29" fmla="*/ 110 h 120"/>
                <a:gd name="T30" fmla="*/ 0 w 214"/>
                <a:gd name="T31" fmla="*/ 113 h 120"/>
                <a:gd name="T32" fmla="*/ 0 w 214"/>
                <a:gd name="T33" fmla="*/ 120 h 120"/>
                <a:gd name="T34" fmla="*/ 40 w 214"/>
                <a:gd name="T35" fmla="*/ 120 h 120"/>
                <a:gd name="T36" fmla="*/ 124 w 214"/>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 h="120">
                  <a:moveTo>
                    <a:pt x="124" y="40"/>
                  </a:moveTo>
                  <a:cubicBezTo>
                    <a:pt x="153" y="40"/>
                    <a:pt x="180" y="56"/>
                    <a:pt x="194" y="80"/>
                  </a:cubicBezTo>
                  <a:cubicBezTo>
                    <a:pt x="199" y="65"/>
                    <a:pt x="206" y="52"/>
                    <a:pt x="214" y="40"/>
                  </a:cubicBezTo>
                  <a:cubicBezTo>
                    <a:pt x="192" y="16"/>
                    <a:pt x="159" y="0"/>
                    <a:pt x="124" y="0"/>
                  </a:cubicBezTo>
                  <a:cubicBezTo>
                    <a:pt x="80" y="0"/>
                    <a:pt x="42" y="23"/>
                    <a:pt x="20" y="57"/>
                  </a:cubicBezTo>
                  <a:cubicBezTo>
                    <a:pt x="20" y="57"/>
                    <a:pt x="20" y="57"/>
                    <a:pt x="20" y="57"/>
                  </a:cubicBezTo>
                  <a:cubicBezTo>
                    <a:pt x="19" y="57"/>
                    <a:pt x="19" y="58"/>
                    <a:pt x="19" y="58"/>
                  </a:cubicBezTo>
                  <a:cubicBezTo>
                    <a:pt x="17" y="62"/>
                    <a:pt x="14" y="65"/>
                    <a:pt x="12" y="69"/>
                  </a:cubicBezTo>
                  <a:cubicBezTo>
                    <a:pt x="12" y="71"/>
                    <a:pt x="11" y="72"/>
                    <a:pt x="11" y="73"/>
                  </a:cubicBezTo>
                  <a:cubicBezTo>
                    <a:pt x="10" y="75"/>
                    <a:pt x="9" y="77"/>
                    <a:pt x="8" y="79"/>
                  </a:cubicBezTo>
                  <a:cubicBezTo>
                    <a:pt x="8" y="80"/>
                    <a:pt x="7" y="82"/>
                    <a:pt x="6" y="84"/>
                  </a:cubicBezTo>
                  <a:cubicBezTo>
                    <a:pt x="6" y="85"/>
                    <a:pt x="5" y="87"/>
                    <a:pt x="5" y="88"/>
                  </a:cubicBezTo>
                  <a:cubicBezTo>
                    <a:pt x="4" y="92"/>
                    <a:pt x="3" y="95"/>
                    <a:pt x="2" y="98"/>
                  </a:cubicBezTo>
                  <a:cubicBezTo>
                    <a:pt x="2" y="99"/>
                    <a:pt x="2" y="101"/>
                    <a:pt x="2" y="102"/>
                  </a:cubicBezTo>
                  <a:cubicBezTo>
                    <a:pt x="1" y="104"/>
                    <a:pt x="1" y="107"/>
                    <a:pt x="0" y="110"/>
                  </a:cubicBezTo>
                  <a:cubicBezTo>
                    <a:pt x="0" y="111"/>
                    <a:pt x="0" y="112"/>
                    <a:pt x="0" y="113"/>
                  </a:cubicBezTo>
                  <a:cubicBezTo>
                    <a:pt x="0" y="115"/>
                    <a:pt x="0" y="118"/>
                    <a:pt x="0" y="120"/>
                  </a:cubicBezTo>
                  <a:cubicBezTo>
                    <a:pt x="40" y="120"/>
                    <a:pt x="40" y="120"/>
                    <a:pt x="40" y="120"/>
                  </a:cubicBezTo>
                  <a:cubicBezTo>
                    <a:pt x="42"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553"/>
            <p:cNvSpPr>
              <a:spLocks/>
            </p:cNvSpPr>
            <p:nvPr/>
          </p:nvSpPr>
          <p:spPr bwMode="auto">
            <a:xfrm>
              <a:off x="7480301" y="2290763"/>
              <a:ext cx="128588" cy="71438"/>
            </a:xfrm>
            <a:custGeom>
              <a:avLst/>
              <a:gdLst>
                <a:gd name="T0" fmla="*/ 124 w 215"/>
                <a:gd name="T1" fmla="*/ 40 h 120"/>
                <a:gd name="T2" fmla="*/ 195 w 215"/>
                <a:gd name="T3" fmla="*/ 80 h 120"/>
                <a:gd name="T4" fmla="*/ 215 w 215"/>
                <a:gd name="T5" fmla="*/ 40 h 120"/>
                <a:gd name="T6" fmla="*/ 124 w 215"/>
                <a:gd name="T7" fmla="*/ 0 h 120"/>
                <a:gd name="T8" fmla="*/ 0 w 215"/>
                <a:gd name="T9" fmla="*/ 120 h 120"/>
                <a:gd name="T10" fmla="*/ 41 w 215"/>
                <a:gd name="T11" fmla="*/ 120 h 120"/>
                <a:gd name="T12" fmla="*/ 124 w 215"/>
                <a:gd name="T13" fmla="*/ 40 h 120"/>
              </a:gdLst>
              <a:ahLst/>
              <a:cxnLst>
                <a:cxn ang="0">
                  <a:pos x="T0" y="T1"/>
                </a:cxn>
                <a:cxn ang="0">
                  <a:pos x="T2" y="T3"/>
                </a:cxn>
                <a:cxn ang="0">
                  <a:pos x="T4" y="T5"/>
                </a:cxn>
                <a:cxn ang="0">
                  <a:pos x="T6" y="T7"/>
                </a:cxn>
                <a:cxn ang="0">
                  <a:pos x="T8" y="T9"/>
                </a:cxn>
                <a:cxn ang="0">
                  <a:pos x="T10" y="T11"/>
                </a:cxn>
                <a:cxn ang="0">
                  <a:pos x="T12" y="T13"/>
                </a:cxn>
              </a:cxnLst>
              <a:rect l="0" t="0" r="r" b="b"/>
              <a:pathLst>
                <a:path w="215" h="120">
                  <a:moveTo>
                    <a:pt x="124" y="40"/>
                  </a:moveTo>
                  <a:cubicBezTo>
                    <a:pt x="154" y="40"/>
                    <a:pt x="180" y="56"/>
                    <a:pt x="195" y="80"/>
                  </a:cubicBezTo>
                  <a:cubicBezTo>
                    <a:pt x="200" y="65"/>
                    <a:pt x="207" y="52"/>
                    <a:pt x="215" y="40"/>
                  </a:cubicBezTo>
                  <a:cubicBezTo>
                    <a:pt x="193" y="16"/>
                    <a:pt x="160" y="0"/>
                    <a:pt x="124" y="0"/>
                  </a:cubicBezTo>
                  <a:cubicBezTo>
                    <a:pt x="57" y="0"/>
                    <a:pt x="3" y="54"/>
                    <a:pt x="0" y="120"/>
                  </a:cubicBezTo>
                  <a:cubicBezTo>
                    <a:pt x="41" y="120"/>
                    <a:pt x="41" y="120"/>
                    <a:pt x="41" y="120"/>
                  </a:cubicBezTo>
                  <a:cubicBezTo>
                    <a:pt x="43" y="76"/>
                    <a:pt x="80"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554"/>
            <p:cNvSpPr>
              <a:spLocks/>
            </p:cNvSpPr>
            <p:nvPr/>
          </p:nvSpPr>
          <p:spPr bwMode="auto">
            <a:xfrm>
              <a:off x="7604126" y="2290763"/>
              <a:ext cx="127000" cy="71438"/>
            </a:xfrm>
            <a:custGeom>
              <a:avLst/>
              <a:gdLst>
                <a:gd name="T0" fmla="*/ 124 w 215"/>
                <a:gd name="T1" fmla="*/ 40 h 120"/>
                <a:gd name="T2" fmla="*/ 195 w 215"/>
                <a:gd name="T3" fmla="*/ 80 h 120"/>
                <a:gd name="T4" fmla="*/ 215 w 215"/>
                <a:gd name="T5" fmla="*/ 40 h 120"/>
                <a:gd name="T6" fmla="*/ 124 w 215"/>
                <a:gd name="T7" fmla="*/ 0 h 120"/>
                <a:gd name="T8" fmla="*/ 20 w 215"/>
                <a:gd name="T9" fmla="*/ 57 h 120"/>
                <a:gd name="T10" fmla="*/ 20 w 215"/>
                <a:gd name="T11" fmla="*/ 57 h 120"/>
                <a:gd name="T12" fmla="*/ 20 w 215"/>
                <a:gd name="T13" fmla="*/ 58 h 120"/>
                <a:gd name="T14" fmla="*/ 13 w 215"/>
                <a:gd name="T15" fmla="*/ 69 h 120"/>
                <a:gd name="T16" fmla="*/ 11 w 215"/>
                <a:gd name="T17" fmla="*/ 73 h 120"/>
                <a:gd name="T18" fmla="*/ 9 w 215"/>
                <a:gd name="T19" fmla="*/ 79 h 120"/>
                <a:gd name="T20" fmla="*/ 7 w 215"/>
                <a:gd name="T21" fmla="*/ 84 h 120"/>
                <a:gd name="T22" fmla="*/ 6 w 215"/>
                <a:gd name="T23" fmla="*/ 88 h 120"/>
                <a:gd name="T24" fmla="*/ 3 w 215"/>
                <a:gd name="T25" fmla="*/ 98 h 120"/>
                <a:gd name="T26" fmla="*/ 2 w 215"/>
                <a:gd name="T27" fmla="*/ 102 h 120"/>
                <a:gd name="T28" fmla="*/ 1 w 215"/>
                <a:gd name="T29" fmla="*/ 110 h 120"/>
                <a:gd name="T30" fmla="*/ 1 w 215"/>
                <a:gd name="T31" fmla="*/ 113 h 120"/>
                <a:gd name="T32" fmla="*/ 0 w 215"/>
                <a:gd name="T33" fmla="*/ 120 h 120"/>
                <a:gd name="T34" fmla="*/ 41 w 215"/>
                <a:gd name="T35" fmla="*/ 120 h 120"/>
                <a:gd name="T36" fmla="*/ 124 w 215"/>
                <a:gd name="T37" fmla="*/ 4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120">
                  <a:moveTo>
                    <a:pt x="124" y="40"/>
                  </a:moveTo>
                  <a:cubicBezTo>
                    <a:pt x="154" y="40"/>
                    <a:pt x="180" y="56"/>
                    <a:pt x="195" y="80"/>
                  </a:cubicBezTo>
                  <a:cubicBezTo>
                    <a:pt x="200" y="65"/>
                    <a:pt x="207" y="52"/>
                    <a:pt x="215" y="40"/>
                  </a:cubicBezTo>
                  <a:cubicBezTo>
                    <a:pt x="193" y="16"/>
                    <a:pt x="160" y="0"/>
                    <a:pt x="124" y="0"/>
                  </a:cubicBezTo>
                  <a:cubicBezTo>
                    <a:pt x="81" y="0"/>
                    <a:pt x="42" y="23"/>
                    <a:pt x="20" y="57"/>
                  </a:cubicBezTo>
                  <a:cubicBezTo>
                    <a:pt x="20" y="57"/>
                    <a:pt x="20" y="57"/>
                    <a:pt x="20" y="57"/>
                  </a:cubicBezTo>
                  <a:cubicBezTo>
                    <a:pt x="20" y="57"/>
                    <a:pt x="20" y="58"/>
                    <a:pt x="20" y="58"/>
                  </a:cubicBezTo>
                  <a:cubicBezTo>
                    <a:pt x="17" y="62"/>
                    <a:pt x="15" y="65"/>
                    <a:pt x="13" y="69"/>
                  </a:cubicBezTo>
                  <a:cubicBezTo>
                    <a:pt x="13" y="71"/>
                    <a:pt x="12" y="72"/>
                    <a:pt x="11" y="73"/>
                  </a:cubicBezTo>
                  <a:cubicBezTo>
                    <a:pt x="10" y="75"/>
                    <a:pt x="10" y="77"/>
                    <a:pt x="9" y="79"/>
                  </a:cubicBezTo>
                  <a:cubicBezTo>
                    <a:pt x="8" y="80"/>
                    <a:pt x="8" y="82"/>
                    <a:pt x="7" y="84"/>
                  </a:cubicBezTo>
                  <a:cubicBezTo>
                    <a:pt x="7" y="85"/>
                    <a:pt x="6" y="87"/>
                    <a:pt x="6" y="88"/>
                  </a:cubicBezTo>
                  <a:cubicBezTo>
                    <a:pt x="5" y="92"/>
                    <a:pt x="4" y="95"/>
                    <a:pt x="3" y="98"/>
                  </a:cubicBezTo>
                  <a:cubicBezTo>
                    <a:pt x="3" y="99"/>
                    <a:pt x="3" y="101"/>
                    <a:pt x="2" y="102"/>
                  </a:cubicBezTo>
                  <a:cubicBezTo>
                    <a:pt x="2" y="104"/>
                    <a:pt x="1" y="107"/>
                    <a:pt x="1" y="110"/>
                  </a:cubicBezTo>
                  <a:cubicBezTo>
                    <a:pt x="1" y="111"/>
                    <a:pt x="1" y="112"/>
                    <a:pt x="1" y="113"/>
                  </a:cubicBezTo>
                  <a:cubicBezTo>
                    <a:pt x="1" y="115"/>
                    <a:pt x="0" y="118"/>
                    <a:pt x="0" y="120"/>
                  </a:cubicBezTo>
                  <a:cubicBezTo>
                    <a:pt x="41" y="120"/>
                    <a:pt x="41" y="120"/>
                    <a:pt x="41" y="120"/>
                  </a:cubicBezTo>
                  <a:cubicBezTo>
                    <a:pt x="43" y="76"/>
                    <a:pt x="79" y="40"/>
                    <a:pt x="12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555"/>
            <p:cNvSpPr>
              <a:spLocks/>
            </p:cNvSpPr>
            <p:nvPr/>
          </p:nvSpPr>
          <p:spPr bwMode="auto">
            <a:xfrm>
              <a:off x="7727951" y="2297113"/>
              <a:ext cx="41275" cy="65088"/>
            </a:xfrm>
            <a:custGeom>
              <a:avLst/>
              <a:gdLst>
                <a:gd name="T0" fmla="*/ 0 w 71"/>
                <a:gd name="T1" fmla="*/ 108 h 108"/>
                <a:gd name="T2" fmla="*/ 40 w 71"/>
                <a:gd name="T3" fmla="*/ 108 h 108"/>
                <a:gd name="T4" fmla="*/ 71 w 71"/>
                <a:gd name="T5" fmla="*/ 47 h 108"/>
                <a:gd name="T6" fmla="*/ 71 w 71"/>
                <a:gd name="T7" fmla="*/ 0 h 108"/>
                <a:gd name="T8" fmla="*/ 0 w 71"/>
                <a:gd name="T9" fmla="*/ 108 h 108"/>
              </a:gdLst>
              <a:ahLst/>
              <a:cxnLst>
                <a:cxn ang="0">
                  <a:pos x="T0" y="T1"/>
                </a:cxn>
                <a:cxn ang="0">
                  <a:pos x="T2" y="T3"/>
                </a:cxn>
                <a:cxn ang="0">
                  <a:pos x="T4" y="T5"/>
                </a:cxn>
                <a:cxn ang="0">
                  <a:pos x="T6" y="T7"/>
                </a:cxn>
                <a:cxn ang="0">
                  <a:pos x="T8" y="T9"/>
                </a:cxn>
              </a:cxnLst>
              <a:rect l="0" t="0" r="r" b="b"/>
              <a:pathLst>
                <a:path w="71" h="108">
                  <a:moveTo>
                    <a:pt x="0" y="108"/>
                  </a:moveTo>
                  <a:cubicBezTo>
                    <a:pt x="40" y="108"/>
                    <a:pt x="40" y="108"/>
                    <a:pt x="40" y="108"/>
                  </a:cubicBezTo>
                  <a:cubicBezTo>
                    <a:pt x="42" y="84"/>
                    <a:pt x="53" y="62"/>
                    <a:pt x="71" y="47"/>
                  </a:cubicBezTo>
                  <a:cubicBezTo>
                    <a:pt x="71" y="0"/>
                    <a:pt x="71" y="0"/>
                    <a:pt x="71" y="0"/>
                  </a:cubicBezTo>
                  <a:cubicBezTo>
                    <a:pt x="30" y="19"/>
                    <a:pt x="2" y="60"/>
                    <a:pt x="0"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1617397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X TITLE PAGE">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hasCustomPrompt="1"/>
          </p:nvPr>
        </p:nvSpPr>
        <p:spPr>
          <a:xfrm>
            <a:off x="455296" y="2741612"/>
            <a:ext cx="11279504" cy="1538287"/>
          </a:xfrm>
        </p:spPr>
        <p:txBody>
          <a:bodyPr anchor="b"/>
          <a:lstStyle>
            <a:lvl1pPr>
              <a:defRPr sz="4800" b="0"/>
            </a:lvl1pPr>
          </a:lstStyle>
          <a:p>
            <a:r>
              <a:rPr lang="en-US" dirty="0" smtClean="0"/>
              <a:t>Insert box title</a:t>
            </a:r>
            <a:endParaRPr lang="en-GB" dirty="0"/>
          </a:p>
        </p:txBody>
      </p:sp>
      <p:grpSp>
        <p:nvGrpSpPr>
          <p:cNvPr id="12" name="Group 11"/>
          <p:cNvGrpSpPr>
            <a:grpSpLocks noChangeAspect="1"/>
          </p:cNvGrpSpPr>
          <p:nvPr userDrawn="1"/>
        </p:nvGrpSpPr>
        <p:grpSpPr>
          <a:xfrm>
            <a:off x="9823171" y="15242"/>
            <a:ext cx="1923981" cy="2743200"/>
            <a:chOff x="5527676" y="5927725"/>
            <a:chExt cx="652462" cy="930276"/>
          </a:xfrm>
          <a:solidFill>
            <a:srgbClr val="FFFFFF">
              <a:alpha val="20000"/>
            </a:srgbClr>
          </a:solidFill>
        </p:grpSpPr>
        <p:sp>
          <p:nvSpPr>
            <p:cNvPr id="14" name="Freeform 1669"/>
            <p:cNvSpPr>
              <a:spLocks/>
            </p:cNvSpPr>
            <p:nvPr/>
          </p:nvSpPr>
          <p:spPr bwMode="auto">
            <a:xfrm>
              <a:off x="6151563" y="6848475"/>
              <a:ext cx="28575" cy="9525"/>
            </a:xfrm>
            <a:custGeom>
              <a:avLst/>
              <a:gdLst>
                <a:gd name="T0" fmla="*/ 46 w 46"/>
                <a:gd name="T1" fmla="*/ 16 h 16"/>
                <a:gd name="T2" fmla="*/ 46 w 46"/>
                <a:gd name="T3" fmla="*/ 0 h 16"/>
                <a:gd name="T4" fmla="*/ 0 w 46"/>
                <a:gd name="T5" fmla="*/ 16 h 16"/>
                <a:gd name="T6" fmla="*/ 46 w 46"/>
                <a:gd name="T7" fmla="*/ 16 h 16"/>
              </a:gdLst>
              <a:ahLst/>
              <a:cxnLst>
                <a:cxn ang="0">
                  <a:pos x="T0" y="T1"/>
                </a:cxn>
                <a:cxn ang="0">
                  <a:pos x="T2" y="T3"/>
                </a:cxn>
                <a:cxn ang="0">
                  <a:pos x="T4" y="T5"/>
                </a:cxn>
                <a:cxn ang="0">
                  <a:pos x="T6" y="T7"/>
                </a:cxn>
              </a:cxnLst>
              <a:rect l="0" t="0" r="r" b="b"/>
              <a:pathLst>
                <a:path w="46" h="16">
                  <a:moveTo>
                    <a:pt x="46" y="16"/>
                  </a:moveTo>
                  <a:cubicBezTo>
                    <a:pt x="46" y="0"/>
                    <a:pt x="46" y="0"/>
                    <a:pt x="46" y="0"/>
                  </a:cubicBezTo>
                  <a:cubicBezTo>
                    <a:pt x="33" y="10"/>
                    <a:pt x="18" y="16"/>
                    <a:pt x="0" y="16"/>
                  </a:cubicBezTo>
                  <a:lnTo>
                    <a:pt x="4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671"/>
            <p:cNvSpPr>
              <a:spLocks/>
            </p:cNvSpPr>
            <p:nvPr/>
          </p:nvSpPr>
          <p:spPr bwMode="auto">
            <a:xfrm>
              <a:off x="5527676" y="5927725"/>
              <a:ext cx="26988" cy="28575"/>
            </a:xfrm>
            <a:custGeom>
              <a:avLst/>
              <a:gdLst>
                <a:gd name="T0" fmla="*/ 15 w 46"/>
                <a:gd name="T1" fmla="*/ 29 h 47"/>
                <a:gd name="T2" fmla="*/ 18 w 46"/>
                <a:gd name="T3" fmla="*/ 31 h 47"/>
                <a:gd name="T4" fmla="*/ 20 w 46"/>
                <a:gd name="T5" fmla="*/ 32 h 47"/>
                <a:gd name="T6" fmla="*/ 22 w 46"/>
                <a:gd name="T7" fmla="*/ 34 h 47"/>
                <a:gd name="T8" fmla="*/ 24 w 46"/>
                <a:gd name="T9" fmla="*/ 36 h 47"/>
                <a:gd name="T10" fmla="*/ 26 w 46"/>
                <a:gd name="T11" fmla="*/ 38 h 47"/>
                <a:gd name="T12" fmla="*/ 29 w 46"/>
                <a:gd name="T13" fmla="*/ 41 h 47"/>
                <a:gd name="T14" fmla="*/ 30 w 46"/>
                <a:gd name="T15" fmla="*/ 42 h 47"/>
                <a:gd name="T16" fmla="*/ 34 w 46"/>
                <a:gd name="T17" fmla="*/ 47 h 47"/>
                <a:gd name="T18" fmla="*/ 46 w 46"/>
                <a:gd name="T19" fmla="*/ 23 h 47"/>
                <a:gd name="T20" fmla="*/ 46 w 46"/>
                <a:gd name="T21" fmla="*/ 23 h 47"/>
                <a:gd name="T22" fmla="*/ 46 w 46"/>
                <a:gd name="T23" fmla="*/ 23 h 47"/>
                <a:gd name="T24" fmla="*/ 41 w 46"/>
                <a:gd name="T25" fmla="*/ 19 h 47"/>
                <a:gd name="T26" fmla="*/ 39 w 46"/>
                <a:gd name="T27" fmla="*/ 17 h 47"/>
                <a:gd name="T28" fmla="*/ 36 w 46"/>
                <a:gd name="T29" fmla="*/ 15 h 47"/>
                <a:gd name="T30" fmla="*/ 34 w 46"/>
                <a:gd name="T31" fmla="*/ 13 h 47"/>
                <a:gd name="T32" fmla="*/ 31 w 46"/>
                <a:gd name="T33" fmla="*/ 11 h 47"/>
                <a:gd name="T34" fmla="*/ 29 w 46"/>
                <a:gd name="T35" fmla="*/ 10 h 47"/>
                <a:gd name="T36" fmla="*/ 27 w 46"/>
                <a:gd name="T37" fmla="*/ 9 h 47"/>
                <a:gd name="T38" fmla="*/ 27 w 46"/>
                <a:gd name="T39" fmla="*/ 9 h 47"/>
                <a:gd name="T40" fmla="*/ 0 w 46"/>
                <a:gd name="T41" fmla="*/ 0 h 47"/>
                <a:gd name="T42" fmla="*/ 0 w 46"/>
                <a:gd name="T43" fmla="*/ 9 h 47"/>
                <a:gd name="T44" fmla="*/ 0 w 46"/>
                <a:gd name="T45" fmla="*/ 24 h 47"/>
                <a:gd name="T46" fmla="*/ 0 w 46"/>
                <a:gd name="T47" fmla="*/ 24 h 47"/>
                <a:gd name="T48" fmla="*/ 15 w 46"/>
                <a:gd name="T49" fmla="*/ 29 h 47"/>
                <a:gd name="T50" fmla="*/ 15 w 46"/>
                <a:gd name="T51" fmla="*/ 2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47">
                  <a:moveTo>
                    <a:pt x="15" y="29"/>
                  </a:moveTo>
                  <a:cubicBezTo>
                    <a:pt x="16" y="30"/>
                    <a:pt x="17" y="31"/>
                    <a:pt x="18" y="31"/>
                  </a:cubicBezTo>
                  <a:cubicBezTo>
                    <a:pt x="19" y="32"/>
                    <a:pt x="19" y="32"/>
                    <a:pt x="20" y="32"/>
                  </a:cubicBezTo>
                  <a:cubicBezTo>
                    <a:pt x="21" y="33"/>
                    <a:pt x="22" y="34"/>
                    <a:pt x="22" y="34"/>
                  </a:cubicBezTo>
                  <a:cubicBezTo>
                    <a:pt x="23" y="35"/>
                    <a:pt x="24" y="36"/>
                    <a:pt x="24" y="36"/>
                  </a:cubicBezTo>
                  <a:cubicBezTo>
                    <a:pt x="25" y="37"/>
                    <a:pt x="26" y="37"/>
                    <a:pt x="26" y="38"/>
                  </a:cubicBezTo>
                  <a:cubicBezTo>
                    <a:pt x="27" y="39"/>
                    <a:pt x="28" y="40"/>
                    <a:pt x="29" y="41"/>
                  </a:cubicBezTo>
                  <a:cubicBezTo>
                    <a:pt x="29" y="41"/>
                    <a:pt x="30" y="42"/>
                    <a:pt x="30" y="42"/>
                  </a:cubicBezTo>
                  <a:cubicBezTo>
                    <a:pt x="31" y="44"/>
                    <a:pt x="33" y="45"/>
                    <a:pt x="34" y="47"/>
                  </a:cubicBezTo>
                  <a:cubicBezTo>
                    <a:pt x="36" y="38"/>
                    <a:pt x="40" y="30"/>
                    <a:pt x="46" y="23"/>
                  </a:cubicBezTo>
                  <a:cubicBezTo>
                    <a:pt x="46" y="23"/>
                    <a:pt x="46" y="23"/>
                    <a:pt x="46" y="23"/>
                  </a:cubicBezTo>
                  <a:cubicBezTo>
                    <a:pt x="46" y="23"/>
                    <a:pt x="46" y="23"/>
                    <a:pt x="46" y="23"/>
                  </a:cubicBezTo>
                  <a:cubicBezTo>
                    <a:pt x="44" y="22"/>
                    <a:pt x="43" y="20"/>
                    <a:pt x="41" y="19"/>
                  </a:cubicBezTo>
                  <a:cubicBezTo>
                    <a:pt x="41" y="18"/>
                    <a:pt x="40" y="18"/>
                    <a:pt x="39" y="17"/>
                  </a:cubicBezTo>
                  <a:cubicBezTo>
                    <a:pt x="38" y="17"/>
                    <a:pt x="37" y="16"/>
                    <a:pt x="36" y="15"/>
                  </a:cubicBezTo>
                  <a:cubicBezTo>
                    <a:pt x="36" y="14"/>
                    <a:pt x="35" y="14"/>
                    <a:pt x="34" y="13"/>
                  </a:cubicBezTo>
                  <a:cubicBezTo>
                    <a:pt x="33" y="13"/>
                    <a:pt x="32" y="12"/>
                    <a:pt x="31" y="11"/>
                  </a:cubicBezTo>
                  <a:cubicBezTo>
                    <a:pt x="30" y="11"/>
                    <a:pt x="29" y="10"/>
                    <a:pt x="29" y="10"/>
                  </a:cubicBezTo>
                  <a:cubicBezTo>
                    <a:pt x="28" y="9"/>
                    <a:pt x="27" y="9"/>
                    <a:pt x="27" y="9"/>
                  </a:cubicBezTo>
                  <a:cubicBezTo>
                    <a:pt x="27" y="9"/>
                    <a:pt x="27" y="9"/>
                    <a:pt x="27" y="9"/>
                  </a:cubicBezTo>
                  <a:cubicBezTo>
                    <a:pt x="18" y="4"/>
                    <a:pt x="9" y="1"/>
                    <a:pt x="0" y="0"/>
                  </a:cubicBezTo>
                  <a:cubicBezTo>
                    <a:pt x="0" y="9"/>
                    <a:pt x="0" y="9"/>
                    <a:pt x="0" y="9"/>
                  </a:cubicBezTo>
                  <a:cubicBezTo>
                    <a:pt x="0" y="24"/>
                    <a:pt x="0" y="24"/>
                    <a:pt x="0" y="24"/>
                  </a:cubicBezTo>
                  <a:cubicBezTo>
                    <a:pt x="0" y="24"/>
                    <a:pt x="0" y="24"/>
                    <a:pt x="0" y="24"/>
                  </a:cubicBezTo>
                  <a:cubicBezTo>
                    <a:pt x="5" y="25"/>
                    <a:pt x="10" y="27"/>
                    <a:pt x="15" y="29"/>
                  </a:cubicBezTo>
                  <a:cubicBezTo>
                    <a:pt x="15" y="29"/>
                    <a:pt x="15" y="29"/>
                    <a:pt x="15"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672"/>
            <p:cNvSpPr>
              <a:spLocks/>
            </p:cNvSpPr>
            <p:nvPr/>
          </p:nvSpPr>
          <p:spPr bwMode="auto">
            <a:xfrm>
              <a:off x="5527676" y="5927725"/>
              <a:ext cx="101600" cy="87313"/>
            </a:xfrm>
            <a:custGeom>
              <a:avLst/>
              <a:gdLst>
                <a:gd name="T0" fmla="*/ 8 w 169"/>
                <a:gd name="T1" fmla="*/ 145 h 146"/>
                <a:gd name="T2" fmla="*/ 15 w 169"/>
                <a:gd name="T3" fmla="*/ 143 h 146"/>
                <a:gd name="T4" fmla="*/ 22 w 169"/>
                <a:gd name="T5" fmla="*/ 140 h 146"/>
                <a:gd name="T6" fmla="*/ 29 w 169"/>
                <a:gd name="T7" fmla="*/ 137 h 146"/>
                <a:gd name="T8" fmla="*/ 34 w 169"/>
                <a:gd name="T9" fmla="*/ 133 h 146"/>
                <a:gd name="T10" fmla="*/ 50 w 169"/>
                <a:gd name="T11" fmla="*/ 118 h 146"/>
                <a:gd name="T12" fmla="*/ 53 w 169"/>
                <a:gd name="T13" fmla="*/ 113 h 146"/>
                <a:gd name="T14" fmla="*/ 64 w 169"/>
                <a:gd name="T15" fmla="*/ 83 h 146"/>
                <a:gd name="T16" fmla="*/ 65 w 169"/>
                <a:gd name="T17" fmla="*/ 77 h 146"/>
                <a:gd name="T18" fmla="*/ 65 w 169"/>
                <a:gd name="T19" fmla="*/ 73 h 146"/>
                <a:gd name="T20" fmla="*/ 72 w 169"/>
                <a:gd name="T21" fmla="*/ 48 h 146"/>
                <a:gd name="T22" fmla="*/ 157 w 169"/>
                <a:gd name="T23" fmla="*/ 47 h 146"/>
                <a:gd name="T24" fmla="*/ 157 w 169"/>
                <a:gd name="T25" fmla="*/ 47 h 146"/>
                <a:gd name="T26" fmla="*/ 169 w 169"/>
                <a:gd name="T27" fmla="*/ 23 h 146"/>
                <a:gd name="T28" fmla="*/ 169 w 169"/>
                <a:gd name="T29" fmla="*/ 23 h 146"/>
                <a:gd name="T30" fmla="*/ 162 w 169"/>
                <a:gd name="T31" fmla="*/ 17 h 146"/>
                <a:gd name="T32" fmla="*/ 157 w 169"/>
                <a:gd name="T33" fmla="*/ 13 h 146"/>
                <a:gd name="T34" fmla="*/ 151 w 169"/>
                <a:gd name="T35" fmla="*/ 9 h 146"/>
                <a:gd name="T36" fmla="*/ 150 w 169"/>
                <a:gd name="T37" fmla="*/ 9 h 146"/>
                <a:gd name="T38" fmla="*/ 79 w 169"/>
                <a:gd name="T39" fmla="*/ 9 h 146"/>
                <a:gd name="T40" fmla="*/ 73 w 169"/>
                <a:gd name="T41" fmla="*/ 13 h 146"/>
                <a:gd name="T42" fmla="*/ 66 w 169"/>
                <a:gd name="T43" fmla="*/ 18 h 146"/>
                <a:gd name="T44" fmla="*/ 62 w 169"/>
                <a:gd name="T45" fmla="*/ 22 h 146"/>
                <a:gd name="T46" fmla="*/ 57 w 169"/>
                <a:gd name="T47" fmla="*/ 28 h 146"/>
                <a:gd name="T48" fmla="*/ 53 w 169"/>
                <a:gd name="T49" fmla="*/ 33 h 146"/>
                <a:gd name="T50" fmla="*/ 53 w 169"/>
                <a:gd name="T51" fmla="*/ 33 h 146"/>
                <a:gd name="T52" fmla="*/ 53 w 169"/>
                <a:gd name="T53" fmla="*/ 34 h 146"/>
                <a:gd name="T54" fmla="*/ 49 w 169"/>
                <a:gd name="T55" fmla="*/ 41 h 146"/>
                <a:gd name="T56" fmla="*/ 48 w 169"/>
                <a:gd name="T57" fmla="*/ 43 h 146"/>
                <a:gd name="T58" fmla="*/ 47 w 169"/>
                <a:gd name="T59" fmla="*/ 46 h 146"/>
                <a:gd name="T60" fmla="*/ 43 w 169"/>
                <a:gd name="T61" fmla="*/ 60 h 146"/>
                <a:gd name="T62" fmla="*/ 42 w 169"/>
                <a:gd name="T63" fmla="*/ 62 h 146"/>
                <a:gd name="T64" fmla="*/ 42 w 169"/>
                <a:gd name="T65" fmla="*/ 67 h 146"/>
                <a:gd name="T66" fmla="*/ 41 w 169"/>
                <a:gd name="T67" fmla="*/ 73 h 146"/>
                <a:gd name="T68" fmla="*/ 41 w 169"/>
                <a:gd name="T69" fmla="*/ 73 h 146"/>
                <a:gd name="T70" fmla="*/ 41 w 169"/>
                <a:gd name="T71" fmla="*/ 79 h 146"/>
                <a:gd name="T72" fmla="*/ 40 w 169"/>
                <a:gd name="T73" fmla="*/ 83 h 146"/>
                <a:gd name="T74" fmla="*/ 39 w 169"/>
                <a:gd name="T75" fmla="*/ 87 h 146"/>
                <a:gd name="T76" fmla="*/ 37 w 169"/>
                <a:gd name="T77" fmla="*/ 93 h 146"/>
                <a:gd name="T78" fmla="*/ 35 w 169"/>
                <a:gd name="T79" fmla="*/ 96 h 146"/>
                <a:gd name="T80" fmla="*/ 34 w 169"/>
                <a:gd name="T81" fmla="*/ 100 h 146"/>
                <a:gd name="T82" fmla="*/ 30 w 169"/>
                <a:gd name="T83" fmla="*/ 105 h 146"/>
                <a:gd name="T84" fmla="*/ 26 w 169"/>
                <a:gd name="T85" fmla="*/ 109 h 146"/>
                <a:gd name="T86" fmla="*/ 22 w 169"/>
                <a:gd name="T87" fmla="*/ 113 h 146"/>
                <a:gd name="T88" fmla="*/ 17 w 169"/>
                <a:gd name="T89" fmla="*/ 116 h 146"/>
                <a:gd name="T90" fmla="*/ 12 w 169"/>
                <a:gd name="T91" fmla="*/ 119 h 146"/>
                <a:gd name="T92" fmla="*/ 7 w 169"/>
                <a:gd name="T93" fmla="*/ 121 h 146"/>
                <a:gd name="T94" fmla="*/ 0 w 169"/>
                <a:gd name="T95" fmla="*/ 122 h 146"/>
                <a:gd name="T96" fmla="*/ 1 w 169"/>
                <a:gd name="T97"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9" h="146">
                  <a:moveTo>
                    <a:pt x="6" y="146"/>
                  </a:moveTo>
                  <a:cubicBezTo>
                    <a:pt x="6" y="145"/>
                    <a:pt x="7" y="145"/>
                    <a:pt x="8" y="145"/>
                  </a:cubicBezTo>
                  <a:cubicBezTo>
                    <a:pt x="10" y="145"/>
                    <a:pt x="11" y="144"/>
                    <a:pt x="13" y="144"/>
                  </a:cubicBezTo>
                  <a:cubicBezTo>
                    <a:pt x="14" y="143"/>
                    <a:pt x="15" y="143"/>
                    <a:pt x="15" y="143"/>
                  </a:cubicBezTo>
                  <a:cubicBezTo>
                    <a:pt x="17" y="142"/>
                    <a:pt x="19" y="142"/>
                    <a:pt x="21" y="141"/>
                  </a:cubicBezTo>
                  <a:cubicBezTo>
                    <a:pt x="21" y="141"/>
                    <a:pt x="22" y="140"/>
                    <a:pt x="22" y="140"/>
                  </a:cubicBezTo>
                  <a:cubicBezTo>
                    <a:pt x="24" y="139"/>
                    <a:pt x="26" y="138"/>
                    <a:pt x="28" y="137"/>
                  </a:cubicBezTo>
                  <a:cubicBezTo>
                    <a:pt x="28" y="137"/>
                    <a:pt x="28" y="137"/>
                    <a:pt x="29" y="137"/>
                  </a:cubicBezTo>
                  <a:cubicBezTo>
                    <a:pt x="31" y="136"/>
                    <a:pt x="32" y="134"/>
                    <a:pt x="34" y="133"/>
                  </a:cubicBezTo>
                  <a:cubicBezTo>
                    <a:pt x="34" y="133"/>
                    <a:pt x="34" y="133"/>
                    <a:pt x="34" y="133"/>
                  </a:cubicBezTo>
                  <a:cubicBezTo>
                    <a:pt x="40" y="129"/>
                    <a:pt x="45" y="124"/>
                    <a:pt x="49" y="119"/>
                  </a:cubicBezTo>
                  <a:cubicBezTo>
                    <a:pt x="49" y="119"/>
                    <a:pt x="50" y="118"/>
                    <a:pt x="50" y="118"/>
                  </a:cubicBezTo>
                  <a:cubicBezTo>
                    <a:pt x="51" y="117"/>
                    <a:pt x="52" y="115"/>
                    <a:pt x="53" y="114"/>
                  </a:cubicBezTo>
                  <a:cubicBezTo>
                    <a:pt x="53" y="114"/>
                    <a:pt x="53" y="114"/>
                    <a:pt x="53" y="113"/>
                  </a:cubicBezTo>
                  <a:cubicBezTo>
                    <a:pt x="59" y="105"/>
                    <a:pt x="63" y="95"/>
                    <a:pt x="64" y="84"/>
                  </a:cubicBezTo>
                  <a:cubicBezTo>
                    <a:pt x="64" y="84"/>
                    <a:pt x="64" y="84"/>
                    <a:pt x="64" y="83"/>
                  </a:cubicBezTo>
                  <a:cubicBezTo>
                    <a:pt x="65" y="82"/>
                    <a:pt x="65" y="80"/>
                    <a:pt x="65" y="79"/>
                  </a:cubicBezTo>
                  <a:cubicBezTo>
                    <a:pt x="65" y="78"/>
                    <a:pt x="65" y="77"/>
                    <a:pt x="65" y="77"/>
                  </a:cubicBezTo>
                  <a:cubicBezTo>
                    <a:pt x="65" y="75"/>
                    <a:pt x="65" y="74"/>
                    <a:pt x="65" y="73"/>
                  </a:cubicBezTo>
                  <a:cubicBezTo>
                    <a:pt x="65" y="73"/>
                    <a:pt x="65" y="73"/>
                    <a:pt x="65" y="73"/>
                  </a:cubicBezTo>
                  <a:cubicBezTo>
                    <a:pt x="65" y="73"/>
                    <a:pt x="65" y="73"/>
                    <a:pt x="65" y="73"/>
                  </a:cubicBezTo>
                  <a:cubicBezTo>
                    <a:pt x="65" y="64"/>
                    <a:pt x="68" y="55"/>
                    <a:pt x="72" y="48"/>
                  </a:cubicBezTo>
                  <a:cubicBezTo>
                    <a:pt x="81" y="33"/>
                    <a:pt x="97" y="23"/>
                    <a:pt x="115" y="23"/>
                  </a:cubicBezTo>
                  <a:cubicBezTo>
                    <a:pt x="133" y="23"/>
                    <a:pt x="148" y="33"/>
                    <a:pt x="157" y="47"/>
                  </a:cubicBezTo>
                  <a:cubicBezTo>
                    <a:pt x="157" y="47"/>
                    <a:pt x="157" y="47"/>
                    <a:pt x="157" y="47"/>
                  </a:cubicBezTo>
                  <a:cubicBezTo>
                    <a:pt x="157" y="47"/>
                    <a:pt x="157" y="47"/>
                    <a:pt x="157" y="47"/>
                  </a:cubicBezTo>
                  <a:cubicBezTo>
                    <a:pt x="159" y="41"/>
                    <a:pt x="161" y="36"/>
                    <a:pt x="164" y="31"/>
                  </a:cubicBezTo>
                  <a:cubicBezTo>
                    <a:pt x="166" y="28"/>
                    <a:pt x="167" y="26"/>
                    <a:pt x="169" y="23"/>
                  </a:cubicBezTo>
                  <a:cubicBezTo>
                    <a:pt x="169" y="23"/>
                    <a:pt x="169" y="23"/>
                    <a:pt x="169" y="23"/>
                  </a:cubicBezTo>
                  <a:cubicBezTo>
                    <a:pt x="169" y="23"/>
                    <a:pt x="169" y="23"/>
                    <a:pt x="169" y="23"/>
                  </a:cubicBezTo>
                  <a:cubicBezTo>
                    <a:pt x="168" y="22"/>
                    <a:pt x="166" y="20"/>
                    <a:pt x="164" y="19"/>
                  </a:cubicBezTo>
                  <a:cubicBezTo>
                    <a:pt x="164" y="18"/>
                    <a:pt x="163" y="18"/>
                    <a:pt x="162" y="17"/>
                  </a:cubicBezTo>
                  <a:cubicBezTo>
                    <a:pt x="161" y="16"/>
                    <a:pt x="160" y="15"/>
                    <a:pt x="159" y="14"/>
                  </a:cubicBezTo>
                  <a:cubicBezTo>
                    <a:pt x="158" y="14"/>
                    <a:pt x="157" y="13"/>
                    <a:pt x="157" y="13"/>
                  </a:cubicBezTo>
                  <a:cubicBezTo>
                    <a:pt x="156" y="12"/>
                    <a:pt x="154" y="11"/>
                    <a:pt x="153" y="11"/>
                  </a:cubicBezTo>
                  <a:cubicBezTo>
                    <a:pt x="153" y="10"/>
                    <a:pt x="152" y="9"/>
                    <a:pt x="151" y="9"/>
                  </a:cubicBezTo>
                  <a:cubicBezTo>
                    <a:pt x="151" y="9"/>
                    <a:pt x="150" y="9"/>
                    <a:pt x="150" y="9"/>
                  </a:cubicBezTo>
                  <a:cubicBezTo>
                    <a:pt x="150" y="9"/>
                    <a:pt x="150" y="9"/>
                    <a:pt x="150" y="9"/>
                  </a:cubicBezTo>
                  <a:cubicBezTo>
                    <a:pt x="140" y="3"/>
                    <a:pt x="128" y="0"/>
                    <a:pt x="115" y="0"/>
                  </a:cubicBezTo>
                  <a:cubicBezTo>
                    <a:pt x="102" y="0"/>
                    <a:pt x="89" y="3"/>
                    <a:pt x="79" y="9"/>
                  </a:cubicBezTo>
                  <a:cubicBezTo>
                    <a:pt x="77" y="10"/>
                    <a:pt x="76" y="11"/>
                    <a:pt x="75" y="11"/>
                  </a:cubicBezTo>
                  <a:cubicBezTo>
                    <a:pt x="74" y="12"/>
                    <a:pt x="73" y="13"/>
                    <a:pt x="73" y="13"/>
                  </a:cubicBezTo>
                  <a:cubicBezTo>
                    <a:pt x="72" y="14"/>
                    <a:pt x="71" y="14"/>
                    <a:pt x="70" y="15"/>
                  </a:cubicBezTo>
                  <a:cubicBezTo>
                    <a:pt x="69" y="16"/>
                    <a:pt x="67" y="17"/>
                    <a:pt x="66" y="18"/>
                  </a:cubicBezTo>
                  <a:cubicBezTo>
                    <a:pt x="66" y="19"/>
                    <a:pt x="65" y="19"/>
                    <a:pt x="64" y="20"/>
                  </a:cubicBezTo>
                  <a:cubicBezTo>
                    <a:pt x="63" y="21"/>
                    <a:pt x="63" y="21"/>
                    <a:pt x="62" y="22"/>
                  </a:cubicBezTo>
                  <a:cubicBezTo>
                    <a:pt x="61" y="23"/>
                    <a:pt x="61" y="24"/>
                    <a:pt x="60" y="24"/>
                  </a:cubicBezTo>
                  <a:cubicBezTo>
                    <a:pt x="59" y="26"/>
                    <a:pt x="58" y="27"/>
                    <a:pt x="57" y="28"/>
                  </a:cubicBezTo>
                  <a:cubicBezTo>
                    <a:pt x="56" y="29"/>
                    <a:pt x="56" y="30"/>
                    <a:pt x="55" y="30"/>
                  </a:cubicBezTo>
                  <a:cubicBezTo>
                    <a:pt x="55" y="31"/>
                    <a:pt x="54" y="32"/>
                    <a:pt x="53" y="33"/>
                  </a:cubicBezTo>
                  <a:cubicBezTo>
                    <a:pt x="53" y="33"/>
                    <a:pt x="53" y="33"/>
                    <a:pt x="53" y="33"/>
                  </a:cubicBezTo>
                  <a:cubicBezTo>
                    <a:pt x="53" y="33"/>
                    <a:pt x="53" y="33"/>
                    <a:pt x="53" y="33"/>
                  </a:cubicBezTo>
                  <a:cubicBezTo>
                    <a:pt x="53" y="33"/>
                    <a:pt x="53" y="34"/>
                    <a:pt x="53" y="34"/>
                  </a:cubicBezTo>
                  <a:cubicBezTo>
                    <a:pt x="53" y="34"/>
                    <a:pt x="53" y="34"/>
                    <a:pt x="53" y="34"/>
                  </a:cubicBezTo>
                  <a:cubicBezTo>
                    <a:pt x="51" y="36"/>
                    <a:pt x="50" y="38"/>
                    <a:pt x="49" y="41"/>
                  </a:cubicBezTo>
                  <a:cubicBezTo>
                    <a:pt x="49" y="41"/>
                    <a:pt x="49" y="41"/>
                    <a:pt x="49" y="41"/>
                  </a:cubicBezTo>
                  <a:cubicBezTo>
                    <a:pt x="49" y="41"/>
                    <a:pt x="48" y="42"/>
                    <a:pt x="48" y="43"/>
                  </a:cubicBezTo>
                  <a:cubicBezTo>
                    <a:pt x="48" y="43"/>
                    <a:pt x="48" y="43"/>
                    <a:pt x="48" y="43"/>
                  </a:cubicBezTo>
                  <a:cubicBezTo>
                    <a:pt x="47" y="44"/>
                    <a:pt x="47" y="45"/>
                    <a:pt x="47" y="46"/>
                  </a:cubicBezTo>
                  <a:cubicBezTo>
                    <a:pt x="47" y="46"/>
                    <a:pt x="47" y="46"/>
                    <a:pt x="47" y="46"/>
                  </a:cubicBezTo>
                  <a:cubicBezTo>
                    <a:pt x="46" y="47"/>
                    <a:pt x="46" y="47"/>
                    <a:pt x="46" y="48"/>
                  </a:cubicBezTo>
                  <a:cubicBezTo>
                    <a:pt x="44" y="52"/>
                    <a:pt x="43" y="56"/>
                    <a:pt x="43" y="60"/>
                  </a:cubicBezTo>
                  <a:cubicBezTo>
                    <a:pt x="43" y="60"/>
                    <a:pt x="43" y="60"/>
                    <a:pt x="43" y="60"/>
                  </a:cubicBezTo>
                  <a:cubicBezTo>
                    <a:pt x="42" y="61"/>
                    <a:pt x="42" y="61"/>
                    <a:pt x="42" y="62"/>
                  </a:cubicBezTo>
                  <a:cubicBezTo>
                    <a:pt x="42" y="63"/>
                    <a:pt x="42" y="65"/>
                    <a:pt x="42" y="67"/>
                  </a:cubicBezTo>
                  <a:cubicBezTo>
                    <a:pt x="42" y="67"/>
                    <a:pt x="42" y="67"/>
                    <a:pt x="42" y="67"/>
                  </a:cubicBezTo>
                  <a:cubicBezTo>
                    <a:pt x="41" y="69"/>
                    <a:pt x="41" y="71"/>
                    <a:pt x="41" y="73"/>
                  </a:cubicBezTo>
                  <a:cubicBezTo>
                    <a:pt x="41" y="73"/>
                    <a:pt x="41" y="73"/>
                    <a:pt x="41" y="73"/>
                  </a:cubicBezTo>
                  <a:cubicBezTo>
                    <a:pt x="41" y="73"/>
                    <a:pt x="41" y="73"/>
                    <a:pt x="41" y="73"/>
                  </a:cubicBezTo>
                  <a:cubicBezTo>
                    <a:pt x="41" y="73"/>
                    <a:pt x="41" y="73"/>
                    <a:pt x="41" y="73"/>
                  </a:cubicBezTo>
                  <a:cubicBezTo>
                    <a:pt x="41" y="75"/>
                    <a:pt x="41" y="76"/>
                    <a:pt x="41" y="77"/>
                  </a:cubicBezTo>
                  <a:cubicBezTo>
                    <a:pt x="41" y="78"/>
                    <a:pt x="41" y="78"/>
                    <a:pt x="41" y="79"/>
                  </a:cubicBezTo>
                  <a:cubicBezTo>
                    <a:pt x="41" y="80"/>
                    <a:pt x="41" y="81"/>
                    <a:pt x="41" y="81"/>
                  </a:cubicBezTo>
                  <a:cubicBezTo>
                    <a:pt x="40" y="82"/>
                    <a:pt x="40" y="83"/>
                    <a:pt x="40" y="83"/>
                  </a:cubicBezTo>
                  <a:cubicBezTo>
                    <a:pt x="40" y="84"/>
                    <a:pt x="40" y="85"/>
                    <a:pt x="40" y="85"/>
                  </a:cubicBezTo>
                  <a:cubicBezTo>
                    <a:pt x="40" y="86"/>
                    <a:pt x="39" y="87"/>
                    <a:pt x="39" y="87"/>
                  </a:cubicBezTo>
                  <a:cubicBezTo>
                    <a:pt x="39" y="88"/>
                    <a:pt x="39" y="88"/>
                    <a:pt x="39" y="89"/>
                  </a:cubicBezTo>
                  <a:cubicBezTo>
                    <a:pt x="38" y="90"/>
                    <a:pt x="38" y="92"/>
                    <a:pt x="37" y="93"/>
                  </a:cubicBezTo>
                  <a:cubicBezTo>
                    <a:pt x="37" y="94"/>
                    <a:pt x="37" y="94"/>
                    <a:pt x="37" y="94"/>
                  </a:cubicBezTo>
                  <a:cubicBezTo>
                    <a:pt x="36" y="95"/>
                    <a:pt x="36" y="96"/>
                    <a:pt x="35" y="96"/>
                  </a:cubicBezTo>
                  <a:cubicBezTo>
                    <a:pt x="35" y="97"/>
                    <a:pt x="35" y="97"/>
                    <a:pt x="35" y="97"/>
                  </a:cubicBezTo>
                  <a:cubicBezTo>
                    <a:pt x="35" y="98"/>
                    <a:pt x="34" y="99"/>
                    <a:pt x="34" y="100"/>
                  </a:cubicBezTo>
                  <a:cubicBezTo>
                    <a:pt x="34" y="100"/>
                    <a:pt x="33" y="100"/>
                    <a:pt x="33" y="100"/>
                  </a:cubicBezTo>
                  <a:cubicBezTo>
                    <a:pt x="32" y="102"/>
                    <a:pt x="31" y="103"/>
                    <a:pt x="30" y="105"/>
                  </a:cubicBezTo>
                  <a:cubicBezTo>
                    <a:pt x="30" y="105"/>
                    <a:pt x="30" y="105"/>
                    <a:pt x="30" y="105"/>
                  </a:cubicBezTo>
                  <a:cubicBezTo>
                    <a:pt x="29" y="106"/>
                    <a:pt x="27" y="108"/>
                    <a:pt x="26" y="109"/>
                  </a:cubicBezTo>
                  <a:cubicBezTo>
                    <a:pt x="26" y="109"/>
                    <a:pt x="25" y="110"/>
                    <a:pt x="25" y="110"/>
                  </a:cubicBezTo>
                  <a:cubicBezTo>
                    <a:pt x="24" y="111"/>
                    <a:pt x="23" y="112"/>
                    <a:pt x="22" y="113"/>
                  </a:cubicBezTo>
                  <a:cubicBezTo>
                    <a:pt x="21" y="113"/>
                    <a:pt x="21" y="113"/>
                    <a:pt x="20" y="114"/>
                  </a:cubicBezTo>
                  <a:cubicBezTo>
                    <a:pt x="19" y="115"/>
                    <a:pt x="18" y="115"/>
                    <a:pt x="17" y="116"/>
                  </a:cubicBezTo>
                  <a:cubicBezTo>
                    <a:pt x="16" y="117"/>
                    <a:pt x="15" y="117"/>
                    <a:pt x="14" y="118"/>
                  </a:cubicBezTo>
                  <a:cubicBezTo>
                    <a:pt x="13" y="118"/>
                    <a:pt x="12" y="118"/>
                    <a:pt x="12" y="119"/>
                  </a:cubicBezTo>
                  <a:cubicBezTo>
                    <a:pt x="11" y="119"/>
                    <a:pt x="10" y="120"/>
                    <a:pt x="9" y="120"/>
                  </a:cubicBezTo>
                  <a:cubicBezTo>
                    <a:pt x="8" y="120"/>
                    <a:pt x="8" y="120"/>
                    <a:pt x="7" y="121"/>
                  </a:cubicBezTo>
                  <a:cubicBezTo>
                    <a:pt x="5" y="121"/>
                    <a:pt x="3" y="122"/>
                    <a:pt x="1" y="122"/>
                  </a:cubicBezTo>
                  <a:cubicBezTo>
                    <a:pt x="1" y="122"/>
                    <a:pt x="0" y="122"/>
                    <a:pt x="0" y="122"/>
                  </a:cubicBezTo>
                  <a:cubicBezTo>
                    <a:pt x="0" y="146"/>
                    <a:pt x="0" y="146"/>
                    <a:pt x="0" y="146"/>
                  </a:cubicBezTo>
                  <a:cubicBezTo>
                    <a:pt x="0" y="146"/>
                    <a:pt x="0" y="146"/>
                    <a:pt x="1" y="146"/>
                  </a:cubicBezTo>
                  <a:cubicBezTo>
                    <a:pt x="2" y="146"/>
                    <a:pt x="4" y="146"/>
                    <a:pt x="6" y="1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673"/>
            <p:cNvSpPr>
              <a:spLocks/>
            </p:cNvSpPr>
            <p:nvPr/>
          </p:nvSpPr>
          <p:spPr bwMode="auto">
            <a:xfrm>
              <a:off x="5637213" y="5927725"/>
              <a:ext cx="138113" cy="87313"/>
            </a:xfrm>
            <a:custGeom>
              <a:avLst/>
              <a:gdLst>
                <a:gd name="T0" fmla="*/ 104 w 232"/>
                <a:gd name="T1" fmla="*/ 73 h 147"/>
                <a:gd name="T2" fmla="*/ 104 w 232"/>
                <a:gd name="T3" fmla="*/ 78 h 147"/>
                <a:gd name="T4" fmla="*/ 103 w 232"/>
                <a:gd name="T5" fmla="*/ 82 h 147"/>
                <a:gd name="T6" fmla="*/ 102 w 232"/>
                <a:gd name="T7" fmla="*/ 88 h 147"/>
                <a:gd name="T8" fmla="*/ 101 w 232"/>
                <a:gd name="T9" fmla="*/ 91 h 147"/>
                <a:gd name="T10" fmla="*/ 100 w 232"/>
                <a:gd name="T11" fmla="*/ 95 h 147"/>
                <a:gd name="T12" fmla="*/ 97 w 232"/>
                <a:gd name="T13" fmla="*/ 100 h 147"/>
                <a:gd name="T14" fmla="*/ 89 w 232"/>
                <a:gd name="T15" fmla="*/ 110 h 147"/>
                <a:gd name="T16" fmla="*/ 84 w 232"/>
                <a:gd name="T17" fmla="*/ 114 h 147"/>
                <a:gd name="T18" fmla="*/ 79 w 232"/>
                <a:gd name="T19" fmla="*/ 117 h 147"/>
                <a:gd name="T20" fmla="*/ 72 w 232"/>
                <a:gd name="T21" fmla="*/ 120 h 147"/>
                <a:gd name="T22" fmla="*/ 66 w 232"/>
                <a:gd name="T23" fmla="*/ 122 h 147"/>
                <a:gd name="T24" fmla="*/ 60 w 232"/>
                <a:gd name="T25" fmla="*/ 123 h 147"/>
                <a:gd name="T26" fmla="*/ 55 w 232"/>
                <a:gd name="T27" fmla="*/ 123 h 147"/>
                <a:gd name="T28" fmla="*/ 0 w 232"/>
                <a:gd name="T29" fmla="*/ 123 h 147"/>
                <a:gd name="T30" fmla="*/ 0 w 232"/>
                <a:gd name="T31" fmla="*/ 123 h 147"/>
                <a:gd name="T32" fmla="*/ 55 w 232"/>
                <a:gd name="T33" fmla="*/ 147 h 147"/>
                <a:gd name="T34" fmla="*/ 63 w 232"/>
                <a:gd name="T35" fmla="*/ 146 h 147"/>
                <a:gd name="T36" fmla="*/ 71 w 232"/>
                <a:gd name="T37" fmla="*/ 145 h 147"/>
                <a:gd name="T38" fmla="*/ 78 w 232"/>
                <a:gd name="T39" fmla="*/ 143 h 147"/>
                <a:gd name="T40" fmla="*/ 85 w 232"/>
                <a:gd name="T41" fmla="*/ 140 h 147"/>
                <a:gd name="T42" fmla="*/ 91 w 232"/>
                <a:gd name="T43" fmla="*/ 137 h 147"/>
                <a:gd name="T44" fmla="*/ 103 w 232"/>
                <a:gd name="T45" fmla="*/ 128 h 147"/>
                <a:gd name="T46" fmla="*/ 113 w 232"/>
                <a:gd name="T47" fmla="*/ 118 h 147"/>
                <a:gd name="T48" fmla="*/ 116 w 232"/>
                <a:gd name="T49" fmla="*/ 113 h 147"/>
                <a:gd name="T50" fmla="*/ 128 w 232"/>
                <a:gd name="T51" fmla="*/ 73 h 147"/>
                <a:gd name="T52" fmla="*/ 128 w 232"/>
                <a:gd name="T53" fmla="*/ 73 h 147"/>
                <a:gd name="T54" fmla="*/ 178 w 232"/>
                <a:gd name="T55" fmla="*/ 23 h 147"/>
                <a:gd name="T56" fmla="*/ 220 w 232"/>
                <a:gd name="T57" fmla="*/ 47 h 147"/>
                <a:gd name="T58" fmla="*/ 232 w 232"/>
                <a:gd name="T59" fmla="*/ 23 h 147"/>
                <a:gd name="T60" fmla="*/ 226 w 232"/>
                <a:gd name="T61" fmla="*/ 17 h 147"/>
                <a:gd name="T62" fmla="*/ 220 w 232"/>
                <a:gd name="T63" fmla="*/ 13 h 147"/>
                <a:gd name="T64" fmla="*/ 214 w 232"/>
                <a:gd name="T65" fmla="*/ 9 h 147"/>
                <a:gd name="T66" fmla="*/ 213 w 232"/>
                <a:gd name="T67" fmla="*/ 9 h 147"/>
                <a:gd name="T68" fmla="*/ 142 w 232"/>
                <a:gd name="T69" fmla="*/ 9 h 147"/>
                <a:gd name="T70" fmla="*/ 136 w 232"/>
                <a:gd name="T71" fmla="*/ 13 h 147"/>
                <a:gd name="T72" fmla="*/ 129 w 232"/>
                <a:gd name="T73" fmla="*/ 18 h 147"/>
                <a:gd name="T74" fmla="*/ 125 w 232"/>
                <a:gd name="T75" fmla="*/ 22 h 147"/>
                <a:gd name="T76" fmla="*/ 120 w 232"/>
                <a:gd name="T77" fmla="*/ 28 h 147"/>
                <a:gd name="T78" fmla="*/ 116 w 232"/>
                <a:gd name="T79" fmla="*/ 33 h 147"/>
                <a:gd name="T80" fmla="*/ 116 w 232"/>
                <a:gd name="T81" fmla="*/ 34 h 147"/>
                <a:gd name="T82" fmla="*/ 104 w 232"/>
                <a:gd name="T8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2" h="147">
                  <a:moveTo>
                    <a:pt x="104" y="73"/>
                  </a:moveTo>
                  <a:cubicBezTo>
                    <a:pt x="104" y="73"/>
                    <a:pt x="104" y="73"/>
                    <a:pt x="104" y="73"/>
                  </a:cubicBezTo>
                  <a:cubicBezTo>
                    <a:pt x="104" y="73"/>
                    <a:pt x="104" y="73"/>
                    <a:pt x="104" y="73"/>
                  </a:cubicBezTo>
                  <a:cubicBezTo>
                    <a:pt x="104" y="75"/>
                    <a:pt x="104" y="76"/>
                    <a:pt x="104" y="78"/>
                  </a:cubicBezTo>
                  <a:cubicBezTo>
                    <a:pt x="104" y="78"/>
                    <a:pt x="104" y="79"/>
                    <a:pt x="104" y="79"/>
                  </a:cubicBezTo>
                  <a:cubicBezTo>
                    <a:pt x="104" y="80"/>
                    <a:pt x="104" y="81"/>
                    <a:pt x="103" y="82"/>
                  </a:cubicBezTo>
                  <a:cubicBezTo>
                    <a:pt x="103" y="83"/>
                    <a:pt x="103" y="83"/>
                    <a:pt x="103" y="84"/>
                  </a:cubicBezTo>
                  <a:cubicBezTo>
                    <a:pt x="103" y="85"/>
                    <a:pt x="103" y="86"/>
                    <a:pt x="102" y="88"/>
                  </a:cubicBezTo>
                  <a:cubicBezTo>
                    <a:pt x="102" y="88"/>
                    <a:pt x="102" y="89"/>
                    <a:pt x="102" y="90"/>
                  </a:cubicBezTo>
                  <a:cubicBezTo>
                    <a:pt x="101" y="90"/>
                    <a:pt x="101" y="91"/>
                    <a:pt x="101" y="91"/>
                  </a:cubicBezTo>
                  <a:cubicBezTo>
                    <a:pt x="101" y="92"/>
                    <a:pt x="100" y="93"/>
                    <a:pt x="100" y="94"/>
                  </a:cubicBezTo>
                  <a:cubicBezTo>
                    <a:pt x="100" y="94"/>
                    <a:pt x="100" y="94"/>
                    <a:pt x="100" y="95"/>
                  </a:cubicBezTo>
                  <a:cubicBezTo>
                    <a:pt x="99" y="96"/>
                    <a:pt x="98" y="98"/>
                    <a:pt x="97" y="99"/>
                  </a:cubicBezTo>
                  <a:cubicBezTo>
                    <a:pt x="97" y="100"/>
                    <a:pt x="97" y="100"/>
                    <a:pt x="97" y="100"/>
                  </a:cubicBezTo>
                  <a:cubicBezTo>
                    <a:pt x="94" y="103"/>
                    <a:pt x="92" y="106"/>
                    <a:pt x="89" y="109"/>
                  </a:cubicBezTo>
                  <a:cubicBezTo>
                    <a:pt x="89" y="109"/>
                    <a:pt x="89" y="109"/>
                    <a:pt x="89" y="110"/>
                  </a:cubicBezTo>
                  <a:cubicBezTo>
                    <a:pt x="87" y="111"/>
                    <a:pt x="86" y="112"/>
                    <a:pt x="85" y="113"/>
                  </a:cubicBezTo>
                  <a:cubicBezTo>
                    <a:pt x="84" y="113"/>
                    <a:pt x="84" y="113"/>
                    <a:pt x="84" y="114"/>
                  </a:cubicBezTo>
                  <a:cubicBezTo>
                    <a:pt x="82" y="115"/>
                    <a:pt x="81" y="116"/>
                    <a:pt x="79" y="116"/>
                  </a:cubicBezTo>
                  <a:cubicBezTo>
                    <a:pt x="79" y="117"/>
                    <a:pt x="79" y="117"/>
                    <a:pt x="79" y="117"/>
                  </a:cubicBezTo>
                  <a:cubicBezTo>
                    <a:pt x="77" y="118"/>
                    <a:pt x="75" y="119"/>
                    <a:pt x="74" y="119"/>
                  </a:cubicBezTo>
                  <a:cubicBezTo>
                    <a:pt x="73" y="119"/>
                    <a:pt x="73" y="120"/>
                    <a:pt x="72" y="120"/>
                  </a:cubicBezTo>
                  <a:cubicBezTo>
                    <a:pt x="71" y="120"/>
                    <a:pt x="70" y="121"/>
                    <a:pt x="68" y="121"/>
                  </a:cubicBezTo>
                  <a:cubicBezTo>
                    <a:pt x="68" y="121"/>
                    <a:pt x="67" y="122"/>
                    <a:pt x="66" y="122"/>
                  </a:cubicBezTo>
                  <a:cubicBezTo>
                    <a:pt x="65" y="122"/>
                    <a:pt x="64" y="122"/>
                    <a:pt x="62" y="122"/>
                  </a:cubicBezTo>
                  <a:cubicBezTo>
                    <a:pt x="62" y="123"/>
                    <a:pt x="61" y="123"/>
                    <a:pt x="60" y="123"/>
                  </a:cubicBezTo>
                  <a:cubicBezTo>
                    <a:pt x="59" y="123"/>
                    <a:pt x="57" y="123"/>
                    <a:pt x="55" y="123"/>
                  </a:cubicBezTo>
                  <a:cubicBezTo>
                    <a:pt x="55" y="123"/>
                    <a:pt x="55" y="123"/>
                    <a:pt x="55" y="123"/>
                  </a:cubicBezTo>
                  <a:cubicBezTo>
                    <a:pt x="37" y="123"/>
                    <a:pt x="21" y="114"/>
                    <a:pt x="12" y="100"/>
                  </a:cubicBezTo>
                  <a:cubicBezTo>
                    <a:pt x="10" y="108"/>
                    <a:pt x="6" y="116"/>
                    <a:pt x="0" y="123"/>
                  </a:cubicBezTo>
                  <a:cubicBezTo>
                    <a:pt x="0" y="123"/>
                    <a:pt x="0" y="123"/>
                    <a:pt x="0" y="123"/>
                  </a:cubicBezTo>
                  <a:cubicBezTo>
                    <a:pt x="0" y="123"/>
                    <a:pt x="0" y="123"/>
                    <a:pt x="0" y="123"/>
                  </a:cubicBezTo>
                  <a:cubicBezTo>
                    <a:pt x="14" y="138"/>
                    <a:pt x="33" y="147"/>
                    <a:pt x="55" y="147"/>
                  </a:cubicBezTo>
                  <a:cubicBezTo>
                    <a:pt x="55" y="147"/>
                    <a:pt x="55" y="147"/>
                    <a:pt x="55" y="147"/>
                  </a:cubicBezTo>
                  <a:cubicBezTo>
                    <a:pt x="57" y="147"/>
                    <a:pt x="59" y="147"/>
                    <a:pt x="61" y="147"/>
                  </a:cubicBezTo>
                  <a:cubicBezTo>
                    <a:pt x="62" y="147"/>
                    <a:pt x="63" y="147"/>
                    <a:pt x="63" y="146"/>
                  </a:cubicBezTo>
                  <a:cubicBezTo>
                    <a:pt x="65" y="146"/>
                    <a:pt x="67" y="146"/>
                    <a:pt x="70" y="145"/>
                  </a:cubicBezTo>
                  <a:cubicBezTo>
                    <a:pt x="70" y="145"/>
                    <a:pt x="71" y="145"/>
                    <a:pt x="71" y="145"/>
                  </a:cubicBezTo>
                  <a:cubicBezTo>
                    <a:pt x="73" y="145"/>
                    <a:pt x="75" y="144"/>
                    <a:pt x="77" y="143"/>
                  </a:cubicBezTo>
                  <a:cubicBezTo>
                    <a:pt x="77" y="143"/>
                    <a:pt x="77" y="143"/>
                    <a:pt x="78" y="143"/>
                  </a:cubicBezTo>
                  <a:cubicBezTo>
                    <a:pt x="80" y="143"/>
                    <a:pt x="82" y="142"/>
                    <a:pt x="84" y="141"/>
                  </a:cubicBezTo>
                  <a:cubicBezTo>
                    <a:pt x="84" y="141"/>
                    <a:pt x="85" y="141"/>
                    <a:pt x="85" y="140"/>
                  </a:cubicBezTo>
                  <a:cubicBezTo>
                    <a:pt x="87" y="139"/>
                    <a:pt x="89" y="138"/>
                    <a:pt x="91" y="137"/>
                  </a:cubicBezTo>
                  <a:cubicBezTo>
                    <a:pt x="91" y="137"/>
                    <a:pt x="91" y="137"/>
                    <a:pt x="91" y="137"/>
                  </a:cubicBezTo>
                  <a:cubicBezTo>
                    <a:pt x="96" y="135"/>
                    <a:pt x="100" y="132"/>
                    <a:pt x="103" y="129"/>
                  </a:cubicBezTo>
                  <a:cubicBezTo>
                    <a:pt x="103" y="128"/>
                    <a:pt x="103" y="128"/>
                    <a:pt x="103" y="128"/>
                  </a:cubicBezTo>
                  <a:cubicBezTo>
                    <a:pt x="107" y="126"/>
                    <a:pt x="110" y="122"/>
                    <a:pt x="112" y="119"/>
                  </a:cubicBezTo>
                  <a:cubicBezTo>
                    <a:pt x="112" y="119"/>
                    <a:pt x="113" y="118"/>
                    <a:pt x="113" y="118"/>
                  </a:cubicBezTo>
                  <a:cubicBezTo>
                    <a:pt x="114" y="117"/>
                    <a:pt x="115" y="115"/>
                    <a:pt x="116" y="114"/>
                  </a:cubicBezTo>
                  <a:cubicBezTo>
                    <a:pt x="116" y="114"/>
                    <a:pt x="116" y="114"/>
                    <a:pt x="116" y="113"/>
                  </a:cubicBezTo>
                  <a:cubicBezTo>
                    <a:pt x="124" y="102"/>
                    <a:pt x="128" y="88"/>
                    <a:pt x="128" y="73"/>
                  </a:cubicBezTo>
                  <a:cubicBezTo>
                    <a:pt x="128" y="73"/>
                    <a:pt x="128" y="73"/>
                    <a:pt x="128" y="73"/>
                  </a:cubicBezTo>
                  <a:cubicBezTo>
                    <a:pt x="128" y="73"/>
                    <a:pt x="128" y="73"/>
                    <a:pt x="128" y="73"/>
                  </a:cubicBezTo>
                  <a:cubicBezTo>
                    <a:pt x="128" y="73"/>
                    <a:pt x="128" y="73"/>
                    <a:pt x="128" y="73"/>
                  </a:cubicBezTo>
                  <a:cubicBezTo>
                    <a:pt x="128" y="56"/>
                    <a:pt x="137" y="41"/>
                    <a:pt x="150" y="32"/>
                  </a:cubicBezTo>
                  <a:cubicBezTo>
                    <a:pt x="158" y="27"/>
                    <a:pt x="168" y="23"/>
                    <a:pt x="178" y="23"/>
                  </a:cubicBezTo>
                  <a:cubicBezTo>
                    <a:pt x="196" y="23"/>
                    <a:pt x="211" y="33"/>
                    <a:pt x="220" y="47"/>
                  </a:cubicBezTo>
                  <a:cubicBezTo>
                    <a:pt x="220" y="47"/>
                    <a:pt x="220" y="47"/>
                    <a:pt x="220" y="47"/>
                  </a:cubicBezTo>
                  <a:cubicBezTo>
                    <a:pt x="220" y="47"/>
                    <a:pt x="220" y="47"/>
                    <a:pt x="220" y="47"/>
                  </a:cubicBezTo>
                  <a:cubicBezTo>
                    <a:pt x="223" y="38"/>
                    <a:pt x="227" y="30"/>
                    <a:pt x="232" y="23"/>
                  </a:cubicBezTo>
                  <a:cubicBezTo>
                    <a:pt x="231" y="22"/>
                    <a:pt x="229" y="20"/>
                    <a:pt x="227" y="19"/>
                  </a:cubicBezTo>
                  <a:cubicBezTo>
                    <a:pt x="227" y="18"/>
                    <a:pt x="226" y="18"/>
                    <a:pt x="226" y="17"/>
                  </a:cubicBezTo>
                  <a:cubicBezTo>
                    <a:pt x="224" y="16"/>
                    <a:pt x="223" y="15"/>
                    <a:pt x="222" y="14"/>
                  </a:cubicBezTo>
                  <a:cubicBezTo>
                    <a:pt x="221" y="14"/>
                    <a:pt x="221" y="13"/>
                    <a:pt x="220" y="13"/>
                  </a:cubicBezTo>
                  <a:cubicBezTo>
                    <a:pt x="219" y="12"/>
                    <a:pt x="218" y="11"/>
                    <a:pt x="216" y="11"/>
                  </a:cubicBezTo>
                  <a:cubicBezTo>
                    <a:pt x="216" y="10"/>
                    <a:pt x="215" y="9"/>
                    <a:pt x="214" y="9"/>
                  </a:cubicBezTo>
                  <a:cubicBezTo>
                    <a:pt x="214" y="9"/>
                    <a:pt x="214" y="9"/>
                    <a:pt x="213" y="9"/>
                  </a:cubicBezTo>
                  <a:cubicBezTo>
                    <a:pt x="213" y="9"/>
                    <a:pt x="213" y="9"/>
                    <a:pt x="213" y="9"/>
                  </a:cubicBezTo>
                  <a:cubicBezTo>
                    <a:pt x="203" y="3"/>
                    <a:pt x="191" y="0"/>
                    <a:pt x="178" y="0"/>
                  </a:cubicBezTo>
                  <a:cubicBezTo>
                    <a:pt x="165" y="0"/>
                    <a:pt x="152" y="3"/>
                    <a:pt x="142" y="9"/>
                  </a:cubicBezTo>
                  <a:cubicBezTo>
                    <a:pt x="140" y="10"/>
                    <a:pt x="139" y="11"/>
                    <a:pt x="138" y="11"/>
                  </a:cubicBezTo>
                  <a:cubicBezTo>
                    <a:pt x="137" y="12"/>
                    <a:pt x="136" y="13"/>
                    <a:pt x="136" y="13"/>
                  </a:cubicBezTo>
                  <a:cubicBezTo>
                    <a:pt x="135" y="14"/>
                    <a:pt x="134" y="14"/>
                    <a:pt x="133" y="15"/>
                  </a:cubicBezTo>
                  <a:cubicBezTo>
                    <a:pt x="132" y="16"/>
                    <a:pt x="131" y="17"/>
                    <a:pt x="129" y="18"/>
                  </a:cubicBezTo>
                  <a:cubicBezTo>
                    <a:pt x="129" y="19"/>
                    <a:pt x="128" y="19"/>
                    <a:pt x="127" y="20"/>
                  </a:cubicBezTo>
                  <a:cubicBezTo>
                    <a:pt x="127" y="21"/>
                    <a:pt x="126" y="21"/>
                    <a:pt x="125" y="22"/>
                  </a:cubicBezTo>
                  <a:cubicBezTo>
                    <a:pt x="124" y="23"/>
                    <a:pt x="124" y="23"/>
                    <a:pt x="123" y="24"/>
                  </a:cubicBezTo>
                  <a:cubicBezTo>
                    <a:pt x="122" y="26"/>
                    <a:pt x="121" y="27"/>
                    <a:pt x="120" y="28"/>
                  </a:cubicBezTo>
                  <a:cubicBezTo>
                    <a:pt x="119" y="29"/>
                    <a:pt x="119" y="30"/>
                    <a:pt x="118" y="30"/>
                  </a:cubicBezTo>
                  <a:cubicBezTo>
                    <a:pt x="118" y="31"/>
                    <a:pt x="117" y="32"/>
                    <a:pt x="116" y="33"/>
                  </a:cubicBezTo>
                  <a:cubicBezTo>
                    <a:pt x="116" y="33"/>
                    <a:pt x="116" y="33"/>
                    <a:pt x="116" y="33"/>
                  </a:cubicBezTo>
                  <a:cubicBezTo>
                    <a:pt x="116" y="33"/>
                    <a:pt x="116" y="33"/>
                    <a:pt x="116" y="34"/>
                  </a:cubicBezTo>
                  <a:cubicBezTo>
                    <a:pt x="109" y="45"/>
                    <a:pt x="105" y="58"/>
                    <a:pt x="104" y="73"/>
                  </a:cubicBezTo>
                  <a:cubicBezTo>
                    <a:pt x="104" y="73"/>
                    <a:pt x="104" y="7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674"/>
            <p:cNvSpPr>
              <a:spLocks/>
            </p:cNvSpPr>
            <p:nvPr/>
          </p:nvSpPr>
          <p:spPr bwMode="auto">
            <a:xfrm>
              <a:off x="5784851" y="5927725"/>
              <a:ext cx="138113" cy="87313"/>
            </a:xfrm>
            <a:custGeom>
              <a:avLst/>
              <a:gdLst>
                <a:gd name="T0" fmla="*/ 103 w 231"/>
                <a:gd name="T1" fmla="*/ 79 h 147"/>
                <a:gd name="T2" fmla="*/ 102 w 231"/>
                <a:gd name="T3" fmla="*/ 84 h 147"/>
                <a:gd name="T4" fmla="*/ 101 w 231"/>
                <a:gd name="T5" fmla="*/ 89 h 147"/>
                <a:gd name="T6" fmla="*/ 99 w 231"/>
                <a:gd name="T7" fmla="*/ 94 h 147"/>
                <a:gd name="T8" fmla="*/ 96 w 231"/>
                <a:gd name="T9" fmla="*/ 99 h 147"/>
                <a:gd name="T10" fmla="*/ 88 w 231"/>
                <a:gd name="T11" fmla="*/ 109 h 147"/>
                <a:gd name="T12" fmla="*/ 84 w 231"/>
                <a:gd name="T13" fmla="*/ 113 h 147"/>
                <a:gd name="T14" fmla="*/ 79 w 231"/>
                <a:gd name="T15" fmla="*/ 116 h 147"/>
                <a:gd name="T16" fmla="*/ 73 w 231"/>
                <a:gd name="T17" fmla="*/ 119 h 147"/>
                <a:gd name="T18" fmla="*/ 67 w 231"/>
                <a:gd name="T19" fmla="*/ 121 h 147"/>
                <a:gd name="T20" fmla="*/ 62 w 231"/>
                <a:gd name="T21" fmla="*/ 122 h 147"/>
                <a:gd name="T22" fmla="*/ 54 w 231"/>
                <a:gd name="T23" fmla="*/ 123 h 147"/>
                <a:gd name="T24" fmla="*/ 19 w 231"/>
                <a:gd name="T25" fmla="*/ 109 h 147"/>
                <a:gd name="T26" fmla="*/ 12 w 231"/>
                <a:gd name="T27" fmla="*/ 100 h 147"/>
                <a:gd name="T28" fmla="*/ 0 w 231"/>
                <a:gd name="T29" fmla="*/ 123 h 147"/>
                <a:gd name="T30" fmla="*/ 0 w 231"/>
                <a:gd name="T31" fmla="*/ 123 h 147"/>
                <a:gd name="T32" fmla="*/ 54 w 231"/>
                <a:gd name="T33" fmla="*/ 147 h 147"/>
                <a:gd name="T34" fmla="*/ 62 w 231"/>
                <a:gd name="T35" fmla="*/ 146 h 147"/>
                <a:gd name="T36" fmla="*/ 70 w 231"/>
                <a:gd name="T37" fmla="*/ 145 h 147"/>
                <a:gd name="T38" fmla="*/ 77 w 231"/>
                <a:gd name="T39" fmla="*/ 143 h 147"/>
                <a:gd name="T40" fmla="*/ 84 w 231"/>
                <a:gd name="T41" fmla="*/ 140 h 147"/>
                <a:gd name="T42" fmla="*/ 91 w 231"/>
                <a:gd name="T43" fmla="*/ 137 h 147"/>
                <a:gd name="T44" fmla="*/ 103 w 231"/>
                <a:gd name="T45" fmla="*/ 128 h 147"/>
                <a:gd name="T46" fmla="*/ 108 w 231"/>
                <a:gd name="T47" fmla="*/ 123 h 147"/>
                <a:gd name="T48" fmla="*/ 111 w 231"/>
                <a:gd name="T49" fmla="*/ 119 h 147"/>
                <a:gd name="T50" fmla="*/ 115 w 231"/>
                <a:gd name="T51" fmla="*/ 114 h 147"/>
                <a:gd name="T52" fmla="*/ 127 w 231"/>
                <a:gd name="T53" fmla="*/ 73 h 147"/>
                <a:gd name="T54" fmla="*/ 127 w 231"/>
                <a:gd name="T55" fmla="*/ 73 h 147"/>
                <a:gd name="T56" fmla="*/ 177 w 231"/>
                <a:gd name="T57" fmla="*/ 23 h 147"/>
                <a:gd name="T58" fmla="*/ 219 w 231"/>
                <a:gd name="T59" fmla="*/ 47 h 147"/>
                <a:gd name="T60" fmla="*/ 231 w 231"/>
                <a:gd name="T61" fmla="*/ 23 h 147"/>
                <a:gd name="T62" fmla="*/ 225 w 231"/>
                <a:gd name="T63" fmla="*/ 17 h 147"/>
                <a:gd name="T64" fmla="*/ 219 w 231"/>
                <a:gd name="T65" fmla="*/ 13 h 147"/>
                <a:gd name="T66" fmla="*/ 213 w 231"/>
                <a:gd name="T67" fmla="*/ 9 h 147"/>
                <a:gd name="T68" fmla="*/ 212 w 231"/>
                <a:gd name="T69" fmla="*/ 9 h 147"/>
                <a:gd name="T70" fmla="*/ 141 w 231"/>
                <a:gd name="T71" fmla="*/ 9 h 147"/>
                <a:gd name="T72" fmla="*/ 135 w 231"/>
                <a:gd name="T73" fmla="*/ 13 h 147"/>
                <a:gd name="T74" fmla="*/ 128 w 231"/>
                <a:gd name="T75" fmla="*/ 18 h 147"/>
                <a:gd name="T76" fmla="*/ 124 w 231"/>
                <a:gd name="T77" fmla="*/ 22 h 147"/>
                <a:gd name="T78" fmla="*/ 119 w 231"/>
                <a:gd name="T79" fmla="*/ 29 h 147"/>
                <a:gd name="T80" fmla="*/ 103 w 231"/>
                <a:gd name="T81"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1" h="147">
                  <a:moveTo>
                    <a:pt x="103" y="78"/>
                  </a:moveTo>
                  <a:cubicBezTo>
                    <a:pt x="103" y="78"/>
                    <a:pt x="103" y="79"/>
                    <a:pt x="103" y="79"/>
                  </a:cubicBezTo>
                  <a:cubicBezTo>
                    <a:pt x="103" y="80"/>
                    <a:pt x="103" y="81"/>
                    <a:pt x="103" y="83"/>
                  </a:cubicBezTo>
                  <a:cubicBezTo>
                    <a:pt x="102" y="83"/>
                    <a:pt x="102" y="83"/>
                    <a:pt x="102" y="84"/>
                  </a:cubicBezTo>
                  <a:cubicBezTo>
                    <a:pt x="102" y="85"/>
                    <a:pt x="102" y="86"/>
                    <a:pt x="101" y="88"/>
                  </a:cubicBezTo>
                  <a:cubicBezTo>
                    <a:pt x="101" y="88"/>
                    <a:pt x="101" y="89"/>
                    <a:pt x="101" y="89"/>
                  </a:cubicBezTo>
                  <a:cubicBezTo>
                    <a:pt x="100" y="90"/>
                    <a:pt x="100" y="91"/>
                    <a:pt x="100" y="91"/>
                  </a:cubicBezTo>
                  <a:cubicBezTo>
                    <a:pt x="100" y="92"/>
                    <a:pt x="99" y="93"/>
                    <a:pt x="99" y="94"/>
                  </a:cubicBezTo>
                  <a:cubicBezTo>
                    <a:pt x="99" y="94"/>
                    <a:pt x="99" y="94"/>
                    <a:pt x="99" y="95"/>
                  </a:cubicBezTo>
                  <a:cubicBezTo>
                    <a:pt x="98" y="96"/>
                    <a:pt x="97" y="98"/>
                    <a:pt x="96" y="99"/>
                  </a:cubicBezTo>
                  <a:cubicBezTo>
                    <a:pt x="96" y="99"/>
                    <a:pt x="96" y="100"/>
                    <a:pt x="96" y="100"/>
                  </a:cubicBezTo>
                  <a:cubicBezTo>
                    <a:pt x="94" y="103"/>
                    <a:pt x="91" y="106"/>
                    <a:pt x="88" y="109"/>
                  </a:cubicBezTo>
                  <a:cubicBezTo>
                    <a:pt x="88" y="109"/>
                    <a:pt x="88" y="109"/>
                    <a:pt x="88" y="110"/>
                  </a:cubicBezTo>
                  <a:cubicBezTo>
                    <a:pt x="86" y="111"/>
                    <a:pt x="85" y="112"/>
                    <a:pt x="84" y="113"/>
                  </a:cubicBezTo>
                  <a:cubicBezTo>
                    <a:pt x="83" y="113"/>
                    <a:pt x="83" y="113"/>
                    <a:pt x="83" y="114"/>
                  </a:cubicBezTo>
                  <a:cubicBezTo>
                    <a:pt x="81" y="115"/>
                    <a:pt x="80" y="116"/>
                    <a:pt x="79" y="116"/>
                  </a:cubicBezTo>
                  <a:cubicBezTo>
                    <a:pt x="78" y="117"/>
                    <a:pt x="78" y="117"/>
                    <a:pt x="78" y="117"/>
                  </a:cubicBezTo>
                  <a:cubicBezTo>
                    <a:pt x="76" y="118"/>
                    <a:pt x="74" y="119"/>
                    <a:pt x="73" y="119"/>
                  </a:cubicBezTo>
                  <a:cubicBezTo>
                    <a:pt x="72" y="119"/>
                    <a:pt x="72" y="120"/>
                    <a:pt x="71" y="120"/>
                  </a:cubicBezTo>
                  <a:cubicBezTo>
                    <a:pt x="70" y="120"/>
                    <a:pt x="69" y="121"/>
                    <a:pt x="67" y="121"/>
                  </a:cubicBezTo>
                  <a:cubicBezTo>
                    <a:pt x="67" y="121"/>
                    <a:pt x="66" y="122"/>
                    <a:pt x="65" y="122"/>
                  </a:cubicBezTo>
                  <a:cubicBezTo>
                    <a:pt x="64" y="122"/>
                    <a:pt x="63" y="122"/>
                    <a:pt x="62" y="122"/>
                  </a:cubicBezTo>
                  <a:cubicBezTo>
                    <a:pt x="61" y="123"/>
                    <a:pt x="60" y="123"/>
                    <a:pt x="59" y="123"/>
                  </a:cubicBezTo>
                  <a:cubicBezTo>
                    <a:pt x="58" y="123"/>
                    <a:pt x="56" y="123"/>
                    <a:pt x="54" y="123"/>
                  </a:cubicBezTo>
                  <a:cubicBezTo>
                    <a:pt x="54" y="123"/>
                    <a:pt x="54" y="123"/>
                    <a:pt x="54" y="123"/>
                  </a:cubicBezTo>
                  <a:cubicBezTo>
                    <a:pt x="40" y="123"/>
                    <a:pt x="28" y="118"/>
                    <a:pt x="19" y="109"/>
                  </a:cubicBezTo>
                  <a:cubicBezTo>
                    <a:pt x="16" y="106"/>
                    <a:pt x="14" y="103"/>
                    <a:pt x="12" y="100"/>
                  </a:cubicBezTo>
                  <a:cubicBezTo>
                    <a:pt x="12" y="100"/>
                    <a:pt x="12" y="100"/>
                    <a:pt x="12" y="100"/>
                  </a:cubicBezTo>
                  <a:cubicBezTo>
                    <a:pt x="12" y="100"/>
                    <a:pt x="12" y="100"/>
                    <a:pt x="12" y="100"/>
                  </a:cubicBezTo>
                  <a:cubicBezTo>
                    <a:pt x="9" y="108"/>
                    <a:pt x="5" y="116"/>
                    <a:pt x="0" y="123"/>
                  </a:cubicBezTo>
                  <a:cubicBezTo>
                    <a:pt x="0" y="123"/>
                    <a:pt x="0" y="123"/>
                    <a:pt x="0" y="123"/>
                  </a:cubicBezTo>
                  <a:cubicBezTo>
                    <a:pt x="0" y="123"/>
                    <a:pt x="0" y="123"/>
                    <a:pt x="0" y="123"/>
                  </a:cubicBezTo>
                  <a:cubicBezTo>
                    <a:pt x="13" y="138"/>
                    <a:pt x="32" y="147"/>
                    <a:pt x="54" y="147"/>
                  </a:cubicBezTo>
                  <a:cubicBezTo>
                    <a:pt x="54" y="147"/>
                    <a:pt x="54" y="147"/>
                    <a:pt x="54" y="147"/>
                  </a:cubicBezTo>
                  <a:cubicBezTo>
                    <a:pt x="56" y="147"/>
                    <a:pt x="58" y="147"/>
                    <a:pt x="60" y="147"/>
                  </a:cubicBezTo>
                  <a:cubicBezTo>
                    <a:pt x="61" y="147"/>
                    <a:pt x="62" y="147"/>
                    <a:pt x="62" y="146"/>
                  </a:cubicBezTo>
                  <a:cubicBezTo>
                    <a:pt x="64" y="146"/>
                    <a:pt x="67" y="146"/>
                    <a:pt x="69" y="145"/>
                  </a:cubicBezTo>
                  <a:cubicBezTo>
                    <a:pt x="69" y="145"/>
                    <a:pt x="70" y="145"/>
                    <a:pt x="70" y="145"/>
                  </a:cubicBezTo>
                  <a:cubicBezTo>
                    <a:pt x="72" y="145"/>
                    <a:pt x="74" y="144"/>
                    <a:pt x="76" y="143"/>
                  </a:cubicBezTo>
                  <a:cubicBezTo>
                    <a:pt x="76" y="143"/>
                    <a:pt x="77" y="143"/>
                    <a:pt x="77" y="143"/>
                  </a:cubicBezTo>
                  <a:cubicBezTo>
                    <a:pt x="79" y="143"/>
                    <a:pt x="81" y="142"/>
                    <a:pt x="83" y="141"/>
                  </a:cubicBezTo>
                  <a:cubicBezTo>
                    <a:pt x="83" y="141"/>
                    <a:pt x="84" y="141"/>
                    <a:pt x="84" y="140"/>
                  </a:cubicBezTo>
                  <a:cubicBezTo>
                    <a:pt x="86" y="139"/>
                    <a:pt x="88" y="138"/>
                    <a:pt x="90" y="137"/>
                  </a:cubicBezTo>
                  <a:cubicBezTo>
                    <a:pt x="90" y="137"/>
                    <a:pt x="90" y="137"/>
                    <a:pt x="91" y="137"/>
                  </a:cubicBezTo>
                  <a:cubicBezTo>
                    <a:pt x="95" y="135"/>
                    <a:pt x="99" y="132"/>
                    <a:pt x="102" y="129"/>
                  </a:cubicBezTo>
                  <a:cubicBezTo>
                    <a:pt x="102" y="128"/>
                    <a:pt x="102" y="128"/>
                    <a:pt x="103" y="128"/>
                  </a:cubicBezTo>
                  <a:cubicBezTo>
                    <a:pt x="104" y="127"/>
                    <a:pt x="106" y="125"/>
                    <a:pt x="108" y="123"/>
                  </a:cubicBezTo>
                  <a:cubicBezTo>
                    <a:pt x="108" y="123"/>
                    <a:pt x="108" y="123"/>
                    <a:pt x="108" y="123"/>
                  </a:cubicBezTo>
                  <a:cubicBezTo>
                    <a:pt x="108" y="123"/>
                    <a:pt x="108" y="123"/>
                    <a:pt x="108" y="123"/>
                  </a:cubicBezTo>
                  <a:cubicBezTo>
                    <a:pt x="109" y="122"/>
                    <a:pt x="110" y="120"/>
                    <a:pt x="111" y="119"/>
                  </a:cubicBezTo>
                  <a:cubicBezTo>
                    <a:pt x="112" y="119"/>
                    <a:pt x="112" y="118"/>
                    <a:pt x="112" y="118"/>
                  </a:cubicBezTo>
                  <a:cubicBezTo>
                    <a:pt x="113" y="117"/>
                    <a:pt x="114" y="115"/>
                    <a:pt x="115" y="114"/>
                  </a:cubicBezTo>
                  <a:cubicBezTo>
                    <a:pt x="115" y="114"/>
                    <a:pt x="115" y="114"/>
                    <a:pt x="115" y="113"/>
                  </a:cubicBezTo>
                  <a:cubicBezTo>
                    <a:pt x="123" y="102"/>
                    <a:pt x="127" y="88"/>
                    <a:pt x="127" y="73"/>
                  </a:cubicBezTo>
                  <a:cubicBezTo>
                    <a:pt x="127" y="73"/>
                    <a:pt x="127" y="73"/>
                    <a:pt x="127" y="73"/>
                  </a:cubicBezTo>
                  <a:cubicBezTo>
                    <a:pt x="127" y="73"/>
                    <a:pt x="127" y="73"/>
                    <a:pt x="127" y="73"/>
                  </a:cubicBezTo>
                  <a:cubicBezTo>
                    <a:pt x="127" y="53"/>
                    <a:pt x="140" y="35"/>
                    <a:pt x="158" y="27"/>
                  </a:cubicBezTo>
                  <a:cubicBezTo>
                    <a:pt x="164" y="25"/>
                    <a:pt x="170" y="23"/>
                    <a:pt x="177" y="23"/>
                  </a:cubicBezTo>
                  <a:cubicBezTo>
                    <a:pt x="195" y="23"/>
                    <a:pt x="210" y="33"/>
                    <a:pt x="219" y="47"/>
                  </a:cubicBezTo>
                  <a:cubicBezTo>
                    <a:pt x="219" y="47"/>
                    <a:pt x="219" y="47"/>
                    <a:pt x="219" y="47"/>
                  </a:cubicBezTo>
                  <a:cubicBezTo>
                    <a:pt x="219" y="47"/>
                    <a:pt x="219" y="47"/>
                    <a:pt x="219" y="47"/>
                  </a:cubicBezTo>
                  <a:cubicBezTo>
                    <a:pt x="222" y="38"/>
                    <a:pt x="226" y="30"/>
                    <a:pt x="231" y="23"/>
                  </a:cubicBezTo>
                  <a:cubicBezTo>
                    <a:pt x="230" y="22"/>
                    <a:pt x="228" y="20"/>
                    <a:pt x="226" y="19"/>
                  </a:cubicBezTo>
                  <a:cubicBezTo>
                    <a:pt x="226" y="18"/>
                    <a:pt x="225" y="18"/>
                    <a:pt x="225" y="17"/>
                  </a:cubicBezTo>
                  <a:cubicBezTo>
                    <a:pt x="224" y="16"/>
                    <a:pt x="222" y="15"/>
                    <a:pt x="221" y="14"/>
                  </a:cubicBezTo>
                  <a:cubicBezTo>
                    <a:pt x="220" y="14"/>
                    <a:pt x="220" y="13"/>
                    <a:pt x="219" y="13"/>
                  </a:cubicBezTo>
                  <a:cubicBezTo>
                    <a:pt x="218" y="12"/>
                    <a:pt x="217" y="11"/>
                    <a:pt x="215" y="10"/>
                  </a:cubicBezTo>
                  <a:cubicBezTo>
                    <a:pt x="215" y="10"/>
                    <a:pt x="214" y="9"/>
                    <a:pt x="213" y="9"/>
                  </a:cubicBezTo>
                  <a:cubicBezTo>
                    <a:pt x="213" y="9"/>
                    <a:pt x="213" y="9"/>
                    <a:pt x="212" y="9"/>
                  </a:cubicBezTo>
                  <a:cubicBezTo>
                    <a:pt x="212" y="9"/>
                    <a:pt x="212" y="9"/>
                    <a:pt x="212" y="9"/>
                  </a:cubicBezTo>
                  <a:cubicBezTo>
                    <a:pt x="202" y="3"/>
                    <a:pt x="190" y="0"/>
                    <a:pt x="177" y="0"/>
                  </a:cubicBezTo>
                  <a:cubicBezTo>
                    <a:pt x="164" y="0"/>
                    <a:pt x="151" y="3"/>
                    <a:pt x="141" y="9"/>
                  </a:cubicBezTo>
                  <a:cubicBezTo>
                    <a:pt x="140" y="10"/>
                    <a:pt x="138" y="11"/>
                    <a:pt x="137" y="11"/>
                  </a:cubicBezTo>
                  <a:cubicBezTo>
                    <a:pt x="136" y="12"/>
                    <a:pt x="136" y="13"/>
                    <a:pt x="135" y="13"/>
                  </a:cubicBezTo>
                  <a:cubicBezTo>
                    <a:pt x="134" y="14"/>
                    <a:pt x="133" y="14"/>
                    <a:pt x="132" y="15"/>
                  </a:cubicBezTo>
                  <a:cubicBezTo>
                    <a:pt x="131" y="16"/>
                    <a:pt x="130" y="17"/>
                    <a:pt x="128" y="18"/>
                  </a:cubicBezTo>
                  <a:cubicBezTo>
                    <a:pt x="128" y="19"/>
                    <a:pt x="127" y="19"/>
                    <a:pt x="127" y="20"/>
                  </a:cubicBezTo>
                  <a:cubicBezTo>
                    <a:pt x="126" y="21"/>
                    <a:pt x="125" y="21"/>
                    <a:pt x="124" y="22"/>
                  </a:cubicBezTo>
                  <a:cubicBezTo>
                    <a:pt x="124" y="23"/>
                    <a:pt x="123" y="23"/>
                    <a:pt x="123" y="24"/>
                  </a:cubicBezTo>
                  <a:cubicBezTo>
                    <a:pt x="121" y="25"/>
                    <a:pt x="120" y="27"/>
                    <a:pt x="119" y="29"/>
                  </a:cubicBezTo>
                  <a:cubicBezTo>
                    <a:pt x="118" y="29"/>
                    <a:pt x="118" y="30"/>
                    <a:pt x="117" y="30"/>
                  </a:cubicBezTo>
                  <a:cubicBezTo>
                    <a:pt x="109" y="42"/>
                    <a:pt x="103" y="57"/>
                    <a:pt x="103" y="73"/>
                  </a:cubicBezTo>
                  <a:cubicBezTo>
                    <a:pt x="103" y="75"/>
                    <a:pt x="103" y="76"/>
                    <a:pt x="10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675"/>
            <p:cNvSpPr>
              <a:spLocks/>
            </p:cNvSpPr>
            <p:nvPr/>
          </p:nvSpPr>
          <p:spPr bwMode="auto">
            <a:xfrm>
              <a:off x="5932488" y="5927725"/>
              <a:ext cx="136525" cy="87313"/>
            </a:xfrm>
            <a:custGeom>
              <a:avLst/>
              <a:gdLst>
                <a:gd name="T0" fmla="*/ 103 w 231"/>
                <a:gd name="T1" fmla="*/ 79 h 147"/>
                <a:gd name="T2" fmla="*/ 102 w 231"/>
                <a:gd name="T3" fmla="*/ 84 h 147"/>
                <a:gd name="T4" fmla="*/ 101 w 231"/>
                <a:gd name="T5" fmla="*/ 89 h 147"/>
                <a:gd name="T6" fmla="*/ 99 w 231"/>
                <a:gd name="T7" fmla="*/ 94 h 147"/>
                <a:gd name="T8" fmla="*/ 96 w 231"/>
                <a:gd name="T9" fmla="*/ 99 h 147"/>
                <a:gd name="T10" fmla="*/ 88 w 231"/>
                <a:gd name="T11" fmla="*/ 109 h 147"/>
                <a:gd name="T12" fmla="*/ 84 w 231"/>
                <a:gd name="T13" fmla="*/ 113 h 147"/>
                <a:gd name="T14" fmla="*/ 79 w 231"/>
                <a:gd name="T15" fmla="*/ 116 h 147"/>
                <a:gd name="T16" fmla="*/ 73 w 231"/>
                <a:gd name="T17" fmla="*/ 119 h 147"/>
                <a:gd name="T18" fmla="*/ 67 w 231"/>
                <a:gd name="T19" fmla="*/ 121 h 147"/>
                <a:gd name="T20" fmla="*/ 62 w 231"/>
                <a:gd name="T21" fmla="*/ 122 h 147"/>
                <a:gd name="T22" fmla="*/ 54 w 231"/>
                <a:gd name="T23" fmla="*/ 123 h 147"/>
                <a:gd name="T24" fmla="*/ 24 w 231"/>
                <a:gd name="T25" fmla="*/ 113 h 147"/>
                <a:gd name="T26" fmla="*/ 12 w 231"/>
                <a:gd name="T27" fmla="*/ 100 h 147"/>
                <a:gd name="T28" fmla="*/ 0 w 231"/>
                <a:gd name="T29" fmla="*/ 123 h 147"/>
                <a:gd name="T30" fmla="*/ 54 w 231"/>
                <a:gd name="T31" fmla="*/ 147 h 147"/>
                <a:gd name="T32" fmla="*/ 61 w 231"/>
                <a:gd name="T33" fmla="*/ 147 h 147"/>
                <a:gd name="T34" fmla="*/ 69 w 231"/>
                <a:gd name="T35" fmla="*/ 145 h 147"/>
                <a:gd name="T36" fmla="*/ 76 w 231"/>
                <a:gd name="T37" fmla="*/ 143 h 147"/>
                <a:gd name="T38" fmla="*/ 83 w 231"/>
                <a:gd name="T39" fmla="*/ 141 h 147"/>
                <a:gd name="T40" fmla="*/ 90 w 231"/>
                <a:gd name="T41" fmla="*/ 137 h 147"/>
                <a:gd name="T42" fmla="*/ 102 w 231"/>
                <a:gd name="T43" fmla="*/ 129 h 147"/>
                <a:gd name="T44" fmla="*/ 108 w 231"/>
                <a:gd name="T45" fmla="*/ 123 h 147"/>
                <a:gd name="T46" fmla="*/ 108 w 231"/>
                <a:gd name="T47" fmla="*/ 123 h 147"/>
                <a:gd name="T48" fmla="*/ 112 w 231"/>
                <a:gd name="T49" fmla="*/ 118 h 147"/>
                <a:gd name="T50" fmla="*/ 116 w 231"/>
                <a:gd name="T51" fmla="*/ 113 h 147"/>
                <a:gd name="T52" fmla="*/ 127 w 231"/>
                <a:gd name="T53" fmla="*/ 73 h 147"/>
                <a:gd name="T54" fmla="*/ 162 w 231"/>
                <a:gd name="T55" fmla="*/ 26 h 147"/>
                <a:gd name="T56" fmla="*/ 219 w 231"/>
                <a:gd name="T57" fmla="*/ 47 h 147"/>
                <a:gd name="T58" fmla="*/ 219 w 231"/>
                <a:gd name="T59" fmla="*/ 47 h 147"/>
                <a:gd name="T60" fmla="*/ 226 w 231"/>
                <a:gd name="T61" fmla="*/ 19 h 147"/>
                <a:gd name="T62" fmla="*/ 221 w 231"/>
                <a:gd name="T63" fmla="*/ 14 h 147"/>
                <a:gd name="T64" fmla="*/ 216 w 231"/>
                <a:gd name="T65" fmla="*/ 10 h 147"/>
                <a:gd name="T66" fmla="*/ 213 w 231"/>
                <a:gd name="T67" fmla="*/ 9 h 147"/>
                <a:gd name="T68" fmla="*/ 177 w 231"/>
                <a:gd name="T69" fmla="*/ 0 h 147"/>
                <a:gd name="T70" fmla="*/ 137 w 231"/>
                <a:gd name="T71" fmla="*/ 11 h 147"/>
                <a:gd name="T72" fmla="*/ 132 w 231"/>
                <a:gd name="T73" fmla="*/ 15 h 147"/>
                <a:gd name="T74" fmla="*/ 127 w 231"/>
                <a:gd name="T75" fmla="*/ 20 h 147"/>
                <a:gd name="T76" fmla="*/ 123 w 231"/>
                <a:gd name="T77" fmla="*/ 24 h 147"/>
                <a:gd name="T78" fmla="*/ 118 w 231"/>
                <a:gd name="T79" fmla="*/ 30 h 147"/>
                <a:gd name="T80" fmla="*/ 103 w 231"/>
                <a:gd name="T81" fmla="*/ 7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1" h="147">
                  <a:moveTo>
                    <a:pt x="103" y="78"/>
                  </a:moveTo>
                  <a:cubicBezTo>
                    <a:pt x="103" y="78"/>
                    <a:pt x="103" y="79"/>
                    <a:pt x="103" y="79"/>
                  </a:cubicBezTo>
                  <a:cubicBezTo>
                    <a:pt x="103" y="80"/>
                    <a:pt x="103" y="81"/>
                    <a:pt x="103" y="83"/>
                  </a:cubicBezTo>
                  <a:cubicBezTo>
                    <a:pt x="103" y="83"/>
                    <a:pt x="103" y="83"/>
                    <a:pt x="102" y="84"/>
                  </a:cubicBezTo>
                  <a:cubicBezTo>
                    <a:pt x="102" y="85"/>
                    <a:pt x="102" y="86"/>
                    <a:pt x="101" y="88"/>
                  </a:cubicBezTo>
                  <a:cubicBezTo>
                    <a:pt x="101" y="88"/>
                    <a:pt x="101" y="89"/>
                    <a:pt x="101" y="89"/>
                  </a:cubicBezTo>
                  <a:cubicBezTo>
                    <a:pt x="101" y="90"/>
                    <a:pt x="100" y="91"/>
                    <a:pt x="100" y="91"/>
                  </a:cubicBezTo>
                  <a:cubicBezTo>
                    <a:pt x="100" y="92"/>
                    <a:pt x="100" y="93"/>
                    <a:pt x="99" y="94"/>
                  </a:cubicBezTo>
                  <a:cubicBezTo>
                    <a:pt x="99" y="94"/>
                    <a:pt x="99" y="94"/>
                    <a:pt x="99" y="95"/>
                  </a:cubicBezTo>
                  <a:cubicBezTo>
                    <a:pt x="98" y="96"/>
                    <a:pt x="97" y="98"/>
                    <a:pt x="96" y="99"/>
                  </a:cubicBezTo>
                  <a:cubicBezTo>
                    <a:pt x="96" y="99"/>
                    <a:pt x="96" y="100"/>
                    <a:pt x="96" y="100"/>
                  </a:cubicBezTo>
                  <a:cubicBezTo>
                    <a:pt x="94" y="103"/>
                    <a:pt x="91" y="106"/>
                    <a:pt x="88" y="109"/>
                  </a:cubicBezTo>
                  <a:cubicBezTo>
                    <a:pt x="88" y="109"/>
                    <a:pt x="88" y="109"/>
                    <a:pt x="88" y="110"/>
                  </a:cubicBezTo>
                  <a:cubicBezTo>
                    <a:pt x="86" y="111"/>
                    <a:pt x="85" y="112"/>
                    <a:pt x="84" y="113"/>
                  </a:cubicBezTo>
                  <a:cubicBezTo>
                    <a:pt x="83" y="113"/>
                    <a:pt x="83" y="113"/>
                    <a:pt x="83" y="114"/>
                  </a:cubicBezTo>
                  <a:cubicBezTo>
                    <a:pt x="82" y="115"/>
                    <a:pt x="80" y="116"/>
                    <a:pt x="79" y="116"/>
                  </a:cubicBezTo>
                  <a:cubicBezTo>
                    <a:pt x="78" y="116"/>
                    <a:pt x="78" y="117"/>
                    <a:pt x="78" y="117"/>
                  </a:cubicBezTo>
                  <a:cubicBezTo>
                    <a:pt x="76" y="118"/>
                    <a:pt x="75" y="119"/>
                    <a:pt x="73" y="119"/>
                  </a:cubicBezTo>
                  <a:cubicBezTo>
                    <a:pt x="72" y="119"/>
                    <a:pt x="72" y="120"/>
                    <a:pt x="72" y="120"/>
                  </a:cubicBezTo>
                  <a:cubicBezTo>
                    <a:pt x="70" y="120"/>
                    <a:pt x="69" y="121"/>
                    <a:pt x="67" y="121"/>
                  </a:cubicBezTo>
                  <a:cubicBezTo>
                    <a:pt x="67" y="121"/>
                    <a:pt x="66" y="122"/>
                    <a:pt x="65" y="122"/>
                  </a:cubicBezTo>
                  <a:cubicBezTo>
                    <a:pt x="64" y="122"/>
                    <a:pt x="63" y="122"/>
                    <a:pt x="62" y="122"/>
                  </a:cubicBezTo>
                  <a:cubicBezTo>
                    <a:pt x="61" y="123"/>
                    <a:pt x="60" y="123"/>
                    <a:pt x="60" y="123"/>
                  </a:cubicBezTo>
                  <a:cubicBezTo>
                    <a:pt x="58" y="123"/>
                    <a:pt x="56" y="123"/>
                    <a:pt x="54" y="123"/>
                  </a:cubicBezTo>
                  <a:cubicBezTo>
                    <a:pt x="54" y="123"/>
                    <a:pt x="54" y="123"/>
                    <a:pt x="54" y="123"/>
                  </a:cubicBezTo>
                  <a:cubicBezTo>
                    <a:pt x="43" y="123"/>
                    <a:pt x="32" y="119"/>
                    <a:pt x="24" y="113"/>
                  </a:cubicBezTo>
                  <a:cubicBezTo>
                    <a:pt x="19" y="110"/>
                    <a:pt x="15" y="105"/>
                    <a:pt x="12" y="100"/>
                  </a:cubicBezTo>
                  <a:cubicBezTo>
                    <a:pt x="12" y="100"/>
                    <a:pt x="12" y="100"/>
                    <a:pt x="12" y="100"/>
                  </a:cubicBezTo>
                  <a:cubicBezTo>
                    <a:pt x="12" y="100"/>
                    <a:pt x="12" y="100"/>
                    <a:pt x="12" y="100"/>
                  </a:cubicBezTo>
                  <a:cubicBezTo>
                    <a:pt x="9" y="108"/>
                    <a:pt x="5" y="116"/>
                    <a:pt x="0" y="123"/>
                  </a:cubicBezTo>
                  <a:cubicBezTo>
                    <a:pt x="0" y="123"/>
                    <a:pt x="0" y="124"/>
                    <a:pt x="0" y="124"/>
                  </a:cubicBezTo>
                  <a:cubicBezTo>
                    <a:pt x="14" y="138"/>
                    <a:pt x="33" y="147"/>
                    <a:pt x="54" y="147"/>
                  </a:cubicBezTo>
                  <a:cubicBezTo>
                    <a:pt x="54" y="147"/>
                    <a:pt x="54" y="147"/>
                    <a:pt x="54" y="147"/>
                  </a:cubicBezTo>
                  <a:cubicBezTo>
                    <a:pt x="56" y="147"/>
                    <a:pt x="59" y="147"/>
                    <a:pt x="61" y="147"/>
                  </a:cubicBezTo>
                  <a:cubicBezTo>
                    <a:pt x="61" y="147"/>
                    <a:pt x="62" y="147"/>
                    <a:pt x="62" y="146"/>
                  </a:cubicBezTo>
                  <a:cubicBezTo>
                    <a:pt x="65" y="146"/>
                    <a:pt x="67" y="146"/>
                    <a:pt x="69" y="145"/>
                  </a:cubicBezTo>
                  <a:cubicBezTo>
                    <a:pt x="69" y="145"/>
                    <a:pt x="70" y="145"/>
                    <a:pt x="70" y="145"/>
                  </a:cubicBezTo>
                  <a:cubicBezTo>
                    <a:pt x="72" y="145"/>
                    <a:pt x="74" y="144"/>
                    <a:pt x="76" y="143"/>
                  </a:cubicBezTo>
                  <a:cubicBezTo>
                    <a:pt x="76" y="143"/>
                    <a:pt x="77" y="143"/>
                    <a:pt x="77" y="143"/>
                  </a:cubicBezTo>
                  <a:cubicBezTo>
                    <a:pt x="79" y="143"/>
                    <a:pt x="81" y="142"/>
                    <a:pt x="83" y="141"/>
                  </a:cubicBezTo>
                  <a:cubicBezTo>
                    <a:pt x="83" y="141"/>
                    <a:pt x="84" y="141"/>
                    <a:pt x="84" y="140"/>
                  </a:cubicBezTo>
                  <a:cubicBezTo>
                    <a:pt x="86" y="139"/>
                    <a:pt x="88" y="138"/>
                    <a:pt x="90" y="137"/>
                  </a:cubicBezTo>
                  <a:cubicBezTo>
                    <a:pt x="90" y="137"/>
                    <a:pt x="91" y="137"/>
                    <a:pt x="91" y="137"/>
                  </a:cubicBezTo>
                  <a:cubicBezTo>
                    <a:pt x="95" y="135"/>
                    <a:pt x="99" y="132"/>
                    <a:pt x="102" y="129"/>
                  </a:cubicBezTo>
                  <a:cubicBezTo>
                    <a:pt x="102" y="129"/>
                    <a:pt x="103" y="128"/>
                    <a:pt x="103" y="128"/>
                  </a:cubicBezTo>
                  <a:cubicBezTo>
                    <a:pt x="104" y="127"/>
                    <a:pt x="106" y="125"/>
                    <a:pt x="108" y="123"/>
                  </a:cubicBezTo>
                  <a:cubicBezTo>
                    <a:pt x="108" y="123"/>
                    <a:pt x="108" y="123"/>
                    <a:pt x="108" y="123"/>
                  </a:cubicBezTo>
                  <a:cubicBezTo>
                    <a:pt x="108" y="123"/>
                    <a:pt x="108" y="123"/>
                    <a:pt x="108" y="123"/>
                  </a:cubicBezTo>
                  <a:cubicBezTo>
                    <a:pt x="109" y="122"/>
                    <a:pt x="110" y="120"/>
                    <a:pt x="111" y="119"/>
                  </a:cubicBezTo>
                  <a:cubicBezTo>
                    <a:pt x="112" y="119"/>
                    <a:pt x="112" y="118"/>
                    <a:pt x="112" y="118"/>
                  </a:cubicBezTo>
                  <a:cubicBezTo>
                    <a:pt x="113" y="117"/>
                    <a:pt x="114" y="116"/>
                    <a:pt x="115" y="114"/>
                  </a:cubicBezTo>
                  <a:cubicBezTo>
                    <a:pt x="115" y="114"/>
                    <a:pt x="115" y="114"/>
                    <a:pt x="116" y="113"/>
                  </a:cubicBezTo>
                  <a:cubicBezTo>
                    <a:pt x="123" y="102"/>
                    <a:pt x="127" y="88"/>
                    <a:pt x="127" y="73"/>
                  </a:cubicBezTo>
                  <a:cubicBezTo>
                    <a:pt x="127" y="73"/>
                    <a:pt x="127" y="73"/>
                    <a:pt x="127" y="73"/>
                  </a:cubicBezTo>
                  <a:cubicBezTo>
                    <a:pt x="127" y="73"/>
                    <a:pt x="127" y="73"/>
                    <a:pt x="127" y="73"/>
                  </a:cubicBezTo>
                  <a:cubicBezTo>
                    <a:pt x="127" y="51"/>
                    <a:pt x="142" y="32"/>
                    <a:pt x="162" y="26"/>
                  </a:cubicBezTo>
                  <a:cubicBezTo>
                    <a:pt x="167" y="24"/>
                    <a:pt x="172" y="23"/>
                    <a:pt x="177" y="23"/>
                  </a:cubicBezTo>
                  <a:cubicBezTo>
                    <a:pt x="195" y="23"/>
                    <a:pt x="211" y="33"/>
                    <a:pt x="219" y="47"/>
                  </a:cubicBezTo>
                  <a:cubicBezTo>
                    <a:pt x="219" y="47"/>
                    <a:pt x="219" y="47"/>
                    <a:pt x="219" y="47"/>
                  </a:cubicBezTo>
                  <a:cubicBezTo>
                    <a:pt x="219" y="47"/>
                    <a:pt x="219" y="47"/>
                    <a:pt x="219" y="47"/>
                  </a:cubicBezTo>
                  <a:cubicBezTo>
                    <a:pt x="222" y="38"/>
                    <a:pt x="226" y="30"/>
                    <a:pt x="231" y="23"/>
                  </a:cubicBezTo>
                  <a:cubicBezTo>
                    <a:pt x="230" y="22"/>
                    <a:pt x="228" y="20"/>
                    <a:pt x="226" y="19"/>
                  </a:cubicBezTo>
                  <a:cubicBezTo>
                    <a:pt x="226" y="18"/>
                    <a:pt x="225" y="18"/>
                    <a:pt x="225" y="17"/>
                  </a:cubicBezTo>
                  <a:cubicBezTo>
                    <a:pt x="224" y="16"/>
                    <a:pt x="222" y="15"/>
                    <a:pt x="221" y="14"/>
                  </a:cubicBezTo>
                  <a:cubicBezTo>
                    <a:pt x="221" y="14"/>
                    <a:pt x="220" y="13"/>
                    <a:pt x="219" y="13"/>
                  </a:cubicBezTo>
                  <a:cubicBezTo>
                    <a:pt x="218" y="12"/>
                    <a:pt x="217" y="11"/>
                    <a:pt x="216" y="10"/>
                  </a:cubicBezTo>
                  <a:cubicBezTo>
                    <a:pt x="215" y="10"/>
                    <a:pt x="214" y="9"/>
                    <a:pt x="213" y="9"/>
                  </a:cubicBezTo>
                  <a:cubicBezTo>
                    <a:pt x="213" y="9"/>
                    <a:pt x="213" y="9"/>
                    <a:pt x="213" y="9"/>
                  </a:cubicBezTo>
                  <a:cubicBezTo>
                    <a:pt x="212" y="9"/>
                    <a:pt x="212" y="9"/>
                    <a:pt x="212" y="9"/>
                  </a:cubicBezTo>
                  <a:cubicBezTo>
                    <a:pt x="202" y="3"/>
                    <a:pt x="190" y="0"/>
                    <a:pt x="177" y="0"/>
                  </a:cubicBezTo>
                  <a:cubicBezTo>
                    <a:pt x="164" y="0"/>
                    <a:pt x="151" y="3"/>
                    <a:pt x="141" y="9"/>
                  </a:cubicBezTo>
                  <a:cubicBezTo>
                    <a:pt x="140" y="10"/>
                    <a:pt x="138" y="11"/>
                    <a:pt x="137" y="11"/>
                  </a:cubicBezTo>
                  <a:cubicBezTo>
                    <a:pt x="136" y="12"/>
                    <a:pt x="136" y="13"/>
                    <a:pt x="135" y="13"/>
                  </a:cubicBezTo>
                  <a:cubicBezTo>
                    <a:pt x="134" y="14"/>
                    <a:pt x="133" y="14"/>
                    <a:pt x="132" y="15"/>
                  </a:cubicBezTo>
                  <a:cubicBezTo>
                    <a:pt x="131" y="16"/>
                    <a:pt x="130" y="17"/>
                    <a:pt x="128" y="18"/>
                  </a:cubicBezTo>
                  <a:cubicBezTo>
                    <a:pt x="128" y="19"/>
                    <a:pt x="127" y="19"/>
                    <a:pt x="127" y="20"/>
                  </a:cubicBezTo>
                  <a:cubicBezTo>
                    <a:pt x="126" y="21"/>
                    <a:pt x="125" y="21"/>
                    <a:pt x="124" y="22"/>
                  </a:cubicBezTo>
                  <a:cubicBezTo>
                    <a:pt x="124" y="23"/>
                    <a:pt x="123" y="23"/>
                    <a:pt x="123" y="24"/>
                  </a:cubicBezTo>
                  <a:cubicBezTo>
                    <a:pt x="121" y="25"/>
                    <a:pt x="120" y="27"/>
                    <a:pt x="119" y="29"/>
                  </a:cubicBezTo>
                  <a:cubicBezTo>
                    <a:pt x="118" y="29"/>
                    <a:pt x="118" y="30"/>
                    <a:pt x="118" y="30"/>
                  </a:cubicBezTo>
                  <a:cubicBezTo>
                    <a:pt x="109" y="42"/>
                    <a:pt x="104" y="57"/>
                    <a:pt x="104" y="73"/>
                  </a:cubicBezTo>
                  <a:cubicBezTo>
                    <a:pt x="104" y="75"/>
                    <a:pt x="103" y="76"/>
                    <a:pt x="103"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676"/>
            <p:cNvSpPr>
              <a:spLocks/>
            </p:cNvSpPr>
            <p:nvPr/>
          </p:nvSpPr>
          <p:spPr bwMode="auto">
            <a:xfrm>
              <a:off x="6005513" y="5927725"/>
              <a:ext cx="138113" cy="87313"/>
            </a:xfrm>
            <a:custGeom>
              <a:avLst/>
              <a:gdLst>
                <a:gd name="T0" fmla="*/ 107 w 232"/>
                <a:gd name="T1" fmla="*/ 52 h 147"/>
                <a:gd name="T2" fmla="*/ 104 w 232"/>
                <a:gd name="T3" fmla="*/ 67 h 147"/>
                <a:gd name="T4" fmla="*/ 104 w 232"/>
                <a:gd name="T5" fmla="*/ 72 h 147"/>
                <a:gd name="T6" fmla="*/ 104 w 232"/>
                <a:gd name="T7" fmla="*/ 73 h 147"/>
                <a:gd name="T8" fmla="*/ 104 w 232"/>
                <a:gd name="T9" fmla="*/ 73 h 147"/>
                <a:gd name="T10" fmla="*/ 104 w 232"/>
                <a:gd name="T11" fmla="*/ 74 h 147"/>
                <a:gd name="T12" fmla="*/ 104 w 232"/>
                <a:gd name="T13" fmla="*/ 79 h 147"/>
                <a:gd name="T14" fmla="*/ 103 w 232"/>
                <a:gd name="T15" fmla="*/ 84 h 147"/>
                <a:gd name="T16" fmla="*/ 101 w 232"/>
                <a:gd name="T17" fmla="*/ 90 h 147"/>
                <a:gd name="T18" fmla="*/ 96 w 232"/>
                <a:gd name="T19" fmla="*/ 100 h 147"/>
                <a:gd name="T20" fmla="*/ 84 w 232"/>
                <a:gd name="T21" fmla="*/ 113 h 147"/>
                <a:gd name="T22" fmla="*/ 73 w 232"/>
                <a:gd name="T23" fmla="*/ 119 h 147"/>
                <a:gd name="T24" fmla="*/ 66 w 232"/>
                <a:gd name="T25" fmla="*/ 122 h 147"/>
                <a:gd name="T26" fmla="*/ 60 w 232"/>
                <a:gd name="T27" fmla="*/ 123 h 147"/>
                <a:gd name="T28" fmla="*/ 20 w 232"/>
                <a:gd name="T29" fmla="*/ 109 h 147"/>
                <a:gd name="T30" fmla="*/ 16 w 232"/>
                <a:gd name="T31" fmla="*/ 105 h 147"/>
                <a:gd name="T32" fmla="*/ 12 w 232"/>
                <a:gd name="T33" fmla="*/ 100 h 147"/>
                <a:gd name="T34" fmla="*/ 0 w 232"/>
                <a:gd name="T35" fmla="*/ 123 h 147"/>
                <a:gd name="T36" fmla="*/ 0 w 232"/>
                <a:gd name="T37" fmla="*/ 123 h 147"/>
                <a:gd name="T38" fmla="*/ 62 w 232"/>
                <a:gd name="T39" fmla="*/ 147 h 147"/>
                <a:gd name="T40" fmla="*/ 70 w 232"/>
                <a:gd name="T41" fmla="*/ 145 h 147"/>
                <a:gd name="T42" fmla="*/ 112 w 232"/>
                <a:gd name="T43" fmla="*/ 119 h 147"/>
                <a:gd name="T44" fmla="*/ 116 w 232"/>
                <a:gd name="T45" fmla="*/ 113 h 147"/>
                <a:gd name="T46" fmla="*/ 163 w 232"/>
                <a:gd name="T47" fmla="*/ 26 h 147"/>
                <a:gd name="T48" fmla="*/ 220 w 232"/>
                <a:gd name="T49" fmla="*/ 47 h 147"/>
                <a:gd name="T50" fmla="*/ 220 w 232"/>
                <a:gd name="T51" fmla="*/ 47 h 147"/>
                <a:gd name="T52" fmla="*/ 227 w 232"/>
                <a:gd name="T53" fmla="*/ 19 h 147"/>
                <a:gd name="T54" fmla="*/ 222 w 232"/>
                <a:gd name="T55" fmla="*/ 14 h 147"/>
                <a:gd name="T56" fmla="*/ 216 w 232"/>
                <a:gd name="T57" fmla="*/ 10 h 147"/>
                <a:gd name="T58" fmla="*/ 213 w 232"/>
                <a:gd name="T59" fmla="*/ 9 h 147"/>
                <a:gd name="T60" fmla="*/ 178 w 232"/>
                <a:gd name="T61" fmla="*/ 0 h 147"/>
                <a:gd name="T62" fmla="*/ 142 w 232"/>
                <a:gd name="T63" fmla="*/ 9 h 147"/>
                <a:gd name="T64" fmla="*/ 121 w 232"/>
                <a:gd name="T65" fmla="*/ 26 h 147"/>
                <a:gd name="T66" fmla="*/ 119 w 232"/>
                <a:gd name="T67" fmla="*/ 30 h 147"/>
                <a:gd name="T68" fmla="*/ 116 w 232"/>
                <a:gd name="T69" fmla="*/ 33 h 147"/>
                <a:gd name="T70" fmla="*/ 116 w 232"/>
                <a:gd name="T71" fmla="*/ 33 h 147"/>
                <a:gd name="T72" fmla="*/ 107 w 232"/>
                <a:gd name="T73"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2" h="147">
                  <a:moveTo>
                    <a:pt x="107" y="52"/>
                  </a:moveTo>
                  <a:cubicBezTo>
                    <a:pt x="107" y="52"/>
                    <a:pt x="107" y="52"/>
                    <a:pt x="107" y="52"/>
                  </a:cubicBezTo>
                  <a:cubicBezTo>
                    <a:pt x="106" y="56"/>
                    <a:pt x="105" y="61"/>
                    <a:pt x="105" y="65"/>
                  </a:cubicBezTo>
                  <a:cubicBezTo>
                    <a:pt x="105" y="66"/>
                    <a:pt x="104" y="66"/>
                    <a:pt x="104" y="67"/>
                  </a:cubicBezTo>
                  <a:cubicBezTo>
                    <a:pt x="104" y="67"/>
                    <a:pt x="104" y="67"/>
                    <a:pt x="104" y="67"/>
                  </a:cubicBezTo>
                  <a:cubicBezTo>
                    <a:pt x="104" y="69"/>
                    <a:pt x="104" y="71"/>
                    <a:pt x="104" y="72"/>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4"/>
                    <a:pt x="104" y="74"/>
                    <a:pt x="104" y="74"/>
                  </a:cubicBezTo>
                  <a:cubicBezTo>
                    <a:pt x="104" y="75"/>
                    <a:pt x="104" y="76"/>
                    <a:pt x="104" y="78"/>
                  </a:cubicBezTo>
                  <a:cubicBezTo>
                    <a:pt x="104" y="78"/>
                    <a:pt x="104" y="79"/>
                    <a:pt x="104" y="79"/>
                  </a:cubicBezTo>
                  <a:cubicBezTo>
                    <a:pt x="104" y="80"/>
                    <a:pt x="103" y="81"/>
                    <a:pt x="103" y="82"/>
                  </a:cubicBezTo>
                  <a:cubicBezTo>
                    <a:pt x="103" y="83"/>
                    <a:pt x="103" y="83"/>
                    <a:pt x="103" y="84"/>
                  </a:cubicBezTo>
                  <a:cubicBezTo>
                    <a:pt x="103" y="85"/>
                    <a:pt x="103" y="86"/>
                    <a:pt x="102" y="86"/>
                  </a:cubicBezTo>
                  <a:cubicBezTo>
                    <a:pt x="102" y="88"/>
                    <a:pt x="102" y="89"/>
                    <a:pt x="101" y="90"/>
                  </a:cubicBezTo>
                  <a:cubicBezTo>
                    <a:pt x="101" y="90"/>
                    <a:pt x="101" y="91"/>
                    <a:pt x="101" y="91"/>
                  </a:cubicBezTo>
                  <a:cubicBezTo>
                    <a:pt x="100" y="94"/>
                    <a:pt x="98" y="97"/>
                    <a:pt x="96" y="100"/>
                  </a:cubicBezTo>
                  <a:cubicBezTo>
                    <a:pt x="93" y="105"/>
                    <a:pt x="89" y="110"/>
                    <a:pt x="84" y="113"/>
                  </a:cubicBezTo>
                  <a:cubicBezTo>
                    <a:pt x="84" y="113"/>
                    <a:pt x="84" y="113"/>
                    <a:pt x="84" y="113"/>
                  </a:cubicBezTo>
                  <a:cubicBezTo>
                    <a:pt x="80" y="116"/>
                    <a:pt x="77" y="118"/>
                    <a:pt x="73" y="119"/>
                  </a:cubicBezTo>
                  <a:cubicBezTo>
                    <a:pt x="73" y="119"/>
                    <a:pt x="73" y="119"/>
                    <a:pt x="73" y="119"/>
                  </a:cubicBezTo>
                  <a:cubicBezTo>
                    <a:pt x="71" y="120"/>
                    <a:pt x="69" y="121"/>
                    <a:pt x="68" y="121"/>
                  </a:cubicBezTo>
                  <a:cubicBezTo>
                    <a:pt x="67" y="121"/>
                    <a:pt x="67" y="121"/>
                    <a:pt x="66" y="122"/>
                  </a:cubicBezTo>
                  <a:cubicBezTo>
                    <a:pt x="65" y="122"/>
                    <a:pt x="63" y="122"/>
                    <a:pt x="62" y="123"/>
                  </a:cubicBezTo>
                  <a:cubicBezTo>
                    <a:pt x="61" y="123"/>
                    <a:pt x="61" y="123"/>
                    <a:pt x="60" y="123"/>
                  </a:cubicBezTo>
                  <a:cubicBezTo>
                    <a:pt x="58" y="123"/>
                    <a:pt x="56" y="123"/>
                    <a:pt x="54" y="123"/>
                  </a:cubicBezTo>
                  <a:cubicBezTo>
                    <a:pt x="41" y="123"/>
                    <a:pt x="29" y="118"/>
                    <a:pt x="20" y="109"/>
                  </a:cubicBezTo>
                  <a:cubicBezTo>
                    <a:pt x="20" y="109"/>
                    <a:pt x="19" y="108"/>
                    <a:pt x="19" y="108"/>
                  </a:cubicBezTo>
                  <a:cubicBezTo>
                    <a:pt x="18" y="107"/>
                    <a:pt x="17" y="106"/>
                    <a:pt x="16" y="105"/>
                  </a:cubicBezTo>
                  <a:cubicBezTo>
                    <a:pt x="14" y="103"/>
                    <a:pt x="13" y="102"/>
                    <a:pt x="12" y="100"/>
                  </a:cubicBezTo>
                  <a:cubicBezTo>
                    <a:pt x="12" y="100"/>
                    <a:pt x="12" y="100"/>
                    <a:pt x="12" y="100"/>
                  </a:cubicBezTo>
                  <a:cubicBezTo>
                    <a:pt x="12" y="100"/>
                    <a:pt x="12" y="100"/>
                    <a:pt x="12" y="100"/>
                  </a:cubicBezTo>
                  <a:cubicBezTo>
                    <a:pt x="9" y="108"/>
                    <a:pt x="5" y="116"/>
                    <a:pt x="0" y="123"/>
                  </a:cubicBezTo>
                  <a:cubicBezTo>
                    <a:pt x="0" y="123"/>
                    <a:pt x="0" y="123"/>
                    <a:pt x="0" y="123"/>
                  </a:cubicBezTo>
                  <a:cubicBezTo>
                    <a:pt x="0" y="123"/>
                    <a:pt x="0" y="123"/>
                    <a:pt x="0" y="123"/>
                  </a:cubicBezTo>
                  <a:cubicBezTo>
                    <a:pt x="14" y="138"/>
                    <a:pt x="33" y="147"/>
                    <a:pt x="54" y="147"/>
                  </a:cubicBezTo>
                  <a:cubicBezTo>
                    <a:pt x="57" y="147"/>
                    <a:pt x="59" y="147"/>
                    <a:pt x="62" y="147"/>
                  </a:cubicBezTo>
                  <a:cubicBezTo>
                    <a:pt x="62" y="147"/>
                    <a:pt x="62" y="147"/>
                    <a:pt x="62" y="147"/>
                  </a:cubicBezTo>
                  <a:cubicBezTo>
                    <a:pt x="65" y="146"/>
                    <a:pt x="67" y="146"/>
                    <a:pt x="70" y="145"/>
                  </a:cubicBezTo>
                  <a:cubicBezTo>
                    <a:pt x="70" y="145"/>
                    <a:pt x="70" y="145"/>
                    <a:pt x="70" y="145"/>
                  </a:cubicBezTo>
                  <a:cubicBezTo>
                    <a:pt x="87" y="142"/>
                    <a:pt x="102" y="132"/>
                    <a:pt x="112" y="119"/>
                  </a:cubicBezTo>
                  <a:cubicBezTo>
                    <a:pt x="112" y="119"/>
                    <a:pt x="112" y="118"/>
                    <a:pt x="112" y="118"/>
                  </a:cubicBezTo>
                  <a:cubicBezTo>
                    <a:pt x="114" y="117"/>
                    <a:pt x="115" y="115"/>
                    <a:pt x="116" y="113"/>
                  </a:cubicBezTo>
                  <a:cubicBezTo>
                    <a:pt x="124" y="102"/>
                    <a:pt x="128" y="88"/>
                    <a:pt x="128" y="73"/>
                  </a:cubicBezTo>
                  <a:cubicBezTo>
                    <a:pt x="128" y="51"/>
                    <a:pt x="143" y="32"/>
                    <a:pt x="163" y="26"/>
                  </a:cubicBezTo>
                  <a:cubicBezTo>
                    <a:pt x="168" y="24"/>
                    <a:pt x="173" y="23"/>
                    <a:pt x="178" y="23"/>
                  </a:cubicBezTo>
                  <a:cubicBezTo>
                    <a:pt x="196" y="23"/>
                    <a:pt x="211" y="33"/>
                    <a:pt x="220" y="47"/>
                  </a:cubicBezTo>
                  <a:cubicBezTo>
                    <a:pt x="220" y="47"/>
                    <a:pt x="220" y="47"/>
                    <a:pt x="220" y="47"/>
                  </a:cubicBezTo>
                  <a:cubicBezTo>
                    <a:pt x="220" y="47"/>
                    <a:pt x="220" y="47"/>
                    <a:pt x="220" y="47"/>
                  </a:cubicBezTo>
                  <a:cubicBezTo>
                    <a:pt x="223" y="38"/>
                    <a:pt x="227" y="30"/>
                    <a:pt x="232" y="23"/>
                  </a:cubicBezTo>
                  <a:cubicBezTo>
                    <a:pt x="230" y="22"/>
                    <a:pt x="229" y="20"/>
                    <a:pt x="227" y="19"/>
                  </a:cubicBezTo>
                  <a:cubicBezTo>
                    <a:pt x="226" y="18"/>
                    <a:pt x="226" y="18"/>
                    <a:pt x="225" y="17"/>
                  </a:cubicBezTo>
                  <a:cubicBezTo>
                    <a:pt x="224" y="16"/>
                    <a:pt x="223" y="15"/>
                    <a:pt x="222" y="14"/>
                  </a:cubicBezTo>
                  <a:cubicBezTo>
                    <a:pt x="221" y="14"/>
                    <a:pt x="220" y="13"/>
                    <a:pt x="220" y="13"/>
                  </a:cubicBezTo>
                  <a:cubicBezTo>
                    <a:pt x="218" y="12"/>
                    <a:pt x="217" y="11"/>
                    <a:pt x="216" y="10"/>
                  </a:cubicBezTo>
                  <a:cubicBezTo>
                    <a:pt x="215" y="10"/>
                    <a:pt x="215" y="9"/>
                    <a:pt x="214" y="9"/>
                  </a:cubicBezTo>
                  <a:cubicBezTo>
                    <a:pt x="214" y="9"/>
                    <a:pt x="213" y="9"/>
                    <a:pt x="213" y="9"/>
                  </a:cubicBezTo>
                  <a:cubicBezTo>
                    <a:pt x="213" y="9"/>
                    <a:pt x="213" y="9"/>
                    <a:pt x="213" y="9"/>
                  </a:cubicBezTo>
                  <a:cubicBezTo>
                    <a:pt x="203" y="3"/>
                    <a:pt x="191" y="0"/>
                    <a:pt x="178" y="0"/>
                  </a:cubicBezTo>
                  <a:cubicBezTo>
                    <a:pt x="165" y="0"/>
                    <a:pt x="153" y="3"/>
                    <a:pt x="142" y="9"/>
                  </a:cubicBezTo>
                  <a:cubicBezTo>
                    <a:pt x="142" y="9"/>
                    <a:pt x="142" y="9"/>
                    <a:pt x="142" y="9"/>
                  </a:cubicBezTo>
                  <a:cubicBezTo>
                    <a:pt x="134" y="13"/>
                    <a:pt x="127" y="19"/>
                    <a:pt x="121" y="26"/>
                  </a:cubicBezTo>
                  <a:cubicBezTo>
                    <a:pt x="121" y="26"/>
                    <a:pt x="121" y="26"/>
                    <a:pt x="121" y="26"/>
                  </a:cubicBezTo>
                  <a:cubicBezTo>
                    <a:pt x="120" y="27"/>
                    <a:pt x="120" y="28"/>
                    <a:pt x="119" y="29"/>
                  </a:cubicBezTo>
                  <a:cubicBezTo>
                    <a:pt x="119" y="29"/>
                    <a:pt x="119" y="29"/>
                    <a:pt x="119" y="30"/>
                  </a:cubicBezTo>
                  <a:cubicBezTo>
                    <a:pt x="118" y="31"/>
                    <a:pt x="117" y="32"/>
                    <a:pt x="116" y="33"/>
                  </a:cubicBezTo>
                  <a:cubicBezTo>
                    <a:pt x="116" y="33"/>
                    <a:pt x="116" y="33"/>
                    <a:pt x="116" y="33"/>
                  </a:cubicBezTo>
                  <a:cubicBezTo>
                    <a:pt x="116" y="33"/>
                    <a:pt x="116" y="33"/>
                    <a:pt x="116" y="33"/>
                  </a:cubicBezTo>
                  <a:cubicBezTo>
                    <a:pt x="116" y="33"/>
                    <a:pt x="116" y="33"/>
                    <a:pt x="116" y="33"/>
                  </a:cubicBezTo>
                  <a:cubicBezTo>
                    <a:pt x="112" y="39"/>
                    <a:pt x="110" y="45"/>
                    <a:pt x="108" y="51"/>
                  </a:cubicBezTo>
                  <a:cubicBezTo>
                    <a:pt x="107" y="51"/>
                    <a:pt x="107" y="52"/>
                    <a:pt x="1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677"/>
            <p:cNvSpPr>
              <a:spLocks/>
            </p:cNvSpPr>
            <p:nvPr/>
          </p:nvSpPr>
          <p:spPr bwMode="auto">
            <a:xfrm>
              <a:off x="6078538" y="5927725"/>
              <a:ext cx="101600" cy="87313"/>
            </a:xfrm>
            <a:custGeom>
              <a:avLst/>
              <a:gdLst>
                <a:gd name="T0" fmla="*/ 138 w 169"/>
                <a:gd name="T1" fmla="*/ 11 h 147"/>
                <a:gd name="T2" fmla="*/ 133 w 169"/>
                <a:gd name="T3" fmla="*/ 14 h 147"/>
                <a:gd name="T4" fmla="*/ 129 w 169"/>
                <a:gd name="T5" fmla="*/ 18 h 147"/>
                <a:gd name="T6" fmla="*/ 124 w 169"/>
                <a:gd name="T7" fmla="*/ 23 h 147"/>
                <a:gd name="T8" fmla="*/ 120 w 169"/>
                <a:gd name="T9" fmla="*/ 27 h 147"/>
                <a:gd name="T10" fmla="*/ 116 w 169"/>
                <a:gd name="T11" fmla="*/ 33 h 147"/>
                <a:gd name="T12" fmla="*/ 116 w 169"/>
                <a:gd name="T13" fmla="*/ 33 h 147"/>
                <a:gd name="T14" fmla="*/ 110 w 169"/>
                <a:gd name="T15" fmla="*/ 43 h 147"/>
                <a:gd name="T16" fmla="*/ 107 w 169"/>
                <a:gd name="T17" fmla="*/ 51 h 147"/>
                <a:gd name="T18" fmla="*/ 107 w 169"/>
                <a:gd name="T19" fmla="*/ 52 h 147"/>
                <a:gd name="T20" fmla="*/ 105 w 169"/>
                <a:gd name="T21" fmla="*/ 58 h 147"/>
                <a:gd name="T22" fmla="*/ 104 w 169"/>
                <a:gd name="T23" fmla="*/ 73 h 147"/>
                <a:gd name="T24" fmla="*/ 103 w 169"/>
                <a:gd name="T25" fmla="*/ 79 h 147"/>
                <a:gd name="T26" fmla="*/ 103 w 169"/>
                <a:gd name="T27" fmla="*/ 84 h 147"/>
                <a:gd name="T28" fmla="*/ 101 w 169"/>
                <a:gd name="T29" fmla="*/ 89 h 147"/>
                <a:gd name="T30" fmla="*/ 99 w 169"/>
                <a:gd name="T31" fmla="*/ 94 h 147"/>
                <a:gd name="T32" fmla="*/ 96 w 169"/>
                <a:gd name="T33" fmla="*/ 99 h 147"/>
                <a:gd name="T34" fmla="*/ 88 w 169"/>
                <a:gd name="T35" fmla="*/ 109 h 147"/>
                <a:gd name="T36" fmla="*/ 84 w 169"/>
                <a:gd name="T37" fmla="*/ 113 h 147"/>
                <a:gd name="T38" fmla="*/ 79 w 169"/>
                <a:gd name="T39" fmla="*/ 116 h 147"/>
                <a:gd name="T40" fmla="*/ 73 w 169"/>
                <a:gd name="T41" fmla="*/ 119 h 147"/>
                <a:gd name="T42" fmla="*/ 68 w 169"/>
                <a:gd name="T43" fmla="*/ 121 h 147"/>
                <a:gd name="T44" fmla="*/ 62 w 169"/>
                <a:gd name="T45" fmla="*/ 122 h 147"/>
                <a:gd name="T46" fmla="*/ 55 w 169"/>
                <a:gd name="T47" fmla="*/ 123 h 147"/>
                <a:gd name="T48" fmla="*/ 28 w 169"/>
                <a:gd name="T49" fmla="*/ 116 h 147"/>
                <a:gd name="T50" fmla="*/ 12 w 169"/>
                <a:gd name="T51" fmla="*/ 100 h 147"/>
                <a:gd name="T52" fmla="*/ 0 w 169"/>
                <a:gd name="T53" fmla="*/ 123 h 147"/>
                <a:gd name="T54" fmla="*/ 54 w 169"/>
                <a:gd name="T55" fmla="*/ 147 h 147"/>
                <a:gd name="T56" fmla="*/ 61 w 169"/>
                <a:gd name="T57" fmla="*/ 147 h 147"/>
                <a:gd name="T58" fmla="*/ 69 w 169"/>
                <a:gd name="T59" fmla="*/ 145 h 147"/>
                <a:gd name="T60" fmla="*/ 76 w 169"/>
                <a:gd name="T61" fmla="*/ 143 h 147"/>
                <a:gd name="T62" fmla="*/ 83 w 169"/>
                <a:gd name="T63" fmla="*/ 141 h 147"/>
                <a:gd name="T64" fmla="*/ 90 w 169"/>
                <a:gd name="T65" fmla="*/ 137 h 147"/>
                <a:gd name="T66" fmla="*/ 102 w 169"/>
                <a:gd name="T67" fmla="*/ 129 h 147"/>
                <a:gd name="T68" fmla="*/ 108 w 169"/>
                <a:gd name="T69" fmla="*/ 123 h 147"/>
                <a:gd name="T70" fmla="*/ 108 w 169"/>
                <a:gd name="T71" fmla="*/ 123 h 147"/>
                <a:gd name="T72" fmla="*/ 112 w 169"/>
                <a:gd name="T73" fmla="*/ 118 h 147"/>
                <a:gd name="T74" fmla="*/ 116 w 169"/>
                <a:gd name="T75" fmla="*/ 113 h 147"/>
                <a:gd name="T76" fmla="*/ 128 w 169"/>
                <a:gd name="T77" fmla="*/ 73 h 147"/>
                <a:gd name="T78" fmla="*/ 128 w 169"/>
                <a:gd name="T79" fmla="*/ 68 h 147"/>
                <a:gd name="T80" fmla="*/ 129 w 169"/>
                <a:gd name="T81" fmla="*/ 64 h 147"/>
                <a:gd name="T82" fmla="*/ 130 w 169"/>
                <a:gd name="T83" fmla="*/ 59 h 147"/>
                <a:gd name="T84" fmla="*/ 131 w 169"/>
                <a:gd name="T85" fmla="*/ 55 h 147"/>
                <a:gd name="T86" fmla="*/ 133 w 169"/>
                <a:gd name="T87" fmla="*/ 51 h 147"/>
                <a:gd name="T88" fmla="*/ 135 w 169"/>
                <a:gd name="T89" fmla="*/ 47 h 147"/>
                <a:gd name="T90" fmla="*/ 138 w 169"/>
                <a:gd name="T91" fmla="*/ 43 h 147"/>
                <a:gd name="T92" fmla="*/ 140 w 169"/>
                <a:gd name="T93" fmla="*/ 40 h 147"/>
                <a:gd name="T94" fmla="*/ 157 w 169"/>
                <a:gd name="T95" fmla="*/ 28 h 147"/>
                <a:gd name="T96" fmla="*/ 161 w 169"/>
                <a:gd name="T97" fmla="*/ 26 h 147"/>
                <a:gd name="T98" fmla="*/ 165 w 169"/>
                <a:gd name="T99" fmla="*/ 25 h 147"/>
                <a:gd name="T100" fmla="*/ 169 w 169"/>
                <a:gd name="T101" fmla="*/ 24 h 147"/>
                <a:gd name="T102" fmla="*/ 169 w 169"/>
                <a:gd name="T103"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9" h="147">
                  <a:moveTo>
                    <a:pt x="142" y="9"/>
                  </a:moveTo>
                  <a:cubicBezTo>
                    <a:pt x="141" y="9"/>
                    <a:pt x="139" y="10"/>
                    <a:pt x="138" y="11"/>
                  </a:cubicBezTo>
                  <a:cubicBezTo>
                    <a:pt x="137" y="11"/>
                    <a:pt x="137" y="12"/>
                    <a:pt x="136" y="12"/>
                  </a:cubicBezTo>
                  <a:cubicBezTo>
                    <a:pt x="135" y="13"/>
                    <a:pt x="134" y="14"/>
                    <a:pt x="133" y="14"/>
                  </a:cubicBezTo>
                  <a:cubicBezTo>
                    <a:pt x="133" y="15"/>
                    <a:pt x="132" y="15"/>
                    <a:pt x="131" y="16"/>
                  </a:cubicBezTo>
                  <a:cubicBezTo>
                    <a:pt x="130" y="17"/>
                    <a:pt x="130" y="17"/>
                    <a:pt x="129" y="18"/>
                  </a:cubicBezTo>
                  <a:cubicBezTo>
                    <a:pt x="128" y="19"/>
                    <a:pt x="127" y="20"/>
                    <a:pt x="125" y="21"/>
                  </a:cubicBezTo>
                  <a:cubicBezTo>
                    <a:pt x="125" y="22"/>
                    <a:pt x="124" y="22"/>
                    <a:pt x="124" y="23"/>
                  </a:cubicBezTo>
                  <a:cubicBezTo>
                    <a:pt x="123" y="24"/>
                    <a:pt x="122" y="25"/>
                    <a:pt x="121" y="25"/>
                  </a:cubicBezTo>
                  <a:cubicBezTo>
                    <a:pt x="121" y="26"/>
                    <a:pt x="121" y="26"/>
                    <a:pt x="120" y="27"/>
                  </a:cubicBezTo>
                  <a:cubicBezTo>
                    <a:pt x="119" y="29"/>
                    <a:pt x="117" y="31"/>
                    <a:pt x="116" y="33"/>
                  </a:cubicBezTo>
                  <a:cubicBezTo>
                    <a:pt x="116" y="33"/>
                    <a:pt x="116" y="33"/>
                    <a:pt x="116" y="33"/>
                  </a:cubicBezTo>
                  <a:cubicBezTo>
                    <a:pt x="116" y="33"/>
                    <a:pt x="116" y="33"/>
                    <a:pt x="116" y="33"/>
                  </a:cubicBezTo>
                  <a:cubicBezTo>
                    <a:pt x="116" y="33"/>
                    <a:pt x="116" y="33"/>
                    <a:pt x="116" y="33"/>
                  </a:cubicBezTo>
                  <a:cubicBezTo>
                    <a:pt x="114" y="36"/>
                    <a:pt x="112" y="40"/>
                    <a:pt x="110" y="43"/>
                  </a:cubicBezTo>
                  <a:cubicBezTo>
                    <a:pt x="110" y="43"/>
                    <a:pt x="110" y="43"/>
                    <a:pt x="110" y="43"/>
                  </a:cubicBezTo>
                  <a:cubicBezTo>
                    <a:pt x="110" y="43"/>
                    <a:pt x="110" y="43"/>
                    <a:pt x="110" y="43"/>
                  </a:cubicBezTo>
                  <a:cubicBezTo>
                    <a:pt x="109" y="46"/>
                    <a:pt x="108" y="49"/>
                    <a:pt x="107" y="51"/>
                  </a:cubicBezTo>
                  <a:cubicBezTo>
                    <a:pt x="107" y="51"/>
                    <a:pt x="107" y="52"/>
                    <a:pt x="107" y="52"/>
                  </a:cubicBezTo>
                  <a:cubicBezTo>
                    <a:pt x="107" y="52"/>
                    <a:pt x="107" y="52"/>
                    <a:pt x="107" y="52"/>
                  </a:cubicBezTo>
                  <a:cubicBezTo>
                    <a:pt x="106" y="54"/>
                    <a:pt x="106" y="55"/>
                    <a:pt x="106" y="57"/>
                  </a:cubicBezTo>
                  <a:cubicBezTo>
                    <a:pt x="106" y="57"/>
                    <a:pt x="105" y="57"/>
                    <a:pt x="105" y="58"/>
                  </a:cubicBezTo>
                  <a:cubicBezTo>
                    <a:pt x="105" y="58"/>
                    <a:pt x="105" y="58"/>
                    <a:pt x="105" y="58"/>
                  </a:cubicBezTo>
                  <a:cubicBezTo>
                    <a:pt x="104" y="63"/>
                    <a:pt x="104" y="68"/>
                    <a:pt x="104" y="73"/>
                  </a:cubicBezTo>
                  <a:cubicBezTo>
                    <a:pt x="104" y="75"/>
                    <a:pt x="104" y="76"/>
                    <a:pt x="103" y="78"/>
                  </a:cubicBezTo>
                  <a:cubicBezTo>
                    <a:pt x="103" y="78"/>
                    <a:pt x="103" y="79"/>
                    <a:pt x="103" y="79"/>
                  </a:cubicBezTo>
                  <a:cubicBezTo>
                    <a:pt x="103" y="80"/>
                    <a:pt x="103" y="81"/>
                    <a:pt x="103" y="83"/>
                  </a:cubicBezTo>
                  <a:cubicBezTo>
                    <a:pt x="103" y="83"/>
                    <a:pt x="103" y="83"/>
                    <a:pt x="103" y="84"/>
                  </a:cubicBezTo>
                  <a:cubicBezTo>
                    <a:pt x="102" y="85"/>
                    <a:pt x="102" y="86"/>
                    <a:pt x="102" y="88"/>
                  </a:cubicBezTo>
                  <a:cubicBezTo>
                    <a:pt x="101" y="88"/>
                    <a:pt x="101" y="89"/>
                    <a:pt x="101" y="89"/>
                  </a:cubicBezTo>
                  <a:cubicBezTo>
                    <a:pt x="101" y="90"/>
                    <a:pt x="100" y="91"/>
                    <a:pt x="100" y="92"/>
                  </a:cubicBezTo>
                  <a:cubicBezTo>
                    <a:pt x="100" y="92"/>
                    <a:pt x="100" y="93"/>
                    <a:pt x="99" y="94"/>
                  </a:cubicBezTo>
                  <a:cubicBezTo>
                    <a:pt x="99" y="94"/>
                    <a:pt x="99" y="95"/>
                    <a:pt x="99" y="95"/>
                  </a:cubicBezTo>
                  <a:cubicBezTo>
                    <a:pt x="98" y="96"/>
                    <a:pt x="97" y="98"/>
                    <a:pt x="96" y="99"/>
                  </a:cubicBezTo>
                  <a:cubicBezTo>
                    <a:pt x="96" y="99"/>
                    <a:pt x="96" y="100"/>
                    <a:pt x="96" y="100"/>
                  </a:cubicBezTo>
                  <a:cubicBezTo>
                    <a:pt x="94" y="103"/>
                    <a:pt x="91" y="106"/>
                    <a:pt x="88" y="109"/>
                  </a:cubicBezTo>
                  <a:cubicBezTo>
                    <a:pt x="88" y="109"/>
                    <a:pt x="88" y="110"/>
                    <a:pt x="88" y="110"/>
                  </a:cubicBezTo>
                  <a:cubicBezTo>
                    <a:pt x="87" y="111"/>
                    <a:pt x="85" y="112"/>
                    <a:pt x="84" y="113"/>
                  </a:cubicBezTo>
                  <a:cubicBezTo>
                    <a:pt x="84" y="113"/>
                    <a:pt x="83" y="113"/>
                    <a:pt x="83" y="114"/>
                  </a:cubicBezTo>
                  <a:cubicBezTo>
                    <a:pt x="82" y="115"/>
                    <a:pt x="80" y="115"/>
                    <a:pt x="79" y="116"/>
                  </a:cubicBezTo>
                  <a:cubicBezTo>
                    <a:pt x="79" y="116"/>
                    <a:pt x="78" y="117"/>
                    <a:pt x="78" y="117"/>
                  </a:cubicBezTo>
                  <a:cubicBezTo>
                    <a:pt x="76" y="118"/>
                    <a:pt x="75" y="119"/>
                    <a:pt x="73" y="119"/>
                  </a:cubicBezTo>
                  <a:cubicBezTo>
                    <a:pt x="72" y="119"/>
                    <a:pt x="72" y="120"/>
                    <a:pt x="72" y="120"/>
                  </a:cubicBezTo>
                  <a:cubicBezTo>
                    <a:pt x="70" y="120"/>
                    <a:pt x="69" y="121"/>
                    <a:pt x="68" y="121"/>
                  </a:cubicBezTo>
                  <a:cubicBezTo>
                    <a:pt x="67" y="121"/>
                    <a:pt x="66" y="122"/>
                    <a:pt x="65" y="122"/>
                  </a:cubicBezTo>
                  <a:cubicBezTo>
                    <a:pt x="64" y="122"/>
                    <a:pt x="63" y="122"/>
                    <a:pt x="62" y="122"/>
                  </a:cubicBezTo>
                  <a:cubicBezTo>
                    <a:pt x="61" y="123"/>
                    <a:pt x="60" y="123"/>
                    <a:pt x="60" y="123"/>
                  </a:cubicBezTo>
                  <a:cubicBezTo>
                    <a:pt x="58" y="123"/>
                    <a:pt x="56" y="123"/>
                    <a:pt x="55" y="123"/>
                  </a:cubicBezTo>
                  <a:cubicBezTo>
                    <a:pt x="54" y="123"/>
                    <a:pt x="54" y="123"/>
                    <a:pt x="54" y="123"/>
                  </a:cubicBezTo>
                  <a:cubicBezTo>
                    <a:pt x="44" y="123"/>
                    <a:pt x="35" y="120"/>
                    <a:pt x="28" y="116"/>
                  </a:cubicBezTo>
                  <a:cubicBezTo>
                    <a:pt x="21" y="112"/>
                    <a:pt x="16" y="106"/>
                    <a:pt x="12" y="100"/>
                  </a:cubicBezTo>
                  <a:cubicBezTo>
                    <a:pt x="12" y="100"/>
                    <a:pt x="12" y="100"/>
                    <a:pt x="12" y="100"/>
                  </a:cubicBezTo>
                  <a:cubicBezTo>
                    <a:pt x="12" y="100"/>
                    <a:pt x="12" y="100"/>
                    <a:pt x="12" y="100"/>
                  </a:cubicBezTo>
                  <a:cubicBezTo>
                    <a:pt x="9" y="108"/>
                    <a:pt x="5" y="116"/>
                    <a:pt x="0" y="123"/>
                  </a:cubicBezTo>
                  <a:cubicBezTo>
                    <a:pt x="2" y="125"/>
                    <a:pt x="4" y="127"/>
                    <a:pt x="6" y="129"/>
                  </a:cubicBezTo>
                  <a:cubicBezTo>
                    <a:pt x="19" y="140"/>
                    <a:pt x="36" y="147"/>
                    <a:pt x="54" y="147"/>
                  </a:cubicBezTo>
                  <a:cubicBezTo>
                    <a:pt x="54" y="147"/>
                    <a:pt x="54" y="147"/>
                    <a:pt x="54" y="147"/>
                  </a:cubicBezTo>
                  <a:cubicBezTo>
                    <a:pt x="57" y="147"/>
                    <a:pt x="59" y="147"/>
                    <a:pt x="61" y="147"/>
                  </a:cubicBezTo>
                  <a:cubicBezTo>
                    <a:pt x="61" y="147"/>
                    <a:pt x="62" y="147"/>
                    <a:pt x="62" y="146"/>
                  </a:cubicBezTo>
                  <a:cubicBezTo>
                    <a:pt x="65" y="146"/>
                    <a:pt x="67" y="146"/>
                    <a:pt x="69" y="145"/>
                  </a:cubicBezTo>
                  <a:cubicBezTo>
                    <a:pt x="69" y="145"/>
                    <a:pt x="70" y="145"/>
                    <a:pt x="70" y="145"/>
                  </a:cubicBezTo>
                  <a:cubicBezTo>
                    <a:pt x="72" y="145"/>
                    <a:pt x="74" y="144"/>
                    <a:pt x="76" y="143"/>
                  </a:cubicBezTo>
                  <a:cubicBezTo>
                    <a:pt x="77" y="143"/>
                    <a:pt x="77" y="143"/>
                    <a:pt x="77" y="143"/>
                  </a:cubicBezTo>
                  <a:cubicBezTo>
                    <a:pt x="79" y="143"/>
                    <a:pt x="81" y="142"/>
                    <a:pt x="83" y="141"/>
                  </a:cubicBezTo>
                  <a:cubicBezTo>
                    <a:pt x="84" y="141"/>
                    <a:pt x="84" y="141"/>
                    <a:pt x="84" y="140"/>
                  </a:cubicBezTo>
                  <a:cubicBezTo>
                    <a:pt x="86" y="139"/>
                    <a:pt x="88" y="138"/>
                    <a:pt x="90" y="137"/>
                  </a:cubicBezTo>
                  <a:cubicBezTo>
                    <a:pt x="90" y="137"/>
                    <a:pt x="91" y="137"/>
                    <a:pt x="91" y="137"/>
                  </a:cubicBezTo>
                  <a:cubicBezTo>
                    <a:pt x="95" y="135"/>
                    <a:pt x="99" y="132"/>
                    <a:pt x="102" y="129"/>
                  </a:cubicBezTo>
                  <a:cubicBezTo>
                    <a:pt x="102" y="129"/>
                    <a:pt x="103" y="128"/>
                    <a:pt x="103" y="128"/>
                  </a:cubicBezTo>
                  <a:cubicBezTo>
                    <a:pt x="105" y="127"/>
                    <a:pt x="106" y="125"/>
                    <a:pt x="108" y="123"/>
                  </a:cubicBezTo>
                  <a:cubicBezTo>
                    <a:pt x="108" y="123"/>
                    <a:pt x="108" y="123"/>
                    <a:pt x="108" y="123"/>
                  </a:cubicBezTo>
                  <a:cubicBezTo>
                    <a:pt x="108" y="123"/>
                    <a:pt x="108" y="123"/>
                    <a:pt x="108" y="123"/>
                  </a:cubicBezTo>
                  <a:cubicBezTo>
                    <a:pt x="109" y="122"/>
                    <a:pt x="110" y="121"/>
                    <a:pt x="111" y="119"/>
                  </a:cubicBezTo>
                  <a:cubicBezTo>
                    <a:pt x="112" y="119"/>
                    <a:pt x="112" y="118"/>
                    <a:pt x="112" y="118"/>
                  </a:cubicBezTo>
                  <a:cubicBezTo>
                    <a:pt x="113" y="117"/>
                    <a:pt x="114" y="116"/>
                    <a:pt x="115" y="114"/>
                  </a:cubicBezTo>
                  <a:cubicBezTo>
                    <a:pt x="115" y="114"/>
                    <a:pt x="115" y="114"/>
                    <a:pt x="116" y="113"/>
                  </a:cubicBezTo>
                  <a:cubicBezTo>
                    <a:pt x="123" y="102"/>
                    <a:pt x="128" y="88"/>
                    <a:pt x="128" y="73"/>
                  </a:cubicBezTo>
                  <a:cubicBezTo>
                    <a:pt x="128" y="73"/>
                    <a:pt x="128" y="73"/>
                    <a:pt x="128" y="73"/>
                  </a:cubicBezTo>
                  <a:cubicBezTo>
                    <a:pt x="128" y="73"/>
                    <a:pt x="128" y="73"/>
                    <a:pt x="128" y="73"/>
                  </a:cubicBezTo>
                  <a:cubicBezTo>
                    <a:pt x="128" y="72"/>
                    <a:pt x="128" y="70"/>
                    <a:pt x="128" y="68"/>
                  </a:cubicBezTo>
                  <a:cubicBezTo>
                    <a:pt x="128" y="68"/>
                    <a:pt x="128" y="68"/>
                    <a:pt x="128" y="68"/>
                  </a:cubicBezTo>
                  <a:cubicBezTo>
                    <a:pt x="128" y="66"/>
                    <a:pt x="128" y="65"/>
                    <a:pt x="129" y="64"/>
                  </a:cubicBezTo>
                  <a:cubicBezTo>
                    <a:pt x="129" y="63"/>
                    <a:pt x="129" y="63"/>
                    <a:pt x="129" y="62"/>
                  </a:cubicBezTo>
                  <a:cubicBezTo>
                    <a:pt x="129" y="61"/>
                    <a:pt x="129" y="60"/>
                    <a:pt x="130" y="59"/>
                  </a:cubicBezTo>
                  <a:cubicBezTo>
                    <a:pt x="130" y="59"/>
                    <a:pt x="130" y="58"/>
                    <a:pt x="130" y="58"/>
                  </a:cubicBezTo>
                  <a:cubicBezTo>
                    <a:pt x="130" y="57"/>
                    <a:pt x="131" y="56"/>
                    <a:pt x="131" y="55"/>
                  </a:cubicBezTo>
                  <a:cubicBezTo>
                    <a:pt x="131" y="54"/>
                    <a:pt x="132" y="54"/>
                    <a:pt x="132" y="53"/>
                  </a:cubicBezTo>
                  <a:cubicBezTo>
                    <a:pt x="132" y="52"/>
                    <a:pt x="133" y="51"/>
                    <a:pt x="133" y="51"/>
                  </a:cubicBezTo>
                  <a:cubicBezTo>
                    <a:pt x="133" y="50"/>
                    <a:pt x="134" y="49"/>
                    <a:pt x="134" y="49"/>
                  </a:cubicBezTo>
                  <a:cubicBezTo>
                    <a:pt x="134" y="48"/>
                    <a:pt x="135" y="47"/>
                    <a:pt x="135" y="47"/>
                  </a:cubicBezTo>
                  <a:cubicBezTo>
                    <a:pt x="136" y="46"/>
                    <a:pt x="136" y="45"/>
                    <a:pt x="137" y="45"/>
                  </a:cubicBezTo>
                  <a:cubicBezTo>
                    <a:pt x="137" y="44"/>
                    <a:pt x="137" y="44"/>
                    <a:pt x="138" y="43"/>
                  </a:cubicBezTo>
                  <a:cubicBezTo>
                    <a:pt x="138" y="42"/>
                    <a:pt x="139" y="42"/>
                    <a:pt x="139" y="41"/>
                  </a:cubicBezTo>
                  <a:cubicBezTo>
                    <a:pt x="140" y="41"/>
                    <a:pt x="140" y="40"/>
                    <a:pt x="140" y="40"/>
                  </a:cubicBezTo>
                  <a:cubicBezTo>
                    <a:pt x="145" y="35"/>
                    <a:pt x="150" y="31"/>
                    <a:pt x="156" y="28"/>
                  </a:cubicBezTo>
                  <a:cubicBezTo>
                    <a:pt x="156" y="28"/>
                    <a:pt x="157" y="28"/>
                    <a:pt x="157" y="28"/>
                  </a:cubicBezTo>
                  <a:cubicBezTo>
                    <a:pt x="158" y="28"/>
                    <a:pt x="159" y="27"/>
                    <a:pt x="160" y="27"/>
                  </a:cubicBezTo>
                  <a:cubicBezTo>
                    <a:pt x="160" y="26"/>
                    <a:pt x="161" y="26"/>
                    <a:pt x="161" y="26"/>
                  </a:cubicBezTo>
                  <a:cubicBezTo>
                    <a:pt x="162" y="26"/>
                    <a:pt x="163" y="26"/>
                    <a:pt x="165" y="25"/>
                  </a:cubicBezTo>
                  <a:cubicBezTo>
                    <a:pt x="165" y="25"/>
                    <a:pt x="165" y="25"/>
                    <a:pt x="165" y="25"/>
                  </a:cubicBezTo>
                  <a:cubicBezTo>
                    <a:pt x="166" y="25"/>
                    <a:pt x="168" y="24"/>
                    <a:pt x="169" y="24"/>
                  </a:cubicBezTo>
                  <a:cubicBezTo>
                    <a:pt x="169" y="24"/>
                    <a:pt x="169" y="24"/>
                    <a:pt x="169" y="24"/>
                  </a:cubicBezTo>
                  <a:cubicBezTo>
                    <a:pt x="169" y="9"/>
                    <a:pt x="169" y="9"/>
                    <a:pt x="169" y="9"/>
                  </a:cubicBezTo>
                  <a:cubicBezTo>
                    <a:pt x="169" y="0"/>
                    <a:pt x="169" y="0"/>
                    <a:pt x="169" y="0"/>
                  </a:cubicBezTo>
                  <a:cubicBezTo>
                    <a:pt x="159" y="1"/>
                    <a:pt x="150" y="4"/>
                    <a:pt x="14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Freeform 1678"/>
            <p:cNvSpPr>
              <a:spLocks/>
            </p:cNvSpPr>
            <p:nvPr/>
          </p:nvSpPr>
          <p:spPr bwMode="auto">
            <a:xfrm>
              <a:off x="6151563" y="5988050"/>
              <a:ext cx="28575" cy="26988"/>
            </a:xfrm>
            <a:custGeom>
              <a:avLst/>
              <a:gdLst>
                <a:gd name="T0" fmla="*/ 31 w 46"/>
                <a:gd name="T1" fmla="*/ 17 h 46"/>
                <a:gd name="T2" fmla="*/ 28 w 46"/>
                <a:gd name="T3" fmla="*/ 15 h 46"/>
                <a:gd name="T4" fmla="*/ 26 w 46"/>
                <a:gd name="T5" fmla="*/ 14 h 46"/>
                <a:gd name="T6" fmla="*/ 23 w 46"/>
                <a:gd name="T7" fmla="*/ 12 h 46"/>
                <a:gd name="T8" fmla="*/ 21 w 46"/>
                <a:gd name="T9" fmla="*/ 10 h 46"/>
                <a:gd name="T10" fmla="*/ 19 w 46"/>
                <a:gd name="T11" fmla="*/ 9 h 46"/>
                <a:gd name="T12" fmla="*/ 17 w 46"/>
                <a:gd name="T13" fmla="*/ 6 h 46"/>
                <a:gd name="T14" fmla="*/ 16 w 46"/>
                <a:gd name="T15" fmla="*/ 4 h 46"/>
                <a:gd name="T16" fmla="*/ 12 w 46"/>
                <a:gd name="T17" fmla="*/ 0 h 46"/>
                <a:gd name="T18" fmla="*/ 12 w 46"/>
                <a:gd name="T19" fmla="*/ 0 h 46"/>
                <a:gd name="T20" fmla="*/ 12 w 46"/>
                <a:gd name="T21" fmla="*/ 0 h 46"/>
                <a:gd name="T22" fmla="*/ 0 w 46"/>
                <a:gd name="T23" fmla="*/ 23 h 46"/>
                <a:gd name="T24" fmla="*/ 0 w 46"/>
                <a:gd name="T25" fmla="*/ 23 h 46"/>
                <a:gd name="T26" fmla="*/ 0 w 46"/>
                <a:gd name="T27" fmla="*/ 23 h 46"/>
                <a:gd name="T28" fmla="*/ 5 w 46"/>
                <a:gd name="T29" fmla="*/ 28 h 46"/>
                <a:gd name="T30" fmla="*/ 7 w 46"/>
                <a:gd name="T31" fmla="*/ 30 h 46"/>
                <a:gd name="T32" fmla="*/ 11 w 46"/>
                <a:gd name="T33" fmla="*/ 33 h 46"/>
                <a:gd name="T34" fmla="*/ 13 w 46"/>
                <a:gd name="T35" fmla="*/ 34 h 46"/>
                <a:gd name="T36" fmla="*/ 16 w 46"/>
                <a:gd name="T37" fmla="*/ 36 h 46"/>
                <a:gd name="T38" fmla="*/ 19 w 46"/>
                <a:gd name="T39" fmla="*/ 38 h 46"/>
                <a:gd name="T40" fmla="*/ 23 w 46"/>
                <a:gd name="T41" fmla="*/ 40 h 46"/>
                <a:gd name="T42" fmla="*/ 26 w 46"/>
                <a:gd name="T43" fmla="*/ 41 h 46"/>
                <a:gd name="T44" fmla="*/ 29 w 46"/>
                <a:gd name="T45" fmla="*/ 42 h 46"/>
                <a:gd name="T46" fmla="*/ 32 w 46"/>
                <a:gd name="T47" fmla="*/ 44 h 46"/>
                <a:gd name="T48" fmla="*/ 35 w 46"/>
                <a:gd name="T49" fmla="*/ 44 h 46"/>
                <a:gd name="T50" fmla="*/ 39 w 46"/>
                <a:gd name="T51" fmla="*/ 45 h 46"/>
                <a:gd name="T52" fmla="*/ 40 w 46"/>
                <a:gd name="T53" fmla="*/ 46 h 46"/>
                <a:gd name="T54" fmla="*/ 46 w 46"/>
                <a:gd name="T55" fmla="*/ 46 h 46"/>
                <a:gd name="T56" fmla="*/ 46 w 46"/>
                <a:gd name="T57" fmla="*/ 22 h 46"/>
                <a:gd name="T58" fmla="*/ 46 w 46"/>
                <a:gd name="T59" fmla="*/ 22 h 46"/>
                <a:gd name="T60" fmla="*/ 31 w 46"/>
                <a:gd name="T61" fmla="*/ 17 h 46"/>
                <a:gd name="T62" fmla="*/ 31 w 46"/>
                <a:gd name="T63"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46">
                  <a:moveTo>
                    <a:pt x="31" y="17"/>
                  </a:moveTo>
                  <a:cubicBezTo>
                    <a:pt x="30" y="17"/>
                    <a:pt x="29" y="16"/>
                    <a:pt x="28" y="15"/>
                  </a:cubicBezTo>
                  <a:cubicBezTo>
                    <a:pt x="27" y="15"/>
                    <a:pt x="27" y="15"/>
                    <a:pt x="26" y="14"/>
                  </a:cubicBezTo>
                  <a:cubicBezTo>
                    <a:pt x="25" y="14"/>
                    <a:pt x="24" y="13"/>
                    <a:pt x="23" y="12"/>
                  </a:cubicBezTo>
                  <a:cubicBezTo>
                    <a:pt x="23" y="12"/>
                    <a:pt x="22" y="11"/>
                    <a:pt x="21" y="10"/>
                  </a:cubicBezTo>
                  <a:cubicBezTo>
                    <a:pt x="21" y="10"/>
                    <a:pt x="20" y="9"/>
                    <a:pt x="19" y="9"/>
                  </a:cubicBezTo>
                  <a:cubicBezTo>
                    <a:pt x="19" y="8"/>
                    <a:pt x="18" y="7"/>
                    <a:pt x="17" y="6"/>
                  </a:cubicBezTo>
                  <a:cubicBezTo>
                    <a:pt x="16" y="5"/>
                    <a:pt x="16" y="5"/>
                    <a:pt x="16" y="4"/>
                  </a:cubicBezTo>
                  <a:cubicBezTo>
                    <a:pt x="14" y="3"/>
                    <a:pt x="13" y="1"/>
                    <a:pt x="12" y="0"/>
                  </a:cubicBezTo>
                  <a:cubicBezTo>
                    <a:pt x="12" y="0"/>
                    <a:pt x="12" y="0"/>
                    <a:pt x="12" y="0"/>
                  </a:cubicBezTo>
                  <a:cubicBezTo>
                    <a:pt x="12" y="0"/>
                    <a:pt x="12" y="0"/>
                    <a:pt x="12" y="0"/>
                  </a:cubicBezTo>
                  <a:cubicBezTo>
                    <a:pt x="9" y="8"/>
                    <a:pt x="5" y="16"/>
                    <a:pt x="0" y="23"/>
                  </a:cubicBezTo>
                  <a:cubicBezTo>
                    <a:pt x="0" y="23"/>
                    <a:pt x="0" y="23"/>
                    <a:pt x="0" y="23"/>
                  </a:cubicBezTo>
                  <a:cubicBezTo>
                    <a:pt x="0" y="23"/>
                    <a:pt x="0" y="23"/>
                    <a:pt x="0" y="23"/>
                  </a:cubicBezTo>
                  <a:cubicBezTo>
                    <a:pt x="2" y="25"/>
                    <a:pt x="4" y="27"/>
                    <a:pt x="5" y="28"/>
                  </a:cubicBezTo>
                  <a:cubicBezTo>
                    <a:pt x="6" y="29"/>
                    <a:pt x="7" y="29"/>
                    <a:pt x="7" y="30"/>
                  </a:cubicBezTo>
                  <a:cubicBezTo>
                    <a:pt x="8" y="31"/>
                    <a:pt x="9" y="32"/>
                    <a:pt x="11" y="33"/>
                  </a:cubicBezTo>
                  <a:cubicBezTo>
                    <a:pt x="11" y="33"/>
                    <a:pt x="12" y="34"/>
                    <a:pt x="13" y="34"/>
                  </a:cubicBezTo>
                  <a:cubicBezTo>
                    <a:pt x="14" y="35"/>
                    <a:pt x="15" y="36"/>
                    <a:pt x="16" y="36"/>
                  </a:cubicBezTo>
                  <a:cubicBezTo>
                    <a:pt x="17" y="37"/>
                    <a:pt x="18" y="37"/>
                    <a:pt x="19" y="38"/>
                  </a:cubicBezTo>
                  <a:cubicBezTo>
                    <a:pt x="20" y="39"/>
                    <a:pt x="21" y="39"/>
                    <a:pt x="23" y="40"/>
                  </a:cubicBezTo>
                  <a:cubicBezTo>
                    <a:pt x="24" y="40"/>
                    <a:pt x="25" y="41"/>
                    <a:pt x="26" y="41"/>
                  </a:cubicBezTo>
                  <a:cubicBezTo>
                    <a:pt x="27" y="42"/>
                    <a:pt x="28" y="42"/>
                    <a:pt x="29" y="42"/>
                  </a:cubicBezTo>
                  <a:cubicBezTo>
                    <a:pt x="30" y="43"/>
                    <a:pt x="31" y="43"/>
                    <a:pt x="32" y="44"/>
                  </a:cubicBezTo>
                  <a:cubicBezTo>
                    <a:pt x="33" y="44"/>
                    <a:pt x="34" y="44"/>
                    <a:pt x="35" y="44"/>
                  </a:cubicBezTo>
                  <a:cubicBezTo>
                    <a:pt x="37" y="45"/>
                    <a:pt x="38" y="45"/>
                    <a:pt x="39" y="45"/>
                  </a:cubicBezTo>
                  <a:cubicBezTo>
                    <a:pt x="40" y="46"/>
                    <a:pt x="40" y="46"/>
                    <a:pt x="40" y="46"/>
                  </a:cubicBezTo>
                  <a:cubicBezTo>
                    <a:pt x="42" y="46"/>
                    <a:pt x="44" y="46"/>
                    <a:pt x="46" y="46"/>
                  </a:cubicBezTo>
                  <a:cubicBezTo>
                    <a:pt x="46" y="22"/>
                    <a:pt x="46" y="22"/>
                    <a:pt x="46" y="22"/>
                  </a:cubicBezTo>
                  <a:cubicBezTo>
                    <a:pt x="46" y="22"/>
                    <a:pt x="46" y="22"/>
                    <a:pt x="46" y="22"/>
                  </a:cubicBezTo>
                  <a:cubicBezTo>
                    <a:pt x="41" y="21"/>
                    <a:pt x="36" y="20"/>
                    <a:pt x="31" y="17"/>
                  </a:cubicBezTo>
                  <a:cubicBezTo>
                    <a:pt x="31" y="17"/>
                    <a:pt x="31" y="17"/>
                    <a:pt x="3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Freeform 1679"/>
            <p:cNvSpPr>
              <a:spLocks/>
            </p:cNvSpPr>
            <p:nvPr/>
          </p:nvSpPr>
          <p:spPr bwMode="auto">
            <a:xfrm>
              <a:off x="5527676" y="6021388"/>
              <a:ext cx="68263" cy="66675"/>
            </a:xfrm>
            <a:custGeom>
              <a:avLst/>
              <a:gdLst>
                <a:gd name="T0" fmla="*/ 61 w 115"/>
                <a:gd name="T1" fmla="*/ 24 h 113"/>
                <a:gd name="T2" fmla="*/ 103 w 115"/>
                <a:gd name="T3" fmla="*/ 47 h 113"/>
                <a:gd name="T4" fmla="*/ 115 w 115"/>
                <a:gd name="T5" fmla="*/ 24 h 113"/>
                <a:gd name="T6" fmla="*/ 61 w 115"/>
                <a:gd name="T7" fmla="*/ 0 h 113"/>
                <a:gd name="T8" fmla="*/ 0 w 115"/>
                <a:gd name="T9" fmla="*/ 32 h 113"/>
                <a:gd name="T10" fmla="*/ 0 w 115"/>
                <a:gd name="T11" fmla="*/ 113 h 113"/>
                <a:gd name="T12" fmla="*/ 11 w 115"/>
                <a:gd name="T13" fmla="*/ 73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3"/>
                    <a:pt x="103" y="47"/>
                  </a:cubicBezTo>
                  <a:cubicBezTo>
                    <a:pt x="106" y="38"/>
                    <a:pt x="110" y="31"/>
                    <a:pt x="115" y="24"/>
                  </a:cubicBezTo>
                  <a:cubicBezTo>
                    <a:pt x="102" y="9"/>
                    <a:pt x="82" y="0"/>
                    <a:pt x="61" y="0"/>
                  </a:cubicBezTo>
                  <a:cubicBezTo>
                    <a:pt x="35" y="0"/>
                    <a:pt x="13" y="13"/>
                    <a:pt x="0" y="32"/>
                  </a:cubicBezTo>
                  <a:cubicBezTo>
                    <a:pt x="0" y="113"/>
                    <a:pt x="0" y="113"/>
                    <a:pt x="0" y="113"/>
                  </a:cubicBezTo>
                  <a:cubicBezTo>
                    <a:pt x="7" y="101"/>
                    <a:pt x="11" y="88"/>
                    <a:pt x="11" y="73"/>
                  </a:cubicBezTo>
                  <a:cubicBezTo>
                    <a:pt x="11" y="46"/>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Freeform 1680"/>
            <p:cNvSpPr>
              <a:spLocks/>
            </p:cNvSpPr>
            <p:nvPr/>
          </p:nvSpPr>
          <p:spPr bwMode="auto">
            <a:xfrm>
              <a:off x="5532438" y="6021388"/>
              <a:ext cx="138113" cy="87313"/>
            </a:xfrm>
            <a:custGeom>
              <a:avLst/>
              <a:gdLst>
                <a:gd name="T0" fmla="*/ 128 w 232"/>
                <a:gd name="T1" fmla="*/ 73 h 147"/>
                <a:gd name="T2" fmla="*/ 128 w 232"/>
                <a:gd name="T3" fmla="*/ 73 h 147"/>
                <a:gd name="T4" fmla="*/ 177 w 232"/>
                <a:gd name="T5" fmla="*/ 24 h 147"/>
                <a:gd name="T6" fmla="*/ 220 w 232"/>
                <a:gd name="T7" fmla="*/ 47 h 147"/>
                <a:gd name="T8" fmla="*/ 232 w 232"/>
                <a:gd name="T9" fmla="*/ 24 h 147"/>
                <a:gd name="T10" fmla="*/ 177 w 232"/>
                <a:gd name="T11" fmla="*/ 0 h 147"/>
                <a:gd name="T12" fmla="*/ 116 w 232"/>
                <a:gd name="T13" fmla="*/ 33 h 147"/>
                <a:gd name="T14" fmla="*/ 116 w 232"/>
                <a:gd name="T15" fmla="*/ 33 h 147"/>
                <a:gd name="T16" fmla="*/ 115 w 232"/>
                <a:gd name="T17" fmla="*/ 34 h 147"/>
                <a:gd name="T18" fmla="*/ 111 w 232"/>
                <a:gd name="T19" fmla="*/ 41 h 147"/>
                <a:gd name="T20" fmla="*/ 110 w 232"/>
                <a:gd name="T21" fmla="*/ 43 h 147"/>
                <a:gd name="T22" fmla="*/ 109 w 232"/>
                <a:gd name="T23" fmla="*/ 46 h 147"/>
                <a:gd name="T24" fmla="*/ 108 w 232"/>
                <a:gd name="T25" fmla="*/ 50 h 147"/>
                <a:gd name="T26" fmla="*/ 107 w 232"/>
                <a:gd name="T27" fmla="*/ 52 h 147"/>
                <a:gd name="T28" fmla="*/ 105 w 232"/>
                <a:gd name="T29" fmla="*/ 58 h 147"/>
                <a:gd name="T30" fmla="*/ 105 w 232"/>
                <a:gd name="T31" fmla="*/ 60 h 147"/>
                <a:gd name="T32" fmla="*/ 104 w 232"/>
                <a:gd name="T33" fmla="*/ 65 h 147"/>
                <a:gd name="T34" fmla="*/ 104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4 h 147"/>
                <a:gd name="T46" fmla="*/ 96 w 232"/>
                <a:gd name="T47" fmla="*/ 100 h 147"/>
                <a:gd name="T48" fmla="*/ 54 w 232"/>
                <a:gd name="T49" fmla="*/ 123 h 147"/>
                <a:gd name="T50" fmla="*/ 12 w 232"/>
                <a:gd name="T51" fmla="*/ 100 h 147"/>
                <a:gd name="T52" fmla="*/ 0 w 232"/>
                <a:gd name="T53" fmla="*/ 123 h 147"/>
                <a:gd name="T54" fmla="*/ 54 w 232"/>
                <a:gd name="T55" fmla="*/ 147 h 147"/>
                <a:gd name="T56" fmla="*/ 108 w 232"/>
                <a:gd name="T57" fmla="*/ 123 h 147"/>
                <a:gd name="T58" fmla="*/ 116 w 232"/>
                <a:gd name="T59" fmla="*/ 114 h 147"/>
                <a:gd name="T60" fmla="*/ 128 w 232"/>
                <a:gd name="T61" fmla="*/ 74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0" y="24"/>
                    <a:pt x="177" y="24"/>
                  </a:cubicBezTo>
                  <a:cubicBezTo>
                    <a:pt x="195" y="24"/>
                    <a:pt x="211" y="33"/>
                    <a:pt x="220" y="47"/>
                  </a:cubicBezTo>
                  <a:cubicBezTo>
                    <a:pt x="222" y="38"/>
                    <a:pt x="226" y="31"/>
                    <a:pt x="232" y="24"/>
                  </a:cubicBezTo>
                  <a:cubicBezTo>
                    <a:pt x="218" y="9"/>
                    <a:pt x="199" y="0"/>
                    <a:pt x="177" y="0"/>
                  </a:cubicBezTo>
                  <a:cubicBezTo>
                    <a:pt x="152" y="0"/>
                    <a:pt x="129" y="13"/>
                    <a:pt x="116" y="33"/>
                  </a:cubicBezTo>
                  <a:cubicBezTo>
                    <a:pt x="116" y="33"/>
                    <a:pt x="116" y="33"/>
                    <a:pt x="116" y="33"/>
                  </a:cubicBezTo>
                  <a:cubicBezTo>
                    <a:pt x="116" y="34"/>
                    <a:pt x="115" y="34"/>
                    <a:pt x="115" y="34"/>
                  </a:cubicBezTo>
                  <a:cubicBezTo>
                    <a:pt x="114" y="36"/>
                    <a:pt x="113" y="38"/>
                    <a:pt x="111"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ubicBezTo>
                    <a:pt x="123" y="102"/>
                    <a:pt x="128" y="88"/>
                    <a:pt x="128" y="74"/>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Freeform 1681"/>
            <p:cNvSpPr>
              <a:spLocks/>
            </p:cNvSpPr>
            <p:nvPr/>
          </p:nvSpPr>
          <p:spPr bwMode="auto">
            <a:xfrm>
              <a:off x="5605463" y="6021388"/>
              <a:ext cx="138113" cy="87313"/>
            </a:xfrm>
            <a:custGeom>
              <a:avLst/>
              <a:gdLst>
                <a:gd name="T0" fmla="*/ 116 w 232"/>
                <a:gd name="T1" fmla="*/ 114 h 147"/>
                <a:gd name="T2" fmla="*/ 128 w 232"/>
                <a:gd name="T3" fmla="*/ 73 h 147"/>
                <a:gd name="T4" fmla="*/ 178 w 232"/>
                <a:gd name="T5" fmla="*/ 24 h 147"/>
                <a:gd name="T6" fmla="*/ 220 w 232"/>
                <a:gd name="T7" fmla="*/ 47 h 147"/>
                <a:gd name="T8" fmla="*/ 232 w 232"/>
                <a:gd name="T9" fmla="*/ 24 h 147"/>
                <a:gd name="T10" fmla="*/ 178 w 232"/>
                <a:gd name="T11" fmla="*/ 0 h 147"/>
                <a:gd name="T12" fmla="*/ 104 w 232"/>
                <a:gd name="T13" fmla="*/ 73 h 147"/>
                <a:gd name="T14" fmla="*/ 54 w 232"/>
                <a:gd name="T15" fmla="*/ 123 h 147"/>
                <a:gd name="T16" fmla="*/ 12 w 232"/>
                <a:gd name="T17" fmla="*/ 100 h 147"/>
                <a:gd name="T18" fmla="*/ 0 w 232"/>
                <a:gd name="T19" fmla="*/ 123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8"/>
                    <a:pt x="128" y="73"/>
                  </a:cubicBezTo>
                  <a:cubicBezTo>
                    <a:pt x="128" y="46"/>
                    <a:pt x="151" y="24"/>
                    <a:pt x="178" y="24"/>
                  </a:cubicBezTo>
                  <a:cubicBezTo>
                    <a:pt x="196" y="24"/>
                    <a:pt x="211" y="33"/>
                    <a:pt x="220" y="47"/>
                  </a:cubicBezTo>
                  <a:cubicBezTo>
                    <a:pt x="223" y="38"/>
                    <a:pt x="227" y="31"/>
                    <a:pt x="232" y="24"/>
                  </a:cubicBezTo>
                  <a:cubicBezTo>
                    <a:pt x="219" y="9"/>
                    <a:pt x="199" y="0"/>
                    <a:pt x="178" y="0"/>
                  </a:cubicBezTo>
                  <a:cubicBezTo>
                    <a:pt x="137" y="0"/>
                    <a:pt x="104" y="33"/>
                    <a:pt x="104" y="73"/>
                  </a:cubicBezTo>
                  <a:cubicBezTo>
                    <a:pt x="104" y="101"/>
                    <a:pt x="82" y="123"/>
                    <a:pt x="54" y="123"/>
                  </a:cubicBezTo>
                  <a:cubicBezTo>
                    <a:pt x="37" y="123"/>
                    <a:pt x="21" y="114"/>
                    <a:pt x="12" y="100"/>
                  </a:cubicBezTo>
                  <a:cubicBezTo>
                    <a:pt x="10" y="108"/>
                    <a:pt x="5" y="116"/>
                    <a:pt x="0" y="123"/>
                  </a:cubicBezTo>
                  <a:cubicBezTo>
                    <a:pt x="14"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Freeform 1682"/>
            <p:cNvSpPr>
              <a:spLocks/>
            </p:cNvSpPr>
            <p:nvPr/>
          </p:nvSpPr>
          <p:spPr bwMode="auto">
            <a:xfrm>
              <a:off x="5678488" y="6021388"/>
              <a:ext cx="138113" cy="87313"/>
            </a:xfrm>
            <a:custGeom>
              <a:avLst/>
              <a:gdLst>
                <a:gd name="T0" fmla="*/ 96 w 232"/>
                <a:gd name="T1" fmla="*/ 100 h 147"/>
                <a:gd name="T2" fmla="*/ 54 w 232"/>
                <a:gd name="T3" fmla="*/ 123 h 147"/>
                <a:gd name="T4" fmla="*/ 12 w 232"/>
                <a:gd name="T5" fmla="*/ 100 h 147"/>
                <a:gd name="T6" fmla="*/ 0 w 232"/>
                <a:gd name="T7" fmla="*/ 123 h 147"/>
                <a:gd name="T8" fmla="*/ 54 w 232"/>
                <a:gd name="T9" fmla="*/ 147 h 147"/>
                <a:gd name="T10" fmla="*/ 108 w 232"/>
                <a:gd name="T11" fmla="*/ 123 h 147"/>
                <a:gd name="T12" fmla="*/ 116 w 232"/>
                <a:gd name="T13" fmla="*/ 114 h 147"/>
                <a:gd name="T14" fmla="*/ 128 w 232"/>
                <a:gd name="T15" fmla="*/ 74 h 147"/>
                <a:gd name="T16" fmla="*/ 128 w 232"/>
                <a:gd name="T17" fmla="*/ 73 h 147"/>
                <a:gd name="T18" fmla="*/ 128 w 232"/>
                <a:gd name="T19" fmla="*/ 73 h 147"/>
                <a:gd name="T20" fmla="*/ 178 w 232"/>
                <a:gd name="T21" fmla="*/ 24 h 147"/>
                <a:gd name="T22" fmla="*/ 220 w 232"/>
                <a:gd name="T23" fmla="*/ 47 h 147"/>
                <a:gd name="T24" fmla="*/ 232 w 232"/>
                <a:gd name="T25" fmla="*/ 24 h 147"/>
                <a:gd name="T26" fmla="*/ 178 w 232"/>
                <a:gd name="T27" fmla="*/ 0 h 147"/>
                <a:gd name="T28" fmla="*/ 116 w 232"/>
                <a:gd name="T29" fmla="*/ 33 h 147"/>
                <a:gd name="T30" fmla="*/ 116 w 232"/>
                <a:gd name="T31" fmla="*/ 33 h 147"/>
                <a:gd name="T32" fmla="*/ 115 w 232"/>
                <a:gd name="T33" fmla="*/ 34 h 147"/>
                <a:gd name="T34" fmla="*/ 112 w 232"/>
                <a:gd name="T35" fmla="*/ 41 h 147"/>
                <a:gd name="T36" fmla="*/ 110 w 232"/>
                <a:gd name="T37" fmla="*/ 43 h 147"/>
                <a:gd name="T38" fmla="*/ 109 w 232"/>
                <a:gd name="T39" fmla="*/ 46 h 147"/>
                <a:gd name="T40" fmla="*/ 108 w 232"/>
                <a:gd name="T41" fmla="*/ 50 h 147"/>
                <a:gd name="T42" fmla="*/ 107 w 232"/>
                <a:gd name="T43" fmla="*/ 52 h 147"/>
                <a:gd name="T44" fmla="*/ 106 w 232"/>
                <a:gd name="T45" fmla="*/ 58 h 147"/>
                <a:gd name="T46" fmla="*/ 105 w 232"/>
                <a:gd name="T47" fmla="*/ 60 h 147"/>
                <a:gd name="T48" fmla="*/ 104 w 232"/>
                <a:gd name="T49" fmla="*/ 65 h 147"/>
                <a:gd name="T50" fmla="*/ 104 w 232"/>
                <a:gd name="T51" fmla="*/ 67 h 147"/>
                <a:gd name="T52" fmla="*/ 104 w 232"/>
                <a:gd name="T53" fmla="*/ 73 h 147"/>
                <a:gd name="T54" fmla="*/ 104 w 232"/>
                <a:gd name="T55" fmla="*/ 73 h 147"/>
                <a:gd name="T56" fmla="*/ 104 w 232"/>
                <a:gd name="T57" fmla="*/ 73 h 147"/>
                <a:gd name="T58" fmla="*/ 104 w 232"/>
                <a:gd name="T59" fmla="*/ 73 h 147"/>
                <a:gd name="T60" fmla="*/ 104 w 232"/>
                <a:gd name="T61" fmla="*/ 74 h 147"/>
                <a:gd name="T62" fmla="*/ 96 w 232"/>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96" y="100"/>
                  </a:move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ubicBezTo>
                    <a:pt x="123" y="102"/>
                    <a:pt x="128" y="88"/>
                    <a:pt x="128" y="74"/>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2" y="38"/>
                    <a:pt x="227" y="31"/>
                    <a:pt x="232" y="24"/>
                  </a:cubicBezTo>
                  <a:cubicBezTo>
                    <a:pt x="218" y="9"/>
                    <a:pt x="199" y="0"/>
                    <a:pt x="178" y="0"/>
                  </a:cubicBezTo>
                  <a:cubicBezTo>
                    <a:pt x="152" y="0"/>
                    <a:pt x="129" y="13"/>
                    <a:pt x="116" y="33"/>
                  </a:cubicBez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6" y="58"/>
                  </a:cubicBezTo>
                  <a:cubicBezTo>
                    <a:pt x="105" y="59"/>
                    <a:pt x="105" y="59"/>
                    <a:pt x="105" y="60"/>
                  </a:cubicBezTo>
                  <a:cubicBezTo>
                    <a:pt x="105" y="62"/>
                    <a:pt x="105"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Freeform 1683"/>
            <p:cNvSpPr>
              <a:spLocks/>
            </p:cNvSpPr>
            <p:nvPr/>
          </p:nvSpPr>
          <p:spPr bwMode="auto">
            <a:xfrm>
              <a:off x="5751513" y="6021388"/>
              <a:ext cx="138113" cy="87313"/>
            </a:xfrm>
            <a:custGeom>
              <a:avLst/>
              <a:gdLst>
                <a:gd name="T0" fmla="*/ 104 w 232"/>
                <a:gd name="T1" fmla="*/ 73 h 147"/>
                <a:gd name="T2" fmla="*/ 55 w 232"/>
                <a:gd name="T3" fmla="*/ 123 h 147"/>
                <a:gd name="T4" fmla="*/ 12 w 232"/>
                <a:gd name="T5" fmla="*/ 100 h 147"/>
                <a:gd name="T6" fmla="*/ 0 w 232"/>
                <a:gd name="T7" fmla="*/ 123 h 147"/>
                <a:gd name="T8" fmla="*/ 55 w 232"/>
                <a:gd name="T9" fmla="*/ 147 h 147"/>
                <a:gd name="T10" fmla="*/ 116 w 232"/>
                <a:gd name="T11" fmla="*/ 114 h 147"/>
                <a:gd name="T12" fmla="*/ 128 w 232"/>
                <a:gd name="T13" fmla="*/ 73 h 147"/>
                <a:gd name="T14" fmla="*/ 178 w 232"/>
                <a:gd name="T15" fmla="*/ 24 h 147"/>
                <a:gd name="T16" fmla="*/ 220 w 232"/>
                <a:gd name="T17" fmla="*/ 47 h 147"/>
                <a:gd name="T18" fmla="*/ 232 w 232"/>
                <a:gd name="T19" fmla="*/ 24 h 147"/>
                <a:gd name="T20" fmla="*/ 178 w 232"/>
                <a:gd name="T21" fmla="*/ 0 h 147"/>
                <a:gd name="T22" fmla="*/ 104 w 232"/>
                <a:gd name="T2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04" y="73"/>
                  </a:moveTo>
                  <a:cubicBezTo>
                    <a:pt x="104" y="101"/>
                    <a:pt x="82" y="123"/>
                    <a:pt x="55" y="123"/>
                  </a:cubicBezTo>
                  <a:cubicBezTo>
                    <a:pt x="37" y="123"/>
                    <a:pt x="21" y="114"/>
                    <a:pt x="12" y="100"/>
                  </a:cubicBezTo>
                  <a:cubicBezTo>
                    <a:pt x="10" y="108"/>
                    <a:pt x="6" y="116"/>
                    <a:pt x="0" y="123"/>
                  </a:cubicBezTo>
                  <a:cubicBezTo>
                    <a:pt x="14" y="138"/>
                    <a:pt x="33" y="147"/>
                    <a:pt x="55" y="147"/>
                  </a:cubicBezTo>
                  <a:cubicBezTo>
                    <a:pt x="80" y="147"/>
                    <a:pt x="103" y="134"/>
                    <a:pt x="116" y="114"/>
                  </a:cubicBezTo>
                  <a:cubicBezTo>
                    <a:pt x="124" y="102"/>
                    <a:pt x="128" y="88"/>
                    <a:pt x="128" y="73"/>
                  </a:cubicBezTo>
                  <a:cubicBezTo>
                    <a:pt x="128" y="46"/>
                    <a:pt x="151" y="24"/>
                    <a:pt x="178" y="24"/>
                  </a:cubicBezTo>
                  <a:cubicBezTo>
                    <a:pt x="196" y="24"/>
                    <a:pt x="211" y="33"/>
                    <a:pt x="220" y="47"/>
                  </a:cubicBezTo>
                  <a:cubicBezTo>
                    <a:pt x="223" y="38"/>
                    <a:pt x="227" y="31"/>
                    <a:pt x="232" y="24"/>
                  </a:cubicBezTo>
                  <a:cubicBezTo>
                    <a:pt x="219" y="9"/>
                    <a:pt x="199" y="0"/>
                    <a:pt x="178" y="0"/>
                  </a:cubicBezTo>
                  <a:cubicBezTo>
                    <a:pt x="137" y="0"/>
                    <a:pt x="104" y="3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Freeform 1684"/>
            <p:cNvSpPr>
              <a:spLocks/>
            </p:cNvSpPr>
            <p:nvPr/>
          </p:nvSpPr>
          <p:spPr bwMode="auto">
            <a:xfrm>
              <a:off x="5826126" y="6021388"/>
              <a:ext cx="138113" cy="87313"/>
            </a:xfrm>
            <a:custGeom>
              <a:avLst/>
              <a:gdLst>
                <a:gd name="T0" fmla="*/ 116 w 232"/>
                <a:gd name="T1" fmla="*/ 33 h 147"/>
                <a:gd name="T2" fmla="*/ 116 w 232"/>
                <a:gd name="T3" fmla="*/ 33 h 147"/>
                <a:gd name="T4" fmla="*/ 115 w 232"/>
                <a:gd name="T5" fmla="*/ 34 h 147"/>
                <a:gd name="T6" fmla="*/ 112 w 232"/>
                <a:gd name="T7" fmla="*/ 41 h 147"/>
                <a:gd name="T8" fmla="*/ 110 w 232"/>
                <a:gd name="T9" fmla="*/ 43 h 147"/>
                <a:gd name="T10" fmla="*/ 109 w 232"/>
                <a:gd name="T11" fmla="*/ 46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3 h 147"/>
                <a:gd name="T26" fmla="*/ 104 w 232"/>
                <a:gd name="T27" fmla="*/ 73 h 147"/>
                <a:gd name="T28" fmla="*/ 104 w 232"/>
                <a:gd name="T29" fmla="*/ 73 h 147"/>
                <a:gd name="T30" fmla="*/ 104 w 232"/>
                <a:gd name="T31" fmla="*/ 73 h 147"/>
                <a:gd name="T32" fmla="*/ 104 w 232"/>
                <a:gd name="T33" fmla="*/ 74 h 147"/>
                <a:gd name="T34" fmla="*/ 96 w 232"/>
                <a:gd name="T35" fmla="*/ 100 h 147"/>
                <a:gd name="T36" fmla="*/ 54 w 232"/>
                <a:gd name="T37" fmla="*/ 123 h 147"/>
                <a:gd name="T38" fmla="*/ 12 w 232"/>
                <a:gd name="T39" fmla="*/ 100 h 147"/>
                <a:gd name="T40" fmla="*/ 0 w 232"/>
                <a:gd name="T41" fmla="*/ 123 h 147"/>
                <a:gd name="T42" fmla="*/ 54 w 232"/>
                <a:gd name="T43" fmla="*/ 147 h 147"/>
                <a:gd name="T44" fmla="*/ 108 w 232"/>
                <a:gd name="T45" fmla="*/ 123 h 147"/>
                <a:gd name="T46" fmla="*/ 116 w 232"/>
                <a:gd name="T47" fmla="*/ 114 h 147"/>
                <a:gd name="T48" fmla="*/ 128 w 232"/>
                <a:gd name="T49" fmla="*/ 74 h 147"/>
                <a:gd name="T50" fmla="*/ 128 w 232"/>
                <a:gd name="T51" fmla="*/ 73 h 147"/>
                <a:gd name="T52" fmla="*/ 128 w 232"/>
                <a:gd name="T53" fmla="*/ 73 h 147"/>
                <a:gd name="T54" fmla="*/ 178 w 232"/>
                <a:gd name="T55" fmla="*/ 24 h 147"/>
                <a:gd name="T56" fmla="*/ 220 w 232"/>
                <a:gd name="T57" fmla="*/ 47 h 147"/>
                <a:gd name="T58" fmla="*/ 232 w 232"/>
                <a:gd name="T59" fmla="*/ 24 h 147"/>
                <a:gd name="T60" fmla="*/ 178 w 232"/>
                <a:gd name="T61" fmla="*/ 0 h 147"/>
                <a:gd name="T62" fmla="*/ 116 w 232"/>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3"/>
                  </a:move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5" y="59"/>
                    <a:pt x="105" y="59"/>
                    <a:pt x="105" y="60"/>
                  </a:cubicBezTo>
                  <a:cubicBezTo>
                    <a:pt x="105" y="62"/>
                    <a:pt x="105" y="63"/>
                    <a:pt x="105"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5" y="147"/>
                    <a:pt x="95" y="138"/>
                    <a:pt x="108" y="123"/>
                  </a:cubicBezTo>
                  <a:cubicBezTo>
                    <a:pt x="111" y="120"/>
                    <a:pt x="114" y="117"/>
                    <a:pt x="116" y="114"/>
                  </a:cubicBezTo>
                  <a:cubicBezTo>
                    <a:pt x="123" y="102"/>
                    <a:pt x="128" y="88"/>
                    <a:pt x="128" y="74"/>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4"/>
                  </a:cubicBezTo>
                  <a:cubicBezTo>
                    <a:pt x="218" y="9"/>
                    <a:pt x="199" y="0"/>
                    <a:pt x="178" y="0"/>
                  </a:cubicBezTo>
                  <a:cubicBezTo>
                    <a:pt x="152"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9" name="Freeform 1685"/>
            <p:cNvSpPr>
              <a:spLocks/>
            </p:cNvSpPr>
            <p:nvPr/>
          </p:nvSpPr>
          <p:spPr bwMode="auto">
            <a:xfrm>
              <a:off x="5899151" y="6021388"/>
              <a:ext cx="138113" cy="87313"/>
            </a:xfrm>
            <a:custGeom>
              <a:avLst/>
              <a:gdLst>
                <a:gd name="T0" fmla="*/ 177 w 231"/>
                <a:gd name="T1" fmla="*/ 24 h 147"/>
                <a:gd name="T2" fmla="*/ 219 w 231"/>
                <a:gd name="T3" fmla="*/ 47 h 147"/>
                <a:gd name="T4" fmla="*/ 231 w 231"/>
                <a:gd name="T5" fmla="*/ 24 h 147"/>
                <a:gd name="T6" fmla="*/ 177 w 231"/>
                <a:gd name="T7" fmla="*/ 0 h 147"/>
                <a:gd name="T8" fmla="*/ 103 w 231"/>
                <a:gd name="T9" fmla="*/ 73 h 147"/>
                <a:gd name="T10" fmla="*/ 54 w 231"/>
                <a:gd name="T11" fmla="*/ 123 h 147"/>
                <a:gd name="T12" fmla="*/ 12 w 231"/>
                <a:gd name="T13" fmla="*/ 100 h 147"/>
                <a:gd name="T14" fmla="*/ 0 w 231"/>
                <a:gd name="T15" fmla="*/ 123 h 147"/>
                <a:gd name="T16" fmla="*/ 54 w 231"/>
                <a:gd name="T17" fmla="*/ 147 h 147"/>
                <a:gd name="T18" fmla="*/ 115 w 231"/>
                <a:gd name="T19" fmla="*/ 114 h 147"/>
                <a:gd name="T20" fmla="*/ 127 w 231"/>
                <a:gd name="T21" fmla="*/ 73 h 147"/>
                <a:gd name="T22" fmla="*/ 177 w 231"/>
                <a:gd name="T2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7">
                  <a:moveTo>
                    <a:pt x="177" y="24"/>
                  </a:moveTo>
                  <a:cubicBezTo>
                    <a:pt x="195" y="24"/>
                    <a:pt x="210" y="33"/>
                    <a:pt x="219" y="47"/>
                  </a:cubicBezTo>
                  <a:cubicBezTo>
                    <a:pt x="222" y="38"/>
                    <a:pt x="226" y="31"/>
                    <a:pt x="231" y="24"/>
                  </a:cubicBezTo>
                  <a:cubicBezTo>
                    <a:pt x="218" y="9"/>
                    <a:pt x="199" y="0"/>
                    <a:pt x="177" y="0"/>
                  </a:cubicBezTo>
                  <a:cubicBezTo>
                    <a:pt x="137" y="0"/>
                    <a:pt x="103" y="33"/>
                    <a:pt x="103" y="73"/>
                  </a:cubicBezTo>
                  <a:cubicBezTo>
                    <a:pt x="103" y="101"/>
                    <a:pt x="81" y="123"/>
                    <a:pt x="54" y="123"/>
                  </a:cubicBezTo>
                  <a:cubicBezTo>
                    <a:pt x="36" y="123"/>
                    <a:pt x="20" y="114"/>
                    <a:pt x="12" y="100"/>
                  </a:cubicBezTo>
                  <a:cubicBezTo>
                    <a:pt x="9" y="108"/>
                    <a:pt x="5" y="116"/>
                    <a:pt x="0" y="123"/>
                  </a:cubicBezTo>
                  <a:cubicBezTo>
                    <a:pt x="13" y="138"/>
                    <a:pt x="32" y="147"/>
                    <a:pt x="54" y="147"/>
                  </a:cubicBezTo>
                  <a:cubicBezTo>
                    <a:pt x="80" y="147"/>
                    <a:pt x="102" y="134"/>
                    <a:pt x="115" y="114"/>
                  </a:cubicBezTo>
                  <a:cubicBezTo>
                    <a:pt x="123" y="102"/>
                    <a:pt x="127" y="88"/>
                    <a:pt x="127" y="73"/>
                  </a:cubicBezTo>
                  <a:cubicBezTo>
                    <a:pt x="127" y="46"/>
                    <a:pt x="150" y="24"/>
                    <a:pt x="17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 name="Freeform 1686"/>
            <p:cNvSpPr>
              <a:spLocks/>
            </p:cNvSpPr>
            <p:nvPr/>
          </p:nvSpPr>
          <p:spPr bwMode="auto">
            <a:xfrm>
              <a:off x="5973763" y="6021388"/>
              <a:ext cx="138113" cy="87313"/>
            </a:xfrm>
            <a:custGeom>
              <a:avLst/>
              <a:gdLst>
                <a:gd name="T0" fmla="*/ 116 w 232"/>
                <a:gd name="T1" fmla="*/ 33 h 147"/>
                <a:gd name="T2" fmla="*/ 116 w 232"/>
                <a:gd name="T3" fmla="*/ 33 h 147"/>
                <a:gd name="T4" fmla="*/ 116 w 232"/>
                <a:gd name="T5" fmla="*/ 34 h 147"/>
                <a:gd name="T6" fmla="*/ 112 w 232"/>
                <a:gd name="T7" fmla="*/ 41 h 147"/>
                <a:gd name="T8" fmla="*/ 111 w 232"/>
                <a:gd name="T9" fmla="*/ 43 h 147"/>
                <a:gd name="T10" fmla="*/ 109 w 232"/>
                <a:gd name="T11" fmla="*/ 46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3 h 147"/>
                <a:gd name="T26" fmla="*/ 104 w 232"/>
                <a:gd name="T27" fmla="*/ 73 h 147"/>
                <a:gd name="T28" fmla="*/ 104 w 232"/>
                <a:gd name="T29" fmla="*/ 73 h 147"/>
                <a:gd name="T30" fmla="*/ 104 w 232"/>
                <a:gd name="T31" fmla="*/ 73 h 147"/>
                <a:gd name="T32" fmla="*/ 104 w 232"/>
                <a:gd name="T33" fmla="*/ 74 h 147"/>
                <a:gd name="T34" fmla="*/ 96 w 232"/>
                <a:gd name="T35" fmla="*/ 100 h 147"/>
                <a:gd name="T36" fmla="*/ 54 w 232"/>
                <a:gd name="T37" fmla="*/ 123 h 147"/>
                <a:gd name="T38" fmla="*/ 12 w 232"/>
                <a:gd name="T39" fmla="*/ 100 h 147"/>
                <a:gd name="T40" fmla="*/ 0 w 232"/>
                <a:gd name="T41" fmla="*/ 123 h 147"/>
                <a:gd name="T42" fmla="*/ 54 w 232"/>
                <a:gd name="T43" fmla="*/ 147 h 147"/>
                <a:gd name="T44" fmla="*/ 108 w 232"/>
                <a:gd name="T45" fmla="*/ 123 h 147"/>
                <a:gd name="T46" fmla="*/ 116 w 232"/>
                <a:gd name="T47" fmla="*/ 114 h 147"/>
                <a:gd name="T48" fmla="*/ 128 w 232"/>
                <a:gd name="T49" fmla="*/ 74 h 147"/>
                <a:gd name="T50" fmla="*/ 128 w 232"/>
                <a:gd name="T51" fmla="*/ 73 h 147"/>
                <a:gd name="T52" fmla="*/ 128 w 232"/>
                <a:gd name="T53" fmla="*/ 73 h 147"/>
                <a:gd name="T54" fmla="*/ 178 w 232"/>
                <a:gd name="T55" fmla="*/ 24 h 147"/>
                <a:gd name="T56" fmla="*/ 220 w 232"/>
                <a:gd name="T57" fmla="*/ 47 h 147"/>
                <a:gd name="T58" fmla="*/ 232 w 232"/>
                <a:gd name="T59" fmla="*/ 24 h 147"/>
                <a:gd name="T60" fmla="*/ 178 w 232"/>
                <a:gd name="T61" fmla="*/ 0 h 147"/>
                <a:gd name="T62" fmla="*/ 116 w 232"/>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3"/>
                  </a:moveTo>
                  <a:cubicBezTo>
                    <a:pt x="116" y="33"/>
                    <a:pt x="116" y="33"/>
                    <a:pt x="116" y="33"/>
                  </a:cubicBezTo>
                  <a:cubicBezTo>
                    <a:pt x="116" y="34"/>
                    <a:pt x="116" y="34"/>
                    <a:pt x="116" y="34"/>
                  </a:cubicBezTo>
                  <a:cubicBezTo>
                    <a:pt x="114" y="36"/>
                    <a:pt x="113" y="38"/>
                    <a:pt x="112" y="41"/>
                  </a:cubicBezTo>
                  <a:cubicBezTo>
                    <a:pt x="111" y="42"/>
                    <a:pt x="111" y="42"/>
                    <a:pt x="111"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6" y="59"/>
                    <a:pt x="105" y="59"/>
                    <a:pt x="105" y="60"/>
                  </a:cubicBezTo>
                  <a:cubicBezTo>
                    <a:pt x="105" y="62"/>
                    <a:pt x="105" y="63"/>
                    <a:pt x="105" y="65"/>
                  </a:cubicBezTo>
                  <a:cubicBezTo>
                    <a:pt x="105"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4"/>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6" y="147"/>
                    <a:pt x="95" y="138"/>
                    <a:pt x="108" y="123"/>
                  </a:cubicBezTo>
                  <a:cubicBezTo>
                    <a:pt x="111" y="120"/>
                    <a:pt x="114" y="117"/>
                    <a:pt x="116" y="114"/>
                  </a:cubicBezTo>
                  <a:cubicBezTo>
                    <a:pt x="123" y="102"/>
                    <a:pt x="128" y="88"/>
                    <a:pt x="128" y="74"/>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4"/>
                  </a:cubicBezTo>
                  <a:cubicBezTo>
                    <a:pt x="218" y="9"/>
                    <a:pt x="199" y="0"/>
                    <a:pt x="178" y="0"/>
                  </a:cubicBezTo>
                  <a:cubicBezTo>
                    <a:pt x="152"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 name="Freeform 1687"/>
            <p:cNvSpPr>
              <a:spLocks/>
            </p:cNvSpPr>
            <p:nvPr/>
          </p:nvSpPr>
          <p:spPr bwMode="auto">
            <a:xfrm>
              <a:off x="6046788" y="6021388"/>
              <a:ext cx="133350" cy="87313"/>
            </a:xfrm>
            <a:custGeom>
              <a:avLst/>
              <a:gdLst>
                <a:gd name="T0" fmla="*/ 104 w 223"/>
                <a:gd name="T1" fmla="*/ 73 h 147"/>
                <a:gd name="T2" fmla="*/ 54 w 223"/>
                <a:gd name="T3" fmla="*/ 123 h 147"/>
                <a:gd name="T4" fmla="*/ 12 w 223"/>
                <a:gd name="T5" fmla="*/ 100 h 147"/>
                <a:gd name="T6" fmla="*/ 0 w 223"/>
                <a:gd name="T7" fmla="*/ 123 h 147"/>
                <a:gd name="T8" fmla="*/ 54 w 223"/>
                <a:gd name="T9" fmla="*/ 147 h 147"/>
                <a:gd name="T10" fmla="*/ 116 w 223"/>
                <a:gd name="T11" fmla="*/ 114 h 147"/>
                <a:gd name="T12" fmla="*/ 127 w 223"/>
                <a:gd name="T13" fmla="*/ 73 h 147"/>
                <a:gd name="T14" fmla="*/ 177 w 223"/>
                <a:gd name="T15" fmla="*/ 24 h 147"/>
                <a:gd name="T16" fmla="*/ 219 w 223"/>
                <a:gd name="T17" fmla="*/ 47 h 147"/>
                <a:gd name="T18" fmla="*/ 223 w 223"/>
                <a:gd name="T19" fmla="*/ 38 h 147"/>
                <a:gd name="T20" fmla="*/ 223 w 223"/>
                <a:gd name="T21" fmla="*/ 16 h 147"/>
                <a:gd name="T22" fmla="*/ 177 w 223"/>
                <a:gd name="T23" fmla="*/ 0 h 147"/>
                <a:gd name="T24" fmla="*/ 104 w 223"/>
                <a:gd name="T25"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7">
                  <a:moveTo>
                    <a:pt x="104" y="73"/>
                  </a:moveTo>
                  <a:cubicBezTo>
                    <a:pt x="104" y="101"/>
                    <a:pt x="81" y="123"/>
                    <a:pt x="54" y="123"/>
                  </a:cubicBezTo>
                  <a:cubicBezTo>
                    <a:pt x="36" y="123"/>
                    <a:pt x="20" y="114"/>
                    <a:pt x="12" y="100"/>
                  </a:cubicBezTo>
                  <a:cubicBezTo>
                    <a:pt x="9" y="108"/>
                    <a:pt x="5" y="116"/>
                    <a:pt x="0" y="123"/>
                  </a:cubicBezTo>
                  <a:cubicBezTo>
                    <a:pt x="13" y="138"/>
                    <a:pt x="32" y="147"/>
                    <a:pt x="54" y="147"/>
                  </a:cubicBezTo>
                  <a:cubicBezTo>
                    <a:pt x="80" y="147"/>
                    <a:pt x="102" y="134"/>
                    <a:pt x="116" y="114"/>
                  </a:cubicBezTo>
                  <a:cubicBezTo>
                    <a:pt x="123" y="102"/>
                    <a:pt x="127" y="88"/>
                    <a:pt x="127" y="73"/>
                  </a:cubicBezTo>
                  <a:cubicBezTo>
                    <a:pt x="127" y="46"/>
                    <a:pt x="150" y="24"/>
                    <a:pt x="177" y="24"/>
                  </a:cubicBezTo>
                  <a:cubicBezTo>
                    <a:pt x="195" y="24"/>
                    <a:pt x="211" y="33"/>
                    <a:pt x="219" y="47"/>
                  </a:cubicBezTo>
                  <a:cubicBezTo>
                    <a:pt x="220" y="44"/>
                    <a:pt x="222" y="41"/>
                    <a:pt x="223" y="38"/>
                  </a:cubicBezTo>
                  <a:cubicBezTo>
                    <a:pt x="223" y="16"/>
                    <a:pt x="223" y="16"/>
                    <a:pt x="223" y="16"/>
                  </a:cubicBezTo>
                  <a:cubicBezTo>
                    <a:pt x="210" y="6"/>
                    <a:pt x="195" y="0"/>
                    <a:pt x="177" y="0"/>
                  </a:cubicBezTo>
                  <a:cubicBezTo>
                    <a:pt x="137" y="0"/>
                    <a:pt x="104" y="3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2" name="Freeform 1688"/>
            <p:cNvSpPr>
              <a:spLocks/>
            </p:cNvSpPr>
            <p:nvPr/>
          </p:nvSpPr>
          <p:spPr bwMode="auto">
            <a:xfrm>
              <a:off x="6119813" y="6076950"/>
              <a:ext cx="60325" cy="31750"/>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5"/>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1689"/>
            <p:cNvSpPr>
              <a:spLocks/>
            </p:cNvSpPr>
            <p:nvPr/>
          </p:nvSpPr>
          <p:spPr bwMode="auto">
            <a:xfrm>
              <a:off x="5527676" y="6115050"/>
              <a:ext cx="26988" cy="26988"/>
            </a:xfrm>
            <a:custGeom>
              <a:avLst/>
              <a:gdLst>
                <a:gd name="T0" fmla="*/ 34 w 46"/>
                <a:gd name="T1" fmla="*/ 47 h 47"/>
                <a:gd name="T2" fmla="*/ 46 w 46"/>
                <a:gd name="T3" fmla="*/ 24 h 47"/>
                <a:gd name="T4" fmla="*/ 0 w 46"/>
                <a:gd name="T5" fmla="*/ 0 h 47"/>
                <a:gd name="T6" fmla="*/ 0 w 46"/>
                <a:gd name="T7" fmla="*/ 25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6" y="39"/>
                    <a:pt x="40" y="31"/>
                    <a:pt x="46" y="24"/>
                  </a:cubicBezTo>
                  <a:cubicBezTo>
                    <a:pt x="34" y="11"/>
                    <a:pt x="18" y="2"/>
                    <a:pt x="0" y="0"/>
                  </a:cubicBezTo>
                  <a:cubicBezTo>
                    <a:pt x="0" y="25"/>
                    <a:pt x="0" y="25"/>
                    <a:pt x="0" y="25"/>
                  </a:cubicBezTo>
                  <a:cubicBezTo>
                    <a:pt x="14" y="27"/>
                    <a:pt x="26"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4" name="Freeform 1690"/>
            <p:cNvSpPr>
              <a:spLocks/>
            </p:cNvSpPr>
            <p:nvPr/>
          </p:nvSpPr>
          <p:spPr bwMode="auto">
            <a:xfrm>
              <a:off x="5527676" y="6115050"/>
              <a:ext cx="101600" cy="87313"/>
            </a:xfrm>
            <a:custGeom>
              <a:avLst/>
              <a:gdLst>
                <a:gd name="T0" fmla="*/ 53 w 169"/>
                <a:gd name="T1" fmla="*/ 114 h 147"/>
                <a:gd name="T2" fmla="*/ 65 w 169"/>
                <a:gd name="T3" fmla="*/ 74 h 147"/>
                <a:gd name="T4" fmla="*/ 65 w 169"/>
                <a:gd name="T5" fmla="*/ 74 h 147"/>
                <a:gd name="T6" fmla="*/ 65 w 169"/>
                <a:gd name="T7" fmla="*/ 74 h 147"/>
                <a:gd name="T8" fmla="*/ 115 w 169"/>
                <a:gd name="T9" fmla="*/ 24 h 147"/>
                <a:gd name="T10" fmla="*/ 157 w 169"/>
                <a:gd name="T11" fmla="*/ 47 h 147"/>
                <a:gd name="T12" fmla="*/ 169 w 169"/>
                <a:gd name="T13" fmla="*/ 24 h 147"/>
                <a:gd name="T14" fmla="*/ 115 w 169"/>
                <a:gd name="T15" fmla="*/ 0 h 147"/>
                <a:gd name="T16" fmla="*/ 53 w 169"/>
                <a:gd name="T17" fmla="*/ 33 h 147"/>
                <a:gd name="T18" fmla="*/ 53 w 169"/>
                <a:gd name="T19" fmla="*/ 33 h 147"/>
                <a:gd name="T20" fmla="*/ 53 w 169"/>
                <a:gd name="T21" fmla="*/ 34 h 147"/>
                <a:gd name="T22" fmla="*/ 49 w 169"/>
                <a:gd name="T23" fmla="*/ 41 h 147"/>
                <a:gd name="T24" fmla="*/ 48 w 169"/>
                <a:gd name="T25" fmla="*/ 43 h 147"/>
                <a:gd name="T26" fmla="*/ 47 w 169"/>
                <a:gd name="T27" fmla="*/ 46 h 147"/>
                <a:gd name="T28" fmla="*/ 45 w 169"/>
                <a:gd name="T29" fmla="*/ 50 h 147"/>
                <a:gd name="T30" fmla="*/ 44 w 169"/>
                <a:gd name="T31" fmla="*/ 52 h 147"/>
                <a:gd name="T32" fmla="*/ 43 w 169"/>
                <a:gd name="T33" fmla="*/ 58 h 147"/>
                <a:gd name="T34" fmla="*/ 43 w 169"/>
                <a:gd name="T35" fmla="*/ 60 h 147"/>
                <a:gd name="T36" fmla="*/ 42 w 169"/>
                <a:gd name="T37" fmla="*/ 65 h 147"/>
                <a:gd name="T38" fmla="*/ 42 w 169"/>
                <a:gd name="T39" fmla="*/ 67 h 147"/>
                <a:gd name="T40" fmla="*/ 41 w 169"/>
                <a:gd name="T41" fmla="*/ 74 h 147"/>
                <a:gd name="T42" fmla="*/ 41 w 169"/>
                <a:gd name="T43" fmla="*/ 74 h 147"/>
                <a:gd name="T44" fmla="*/ 41 w 169"/>
                <a:gd name="T45" fmla="*/ 74 h 147"/>
                <a:gd name="T46" fmla="*/ 41 w 169"/>
                <a:gd name="T47" fmla="*/ 74 h 147"/>
                <a:gd name="T48" fmla="*/ 41 w 169"/>
                <a:gd name="T49" fmla="*/ 74 h 147"/>
                <a:gd name="T50" fmla="*/ 34 w 169"/>
                <a:gd name="T51" fmla="*/ 100 h 147"/>
                <a:gd name="T52" fmla="*/ 0 w 169"/>
                <a:gd name="T53" fmla="*/ 123 h 147"/>
                <a:gd name="T54" fmla="*/ 0 w 169"/>
                <a:gd name="T55" fmla="*/ 147 h 147"/>
                <a:gd name="T56" fmla="*/ 46 w 169"/>
                <a:gd name="T57" fmla="*/ 124 h 147"/>
                <a:gd name="T58" fmla="*/ 53 w 169"/>
                <a:gd name="T59"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4"/>
                  </a:moveTo>
                  <a:cubicBezTo>
                    <a:pt x="61" y="102"/>
                    <a:pt x="65" y="88"/>
                    <a:pt x="65" y="74"/>
                  </a:cubicBezTo>
                  <a:cubicBezTo>
                    <a:pt x="65" y="74"/>
                    <a:pt x="65" y="74"/>
                    <a:pt x="65" y="74"/>
                  </a:cubicBezTo>
                  <a:cubicBezTo>
                    <a:pt x="65" y="74"/>
                    <a:pt x="65" y="74"/>
                    <a:pt x="65" y="74"/>
                  </a:cubicBezTo>
                  <a:cubicBezTo>
                    <a:pt x="65" y="46"/>
                    <a:pt x="88" y="24"/>
                    <a:pt x="115" y="24"/>
                  </a:cubicBezTo>
                  <a:cubicBezTo>
                    <a:pt x="133" y="24"/>
                    <a:pt x="148" y="33"/>
                    <a:pt x="157" y="47"/>
                  </a:cubicBezTo>
                  <a:cubicBezTo>
                    <a:pt x="160" y="39"/>
                    <a:pt x="164" y="31"/>
                    <a:pt x="169" y="24"/>
                  </a:cubicBezTo>
                  <a:cubicBezTo>
                    <a:pt x="156" y="9"/>
                    <a:pt x="136" y="0"/>
                    <a:pt x="115" y="0"/>
                  </a:cubicBezTo>
                  <a:cubicBezTo>
                    <a:pt x="89" y="0"/>
                    <a:pt x="66" y="13"/>
                    <a:pt x="53" y="33"/>
                  </a:cubicBezTo>
                  <a:cubicBezTo>
                    <a:pt x="53" y="33"/>
                    <a:pt x="53" y="33"/>
                    <a:pt x="53" y="33"/>
                  </a:cubicBezTo>
                  <a:cubicBezTo>
                    <a:pt x="53" y="34"/>
                    <a:pt x="53" y="34"/>
                    <a:pt x="53" y="34"/>
                  </a:cubicBezTo>
                  <a:cubicBezTo>
                    <a:pt x="51" y="36"/>
                    <a:pt x="50" y="39"/>
                    <a:pt x="49" y="41"/>
                  </a:cubicBezTo>
                  <a:cubicBezTo>
                    <a:pt x="49" y="42"/>
                    <a:pt x="48" y="43"/>
                    <a:pt x="48" y="43"/>
                  </a:cubicBezTo>
                  <a:cubicBezTo>
                    <a:pt x="47" y="44"/>
                    <a:pt x="47" y="45"/>
                    <a:pt x="47" y="46"/>
                  </a:cubicBezTo>
                  <a:cubicBezTo>
                    <a:pt x="46" y="47"/>
                    <a:pt x="46" y="49"/>
                    <a:pt x="45" y="50"/>
                  </a:cubicBezTo>
                  <a:cubicBezTo>
                    <a:pt x="45" y="51"/>
                    <a:pt x="45" y="51"/>
                    <a:pt x="44" y="52"/>
                  </a:cubicBezTo>
                  <a:cubicBezTo>
                    <a:pt x="44" y="54"/>
                    <a:pt x="43" y="56"/>
                    <a:pt x="43" y="58"/>
                  </a:cubicBezTo>
                  <a:cubicBezTo>
                    <a:pt x="43" y="59"/>
                    <a:pt x="43" y="59"/>
                    <a:pt x="43" y="60"/>
                  </a:cubicBezTo>
                  <a:cubicBezTo>
                    <a:pt x="42" y="62"/>
                    <a:pt x="42" y="63"/>
                    <a:pt x="42" y="65"/>
                  </a:cubicBezTo>
                  <a:cubicBezTo>
                    <a:pt x="42" y="65"/>
                    <a:pt x="42" y="66"/>
                    <a:pt x="42" y="67"/>
                  </a:cubicBezTo>
                  <a:cubicBezTo>
                    <a:pt x="41" y="69"/>
                    <a:pt x="41" y="71"/>
                    <a:pt x="41" y="74"/>
                  </a:cubicBezTo>
                  <a:cubicBezTo>
                    <a:pt x="41" y="74"/>
                    <a:pt x="41" y="74"/>
                    <a:pt x="41" y="74"/>
                  </a:cubicBezTo>
                  <a:cubicBezTo>
                    <a:pt x="41" y="74"/>
                    <a:pt x="41" y="74"/>
                    <a:pt x="41" y="74"/>
                  </a:cubicBezTo>
                  <a:cubicBezTo>
                    <a:pt x="41" y="74"/>
                    <a:pt x="41" y="74"/>
                    <a:pt x="41" y="74"/>
                  </a:cubicBezTo>
                  <a:cubicBezTo>
                    <a:pt x="41" y="74"/>
                    <a:pt x="41" y="74"/>
                    <a:pt x="41" y="74"/>
                  </a:cubicBezTo>
                  <a:cubicBezTo>
                    <a:pt x="41" y="83"/>
                    <a:pt x="38" y="92"/>
                    <a:pt x="34" y="100"/>
                  </a:cubicBezTo>
                  <a:cubicBezTo>
                    <a:pt x="26" y="112"/>
                    <a:pt x="14" y="120"/>
                    <a:pt x="0" y="123"/>
                  </a:cubicBezTo>
                  <a:cubicBezTo>
                    <a:pt x="0" y="147"/>
                    <a:pt x="0" y="147"/>
                    <a:pt x="0" y="147"/>
                  </a:cubicBezTo>
                  <a:cubicBezTo>
                    <a:pt x="18" y="145"/>
                    <a:pt x="34" y="136"/>
                    <a:pt x="46" y="124"/>
                  </a:cubicBezTo>
                  <a:cubicBezTo>
                    <a:pt x="48" y="120"/>
                    <a:pt x="51" y="117"/>
                    <a:pt x="5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1691"/>
            <p:cNvSpPr>
              <a:spLocks/>
            </p:cNvSpPr>
            <p:nvPr/>
          </p:nvSpPr>
          <p:spPr bwMode="auto">
            <a:xfrm>
              <a:off x="5564188" y="6115050"/>
              <a:ext cx="138113" cy="87313"/>
            </a:xfrm>
            <a:custGeom>
              <a:avLst/>
              <a:gdLst>
                <a:gd name="T0" fmla="*/ 116 w 232"/>
                <a:gd name="T1" fmla="*/ 114 h 147"/>
                <a:gd name="T2" fmla="*/ 128 w 232"/>
                <a:gd name="T3" fmla="*/ 74 h 147"/>
                <a:gd name="T4" fmla="*/ 178 w 232"/>
                <a:gd name="T5" fmla="*/ 24 h 147"/>
                <a:gd name="T6" fmla="*/ 220 w 232"/>
                <a:gd name="T7" fmla="*/ 47 h 147"/>
                <a:gd name="T8" fmla="*/ 232 w 232"/>
                <a:gd name="T9" fmla="*/ 24 h 147"/>
                <a:gd name="T10" fmla="*/ 178 w 232"/>
                <a:gd name="T11" fmla="*/ 0 h 147"/>
                <a:gd name="T12" fmla="*/ 104 w 232"/>
                <a:gd name="T13" fmla="*/ 74 h 147"/>
                <a:gd name="T14" fmla="*/ 54 w 232"/>
                <a:gd name="T15" fmla="*/ 123 h 147"/>
                <a:gd name="T16" fmla="*/ 12 w 232"/>
                <a:gd name="T17" fmla="*/ 100 h 147"/>
                <a:gd name="T18" fmla="*/ 0 w 232"/>
                <a:gd name="T19" fmla="*/ 124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3" y="102"/>
                    <a:pt x="128" y="88"/>
                    <a:pt x="128" y="74"/>
                  </a:cubicBezTo>
                  <a:cubicBezTo>
                    <a:pt x="128" y="46"/>
                    <a:pt x="150" y="24"/>
                    <a:pt x="178" y="24"/>
                  </a:cubicBezTo>
                  <a:cubicBezTo>
                    <a:pt x="195" y="24"/>
                    <a:pt x="211" y="33"/>
                    <a:pt x="220" y="47"/>
                  </a:cubicBezTo>
                  <a:cubicBezTo>
                    <a:pt x="222" y="39"/>
                    <a:pt x="226" y="31"/>
                    <a:pt x="232" y="24"/>
                  </a:cubicBezTo>
                  <a:cubicBezTo>
                    <a:pt x="218" y="9"/>
                    <a:pt x="199" y="0"/>
                    <a:pt x="178" y="0"/>
                  </a:cubicBezTo>
                  <a:cubicBezTo>
                    <a:pt x="137" y="0"/>
                    <a:pt x="104" y="33"/>
                    <a:pt x="104" y="74"/>
                  </a:cubicBezTo>
                  <a:cubicBezTo>
                    <a:pt x="104" y="101"/>
                    <a:pt x="81" y="123"/>
                    <a:pt x="54" y="123"/>
                  </a:cubicBezTo>
                  <a:cubicBezTo>
                    <a:pt x="36" y="123"/>
                    <a:pt x="21" y="114"/>
                    <a:pt x="12" y="100"/>
                  </a:cubicBezTo>
                  <a:cubicBezTo>
                    <a:pt x="9" y="109"/>
                    <a:pt x="5" y="116"/>
                    <a:pt x="0" y="124"/>
                  </a:cubicBezTo>
                  <a:cubicBezTo>
                    <a:pt x="13"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Freeform 1692"/>
            <p:cNvSpPr>
              <a:spLocks/>
            </p:cNvSpPr>
            <p:nvPr/>
          </p:nvSpPr>
          <p:spPr bwMode="auto">
            <a:xfrm>
              <a:off x="5637213" y="6115050"/>
              <a:ext cx="138113" cy="87313"/>
            </a:xfrm>
            <a:custGeom>
              <a:avLst/>
              <a:gdLst>
                <a:gd name="T0" fmla="*/ 97 w 232"/>
                <a:gd name="T1" fmla="*/ 100 h 147"/>
                <a:gd name="T2" fmla="*/ 55 w 232"/>
                <a:gd name="T3" fmla="*/ 123 h 147"/>
                <a:gd name="T4" fmla="*/ 12 w 232"/>
                <a:gd name="T5" fmla="*/ 100 h 147"/>
                <a:gd name="T6" fmla="*/ 0 w 232"/>
                <a:gd name="T7" fmla="*/ 124 h 147"/>
                <a:gd name="T8" fmla="*/ 55 w 232"/>
                <a:gd name="T9" fmla="*/ 147 h 147"/>
                <a:gd name="T10" fmla="*/ 109 w 232"/>
                <a:gd name="T11" fmla="*/ 124 h 147"/>
                <a:gd name="T12" fmla="*/ 116 w 232"/>
                <a:gd name="T13" fmla="*/ 114 h 147"/>
                <a:gd name="T14" fmla="*/ 128 w 232"/>
                <a:gd name="T15" fmla="*/ 74 h 147"/>
                <a:gd name="T16" fmla="*/ 128 w 232"/>
                <a:gd name="T17" fmla="*/ 74 h 147"/>
                <a:gd name="T18" fmla="*/ 128 w 232"/>
                <a:gd name="T19" fmla="*/ 74 h 147"/>
                <a:gd name="T20" fmla="*/ 178 w 232"/>
                <a:gd name="T21" fmla="*/ 24 h 147"/>
                <a:gd name="T22" fmla="*/ 220 w 232"/>
                <a:gd name="T23" fmla="*/ 47 h 147"/>
                <a:gd name="T24" fmla="*/ 232 w 232"/>
                <a:gd name="T25" fmla="*/ 24 h 147"/>
                <a:gd name="T26" fmla="*/ 178 w 232"/>
                <a:gd name="T27" fmla="*/ 0 h 147"/>
                <a:gd name="T28" fmla="*/ 116 w 232"/>
                <a:gd name="T29" fmla="*/ 33 h 147"/>
                <a:gd name="T30" fmla="*/ 116 w 232"/>
                <a:gd name="T31" fmla="*/ 33 h 147"/>
                <a:gd name="T32" fmla="*/ 116 w 232"/>
                <a:gd name="T33" fmla="*/ 34 h 147"/>
                <a:gd name="T34" fmla="*/ 112 w 232"/>
                <a:gd name="T35" fmla="*/ 41 h 147"/>
                <a:gd name="T36" fmla="*/ 111 w 232"/>
                <a:gd name="T37" fmla="*/ 43 h 147"/>
                <a:gd name="T38" fmla="*/ 110 w 232"/>
                <a:gd name="T39" fmla="*/ 46 h 147"/>
                <a:gd name="T40" fmla="*/ 108 w 232"/>
                <a:gd name="T41" fmla="*/ 50 h 147"/>
                <a:gd name="T42" fmla="*/ 108 w 232"/>
                <a:gd name="T43" fmla="*/ 52 h 147"/>
                <a:gd name="T44" fmla="*/ 106 w 232"/>
                <a:gd name="T45" fmla="*/ 58 h 147"/>
                <a:gd name="T46" fmla="*/ 106 w 232"/>
                <a:gd name="T47" fmla="*/ 60 h 147"/>
                <a:gd name="T48" fmla="*/ 105 w 232"/>
                <a:gd name="T49" fmla="*/ 65 h 147"/>
                <a:gd name="T50" fmla="*/ 105 w 232"/>
                <a:gd name="T51" fmla="*/ 67 h 147"/>
                <a:gd name="T52" fmla="*/ 104 w 232"/>
                <a:gd name="T53" fmla="*/ 74 h 147"/>
                <a:gd name="T54" fmla="*/ 104 w 232"/>
                <a:gd name="T55" fmla="*/ 74 h 147"/>
                <a:gd name="T56" fmla="*/ 104 w 232"/>
                <a:gd name="T57" fmla="*/ 74 h 147"/>
                <a:gd name="T58" fmla="*/ 104 w 232"/>
                <a:gd name="T59" fmla="*/ 74 h 147"/>
                <a:gd name="T60" fmla="*/ 104 w 232"/>
                <a:gd name="T61" fmla="*/ 74 h 147"/>
                <a:gd name="T62" fmla="*/ 97 w 232"/>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97" y="100"/>
                  </a:moveTo>
                  <a:cubicBezTo>
                    <a:pt x="88" y="114"/>
                    <a:pt x="72" y="123"/>
                    <a:pt x="55" y="123"/>
                  </a:cubicBezTo>
                  <a:cubicBezTo>
                    <a:pt x="37" y="123"/>
                    <a:pt x="21" y="114"/>
                    <a:pt x="12" y="100"/>
                  </a:cubicBezTo>
                  <a:cubicBezTo>
                    <a:pt x="10" y="109"/>
                    <a:pt x="6" y="116"/>
                    <a:pt x="0" y="124"/>
                  </a:cubicBezTo>
                  <a:cubicBezTo>
                    <a:pt x="14" y="138"/>
                    <a:pt x="33" y="147"/>
                    <a:pt x="55" y="147"/>
                  </a:cubicBezTo>
                  <a:cubicBezTo>
                    <a:pt x="76" y="147"/>
                    <a:pt x="95" y="138"/>
                    <a:pt x="109" y="124"/>
                  </a:cubicBezTo>
                  <a:cubicBezTo>
                    <a:pt x="111" y="120"/>
                    <a:pt x="114" y="117"/>
                    <a:pt x="116" y="114"/>
                  </a:cubicBezTo>
                  <a:cubicBezTo>
                    <a:pt x="124" y="102"/>
                    <a:pt x="128" y="88"/>
                    <a:pt x="128" y="74"/>
                  </a:cubicBezTo>
                  <a:cubicBezTo>
                    <a:pt x="128" y="74"/>
                    <a:pt x="128" y="74"/>
                    <a:pt x="128" y="74"/>
                  </a:cubicBezTo>
                  <a:cubicBezTo>
                    <a:pt x="128" y="74"/>
                    <a:pt x="128" y="74"/>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52" y="0"/>
                    <a:pt x="129" y="13"/>
                    <a:pt x="116" y="33"/>
                  </a:cubicBezTo>
                  <a:cubicBezTo>
                    <a:pt x="116" y="33"/>
                    <a:pt x="116" y="33"/>
                    <a:pt x="116" y="33"/>
                  </a:cubicBezTo>
                  <a:cubicBezTo>
                    <a:pt x="116" y="34"/>
                    <a:pt x="116" y="34"/>
                    <a:pt x="116" y="34"/>
                  </a:cubicBezTo>
                  <a:cubicBezTo>
                    <a:pt x="114" y="36"/>
                    <a:pt x="113" y="39"/>
                    <a:pt x="112" y="41"/>
                  </a:cubicBezTo>
                  <a:cubicBezTo>
                    <a:pt x="112" y="42"/>
                    <a:pt x="111" y="43"/>
                    <a:pt x="111" y="43"/>
                  </a:cubicBezTo>
                  <a:cubicBezTo>
                    <a:pt x="110" y="44"/>
                    <a:pt x="110" y="45"/>
                    <a:pt x="110" y="46"/>
                  </a:cubicBezTo>
                  <a:cubicBezTo>
                    <a:pt x="109" y="47"/>
                    <a:pt x="109" y="49"/>
                    <a:pt x="108" y="50"/>
                  </a:cubicBezTo>
                  <a:cubicBezTo>
                    <a:pt x="108" y="51"/>
                    <a:pt x="108" y="51"/>
                    <a:pt x="108" y="52"/>
                  </a:cubicBezTo>
                  <a:cubicBezTo>
                    <a:pt x="107" y="54"/>
                    <a:pt x="106" y="56"/>
                    <a:pt x="106" y="58"/>
                  </a:cubicBezTo>
                  <a:cubicBezTo>
                    <a:pt x="106" y="59"/>
                    <a:pt x="106" y="59"/>
                    <a:pt x="106" y="60"/>
                  </a:cubicBezTo>
                  <a:cubicBezTo>
                    <a:pt x="105" y="62"/>
                    <a:pt x="105" y="63"/>
                    <a:pt x="105" y="65"/>
                  </a:cubicBezTo>
                  <a:cubicBezTo>
                    <a:pt x="105" y="65"/>
                    <a:pt x="105" y="66"/>
                    <a:pt x="105" y="67"/>
                  </a:cubicBezTo>
                  <a:cubicBezTo>
                    <a:pt x="105"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3"/>
                    <a:pt x="101" y="92"/>
                    <a:pt x="9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1693"/>
            <p:cNvSpPr>
              <a:spLocks/>
            </p:cNvSpPr>
            <p:nvPr/>
          </p:nvSpPr>
          <p:spPr bwMode="auto">
            <a:xfrm>
              <a:off x="5711826" y="6115050"/>
              <a:ext cx="138113" cy="87313"/>
            </a:xfrm>
            <a:custGeom>
              <a:avLst/>
              <a:gdLst>
                <a:gd name="T0" fmla="*/ 116 w 232"/>
                <a:gd name="T1" fmla="*/ 114 h 147"/>
                <a:gd name="T2" fmla="*/ 128 w 232"/>
                <a:gd name="T3" fmla="*/ 74 h 147"/>
                <a:gd name="T4" fmla="*/ 178 w 232"/>
                <a:gd name="T5" fmla="*/ 24 h 147"/>
                <a:gd name="T6" fmla="*/ 220 w 232"/>
                <a:gd name="T7" fmla="*/ 47 h 147"/>
                <a:gd name="T8" fmla="*/ 232 w 232"/>
                <a:gd name="T9" fmla="*/ 24 h 147"/>
                <a:gd name="T10" fmla="*/ 178 w 232"/>
                <a:gd name="T11" fmla="*/ 0 h 147"/>
                <a:gd name="T12" fmla="*/ 104 w 232"/>
                <a:gd name="T13" fmla="*/ 74 h 147"/>
                <a:gd name="T14" fmla="*/ 54 w 232"/>
                <a:gd name="T15" fmla="*/ 123 h 147"/>
                <a:gd name="T16" fmla="*/ 12 w 232"/>
                <a:gd name="T17" fmla="*/ 100 h 147"/>
                <a:gd name="T18" fmla="*/ 0 w 232"/>
                <a:gd name="T19" fmla="*/ 124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3" y="102"/>
                    <a:pt x="128" y="88"/>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3"/>
                    <a:pt x="54" y="123"/>
                  </a:cubicBezTo>
                  <a:cubicBezTo>
                    <a:pt x="36" y="123"/>
                    <a:pt x="21" y="114"/>
                    <a:pt x="12" y="100"/>
                  </a:cubicBezTo>
                  <a:cubicBezTo>
                    <a:pt x="9" y="109"/>
                    <a:pt x="5" y="116"/>
                    <a:pt x="0" y="124"/>
                  </a:cubicBezTo>
                  <a:cubicBezTo>
                    <a:pt x="13"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Freeform 1694"/>
            <p:cNvSpPr>
              <a:spLocks/>
            </p:cNvSpPr>
            <p:nvPr/>
          </p:nvSpPr>
          <p:spPr bwMode="auto">
            <a:xfrm>
              <a:off x="5784851" y="6115050"/>
              <a:ext cx="138113" cy="87313"/>
            </a:xfrm>
            <a:custGeom>
              <a:avLst/>
              <a:gdLst>
                <a:gd name="T0" fmla="*/ 96 w 231"/>
                <a:gd name="T1" fmla="*/ 100 h 147"/>
                <a:gd name="T2" fmla="*/ 54 w 231"/>
                <a:gd name="T3" fmla="*/ 123 h 147"/>
                <a:gd name="T4" fmla="*/ 12 w 231"/>
                <a:gd name="T5" fmla="*/ 100 h 147"/>
                <a:gd name="T6" fmla="*/ 0 w 231"/>
                <a:gd name="T7" fmla="*/ 124 h 147"/>
                <a:gd name="T8" fmla="*/ 54 w 231"/>
                <a:gd name="T9" fmla="*/ 147 h 147"/>
                <a:gd name="T10" fmla="*/ 108 w 231"/>
                <a:gd name="T11" fmla="*/ 124 h 147"/>
                <a:gd name="T12" fmla="*/ 115 w 231"/>
                <a:gd name="T13" fmla="*/ 114 h 147"/>
                <a:gd name="T14" fmla="*/ 127 w 231"/>
                <a:gd name="T15" fmla="*/ 74 h 147"/>
                <a:gd name="T16" fmla="*/ 127 w 231"/>
                <a:gd name="T17" fmla="*/ 74 h 147"/>
                <a:gd name="T18" fmla="*/ 127 w 231"/>
                <a:gd name="T19" fmla="*/ 74 h 147"/>
                <a:gd name="T20" fmla="*/ 177 w 231"/>
                <a:gd name="T21" fmla="*/ 24 h 147"/>
                <a:gd name="T22" fmla="*/ 219 w 231"/>
                <a:gd name="T23" fmla="*/ 47 h 147"/>
                <a:gd name="T24" fmla="*/ 231 w 231"/>
                <a:gd name="T25" fmla="*/ 24 h 147"/>
                <a:gd name="T26" fmla="*/ 177 w 231"/>
                <a:gd name="T27" fmla="*/ 0 h 147"/>
                <a:gd name="T28" fmla="*/ 115 w 231"/>
                <a:gd name="T29" fmla="*/ 33 h 147"/>
                <a:gd name="T30" fmla="*/ 115 w 231"/>
                <a:gd name="T31" fmla="*/ 33 h 147"/>
                <a:gd name="T32" fmla="*/ 115 w 231"/>
                <a:gd name="T33" fmla="*/ 34 h 147"/>
                <a:gd name="T34" fmla="*/ 111 w 231"/>
                <a:gd name="T35" fmla="*/ 41 h 147"/>
                <a:gd name="T36" fmla="*/ 110 w 231"/>
                <a:gd name="T37" fmla="*/ 43 h 147"/>
                <a:gd name="T38" fmla="*/ 109 w 231"/>
                <a:gd name="T39" fmla="*/ 46 h 147"/>
                <a:gd name="T40" fmla="*/ 108 w 231"/>
                <a:gd name="T41" fmla="*/ 50 h 147"/>
                <a:gd name="T42" fmla="*/ 107 w 231"/>
                <a:gd name="T43" fmla="*/ 52 h 147"/>
                <a:gd name="T44" fmla="*/ 105 w 231"/>
                <a:gd name="T45" fmla="*/ 58 h 147"/>
                <a:gd name="T46" fmla="*/ 105 w 231"/>
                <a:gd name="T47" fmla="*/ 60 h 147"/>
                <a:gd name="T48" fmla="*/ 104 w 231"/>
                <a:gd name="T49" fmla="*/ 65 h 147"/>
                <a:gd name="T50" fmla="*/ 104 w 231"/>
                <a:gd name="T51" fmla="*/ 67 h 147"/>
                <a:gd name="T52" fmla="*/ 103 w 231"/>
                <a:gd name="T53" fmla="*/ 74 h 147"/>
                <a:gd name="T54" fmla="*/ 103 w 231"/>
                <a:gd name="T55" fmla="*/ 74 h 147"/>
                <a:gd name="T56" fmla="*/ 103 w 231"/>
                <a:gd name="T57" fmla="*/ 74 h 147"/>
                <a:gd name="T58" fmla="*/ 103 w 231"/>
                <a:gd name="T59" fmla="*/ 74 h 147"/>
                <a:gd name="T60" fmla="*/ 103 w 231"/>
                <a:gd name="T61" fmla="*/ 74 h 147"/>
                <a:gd name="T62" fmla="*/ 96 w 231"/>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96" y="100"/>
                  </a:moveTo>
                  <a:cubicBezTo>
                    <a:pt x="87" y="114"/>
                    <a:pt x="71" y="123"/>
                    <a:pt x="54" y="123"/>
                  </a:cubicBezTo>
                  <a:cubicBezTo>
                    <a:pt x="36" y="123"/>
                    <a:pt x="20" y="114"/>
                    <a:pt x="12" y="100"/>
                  </a:cubicBezTo>
                  <a:cubicBezTo>
                    <a:pt x="9" y="109"/>
                    <a:pt x="5" y="116"/>
                    <a:pt x="0" y="124"/>
                  </a:cubicBezTo>
                  <a:cubicBezTo>
                    <a:pt x="13" y="138"/>
                    <a:pt x="32" y="147"/>
                    <a:pt x="54" y="147"/>
                  </a:cubicBezTo>
                  <a:cubicBezTo>
                    <a:pt x="75" y="147"/>
                    <a:pt x="94" y="138"/>
                    <a:pt x="108" y="124"/>
                  </a:cubicBezTo>
                  <a:cubicBezTo>
                    <a:pt x="111" y="120"/>
                    <a:pt x="113" y="117"/>
                    <a:pt x="115" y="114"/>
                  </a:cubicBezTo>
                  <a:cubicBezTo>
                    <a:pt x="123" y="102"/>
                    <a:pt x="127" y="88"/>
                    <a:pt x="127" y="74"/>
                  </a:cubicBezTo>
                  <a:cubicBezTo>
                    <a:pt x="127" y="74"/>
                    <a:pt x="127" y="74"/>
                    <a:pt x="127" y="74"/>
                  </a:cubicBezTo>
                  <a:cubicBezTo>
                    <a:pt x="127" y="74"/>
                    <a:pt x="127" y="74"/>
                    <a:pt x="127" y="74"/>
                  </a:cubicBezTo>
                  <a:cubicBezTo>
                    <a:pt x="127" y="46"/>
                    <a:pt x="150" y="24"/>
                    <a:pt x="177" y="24"/>
                  </a:cubicBezTo>
                  <a:cubicBezTo>
                    <a:pt x="195" y="24"/>
                    <a:pt x="210" y="33"/>
                    <a:pt x="219" y="47"/>
                  </a:cubicBezTo>
                  <a:cubicBezTo>
                    <a:pt x="222" y="39"/>
                    <a:pt x="226" y="31"/>
                    <a:pt x="231" y="24"/>
                  </a:cubicBezTo>
                  <a:cubicBezTo>
                    <a:pt x="218" y="9"/>
                    <a:pt x="199" y="0"/>
                    <a:pt x="177" y="0"/>
                  </a:cubicBezTo>
                  <a:cubicBezTo>
                    <a:pt x="151" y="0"/>
                    <a:pt x="129" y="13"/>
                    <a:pt x="115" y="33"/>
                  </a:cubicBezTo>
                  <a:cubicBezTo>
                    <a:pt x="115" y="33"/>
                    <a:pt x="115" y="33"/>
                    <a:pt x="115" y="33"/>
                  </a:cubicBezTo>
                  <a:cubicBezTo>
                    <a:pt x="115" y="34"/>
                    <a:pt x="115" y="34"/>
                    <a:pt x="115" y="34"/>
                  </a:cubicBezTo>
                  <a:cubicBezTo>
                    <a:pt x="114" y="36"/>
                    <a:pt x="112" y="39"/>
                    <a:pt x="111" y="41"/>
                  </a:cubicBezTo>
                  <a:cubicBezTo>
                    <a:pt x="111" y="42"/>
                    <a:pt x="110" y="43"/>
                    <a:pt x="110" y="43"/>
                  </a:cubicBezTo>
                  <a:cubicBezTo>
                    <a:pt x="110" y="44"/>
                    <a:pt x="109" y="45"/>
                    <a:pt x="109" y="46"/>
                  </a:cubicBezTo>
                  <a:cubicBezTo>
                    <a:pt x="108" y="47"/>
                    <a:pt x="108" y="49"/>
                    <a:pt x="108" y="50"/>
                  </a:cubicBezTo>
                  <a:cubicBezTo>
                    <a:pt x="107" y="51"/>
                    <a:pt x="107" y="51"/>
                    <a:pt x="107" y="52"/>
                  </a:cubicBezTo>
                  <a:cubicBezTo>
                    <a:pt x="106" y="54"/>
                    <a:pt x="106" y="56"/>
                    <a:pt x="105" y="58"/>
                  </a:cubicBezTo>
                  <a:cubicBezTo>
                    <a:pt x="105" y="59"/>
                    <a:pt x="105" y="59"/>
                    <a:pt x="105" y="60"/>
                  </a:cubicBezTo>
                  <a:cubicBezTo>
                    <a:pt x="104" y="62"/>
                    <a:pt x="104" y="63"/>
                    <a:pt x="104" y="65"/>
                  </a:cubicBezTo>
                  <a:cubicBezTo>
                    <a:pt x="104" y="65"/>
                    <a:pt x="104" y="66"/>
                    <a:pt x="104" y="67"/>
                  </a:cubicBezTo>
                  <a:cubicBezTo>
                    <a:pt x="104" y="69"/>
                    <a:pt x="103" y="71"/>
                    <a:pt x="103" y="74"/>
                  </a:cubicBezTo>
                  <a:cubicBezTo>
                    <a:pt x="103" y="74"/>
                    <a:pt x="103" y="74"/>
                    <a:pt x="103" y="74"/>
                  </a:cubicBezTo>
                  <a:cubicBezTo>
                    <a:pt x="103" y="74"/>
                    <a:pt x="103" y="74"/>
                    <a:pt x="103" y="74"/>
                  </a:cubicBezTo>
                  <a:cubicBezTo>
                    <a:pt x="103" y="74"/>
                    <a:pt x="103" y="74"/>
                    <a:pt x="103" y="74"/>
                  </a:cubicBezTo>
                  <a:cubicBezTo>
                    <a:pt x="103" y="74"/>
                    <a:pt x="103" y="74"/>
                    <a:pt x="103" y="74"/>
                  </a:cubicBezTo>
                  <a:cubicBezTo>
                    <a:pt x="103" y="83"/>
                    <a:pt x="101" y="92"/>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Freeform 1695"/>
            <p:cNvSpPr>
              <a:spLocks/>
            </p:cNvSpPr>
            <p:nvPr/>
          </p:nvSpPr>
          <p:spPr bwMode="auto">
            <a:xfrm>
              <a:off x="5857876" y="6115050"/>
              <a:ext cx="138113" cy="87313"/>
            </a:xfrm>
            <a:custGeom>
              <a:avLst/>
              <a:gdLst>
                <a:gd name="T0" fmla="*/ 178 w 232"/>
                <a:gd name="T1" fmla="*/ 24 h 147"/>
                <a:gd name="T2" fmla="*/ 220 w 232"/>
                <a:gd name="T3" fmla="*/ 47 h 147"/>
                <a:gd name="T4" fmla="*/ 232 w 232"/>
                <a:gd name="T5" fmla="*/ 24 h 147"/>
                <a:gd name="T6" fmla="*/ 178 w 232"/>
                <a:gd name="T7" fmla="*/ 0 h 147"/>
                <a:gd name="T8" fmla="*/ 104 w 232"/>
                <a:gd name="T9" fmla="*/ 74 h 147"/>
                <a:gd name="T10" fmla="*/ 54 w 232"/>
                <a:gd name="T11" fmla="*/ 123 h 147"/>
                <a:gd name="T12" fmla="*/ 12 w 232"/>
                <a:gd name="T13" fmla="*/ 100 h 147"/>
                <a:gd name="T14" fmla="*/ 0 w 232"/>
                <a:gd name="T15" fmla="*/ 124 h 147"/>
                <a:gd name="T16" fmla="*/ 54 w 232"/>
                <a:gd name="T17" fmla="*/ 147 h 147"/>
                <a:gd name="T18" fmla="*/ 116 w 232"/>
                <a:gd name="T19" fmla="*/ 114 h 147"/>
                <a:gd name="T20" fmla="*/ 128 w 232"/>
                <a:gd name="T21" fmla="*/ 74 h 147"/>
                <a:gd name="T22" fmla="*/ 178 w 232"/>
                <a:gd name="T2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4"/>
                  </a:move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3"/>
                    <a:pt x="54" y="123"/>
                  </a:cubicBezTo>
                  <a:cubicBezTo>
                    <a:pt x="36" y="123"/>
                    <a:pt x="21" y="114"/>
                    <a:pt x="12" y="100"/>
                  </a:cubicBezTo>
                  <a:cubicBezTo>
                    <a:pt x="9" y="109"/>
                    <a:pt x="5" y="116"/>
                    <a:pt x="0" y="124"/>
                  </a:cubicBezTo>
                  <a:cubicBezTo>
                    <a:pt x="14" y="138"/>
                    <a:pt x="33" y="147"/>
                    <a:pt x="54" y="147"/>
                  </a:cubicBezTo>
                  <a:cubicBezTo>
                    <a:pt x="80" y="147"/>
                    <a:pt x="103" y="134"/>
                    <a:pt x="116" y="114"/>
                  </a:cubicBezTo>
                  <a:cubicBezTo>
                    <a:pt x="123" y="102"/>
                    <a:pt x="128" y="88"/>
                    <a:pt x="128" y="74"/>
                  </a:cubicBezTo>
                  <a:cubicBezTo>
                    <a:pt x="128" y="46"/>
                    <a:pt x="150" y="24"/>
                    <a:pt x="17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Freeform 1696"/>
            <p:cNvSpPr>
              <a:spLocks/>
            </p:cNvSpPr>
            <p:nvPr/>
          </p:nvSpPr>
          <p:spPr bwMode="auto">
            <a:xfrm>
              <a:off x="5932488" y="6115050"/>
              <a:ext cx="136525" cy="87313"/>
            </a:xfrm>
            <a:custGeom>
              <a:avLst/>
              <a:gdLst>
                <a:gd name="T0" fmla="*/ 116 w 231"/>
                <a:gd name="T1" fmla="*/ 33 h 147"/>
                <a:gd name="T2" fmla="*/ 116 w 231"/>
                <a:gd name="T3" fmla="*/ 33 h 147"/>
                <a:gd name="T4" fmla="*/ 115 w 231"/>
                <a:gd name="T5" fmla="*/ 34 h 147"/>
                <a:gd name="T6" fmla="*/ 111 w 231"/>
                <a:gd name="T7" fmla="*/ 41 h 147"/>
                <a:gd name="T8" fmla="*/ 110 w 231"/>
                <a:gd name="T9" fmla="*/ 43 h 147"/>
                <a:gd name="T10" fmla="*/ 109 w 231"/>
                <a:gd name="T11" fmla="*/ 46 h 147"/>
                <a:gd name="T12" fmla="*/ 108 w 231"/>
                <a:gd name="T13" fmla="*/ 50 h 147"/>
                <a:gd name="T14" fmla="*/ 107 w 231"/>
                <a:gd name="T15" fmla="*/ 52 h 147"/>
                <a:gd name="T16" fmla="*/ 105 w 231"/>
                <a:gd name="T17" fmla="*/ 58 h 147"/>
                <a:gd name="T18" fmla="*/ 105 w 231"/>
                <a:gd name="T19" fmla="*/ 60 h 147"/>
                <a:gd name="T20" fmla="*/ 104 w 231"/>
                <a:gd name="T21" fmla="*/ 65 h 147"/>
                <a:gd name="T22" fmla="*/ 104 w 231"/>
                <a:gd name="T23" fmla="*/ 67 h 147"/>
                <a:gd name="T24" fmla="*/ 104 w 231"/>
                <a:gd name="T25" fmla="*/ 74 h 147"/>
                <a:gd name="T26" fmla="*/ 104 w 231"/>
                <a:gd name="T27" fmla="*/ 74 h 147"/>
                <a:gd name="T28" fmla="*/ 104 w 231"/>
                <a:gd name="T29" fmla="*/ 74 h 147"/>
                <a:gd name="T30" fmla="*/ 104 w 231"/>
                <a:gd name="T31" fmla="*/ 74 h 147"/>
                <a:gd name="T32" fmla="*/ 104 w 231"/>
                <a:gd name="T33" fmla="*/ 74 h 147"/>
                <a:gd name="T34" fmla="*/ 96 w 231"/>
                <a:gd name="T35" fmla="*/ 100 h 147"/>
                <a:gd name="T36" fmla="*/ 54 w 231"/>
                <a:gd name="T37" fmla="*/ 123 h 147"/>
                <a:gd name="T38" fmla="*/ 12 w 231"/>
                <a:gd name="T39" fmla="*/ 100 h 147"/>
                <a:gd name="T40" fmla="*/ 0 w 231"/>
                <a:gd name="T41" fmla="*/ 124 h 147"/>
                <a:gd name="T42" fmla="*/ 54 w 231"/>
                <a:gd name="T43" fmla="*/ 147 h 147"/>
                <a:gd name="T44" fmla="*/ 108 w 231"/>
                <a:gd name="T45" fmla="*/ 124 h 147"/>
                <a:gd name="T46" fmla="*/ 116 w 231"/>
                <a:gd name="T47" fmla="*/ 114 h 147"/>
                <a:gd name="T48" fmla="*/ 127 w 231"/>
                <a:gd name="T49" fmla="*/ 74 h 147"/>
                <a:gd name="T50" fmla="*/ 127 w 231"/>
                <a:gd name="T51" fmla="*/ 74 h 147"/>
                <a:gd name="T52" fmla="*/ 127 w 231"/>
                <a:gd name="T53" fmla="*/ 74 h 147"/>
                <a:gd name="T54" fmla="*/ 177 w 231"/>
                <a:gd name="T55" fmla="*/ 24 h 147"/>
                <a:gd name="T56" fmla="*/ 219 w 231"/>
                <a:gd name="T57" fmla="*/ 47 h 147"/>
                <a:gd name="T58" fmla="*/ 231 w 231"/>
                <a:gd name="T59" fmla="*/ 24 h 147"/>
                <a:gd name="T60" fmla="*/ 177 w 231"/>
                <a:gd name="T61" fmla="*/ 0 h 147"/>
                <a:gd name="T62" fmla="*/ 116 w 231"/>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16" y="33"/>
                  </a:moveTo>
                  <a:cubicBezTo>
                    <a:pt x="116" y="33"/>
                    <a:pt x="116" y="33"/>
                    <a:pt x="116" y="33"/>
                  </a:cubicBezTo>
                  <a:cubicBezTo>
                    <a:pt x="115" y="34"/>
                    <a:pt x="115" y="34"/>
                    <a:pt x="115" y="34"/>
                  </a:cubicBezTo>
                  <a:cubicBezTo>
                    <a:pt x="114" y="36"/>
                    <a:pt x="112" y="39"/>
                    <a:pt x="111" y="41"/>
                  </a:cubicBezTo>
                  <a:cubicBezTo>
                    <a:pt x="111" y="42"/>
                    <a:pt x="110" y="43"/>
                    <a:pt x="110" y="43"/>
                  </a:cubicBezTo>
                  <a:cubicBezTo>
                    <a:pt x="110" y="44"/>
                    <a:pt x="109" y="45"/>
                    <a:pt x="109" y="46"/>
                  </a:cubicBezTo>
                  <a:cubicBezTo>
                    <a:pt x="108" y="47"/>
                    <a:pt x="108" y="49"/>
                    <a:pt x="108" y="50"/>
                  </a:cubicBezTo>
                  <a:cubicBezTo>
                    <a:pt x="107" y="51"/>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3"/>
                    <a:pt x="101" y="92"/>
                    <a:pt x="96" y="100"/>
                  </a:cubicBezTo>
                  <a:cubicBezTo>
                    <a:pt x="87" y="114"/>
                    <a:pt x="71" y="123"/>
                    <a:pt x="54" y="123"/>
                  </a:cubicBezTo>
                  <a:cubicBezTo>
                    <a:pt x="36" y="123"/>
                    <a:pt x="20" y="114"/>
                    <a:pt x="12" y="100"/>
                  </a:cubicBezTo>
                  <a:cubicBezTo>
                    <a:pt x="9" y="109"/>
                    <a:pt x="5" y="116"/>
                    <a:pt x="0" y="124"/>
                  </a:cubicBezTo>
                  <a:cubicBezTo>
                    <a:pt x="13" y="138"/>
                    <a:pt x="32" y="147"/>
                    <a:pt x="54" y="147"/>
                  </a:cubicBezTo>
                  <a:cubicBezTo>
                    <a:pt x="75" y="147"/>
                    <a:pt x="94" y="138"/>
                    <a:pt x="108" y="124"/>
                  </a:cubicBezTo>
                  <a:cubicBezTo>
                    <a:pt x="111" y="120"/>
                    <a:pt x="113" y="117"/>
                    <a:pt x="116" y="114"/>
                  </a:cubicBezTo>
                  <a:cubicBezTo>
                    <a:pt x="123" y="102"/>
                    <a:pt x="127" y="88"/>
                    <a:pt x="127" y="74"/>
                  </a:cubicBezTo>
                  <a:cubicBezTo>
                    <a:pt x="127" y="74"/>
                    <a:pt x="127" y="74"/>
                    <a:pt x="127" y="74"/>
                  </a:cubicBezTo>
                  <a:cubicBezTo>
                    <a:pt x="127" y="74"/>
                    <a:pt x="127" y="74"/>
                    <a:pt x="127" y="74"/>
                  </a:cubicBezTo>
                  <a:cubicBezTo>
                    <a:pt x="127" y="46"/>
                    <a:pt x="150" y="24"/>
                    <a:pt x="177" y="24"/>
                  </a:cubicBezTo>
                  <a:cubicBezTo>
                    <a:pt x="195" y="24"/>
                    <a:pt x="211" y="33"/>
                    <a:pt x="219" y="47"/>
                  </a:cubicBezTo>
                  <a:cubicBezTo>
                    <a:pt x="222" y="39"/>
                    <a:pt x="226" y="31"/>
                    <a:pt x="231" y="24"/>
                  </a:cubicBezTo>
                  <a:cubicBezTo>
                    <a:pt x="218" y="9"/>
                    <a:pt x="199" y="0"/>
                    <a:pt x="177" y="0"/>
                  </a:cubicBezTo>
                  <a:cubicBezTo>
                    <a:pt x="151"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1697"/>
            <p:cNvSpPr>
              <a:spLocks/>
            </p:cNvSpPr>
            <p:nvPr/>
          </p:nvSpPr>
          <p:spPr bwMode="auto">
            <a:xfrm>
              <a:off x="6005513" y="6115050"/>
              <a:ext cx="138113" cy="87313"/>
            </a:xfrm>
            <a:custGeom>
              <a:avLst/>
              <a:gdLst>
                <a:gd name="T0" fmla="*/ 54 w 232"/>
                <a:gd name="T1" fmla="*/ 123 h 147"/>
                <a:gd name="T2" fmla="*/ 12 w 232"/>
                <a:gd name="T3" fmla="*/ 100 h 147"/>
                <a:gd name="T4" fmla="*/ 0 w 232"/>
                <a:gd name="T5" fmla="*/ 124 h 147"/>
                <a:gd name="T6" fmla="*/ 54 w 232"/>
                <a:gd name="T7" fmla="*/ 147 h 147"/>
                <a:gd name="T8" fmla="*/ 116 w 232"/>
                <a:gd name="T9" fmla="*/ 114 h 147"/>
                <a:gd name="T10" fmla="*/ 128 w 232"/>
                <a:gd name="T11" fmla="*/ 74 h 147"/>
                <a:gd name="T12" fmla="*/ 178 w 232"/>
                <a:gd name="T13" fmla="*/ 24 h 147"/>
                <a:gd name="T14" fmla="*/ 220 w 232"/>
                <a:gd name="T15" fmla="*/ 47 h 147"/>
                <a:gd name="T16" fmla="*/ 232 w 232"/>
                <a:gd name="T17" fmla="*/ 24 h 147"/>
                <a:gd name="T18" fmla="*/ 178 w 232"/>
                <a:gd name="T19" fmla="*/ 0 h 147"/>
                <a:gd name="T20" fmla="*/ 104 w 232"/>
                <a:gd name="T21" fmla="*/ 74 h 147"/>
                <a:gd name="T22" fmla="*/ 54 w 232"/>
                <a:gd name="T2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54" y="123"/>
                  </a:moveTo>
                  <a:cubicBezTo>
                    <a:pt x="37" y="123"/>
                    <a:pt x="21" y="114"/>
                    <a:pt x="12" y="100"/>
                  </a:cubicBezTo>
                  <a:cubicBezTo>
                    <a:pt x="9" y="109"/>
                    <a:pt x="5" y="116"/>
                    <a:pt x="0" y="124"/>
                  </a:cubicBezTo>
                  <a:cubicBezTo>
                    <a:pt x="14" y="138"/>
                    <a:pt x="33" y="147"/>
                    <a:pt x="54" y="147"/>
                  </a:cubicBezTo>
                  <a:cubicBezTo>
                    <a:pt x="80" y="147"/>
                    <a:pt x="103" y="134"/>
                    <a:pt x="116" y="114"/>
                  </a:cubicBezTo>
                  <a:cubicBezTo>
                    <a:pt x="124" y="102"/>
                    <a:pt x="128" y="88"/>
                    <a:pt x="128" y="74"/>
                  </a:cubicBezTo>
                  <a:cubicBezTo>
                    <a:pt x="128" y="46"/>
                    <a:pt x="150" y="24"/>
                    <a:pt x="178" y="24"/>
                  </a:cubicBezTo>
                  <a:cubicBezTo>
                    <a:pt x="196" y="24"/>
                    <a:pt x="211" y="33"/>
                    <a:pt x="220" y="47"/>
                  </a:cubicBezTo>
                  <a:cubicBezTo>
                    <a:pt x="223" y="39"/>
                    <a:pt x="227" y="31"/>
                    <a:pt x="232" y="24"/>
                  </a:cubicBezTo>
                  <a:cubicBezTo>
                    <a:pt x="218" y="9"/>
                    <a:pt x="199" y="0"/>
                    <a:pt x="178" y="0"/>
                  </a:cubicBezTo>
                  <a:cubicBezTo>
                    <a:pt x="137" y="0"/>
                    <a:pt x="104" y="33"/>
                    <a:pt x="104" y="74"/>
                  </a:cubicBezTo>
                  <a:cubicBezTo>
                    <a:pt x="104" y="101"/>
                    <a:pt x="82" y="123"/>
                    <a:pt x="5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1698"/>
            <p:cNvSpPr>
              <a:spLocks/>
            </p:cNvSpPr>
            <p:nvPr/>
          </p:nvSpPr>
          <p:spPr bwMode="auto">
            <a:xfrm>
              <a:off x="6078538" y="6115050"/>
              <a:ext cx="101600" cy="87313"/>
            </a:xfrm>
            <a:custGeom>
              <a:avLst/>
              <a:gdLst>
                <a:gd name="T0" fmla="*/ 116 w 169"/>
                <a:gd name="T1" fmla="*/ 33 h 147"/>
                <a:gd name="T2" fmla="*/ 116 w 169"/>
                <a:gd name="T3" fmla="*/ 33 h 147"/>
                <a:gd name="T4" fmla="*/ 115 w 169"/>
                <a:gd name="T5" fmla="*/ 34 h 147"/>
                <a:gd name="T6" fmla="*/ 111 w 169"/>
                <a:gd name="T7" fmla="*/ 41 h 147"/>
                <a:gd name="T8" fmla="*/ 110 w 169"/>
                <a:gd name="T9" fmla="*/ 43 h 147"/>
                <a:gd name="T10" fmla="*/ 109 w 169"/>
                <a:gd name="T11" fmla="*/ 46 h 147"/>
                <a:gd name="T12" fmla="*/ 108 w 169"/>
                <a:gd name="T13" fmla="*/ 50 h 147"/>
                <a:gd name="T14" fmla="*/ 107 w 169"/>
                <a:gd name="T15" fmla="*/ 52 h 147"/>
                <a:gd name="T16" fmla="*/ 105 w 169"/>
                <a:gd name="T17" fmla="*/ 58 h 147"/>
                <a:gd name="T18" fmla="*/ 105 w 169"/>
                <a:gd name="T19" fmla="*/ 60 h 147"/>
                <a:gd name="T20" fmla="*/ 104 w 169"/>
                <a:gd name="T21" fmla="*/ 65 h 147"/>
                <a:gd name="T22" fmla="*/ 104 w 169"/>
                <a:gd name="T23" fmla="*/ 67 h 147"/>
                <a:gd name="T24" fmla="*/ 104 w 169"/>
                <a:gd name="T25" fmla="*/ 74 h 147"/>
                <a:gd name="T26" fmla="*/ 104 w 169"/>
                <a:gd name="T27" fmla="*/ 74 h 147"/>
                <a:gd name="T28" fmla="*/ 104 w 169"/>
                <a:gd name="T29" fmla="*/ 74 h 147"/>
                <a:gd name="T30" fmla="*/ 104 w 169"/>
                <a:gd name="T31" fmla="*/ 74 h 147"/>
                <a:gd name="T32" fmla="*/ 104 w 169"/>
                <a:gd name="T33" fmla="*/ 74 h 147"/>
                <a:gd name="T34" fmla="*/ 96 w 169"/>
                <a:gd name="T35" fmla="*/ 100 h 147"/>
                <a:gd name="T36" fmla="*/ 54 w 169"/>
                <a:gd name="T37" fmla="*/ 123 h 147"/>
                <a:gd name="T38" fmla="*/ 12 w 169"/>
                <a:gd name="T39" fmla="*/ 100 h 147"/>
                <a:gd name="T40" fmla="*/ 0 w 169"/>
                <a:gd name="T41" fmla="*/ 124 h 147"/>
                <a:gd name="T42" fmla="*/ 54 w 169"/>
                <a:gd name="T43" fmla="*/ 147 h 147"/>
                <a:gd name="T44" fmla="*/ 108 w 169"/>
                <a:gd name="T45" fmla="*/ 124 h 147"/>
                <a:gd name="T46" fmla="*/ 116 w 169"/>
                <a:gd name="T47" fmla="*/ 114 h 147"/>
                <a:gd name="T48" fmla="*/ 128 w 169"/>
                <a:gd name="T49" fmla="*/ 74 h 147"/>
                <a:gd name="T50" fmla="*/ 128 w 169"/>
                <a:gd name="T51" fmla="*/ 74 h 147"/>
                <a:gd name="T52" fmla="*/ 128 w 169"/>
                <a:gd name="T53" fmla="*/ 74 h 147"/>
                <a:gd name="T54" fmla="*/ 169 w 169"/>
                <a:gd name="T55" fmla="*/ 25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4"/>
                    <a:pt x="115" y="34"/>
                    <a:pt x="115" y="34"/>
                  </a:cubicBezTo>
                  <a:cubicBezTo>
                    <a:pt x="114" y="36"/>
                    <a:pt x="113" y="39"/>
                    <a:pt x="111" y="41"/>
                  </a:cubicBezTo>
                  <a:cubicBezTo>
                    <a:pt x="111" y="42"/>
                    <a:pt x="111" y="43"/>
                    <a:pt x="110" y="43"/>
                  </a:cubicBezTo>
                  <a:cubicBezTo>
                    <a:pt x="110" y="44"/>
                    <a:pt x="109" y="45"/>
                    <a:pt x="109" y="46"/>
                  </a:cubicBezTo>
                  <a:cubicBezTo>
                    <a:pt x="108" y="47"/>
                    <a:pt x="108" y="49"/>
                    <a:pt x="108" y="50"/>
                  </a:cubicBezTo>
                  <a:cubicBezTo>
                    <a:pt x="107" y="51"/>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3"/>
                    <a:pt x="101" y="92"/>
                    <a:pt x="96" y="100"/>
                  </a:cubicBezTo>
                  <a:cubicBezTo>
                    <a:pt x="87" y="114"/>
                    <a:pt x="72" y="123"/>
                    <a:pt x="54" y="123"/>
                  </a:cubicBezTo>
                  <a:cubicBezTo>
                    <a:pt x="36" y="123"/>
                    <a:pt x="21" y="114"/>
                    <a:pt x="12" y="100"/>
                  </a:cubicBezTo>
                  <a:cubicBezTo>
                    <a:pt x="9" y="109"/>
                    <a:pt x="5" y="116"/>
                    <a:pt x="0" y="124"/>
                  </a:cubicBezTo>
                  <a:cubicBezTo>
                    <a:pt x="13" y="138"/>
                    <a:pt x="32" y="147"/>
                    <a:pt x="54" y="147"/>
                  </a:cubicBezTo>
                  <a:cubicBezTo>
                    <a:pt x="75" y="147"/>
                    <a:pt x="94" y="138"/>
                    <a:pt x="108" y="124"/>
                  </a:cubicBezTo>
                  <a:cubicBezTo>
                    <a:pt x="111" y="120"/>
                    <a:pt x="113" y="117"/>
                    <a:pt x="116" y="114"/>
                  </a:cubicBezTo>
                  <a:cubicBezTo>
                    <a:pt x="123" y="102"/>
                    <a:pt x="128" y="88"/>
                    <a:pt x="128" y="74"/>
                  </a:cubicBezTo>
                  <a:cubicBezTo>
                    <a:pt x="128" y="74"/>
                    <a:pt x="128" y="74"/>
                    <a:pt x="128" y="74"/>
                  </a:cubicBezTo>
                  <a:cubicBezTo>
                    <a:pt x="128" y="74"/>
                    <a:pt x="128" y="74"/>
                    <a:pt x="128" y="74"/>
                  </a:cubicBezTo>
                  <a:cubicBezTo>
                    <a:pt x="128" y="49"/>
                    <a:pt x="146" y="28"/>
                    <a:pt x="169" y="25"/>
                  </a:cubicBezTo>
                  <a:cubicBezTo>
                    <a:pt x="169" y="0"/>
                    <a:pt x="169" y="0"/>
                    <a:pt x="169" y="0"/>
                  </a:cubicBezTo>
                  <a:cubicBezTo>
                    <a:pt x="147" y="3"/>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1699"/>
            <p:cNvSpPr>
              <a:spLocks/>
            </p:cNvSpPr>
            <p:nvPr/>
          </p:nvSpPr>
          <p:spPr bwMode="auto">
            <a:xfrm>
              <a:off x="6151563" y="6173788"/>
              <a:ext cx="28575" cy="28575"/>
            </a:xfrm>
            <a:custGeom>
              <a:avLst/>
              <a:gdLst>
                <a:gd name="T0" fmla="*/ 12 w 46"/>
                <a:gd name="T1" fmla="*/ 0 h 47"/>
                <a:gd name="T2" fmla="*/ 0 w 46"/>
                <a:gd name="T3" fmla="*/ 24 h 47"/>
                <a:gd name="T4" fmla="*/ 46 w 46"/>
                <a:gd name="T5" fmla="*/ 47 h 47"/>
                <a:gd name="T6" fmla="*/ 46 w 46"/>
                <a:gd name="T7" fmla="*/ 23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9"/>
                    <a:pt x="5" y="16"/>
                    <a:pt x="0" y="24"/>
                  </a:cubicBezTo>
                  <a:cubicBezTo>
                    <a:pt x="12" y="36"/>
                    <a:pt x="28" y="45"/>
                    <a:pt x="46" y="47"/>
                  </a:cubicBezTo>
                  <a:cubicBezTo>
                    <a:pt x="46" y="23"/>
                    <a:pt x="46" y="23"/>
                    <a:pt x="46" y="23"/>
                  </a:cubicBezTo>
                  <a:cubicBezTo>
                    <a:pt x="32" y="20"/>
                    <a:pt x="20"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1700"/>
            <p:cNvSpPr>
              <a:spLocks/>
            </p:cNvSpPr>
            <p:nvPr/>
          </p:nvSpPr>
          <p:spPr bwMode="auto">
            <a:xfrm>
              <a:off x="5527676" y="6208713"/>
              <a:ext cx="68263" cy="66675"/>
            </a:xfrm>
            <a:custGeom>
              <a:avLst/>
              <a:gdLst>
                <a:gd name="T0" fmla="*/ 61 w 115"/>
                <a:gd name="T1" fmla="*/ 24 h 113"/>
                <a:gd name="T2" fmla="*/ 103 w 115"/>
                <a:gd name="T3" fmla="*/ 47 h 113"/>
                <a:gd name="T4" fmla="*/ 115 w 115"/>
                <a:gd name="T5" fmla="*/ 24 h 113"/>
                <a:gd name="T6" fmla="*/ 61 w 115"/>
                <a:gd name="T7" fmla="*/ 0 h 113"/>
                <a:gd name="T8" fmla="*/ 0 w 115"/>
                <a:gd name="T9" fmla="*/ 33 h 113"/>
                <a:gd name="T10" fmla="*/ 0 w 115"/>
                <a:gd name="T11" fmla="*/ 113 h 113"/>
                <a:gd name="T12" fmla="*/ 11 w 115"/>
                <a:gd name="T13" fmla="*/ 74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3"/>
                    <a:pt x="103" y="47"/>
                  </a:cubicBezTo>
                  <a:cubicBezTo>
                    <a:pt x="106" y="39"/>
                    <a:pt x="110" y="31"/>
                    <a:pt x="115" y="24"/>
                  </a:cubicBezTo>
                  <a:cubicBezTo>
                    <a:pt x="102" y="9"/>
                    <a:pt x="82" y="0"/>
                    <a:pt x="61" y="0"/>
                  </a:cubicBezTo>
                  <a:cubicBezTo>
                    <a:pt x="35" y="0"/>
                    <a:pt x="13" y="13"/>
                    <a:pt x="0" y="33"/>
                  </a:cubicBezTo>
                  <a:cubicBezTo>
                    <a:pt x="0" y="113"/>
                    <a:pt x="0" y="113"/>
                    <a:pt x="0" y="113"/>
                  </a:cubicBezTo>
                  <a:cubicBezTo>
                    <a:pt x="7" y="102"/>
                    <a:pt x="11" y="88"/>
                    <a:pt x="11" y="74"/>
                  </a:cubicBezTo>
                  <a:cubicBezTo>
                    <a:pt x="11" y="46"/>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701"/>
            <p:cNvSpPr>
              <a:spLocks/>
            </p:cNvSpPr>
            <p:nvPr/>
          </p:nvSpPr>
          <p:spPr bwMode="auto">
            <a:xfrm>
              <a:off x="5532438" y="6208713"/>
              <a:ext cx="138113" cy="87313"/>
            </a:xfrm>
            <a:custGeom>
              <a:avLst/>
              <a:gdLst>
                <a:gd name="T0" fmla="*/ 128 w 232"/>
                <a:gd name="T1" fmla="*/ 74 h 147"/>
                <a:gd name="T2" fmla="*/ 128 w 232"/>
                <a:gd name="T3" fmla="*/ 74 h 147"/>
                <a:gd name="T4" fmla="*/ 177 w 232"/>
                <a:gd name="T5" fmla="*/ 24 h 147"/>
                <a:gd name="T6" fmla="*/ 220 w 232"/>
                <a:gd name="T7" fmla="*/ 47 h 147"/>
                <a:gd name="T8" fmla="*/ 232 w 232"/>
                <a:gd name="T9" fmla="*/ 24 h 147"/>
                <a:gd name="T10" fmla="*/ 177 w 232"/>
                <a:gd name="T11" fmla="*/ 0 h 147"/>
                <a:gd name="T12" fmla="*/ 116 w 232"/>
                <a:gd name="T13" fmla="*/ 34 h 147"/>
                <a:gd name="T14" fmla="*/ 116 w 232"/>
                <a:gd name="T15" fmla="*/ 34 h 147"/>
                <a:gd name="T16" fmla="*/ 115 w 232"/>
                <a:gd name="T17" fmla="*/ 34 h 147"/>
                <a:gd name="T18" fmla="*/ 111 w 232"/>
                <a:gd name="T19" fmla="*/ 41 h 147"/>
                <a:gd name="T20" fmla="*/ 110 w 232"/>
                <a:gd name="T21" fmla="*/ 43 h 147"/>
                <a:gd name="T22" fmla="*/ 109 w 232"/>
                <a:gd name="T23" fmla="*/ 47 h 147"/>
                <a:gd name="T24" fmla="*/ 108 w 232"/>
                <a:gd name="T25" fmla="*/ 50 h 147"/>
                <a:gd name="T26" fmla="*/ 107 w 232"/>
                <a:gd name="T27" fmla="*/ 52 h 147"/>
                <a:gd name="T28" fmla="*/ 105 w 232"/>
                <a:gd name="T29" fmla="*/ 58 h 147"/>
                <a:gd name="T30" fmla="*/ 105 w 232"/>
                <a:gd name="T31" fmla="*/ 60 h 147"/>
                <a:gd name="T32" fmla="*/ 104 w 232"/>
                <a:gd name="T33" fmla="*/ 65 h 147"/>
                <a:gd name="T34" fmla="*/ 104 w 232"/>
                <a:gd name="T35" fmla="*/ 67 h 147"/>
                <a:gd name="T36" fmla="*/ 104 w 232"/>
                <a:gd name="T37" fmla="*/ 74 h 147"/>
                <a:gd name="T38" fmla="*/ 104 w 232"/>
                <a:gd name="T39" fmla="*/ 74 h 147"/>
                <a:gd name="T40" fmla="*/ 104 w 232"/>
                <a:gd name="T41" fmla="*/ 74 h 147"/>
                <a:gd name="T42" fmla="*/ 104 w 232"/>
                <a:gd name="T43" fmla="*/ 74 h 147"/>
                <a:gd name="T44" fmla="*/ 104 w 232"/>
                <a:gd name="T45" fmla="*/ 74 h 147"/>
                <a:gd name="T46" fmla="*/ 96 w 232"/>
                <a:gd name="T47" fmla="*/ 100 h 147"/>
                <a:gd name="T48" fmla="*/ 54 w 232"/>
                <a:gd name="T49" fmla="*/ 124 h 147"/>
                <a:gd name="T50" fmla="*/ 12 w 232"/>
                <a:gd name="T51" fmla="*/ 100 h 147"/>
                <a:gd name="T52" fmla="*/ 0 w 232"/>
                <a:gd name="T53" fmla="*/ 124 h 147"/>
                <a:gd name="T54" fmla="*/ 54 w 232"/>
                <a:gd name="T55" fmla="*/ 147 h 147"/>
                <a:gd name="T56" fmla="*/ 108 w 232"/>
                <a:gd name="T57" fmla="*/ 124 h 147"/>
                <a:gd name="T58" fmla="*/ 116 w 232"/>
                <a:gd name="T59" fmla="*/ 114 h 147"/>
                <a:gd name="T60" fmla="*/ 128 w 232"/>
                <a:gd name="T61" fmla="*/ 74 h 147"/>
                <a:gd name="T62" fmla="*/ 128 w 232"/>
                <a:gd name="T63" fmla="*/ 7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4"/>
                  </a:moveTo>
                  <a:cubicBezTo>
                    <a:pt x="128" y="74"/>
                    <a:pt x="128" y="74"/>
                    <a:pt x="128" y="74"/>
                  </a:cubicBezTo>
                  <a:cubicBezTo>
                    <a:pt x="128" y="46"/>
                    <a:pt x="150" y="24"/>
                    <a:pt x="177" y="24"/>
                  </a:cubicBezTo>
                  <a:cubicBezTo>
                    <a:pt x="195" y="24"/>
                    <a:pt x="211" y="33"/>
                    <a:pt x="220" y="47"/>
                  </a:cubicBezTo>
                  <a:cubicBezTo>
                    <a:pt x="222" y="39"/>
                    <a:pt x="226" y="31"/>
                    <a:pt x="232" y="24"/>
                  </a:cubicBezTo>
                  <a:cubicBezTo>
                    <a:pt x="218" y="9"/>
                    <a:pt x="199" y="0"/>
                    <a:pt x="177" y="0"/>
                  </a:cubicBezTo>
                  <a:cubicBezTo>
                    <a:pt x="152" y="0"/>
                    <a:pt x="129" y="13"/>
                    <a:pt x="116" y="34"/>
                  </a:cubicBezTo>
                  <a:cubicBezTo>
                    <a:pt x="116" y="34"/>
                    <a:pt x="116" y="34"/>
                    <a:pt x="116" y="34"/>
                  </a:cubicBezTo>
                  <a:cubicBezTo>
                    <a:pt x="116" y="34"/>
                    <a:pt x="115" y="34"/>
                    <a:pt x="115" y="34"/>
                  </a:cubicBezTo>
                  <a:cubicBezTo>
                    <a:pt x="114" y="37"/>
                    <a:pt x="113" y="39"/>
                    <a:pt x="111" y="41"/>
                  </a:cubicBezTo>
                  <a:cubicBezTo>
                    <a:pt x="111" y="42"/>
                    <a:pt x="111" y="43"/>
                    <a:pt x="110" y="43"/>
                  </a:cubicBezTo>
                  <a:cubicBezTo>
                    <a:pt x="110" y="45"/>
                    <a:pt x="109" y="46"/>
                    <a:pt x="109" y="47"/>
                  </a:cubicBezTo>
                  <a:cubicBezTo>
                    <a:pt x="109" y="48"/>
                    <a:pt x="108" y="49"/>
                    <a:pt x="108" y="50"/>
                  </a:cubicBezTo>
                  <a:cubicBezTo>
                    <a:pt x="108" y="51"/>
                    <a:pt x="107" y="51"/>
                    <a:pt x="107" y="52"/>
                  </a:cubicBezTo>
                  <a:cubicBezTo>
                    <a:pt x="106" y="54"/>
                    <a:pt x="106" y="56"/>
                    <a:pt x="105" y="58"/>
                  </a:cubicBezTo>
                  <a:cubicBezTo>
                    <a:pt x="105" y="59"/>
                    <a:pt x="105" y="60"/>
                    <a:pt x="105" y="60"/>
                  </a:cubicBezTo>
                  <a:cubicBezTo>
                    <a:pt x="105" y="62"/>
                    <a:pt x="104" y="63"/>
                    <a:pt x="104" y="65"/>
                  </a:cubicBezTo>
                  <a:cubicBezTo>
                    <a:pt x="104"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2" y="124"/>
                    <a:pt x="54" y="124"/>
                  </a:cubicBezTo>
                  <a:cubicBezTo>
                    <a:pt x="36" y="124"/>
                    <a:pt x="21" y="114"/>
                    <a:pt x="12" y="100"/>
                  </a:cubicBezTo>
                  <a:cubicBezTo>
                    <a:pt x="9" y="109"/>
                    <a:pt x="5" y="117"/>
                    <a:pt x="0" y="124"/>
                  </a:cubicBezTo>
                  <a:cubicBezTo>
                    <a:pt x="13" y="138"/>
                    <a:pt x="33" y="147"/>
                    <a:pt x="54" y="147"/>
                  </a:cubicBezTo>
                  <a:cubicBezTo>
                    <a:pt x="75" y="147"/>
                    <a:pt x="95" y="138"/>
                    <a:pt x="108" y="124"/>
                  </a:cubicBezTo>
                  <a:cubicBezTo>
                    <a:pt x="111" y="121"/>
                    <a:pt x="113" y="117"/>
                    <a:pt x="116" y="114"/>
                  </a:cubicBezTo>
                  <a:cubicBezTo>
                    <a:pt x="123" y="102"/>
                    <a:pt x="128" y="89"/>
                    <a:pt x="128" y="74"/>
                  </a:cubicBezTo>
                  <a:cubicBezTo>
                    <a:pt x="128" y="74"/>
                    <a:pt x="128" y="74"/>
                    <a:pt x="12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702"/>
            <p:cNvSpPr>
              <a:spLocks/>
            </p:cNvSpPr>
            <p:nvPr/>
          </p:nvSpPr>
          <p:spPr bwMode="auto">
            <a:xfrm>
              <a:off x="5605463" y="6208713"/>
              <a:ext cx="138113" cy="87313"/>
            </a:xfrm>
            <a:custGeom>
              <a:avLst/>
              <a:gdLst>
                <a:gd name="T0" fmla="*/ 116 w 232"/>
                <a:gd name="T1" fmla="*/ 114 h 147"/>
                <a:gd name="T2" fmla="*/ 128 w 232"/>
                <a:gd name="T3" fmla="*/ 74 h 147"/>
                <a:gd name="T4" fmla="*/ 178 w 232"/>
                <a:gd name="T5" fmla="*/ 24 h 147"/>
                <a:gd name="T6" fmla="*/ 220 w 232"/>
                <a:gd name="T7" fmla="*/ 47 h 147"/>
                <a:gd name="T8" fmla="*/ 232 w 232"/>
                <a:gd name="T9" fmla="*/ 24 h 147"/>
                <a:gd name="T10" fmla="*/ 178 w 232"/>
                <a:gd name="T11" fmla="*/ 0 h 147"/>
                <a:gd name="T12" fmla="*/ 104 w 232"/>
                <a:gd name="T13" fmla="*/ 74 h 147"/>
                <a:gd name="T14" fmla="*/ 54 w 232"/>
                <a:gd name="T15" fmla="*/ 124 h 147"/>
                <a:gd name="T16" fmla="*/ 12 w 232"/>
                <a:gd name="T17" fmla="*/ 100 h 147"/>
                <a:gd name="T18" fmla="*/ 0 w 232"/>
                <a:gd name="T19" fmla="*/ 124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9"/>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37" y="0"/>
                    <a:pt x="104" y="33"/>
                    <a:pt x="104" y="74"/>
                  </a:cubicBezTo>
                  <a:cubicBezTo>
                    <a:pt x="104" y="101"/>
                    <a:pt x="82" y="124"/>
                    <a:pt x="54" y="124"/>
                  </a:cubicBezTo>
                  <a:cubicBezTo>
                    <a:pt x="37" y="124"/>
                    <a:pt x="21" y="114"/>
                    <a:pt x="12" y="100"/>
                  </a:cubicBezTo>
                  <a:cubicBezTo>
                    <a:pt x="10" y="109"/>
                    <a:pt x="5" y="117"/>
                    <a:pt x="0" y="124"/>
                  </a:cubicBezTo>
                  <a:cubicBezTo>
                    <a:pt x="14"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703"/>
            <p:cNvSpPr>
              <a:spLocks/>
            </p:cNvSpPr>
            <p:nvPr/>
          </p:nvSpPr>
          <p:spPr bwMode="auto">
            <a:xfrm>
              <a:off x="5678488" y="6208713"/>
              <a:ext cx="138113" cy="87313"/>
            </a:xfrm>
            <a:custGeom>
              <a:avLst/>
              <a:gdLst>
                <a:gd name="T0" fmla="*/ 96 w 232"/>
                <a:gd name="T1" fmla="*/ 100 h 147"/>
                <a:gd name="T2" fmla="*/ 54 w 232"/>
                <a:gd name="T3" fmla="*/ 124 h 147"/>
                <a:gd name="T4" fmla="*/ 12 w 232"/>
                <a:gd name="T5" fmla="*/ 100 h 147"/>
                <a:gd name="T6" fmla="*/ 0 w 232"/>
                <a:gd name="T7" fmla="*/ 124 h 147"/>
                <a:gd name="T8" fmla="*/ 54 w 232"/>
                <a:gd name="T9" fmla="*/ 147 h 147"/>
                <a:gd name="T10" fmla="*/ 108 w 232"/>
                <a:gd name="T11" fmla="*/ 124 h 147"/>
                <a:gd name="T12" fmla="*/ 116 w 232"/>
                <a:gd name="T13" fmla="*/ 114 h 147"/>
                <a:gd name="T14" fmla="*/ 128 w 232"/>
                <a:gd name="T15" fmla="*/ 74 h 147"/>
                <a:gd name="T16" fmla="*/ 128 w 232"/>
                <a:gd name="T17" fmla="*/ 74 h 147"/>
                <a:gd name="T18" fmla="*/ 128 w 232"/>
                <a:gd name="T19" fmla="*/ 74 h 147"/>
                <a:gd name="T20" fmla="*/ 178 w 232"/>
                <a:gd name="T21" fmla="*/ 24 h 147"/>
                <a:gd name="T22" fmla="*/ 220 w 232"/>
                <a:gd name="T23" fmla="*/ 47 h 147"/>
                <a:gd name="T24" fmla="*/ 232 w 232"/>
                <a:gd name="T25" fmla="*/ 24 h 147"/>
                <a:gd name="T26" fmla="*/ 178 w 232"/>
                <a:gd name="T27" fmla="*/ 0 h 147"/>
                <a:gd name="T28" fmla="*/ 116 w 232"/>
                <a:gd name="T29" fmla="*/ 34 h 147"/>
                <a:gd name="T30" fmla="*/ 116 w 232"/>
                <a:gd name="T31" fmla="*/ 34 h 147"/>
                <a:gd name="T32" fmla="*/ 115 w 232"/>
                <a:gd name="T33" fmla="*/ 34 h 147"/>
                <a:gd name="T34" fmla="*/ 112 w 232"/>
                <a:gd name="T35" fmla="*/ 41 h 147"/>
                <a:gd name="T36" fmla="*/ 110 w 232"/>
                <a:gd name="T37" fmla="*/ 43 h 147"/>
                <a:gd name="T38" fmla="*/ 109 w 232"/>
                <a:gd name="T39" fmla="*/ 47 h 147"/>
                <a:gd name="T40" fmla="*/ 108 w 232"/>
                <a:gd name="T41" fmla="*/ 50 h 147"/>
                <a:gd name="T42" fmla="*/ 107 w 232"/>
                <a:gd name="T43" fmla="*/ 52 h 147"/>
                <a:gd name="T44" fmla="*/ 106 w 232"/>
                <a:gd name="T45" fmla="*/ 58 h 147"/>
                <a:gd name="T46" fmla="*/ 105 w 232"/>
                <a:gd name="T47" fmla="*/ 60 h 147"/>
                <a:gd name="T48" fmla="*/ 104 w 232"/>
                <a:gd name="T49" fmla="*/ 65 h 147"/>
                <a:gd name="T50" fmla="*/ 104 w 232"/>
                <a:gd name="T51" fmla="*/ 67 h 147"/>
                <a:gd name="T52" fmla="*/ 104 w 232"/>
                <a:gd name="T53" fmla="*/ 74 h 147"/>
                <a:gd name="T54" fmla="*/ 104 w 232"/>
                <a:gd name="T55" fmla="*/ 74 h 147"/>
                <a:gd name="T56" fmla="*/ 104 w 232"/>
                <a:gd name="T57" fmla="*/ 74 h 147"/>
                <a:gd name="T58" fmla="*/ 104 w 232"/>
                <a:gd name="T59" fmla="*/ 74 h 147"/>
                <a:gd name="T60" fmla="*/ 104 w 232"/>
                <a:gd name="T61" fmla="*/ 74 h 147"/>
                <a:gd name="T62" fmla="*/ 96 w 232"/>
                <a:gd name="T63" fmla="*/ 10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96" y="100"/>
                  </a:moveTo>
                  <a:cubicBezTo>
                    <a:pt x="87" y="114"/>
                    <a:pt x="72" y="124"/>
                    <a:pt x="54" y="124"/>
                  </a:cubicBezTo>
                  <a:cubicBezTo>
                    <a:pt x="36" y="124"/>
                    <a:pt x="21" y="114"/>
                    <a:pt x="12" y="100"/>
                  </a:cubicBezTo>
                  <a:cubicBezTo>
                    <a:pt x="9" y="109"/>
                    <a:pt x="5" y="117"/>
                    <a:pt x="0" y="124"/>
                  </a:cubicBezTo>
                  <a:cubicBezTo>
                    <a:pt x="13" y="138"/>
                    <a:pt x="33" y="147"/>
                    <a:pt x="54" y="147"/>
                  </a:cubicBezTo>
                  <a:cubicBezTo>
                    <a:pt x="75" y="147"/>
                    <a:pt x="95" y="138"/>
                    <a:pt x="108" y="124"/>
                  </a:cubicBezTo>
                  <a:cubicBezTo>
                    <a:pt x="111" y="121"/>
                    <a:pt x="113" y="117"/>
                    <a:pt x="116" y="114"/>
                  </a:cubicBezTo>
                  <a:cubicBezTo>
                    <a:pt x="123" y="102"/>
                    <a:pt x="128" y="89"/>
                    <a:pt x="128" y="74"/>
                  </a:cubicBezTo>
                  <a:cubicBezTo>
                    <a:pt x="128" y="74"/>
                    <a:pt x="128" y="74"/>
                    <a:pt x="128" y="74"/>
                  </a:cubicBezTo>
                  <a:cubicBezTo>
                    <a:pt x="128" y="74"/>
                    <a:pt x="128" y="74"/>
                    <a:pt x="128" y="74"/>
                  </a:cubicBezTo>
                  <a:cubicBezTo>
                    <a:pt x="128" y="46"/>
                    <a:pt x="150" y="24"/>
                    <a:pt x="178" y="24"/>
                  </a:cubicBezTo>
                  <a:cubicBezTo>
                    <a:pt x="195" y="24"/>
                    <a:pt x="211" y="33"/>
                    <a:pt x="220" y="47"/>
                  </a:cubicBezTo>
                  <a:cubicBezTo>
                    <a:pt x="222" y="39"/>
                    <a:pt x="227" y="31"/>
                    <a:pt x="232" y="24"/>
                  </a:cubicBezTo>
                  <a:cubicBezTo>
                    <a:pt x="218" y="9"/>
                    <a:pt x="199" y="0"/>
                    <a:pt x="178" y="0"/>
                  </a:cubicBezTo>
                  <a:cubicBezTo>
                    <a:pt x="152" y="0"/>
                    <a:pt x="129" y="13"/>
                    <a:pt x="116" y="34"/>
                  </a:cubicBezTo>
                  <a:cubicBezTo>
                    <a:pt x="116" y="34"/>
                    <a:pt x="116" y="34"/>
                    <a:pt x="116" y="34"/>
                  </a:cubicBezTo>
                  <a:cubicBezTo>
                    <a:pt x="116" y="34"/>
                    <a:pt x="116" y="34"/>
                    <a:pt x="115" y="34"/>
                  </a:cubicBezTo>
                  <a:cubicBezTo>
                    <a:pt x="114" y="37"/>
                    <a:pt x="113" y="39"/>
                    <a:pt x="112" y="41"/>
                  </a:cubicBezTo>
                  <a:cubicBezTo>
                    <a:pt x="111" y="42"/>
                    <a:pt x="111" y="43"/>
                    <a:pt x="110" y="43"/>
                  </a:cubicBezTo>
                  <a:cubicBezTo>
                    <a:pt x="110" y="45"/>
                    <a:pt x="109" y="46"/>
                    <a:pt x="109" y="47"/>
                  </a:cubicBezTo>
                  <a:cubicBezTo>
                    <a:pt x="109" y="48"/>
                    <a:pt x="108" y="49"/>
                    <a:pt x="108" y="50"/>
                  </a:cubicBezTo>
                  <a:cubicBezTo>
                    <a:pt x="108" y="51"/>
                    <a:pt x="107" y="51"/>
                    <a:pt x="107" y="52"/>
                  </a:cubicBezTo>
                  <a:cubicBezTo>
                    <a:pt x="106" y="54"/>
                    <a:pt x="106" y="56"/>
                    <a:pt x="106" y="58"/>
                  </a:cubicBezTo>
                  <a:cubicBezTo>
                    <a:pt x="105" y="59"/>
                    <a:pt x="105" y="60"/>
                    <a:pt x="105" y="60"/>
                  </a:cubicBezTo>
                  <a:cubicBezTo>
                    <a:pt x="105" y="62"/>
                    <a:pt x="105" y="63"/>
                    <a:pt x="104" y="65"/>
                  </a:cubicBezTo>
                  <a:cubicBezTo>
                    <a:pt x="104"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Freeform 1704"/>
            <p:cNvSpPr>
              <a:spLocks/>
            </p:cNvSpPr>
            <p:nvPr/>
          </p:nvSpPr>
          <p:spPr bwMode="auto">
            <a:xfrm>
              <a:off x="5751513" y="6208713"/>
              <a:ext cx="138113" cy="87313"/>
            </a:xfrm>
            <a:custGeom>
              <a:avLst/>
              <a:gdLst>
                <a:gd name="T0" fmla="*/ 55 w 232"/>
                <a:gd name="T1" fmla="*/ 124 h 147"/>
                <a:gd name="T2" fmla="*/ 12 w 232"/>
                <a:gd name="T3" fmla="*/ 100 h 147"/>
                <a:gd name="T4" fmla="*/ 0 w 232"/>
                <a:gd name="T5" fmla="*/ 124 h 147"/>
                <a:gd name="T6" fmla="*/ 55 w 232"/>
                <a:gd name="T7" fmla="*/ 147 h 147"/>
                <a:gd name="T8" fmla="*/ 116 w 232"/>
                <a:gd name="T9" fmla="*/ 114 h 147"/>
                <a:gd name="T10" fmla="*/ 128 w 232"/>
                <a:gd name="T11" fmla="*/ 74 h 147"/>
                <a:gd name="T12" fmla="*/ 178 w 232"/>
                <a:gd name="T13" fmla="*/ 24 h 147"/>
                <a:gd name="T14" fmla="*/ 220 w 232"/>
                <a:gd name="T15" fmla="*/ 47 h 147"/>
                <a:gd name="T16" fmla="*/ 232 w 232"/>
                <a:gd name="T17" fmla="*/ 24 h 147"/>
                <a:gd name="T18" fmla="*/ 178 w 232"/>
                <a:gd name="T19" fmla="*/ 0 h 147"/>
                <a:gd name="T20" fmla="*/ 104 w 232"/>
                <a:gd name="T21" fmla="*/ 74 h 147"/>
                <a:gd name="T22" fmla="*/ 55 w 232"/>
                <a:gd name="T23" fmla="*/ 1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55" y="124"/>
                  </a:moveTo>
                  <a:cubicBezTo>
                    <a:pt x="37" y="124"/>
                    <a:pt x="21" y="114"/>
                    <a:pt x="12" y="100"/>
                  </a:cubicBezTo>
                  <a:cubicBezTo>
                    <a:pt x="10" y="109"/>
                    <a:pt x="6" y="117"/>
                    <a:pt x="0" y="124"/>
                  </a:cubicBezTo>
                  <a:cubicBezTo>
                    <a:pt x="14" y="138"/>
                    <a:pt x="33" y="147"/>
                    <a:pt x="55" y="147"/>
                  </a:cubicBezTo>
                  <a:cubicBezTo>
                    <a:pt x="80" y="147"/>
                    <a:pt x="103" y="134"/>
                    <a:pt x="116" y="114"/>
                  </a:cubicBezTo>
                  <a:cubicBezTo>
                    <a:pt x="124" y="102"/>
                    <a:pt x="128" y="89"/>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37" y="0"/>
                    <a:pt x="104" y="33"/>
                    <a:pt x="104" y="74"/>
                  </a:cubicBezTo>
                  <a:cubicBezTo>
                    <a:pt x="104" y="101"/>
                    <a:pt x="82" y="124"/>
                    <a:pt x="5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Freeform 1705"/>
            <p:cNvSpPr>
              <a:spLocks/>
            </p:cNvSpPr>
            <p:nvPr/>
          </p:nvSpPr>
          <p:spPr bwMode="auto">
            <a:xfrm>
              <a:off x="5826126" y="6208713"/>
              <a:ext cx="138113" cy="87313"/>
            </a:xfrm>
            <a:custGeom>
              <a:avLst/>
              <a:gdLst>
                <a:gd name="T0" fmla="*/ 116 w 232"/>
                <a:gd name="T1" fmla="*/ 34 h 147"/>
                <a:gd name="T2" fmla="*/ 116 w 232"/>
                <a:gd name="T3" fmla="*/ 34 h 147"/>
                <a:gd name="T4" fmla="*/ 115 w 232"/>
                <a:gd name="T5" fmla="*/ 34 h 147"/>
                <a:gd name="T6" fmla="*/ 112 w 232"/>
                <a:gd name="T7" fmla="*/ 41 h 147"/>
                <a:gd name="T8" fmla="*/ 110 w 232"/>
                <a:gd name="T9" fmla="*/ 43 h 147"/>
                <a:gd name="T10" fmla="*/ 109 w 232"/>
                <a:gd name="T11" fmla="*/ 47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4 h 147"/>
                <a:gd name="T26" fmla="*/ 104 w 232"/>
                <a:gd name="T27" fmla="*/ 74 h 147"/>
                <a:gd name="T28" fmla="*/ 104 w 232"/>
                <a:gd name="T29" fmla="*/ 74 h 147"/>
                <a:gd name="T30" fmla="*/ 104 w 232"/>
                <a:gd name="T31" fmla="*/ 74 h 147"/>
                <a:gd name="T32" fmla="*/ 104 w 232"/>
                <a:gd name="T33" fmla="*/ 74 h 147"/>
                <a:gd name="T34" fmla="*/ 96 w 232"/>
                <a:gd name="T35" fmla="*/ 100 h 147"/>
                <a:gd name="T36" fmla="*/ 54 w 232"/>
                <a:gd name="T37" fmla="*/ 124 h 147"/>
                <a:gd name="T38" fmla="*/ 12 w 232"/>
                <a:gd name="T39" fmla="*/ 100 h 147"/>
                <a:gd name="T40" fmla="*/ 0 w 232"/>
                <a:gd name="T41" fmla="*/ 124 h 147"/>
                <a:gd name="T42" fmla="*/ 54 w 232"/>
                <a:gd name="T43" fmla="*/ 147 h 147"/>
                <a:gd name="T44" fmla="*/ 108 w 232"/>
                <a:gd name="T45" fmla="*/ 124 h 147"/>
                <a:gd name="T46" fmla="*/ 116 w 232"/>
                <a:gd name="T47" fmla="*/ 114 h 147"/>
                <a:gd name="T48" fmla="*/ 128 w 232"/>
                <a:gd name="T49" fmla="*/ 74 h 147"/>
                <a:gd name="T50" fmla="*/ 128 w 232"/>
                <a:gd name="T51" fmla="*/ 74 h 147"/>
                <a:gd name="T52" fmla="*/ 128 w 232"/>
                <a:gd name="T53" fmla="*/ 74 h 147"/>
                <a:gd name="T54" fmla="*/ 178 w 232"/>
                <a:gd name="T55" fmla="*/ 24 h 147"/>
                <a:gd name="T56" fmla="*/ 220 w 232"/>
                <a:gd name="T57" fmla="*/ 47 h 147"/>
                <a:gd name="T58" fmla="*/ 232 w 232"/>
                <a:gd name="T59" fmla="*/ 24 h 147"/>
                <a:gd name="T60" fmla="*/ 178 w 232"/>
                <a:gd name="T61" fmla="*/ 0 h 147"/>
                <a:gd name="T62" fmla="*/ 116 w 232"/>
                <a:gd name="T63"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4"/>
                  </a:moveTo>
                  <a:cubicBezTo>
                    <a:pt x="116" y="34"/>
                    <a:pt x="116" y="34"/>
                    <a:pt x="116" y="34"/>
                  </a:cubicBezTo>
                  <a:cubicBezTo>
                    <a:pt x="116" y="34"/>
                    <a:pt x="116" y="34"/>
                    <a:pt x="115" y="34"/>
                  </a:cubicBezTo>
                  <a:cubicBezTo>
                    <a:pt x="114" y="37"/>
                    <a:pt x="113" y="39"/>
                    <a:pt x="112" y="41"/>
                  </a:cubicBezTo>
                  <a:cubicBezTo>
                    <a:pt x="111" y="42"/>
                    <a:pt x="111" y="43"/>
                    <a:pt x="110" y="43"/>
                  </a:cubicBezTo>
                  <a:cubicBezTo>
                    <a:pt x="110" y="45"/>
                    <a:pt x="110" y="46"/>
                    <a:pt x="109" y="47"/>
                  </a:cubicBezTo>
                  <a:cubicBezTo>
                    <a:pt x="109" y="48"/>
                    <a:pt x="108" y="49"/>
                    <a:pt x="108" y="50"/>
                  </a:cubicBezTo>
                  <a:cubicBezTo>
                    <a:pt x="108" y="51"/>
                    <a:pt x="107" y="51"/>
                    <a:pt x="107" y="52"/>
                  </a:cubicBezTo>
                  <a:cubicBezTo>
                    <a:pt x="107" y="54"/>
                    <a:pt x="106" y="56"/>
                    <a:pt x="106" y="58"/>
                  </a:cubicBezTo>
                  <a:cubicBezTo>
                    <a:pt x="105" y="59"/>
                    <a:pt x="105" y="60"/>
                    <a:pt x="105" y="60"/>
                  </a:cubicBezTo>
                  <a:cubicBezTo>
                    <a:pt x="105" y="62"/>
                    <a:pt x="105" y="63"/>
                    <a:pt x="105" y="65"/>
                  </a:cubicBezTo>
                  <a:cubicBezTo>
                    <a:pt x="104"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2" y="124"/>
                    <a:pt x="54" y="124"/>
                  </a:cubicBezTo>
                  <a:cubicBezTo>
                    <a:pt x="36" y="124"/>
                    <a:pt x="21" y="114"/>
                    <a:pt x="12" y="100"/>
                  </a:cubicBezTo>
                  <a:cubicBezTo>
                    <a:pt x="9" y="109"/>
                    <a:pt x="5" y="117"/>
                    <a:pt x="0" y="124"/>
                  </a:cubicBezTo>
                  <a:cubicBezTo>
                    <a:pt x="14" y="138"/>
                    <a:pt x="33" y="147"/>
                    <a:pt x="54" y="147"/>
                  </a:cubicBezTo>
                  <a:cubicBezTo>
                    <a:pt x="75" y="147"/>
                    <a:pt x="95" y="138"/>
                    <a:pt x="108" y="124"/>
                  </a:cubicBezTo>
                  <a:cubicBezTo>
                    <a:pt x="111" y="121"/>
                    <a:pt x="114" y="117"/>
                    <a:pt x="116" y="114"/>
                  </a:cubicBezTo>
                  <a:cubicBezTo>
                    <a:pt x="123" y="102"/>
                    <a:pt x="128" y="89"/>
                    <a:pt x="128" y="74"/>
                  </a:cubicBezTo>
                  <a:cubicBezTo>
                    <a:pt x="128" y="74"/>
                    <a:pt x="128" y="74"/>
                    <a:pt x="128" y="74"/>
                  </a:cubicBezTo>
                  <a:cubicBezTo>
                    <a:pt x="128" y="74"/>
                    <a:pt x="128" y="74"/>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52" y="0"/>
                    <a:pt x="129" y="13"/>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Freeform 1706"/>
            <p:cNvSpPr>
              <a:spLocks/>
            </p:cNvSpPr>
            <p:nvPr/>
          </p:nvSpPr>
          <p:spPr bwMode="auto">
            <a:xfrm>
              <a:off x="5899151" y="6208713"/>
              <a:ext cx="138113" cy="87313"/>
            </a:xfrm>
            <a:custGeom>
              <a:avLst/>
              <a:gdLst>
                <a:gd name="T0" fmla="*/ 177 w 231"/>
                <a:gd name="T1" fmla="*/ 24 h 147"/>
                <a:gd name="T2" fmla="*/ 219 w 231"/>
                <a:gd name="T3" fmla="*/ 47 h 147"/>
                <a:gd name="T4" fmla="*/ 231 w 231"/>
                <a:gd name="T5" fmla="*/ 24 h 147"/>
                <a:gd name="T6" fmla="*/ 177 w 231"/>
                <a:gd name="T7" fmla="*/ 0 h 147"/>
                <a:gd name="T8" fmla="*/ 103 w 231"/>
                <a:gd name="T9" fmla="*/ 74 h 147"/>
                <a:gd name="T10" fmla="*/ 54 w 231"/>
                <a:gd name="T11" fmla="*/ 124 h 147"/>
                <a:gd name="T12" fmla="*/ 12 w 231"/>
                <a:gd name="T13" fmla="*/ 100 h 147"/>
                <a:gd name="T14" fmla="*/ 0 w 231"/>
                <a:gd name="T15" fmla="*/ 124 h 147"/>
                <a:gd name="T16" fmla="*/ 54 w 231"/>
                <a:gd name="T17" fmla="*/ 147 h 147"/>
                <a:gd name="T18" fmla="*/ 115 w 231"/>
                <a:gd name="T19" fmla="*/ 114 h 147"/>
                <a:gd name="T20" fmla="*/ 127 w 231"/>
                <a:gd name="T21" fmla="*/ 74 h 147"/>
                <a:gd name="T22" fmla="*/ 177 w 231"/>
                <a:gd name="T23" fmla="*/ 2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7">
                  <a:moveTo>
                    <a:pt x="177" y="24"/>
                  </a:moveTo>
                  <a:cubicBezTo>
                    <a:pt x="195" y="24"/>
                    <a:pt x="210" y="33"/>
                    <a:pt x="219" y="47"/>
                  </a:cubicBezTo>
                  <a:cubicBezTo>
                    <a:pt x="222" y="39"/>
                    <a:pt x="226" y="31"/>
                    <a:pt x="231" y="24"/>
                  </a:cubicBezTo>
                  <a:cubicBezTo>
                    <a:pt x="218" y="9"/>
                    <a:pt x="199" y="0"/>
                    <a:pt x="177" y="0"/>
                  </a:cubicBezTo>
                  <a:cubicBezTo>
                    <a:pt x="137" y="0"/>
                    <a:pt x="103" y="33"/>
                    <a:pt x="103" y="74"/>
                  </a:cubicBezTo>
                  <a:cubicBezTo>
                    <a:pt x="103" y="101"/>
                    <a:pt x="81" y="124"/>
                    <a:pt x="54" y="124"/>
                  </a:cubicBezTo>
                  <a:cubicBezTo>
                    <a:pt x="36" y="124"/>
                    <a:pt x="20" y="114"/>
                    <a:pt x="12" y="100"/>
                  </a:cubicBezTo>
                  <a:cubicBezTo>
                    <a:pt x="9" y="109"/>
                    <a:pt x="5" y="117"/>
                    <a:pt x="0" y="124"/>
                  </a:cubicBezTo>
                  <a:cubicBezTo>
                    <a:pt x="13" y="138"/>
                    <a:pt x="32" y="147"/>
                    <a:pt x="54" y="147"/>
                  </a:cubicBezTo>
                  <a:cubicBezTo>
                    <a:pt x="80" y="147"/>
                    <a:pt x="102" y="134"/>
                    <a:pt x="115" y="114"/>
                  </a:cubicBezTo>
                  <a:cubicBezTo>
                    <a:pt x="123" y="102"/>
                    <a:pt x="127" y="89"/>
                    <a:pt x="127" y="74"/>
                  </a:cubicBezTo>
                  <a:cubicBezTo>
                    <a:pt x="127" y="46"/>
                    <a:pt x="150" y="24"/>
                    <a:pt x="17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Freeform 1707"/>
            <p:cNvSpPr>
              <a:spLocks/>
            </p:cNvSpPr>
            <p:nvPr/>
          </p:nvSpPr>
          <p:spPr bwMode="auto">
            <a:xfrm>
              <a:off x="5973763" y="6208713"/>
              <a:ext cx="138113" cy="87313"/>
            </a:xfrm>
            <a:custGeom>
              <a:avLst/>
              <a:gdLst>
                <a:gd name="T0" fmla="*/ 116 w 232"/>
                <a:gd name="T1" fmla="*/ 34 h 147"/>
                <a:gd name="T2" fmla="*/ 116 w 232"/>
                <a:gd name="T3" fmla="*/ 34 h 147"/>
                <a:gd name="T4" fmla="*/ 116 w 232"/>
                <a:gd name="T5" fmla="*/ 34 h 147"/>
                <a:gd name="T6" fmla="*/ 112 w 232"/>
                <a:gd name="T7" fmla="*/ 41 h 147"/>
                <a:gd name="T8" fmla="*/ 111 w 232"/>
                <a:gd name="T9" fmla="*/ 43 h 147"/>
                <a:gd name="T10" fmla="*/ 109 w 232"/>
                <a:gd name="T11" fmla="*/ 47 h 147"/>
                <a:gd name="T12" fmla="*/ 108 w 232"/>
                <a:gd name="T13" fmla="*/ 50 h 147"/>
                <a:gd name="T14" fmla="*/ 107 w 232"/>
                <a:gd name="T15" fmla="*/ 52 h 147"/>
                <a:gd name="T16" fmla="*/ 106 w 232"/>
                <a:gd name="T17" fmla="*/ 58 h 147"/>
                <a:gd name="T18" fmla="*/ 105 w 232"/>
                <a:gd name="T19" fmla="*/ 60 h 147"/>
                <a:gd name="T20" fmla="*/ 105 w 232"/>
                <a:gd name="T21" fmla="*/ 65 h 147"/>
                <a:gd name="T22" fmla="*/ 104 w 232"/>
                <a:gd name="T23" fmla="*/ 67 h 147"/>
                <a:gd name="T24" fmla="*/ 104 w 232"/>
                <a:gd name="T25" fmla="*/ 74 h 147"/>
                <a:gd name="T26" fmla="*/ 104 w 232"/>
                <a:gd name="T27" fmla="*/ 74 h 147"/>
                <a:gd name="T28" fmla="*/ 104 w 232"/>
                <a:gd name="T29" fmla="*/ 74 h 147"/>
                <a:gd name="T30" fmla="*/ 104 w 232"/>
                <a:gd name="T31" fmla="*/ 74 h 147"/>
                <a:gd name="T32" fmla="*/ 104 w 232"/>
                <a:gd name="T33" fmla="*/ 74 h 147"/>
                <a:gd name="T34" fmla="*/ 96 w 232"/>
                <a:gd name="T35" fmla="*/ 100 h 147"/>
                <a:gd name="T36" fmla="*/ 54 w 232"/>
                <a:gd name="T37" fmla="*/ 124 h 147"/>
                <a:gd name="T38" fmla="*/ 12 w 232"/>
                <a:gd name="T39" fmla="*/ 100 h 147"/>
                <a:gd name="T40" fmla="*/ 0 w 232"/>
                <a:gd name="T41" fmla="*/ 124 h 147"/>
                <a:gd name="T42" fmla="*/ 54 w 232"/>
                <a:gd name="T43" fmla="*/ 147 h 147"/>
                <a:gd name="T44" fmla="*/ 108 w 232"/>
                <a:gd name="T45" fmla="*/ 124 h 147"/>
                <a:gd name="T46" fmla="*/ 116 w 232"/>
                <a:gd name="T47" fmla="*/ 114 h 147"/>
                <a:gd name="T48" fmla="*/ 128 w 232"/>
                <a:gd name="T49" fmla="*/ 74 h 147"/>
                <a:gd name="T50" fmla="*/ 128 w 232"/>
                <a:gd name="T51" fmla="*/ 74 h 147"/>
                <a:gd name="T52" fmla="*/ 128 w 232"/>
                <a:gd name="T53" fmla="*/ 74 h 147"/>
                <a:gd name="T54" fmla="*/ 178 w 232"/>
                <a:gd name="T55" fmla="*/ 24 h 147"/>
                <a:gd name="T56" fmla="*/ 220 w 232"/>
                <a:gd name="T57" fmla="*/ 47 h 147"/>
                <a:gd name="T58" fmla="*/ 232 w 232"/>
                <a:gd name="T59" fmla="*/ 24 h 147"/>
                <a:gd name="T60" fmla="*/ 178 w 232"/>
                <a:gd name="T61" fmla="*/ 0 h 147"/>
                <a:gd name="T62" fmla="*/ 116 w 232"/>
                <a:gd name="T63" fmla="*/ 3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34"/>
                  </a:moveTo>
                  <a:cubicBezTo>
                    <a:pt x="116" y="34"/>
                    <a:pt x="116" y="34"/>
                    <a:pt x="116" y="34"/>
                  </a:cubicBezTo>
                  <a:cubicBezTo>
                    <a:pt x="116" y="34"/>
                    <a:pt x="116" y="34"/>
                    <a:pt x="116" y="34"/>
                  </a:cubicBezTo>
                  <a:cubicBezTo>
                    <a:pt x="114" y="37"/>
                    <a:pt x="113" y="39"/>
                    <a:pt x="112" y="41"/>
                  </a:cubicBezTo>
                  <a:cubicBezTo>
                    <a:pt x="111" y="42"/>
                    <a:pt x="111" y="43"/>
                    <a:pt x="111" y="43"/>
                  </a:cubicBezTo>
                  <a:cubicBezTo>
                    <a:pt x="110" y="45"/>
                    <a:pt x="110" y="46"/>
                    <a:pt x="109" y="47"/>
                  </a:cubicBezTo>
                  <a:cubicBezTo>
                    <a:pt x="109" y="48"/>
                    <a:pt x="108" y="49"/>
                    <a:pt x="108" y="50"/>
                  </a:cubicBezTo>
                  <a:cubicBezTo>
                    <a:pt x="108" y="51"/>
                    <a:pt x="107" y="51"/>
                    <a:pt x="107" y="52"/>
                  </a:cubicBezTo>
                  <a:cubicBezTo>
                    <a:pt x="107" y="54"/>
                    <a:pt x="106" y="56"/>
                    <a:pt x="106" y="58"/>
                  </a:cubicBezTo>
                  <a:cubicBezTo>
                    <a:pt x="106" y="59"/>
                    <a:pt x="105" y="60"/>
                    <a:pt x="105" y="60"/>
                  </a:cubicBezTo>
                  <a:cubicBezTo>
                    <a:pt x="105" y="62"/>
                    <a:pt x="105" y="63"/>
                    <a:pt x="105" y="65"/>
                  </a:cubicBezTo>
                  <a:cubicBezTo>
                    <a:pt x="105" y="66"/>
                    <a:pt x="104" y="66"/>
                    <a:pt x="104" y="67"/>
                  </a:cubicBezTo>
                  <a:cubicBezTo>
                    <a:pt x="104" y="69"/>
                    <a:pt x="104" y="71"/>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2" y="124"/>
                    <a:pt x="54" y="124"/>
                  </a:cubicBezTo>
                  <a:cubicBezTo>
                    <a:pt x="36" y="124"/>
                    <a:pt x="21" y="114"/>
                    <a:pt x="12" y="100"/>
                  </a:cubicBezTo>
                  <a:cubicBezTo>
                    <a:pt x="9" y="109"/>
                    <a:pt x="5" y="117"/>
                    <a:pt x="0" y="124"/>
                  </a:cubicBezTo>
                  <a:cubicBezTo>
                    <a:pt x="14" y="138"/>
                    <a:pt x="33" y="147"/>
                    <a:pt x="54" y="147"/>
                  </a:cubicBezTo>
                  <a:cubicBezTo>
                    <a:pt x="76" y="147"/>
                    <a:pt x="95" y="138"/>
                    <a:pt x="108" y="124"/>
                  </a:cubicBezTo>
                  <a:cubicBezTo>
                    <a:pt x="111" y="121"/>
                    <a:pt x="114" y="117"/>
                    <a:pt x="116" y="114"/>
                  </a:cubicBezTo>
                  <a:cubicBezTo>
                    <a:pt x="123" y="102"/>
                    <a:pt x="128" y="89"/>
                    <a:pt x="128" y="74"/>
                  </a:cubicBezTo>
                  <a:cubicBezTo>
                    <a:pt x="128" y="74"/>
                    <a:pt x="128" y="74"/>
                    <a:pt x="128" y="74"/>
                  </a:cubicBezTo>
                  <a:cubicBezTo>
                    <a:pt x="128" y="74"/>
                    <a:pt x="128" y="74"/>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52" y="0"/>
                    <a:pt x="129" y="13"/>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Freeform 1708"/>
            <p:cNvSpPr>
              <a:spLocks/>
            </p:cNvSpPr>
            <p:nvPr/>
          </p:nvSpPr>
          <p:spPr bwMode="auto">
            <a:xfrm>
              <a:off x="6046788" y="6208713"/>
              <a:ext cx="133350" cy="87313"/>
            </a:xfrm>
            <a:custGeom>
              <a:avLst/>
              <a:gdLst>
                <a:gd name="T0" fmla="*/ 104 w 223"/>
                <a:gd name="T1" fmla="*/ 74 h 147"/>
                <a:gd name="T2" fmla="*/ 54 w 223"/>
                <a:gd name="T3" fmla="*/ 124 h 147"/>
                <a:gd name="T4" fmla="*/ 12 w 223"/>
                <a:gd name="T5" fmla="*/ 100 h 147"/>
                <a:gd name="T6" fmla="*/ 0 w 223"/>
                <a:gd name="T7" fmla="*/ 124 h 147"/>
                <a:gd name="T8" fmla="*/ 54 w 223"/>
                <a:gd name="T9" fmla="*/ 147 h 147"/>
                <a:gd name="T10" fmla="*/ 116 w 223"/>
                <a:gd name="T11" fmla="*/ 114 h 147"/>
                <a:gd name="T12" fmla="*/ 127 w 223"/>
                <a:gd name="T13" fmla="*/ 74 h 147"/>
                <a:gd name="T14" fmla="*/ 177 w 223"/>
                <a:gd name="T15" fmla="*/ 24 h 147"/>
                <a:gd name="T16" fmla="*/ 219 w 223"/>
                <a:gd name="T17" fmla="*/ 47 h 147"/>
                <a:gd name="T18" fmla="*/ 223 w 223"/>
                <a:gd name="T19" fmla="*/ 38 h 147"/>
                <a:gd name="T20" fmla="*/ 223 w 223"/>
                <a:gd name="T21" fmla="*/ 16 h 147"/>
                <a:gd name="T22" fmla="*/ 177 w 223"/>
                <a:gd name="T23" fmla="*/ 0 h 147"/>
                <a:gd name="T24" fmla="*/ 104 w 223"/>
                <a:gd name="T25" fmla="*/ 7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7">
                  <a:moveTo>
                    <a:pt x="104" y="74"/>
                  </a:moveTo>
                  <a:cubicBezTo>
                    <a:pt x="104" y="101"/>
                    <a:pt x="81" y="124"/>
                    <a:pt x="54" y="124"/>
                  </a:cubicBezTo>
                  <a:cubicBezTo>
                    <a:pt x="36" y="124"/>
                    <a:pt x="20" y="114"/>
                    <a:pt x="12" y="100"/>
                  </a:cubicBezTo>
                  <a:cubicBezTo>
                    <a:pt x="9" y="109"/>
                    <a:pt x="5" y="117"/>
                    <a:pt x="0" y="124"/>
                  </a:cubicBezTo>
                  <a:cubicBezTo>
                    <a:pt x="13" y="138"/>
                    <a:pt x="32" y="147"/>
                    <a:pt x="54" y="147"/>
                  </a:cubicBezTo>
                  <a:cubicBezTo>
                    <a:pt x="80" y="147"/>
                    <a:pt x="102" y="134"/>
                    <a:pt x="116" y="114"/>
                  </a:cubicBezTo>
                  <a:cubicBezTo>
                    <a:pt x="123" y="102"/>
                    <a:pt x="127" y="89"/>
                    <a:pt x="127" y="74"/>
                  </a:cubicBezTo>
                  <a:cubicBezTo>
                    <a:pt x="127" y="46"/>
                    <a:pt x="150" y="24"/>
                    <a:pt x="177" y="24"/>
                  </a:cubicBezTo>
                  <a:cubicBezTo>
                    <a:pt x="195" y="24"/>
                    <a:pt x="211" y="33"/>
                    <a:pt x="219" y="47"/>
                  </a:cubicBezTo>
                  <a:cubicBezTo>
                    <a:pt x="220" y="44"/>
                    <a:pt x="222" y="41"/>
                    <a:pt x="223" y="38"/>
                  </a:cubicBezTo>
                  <a:cubicBezTo>
                    <a:pt x="223" y="16"/>
                    <a:pt x="223" y="16"/>
                    <a:pt x="223" y="16"/>
                  </a:cubicBezTo>
                  <a:cubicBezTo>
                    <a:pt x="210" y="6"/>
                    <a:pt x="195" y="0"/>
                    <a:pt x="177" y="0"/>
                  </a:cubicBezTo>
                  <a:cubicBezTo>
                    <a:pt x="137" y="0"/>
                    <a:pt x="104" y="33"/>
                    <a:pt x="10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Freeform 1709"/>
            <p:cNvSpPr>
              <a:spLocks/>
            </p:cNvSpPr>
            <p:nvPr/>
          </p:nvSpPr>
          <p:spPr bwMode="auto">
            <a:xfrm>
              <a:off x="6119813" y="6264275"/>
              <a:ext cx="60325" cy="31750"/>
            </a:xfrm>
            <a:custGeom>
              <a:avLst/>
              <a:gdLst>
                <a:gd name="T0" fmla="*/ 54 w 100"/>
                <a:gd name="T1" fmla="*/ 31 h 54"/>
                <a:gd name="T2" fmla="*/ 12 w 100"/>
                <a:gd name="T3" fmla="*/ 7 h 54"/>
                <a:gd name="T4" fmla="*/ 0 w 100"/>
                <a:gd name="T5" fmla="*/ 31 h 54"/>
                <a:gd name="T6" fmla="*/ 54 w 100"/>
                <a:gd name="T7" fmla="*/ 54 h 54"/>
                <a:gd name="T8" fmla="*/ 100 w 100"/>
                <a:gd name="T9" fmla="*/ 38 h 54"/>
                <a:gd name="T10" fmla="*/ 100 w 100"/>
                <a:gd name="T11" fmla="*/ 0 h 54"/>
                <a:gd name="T12" fmla="*/ 96 w 100"/>
                <a:gd name="T13" fmla="*/ 7 h 54"/>
                <a:gd name="T14" fmla="*/ 54 w 100"/>
                <a:gd name="T15" fmla="*/ 31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1"/>
                  </a:moveTo>
                  <a:cubicBezTo>
                    <a:pt x="37" y="31"/>
                    <a:pt x="21" y="21"/>
                    <a:pt x="12" y="7"/>
                  </a:cubicBezTo>
                  <a:cubicBezTo>
                    <a:pt x="9" y="16"/>
                    <a:pt x="5" y="24"/>
                    <a:pt x="0" y="31"/>
                  </a:cubicBezTo>
                  <a:cubicBezTo>
                    <a:pt x="14" y="45"/>
                    <a:pt x="33" y="54"/>
                    <a:pt x="54" y="54"/>
                  </a:cubicBezTo>
                  <a:cubicBezTo>
                    <a:pt x="72" y="54"/>
                    <a:pt x="87" y="48"/>
                    <a:pt x="100" y="38"/>
                  </a:cubicBezTo>
                  <a:cubicBezTo>
                    <a:pt x="100" y="0"/>
                    <a:pt x="100" y="0"/>
                    <a:pt x="100" y="0"/>
                  </a:cubicBezTo>
                  <a:cubicBezTo>
                    <a:pt x="99" y="3"/>
                    <a:pt x="98" y="5"/>
                    <a:pt x="96" y="7"/>
                  </a:cubicBezTo>
                  <a:cubicBezTo>
                    <a:pt x="88" y="21"/>
                    <a:pt x="72" y="31"/>
                    <a:pt x="54"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Freeform 1710"/>
            <p:cNvSpPr>
              <a:spLocks/>
            </p:cNvSpPr>
            <p:nvPr/>
          </p:nvSpPr>
          <p:spPr bwMode="auto">
            <a:xfrm>
              <a:off x="5527676" y="6302375"/>
              <a:ext cx="26988" cy="26988"/>
            </a:xfrm>
            <a:custGeom>
              <a:avLst/>
              <a:gdLst>
                <a:gd name="T0" fmla="*/ 34 w 46"/>
                <a:gd name="T1" fmla="*/ 46 h 46"/>
                <a:gd name="T2" fmla="*/ 46 w 46"/>
                <a:gd name="T3" fmla="*/ 23 h 46"/>
                <a:gd name="T4" fmla="*/ 0 w 46"/>
                <a:gd name="T5" fmla="*/ 0 h 46"/>
                <a:gd name="T6" fmla="*/ 0 w 46"/>
                <a:gd name="T7" fmla="*/ 24 h 46"/>
                <a:gd name="T8" fmla="*/ 34 w 46"/>
                <a:gd name="T9" fmla="*/ 46 h 46"/>
              </a:gdLst>
              <a:ahLst/>
              <a:cxnLst>
                <a:cxn ang="0">
                  <a:pos x="T0" y="T1"/>
                </a:cxn>
                <a:cxn ang="0">
                  <a:pos x="T2" y="T3"/>
                </a:cxn>
                <a:cxn ang="0">
                  <a:pos x="T4" y="T5"/>
                </a:cxn>
                <a:cxn ang="0">
                  <a:pos x="T6" y="T7"/>
                </a:cxn>
                <a:cxn ang="0">
                  <a:pos x="T8" y="T9"/>
                </a:cxn>
              </a:cxnLst>
              <a:rect l="0" t="0" r="r" b="b"/>
              <a:pathLst>
                <a:path w="46" h="46">
                  <a:moveTo>
                    <a:pt x="34" y="46"/>
                  </a:moveTo>
                  <a:cubicBezTo>
                    <a:pt x="36" y="38"/>
                    <a:pt x="40" y="30"/>
                    <a:pt x="46" y="23"/>
                  </a:cubicBezTo>
                  <a:cubicBezTo>
                    <a:pt x="34" y="10"/>
                    <a:pt x="18" y="2"/>
                    <a:pt x="0" y="0"/>
                  </a:cubicBezTo>
                  <a:cubicBezTo>
                    <a:pt x="0" y="24"/>
                    <a:pt x="0" y="24"/>
                    <a:pt x="0" y="24"/>
                  </a:cubicBezTo>
                  <a:cubicBezTo>
                    <a:pt x="14" y="26"/>
                    <a:pt x="26" y="35"/>
                    <a:pt x="3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Freeform 1711"/>
            <p:cNvSpPr>
              <a:spLocks/>
            </p:cNvSpPr>
            <p:nvPr/>
          </p:nvSpPr>
          <p:spPr bwMode="auto">
            <a:xfrm>
              <a:off x="5527676" y="6302375"/>
              <a:ext cx="101600" cy="87313"/>
            </a:xfrm>
            <a:custGeom>
              <a:avLst/>
              <a:gdLst>
                <a:gd name="T0" fmla="*/ 53 w 169"/>
                <a:gd name="T1" fmla="*/ 114 h 147"/>
                <a:gd name="T2" fmla="*/ 65 w 169"/>
                <a:gd name="T3" fmla="*/ 74 h 147"/>
                <a:gd name="T4" fmla="*/ 65 w 169"/>
                <a:gd name="T5" fmla="*/ 74 h 147"/>
                <a:gd name="T6" fmla="*/ 65 w 169"/>
                <a:gd name="T7" fmla="*/ 74 h 147"/>
                <a:gd name="T8" fmla="*/ 115 w 169"/>
                <a:gd name="T9" fmla="*/ 24 h 147"/>
                <a:gd name="T10" fmla="*/ 157 w 169"/>
                <a:gd name="T11" fmla="*/ 47 h 147"/>
                <a:gd name="T12" fmla="*/ 169 w 169"/>
                <a:gd name="T13" fmla="*/ 24 h 147"/>
                <a:gd name="T14" fmla="*/ 115 w 169"/>
                <a:gd name="T15" fmla="*/ 0 h 147"/>
                <a:gd name="T16" fmla="*/ 53 w 169"/>
                <a:gd name="T17" fmla="*/ 34 h 147"/>
                <a:gd name="T18" fmla="*/ 53 w 169"/>
                <a:gd name="T19" fmla="*/ 34 h 147"/>
                <a:gd name="T20" fmla="*/ 53 w 169"/>
                <a:gd name="T21" fmla="*/ 34 h 147"/>
                <a:gd name="T22" fmla="*/ 49 w 169"/>
                <a:gd name="T23" fmla="*/ 41 h 147"/>
                <a:gd name="T24" fmla="*/ 48 w 169"/>
                <a:gd name="T25" fmla="*/ 44 h 147"/>
                <a:gd name="T26" fmla="*/ 47 w 169"/>
                <a:gd name="T27" fmla="*/ 47 h 147"/>
                <a:gd name="T28" fmla="*/ 45 w 169"/>
                <a:gd name="T29" fmla="*/ 50 h 147"/>
                <a:gd name="T30" fmla="*/ 44 w 169"/>
                <a:gd name="T31" fmla="*/ 52 h 147"/>
                <a:gd name="T32" fmla="*/ 43 w 169"/>
                <a:gd name="T33" fmla="*/ 58 h 147"/>
                <a:gd name="T34" fmla="*/ 43 w 169"/>
                <a:gd name="T35" fmla="*/ 60 h 147"/>
                <a:gd name="T36" fmla="*/ 42 w 169"/>
                <a:gd name="T37" fmla="*/ 65 h 147"/>
                <a:gd name="T38" fmla="*/ 42 w 169"/>
                <a:gd name="T39" fmla="*/ 67 h 147"/>
                <a:gd name="T40" fmla="*/ 41 w 169"/>
                <a:gd name="T41" fmla="*/ 74 h 147"/>
                <a:gd name="T42" fmla="*/ 41 w 169"/>
                <a:gd name="T43" fmla="*/ 74 h 147"/>
                <a:gd name="T44" fmla="*/ 41 w 169"/>
                <a:gd name="T45" fmla="*/ 74 h 147"/>
                <a:gd name="T46" fmla="*/ 41 w 169"/>
                <a:gd name="T47" fmla="*/ 74 h 147"/>
                <a:gd name="T48" fmla="*/ 41 w 169"/>
                <a:gd name="T49" fmla="*/ 74 h 147"/>
                <a:gd name="T50" fmla="*/ 34 w 169"/>
                <a:gd name="T51" fmla="*/ 100 h 147"/>
                <a:gd name="T52" fmla="*/ 0 w 169"/>
                <a:gd name="T53" fmla="*/ 123 h 147"/>
                <a:gd name="T54" fmla="*/ 0 w 169"/>
                <a:gd name="T55" fmla="*/ 147 h 147"/>
                <a:gd name="T56" fmla="*/ 46 w 169"/>
                <a:gd name="T57" fmla="*/ 124 h 147"/>
                <a:gd name="T58" fmla="*/ 53 w 169"/>
                <a:gd name="T59"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4"/>
                  </a:moveTo>
                  <a:cubicBezTo>
                    <a:pt x="61" y="102"/>
                    <a:pt x="65" y="89"/>
                    <a:pt x="65" y="74"/>
                  </a:cubicBezTo>
                  <a:cubicBezTo>
                    <a:pt x="65" y="74"/>
                    <a:pt x="65" y="74"/>
                    <a:pt x="65" y="74"/>
                  </a:cubicBezTo>
                  <a:cubicBezTo>
                    <a:pt x="65" y="74"/>
                    <a:pt x="65" y="74"/>
                    <a:pt x="65" y="74"/>
                  </a:cubicBezTo>
                  <a:cubicBezTo>
                    <a:pt x="65" y="46"/>
                    <a:pt x="88" y="24"/>
                    <a:pt x="115" y="24"/>
                  </a:cubicBezTo>
                  <a:cubicBezTo>
                    <a:pt x="133" y="24"/>
                    <a:pt x="148" y="33"/>
                    <a:pt x="157" y="47"/>
                  </a:cubicBezTo>
                  <a:cubicBezTo>
                    <a:pt x="160" y="39"/>
                    <a:pt x="164" y="31"/>
                    <a:pt x="169" y="24"/>
                  </a:cubicBezTo>
                  <a:cubicBezTo>
                    <a:pt x="156" y="9"/>
                    <a:pt x="136" y="0"/>
                    <a:pt x="115" y="0"/>
                  </a:cubicBezTo>
                  <a:cubicBezTo>
                    <a:pt x="89" y="0"/>
                    <a:pt x="66" y="14"/>
                    <a:pt x="53" y="34"/>
                  </a:cubicBezTo>
                  <a:cubicBezTo>
                    <a:pt x="53" y="34"/>
                    <a:pt x="53" y="34"/>
                    <a:pt x="53" y="34"/>
                  </a:cubicBezTo>
                  <a:cubicBezTo>
                    <a:pt x="53" y="34"/>
                    <a:pt x="53" y="34"/>
                    <a:pt x="53" y="34"/>
                  </a:cubicBezTo>
                  <a:cubicBezTo>
                    <a:pt x="51" y="37"/>
                    <a:pt x="50" y="39"/>
                    <a:pt x="49" y="41"/>
                  </a:cubicBezTo>
                  <a:cubicBezTo>
                    <a:pt x="49" y="42"/>
                    <a:pt x="48" y="43"/>
                    <a:pt x="48" y="44"/>
                  </a:cubicBezTo>
                  <a:cubicBezTo>
                    <a:pt x="47" y="45"/>
                    <a:pt x="47" y="46"/>
                    <a:pt x="47" y="47"/>
                  </a:cubicBezTo>
                  <a:cubicBezTo>
                    <a:pt x="46" y="48"/>
                    <a:pt x="46" y="49"/>
                    <a:pt x="45" y="50"/>
                  </a:cubicBezTo>
                  <a:cubicBezTo>
                    <a:pt x="45" y="51"/>
                    <a:pt x="45" y="52"/>
                    <a:pt x="44" y="52"/>
                  </a:cubicBezTo>
                  <a:cubicBezTo>
                    <a:pt x="44" y="54"/>
                    <a:pt x="43" y="56"/>
                    <a:pt x="43" y="58"/>
                  </a:cubicBezTo>
                  <a:cubicBezTo>
                    <a:pt x="43" y="59"/>
                    <a:pt x="43" y="60"/>
                    <a:pt x="43" y="60"/>
                  </a:cubicBezTo>
                  <a:cubicBezTo>
                    <a:pt x="42" y="62"/>
                    <a:pt x="42" y="64"/>
                    <a:pt x="42" y="65"/>
                  </a:cubicBezTo>
                  <a:cubicBezTo>
                    <a:pt x="42" y="66"/>
                    <a:pt x="42" y="66"/>
                    <a:pt x="42" y="67"/>
                  </a:cubicBezTo>
                  <a:cubicBezTo>
                    <a:pt x="41" y="69"/>
                    <a:pt x="41" y="72"/>
                    <a:pt x="41" y="74"/>
                  </a:cubicBezTo>
                  <a:cubicBezTo>
                    <a:pt x="41" y="74"/>
                    <a:pt x="41" y="74"/>
                    <a:pt x="41" y="74"/>
                  </a:cubicBezTo>
                  <a:cubicBezTo>
                    <a:pt x="41" y="74"/>
                    <a:pt x="41" y="74"/>
                    <a:pt x="41" y="74"/>
                  </a:cubicBezTo>
                  <a:cubicBezTo>
                    <a:pt x="41" y="74"/>
                    <a:pt x="41" y="74"/>
                    <a:pt x="41" y="74"/>
                  </a:cubicBezTo>
                  <a:cubicBezTo>
                    <a:pt x="41" y="74"/>
                    <a:pt x="41" y="74"/>
                    <a:pt x="41" y="74"/>
                  </a:cubicBezTo>
                  <a:cubicBezTo>
                    <a:pt x="41" y="84"/>
                    <a:pt x="38" y="93"/>
                    <a:pt x="34" y="100"/>
                  </a:cubicBezTo>
                  <a:cubicBezTo>
                    <a:pt x="26" y="112"/>
                    <a:pt x="14" y="121"/>
                    <a:pt x="0" y="123"/>
                  </a:cubicBezTo>
                  <a:cubicBezTo>
                    <a:pt x="0" y="147"/>
                    <a:pt x="0" y="147"/>
                    <a:pt x="0" y="147"/>
                  </a:cubicBezTo>
                  <a:cubicBezTo>
                    <a:pt x="18" y="145"/>
                    <a:pt x="34" y="136"/>
                    <a:pt x="46" y="124"/>
                  </a:cubicBezTo>
                  <a:cubicBezTo>
                    <a:pt x="48" y="121"/>
                    <a:pt x="51" y="117"/>
                    <a:pt x="5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Freeform 1712"/>
            <p:cNvSpPr>
              <a:spLocks/>
            </p:cNvSpPr>
            <p:nvPr/>
          </p:nvSpPr>
          <p:spPr bwMode="auto">
            <a:xfrm>
              <a:off x="5564188" y="6302375"/>
              <a:ext cx="138113" cy="87313"/>
            </a:xfrm>
            <a:custGeom>
              <a:avLst/>
              <a:gdLst>
                <a:gd name="T0" fmla="*/ 116 w 232"/>
                <a:gd name="T1" fmla="*/ 114 h 148"/>
                <a:gd name="T2" fmla="*/ 128 w 232"/>
                <a:gd name="T3" fmla="*/ 74 h 148"/>
                <a:gd name="T4" fmla="*/ 178 w 232"/>
                <a:gd name="T5" fmla="*/ 24 h 148"/>
                <a:gd name="T6" fmla="*/ 220 w 232"/>
                <a:gd name="T7" fmla="*/ 47 h 148"/>
                <a:gd name="T8" fmla="*/ 232 w 232"/>
                <a:gd name="T9" fmla="*/ 24 h 148"/>
                <a:gd name="T10" fmla="*/ 178 w 232"/>
                <a:gd name="T11" fmla="*/ 0 h 148"/>
                <a:gd name="T12" fmla="*/ 104 w 232"/>
                <a:gd name="T13" fmla="*/ 74 h 148"/>
                <a:gd name="T14" fmla="*/ 54 w 232"/>
                <a:gd name="T15" fmla="*/ 124 h 148"/>
                <a:gd name="T16" fmla="*/ 12 w 232"/>
                <a:gd name="T17" fmla="*/ 100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2"/>
                    <a:pt x="128" y="89"/>
                    <a:pt x="128" y="74"/>
                  </a:cubicBezTo>
                  <a:cubicBezTo>
                    <a:pt x="128" y="46"/>
                    <a:pt x="150" y="24"/>
                    <a:pt x="178" y="24"/>
                  </a:cubicBezTo>
                  <a:cubicBezTo>
                    <a:pt x="195" y="24"/>
                    <a:pt x="211" y="33"/>
                    <a:pt x="220" y="47"/>
                  </a:cubicBezTo>
                  <a:cubicBezTo>
                    <a:pt x="222" y="39"/>
                    <a:pt x="226" y="31"/>
                    <a:pt x="232" y="24"/>
                  </a:cubicBezTo>
                  <a:cubicBezTo>
                    <a:pt x="218" y="9"/>
                    <a:pt x="199" y="0"/>
                    <a:pt x="178" y="0"/>
                  </a:cubicBezTo>
                  <a:cubicBezTo>
                    <a:pt x="137" y="0"/>
                    <a:pt x="104" y="33"/>
                    <a:pt x="104" y="74"/>
                  </a:cubicBezTo>
                  <a:cubicBezTo>
                    <a:pt x="104" y="101"/>
                    <a:pt x="81" y="124"/>
                    <a:pt x="54" y="124"/>
                  </a:cubicBezTo>
                  <a:cubicBezTo>
                    <a:pt x="36" y="124"/>
                    <a:pt x="21" y="114"/>
                    <a:pt x="12" y="100"/>
                  </a:cubicBezTo>
                  <a:cubicBezTo>
                    <a:pt x="9" y="109"/>
                    <a:pt x="5" y="117"/>
                    <a:pt x="0" y="124"/>
                  </a:cubicBezTo>
                  <a:cubicBezTo>
                    <a:pt x="13" y="138"/>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Freeform 1713"/>
            <p:cNvSpPr>
              <a:spLocks/>
            </p:cNvSpPr>
            <p:nvPr/>
          </p:nvSpPr>
          <p:spPr bwMode="auto">
            <a:xfrm>
              <a:off x="5637213" y="6302375"/>
              <a:ext cx="138113" cy="87313"/>
            </a:xfrm>
            <a:custGeom>
              <a:avLst/>
              <a:gdLst>
                <a:gd name="T0" fmla="*/ 97 w 232"/>
                <a:gd name="T1" fmla="*/ 100 h 148"/>
                <a:gd name="T2" fmla="*/ 55 w 232"/>
                <a:gd name="T3" fmla="*/ 124 h 148"/>
                <a:gd name="T4" fmla="*/ 12 w 232"/>
                <a:gd name="T5" fmla="*/ 100 h 148"/>
                <a:gd name="T6" fmla="*/ 0 w 232"/>
                <a:gd name="T7" fmla="*/ 124 h 148"/>
                <a:gd name="T8" fmla="*/ 55 w 232"/>
                <a:gd name="T9" fmla="*/ 148 h 148"/>
                <a:gd name="T10" fmla="*/ 109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7 h 148"/>
                <a:gd name="T24" fmla="*/ 232 w 232"/>
                <a:gd name="T25" fmla="*/ 24 h 148"/>
                <a:gd name="T26" fmla="*/ 178 w 232"/>
                <a:gd name="T27" fmla="*/ 0 h 148"/>
                <a:gd name="T28" fmla="*/ 116 w 232"/>
                <a:gd name="T29" fmla="*/ 34 h 148"/>
                <a:gd name="T30" fmla="*/ 116 w 232"/>
                <a:gd name="T31" fmla="*/ 34 h 148"/>
                <a:gd name="T32" fmla="*/ 116 w 232"/>
                <a:gd name="T33" fmla="*/ 34 h 148"/>
                <a:gd name="T34" fmla="*/ 112 w 232"/>
                <a:gd name="T35" fmla="*/ 41 h 148"/>
                <a:gd name="T36" fmla="*/ 111 w 232"/>
                <a:gd name="T37" fmla="*/ 44 h 148"/>
                <a:gd name="T38" fmla="*/ 110 w 232"/>
                <a:gd name="T39" fmla="*/ 47 h 148"/>
                <a:gd name="T40" fmla="*/ 108 w 232"/>
                <a:gd name="T41" fmla="*/ 50 h 148"/>
                <a:gd name="T42" fmla="*/ 108 w 232"/>
                <a:gd name="T43" fmla="*/ 52 h 148"/>
                <a:gd name="T44" fmla="*/ 106 w 232"/>
                <a:gd name="T45" fmla="*/ 58 h 148"/>
                <a:gd name="T46" fmla="*/ 106 w 232"/>
                <a:gd name="T47" fmla="*/ 60 h 148"/>
                <a:gd name="T48" fmla="*/ 105 w 232"/>
                <a:gd name="T49" fmla="*/ 65 h 148"/>
                <a:gd name="T50" fmla="*/ 105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7 w 232"/>
                <a:gd name="T63" fmla="*/ 10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7" y="100"/>
                  </a:moveTo>
                  <a:cubicBezTo>
                    <a:pt x="88" y="114"/>
                    <a:pt x="72" y="124"/>
                    <a:pt x="55" y="124"/>
                  </a:cubicBezTo>
                  <a:cubicBezTo>
                    <a:pt x="37" y="124"/>
                    <a:pt x="21" y="114"/>
                    <a:pt x="12" y="100"/>
                  </a:cubicBezTo>
                  <a:cubicBezTo>
                    <a:pt x="10" y="109"/>
                    <a:pt x="6" y="117"/>
                    <a:pt x="0" y="124"/>
                  </a:cubicBezTo>
                  <a:cubicBezTo>
                    <a:pt x="14" y="138"/>
                    <a:pt x="33" y="148"/>
                    <a:pt x="55" y="148"/>
                  </a:cubicBezTo>
                  <a:cubicBezTo>
                    <a:pt x="76" y="148"/>
                    <a:pt x="95" y="138"/>
                    <a:pt x="109" y="124"/>
                  </a:cubicBezTo>
                  <a:cubicBezTo>
                    <a:pt x="111" y="121"/>
                    <a:pt x="114" y="117"/>
                    <a:pt x="116" y="114"/>
                  </a:cubicBezTo>
                  <a:cubicBezTo>
                    <a:pt x="124" y="102"/>
                    <a:pt x="128" y="89"/>
                    <a:pt x="128" y="74"/>
                  </a:cubicBezTo>
                  <a:cubicBezTo>
                    <a:pt x="128" y="74"/>
                    <a:pt x="128" y="74"/>
                    <a:pt x="128" y="74"/>
                  </a:cubicBezTo>
                  <a:cubicBezTo>
                    <a:pt x="128" y="74"/>
                    <a:pt x="128" y="74"/>
                    <a:pt x="128" y="74"/>
                  </a:cubicBezTo>
                  <a:cubicBezTo>
                    <a:pt x="128" y="46"/>
                    <a:pt x="151" y="24"/>
                    <a:pt x="178" y="24"/>
                  </a:cubicBezTo>
                  <a:cubicBezTo>
                    <a:pt x="196" y="24"/>
                    <a:pt x="211" y="33"/>
                    <a:pt x="220" y="47"/>
                  </a:cubicBezTo>
                  <a:cubicBezTo>
                    <a:pt x="223" y="39"/>
                    <a:pt x="227" y="31"/>
                    <a:pt x="232" y="24"/>
                  </a:cubicBezTo>
                  <a:cubicBezTo>
                    <a:pt x="219" y="9"/>
                    <a:pt x="199" y="0"/>
                    <a:pt x="178" y="0"/>
                  </a:cubicBezTo>
                  <a:cubicBezTo>
                    <a:pt x="152" y="0"/>
                    <a:pt x="129" y="14"/>
                    <a:pt x="116" y="34"/>
                  </a:cubicBezTo>
                  <a:cubicBezTo>
                    <a:pt x="116" y="34"/>
                    <a:pt x="116" y="34"/>
                    <a:pt x="116" y="34"/>
                  </a:cubicBezTo>
                  <a:cubicBezTo>
                    <a:pt x="116" y="34"/>
                    <a:pt x="116" y="34"/>
                    <a:pt x="116" y="34"/>
                  </a:cubicBezTo>
                  <a:cubicBezTo>
                    <a:pt x="114" y="37"/>
                    <a:pt x="113" y="39"/>
                    <a:pt x="112" y="41"/>
                  </a:cubicBezTo>
                  <a:cubicBezTo>
                    <a:pt x="112" y="42"/>
                    <a:pt x="111" y="43"/>
                    <a:pt x="111" y="44"/>
                  </a:cubicBezTo>
                  <a:cubicBezTo>
                    <a:pt x="110" y="45"/>
                    <a:pt x="110" y="46"/>
                    <a:pt x="110" y="47"/>
                  </a:cubicBezTo>
                  <a:cubicBezTo>
                    <a:pt x="109" y="48"/>
                    <a:pt x="109" y="49"/>
                    <a:pt x="108" y="50"/>
                  </a:cubicBezTo>
                  <a:cubicBezTo>
                    <a:pt x="108" y="51"/>
                    <a:pt x="108" y="52"/>
                    <a:pt x="108" y="52"/>
                  </a:cubicBezTo>
                  <a:cubicBezTo>
                    <a:pt x="107" y="54"/>
                    <a:pt x="106" y="56"/>
                    <a:pt x="106" y="58"/>
                  </a:cubicBezTo>
                  <a:cubicBezTo>
                    <a:pt x="106" y="59"/>
                    <a:pt x="106" y="60"/>
                    <a:pt x="106" y="60"/>
                  </a:cubicBezTo>
                  <a:cubicBezTo>
                    <a:pt x="105" y="62"/>
                    <a:pt x="105" y="64"/>
                    <a:pt x="105" y="65"/>
                  </a:cubicBezTo>
                  <a:cubicBezTo>
                    <a:pt x="105" y="66"/>
                    <a:pt x="105" y="66"/>
                    <a:pt x="105" y="67"/>
                  </a:cubicBezTo>
                  <a:cubicBezTo>
                    <a:pt x="105"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Freeform 1714"/>
            <p:cNvSpPr>
              <a:spLocks/>
            </p:cNvSpPr>
            <p:nvPr/>
          </p:nvSpPr>
          <p:spPr bwMode="auto">
            <a:xfrm>
              <a:off x="5711826" y="6302375"/>
              <a:ext cx="138113" cy="87313"/>
            </a:xfrm>
            <a:custGeom>
              <a:avLst/>
              <a:gdLst>
                <a:gd name="T0" fmla="*/ 116 w 232"/>
                <a:gd name="T1" fmla="*/ 114 h 148"/>
                <a:gd name="T2" fmla="*/ 128 w 232"/>
                <a:gd name="T3" fmla="*/ 74 h 148"/>
                <a:gd name="T4" fmla="*/ 178 w 232"/>
                <a:gd name="T5" fmla="*/ 24 h 148"/>
                <a:gd name="T6" fmla="*/ 220 w 232"/>
                <a:gd name="T7" fmla="*/ 47 h 148"/>
                <a:gd name="T8" fmla="*/ 232 w 232"/>
                <a:gd name="T9" fmla="*/ 24 h 148"/>
                <a:gd name="T10" fmla="*/ 178 w 232"/>
                <a:gd name="T11" fmla="*/ 0 h 148"/>
                <a:gd name="T12" fmla="*/ 104 w 232"/>
                <a:gd name="T13" fmla="*/ 74 h 148"/>
                <a:gd name="T14" fmla="*/ 54 w 232"/>
                <a:gd name="T15" fmla="*/ 124 h 148"/>
                <a:gd name="T16" fmla="*/ 12 w 232"/>
                <a:gd name="T17" fmla="*/ 100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2"/>
                    <a:pt x="128" y="89"/>
                    <a:pt x="128" y="74"/>
                  </a:cubicBezTo>
                  <a:cubicBezTo>
                    <a:pt x="128" y="46"/>
                    <a:pt x="150" y="24"/>
                    <a:pt x="178" y="24"/>
                  </a:cubicBez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4"/>
                    <a:pt x="54" y="124"/>
                  </a:cubicBezTo>
                  <a:cubicBezTo>
                    <a:pt x="36" y="124"/>
                    <a:pt x="21" y="114"/>
                    <a:pt x="12" y="100"/>
                  </a:cubicBezTo>
                  <a:cubicBezTo>
                    <a:pt x="9" y="109"/>
                    <a:pt x="5" y="117"/>
                    <a:pt x="0" y="124"/>
                  </a:cubicBezTo>
                  <a:cubicBezTo>
                    <a:pt x="13" y="138"/>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Freeform 1715"/>
            <p:cNvSpPr>
              <a:spLocks/>
            </p:cNvSpPr>
            <p:nvPr/>
          </p:nvSpPr>
          <p:spPr bwMode="auto">
            <a:xfrm>
              <a:off x="5784851" y="6302375"/>
              <a:ext cx="138113" cy="87313"/>
            </a:xfrm>
            <a:custGeom>
              <a:avLst/>
              <a:gdLst>
                <a:gd name="T0" fmla="*/ 96 w 231"/>
                <a:gd name="T1" fmla="*/ 100 h 148"/>
                <a:gd name="T2" fmla="*/ 54 w 231"/>
                <a:gd name="T3" fmla="*/ 124 h 148"/>
                <a:gd name="T4" fmla="*/ 12 w 231"/>
                <a:gd name="T5" fmla="*/ 100 h 148"/>
                <a:gd name="T6" fmla="*/ 0 w 231"/>
                <a:gd name="T7" fmla="*/ 124 h 148"/>
                <a:gd name="T8" fmla="*/ 54 w 231"/>
                <a:gd name="T9" fmla="*/ 148 h 148"/>
                <a:gd name="T10" fmla="*/ 108 w 231"/>
                <a:gd name="T11" fmla="*/ 124 h 148"/>
                <a:gd name="T12" fmla="*/ 115 w 231"/>
                <a:gd name="T13" fmla="*/ 114 h 148"/>
                <a:gd name="T14" fmla="*/ 127 w 231"/>
                <a:gd name="T15" fmla="*/ 74 h 148"/>
                <a:gd name="T16" fmla="*/ 127 w 231"/>
                <a:gd name="T17" fmla="*/ 74 h 148"/>
                <a:gd name="T18" fmla="*/ 127 w 231"/>
                <a:gd name="T19" fmla="*/ 74 h 148"/>
                <a:gd name="T20" fmla="*/ 177 w 231"/>
                <a:gd name="T21" fmla="*/ 24 h 148"/>
                <a:gd name="T22" fmla="*/ 219 w 231"/>
                <a:gd name="T23" fmla="*/ 47 h 148"/>
                <a:gd name="T24" fmla="*/ 231 w 231"/>
                <a:gd name="T25" fmla="*/ 24 h 148"/>
                <a:gd name="T26" fmla="*/ 177 w 231"/>
                <a:gd name="T27" fmla="*/ 0 h 148"/>
                <a:gd name="T28" fmla="*/ 115 w 231"/>
                <a:gd name="T29" fmla="*/ 34 h 148"/>
                <a:gd name="T30" fmla="*/ 115 w 231"/>
                <a:gd name="T31" fmla="*/ 34 h 148"/>
                <a:gd name="T32" fmla="*/ 115 w 231"/>
                <a:gd name="T33" fmla="*/ 34 h 148"/>
                <a:gd name="T34" fmla="*/ 111 w 231"/>
                <a:gd name="T35" fmla="*/ 41 h 148"/>
                <a:gd name="T36" fmla="*/ 110 w 231"/>
                <a:gd name="T37" fmla="*/ 44 h 148"/>
                <a:gd name="T38" fmla="*/ 109 w 231"/>
                <a:gd name="T39" fmla="*/ 47 h 148"/>
                <a:gd name="T40" fmla="*/ 108 w 231"/>
                <a:gd name="T41" fmla="*/ 50 h 148"/>
                <a:gd name="T42" fmla="*/ 107 w 231"/>
                <a:gd name="T43" fmla="*/ 52 h 148"/>
                <a:gd name="T44" fmla="*/ 105 w 231"/>
                <a:gd name="T45" fmla="*/ 58 h 148"/>
                <a:gd name="T46" fmla="*/ 105 w 231"/>
                <a:gd name="T47" fmla="*/ 60 h 148"/>
                <a:gd name="T48" fmla="*/ 104 w 231"/>
                <a:gd name="T49" fmla="*/ 65 h 148"/>
                <a:gd name="T50" fmla="*/ 104 w 231"/>
                <a:gd name="T51" fmla="*/ 67 h 148"/>
                <a:gd name="T52" fmla="*/ 103 w 231"/>
                <a:gd name="T53" fmla="*/ 74 h 148"/>
                <a:gd name="T54" fmla="*/ 103 w 231"/>
                <a:gd name="T55" fmla="*/ 74 h 148"/>
                <a:gd name="T56" fmla="*/ 103 w 231"/>
                <a:gd name="T57" fmla="*/ 74 h 148"/>
                <a:gd name="T58" fmla="*/ 103 w 231"/>
                <a:gd name="T59" fmla="*/ 74 h 148"/>
                <a:gd name="T60" fmla="*/ 103 w 231"/>
                <a:gd name="T61" fmla="*/ 74 h 148"/>
                <a:gd name="T62" fmla="*/ 96 w 231"/>
                <a:gd name="T63" fmla="*/ 10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96" y="100"/>
                  </a:moveTo>
                  <a:cubicBezTo>
                    <a:pt x="87" y="114"/>
                    <a:pt x="71" y="124"/>
                    <a:pt x="54" y="124"/>
                  </a:cubicBezTo>
                  <a:cubicBezTo>
                    <a:pt x="36" y="124"/>
                    <a:pt x="20" y="114"/>
                    <a:pt x="12" y="100"/>
                  </a:cubicBezTo>
                  <a:cubicBezTo>
                    <a:pt x="9" y="109"/>
                    <a:pt x="5" y="117"/>
                    <a:pt x="0" y="124"/>
                  </a:cubicBezTo>
                  <a:cubicBezTo>
                    <a:pt x="13" y="138"/>
                    <a:pt x="32" y="148"/>
                    <a:pt x="54" y="148"/>
                  </a:cubicBezTo>
                  <a:cubicBezTo>
                    <a:pt x="75" y="148"/>
                    <a:pt x="94" y="138"/>
                    <a:pt x="108" y="124"/>
                  </a:cubicBezTo>
                  <a:cubicBezTo>
                    <a:pt x="111" y="121"/>
                    <a:pt x="113" y="117"/>
                    <a:pt x="115" y="114"/>
                  </a:cubicBezTo>
                  <a:cubicBezTo>
                    <a:pt x="123" y="102"/>
                    <a:pt x="127" y="89"/>
                    <a:pt x="127" y="74"/>
                  </a:cubicBezTo>
                  <a:cubicBezTo>
                    <a:pt x="127" y="74"/>
                    <a:pt x="127" y="74"/>
                    <a:pt x="127" y="74"/>
                  </a:cubicBezTo>
                  <a:cubicBezTo>
                    <a:pt x="127" y="74"/>
                    <a:pt x="127" y="74"/>
                    <a:pt x="127" y="74"/>
                  </a:cubicBezTo>
                  <a:cubicBezTo>
                    <a:pt x="127" y="46"/>
                    <a:pt x="150" y="24"/>
                    <a:pt x="177" y="24"/>
                  </a:cubicBezTo>
                  <a:cubicBezTo>
                    <a:pt x="195" y="24"/>
                    <a:pt x="210" y="33"/>
                    <a:pt x="219" y="47"/>
                  </a:cubicBezTo>
                  <a:cubicBezTo>
                    <a:pt x="222" y="39"/>
                    <a:pt x="226" y="31"/>
                    <a:pt x="231" y="24"/>
                  </a:cubicBezTo>
                  <a:cubicBezTo>
                    <a:pt x="218" y="9"/>
                    <a:pt x="199" y="0"/>
                    <a:pt x="177" y="0"/>
                  </a:cubicBezTo>
                  <a:cubicBezTo>
                    <a:pt x="151" y="0"/>
                    <a:pt x="129" y="14"/>
                    <a:pt x="115" y="34"/>
                  </a:cubicBezTo>
                  <a:cubicBezTo>
                    <a:pt x="115" y="34"/>
                    <a:pt x="115" y="34"/>
                    <a:pt x="115" y="34"/>
                  </a:cubicBezTo>
                  <a:cubicBezTo>
                    <a:pt x="115" y="34"/>
                    <a:pt x="115" y="34"/>
                    <a:pt x="115" y="34"/>
                  </a:cubicBezTo>
                  <a:cubicBezTo>
                    <a:pt x="114" y="37"/>
                    <a:pt x="112" y="39"/>
                    <a:pt x="111" y="41"/>
                  </a:cubicBezTo>
                  <a:cubicBezTo>
                    <a:pt x="111" y="42"/>
                    <a:pt x="110" y="43"/>
                    <a:pt x="110" y="44"/>
                  </a:cubicBezTo>
                  <a:cubicBezTo>
                    <a:pt x="110" y="45"/>
                    <a:pt x="109" y="46"/>
                    <a:pt x="109" y="47"/>
                  </a:cubicBezTo>
                  <a:cubicBezTo>
                    <a:pt x="108" y="48"/>
                    <a:pt x="108" y="49"/>
                    <a:pt x="108" y="50"/>
                  </a:cubicBezTo>
                  <a:cubicBezTo>
                    <a:pt x="107" y="51"/>
                    <a:pt x="107" y="52"/>
                    <a:pt x="107" y="52"/>
                  </a:cubicBezTo>
                  <a:cubicBezTo>
                    <a:pt x="106" y="54"/>
                    <a:pt x="106" y="56"/>
                    <a:pt x="105" y="58"/>
                  </a:cubicBezTo>
                  <a:cubicBezTo>
                    <a:pt x="105" y="59"/>
                    <a:pt x="105" y="60"/>
                    <a:pt x="105" y="60"/>
                  </a:cubicBezTo>
                  <a:cubicBezTo>
                    <a:pt x="104" y="62"/>
                    <a:pt x="104" y="64"/>
                    <a:pt x="104" y="65"/>
                  </a:cubicBezTo>
                  <a:cubicBezTo>
                    <a:pt x="104" y="66"/>
                    <a:pt x="104" y="66"/>
                    <a:pt x="104" y="67"/>
                  </a:cubicBezTo>
                  <a:cubicBezTo>
                    <a:pt x="104" y="69"/>
                    <a:pt x="103" y="72"/>
                    <a:pt x="103" y="74"/>
                  </a:cubicBezTo>
                  <a:cubicBezTo>
                    <a:pt x="103" y="74"/>
                    <a:pt x="103" y="74"/>
                    <a:pt x="103" y="74"/>
                  </a:cubicBezTo>
                  <a:cubicBezTo>
                    <a:pt x="103" y="74"/>
                    <a:pt x="103" y="74"/>
                    <a:pt x="103" y="74"/>
                  </a:cubicBezTo>
                  <a:cubicBezTo>
                    <a:pt x="103" y="74"/>
                    <a:pt x="103" y="74"/>
                    <a:pt x="103" y="74"/>
                  </a:cubicBezTo>
                  <a:cubicBezTo>
                    <a:pt x="103" y="74"/>
                    <a:pt x="103" y="74"/>
                    <a:pt x="103" y="74"/>
                  </a:cubicBezTo>
                  <a:cubicBezTo>
                    <a:pt x="103" y="84"/>
                    <a:pt x="101" y="93"/>
                    <a:pt x="96"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Freeform 1716"/>
            <p:cNvSpPr>
              <a:spLocks/>
            </p:cNvSpPr>
            <p:nvPr/>
          </p:nvSpPr>
          <p:spPr bwMode="auto">
            <a:xfrm>
              <a:off x="5857876" y="6302375"/>
              <a:ext cx="138113" cy="87313"/>
            </a:xfrm>
            <a:custGeom>
              <a:avLst/>
              <a:gdLst>
                <a:gd name="T0" fmla="*/ 178 w 232"/>
                <a:gd name="T1" fmla="*/ 24 h 148"/>
                <a:gd name="T2" fmla="*/ 220 w 232"/>
                <a:gd name="T3" fmla="*/ 47 h 148"/>
                <a:gd name="T4" fmla="*/ 232 w 232"/>
                <a:gd name="T5" fmla="*/ 24 h 148"/>
                <a:gd name="T6" fmla="*/ 178 w 232"/>
                <a:gd name="T7" fmla="*/ 0 h 148"/>
                <a:gd name="T8" fmla="*/ 104 w 232"/>
                <a:gd name="T9" fmla="*/ 74 h 148"/>
                <a:gd name="T10" fmla="*/ 54 w 232"/>
                <a:gd name="T11" fmla="*/ 124 h 148"/>
                <a:gd name="T12" fmla="*/ 12 w 232"/>
                <a:gd name="T13" fmla="*/ 100 h 148"/>
                <a:gd name="T14" fmla="*/ 0 w 232"/>
                <a:gd name="T15" fmla="*/ 124 h 148"/>
                <a:gd name="T16" fmla="*/ 54 w 232"/>
                <a:gd name="T17" fmla="*/ 148 h 148"/>
                <a:gd name="T18" fmla="*/ 116 w 232"/>
                <a:gd name="T19" fmla="*/ 114 h 148"/>
                <a:gd name="T20" fmla="*/ 128 w 232"/>
                <a:gd name="T21" fmla="*/ 74 h 148"/>
                <a:gd name="T22" fmla="*/ 178 w 232"/>
                <a:gd name="T23"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78" y="24"/>
                  </a:moveTo>
                  <a:cubicBezTo>
                    <a:pt x="195" y="24"/>
                    <a:pt x="211" y="33"/>
                    <a:pt x="220" y="47"/>
                  </a:cubicBezTo>
                  <a:cubicBezTo>
                    <a:pt x="223" y="39"/>
                    <a:pt x="227" y="31"/>
                    <a:pt x="232" y="24"/>
                  </a:cubicBezTo>
                  <a:cubicBezTo>
                    <a:pt x="218" y="9"/>
                    <a:pt x="199" y="0"/>
                    <a:pt x="178" y="0"/>
                  </a:cubicBezTo>
                  <a:cubicBezTo>
                    <a:pt x="137" y="0"/>
                    <a:pt x="104" y="33"/>
                    <a:pt x="104" y="74"/>
                  </a:cubicBezTo>
                  <a:cubicBezTo>
                    <a:pt x="104" y="101"/>
                    <a:pt x="82" y="124"/>
                    <a:pt x="54" y="124"/>
                  </a:cubicBezTo>
                  <a:cubicBezTo>
                    <a:pt x="36" y="124"/>
                    <a:pt x="21" y="114"/>
                    <a:pt x="12" y="100"/>
                  </a:cubicBezTo>
                  <a:cubicBezTo>
                    <a:pt x="9" y="109"/>
                    <a:pt x="5" y="117"/>
                    <a:pt x="0" y="124"/>
                  </a:cubicBezTo>
                  <a:cubicBezTo>
                    <a:pt x="14" y="138"/>
                    <a:pt x="33" y="148"/>
                    <a:pt x="54" y="148"/>
                  </a:cubicBezTo>
                  <a:cubicBezTo>
                    <a:pt x="80" y="148"/>
                    <a:pt x="103" y="134"/>
                    <a:pt x="116" y="114"/>
                  </a:cubicBezTo>
                  <a:cubicBezTo>
                    <a:pt x="123" y="102"/>
                    <a:pt x="128" y="89"/>
                    <a:pt x="128" y="74"/>
                  </a:cubicBezTo>
                  <a:cubicBezTo>
                    <a:pt x="128" y="46"/>
                    <a:pt x="150" y="24"/>
                    <a:pt x="17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1717"/>
            <p:cNvSpPr>
              <a:spLocks/>
            </p:cNvSpPr>
            <p:nvPr/>
          </p:nvSpPr>
          <p:spPr bwMode="auto">
            <a:xfrm>
              <a:off x="5932488" y="6302375"/>
              <a:ext cx="136525" cy="87313"/>
            </a:xfrm>
            <a:custGeom>
              <a:avLst/>
              <a:gdLst>
                <a:gd name="T0" fmla="*/ 116 w 231"/>
                <a:gd name="T1" fmla="*/ 34 h 148"/>
                <a:gd name="T2" fmla="*/ 116 w 231"/>
                <a:gd name="T3" fmla="*/ 34 h 148"/>
                <a:gd name="T4" fmla="*/ 115 w 231"/>
                <a:gd name="T5" fmla="*/ 34 h 148"/>
                <a:gd name="T6" fmla="*/ 111 w 231"/>
                <a:gd name="T7" fmla="*/ 41 h 148"/>
                <a:gd name="T8" fmla="*/ 110 w 231"/>
                <a:gd name="T9" fmla="*/ 44 h 148"/>
                <a:gd name="T10" fmla="*/ 109 w 231"/>
                <a:gd name="T11" fmla="*/ 47 h 148"/>
                <a:gd name="T12" fmla="*/ 108 w 231"/>
                <a:gd name="T13" fmla="*/ 50 h 148"/>
                <a:gd name="T14" fmla="*/ 107 w 231"/>
                <a:gd name="T15" fmla="*/ 52 h 148"/>
                <a:gd name="T16" fmla="*/ 105 w 231"/>
                <a:gd name="T17" fmla="*/ 58 h 148"/>
                <a:gd name="T18" fmla="*/ 105 w 231"/>
                <a:gd name="T19" fmla="*/ 60 h 148"/>
                <a:gd name="T20" fmla="*/ 104 w 231"/>
                <a:gd name="T21" fmla="*/ 65 h 148"/>
                <a:gd name="T22" fmla="*/ 104 w 231"/>
                <a:gd name="T23" fmla="*/ 67 h 148"/>
                <a:gd name="T24" fmla="*/ 104 w 231"/>
                <a:gd name="T25" fmla="*/ 74 h 148"/>
                <a:gd name="T26" fmla="*/ 104 w 231"/>
                <a:gd name="T27" fmla="*/ 74 h 148"/>
                <a:gd name="T28" fmla="*/ 104 w 231"/>
                <a:gd name="T29" fmla="*/ 74 h 148"/>
                <a:gd name="T30" fmla="*/ 104 w 231"/>
                <a:gd name="T31" fmla="*/ 74 h 148"/>
                <a:gd name="T32" fmla="*/ 104 w 231"/>
                <a:gd name="T33" fmla="*/ 74 h 148"/>
                <a:gd name="T34" fmla="*/ 96 w 231"/>
                <a:gd name="T35" fmla="*/ 100 h 148"/>
                <a:gd name="T36" fmla="*/ 54 w 231"/>
                <a:gd name="T37" fmla="*/ 124 h 148"/>
                <a:gd name="T38" fmla="*/ 12 w 231"/>
                <a:gd name="T39" fmla="*/ 100 h 148"/>
                <a:gd name="T40" fmla="*/ 0 w 231"/>
                <a:gd name="T41" fmla="*/ 124 h 148"/>
                <a:gd name="T42" fmla="*/ 54 w 231"/>
                <a:gd name="T43" fmla="*/ 148 h 148"/>
                <a:gd name="T44" fmla="*/ 108 w 231"/>
                <a:gd name="T45" fmla="*/ 124 h 148"/>
                <a:gd name="T46" fmla="*/ 116 w 231"/>
                <a:gd name="T47" fmla="*/ 114 h 148"/>
                <a:gd name="T48" fmla="*/ 127 w 231"/>
                <a:gd name="T49" fmla="*/ 74 h 148"/>
                <a:gd name="T50" fmla="*/ 127 w 231"/>
                <a:gd name="T51" fmla="*/ 74 h 148"/>
                <a:gd name="T52" fmla="*/ 127 w 231"/>
                <a:gd name="T53" fmla="*/ 74 h 148"/>
                <a:gd name="T54" fmla="*/ 177 w 231"/>
                <a:gd name="T55" fmla="*/ 24 h 148"/>
                <a:gd name="T56" fmla="*/ 219 w 231"/>
                <a:gd name="T57" fmla="*/ 47 h 148"/>
                <a:gd name="T58" fmla="*/ 231 w 231"/>
                <a:gd name="T59" fmla="*/ 24 h 148"/>
                <a:gd name="T60" fmla="*/ 177 w 231"/>
                <a:gd name="T61" fmla="*/ 0 h 148"/>
                <a:gd name="T62" fmla="*/ 116 w 231"/>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116" y="34"/>
                  </a:moveTo>
                  <a:cubicBezTo>
                    <a:pt x="116" y="34"/>
                    <a:pt x="116" y="34"/>
                    <a:pt x="116" y="34"/>
                  </a:cubicBezTo>
                  <a:cubicBezTo>
                    <a:pt x="115" y="34"/>
                    <a:pt x="115" y="34"/>
                    <a:pt x="115" y="34"/>
                  </a:cubicBezTo>
                  <a:cubicBezTo>
                    <a:pt x="114" y="37"/>
                    <a:pt x="112" y="39"/>
                    <a:pt x="111" y="41"/>
                  </a:cubicBezTo>
                  <a:cubicBezTo>
                    <a:pt x="111" y="42"/>
                    <a:pt x="110" y="43"/>
                    <a:pt x="110" y="44"/>
                  </a:cubicBezTo>
                  <a:cubicBezTo>
                    <a:pt x="110" y="45"/>
                    <a:pt x="109" y="46"/>
                    <a:pt x="109" y="47"/>
                  </a:cubicBezTo>
                  <a:cubicBezTo>
                    <a:pt x="108" y="48"/>
                    <a:pt x="108" y="49"/>
                    <a:pt x="108" y="50"/>
                  </a:cubicBezTo>
                  <a:cubicBezTo>
                    <a:pt x="107" y="51"/>
                    <a:pt x="107" y="52"/>
                    <a:pt x="107" y="52"/>
                  </a:cubicBezTo>
                  <a:cubicBezTo>
                    <a:pt x="106" y="54"/>
                    <a:pt x="106" y="56"/>
                    <a:pt x="105" y="58"/>
                  </a:cubicBezTo>
                  <a:cubicBezTo>
                    <a:pt x="105" y="59"/>
                    <a:pt x="105" y="60"/>
                    <a:pt x="105" y="60"/>
                  </a:cubicBezTo>
                  <a:cubicBezTo>
                    <a:pt x="105" y="62"/>
                    <a:pt x="104" y="64"/>
                    <a:pt x="104" y="65"/>
                  </a:cubicBezTo>
                  <a:cubicBezTo>
                    <a:pt x="104" y="66"/>
                    <a:pt x="104" y="66"/>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0"/>
                  </a:cubicBezTo>
                  <a:cubicBezTo>
                    <a:pt x="87" y="114"/>
                    <a:pt x="71" y="124"/>
                    <a:pt x="54" y="124"/>
                  </a:cubicBezTo>
                  <a:cubicBezTo>
                    <a:pt x="36" y="124"/>
                    <a:pt x="20" y="114"/>
                    <a:pt x="12" y="100"/>
                  </a:cubicBezTo>
                  <a:cubicBezTo>
                    <a:pt x="9" y="109"/>
                    <a:pt x="5" y="117"/>
                    <a:pt x="0" y="124"/>
                  </a:cubicBezTo>
                  <a:cubicBezTo>
                    <a:pt x="13" y="138"/>
                    <a:pt x="32" y="148"/>
                    <a:pt x="54" y="148"/>
                  </a:cubicBezTo>
                  <a:cubicBezTo>
                    <a:pt x="75" y="148"/>
                    <a:pt x="94" y="138"/>
                    <a:pt x="108" y="124"/>
                  </a:cubicBezTo>
                  <a:cubicBezTo>
                    <a:pt x="111" y="121"/>
                    <a:pt x="113" y="117"/>
                    <a:pt x="116" y="114"/>
                  </a:cubicBezTo>
                  <a:cubicBezTo>
                    <a:pt x="123" y="102"/>
                    <a:pt x="127" y="89"/>
                    <a:pt x="127" y="74"/>
                  </a:cubicBezTo>
                  <a:cubicBezTo>
                    <a:pt x="127" y="74"/>
                    <a:pt x="127" y="74"/>
                    <a:pt x="127" y="74"/>
                  </a:cubicBezTo>
                  <a:cubicBezTo>
                    <a:pt x="127" y="74"/>
                    <a:pt x="127" y="74"/>
                    <a:pt x="127" y="74"/>
                  </a:cubicBezTo>
                  <a:cubicBezTo>
                    <a:pt x="127" y="46"/>
                    <a:pt x="150" y="24"/>
                    <a:pt x="177" y="24"/>
                  </a:cubicBezTo>
                  <a:cubicBezTo>
                    <a:pt x="195" y="24"/>
                    <a:pt x="211" y="33"/>
                    <a:pt x="219" y="47"/>
                  </a:cubicBezTo>
                  <a:cubicBezTo>
                    <a:pt x="222" y="39"/>
                    <a:pt x="226" y="31"/>
                    <a:pt x="231" y="24"/>
                  </a:cubicBezTo>
                  <a:cubicBezTo>
                    <a:pt x="218" y="9"/>
                    <a:pt x="199" y="0"/>
                    <a:pt x="177" y="0"/>
                  </a:cubicBezTo>
                  <a:cubicBezTo>
                    <a:pt x="151"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1718"/>
            <p:cNvSpPr>
              <a:spLocks/>
            </p:cNvSpPr>
            <p:nvPr/>
          </p:nvSpPr>
          <p:spPr bwMode="auto">
            <a:xfrm>
              <a:off x="6005513" y="6302375"/>
              <a:ext cx="138113" cy="87313"/>
            </a:xfrm>
            <a:custGeom>
              <a:avLst/>
              <a:gdLst>
                <a:gd name="T0" fmla="*/ 54 w 232"/>
                <a:gd name="T1" fmla="*/ 124 h 148"/>
                <a:gd name="T2" fmla="*/ 12 w 232"/>
                <a:gd name="T3" fmla="*/ 100 h 148"/>
                <a:gd name="T4" fmla="*/ 0 w 232"/>
                <a:gd name="T5" fmla="*/ 124 h 148"/>
                <a:gd name="T6" fmla="*/ 54 w 232"/>
                <a:gd name="T7" fmla="*/ 148 h 148"/>
                <a:gd name="T8" fmla="*/ 116 w 232"/>
                <a:gd name="T9" fmla="*/ 114 h 148"/>
                <a:gd name="T10" fmla="*/ 128 w 232"/>
                <a:gd name="T11" fmla="*/ 74 h 148"/>
                <a:gd name="T12" fmla="*/ 178 w 232"/>
                <a:gd name="T13" fmla="*/ 24 h 148"/>
                <a:gd name="T14" fmla="*/ 220 w 232"/>
                <a:gd name="T15" fmla="*/ 47 h 148"/>
                <a:gd name="T16" fmla="*/ 232 w 232"/>
                <a:gd name="T17" fmla="*/ 24 h 148"/>
                <a:gd name="T18" fmla="*/ 178 w 232"/>
                <a:gd name="T19" fmla="*/ 0 h 148"/>
                <a:gd name="T20" fmla="*/ 104 w 232"/>
                <a:gd name="T21" fmla="*/ 74 h 148"/>
                <a:gd name="T22" fmla="*/ 54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4" y="124"/>
                  </a:moveTo>
                  <a:cubicBezTo>
                    <a:pt x="37" y="124"/>
                    <a:pt x="21" y="114"/>
                    <a:pt x="12" y="100"/>
                  </a:cubicBezTo>
                  <a:cubicBezTo>
                    <a:pt x="9" y="109"/>
                    <a:pt x="5" y="117"/>
                    <a:pt x="0" y="124"/>
                  </a:cubicBezTo>
                  <a:cubicBezTo>
                    <a:pt x="14" y="138"/>
                    <a:pt x="33" y="148"/>
                    <a:pt x="54" y="148"/>
                  </a:cubicBezTo>
                  <a:cubicBezTo>
                    <a:pt x="80" y="148"/>
                    <a:pt x="103" y="134"/>
                    <a:pt x="116" y="114"/>
                  </a:cubicBezTo>
                  <a:cubicBezTo>
                    <a:pt x="124" y="102"/>
                    <a:pt x="128" y="89"/>
                    <a:pt x="128" y="74"/>
                  </a:cubicBezTo>
                  <a:cubicBezTo>
                    <a:pt x="128" y="46"/>
                    <a:pt x="150" y="24"/>
                    <a:pt x="178" y="24"/>
                  </a:cubicBezTo>
                  <a:cubicBezTo>
                    <a:pt x="196" y="24"/>
                    <a:pt x="211" y="33"/>
                    <a:pt x="220" y="47"/>
                  </a:cubicBezTo>
                  <a:cubicBezTo>
                    <a:pt x="223" y="39"/>
                    <a:pt x="227" y="31"/>
                    <a:pt x="232" y="24"/>
                  </a:cubicBezTo>
                  <a:cubicBezTo>
                    <a:pt x="218" y="9"/>
                    <a:pt x="199" y="0"/>
                    <a:pt x="178" y="0"/>
                  </a:cubicBezTo>
                  <a:cubicBezTo>
                    <a:pt x="137" y="0"/>
                    <a:pt x="104" y="33"/>
                    <a:pt x="104" y="74"/>
                  </a:cubicBezTo>
                  <a:cubicBezTo>
                    <a:pt x="104" y="101"/>
                    <a:pt x="82" y="124"/>
                    <a:pt x="5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1719"/>
            <p:cNvSpPr>
              <a:spLocks/>
            </p:cNvSpPr>
            <p:nvPr/>
          </p:nvSpPr>
          <p:spPr bwMode="auto">
            <a:xfrm>
              <a:off x="6078538" y="6302375"/>
              <a:ext cx="101600" cy="87313"/>
            </a:xfrm>
            <a:custGeom>
              <a:avLst/>
              <a:gdLst>
                <a:gd name="T0" fmla="*/ 116 w 169"/>
                <a:gd name="T1" fmla="*/ 33 h 147"/>
                <a:gd name="T2" fmla="*/ 116 w 169"/>
                <a:gd name="T3" fmla="*/ 33 h 147"/>
                <a:gd name="T4" fmla="*/ 115 w 169"/>
                <a:gd name="T5" fmla="*/ 33 h 147"/>
                <a:gd name="T6" fmla="*/ 111 w 169"/>
                <a:gd name="T7" fmla="*/ 40 h 147"/>
                <a:gd name="T8" fmla="*/ 110 w 169"/>
                <a:gd name="T9" fmla="*/ 43 h 147"/>
                <a:gd name="T10" fmla="*/ 109 w 169"/>
                <a:gd name="T11" fmla="*/ 46 h 147"/>
                <a:gd name="T12" fmla="*/ 108 w 169"/>
                <a:gd name="T13" fmla="*/ 49 h 147"/>
                <a:gd name="T14" fmla="*/ 107 w 169"/>
                <a:gd name="T15" fmla="*/ 51 h 147"/>
                <a:gd name="T16" fmla="*/ 105 w 169"/>
                <a:gd name="T17" fmla="*/ 57 h 147"/>
                <a:gd name="T18" fmla="*/ 105 w 169"/>
                <a:gd name="T19" fmla="*/ 59 h 147"/>
                <a:gd name="T20" fmla="*/ 104 w 169"/>
                <a:gd name="T21" fmla="*/ 64 h 147"/>
                <a:gd name="T22" fmla="*/ 104 w 169"/>
                <a:gd name="T23" fmla="*/ 66 h 147"/>
                <a:gd name="T24" fmla="*/ 104 w 169"/>
                <a:gd name="T25" fmla="*/ 73 h 147"/>
                <a:gd name="T26" fmla="*/ 104 w 169"/>
                <a:gd name="T27" fmla="*/ 73 h 147"/>
                <a:gd name="T28" fmla="*/ 104 w 169"/>
                <a:gd name="T29" fmla="*/ 73 h 147"/>
                <a:gd name="T30" fmla="*/ 104 w 169"/>
                <a:gd name="T31" fmla="*/ 73 h 147"/>
                <a:gd name="T32" fmla="*/ 104 w 169"/>
                <a:gd name="T33" fmla="*/ 73 h 147"/>
                <a:gd name="T34" fmla="*/ 96 w 169"/>
                <a:gd name="T35" fmla="*/ 99 h 147"/>
                <a:gd name="T36" fmla="*/ 54 w 169"/>
                <a:gd name="T37" fmla="*/ 123 h 147"/>
                <a:gd name="T38" fmla="*/ 12 w 169"/>
                <a:gd name="T39" fmla="*/ 99 h 147"/>
                <a:gd name="T40" fmla="*/ 0 w 169"/>
                <a:gd name="T41" fmla="*/ 123 h 147"/>
                <a:gd name="T42" fmla="*/ 54 w 169"/>
                <a:gd name="T43" fmla="*/ 147 h 147"/>
                <a:gd name="T44" fmla="*/ 108 w 169"/>
                <a:gd name="T45" fmla="*/ 123 h 147"/>
                <a:gd name="T46" fmla="*/ 116 w 169"/>
                <a:gd name="T47" fmla="*/ 113 h 147"/>
                <a:gd name="T48" fmla="*/ 128 w 169"/>
                <a:gd name="T49" fmla="*/ 73 h 147"/>
                <a:gd name="T50" fmla="*/ 128 w 169"/>
                <a:gd name="T51" fmla="*/ 73 h 147"/>
                <a:gd name="T52" fmla="*/ 128 w 169"/>
                <a:gd name="T53" fmla="*/ 73 h 147"/>
                <a:gd name="T54" fmla="*/ 169 w 169"/>
                <a:gd name="T55" fmla="*/ 24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3"/>
                    <a:pt x="115" y="33"/>
                    <a:pt x="115" y="33"/>
                  </a:cubicBezTo>
                  <a:cubicBezTo>
                    <a:pt x="114" y="36"/>
                    <a:pt x="113" y="38"/>
                    <a:pt x="111" y="40"/>
                  </a:cubicBezTo>
                  <a:cubicBezTo>
                    <a:pt x="111" y="41"/>
                    <a:pt x="111" y="42"/>
                    <a:pt x="110" y="43"/>
                  </a:cubicBezTo>
                  <a:cubicBezTo>
                    <a:pt x="110" y="44"/>
                    <a:pt x="109" y="45"/>
                    <a:pt x="109" y="46"/>
                  </a:cubicBezTo>
                  <a:cubicBezTo>
                    <a:pt x="108" y="47"/>
                    <a:pt x="108" y="48"/>
                    <a:pt x="108" y="49"/>
                  </a:cubicBezTo>
                  <a:cubicBezTo>
                    <a:pt x="107" y="50"/>
                    <a:pt x="107" y="51"/>
                    <a:pt x="107" y="51"/>
                  </a:cubicBezTo>
                  <a:cubicBezTo>
                    <a:pt x="106" y="53"/>
                    <a:pt x="106" y="55"/>
                    <a:pt x="105" y="57"/>
                  </a:cubicBezTo>
                  <a:cubicBezTo>
                    <a:pt x="105" y="58"/>
                    <a:pt x="105" y="59"/>
                    <a:pt x="105" y="59"/>
                  </a:cubicBezTo>
                  <a:cubicBezTo>
                    <a:pt x="105" y="61"/>
                    <a:pt x="104" y="63"/>
                    <a:pt x="104" y="64"/>
                  </a:cubicBezTo>
                  <a:cubicBezTo>
                    <a:pt x="104" y="65"/>
                    <a:pt x="104" y="65"/>
                    <a:pt x="104" y="66"/>
                  </a:cubicBezTo>
                  <a:cubicBezTo>
                    <a:pt x="104" y="68"/>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99"/>
                  </a:cubicBezTo>
                  <a:cubicBezTo>
                    <a:pt x="87" y="113"/>
                    <a:pt x="72" y="123"/>
                    <a:pt x="54" y="123"/>
                  </a:cubicBezTo>
                  <a:cubicBezTo>
                    <a:pt x="36" y="123"/>
                    <a:pt x="21" y="113"/>
                    <a:pt x="12" y="99"/>
                  </a:cubicBezTo>
                  <a:cubicBezTo>
                    <a:pt x="9" y="108"/>
                    <a:pt x="5" y="116"/>
                    <a:pt x="0" y="123"/>
                  </a:cubicBezTo>
                  <a:cubicBezTo>
                    <a:pt x="13" y="137"/>
                    <a:pt x="32" y="147"/>
                    <a:pt x="54" y="147"/>
                  </a:cubicBezTo>
                  <a:cubicBezTo>
                    <a:pt x="75" y="147"/>
                    <a:pt x="94" y="137"/>
                    <a:pt x="108" y="123"/>
                  </a:cubicBezTo>
                  <a:cubicBezTo>
                    <a:pt x="111" y="120"/>
                    <a:pt x="113" y="116"/>
                    <a:pt x="116" y="113"/>
                  </a:cubicBezTo>
                  <a:cubicBezTo>
                    <a:pt x="123" y="101"/>
                    <a:pt x="128" y="88"/>
                    <a:pt x="128" y="73"/>
                  </a:cubicBezTo>
                  <a:cubicBezTo>
                    <a:pt x="128" y="73"/>
                    <a:pt x="128" y="73"/>
                    <a:pt x="128" y="73"/>
                  </a:cubicBezTo>
                  <a:cubicBezTo>
                    <a:pt x="128" y="73"/>
                    <a:pt x="128" y="73"/>
                    <a:pt x="128" y="73"/>
                  </a:cubicBezTo>
                  <a:cubicBezTo>
                    <a:pt x="128" y="48"/>
                    <a:pt x="146" y="28"/>
                    <a:pt x="169" y="24"/>
                  </a:cubicBezTo>
                  <a:cubicBezTo>
                    <a:pt x="169" y="0"/>
                    <a:pt x="169" y="0"/>
                    <a:pt x="169" y="0"/>
                  </a:cubicBezTo>
                  <a:cubicBezTo>
                    <a:pt x="147" y="2"/>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1720"/>
            <p:cNvSpPr>
              <a:spLocks/>
            </p:cNvSpPr>
            <p:nvPr/>
          </p:nvSpPr>
          <p:spPr bwMode="auto">
            <a:xfrm>
              <a:off x="6151563" y="6361113"/>
              <a:ext cx="28575" cy="28575"/>
            </a:xfrm>
            <a:custGeom>
              <a:avLst/>
              <a:gdLst>
                <a:gd name="T0" fmla="*/ 12 w 46"/>
                <a:gd name="T1" fmla="*/ 0 h 47"/>
                <a:gd name="T2" fmla="*/ 0 w 46"/>
                <a:gd name="T3" fmla="*/ 24 h 47"/>
                <a:gd name="T4" fmla="*/ 46 w 46"/>
                <a:gd name="T5" fmla="*/ 47 h 47"/>
                <a:gd name="T6" fmla="*/ 46 w 46"/>
                <a:gd name="T7" fmla="*/ 23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9"/>
                    <a:pt x="5" y="17"/>
                    <a:pt x="0" y="24"/>
                  </a:cubicBezTo>
                  <a:cubicBezTo>
                    <a:pt x="12" y="36"/>
                    <a:pt x="28" y="45"/>
                    <a:pt x="46" y="47"/>
                  </a:cubicBezTo>
                  <a:cubicBezTo>
                    <a:pt x="46" y="23"/>
                    <a:pt x="46" y="23"/>
                    <a:pt x="46" y="23"/>
                  </a:cubicBezTo>
                  <a:cubicBezTo>
                    <a:pt x="32" y="21"/>
                    <a:pt x="20"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8" name="Freeform 1721"/>
            <p:cNvSpPr>
              <a:spLocks/>
            </p:cNvSpPr>
            <p:nvPr/>
          </p:nvSpPr>
          <p:spPr bwMode="auto">
            <a:xfrm>
              <a:off x="5527676" y="6394450"/>
              <a:ext cx="68263" cy="68263"/>
            </a:xfrm>
            <a:custGeom>
              <a:avLst/>
              <a:gdLst>
                <a:gd name="T0" fmla="*/ 61 w 115"/>
                <a:gd name="T1" fmla="*/ 24 h 113"/>
                <a:gd name="T2" fmla="*/ 103 w 115"/>
                <a:gd name="T3" fmla="*/ 48 h 113"/>
                <a:gd name="T4" fmla="*/ 115 w 115"/>
                <a:gd name="T5" fmla="*/ 24 h 113"/>
                <a:gd name="T6" fmla="*/ 61 w 115"/>
                <a:gd name="T7" fmla="*/ 0 h 113"/>
                <a:gd name="T8" fmla="*/ 0 w 115"/>
                <a:gd name="T9" fmla="*/ 33 h 113"/>
                <a:gd name="T10" fmla="*/ 0 w 115"/>
                <a:gd name="T11" fmla="*/ 113 h 113"/>
                <a:gd name="T12" fmla="*/ 11 w 115"/>
                <a:gd name="T13" fmla="*/ 74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4"/>
                    <a:pt x="103" y="48"/>
                  </a:cubicBezTo>
                  <a:cubicBezTo>
                    <a:pt x="106" y="39"/>
                    <a:pt x="110" y="31"/>
                    <a:pt x="115" y="24"/>
                  </a:cubicBezTo>
                  <a:cubicBezTo>
                    <a:pt x="102" y="9"/>
                    <a:pt x="82" y="0"/>
                    <a:pt x="61" y="0"/>
                  </a:cubicBezTo>
                  <a:cubicBezTo>
                    <a:pt x="35" y="0"/>
                    <a:pt x="13" y="13"/>
                    <a:pt x="0" y="33"/>
                  </a:cubicBezTo>
                  <a:cubicBezTo>
                    <a:pt x="0" y="113"/>
                    <a:pt x="0" y="113"/>
                    <a:pt x="0" y="113"/>
                  </a:cubicBezTo>
                  <a:cubicBezTo>
                    <a:pt x="7" y="102"/>
                    <a:pt x="11" y="88"/>
                    <a:pt x="11" y="74"/>
                  </a:cubicBezTo>
                  <a:cubicBezTo>
                    <a:pt x="11" y="47"/>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9" name="Freeform 1722"/>
            <p:cNvSpPr>
              <a:spLocks/>
            </p:cNvSpPr>
            <p:nvPr/>
          </p:nvSpPr>
          <p:spPr bwMode="auto">
            <a:xfrm>
              <a:off x="5532438" y="6394450"/>
              <a:ext cx="138113" cy="88900"/>
            </a:xfrm>
            <a:custGeom>
              <a:avLst/>
              <a:gdLst>
                <a:gd name="T0" fmla="*/ 128 w 232"/>
                <a:gd name="T1" fmla="*/ 74 h 148"/>
                <a:gd name="T2" fmla="*/ 128 w 232"/>
                <a:gd name="T3" fmla="*/ 74 h 148"/>
                <a:gd name="T4" fmla="*/ 177 w 232"/>
                <a:gd name="T5" fmla="*/ 24 h 148"/>
                <a:gd name="T6" fmla="*/ 220 w 232"/>
                <a:gd name="T7" fmla="*/ 48 h 148"/>
                <a:gd name="T8" fmla="*/ 232 w 232"/>
                <a:gd name="T9" fmla="*/ 24 h 148"/>
                <a:gd name="T10" fmla="*/ 177 w 232"/>
                <a:gd name="T11" fmla="*/ 0 h 148"/>
                <a:gd name="T12" fmla="*/ 116 w 232"/>
                <a:gd name="T13" fmla="*/ 34 h 148"/>
                <a:gd name="T14" fmla="*/ 116 w 232"/>
                <a:gd name="T15" fmla="*/ 34 h 148"/>
                <a:gd name="T16" fmla="*/ 115 w 232"/>
                <a:gd name="T17" fmla="*/ 35 h 148"/>
                <a:gd name="T18" fmla="*/ 111 w 232"/>
                <a:gd name="T19" fmla="*/ 41 h 148"/>
                <a:gd name="T20" fmla="*/ 110 w 232"/>
                <a:gd name="T21" fmla="*/ 44 h 148"/>
                <a:gd name="T22" fmla="*/ 109 w 232"/>
                <a:gd name="T23" fmla="*/ 47 h 148"/>
                <a:gd name="T24" fmla="*/ 108 w 232"/>
                <a:gd name="T25" fmla="*/ 50 h 148"/>
                <a:gd name="T26" fmla="*/ 107 w 232"/>
                <a:gd name="T27" fmla="*/ 53 h 148"/>
                <a:gd name="T28" fmla="*/ 105 w 232"/>
                <a:gd name="T29" fmla="*/ 58 h 148"/>
                <a:gd name="T30" fmla="*/ 105 w 232"/>
                <a:gd name="T31" fmla="*/ 61 h 148"/>
                <a:gd name="T32" fmla="*/ 104 w 232"/>
                <a:gd name="T33" fmla="*/ 65 h 148"/>
                <a:gd name="T34" fmla="*/ 104 w 232"/>
                <a:gd name="T35" fmla="*/ 67 h 148"/>
                <a:gd name="T36" fmla="*/ 104 w 232"/>
                <a:gd name="T37" fmla="*/ 74 h 148"/>
                <a:gd name="T38" fmla="*/ 104 w 232"/>
                <a:gd name="T39" fmla="*/ 74 h 148"/>
                <a:gd name="T40" fmla="*/ 104 w 232"/>
                <a:gd name="T41" fmla="*/ 74 h 148"/>
                <a:gd name="T42" fmla="*/ 104 w 232"/>
                <a:gd name="T43" fmla="*/ 74 h 148"/>
                <a:gd name="T44" fmla="*/ 104 w 232"/>
                <a:gd name="T45" fmla="*/ 74 h 148"/>
                <a:gd name="T46" fmla="*/ 96 w 232"/>
                <a:gd name="T47" fmla="*/ 101 h 148"/>
                <a:gd name="T48" fmla="*/ 54 w 232"/>
                <a:gd name="T49" fmla="*/ 124 h 148"/>
                <a:gd name="T50" fmla="*/ 12 w 232"/>
                <a:gd name="T51" fmla="*/ 101 h 148"/>
                <a:gd name="T52" fmla="*/ 0 w 232"/>
                <a:gd name="T53" fmla="*/ 124 h 148"/>
                <a:gd name="T54" fmla="*/ 54 w 232"/>
                <a:gd name="T55" fmla="*/ 148 h 148"/>
                <a:gd name="T56" fmla="*/ 108 w 232"/>
                <a:gd name="T57" fmla="*/ 124 h 148"/>
                <a:gd name="T58" fmla="*/ 116 w 232"/>
                <a:gd name="T59" fmla="*/ 114 h 148"/>
                <a:gd name="T60" fmla="*/ 128 w 232"/>
                <a:gd name="T61" fmla="*/ 74 h 148"/>
                <a:gd name="T62" fmla="*/ 128 w 232"/>
                <a:gd name="T63"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28" y="74"/>
                  </a:moveTo>
                  <a:cubicBezTo>
                    <a:pt x="128" y="74"/>
                    <a:pt x="128" y="74"/>
                    <a:pt x="128" y="74"/>
                  </a:cubicBezTo>
                  <a:cubicBezTo>
                    <a:pt x="128" y="47"/>
                    <a:pt x="150" y="24"/>
                    <a:pt x="177" y="24"/>
                  </a:cubicBezTo>
                  <a:cubicBezTo>
                    <a:pt x="195" y="24"/>
                    <a:pt x="211" y="34"/>
                    <a:pt x="220" y="48"/>
                  </a:cubicBezTo>
                  <a:cubicBezTo>
                    <a:pt x="222" y="39"/>
                    <a:pt x="226" y="31"/>
                    <a:pt x="232" y="24"/>
                  </a:cubicBezTo>
                  <a:cubicBezTo>
                    <a:pt x="218" y="9"/>
                    <a:pt x="199" y="0"/>
                    <a:pt x="177" y="0"/>
                  </a:cubicBezTo>
                  <a:cubicBezTo>
                    <a:pt x="152" y="0"/>
                    <a:pt x="129" y="14"/>
                    <a:pt x="116" y="34"/>
                  </a:cubicBezTo>
                  <a:cubicBezTo>
                    <a:pt x="116" y="34"/>
                    <a:pt x="116" y="34"/>
                    <a:pt x="116" y="34"/>
                  </a:cubicBezTo>
                  <a:cubicBezTo>
                    <a:pt x="116" y="34"/>
                    <a:pt x="115" y="34"/>
                    <a:pt x="115" y="35"/>
                  </a:cubicBezTo>
                  <a:cubicBezTo>
                    <a:pt x="114" y="37"/>
                    <a:pt x="113" y="39"/>
                    <a:pt x="111"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6"/>
                    <a:pt x="105" y="58"/>
                  </a:cubicBezTo>
                  <a:cubicBezTo>
                    <a:pt x="105" y="59"/>
                    <a:pt x="105" y="60"/>
                    <a:pt x="105" y="61"/>
                  </a:cubicBezTo>
                  <a:cubicBezTo>
                    <a:pt x="105" y="62"/>
                    <a:pt x="104" y="64"/>
                    <a:pt x="104" y="65"/>
                  </a:cubicBezTo>
                  <a:cubicBezTo>
                    <a:pt x="104"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0" name="Freeform 1723"/>
            <p:cNvSpPr>
              <a:spLocks/>
            </p:cNvSpPr>
            <p:nvPr/>
          </p:nvSpPr>
          <p:spPr bwMode="auto">
            <a:xfrm>
              <a:off x="5605463" y="6394450"/>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4" y="103"/>
                    <a:pt x="128" y="89"/>
                    <a:pt x="128" y="74"/>
                  </a:cubicBezTo>
                  <a:cubicBezTo>
                    <a:pt x="128" y="47"/>
                    <a:pt x="151" y="24"/>
                    <a:pt x="178" y="24"/>
                  </a:cubicBezTo>
                  <a:cubicBezTo>
                    <a:pt x="196" y="24"/>
                    <a:pt x="211" y="34"/>
                    <a:pt x="220" y="48"/>
                  </a:cubicBezTo>
                  <a:cubicBezTo>
                    <a:pt x="223" y="39"/>
                    <a:pt x="227" y="31"/>
                    <a:pt x="232" y="24"/>
                  </a:cubicBezTo>
                  <a:cubicBezTo>
                    <a:pt x="219" y="9"/>
                    <a:pt x="199" y="0"/>
                    <a:pt x="178" y="0"/>
                  </a:cubicBezTo>
                  <a:cubicBezTo>
                    <a:pt x="137" y="0"/>
                    <a:pt x="104" y="33"/>
                    <a:pt x="104" y="74"/>
                  </a:cubicBezTo>
                  <a:cubicBezTo>
                    <a:pt x="104" y="101"/>
                    <a:pt x="82" y="124"/>
                    <a:pt x="54" y="124"/>
                  </a:cubicBezTo>
                  <a:cubicBezTo>
                    <a:pt x="37" y="124"/>
                    <a:pt x="21" y="115"/>
                    <a:pt x="12" y="101"/>
                  </a:cubicBezTo>
                  <a:cubicBezTo>
                    <a:pt x="10" y="109"/>
                    <a:pt x="5" y="117"/>
                    <a:pt x="0" y="124"/>
                  </a:cubicBezTo>
                  <a:cubicBezTo>
                    <a:pt x="14"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1" name="Freeform 1724"/>
            <p:cNvSpPr>
              <a:spLocks/>
            </p:cNvSpPr>
            <p:nvPr/>
          </p:nvSpPr>
          <p:spPr bwMode="auto">
            <a:xfrm>
              <a:off x="5678488" y="6394450"/>
              <a:ext cx="138113" cy="88900"/>
            </a:xfrm>
            <a:custGeom>
              <a:avLst/>
              <a:gdLst>
                <a:gd name="T0" fmla="*/ 96 w 232"/>
                <a:gd name="T1" fmla="*/ 101 h 148"/>
                <a:gd name="T2" fmla="*/ 54 w 232"/>
                <a:gd name="T3" fmla="*/ 124 h 148"/>
                <a:gd name="T4" fmla="*/ 12 w 232"/>
                <a:gd name="T5" fmla="*/ 101 h 148"/>
                <a:gd name="T6" fmla="*/ 0 w 232"/>
                <a:gd name="T7" fmla="*/ 124 h 148"/>
                <a:gd name="T8" fmla="*/ 54 w 232"/>
                <a:gd name="T9" fmla="*/ 148 h 148"/>
                <a:gd name="T10" fmla="*/ 108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8 h 148"/>
                <a:gd name="T24" fmla="*/ 232 w 232"/>
                <a:gd name="T25" fmla="*/ 24 h 148"/>
                <a:gd name="T26" fmla="*/ 178 w 232"/>
                <a:gd name="T27" fmla="*/ 0 h 148"/>
                <a:gd name="T28" fmla="*/ 116 w 232"/>
                <a:gd name="T29" fmla="*/ 34 h 148"/>
                <a:gd name="T30" fmla="*/ 116 w 232"/>
                <a:gd name="T31" fmla="*/ 34 h 148"/>
                <a:gd name="T32" fmla="*/ 115 w 232"/>
                <a:gd name="T33" fmla="*/ 35 h 148"/>
                <a:gd name="T34" fmla="*/ 112 w 232"/>
                <a:gd name="T35" fmla="*/ 41 h 148"/>
                <a:gd name="T36" fmla="*/ 110 w 232"/>
                <a:gd name="T37" fmla="*/ 44 h 148"/>
                <a:gd name="T38" fmla="*/ 109 w 232"/>
                <a:gd name="T39" fmla="*/ 47 h 148"/>
                <a:gd name="T40" fmla="*/ 108 w 232"/>
                <a:gd name="T41" fmla="*/ 50 h 148"/>
                <a:gd name="T42" fmla="*/ 107 w 232"/>
                <a:gd name="T43" fmla="*/ 53 h 148"/>
                <a:gd name="T44" fmla="*/ 106 w 232"/>
                <a:gd name="T45" fmla="*/ 58 h 148"/>
                <a:gd name="T46" fmla="*/ 105 w 232"/>
                <a:gd name="T47" fmla="*/ 61 h 148"/>
                <a:gd name="T48" fmla="*/ 104 w 232"/>
                <a:gd name="T49" fmla="*/ 65 h 148"/>
                <a:gd name="T50" fmla="*/ 104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6 w 232"/>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6" y="101"/>
                  </a:move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2" y="39"/>
                    <a:pt x="227" y="31"/>
                    <a:pt x="232" y="24"/>
                  </a:cubicBezTo>
                  <a:cubicBezTo>
                    <a:pt x="218" y="9"/>
                    <a:pt x="199" y="0"/>
                    <a:pt x="178" y="0"/>
                  </a:cubicBezTo>
                  <a:cubicBezTo>
                    <a:pt x="152" y="0"/>
                    <a:pt x="129" y="14"/>
                    <a:pt x="116" y="34"/>
                  </a:cubicBezTo>
                  <a:cubicBezTo>
                    <a:pt x="116" y="34"/>
                    <a:pt x="116" y="34"/>
                    <a:pt x="116" y="34"/>
                  </a:cubicBezTo>
                  <a:cubicBezTo>
                    <a:pt x="116" y="34"/>
                    <a:pt x="116" y="34"/>
                    <a:pt x="115" y="35"/>
                  </a:cubicBezTo>
                  <a:cubicBezTo>
                    <a:pt x="114" y="37"/>
                    <a:pt x="113" y="39"/>
                    <a:pt x="112"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6"/>
                    <a:pt x="106" y="58"/>
                  </a:cubicBezTo>
                  <a:cubicBezTo>
                    <a:pt x="105" y="59"/>
                    <a:pt x="105" y="60"/>
                    <a:pt x="105" y="61"/>
                  </a:cubicBezTo>
                  <a:cubicBezTo>
                    <a:pt x="105" y="62"/>
                    <a:pt x="105" y="64"/>
                    <a:pt x="104" y="65"/>
                  </a:cubicBezTo>
                  <a:cubicBezTo>
                    <a:pt x="104"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2" name="Freeform 1725"/>
            <p:cNvSpPr>
              <a:spLocks/>
            </p:cNvSpPr>
            <p:nvPr/>
          </p:nvSpPr>
          <p:spPr bwMode="auto">
            <a:xfrm>
              <a:off x="5751513" y="6394450"/>
              <a:ext cx="138113" cy="88900"/>
            </a:xfrm>
            <a:custGeom>
              <a:avLst/>
              <a:gdLst>
                <a:gd name="T0" fmla="*/ 55 w 232"/>
                <a:gd name="T1" fmla="*/ 124 h 148"/>
                <a:gd name="T2" fmla="*/ 12 w 232"/>
                <a:gd name="T3" fmla="*/ 101 h 148"/>
                <a:gd name="T4" fmla="*/ 0 w 232"/>
                <a:gd name="T5" fmla="*/ 124 h 148"/>
                <a:gd name="T6" fmla="*/ 55 w 232"/>
                <a:gd name="T7" fmla="*/ 148 h 148"/>
                <a:gd name="T8" fmla="*/ 116 w 232"/>
                <a:gd name="T9" fmla="*/ 114 h 148"/>
                <a:gd name="T10" fmla="*/ 128 w 232"/>
                <a:gd name="T11" fmla="*/ 74 h 148"/>
                <a:gd name="T12" fmla="*/ 178 w 232"/>
                <a:gd name="T13" fmla="*/ 24 h 148"/>
                <a:gd name="T14" fmla="*/ 220 w 232"/>
                <a:gd name="T15" fmla="*/ 48 h 148"/>
                <a:gd name="T16" fmla="*/ 232 w 232"/>
                <a:gd name="T17" fmla="*/ 24 h 148"/>
                <a:gd name="T18" fmla="*/ 178 w 232"/>
                <a:gd name="T19" fmla="*/ 0 h 148"/>
                <a:gd name="T20" fmla="*/ 104 w 232"/>
                <a:gd name="T21" fmla="*/ 74 h 148"/>
                <a:gd name="T22" fmla="*/ 55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5" y="124"/>
                  </a:moveTo>
                  <a:cubicBezTo>
                    <a:pt x="37" y="124"/>
                    <a:pt x="21" y="115"/>
                    <a:pt x="12" y="101"/>
                  </a:cubicBezTo>
                  <a:cubicBezTo>
                    <a:pt x="10" y="109"/>
                    <a:pt x="6" y="117"/>
                    <a:pt x="0" y="124"/>
                  </a:cubicBezTo>
                  <a:cubicBezTo>
                    <a:pt x="14" y="139"/>
                    <a:pt x="33" y="148"/>
                    <a:pt x="55" y="148"/>
                  </a:cubicBezTo>
                  <a:cubicBezTo>
                    <a:pt x="80" y="148"/>
                    <a:pt x="103" y="134"/>
                    <a:pt x="116" y="114"/>
                  </a:cubicBezTo>
                  <a:cubicBezTo>
                    <a:pt x="124" y="103"/>
                    <a:pt x="128" y="89"/>
                    <a:pt x="128" y="74"/>
                  </a:cubicBezTo>
                  <a:cubicBezTo>
                    <a:pt x="128" y="47"/>
                    <a:pt x="151" y="24"/>
                    <a:pt x="178" y="24"/>
                  </a:cubicBezTo>
                  <a:cubicBezTo>
                    <a:pt x="196" y="24"/>
                    <a:pt x="211" y="34"/>
                    <a:pt x="220" y="48"/>
                  </a:cubicBezTo>
                  <a:cubicBezTo>
                    <a:pt x="223" y="39"/>
                    <a:pt x="227" y="31"/>
                    <a:pt x="232" y="24"/>
                  </a:cubicBezTo>
                  <a:cubicBezTo>
                    <a:pt x="219" y="9"/>
                    <a:pt x="199" y="0"/>
                    <a:pt x="178" y="0"/>
                  </a:cubicBezTo>
                  <a:cubicBezTo>
                    <a:pt x="137" y="0"/>
                    <a:pt x="104" y="33"/>
                    <a:pt x="104" y="74"/>
                  </a:cubicBezTo>
                  <a:cubicBezTo>
                    <a:pt x="104" y="101"/>
                    <a:pt x="82" y="124"/>
                    <a:pt x="5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3" name="Freeform 1726"/>
            <p:cNvSpPr>
              <a:spLocks/>
            </p:cNvSpPr>
            <p:nvPr/>
          </p:nvSpPr>
          <p:spPr bwMode="auto">
            <a:xfrm>
              <a:off x="5826126" y="6394450"/>
              <a:ext cx="138113" cy="88900"/>
            </a:xfrm>
            <a:custGeom>
              <a:avLst/>
              <a:gdLst>
                <a:gd name="T0" fmla="*/ 116 w 232"/>
                <a:gd name="T1" fmla="*/ 34 h 148"/>
                <a:gd name="T2" fmla="*/ 116 w 232"/>
                <a:gd name="T3" fmla="*/ 34 h 148"/>
                <a:gd name="T4" fmla="*/ 115 w 232"/>
                <a:gd name="T5" fmla="*/ 35 h 148"/>
                <a:gd name="T6" fmla="*/ 112 w 232"/>
                <a:gd name="T7" fmla="*/ 41 h 148"/>
                <a:gd name="T8" fmla="*/ 110 w 232"/>
                <a:gd name="T9" fmla="*/ 44 h 148"/>
                <a:gd name="T10" fmla="*/ 109 w 232"/>
                <a:gd name="T11" fmla="*/ 47 h 148"/>
                <a:gd name="T12" fmla="*/ 108 w 232"/>
                <a:gd name="T13" fmla="*/ 50 h 148"/>
                <a:gd name="T14" fmla="*/ 107 w 232"/>
                <a:gd name="T15" fmla="*/ 53 h 148"/>
                <a:gd name="T16" fmla="*/ 106 w 232"/>
                <a:gd name="T17" fmla="*/ 58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4"/>
                    <a:pt x="115" y="35"/>
                  </a:cubicBezTo>
                  <a:cubicBezTo>
                    <a:pt x="114" y="37"/>
                    <a:pt x="113" y="39"/>
                    <a:pt x="112" y="41"/>
                  </a:cubicBezTo>
                  <a:cubicBezTo>
                    <a:pt x="111" y="42"/>
                    <a:pt x="111" y="43"/>
                    <a:pt x="110" y="44"/>
                  </a:cubicBezTo>
                  <a:cubicBezTo>
                    <a:pt x="110" y="45"/>
                    <a:pt x="110" y="46"/>
                    <a:pt x="109" y="47"/>
                  </a:cubicBezTo>
                  <a:cubicBezTo>
                    <a:pt x="109" y="48"/>
                    <a:pt x="108" y="49"/>
                    <a:pt x="108" y="50"/>
                  </a:cubicBezTo>
                  <a:cubicBezTo>
                    <a:pt x="108" y="51"/>
                    <a:pt x="107" y="52"/>
                    <a:pt x="107" y="53"/>
                  </a:cubicBezTo>
                  <a:cubicBezTo>
                    <a:pt x="107" y="55"/>
                    <a:pt x="106" y="56"/>
                    <a:pt x="106" y="58"/>
                  </a:cubicBezTo>
                  <a:cubicBezTo>
                    <a:pt x="105" y="59"/>
                    <a:pt x="105" y="60"/>
                    <a:pt x="105" y="61"/>
                  </a:cubicBezTo>
                  <a:cubicBezTo>
                    <a:pt x="105" y="62"/>
                    <a:pt x="105" y="64"/>
                    <a:pt x="105" y="65"/>
                  </a:cubicBezTo>
                  <a:cubicBezTo>
                    <a:pt x="104"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5"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9"/>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4" name="Freeform 1727"/>
            <p:cNvSpPr>
              <a:spLocks/>
            </p:cNvSpPr>
            <p:nvPr/>
          </p:nvSpPr>
          <p:spPr bwMode="auto">
            <a:xfrm>
              <a:off x="5899151" y="6394450"/>
              <a:ext cx="138113" cy="88900"/>
            </a:xfrm>
            <a:custGeom>
              <a:avLst/>
              <a:gdLst>
                <a:gd name="T0" fmla="*/ 177 w 231"/>
                <a:gd name="T1" fmla="*/ 24 h 148"/>
                <a:gd name="T2" fmla="*/ 219 w 231"/>
                <a:gd name="T3" fmla="*/ 48 h 148"/>
                <a:gd name="T4" fmla="*/ 231 w 231"/>
                <a:gd name="T5" fmla="*/ 24 h 148"/>
                <a:gd name="T6" fmla="*/ 177 w 231"/>
                <a:gd name="T7" fmla="*/ 0 h 148"/>
                <a:gd name="T8" fmla="*/ 103 w 231"/>
                <a:gd name="T9" fmla="*/ 74 h 148"/>
                <a:gd name="T10" fmla="*/ 54 w 231"/>
                <a:gd name="T11" fmla="*/ 124 h 148"/>
                <a:gd name="T12" fmla="*/ 12 w 231"/>
                <a:gd name="T13" fmla="*/ 101 h 148"/>
                <a:gd name="T14" fmla="*/ 0 w 231"/>
                <a:gd name="T15" fmla="*/ 124 h 148"/>
                <a:gd name="T16" fmla="*/ 54 w 231"/>
                <a:gd name="T17" fmla="*/ 148 h 148"/>
                <a:gd name="T18" fmla="*/ 115 w 231"/>
                <a:gd name="T19" fmla="*/ 114 h 148"/>
                <a:gd name="T20" fmla="*/ 127 w 231"/>
                <a:gd name="T21" fmla="*/ 74 h 148"/>
                <a:gd name="T22" fmla="*/ 177 w 231"/>
                <a:gd name="T23"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8">
                  <a:moveTo>
                    <a:pt x="177" y="24"/>
                  </a:moveTo>
                  <a:cubicBezTo>
                    <a:pt x="195" y="24"/>
                    <a:pt x="210" y="34"/>
                    <a:pt x="219" y="48"/>
                  </a:cubicBezTo>
                  <a:cubicBezTo>
                    <a:pt x="222" y="39"/>
                    <a:pt x="226" y="31"/>
                    <a:pt x="231" y="24"/>
                  </a:cubicBezTo>
                  <a:cubicBezTo>
                    <a:pt x="218" y="9"/>
                    <a:pt x="199" y="0"/>
                    <a:pt x="177" y="0"/>
                  </a:cubicBezTo>
                  <a:cubicBezTo>
                    <a:pt x="137" y="0"/>
                    <a:pt x="103" y="33"/>
                    <a:pt x="103" y="74"/>
                  </a:cubicBezTo>
                  <a:cubicBezTo>
                    <a:pt x="103" y="101"/>
                    <a:pt x="81" y="124"/>
                    <a:pt x="54" y="124"/>
                  </a:cubicBezTo>
                  <a:cubicBezTo>
                    <a:pt x="36" y="124"/>
                    <a:pt x="20" y="115"/>
                    <a:pt x="12" y="101"/>
                  </a:cubicBezTo>
                  <a:cubicBezTo>
                    <a:pt x="9" y="109"/>
                    <a:pt x="5" y="117"/>
                    <a:pt x="0" y="124"/>
                  </a:cubicBezTo>
                  <a:cubicBezTo>
                    <a:pt x="13" y="139"/>
                    <a:pt x="32" y="148"/>
                    <a:pt x="54" y="148"/>
                  </a:cubicBezTo>
                  <a:cubicBezTo>
                    <a:pt x="80" y="148"/>
                    <a:pt x="102" y="134"/>
                    <a:pt x="115" y="114"/>
                  </a:cubicBezTo>
                  <a:cubicBezTo>
                    <a:pt x="123" y="103"/>
                    <a:pt x="127" y="89"/>
                    <a:pt x="127" y="74"/>
                  </a:cubicBezTo>
                  <a:cubicBezTo>
                    <a:pt x="127" y="47"/>
                    <a:pt x="150" y="24"/>
                    <a:pt x="177"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5" name="Freeform 1728"/>
            <p:cNvSpPr>
              <a:spLocks/>
            </p:cNvSpPr>
            <p:nvPr/>
          </p:nvSpPr>
          <p:spPr bwMode="auto">
            <a:xfrm>
              <a:off x="5973763" y="6394450"/>
              <a:ext cx="138113" cy="88900"/>
            </a:xfrm>
            <a:custGeom>
              <a:avLst/>
              <a:gdLst>
                <a:gd name="T0" fmla="*/ 116 w 232"/>
                <a:gd name="T1" fmla="*/ 34 h 148"/>
                <a:gd name="T2" fmla="*/ 116 w 232"/>
                <a:gd name="T3" fmla="*/ 34 h 148"/>
                <a:gd name="T4" fmla="*/ 116 w 232"/>
                <a:gd name="T5" fmla="*/ 35 h 148"/>
                <a:gd name="T6" fmla="*/ 112 w 232"/>
                <a:gd name="T7" fmla="*/ 41 h 148"/>
                <a:gd name="T8" fmla="*/ 111 w 232"/>
                <a:gd name="T9" fmla="*/ 44 h 148"/>
                <a:gd name="T10" fmla="*/ 109 w 232"/>
                <a:gd name="T11" fmla="*/ 47 h 148"/>
                <a:gd name="T12" fmla="*/ 108 w 232"/>
                <a:gd name="T13" fmla="*/ 50 h 148"/>
                <a:gd name="T14" fmla="*/ 107 w 232"/>
                <a:gd name="T15" fmla="*/ 53 h 148"/>
                <a:gd name="T16" fmla="*/ 106 w 232"/>
                <a:gd name="T17" fmla="*/ 58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4"/>
                    <a:pt x="116" y="35"/>
                  </a:cubicBezTo>
                  <a:cubicBezTo>
                    <a:pt x="114" y="37"/>
                    <a:pt x="113" y="39"/>
                    <a:pt x="112" y="41"/>
                  </a:cubicBezTo>
                  <a:cubicBezTo>
                    <a:pt x="111" y="42"/>
                    <a:pt x="111" y="43"/>
                    <a:pt x="111" y="44"/>
                  </a:cubicBezTo>
                  <a:cubicBezTo>
                    <a:pt x="110" y="45"/>
                    <a:pt x="110" y="46"/>
                    <a:pt x="109" y="47"/>
                  </a:cubicBezTo>
                  <a:cubicBezTo>
                    <a:pt x="109" y="48"/>
                    <a:pt x="108" y="49"/>
                    <a:pt x="108" y="50"/>
                  </a:cubicBezTo>
                  <a:cubicBezTo>
                    <a:pt x="108" y="51"/>
                    <a:pt x="107" y="52"/>
                    <a:pt x="107" y="53"/>
                  </a:cubicBezTo>
                  <a:cubicBezTo>
                    <a:pt x="107" y="55"/>
                    <a:pt x="106" y="56"/>
                    <a:pt x="106" y="58"/>
                  </a:cubicBezTo>
                  <a:cubicBezTo>
                    <a:pt x="106" y="59"/>
                    <a:pt x="105" y="60"/>
                    <a:pt x="105" y="61"/>
                  </a:cubicBezTo>
                  <a:cubicBezTo>
                    <a:pt x="105" y="62"/>
                    <a:pt x="105" y="64"/>
                    <a:pt x="105" y="65"/>
                  </a:cubicBezTo>
                  <a:cubicBezTo>
                    <a:pt x="105" y="66"/>
                    <a:pt x="104" y="67"/>
                    <a:pt x="104" y="67"/>
                  </a:cubicBezTo>
                  <a:cubicBezTo>
                    <a:pt x="104" y="69"/>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6"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9"/>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6" name="Freeform 1729"/>
            <p:cNvSpPr>
              <a:spLocks/>
            </p:cNvSpPr>
            <p:nvPr/>
          </p:nvSpPr>
          <p:spPr bwMode="auto">
            <a:xfrm>
              <a:off x="6046788" y="6394450"/>
              <a:ext cx="133350" cy="88900"/>
            </a:xfrm>
            <a:custGeom>
              <a:avLst/>
              <a:gdLst>
                <a:gd name="T0" fmla="*/ 104 w 223"/>
                <a:gd name="T1" fmla="*/ 74 h 148"/>
                <a:gd name="T2" fmla="*/ 54 w 223"/>
                <a:gd name="T3" fmla="*/ 124 h 148"/>
                <a:gd name="T4" fmla="*/ 12 w 223"/>
                <a:gd name="T5" fmla="*/ 101 h 148"/>
                <a:gd name="T6" fmla="*/ 0 w 223"/>
                <a:gd name="T7" fmla="*/ 124 h 148"/>
                <a:gd name="T8" fmla="*/ 54 w 223"/>
                <a:gd name="T9" fmla="*/ 148 h 148"/>
                <a:gd name="T10" fmla="*/ 116 w 223"/>
                <a:gd name="T11" fmla="*/ 114 h 148"/>
                <a:gd name="T12" fmla="*/ 127 w 223"/>
                <a:gd name="T13" fmla="*/ 74 h 148"/>
                <a:gd name="T14" fmla="*/ 177 w 223"/>
                <a:gd name="T15" fmla="*/ 24 h 148"/>
                <a:gd name="T16" fmla="*/ 219 w 223"/>
                <a:gd name="T17" fmla="*/ 48 h 148"/>
                <a:gd name="T18" fmla="*/ 223 w 223"/>
                <a:gd name="T19" fmla="*/ 38 h 148"/>
                <a:gd name="T20" fmla="*/ 223 w 223"/>
                <a:gd name="T21" fmla="*/ 16 h 148"/>
                <a:gd name="T22" fmla="*/ 177 w 223"/>
                <a:gd name="T23" fmla="*/ 0 h 148"/>
                <a:gd name="T24" fmla="*/ 104 w 223"/>
                <a:gd name="T25"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8">
                  <a:moveTo>
                    <a:pt x="104" y="74"/>
                  </a:moveTo>
                  <a:cubicBezTo>
                    <a:pt x="104" y="101"/>
                    <a:pt x="81" y="124"/>
                    <a:pt x="54" y="124"/>
                  </a:cubicBezTo>
                  <a:cubicBezTo>
                    <a:pt x="36" y="124"/>
                    <a:pt x="20" y="115"/>
                    <a:pt x="12" y="101"/>
                  </a:cubicBezTo>
                  <a:cubicBezTo>
                    <a:pt x="9" y="109"/>
                    <a:pt x="5" y="117"/>
                    <a:pt x="0" y="124"/>
                  </a:cubicBezTo>
                  <a:cubicBezTo>
                    <a:pt x="13" y="139"/>
                    <a:pt x="32" y="148"/>
                    <a:pt x="54" y="148"/>
                  </a:cubicBezTo>
                  <a:cubicBezTo>
                    <a:pt x="80" y="148"/>
                    <a:pt x="102" y="134"/>
                    <a:pt x="116" y="114"/>
                  </a:cubicBezTo>
                  <a:cubicBezTo>
                    <a:pt x="123" y="103"/>
                    <a:pt x="127" y="89"/>
                    <a:pt x="127" y="74"/>
                  </a:cubicBezTo>
                  <a:cubicBezTo>
                    <a:pt x="127" y="47"/>
                    <a:pt x="150" y="24"/>
                    <a:pt x="177" y="24"/>
                  </a:cubicBezTo>
                  <a:cubicBezTo>
                    <a:pt x="195" y="24"/>
                    <a:pt x="211" y="34"/>
                    <a:pt x="219" y="48"/>
                  </a:cubicBezTo>
                  <a:cubicBezTo>
                    <a:pt x="220" y="44"/>
                    <a:pt x="222" y="41"/>
                    <a:pt x="223" y="38"/>
                  </a:cubicBezTo>
                  <a:cubicBezTo>
                    <a:pt x="223" y="16"/>
                    <a:pt x="223" y="16"/>
                    <a:pt x="223" y="16"/>
                  </a:cubicBezTo>
                  <a:cubicBezTo>
                    <a:pt x="210" y="6"/>
                    <a:pt x="195" y="0"/>
                    <a:pt x="177" y="0"/>
                  </a:cubicBezTo>
                  <a:cubicBezTo>
                    <a:pt x="137" y="0"/>
                    <a:pt x="104" y="33"/>
                    <a:pt x="10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7" name="Freeform 1730"/>
            <p:cNvSpPr>
              <a:spLocks/>
            </p:cNvSpPr>
            <p:nvPr/>
          </p:nvSpPr>
          <p:spPr bwMode="auto">
            <a:xfrm>
              <a:off x="6119813" y="6451600"/>
              <a:ext cx="60325" cy="31750"/>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4"/>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8" name="Freeform 1731"/>
            <p:cNvSpPr>
              <a:spLocks/>
            </p:cNvSpPr>
            <p:nvPr/>
          </p:nvSpPr>
          <p:spPr bwMode="auto">
            <a:xfrm>
              <a:off x="5527676" y="6489700"/>
              <a:ext cx="26988" cy="26988"/>
            </a:xfrm>
            <a:custGeom>
              <a:avLst/>
              <a:gdLst>
                <a:gd name="T0" fmla="*/ 34 w 46"/>
                <a:gd name="T1" fmla="*/ 47 h 47"/>
                <a:gd name="T2" fmla="*/ 46 w 46"/>
                <a:gd name="T3" fmla="*/ 23 h 47"/>
                <a:gd name="T4" fmla="*/ 0 w 46"/>
                <a:gd name="T5" fmla="*/ 0 h 47"/>
                <a:gd name="T6" fmla="*/ 0 w 46"/>
                <a:gd name="T7" fmla="*/ 24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6" y="38"/>
                    <a:pt x="40" y="30"/>
                    <a:pt x="46" y="23"/>
                  </a:cubicBezTo>
                  <a:cubicBezTo>
                    <a:pt x="34" y="11"/>
                    <a:pt x="18" y="2"/>
                    <a:pt x="0" y="0"/>
                  </a:cubicBezTo>
                  <a:cubicBezTo>
                    <a:pt x="0" y="24"/>
                    <a:pt x="0" y="24"/>
                    <a:pt x="0" y="24"/>
                  </a:cubicBezTo>
                  <a:cubicBezTo>
                    <a:pt x="14" y="26"/>
                    <a:pt x="26"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9" name="Freeform 1732"/>
            <p:cNvSpPr>
              <a:spLocks/>
            </p:cNvSpPr>
            <p:nvPr/>
          </p:nvSpPr>
          <p:spPr bwMode="auto">
            <a:xfrm>
              <a:off x="5527676" y="6488113"/>
              <a:ext cx="101600" cy="87313"/>
            </a:xfrm>
            <a:custGeom>
              <a:avLst/>
              <a:gdLst>
                <a:gd name="T0" fmla="*/ 53 w 169"/>
                <a:gd name="T1" fmla="*/ 114 h 147"/>
                <a:gd name="T2" fmla="*/ 65 w 169"/>
                <a:gd name="T3" fmla="*/ 74 h 147"/>
                <a:gd name="T4" fmla="*/ 65 w 169"/>
                <a:gd name="T5" fmla="*/ 74 h 147"/>
                <a:gd name="T6" fmla="*/ 65 w 169"/>
                <a:gd name="T7" fmla="*/ 74 h 147"/>
                <a:gd name="T8" fmla="*/ 115 w 169"/>
                <a:gd name="T9" fmla="*/ 24 h 147"/>
                <a:gd name="T10" fmla="*/ 157 w 169"/>
                <a:gd name="T11" fmla="*/ 48 h 147"/>
                <a:gd name="T12" fmla="*/ 169 w 169"/>
                <a:gd name="T13" fmla="*/ 24 h 147"/>
                <a:gd name="T14" fmla="*/ 115 w 169"/>
                <a:gd name="T15" fmla="*/ 0 h 147"/>
                <a:gd name="T16" fmla="*/ 53 w 169"/>
                <a:gd name="T17" fmla="*/ 34 h 147"/>
                <a:gd name="T18" fmla="*/ 53 w 169"/>
                <a:gd name="T19" fmla="*/ 34 h 147"/>
                <a:gd name="T20" fmla="*/ 53 w 169"/>
                <a:gd name="T21" fmla="*/ 35 h 147"/>
                <a:gd name="T22" fmla="*/ 49 w 169"/>
                <a:gd name="T23" fmla="*/ 42 h 147"/>
                <a:gd name="T24" fmla="*/ 48 w 169"/>
                <a:gd name="T25" fmla="*/ 44 h 147"/>
                <a:gd name="T26" fmla="*/ 47 w 169"/>
                <a:gd name="T27" fmla="*/ 47 h 147"/>
                <a:gd name="T28" fmla="*/ 45 w 169"/>
                <a:gd name="T29" fmla="*/ 50 h 147"/>
                <a:gd name="T30" fmla="*/ 44 w 169"/>
                <a:gd name="T31" fmla="*/ 53 h 147"/>
                <a:gd name="T32" fmla="*/ 43 w 169"/>
                <a:gd name="T33" fmla="*/ 59 h 147"/>
                <a:gd name="T34" fmla="*/ 43 w 169"/>
                <a:gd name="T35" fmla="*/ 61 h 147"/>
                <a:gd name="T36" fmla="*/ 42 w 169"/>
                <a:gd name="T37" fmla="*/ 65 h 147"/>
                <a:gd name="T38" fmla="*/ 42 w 169"/>
                <a:gd name="T39" fmla="*/ 67 h 147"/>
                <a:gd name="T40" fmla="*/ 41 w 169"/>
                <a:gd name="T41" fmla="*/ 74 h 147"/>
                <a:gd name="T42" fmla="*/ 41 w 169"/>
                <a:gd name="T43" fmla="*/ 74 h 147"/>
                <a:gd name="T44" fmla="*/ 41 w 169"/>
                <a:gd name="T45" fmla="*/ 74 h 147"/>
                <a:gd name="T46" fmla="*/ 41 w 169"/>
                <a:gd name="T47" fmla="*/ 74 h 147"/>
                <a:gd name="T48" fmla="*/ 41 w 169"/>
                <a:gd name="T49" fmla="*/ 74 h 147"/>
                <a:gd name="T50" fmla="*/ 34 w 169"/>
                <a:gd name="T51" fmla="*/ 101 h 147"/>
                <a:gd name="T52" fmla="*/ 0 w 169"/>
                <a:gd name="T53" fmla="*/ 123 h 147"/>
                <a:gd name="T54" fmla="*/ 0 w 169"/>
                <a:gd name="T55" fmla="*/ 147 h 147"/>
                <a:gd name="T56" fmla="*/ 46 w 169"/>
                <a:gd name="T57" fmla="*/ 124 h 147"/>
                <a:gd name="T58" fmla="*/ 53 w 169"/>
                <a:gd name="T59"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4"/>
                  </a:moveTo>
                  <a:cubicBezTo>
                    <a:pt x="61" y="103"/>
                    <a:pt x="65" y="89"/>
                    <a:pt x="65" y="74"/>
                  </a:cubicBezTo>
                  <a:cubicBezTo>
                    <a:pt x="65" y="74"/>
                    <a:pt x="65" y="74"/>
                    <a:pt x="65" y="74"/>
                  </a:cubicBezTo>
                  <a:cubicBezTo>
                    <a:pt x="65" y="74"/>
                    <a:pt x="65" y="74"/>
                    <a:pt x="65" y="74"/>
                  </a:cubicBezTo>
                  <a:cubicBezTo>
                    <a:pt x="65" y="47"/>
                    <a:pt x="88" y="24"/>
                    <a:pt x="115" y="24"/>
                  </a:cubicBezTo>
                  <a:cubicBezTo>
                    <a:pt x="133" y="24"/>
                    <a:pt x="148" y="34"/>
                    <a:pt x="157" y="48"/>
                  </a:cubicBezTo>
                  <a:cubicBezTo>
                    <a:pt x="160" y="39"/>
                    <a:pt x="164" y="31"/>
                    <a:pt x="169" y="24"/>
                  </a:cubicBezTo>
                  <a:cubicBezTo>
                    <a:pt x="156" y="10"/>
                    <a:pt x="136" y="0"/>
                    <a:pt x="115" y="0"/>
                  </a:cubicBezTo>
                  <a:cubicBezTo>
                    <a:pt x="89" y="0"/>
                    <a:pt x="66" y="14"/>
                    <a:pt x="53" y="34"/>
                  </a:cubicBezTo>
                  <a:cubicBezTo>
                    <a:pt x="53" y="34"/>
                    <a:pt x="53" y="34"/>
                    <a:pt x="53" y="34"/>
                  </a:cubicBezTo>
                  <a:cubicBezTo>
                    <a:pt x="53" y="34"/>
                    <a:pt x="53" y="35"/>
                    <a:pt x="53" y="35"/>
                  </a:cubicBezTo>
                  <a:cubicBezTo>
                    <a:pt x="51" y="37"/>
                    <a:pt x="50" y="39"/>
                    <a:pt x="49" y="42"/>
                  </a:cubicBezTo>
                  <a:cubicBezTo>
                    <a:pt x="49" y="42"/>
                    <a:pt x="48" y="43"/>
                    <a:pt x="48" y="44"/>
                  </a:cubicBezTo>
                  <a:cubicBezTo>
                    <a:pt x="47" y="45"/>
                    <a:pt x="47" y="46"/>
                    <a:pt x="47" y="47"/>
                  </a:cubicBezTo>
                  <a:cubicBezTo>
                    <a:pt x="46" y="48"/>
                    <a:pt x="46" y="49"/>
                    <a:pt x="45" y="50"/>
                  </a:cubicBezTo>
                  <a:cubicBezTo>
                    <a:pt x="45" y="51"/>
                    <a:pt x="45" y="52"/>
                    <a:pt x="44" y="53"/>
                  </a:cubicBezTo>
                  <a:cubicBezTo>
                    <a:pt x="44" y="55"/>
                    <a:pt x="43" y="57"/>
                    <a:pt x="43" y="59"/>
                  </a:cubicBezTo>
                  <a:cubicBezTo>
                    <a:pt x="43" y="59"/>
                    <a:pt x="43" y="60"/>
                    <a:pt x="43" y="61"/>
                  </a:cubicBezTo>
                  <a:cubicBezTo>
                    <a:pt x="42" y="62"/>
                    <a:pt x="42" y="64"/>
                    <a:pt x="42" y="65"/>
                  </a:cubicBezTo>
                  <a:cubicBezTo>
                    <a:pt x="42" y="66"/>
                    <a:pt x="42" y="67"/>
                    <a:pt x="42" y="67"/>
                  </a:cubicBezTo>
                  <a:cubicBezTo>
                    <a:pt x="41" y="70"/>
                    <a:pt x="41" y="72"/>
                    <a:pt x="41" y="74"/>
                  </a:cubicBezTo>
                  <a:cubicBezTo>
                    <a:pt x="41" y="74"/>
                    <a:pt x="41" y="74"/>
                    <a:pt x="41" y="74"/>
                  </a:cubicBezTo>
                  <a:cubicBezTo>
                    <a:pt x="41" y="74"/>
                    <a:pt x="41" y="74"/>
                    <a:pt x="41" y="74"/>
                  </a:cubicBezTo>
                  <a:cubicBezTo>
                    <a:pt x="41" y="74"/>
                    <a:pt x="41" y="74"/>
                    <a:pt x="41" y="74"/>
                  </a:cubicBezTo>
                  <a:cubicBezTo>
                    <a:pt x="41" y="74"/>
                    <a:pt x="41" y="74"/>
                    <a:pt x="41" y="74"/>
                  </a:cubicBezTo>
                  <a:cubicBezTo>
                    <a:pt x="41" y="84"/>
                    <a:pt x="38" y="93"/>
                    <a:pt x="34" y="101"/>
                  </a:cubicBezTo>
                  <a:cubicBezTo>
                    <a:pt x="26" y="112"/>
                    <a:pt x="14" y="121"/>
                    <a:pt x="0" y="123"/>
                  </a:cubicBezTo>
                  <a:cubicBezTo>
                    <a:pt x="0" y="147"/>
                    <a:pt x="0" y="147"/>
                    <a:pt x="0" y="147"/>
                  </a:cubicBezTo>
                  <a:cubicBezTo>
                    <a:pt x="18" y="145"/>
                    <a:pt x="34" y="137"/>
                    <a:pt x="46" y="124"/>
                  </a:cubicBezTo>
                  <a:cubicBezTo>
                    <a:pt x="48" y="121"/>
                    <a:pt x="51" y="118"/>
                    <a:pt x="53"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0" name="Freeform 1733"/>
            <p:cNvSpPr>
              <a:spLocks/>
            </p:cNvSpPr>
            <p:nvPr/>
          </p:nvSpPr>
          <p:spPr bwMode="auto">
            <a:xfrm>
              <a:off x="5564188" y="6488113"/>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3"/>
                    <a:pt x="128" y="89"/>
                    <a:pt x="128" y="74"/>
                  </a:cubicBezTo>
                  <a:cubicBezTo>
                    <a:pt x="128" y="47"/>
                    <a:pt x="150" y="24"/>
                    <a:pt x="178" y="24"/>
                  </a:cubicBezTo>
                  <a:cubicBezTo>
                    <a:pt x="195" y="24"/>
                    <a:pt x="211" y="34"/>
                    <a:pt x="220" y="48"/>
                  </a:cubicBezTo>
                  <a:cubicBezTo>
                    <a:pt x="222" y="39"/>
                    <a:pt x="226" y="31"/>
                    <a:pt x="232" y="24"/>
                  </a:cubicBezTo>
                  <a:cubicBezTo>
                    <a:pt x="218" y="10"/>
                    <a:pt x="199" y="0"/>
                    <a:pt x="178" y="0"/>
                  </a:cubicBezTo>
                  <a:cubicBezTo>
                    <a:pt x="137" y="0"/>
                    <a:pt x="104" y="33"/>
                    <a:pt x="104" y="74"/>
                  </a:cubicBezTo>
                  <a:cubicBezTo>
                    <a:pt x="104" y="102"/>
                    <a:pt x="81" y="124"/>
                    <a:pt x="54" y="124"/>
                  </a:cubicBezTo>
                  <a:cubicBezTo>
                    <a:pt x="36" y="124"/>
                    <a:pt x="21" y="115"/>
                    <a:pt x="12" y="101"/>
                  </a:cubicBezTo>
                  <a:cubicBezTo>
                    <a:pt x="9" y="109"/>
                    <a:pt x="5" y="117"/>
                    <a:pt x="0" y="124"/>
                  </a:cubicBezTo>
                  <a:cubicBezTo>
                    <a:pt x="13"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1" name="Freeform 1734"/>
            <p:cNvSpPr>
              <a:spLocks/>
            </p:cNvSpPr>
            <p:nvPr/>
          </p:nvSpPr>
          <p:spPr bwMode="auto">
            <a:xfrm>
              <a:off x="5637213" y="6488113"/>
              <a:ext cx="138113" cy="88900"/>
            </a:xfrm>
            <a:custGeom>
              <a:avLst/>
              <a:gdLst>
                <a:gd name="T0" fmla="*/ 97 w 232"/>
                <a:gd name="T1" fmla="*/ 101 h 148"/>
                <a:gd name="T2" fmla="*/ 55 w 232"/>
                <a:gd name="T3" fmla="*/ 124 h 148"/>
                <a:gd name="T4" fmla="*/ 12 w 232"/>
                <a:gd name="T5" fmla="*/ 101 h 148"/>
                <a:gd name="T6" fmla="*/ 0 w 232"/>
                <a:gd name="T7" fmla="*/ 124 h 148"/>
                <a:gd name="T8" fmla="*/ 55 w 232"/>
                <a:gd name="T9" fmla="*/ 148 h 148"/>
                <a:gd name="T10" fmla="*/ 109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8 h 148"/>
                <a:gd name="T24" fmla="*/ 232 w 232"/>
                <a:gd name="T25" fmla="*/ 24 h 148"/>
                <a:gd name="T26" fmla="*/ 178 w 232"/>
                <a:gd name="T27" fmla="*/ 0 h 148"/>
                <a:gd name="T28" fmla="*/ 116 w 232"/>
                <a:gd name="T29" fmla="*/ 34 h 148"/>
                <a:gd name="T30" fmla="*/ 116 w 232"/>
                <a:gd name="T31" fmla="*/ 34 h 148"/>
                <a:gd name="T32" fmla="*/ 116 w 232"/>
                <a:gd name="T33" fmla="*/ 35 h 148"/>
                <a:gd name="T34" fmla="*/ 112 w 232"/>
                <a:gd name="T35" fmla="*/ 42 h 148"/>
                <a:gd name="T36" fmla="*/ 111 w 232"/>
                <a:gd name="T37" fmla="*/ 44 h 148"/>
                <a:gd name="T38" fmla="*/ 110 w 232"/>
                <a:gd name="T39" fmla="*/ 47 h 148"/>
                <a:gd name="T40" fmla="*/ 108 w 232"/>
                <a:gd name="T41" fmla="*/ 50 h 148"/>
                <a:gd name="T42" fmla="*/ 108 w 232"/>
                <a:gd name="T43" fmla="*/ 53 h 148"/>
                <a:gd name="T44" fmla="*/ 106 w 232"/>
                <a:gd name="T45" fmla="*/ 59 h 148"/>
                <a:gd name="T46" fmla="*/ 106 w 232"/>
                <a:gd name="T47" fmla="*/ 61 h 148"/>
                <a:gd name="T48" fmla="*/ 105 w 232"/>
                <a:gd name="T49" fmla="*/ 65 h 148"/>
                <a:gd name="T50" fmla="*/ 105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7 w 232"/>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7" y="101"/>
                  </a:moveTo>
                  <a:cubicBezTo>
                    <a:pt x="88" y="115"/>
                    <a:pt x="72" y="124"/>
                    <a:pt x="55" y="124"/>
                  </a:cubicBezTo>
                  <a:cubicBezTo>
                    <a:pt x="37" y="124"/>
                    <a:pt x="21" y="115"/>
                    <a:pt x="12" y="101"/>
                  </a:cubicBezTo>
                  <a:cubicBezTo>
                    <a:pt x="10" y="109"/>
                    <a:pt x="6" y="117"/>
                    <a:pt x="0" y="124"/>
                  </a:cubicBezTo>
                  <a:cubicBezTo>
                    <a:pt x="14" y="139"/>
                    <a:pt x="33" y="148"/>
                    <a:pt x="55" y="148"/>
                  </a:cubicBezTo>
                  <a:cubicBezTo>
                    <a:pt x="76" y="148"/>
                    <a:pt x="95" y="139"/>
                    <a:pt x="109" y="124"/>
                  </a:cubicBezTo>
                  <a:cubicBezTo>
                    <a:pt x="111" y="121"/>
                    <a:pt x="114" y="118"/>
                    <a:pt x="116" y="114"/>
                  </a:cubicBezTo>
                  <a:cubicBezTo>
                    <a:pt x="124" y="103"/>
                    <a:pt x="128" y="89"/>
                    <a:pt x="128" y="74"/>
                  </a:cubicBezTo>
                  <a:cubicBezTo>
                    <a:pt x="128" y="74"/>
                    <a:pt x="128" y="74"/>
                    <a:pt x="128" y="74"/>
                  </a:cubicBezTo>
                  <a:cubicBezTo>
                    <a:pt x="128" y="74"/>
                    <a:pt x="128" y="74"/>
                    <a:pt x="128" y="74"/>
                  </a:cubicBezTo>
                  <a:cubicBezTo>
                    <a:pt x="128" y="47"/>
                    <a:pt x="151" y="24"/>
                    <a:pt x="178" y="24"/>
                  </a:cubicBezTo>
                  <a:cubicBezTo>
                    <a:pt x="196" y="24"/>
                    <a:pt x="211" y="34"/>
                    <a:pt x="220" y="48"/>
                  </a:cubicBezTo>
                  <a:cubicBezTo>
                    <a:pt x="223" y="39"/>
                    <a:pt x="227" y="31"/>
                    <a:pt x="232" y="24"/>
                  </a:cubicBezTo>
                  <a:cubicBezTo>
                    <a:pt x="219" y="10"/>
                    <a:pt x="199" y="0"/>
                    <a:pt x="178" y="0"/>
                  </a:cubicBezTo>
                  <a:cubicBezTo>
                    <a:pt x="152" y="0"/>
                    <a:pt x="129" y="14"/>
                    <a:pt x="116" y="34"/>
                  </a:cubicBezTo>
                  <a:cubicBezTo>
                    <a:pt x="116" y="34"/>
                    <a:pt x="116" y="34"/>
                    <a:pt x="116" y="34"/>
                  </a:cubicBezTo>
                  <a:cubicBezTo>
                    <a:pt x="116" y="34"/>
                    <a:pt x="116" y="35"/>
                    <a:pt x="116" y="35"/>
                  </a:cubicBezTo>
                  <a:cubicBezTo>
                    <a:pt x="114" y="37"/>
                    <a:pt x="113" y="39"/>
                    <a:pt x="112" y="42"/>
                  </a:cubicBezTo>
                  <a:cubicBezTo>
                    <a:pt x="112" y="42"/>
                    <a:pt x="111" y="43"/>
                    <a:pt x="111" y="44"/>
                  </a:cubicBezTo>
                  <a:cubicBezTo>
                    <a:pt x="110" y="45"/>
                    <a:pt x="110" y="46"/>
                    <a:pt x="110" y="47"/>
                  </a:cubicBezTo>
                  <a:cubicBezTo>
                    <a:pt x="109" y="48"/>
                    <a:pt x="109" y="49"/>
                    <a:pt x="108" y="50"/>
                  </a:cubicBezTo>
                  <a:cubicBezTo>
                    <a:pt x="108" y="51"/>
                    <a:pt x="108" y="52"/>
                    <a:pt x="108" y="53"/>
                  </a:cubicBezTo>
                  <a:cubicBezTo>
                    <a:pt x="107" y="55"/>
                    <a:pt x="106" y="57"/>
                    <a:pt x="106" y="59"/>
                  </a:cubicBezTo>
                  <a:cubicBezTo>
                    <a:pt x="106" y="59"/>
                    <a:pt x="106" y="60"/>
                    <a:pt x="106" y="61"/>
                  </a:cubicBezTo>
                  <a:cubicBezTo>
                    <a:pt x="105" y="62"/>
                    <a:pt x="105" y="64"/>
                    <a:pt x="105" y="65"/>
                  </a:cubicBezTo>
                  <a:cubicBezTo>
                    <a:pt x="105" y="66"/>
                    <a:pt x="105" y="67"/>
                    <a:pt x="105" y="67"/>
                  </a:cubicBezTo>
                  <a:cubicBezTo>
                    <a:pt x="105"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7"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2" name="Freeform 1735"/>
            <p:cNvSpPr>
              <a:spLocks/>
            </p:cNvSpPr>
            <p:nvPr/>
          </p:nvSpPr>
          <p:spPr bwMode="auto">
            <a:xfrm>
              <a:off x="5711826" y="6488113"/>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3" y="103"/>
                    <a:pt x="128" y="89"/>
                    <a:pt x="128" y="74"/>
                  </a:cubicBezTo>
                  <a:cubicBezTo>
                    <a:pt x="128" y="47"/>
                    <a:pt x="150" y="24"/>
                    <a:pt x="178" y="24"/>
                  </a:cubicBezTo>
                  <a:cubicBezTo>
                    <a:pt x="195" y="24"/>
                    <a:pt x="211" y="34"/>
                    <a:pt x="220" y="48"/>
                  </a:cubicBezTo>
                  <a:cubicBezTo>
                    <a:pt x="223" y="39"/>
                    <a:pt x="227" y="31"/>
                    <a:pt x="232" y="24"/>
                  </a:cubicBezTo>
                  <a:cubicBezTo>
                    <a:pt x="218" y="10"/>
                    <a:pt x="199" y="0"/>
                    <a:pt x="178" y="0"/>
                  </a:cubicBezTo>
                  <a:cubicBezTo>
                    <a:pt x="137" y="0"/>
                    <a:pt x="104" y="33"/>
                    <a:pt x="104" y="74"/>
                  </a:cubicBezTo>
                  <a:cubicBezTo>
                    <a:pt x="104" y="102"/>
                    <a:pt x="82" y="124"/>
                    <a:pt x="54" y="124"/>
                  </a:cubicBezTo>
                  <a:cubicBezTo>
                    <a:pt x="36" y="124"/>
                    <a:pt x="21" y="115"/>
                    <a:pt x="12" y="101"/>
                  </a:cubicBezTo>
                  <a:cubicBezTo>
                    <a:pt x="9" y="109"/>
                    <a:pt x="5" y="117"/>
                    <a:pt x="0" y="124"/>
                  </a:cubicBezTo>
                  <a:cubicBezTo>
                    <a:pt x="13"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3" name="Freeform 1736"/>
            <p:cNvSpPr>
              <a:spLocks/>
            </p:cNvSpPr>
            <p:nvPr/>
          </p:nvSpPr>
          <p:spPr bwMode="auto">
            <a:xfrm>
              <a:off x="5784851" y="6488113"/>
              <a:ext cx="138113" cy="88900"/>
            </a:xfrm>
            <a:custGeom>
              <a:avLst/>
              <a:gdLst>
                <a:gd name="T0" fmla="*/ 96 w 231"/>
                <a:gd name="T1" fmla="*/ 101 h 148"/>
                <a:gd name="T2" fmla="*/ 54 w 231"/>
                <a:gd name="T3" fmla="*/ 124 h 148"/>
                <a:gd name="T4" fmla="*/ 12 w 231"/>
                <a:gd name="T5" fmla="*/ 101 h 148"/>
                <a:gd name="T6" fmla="*/ 0 w 231"/>
                <a:gd name="T7" fmla="*/ 124 h 148"/>
                <a:gd name="T8" fmla="*/ 54 w 231"/>
                <a:gd name="T9" fmla="*/ 148 h 148"/>
                <a:gd name="T10" fmla="*/ 108 w 231"/>
                <a:gd name="T11" fmla="*/ 124 h 148"/>
                <a:gd name="T12" fmla="*/ 115 w 231"/>
                <a:gd name="T13" fmla="*/ 114 h 148"/>
                <a:gd name="T14" fmla="*/ 127 w 231"/>
                <a:gd name="T15" fmla="*/ 74 h 148"/>
                <a:gd name="T16" fmla="*/ 127 w 231"/>
                <a:gd name="T17" fmla="*/ 74 h 148"/>
                <a:gd name="T18" fmla="*/ 127 w 231"/>
                <a:gd name="T19" fmla="*/ 74 h 148"/>
                <a:gd name="T20" fmla="*/ 177 w 231"/>
                <a:gd name="T21" fmla="*/ 24 h 148"/>
                <a:gd name="T22" fmla="*/ 219 w 231"/>
                <a:gd name="T23" fmla="*/ 48 h 148"/>
                <a:gd name="T24" fmla="*/ 231 w 231"/>
                <a:gd name="T25" fmla="*/ 24 h 148"/>
                <a:gd name="T26" fmla="*/ 177 w 231"/>
                <a:gd name="T27" fmla="*/ 0 h 148"/>
                <a:gd name="T28" fmla="*/ 115 w 231"/>
                <a:gd name="T29" fmla="*/ 34 h 148"/>
                <a:gd name="T30" fmla="*/ 115 w 231"/>
                <a:gd name="T31" fmla="*/ 34 h 148"/>
                <a:gd name="T32" fmla="*/ 115 w 231"/>
                <a:gd name="T33" fmla="*/ 35 h 148"/>
                <a:gd name="T34" fmla="*/ 111 w 231"/>
                <a:gd name="T35" fmla="*/ 42 h 148"/>
                <a:gd name="T36" fmla="*/ 110 w 231"/>
                <a:gd name="T37" fmla="*/ 44 h 148"/>
                <a:gd name="T38" fmla="*/ 109 w 231"/>
                <a:gd name="T39" fmla="*/ 47 h 148"/>
                <a:gd name="T40" fmla="*/ 108 w 231"/>
                <a:gd name="T41" fmla="*/ 50 h 148"/>
                <a:gd name="T42" fmla="*/ 107 w 231"/>
                <a:gd name="T43" fmla="*/ 53 h 148"/>
                <a:gd name="T44" fmla="*/ 105 w 231"/>
                <a:gd name="T45" fmla="*/ 59 h 148"/>
                <a:gd name="T46" fmla="*/ 105 w 231"/>
                <a:gd name="T47" fmla="*/ 61 h 148"/>
                <a:gd name="T48" fmla="*/ 104 w 231"/>
                <a:gd name="T49" fmla="*/ 65 h 148"/>
                <a:gd name="T50" fmla="*/ 104 w 231"/>
                <a:gd name="T51" fmla="*/ 67 h 148"/>
                <a:gd name="T52" fmla="*/ 103 w 231"/>
                <a:gd name="T53" fmla="*/ 74 h 148"/>
                <a:gd name="T54" fmla="*/ 103 w 231"/>
                <a:gd name="T55" fmla="*/ 74 h 148"/>
                <a:gd name="T56" fmla="*/ 103 w 231"/>
                <a:gd name="T57" fmla="*/ 74 h 148"/>
                <a:gd name="T58" fmla="*/ 103 w 231"/>
                <a:gd name="T59" fmla="*/ 74 h 148"/>
                <a:gd name="T60" fmla="*/ 103 w 231"/>
                <a:gd name="T61" fmla="*/ 74 h 148"/>
                <a:gd name="T62" fmla="*/ 96 w 231"/>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96" y="101"/>
                  </a:moveTo>
                  <a:cubicBezTo>
                    <a:pt x="87" y="115"/>
                    <a:pt x="71" y="124"/>
                    <a:pt x="54" y="124"/>
                  </a:cubicBezTo>
                  <a:cubicBezTo>
                    <a:pt x="36" y="124"/>
                    <a:pt x="20" y="115"/>
                    <a:pt x="12" y="101"/>
                  </a:cubicBezTo>
                  <a:cubicBezTo>
                    <a:pt x="9" y="109"/>
                    <a:pt x="5" y="117"/>
                    <a:pt x="0" y="124"/>
                  </a:cubicBezTo>
                  <a:cubicBezTo>
                    <a:pt x="13" y="139"/>
                    <a:pt x="32" y="148"/>
                    <a:pt x="54" y="148"/>
                  </a:cubicBezTo>
                  <a:cubicBezTo>
                    <a:pt x="75" y="148"/>
                    <a:pt x="94" y="139"/>
                    <a:pt x="108" y="124"/>
                  </a:cubicBezTo>
                  <a:cubicBezTo>
                    <a:pt x="111" y="121"/>
                    <a:pt x="113" y="118"/>
                    <a:pt x="115" y="114"/>
                  </a:cubicBezTo>
                  <a:cubicBezTo>
                    <a:pt x="123" y="103"/>
                    <a:pt x="127" y="89"/>
                    <a:pt x="127" y="74"/>
                  </a:cubicBezTo>
                  <a:cubicBezTo>
                    <a:pt x="127" y="74"/>
                    <a:pt x="127" y="74"/>
                    <a:pt x="127" y="74"/>
                  </a:cubicBezTo>
                  <a:cubicBezTo>
                    <a:pt x="127" y="74"/>
                    <a:pt x="127" y="74"/>
                    <a:pt x="127" y="74"/>
                  </a:cubicBezTo>
                  <a:cubicBezTo>
                    <a:pt x="127" y="47"/>
                    <a:pt x="150" y="24"/>
                    <a:pt x="177" y="24"/>
                  </a:cubicBezTo>
                  <a:cubicBezTo>
                    <a:pt x="195" y="24"/>
                    <a:pt x="210" y="34"/>
                    <a:pt x="219" y="48"/>
                  </a:cubicBezTo>
                  <a:cubicBezTo>
                    <a:pt x="222" y="39"/>
                    <a:pt x="226" y="31"/>
                    <a:pt x="231" y="24"/>
                  </a:cubicBezTo>
                  <a:cubicBezTo>
                    <a:pt x="218" y="10"/>
                    <a:pt x="199" y="0"/>
                    <a:pt x="177" y="0"/>
                  </a:cubicBezTo>
                  <a:cubicBezTo>
                    <a:pt x="151" y="0"/>
                    <a:pt x="129" y="14"/>
                    <a:pt x="115" y="34"/>
                  </a:cubicBezTo>
                  <a:cubicBezTo>
                    <a:pt x="115" y="34"/>
                    <a:pt x="115" y="34"/>
                    <a:pt x="115" y="34"/>
                  </a:cubicBezTo>
                  <a:cubicBezTo>
                    <a:pt x="115" y="34"/>
                    <a:pt x="115" y="35"/>
                    <a:pt x="115" y="35"/>
                  </a:cubicBezTo>
                  <a:cubicBezTo>
                    <a:pt x="114" y="37"/>
                    <a:pt x="112" y="39"/>
                    <a:pt x="111" y="42"/>
                  </a:cubicBezTo>
                  <a:cubicBezTo>
                    <a:pt x="111" y="42"/>
                    <a:pt x="110" y="43"/>
                    <a:pt x="110" y="44"/>
                  </a:cubicBezTo>
                  <a:cubicBezTo>
                    <a:pt x="110" y="45"/>
                    <a:pt x="109" y="46"/>
                    <a:pt x="109" y="47"/>
                  </a:cubicBezTo>
                  <a:cubicBezTo>
                    <a:pt x="108" y="48"/>
                    <a:pt x="108" y="49"/>
                    <a:pt x="108" y="50"/>
                  </a:cubicBezTo>
                  <a:cubicBezTo>
                    <a:pt x="107" y="51"/>
                    <a:pt x="107" y="52"/>
                    <a:pt x="107" y="53"/>
                  </a:cubicBezTo>
                  <a:cubicBezTo>
                    <a:pt x="106" y="55"/>
                    <a:pt x="106" y="57"/>
                    <a:pt x="105" y="59"/>
                  </a:cubicBezTo>
                  <a:cubicBezTo>
                    <a:pt x="105" y="59"/>
                    <a:pt x="105" y="60"/>
                    <a:pt x="105" y="61"/>
                  </a:cubicBezTo>
                  <a:cubicBezTo>
                    <a:pt x="104" y="62"/>
                    <a:pt x="104" y="64"/>
                    <a:pt x="104" y="65"/>
                  </a:cubicBezTo>
                  <a:cubicBezTo>
                    <a:pt x="104" y="66"/>
                    <a:pt x="104" y="67"/>
                    <a:pt x="104" y="67"/>
                  </a:cubicBezTo>
                  <a:cubicBezTo>
                    <a:pt x="104" y="70"/>
                    <a:pt x="103" y="72"/>
                    <a:pt x="103" y="74"/>
                  </a:cubicBezTo>
                  <a:cubicBezTo>
                    <a:pt x="103" y="74"/>
                    <a:pt x="103" y="74"/>
                    <a:pt x="103" y="74"/>
                  </a:cubicBezTo>
                  <a:cubicBezTo>
                    <a:pt x="103" y="74"/>
                    <a:pt x="103" y="74"/>
                    <a:pt x="103" y="74"/>
                  </a:cubicBezTo>
                  <a:cubicBezTo>
                    <a:pt x="103" y="74"/>
                    <a:pt x="103" y="74"/>
                    <a:pt x="103" y="74"/>
                  </a:cubicBezTo>
                  <a:cubicBezTo>
                    <a:pt x="103" y="74"/>
                    <a:pt x="103" y="74"/>
                    <a:pt x="103" y="74"/>
                  </a:cubicBezTo>
                  <a:cubicBezTo>
                    <a:pt x="103" y="84"/>
                    <a:pt x="101" y="9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4" name="Freeform 1737"/>
            <p:cNvSpPr>
              <a:spLocks/>
            </p:cNvSpPr>
            <p:nvPr/>
          </p:nvSpPr>
          <p:spPr bwMode="auto">
            <a:xfrm>
              <a:off x="5857876" y="6488113"/>
              <a:ext cx="138113" cy="88900"/>
            </a:xfrm>
            <a:custGeom>
              <a:avLst/>
              <a:gdLst>
                <a:gd name="T0" fmla="*/ 178 w 232"/>
                <a:gd name="T1" fmla="*/ 24 h 148"/>
                <a:gd name="T2" fmla="*/ 220 w 232"/>
                <a:gd name="T3" fmla="*/ 48 h 148"/>
                <a:gd name="T4" fmla="*/ 232 w 232"/>
                <a:gd name="T5" fmla="*/ 24 h 148"/>
                <a:gd name="T6" fmla="*/ 178 w 232"/>
                <a:gd name="T7" fmla="*/ 0 h 148"/>
                <a:gd name="T8" fmla="*/ 104 w 232"/>
                <a:gd name="T9" fmla="*/ 74 h 148"/>
                <a:gd name="T10" fmla="*/ 54 w 232"/>
                <a:gd name="T11" fmla="*/ 124 h 148"/>
                <a:gd name="T12" fmla="*/ 12 w 232"/>
                <a:gd name="T13" fmla="*/ 101 h 148"/>
                <a:gd name="T14" fmla="*/ 0 w 232"/>
                <a:gd name="T15" fmla="*/ 124 h 148"/>
                <a:gd name="T16" fmla="*/ 54 w 232"/>
                <a:gd name="T17" fmla="*/ 148 h 148"/>
                <a:gd name="T18" fmla="*/ 116 w 232"/>
                <a:gd name="T19" fmla="*/ 114 h 148"/>
                <a:gd name="T20" fmla="*/ 128 w 232"/>
                <a:gd name="T21" fmla="*/ 74 h 148"/>
                <a:gd name="T22" fmla="*/ 178 w 232"/>
                <a:gd name="T23"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78" y="24"/>
                  </a:moveTo>
                  <a:cubicBezTo>
                    <a:pt x="195" y="24"/>
                    <a:pt x="211" y="34"/>
                    <a:pt x="220" y="48"/>
                  </a:cubicBezTo>
                  <a:cubicBezTo>
                    <a:pt x="223" y="39"/>
                    <a:pt x="227" y="31"/>
                    <a:pt x="232" y="24"/>
                  </a:cubicBezTo>
                  <a:cubicBezTo>
                    <a:pt x="218" y="10"/>
                    <a:pt x="199" y="0"/>
                    <a:pt x="178" y="0"/>
                  </a:cubicBezTo>
                  <a:cubicBezTo>
                    <a:pt x="137" y="0"/>
                    <a:pt x="104" y="33"/>
                    <a:pt x="104" y="74"/>
                  </a:cubicBezTo>
                  <a:cubicBezTo>
                    <a:pt x="104" y="102"/>
                    <a:pt x="82" y="124"/>
                    <a:pt x="54" y="124"/>
                  </a:cubicBezTo>
                  <a:cubicBezTo>
                    <a:pt x="36" y="124"/>
                    <a:pt x="21" y="115"/>
                    <a:pt x="12" y="101"/>
                  </a:cubicBezTo>
                  <a:cubicBezTo>
                    <a:pt x="9" y="109"/>
                    <a:pt x="5" y="117"/>
                    <a:pt x="0" y="124"/>
                  </a:cubicBezTo>
                  <a:cubicBezTo>
                    <a:pt x="14" y="139"/>
                    <a:pt x="33" y="148"/>
                    <a:pt x="54" y="148"/>
                  </a:cubicBezTo>
                  <a:cubicBezTo>
                    <a:pt x="80" y="148"/>
                    <a:pt x="103" y="134"/>
                    <a:pt x="116" y="114"/>
                  </a:cubicBezTo>
                  <a:cubicBezTo>
                    <a:pt x="123" y="103"/>
                    <a:pt x="128" y="89"/>
                    <a:pt x="128" y="74"/>
                  </a:cubicBezTo>
                  <a:cubicBezTo>
                    <a:pt x="128" y="47"/>
                    <a:pt x="150" y="24"/>
                    <a:pt x="178"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5" name="Freeform 1738"/>
            <p:cNvSpPr>
              <a:spLocks/>
            </p:cNvSpPr>
            <p:nvPr/>
          </p:nvSpPr>
          <p:spPr bwMode="auto">
            <a:xfrm>
              <a:off x="5932488" y="6488113"/>
              <a:ext cx="136525" cy="88900"/>
            </a:xfrm>
            <a:custGeom>
              <a:avLst/>
              <a:gdLst>
                <a:gd name="T0" fmla="*/ 116 w 231"/>
                <a:gd name="T1" fmla="*/ 34 h 148"/>
                <a:gd name="T2" fmla="*/ 116 w 231"/>
                <a:gd name="T3" fmla="*/ 34 h 148"/>
                <a:gd name="T4" fmla="*/ 115 w 231"/>
                <a:gd name="T5" fmla="*/ 35 h 148"/>
                <a:gd name="T6" fmla="*/ 111 w 231"/>
                <a:gd name="T7" fmla="*/ 42 h 148"/>
                <a:gd name="T8" fmla="*/ 110 w 231"/>
                <a:gd name="T9" fmla="*/ 44 h 148"/>
                <a:gd name="T10" fmla="*/ 109 w 231"/>
                <a:gd name="T11" fmla="*/ 47 h 148"/>
                <a:gd name="T12" fmla="*/ 108 w 231"/>
                <a:gd name="T13" fmla="*/ 50 h 148"/>
                <a:gd name="T14" fmla="*/ 107 w 231"/>
                <a:gd name="T15" fmla="*/ 53 h 148"/>
                <a:gd name="T16" fmla="*/ 105 w 231"/>
                <a:gd name="T17" fmla="*/ 59 h 148"/>
                <a:gd name="T18" fmla="*/ 105 w 231"/>
                <a:gd name="T19" fmla="*/ 61 h 148"/>
                <a:gd name="T20" fmla="*/ 104 w 231"/>
                <a:gd name="T21" fmla="*/ 65 h 148"/>
                <a:gd name="T22" fmla="*/ 104 w 231"/>
                <a:gd name="T23" fmla="*/ 67 h 148"/>
                <a:gd name="T24" fmla="*/ 104 w 231"/>
                <a:gd name="T25" fmla="*/ 74 h 148"/>
                <a:gd name="T26" fmla="*/ 104 w 231"/>
                <a:gd name="T27" fmla="*/ 74 h 148"/>
                <a:gd name="T28" fmla="*/ 104 w 231"/>
                <a:gd name="T29" fmla="*/ 74 h 148"/>
                <a:gd name="T30" fmla="*/ 104 w 231"/>
                <a:gd name="T31" fmla="*/ 74 h 148"/>
                <a:gd name="T32" fmla="*/ 104 w 231"/>
                <a:gd name="T33" fmla="*/ 74 h 148"/>
                <a:gd name="T34" fmla="*/ 96 w 231"/>
                <a:gd name="T35" fmla="*/ 101 h 148"/>
                <a:gd name="T36" fmla="*/ 54 w 231"/>
                <a:gd name="T37" fmla="*/ 124 h 148"/>
                <a:gd name="T38" fmla="*/ 12 w 231"/>
                <a:gd name="T39" fmla="*/ 101 h 148"/>
                <a:gd name="T40" fmla="*/ 0 w 231"/>
                <a:gd name="T41" fmla="*/ 124 h 148"/>
                <a:gd name="T42" fmla="*/ 54 w 231"/>
                <a:gd name="T43" fmla="*/ 148 h 148"/>
                <a:gd name="T44" fmla="*/ 108 w 231"/>
                <a:gd name="T45" fmla="*/ 124 h 148"/>
                <a:gd name="T46" fmla="*/ 116 w 231"/>
                <a:gd name="T47" fmla="*/ 114 h 148"/>
                <a:gd name="T48" fmla="*/ 127 w 231"/>
                <a:gd name="T49" fmla="*/ 74 h 148"/>
                <a:gd name="T50" fmla="*/ 127 w 231"/>
                <a:gd name="T51" fmla="*/ 74 h 148"/>
                <a:gd name="T52" fmla="*/ 127 w 231"/>
                <a:gd name="T53" fmla="*/ 74 h 148"/>
                <a:gd name="T54" fmla="*/ 177 w 231"/>
                <a:gd name="T55" fmla="*/ 24 h 148"/>
                <a:gd name="T56" fmla="*/ 219 w 231"/>
                <a:gd name="T57" fmla="*/ 48 h 148"/>
                <a:gd name="T58" fmla="*/ 231 w 231"/>
                <a:gd name="T59" fmla="*/ 24 h 148"/>
                <a:gd name="T60" fmla="*/ 177 w 231"/>
                <a:gd name="T61" fmla="*/ 0 h 148"/>
                <a:gd name="T62" fmla="*/ 116 w 231"/>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8">
                  <a:moveTo>
                    <a:pt x="116" y="34"/>
                  </a:moveTo>
                  <a:cubicBezTo>
                    <a:pt x="116" y="34"/>
                    <a:pt x="116" y="34"/>
                    <a:pt x="116" y="34"/>
                  </a:cubicBezTo>
                  <a:cubicBezTo>
                    <a:pt x="115" y="34"/>
                    <a:pt x="115" y="35"/>
                    <a:pt x="115" y="35"/>
                  </a:cubicBezTo>
                  <a:cubicBezTo>
                    <a:pt x="114" y="37"/>
                    <a:pt x="112" y="39"/>
                    <a:pt x="111" y="42"/>
                  </a:cubicBezTo>
                  <a:cubicBezTo>
                    <a:pt x="111" y="42"/>
                    <a:pt x="110" y="43"/>
                    <a:pt x="110" y="44"/>
                  </a:cubicBezTo>
                  <a:cubicBezTo>
                    <a:pt x="110" y="45"/>
                    <a:pt x="109" y="46"/>
                    <a:pt x="109" y="47"/>
                  </a:cubicBezTo>
                  <a:cubicBezTo>
                    <a:pt x="108" y="48"/>
                    <a:pt x="108" y="49"/>
                    <a:pt x="108" y="50"/>
                  </a:cubicBezTo>
                  <a:cubicBezTo>
                    <a:pt x="107" y="51"/>
                    <a:pt x="107" y="52"/>
                    <a:pt x="107" y="53"/>
                  </a:cubicBezTo>
                  <a:cubicBezTo>
                    <a:pt x="106" y="55"/>
                    <a:pt x="106" y="57"/>
                    <a:pt x="105" y="59"/>
                  </a:cubicBezTo>
                  <a:cubicBezTo>
                    <a:pt x="105" y="59"/>
                    <a:pt x="105" y="60"/>
                    <a:pt x="105" y="61"/>
                  </a:cubicBezTo>
                  <a:cubicBezTo>
                    <a:pt x="105" y="62"/>
                    <a:pt x="104" y="64"/>
                    <a:pt x="104"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1" y="124"/>
                    <a:pt x="54" y="124"/>
                  </a:cubicBezTo>
                  <a:cubicBezTo>
                    <a:pt x="36" y="124"/>
                    <a:pt x="20" y="115"/>
                    <a:pt x="12" y="101"/>
                  </a:cubicBezTo>
                  <a:cubicBezTo>
                    <a:pt x="9" y="109"/>
                    <a:pt x="5" y="117"/>
                    <a:pt x="0" y="124"/>
                  </a:cubicBezTo>
                  <a:cubicBezTo>
                    <a:pt x="13" y="139"/>
                    <a:pt x="32" y="148"/>
                    <a:pt x="54" y="148"/>
                  </a:cubicBezTo>
                  <a:cubicBezTo>
                    <a:pt x="75" y="148"/>
                    <a:pt x="94" y="139"/>
                    <a:pt x="108" y="124"/>
                  </a:cubicBezTo>
                  <a:cubicBezTo>
                    <a:pt x="111" y="121"/>
                    <a:pt x="113" y="118"/>
                    <a:pt x="116" y="114"/>
                  </a:cubicBezTo>
                  <a:cubicBezTo>
                    <a:pt x="123" y="103"/>
                    <a:pt x="127" y="89"/>
                    <a:pt x="127" y="74"/>
                  </a:cubicBezTo>
                  <a:cubicBezTo>
                    <a:pt x="127" y="74"/>
                    <a:pt x="127" y="74"/>
                    <a:pt x="127" y="74"/>
                  </a:cubicBezTo>
                  <a:cubicBezTo>
                    <a:pt x="127" y="74"/>
                    <a:pt x="127" y="74"/>
                    <a:pt x="127" y="74"/>
                  </a:cubicBezTo>
                  <a:cubicBezTo>
                    <a:pt x="127" y="47"/>
                    <a:pt x="150" y="24"/>
                    <a:pt x="177" y="24"/>
                  </a:cubicBezTo>
                  <a:cubicBezTo>
                    <a:pt x="195" y="24"/>
                    <a:pt x="211" y="34"/>
                    <a:pt x="219" y="48"/>
                  </a:cubicBezTo>
                  <a:cubicBezTo>
                    <a:pt x="222" y="39"/>
                    <a:pt x="226" y="31"/>
                    <a:pt x="231" y="24"/>
                  </a:cubicBezTo>
                  <a:cubicBezTo>
                    <a:pt x="218" y="10"/>
                    <a:pt x="199" y="0"/>
                    <a:pt x="177" y="0"/>
                  </a:cubicBezTo>
                  <a:cubicBezTo>
                    <a:pt x="151"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6" name="Freeform 1739"/>
            <p:cNvSpPr>
              <a:spLocks/>
            </p:cNvSpPr>
            <p:nvPr/>
          </p:nvSpPr>
          <p:spPr bwMode="auto">
            <a:xfrm>
              <a:off x="6005513" y="6488113"/>
              <a:ext cx="138113" cy="88900"/>
            </a:xfrm>
            <a:custGeom>
              <a:avLst/>
              <a:gdLst>
                <a:gd name="T0" fmla="*/ 54 w 232"/>
                <a:gd name="T1" fmla="*/ 124 h 148"/>
                <a:gd name="T2" fmla="*/ 12 w 232"/>
                <a:gd name="T3" fmla="*/ 101 h 148"/>
                <a:gd name="T4" fmla="*/ 0 w 232"/>
                <a:gd name="T5" fmla="*/ 124 h 148"/>
                <a:gd name="T6" fmla="*/ 54 w 232"/>
                <a:gd name="T7" fmla="*/ 148 h 148"/>
                <a:gd name="T8" fmla="*/ 116 w 232"/>
                <a:gd name="T9" fmla="*/ 114 h 148"/>
                <a:gd name="T10" fmla="*/ 128 w 232"/>
                <a:gd name="T11" fmla="*/ 74 h 148"/>
                <a:gd name="T12" fmla="*/ 178 w 232"/>
                <a:gd name="T13" fmla="*/ 24 h 148"/>
                <a:gd name="T14" fmla="*/ 220 w 232"/>
                <a:gd name="T15" fmla="*/ 48 h 148"/>
                <a:gd name="T16" fmla="*/ 232 w 232"/>
                <a:gd name="T17" fmla="*/ 24 h 148"/>
                <a:gd name="T18" fmla="*/ 178 w 232"/>
                <a:gd name="T19" fmla="*/ 0 h 148"/>
                <a:gd name="T20" fmla="*/ 104 w 232"/>
                <a:gd name="T21" fmla="*/ 74 h 148"/>
                <a:gd name="T22" fmla="*/ 54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4" y="124"/>
                  </a:moveTo>
                  <a:cubicBezTo>
                    <a:pt x="37" y="124"/>
                    <a:pt x="21" y="115"/>
                    <a:pt x="12" y="101"/>
                  </a:cubicBezTo>
                  <a:cubicBezTo>
                    <a:pt x="9" y="109"/>
                    <a:pt x="5" y="117"/>
                    <a:pt x="0" y="124"/>
                  </a:cubicBezTo>
                  <a:cubicBezTo>
                    <a:pt x="14" y="139"/>
                    <a:pt x="33" y="148"/>
                    <a:pt x="54" y="148"/>
                  </a:cubicBezTo>
                  <a:cubicBezTo>
                    <a:pt x="80" y="148"/>
                    <a:pt x="103" y="134"/>
                    <a:pt x="116" y="114"/>
                  </a:cubicBezTo>
                  <a:cubicBezTo>
                    <a:pt x="124" y="103"/>
                    <a:pt x="128" y="89"/>
                    <a:pt x="128" y="74"/>
                  </a:cubicBezTo>
                  <a:cubicBezTo>
                    <a:pt x="128" y="47"/>
                    <a:pt x="150" y="24"/>
                    <a:pt x="178" y="24"/>
                  </a:cubicBezTo>
                  <a:cubicBezTo>
                    <a:pt x="196" y="24"/>
                    <a:pt x="211" y="34"/>
                    <a:pt x="220" y="48"/>
                  </a:cubicBezTo>
                  <a:cubicBezTo>
                    <a:pt x="223" y="39"/>
                    <a:pt x="227" y="31"/>
                    <a:pt x="232" y="24"/>
                  </a:cubicBezTo>
                  <a:cubicBezTo>
                    <a:pt x="218" y="10"/>
                    <a:pt x="199" y="0"/>
                    <a:pt x="178" y="0"/>
                  </a:cubicBezTo>
                  <a:cubicBezTo>
                    <a:pt x="137" y="0"/>
                    <a:pt x="104" y="33"/>
                    <a:pt x="104" y="74"/>
                  </a:cubicBezTo>
                  <a:cubicBezTo>
                    <a:pt x="104" y="102"/>
                    <a:pt x="82" y="124"/>
                    <a:pt x="5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7" name="Freeform 1740"/>
            <p:cNvSpPr>
              <a:spLocks/>
            </p:cNvSpPr>
            <p:nvPr/>
          </p:nvSpPr>
          <p:spPr bwMode="auto">
            <a:xfrm>
              <a:off x="6078538" y="6489700"/>
              <a:ext cx="101600" cy="87313"/>
            </a:xfrm>
            <a:custGeom>
              <a:avLst/>
              <a:gdLst>
                <a:gd name="T0" fmla="*/ 116 w 169"/>
                <a:gd name="T1" fmla="*/ 33 h 147"/>
                <a:gd name="T2" fmla="*/ 116 w 169"/>
                <a:gd name="T3" fmla="*/ 33 h 147"/>
                <a:gd name="T4" fmla="*/ 115 w 169"/>
                <a:gd name="T5" fmla="*/ 34 h 147"/>
                <a:gd name="T6" fmla="*/ 111 w 169"/>
                <a:gd name="T7" fmla="*/ 41 h 147"/>
                <a:gd name="T8" fmla="*/ 110 w 169"/>
                <a:gd name="T9" fmla="*/ 43 h 147"/>
                <a:gd name="T10" fmla="*/ 109 w 169"/>
                <a:gd name="T11" fmla="*/ 46 h 147"/>
                <a:gd name="T12" fmla="*/ 108 w 169"/>
                <a:gd name="T13" fmla="*/ 49 h 147"/>
                <a:gd name="T14" fmla="*/ 107 w 169"/>
                <a:gd name="T15" fmla="*/ 52 h 147"/>
                <a:gd name="T16" fmla="*/ 105 w 169"/>
                <a:gd name="T17" fmla="*/ 58 h 147"/>
                <a:gd name="T18" fmla="*/ 105 w 169"/>
                <a:gd name="T19" fmla="*/ 60 h 147"/>
                <a:gd name="T20" fmla="*/ 104 w 169"/>
                <a:gd name="T21" fmla="*/ 64 h 147"/>
                <a:gd name="T22" fmla="*/ 104 w 169"/>
                <a:gd name="T23" fmla="*/ 66 h 147"/>
                <a:gd name="T24" fmla="*/ 104 w 169"/>
                <a:gd name="T25" fmla="*/ 73 h 147"/>
                <a:gd name="T26" fmla="*/ 104 w 169"/>
                <a:gd name="T27" fmla="*/ 73 h 147"/>
                <a:gd name="T28" fmla="*/ 104 w 169"/>
                <a:gd name="T29" fmla="*/ 73 h 147"/>
                <a:gd name="T30" fmla="*/ 104 w 169"/>
                <a:gd name="T31" fmla="*/ 73 h 147"/>
                <a:gd name="T32" fmla="*/ 104 w 169"/>
                <a:gd name="T33" fmla="*/ 73 h 147"/>
                <a:gd name="T34" fmla="*/ 96 w 169"/>
                <a:gd name="T35" fmla="*/ 100 h 147"/>
                <a:gd name="T36" fmla="*/ 54 w 169"/>
                <a:gd name="T37" fmla="*/ 123 h 147"/>
                <a:gd name="T38" fmla="*/ 12 w 169"/>
                <a:gd name="T39" fmla="*/ 100 h 147"/>
                <a:gd name="T40" fmla="*/ 0 w 169"/>
                <a:gd name="T41" fmla="*/ 123 h 147"/>
                <a:gd name="T42" fmla="*/ 54 w 169"/>
                <a:gd name="T43" fmla="*/ 147 h 147"/>
                <a:gd name="T44" fmla="*/ 108 w 169"/>
                <a:gd name="T45" fmla="*/ 123 h 147"/>
                <a:gd name="T46" fmla="*/ 116 w 169"/>
                <a:gd name="T47" fmla="*/ 113 h 147"/>
                <a:gd name="T48" fmla="*/ 128 w 169"/>
                <a:gd name="T49" fmla="*/ 73 h 147"/>
                <a:gd name="T50" fmla="*/ 128 w 169"/>
                <a:gd name="T51" fmla="*/ 73 h 147"/>
                <a:gd name="T52" fmla="*/ 128 w 169"/>
                <a:gd name="T53" fmla="*/ 73 h 147"/>
                <a:gd name="T54" fmla="*/ 169 w 169"/>
                <a:gd name="T55" fmla="*/ 24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3"/>
                    <a:pt x="115" y="34"/>
                    <a:pt x="115" y="34"/>
                  </a:cubicBezTo>
                  <a:cubicBezTo>
                    <a:pt x="114" y="36"/>
                    <a:pt x="113" y="38"/>
                    <a:pt x="111" y="41"/>
                  </a:cubicBezTo>
                  <a:cubicBezTo>
                    <a:pt x="111" y="41"/>
                    <a:pt x="111"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4"/>
                  </a:cubicBezTo>
                  <a:cubicBezTo>
                    <a:pt x="104" y="65"/>
                    <a:pt x="104" y="66"/>
                    <a:pt x="104" y="66"/>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8" y="88"/>
                    <a:pt x="128" y="73"/>
                  </a:cubicBezTo>
                  <a:cubicBezTo>
                    <a:pt x="128" y="73"/>
                    <a:pt x="128" y="73"/>
                    <a:pt x="128" y="73"/>
                  </a:cubicBezTo>
                  <a:cubicBezTo>
                    <a:pt x="128" y="73"/>
                    <a:pt x="128" y="73"/>
                    <a:pt x="128" y="73"/>
                  </a:cubicBezTo>
                  <a:cubicBezTo>
                    <a:pt x="128" y="49"/>
                    <a:pt x="146" y="28"/>
                    <a:pt x="169" y="24"/>
                  </a:cubicBezTo>
                  <a:cubicBezTo>
                    <a:pt x="169" y="0"/>
                    <a:pt x="169" y="0"/>
                    <a:pt x="169" y="0"/>
                  </a:cubicBezTo>
                  <a:cubicBezTo>
                    <a:pt x="147" y="2"/>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8" name="Freeform 1741"/>
            <p:cNvSpPr>
              <a:spLocks/>
            </p:cNvSpPr>
            <p:nvPr/>
          </p:nvSpPr>
          <p:spPr bwMode="auto">
            <a:xfrm>
              <a:off x="6151563" y="6548438"/>
              <a:ext cx="28575" cy="26988"/>
            </a:xfrm>
            <a:custGeom>
              <a:avLst/>
              <a:gdLst>
                <a:gd name="T0" fmla="*/ 12 w 46"/>
                <a:gd name="T1" fmla="*/ 0 h 46"/>
                <a:gd name="T2" fmla="*/ 0 w 46"/>
                <a:gd name="T3" fmla="*/ 23 h 46"/>
                <a:gd name="T4" fmla="*/ 46 w 46"/>
                <a:gd name="T5" fmla="*/ 46 h 46"/>
                <a:gd name="T6" fmla="*/ 46 w 46"/>
                <a:gd name="T7" fmla="*/ 22 h 46"/>
                <a:gd name="T8" fmla="*/ 12 w 46"/>
                <a:gd name="T9" fmla="*/ 0 h 46"/>
              </a:gdLst>
              <a:ahLst/>
              <a:cxnLst>
                <a:cxn ang="0">
                  <a:pos x="T0" y="T1"/>
                </a:cxn>
                <a:cxn ang="0">
                  <a:pos x="T2" y="T3"/>
                </a:cxn>
                <a:cxn ang="0">
                  <a:pos x="T4" y="T5"/>
                </a:cxn>
                <a:cxn ang="0">
                  <a:pos x="T6" y="T7"/>
                </a:cxn>
                <a:cxn ang="0">
                  <a:pos x="T8" y="T9"/>
                </a:cxn>
              </a:cxnLst>
              <a:rect l="0" t="0" r="r" b="b"/>
              <a:pathLst>
                <a:path w="46" h="46">
                  <a:moveTo>
                    <a:pt x="12" y="0"/>
                  </a:moveTo>
                  <a:cubicBezTo>
                    <a:pt x="9" y="8"/>
                    <a:pt x="5" y="16"/>
                    <a:pt x="0" y="23"/>
                  </a:cubicBezTo>
                  <a:cubicBezTo>
                    <a:pt x="12" y="36"/>
                    <a:pt x="28" y="44"/>
                    <a:pt x="46" y="46"/>
                  </a:cubicBezTo>
                  <a:cubicBezTo>
                    <a:pt x="46" y="22"/>
                    <a:pt x="46" y="22"/>
                    <a:pt x="46" y="22"/>
                  </a:cubicBezTo>
                  <a:cubicBezTo>
                    <a:pt x="32" y="20"/>
                    <a:pt x="20" y="11"/>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9" name="Freeform 1742"/>
            <p:cNvSpPr>
              <a:spLocks/>
            </p:cNvSpPr>
            <p:nvPr/>
          </p:nvSpPr>
          <p:spPr bwMode="auto">
            <a:xfrm>
              <a:off x="5564188" y="5927725"/>
              <a:ext cx="138113" cy="87313"/>
            </a:xfrm>
            <a:custGeom>
              <a:avLst/>
              <a:gdLst>
                <a:gd name="T0" fmla="*/ 69 w 232"/>
                <a:gd name="T1" fmla="*/ 145 h 147"/>
                <a:gd name="T2" fmla="*/ 84 w 232"/>
                <a:gd name="T3" fmla="*/ 141 h 147"/>
                <a:gd name="T4" fmla="*/ 112 w 232"/>
                <a:gd name="T5" fmla="*/ 119 h 147"/>
                <a:gd name="T6" fmla="*/ 116 w 232"/>
                <a:gd name="T7" fmla="*/ 113 h 147"/>
                <a:gd name="T8" fmla="*/ 125 w 232"/>
                <a:gd name="T9" fmla="*/ 95 h 147"/>
                <a:gd name="T10" fmla="*/ 126 w 232"/>
                <a:gd name="T11" fmla="*/ 89 h 147"/>
                <a:gd name="T12" fmla="*/ 127 w 232"/>
                <a:gd name="T13" fmla="*/ 84 h 147"/>
                <a:gd name="T14" fmla="*/ 127 w 232"/>
                <a:gd name="T15" fmla="*/ 79 h 147"/>
                <a:gd name="T16" fmla="*/ 128 w 232"/>
                <a:gd name="T17" fmla="*/ 73 h 147"/>
                <a:gd name="T18" fmla="*/ 128 w 232"/>
                <a:gd name="T19" fmla="*/ 73 h 147"/>
                <a:gd name="T20" fmla="*/ 178 w 232"/>
                <a:gd name="T21" fmla="*/ 23 h 147"/>
                <a:gd name="T22" fmla="*/ 220 w 232"/>
                <a:gd name="T23" fmla="*/ 47 h 147"/>
                <a:gd name="T24" fmla="*/ 232 w 232"/>
                <a:gd name="T25" fmla="*/ 23 h 147"/>
                <a:gd name="T26" fmla="*/ 225 w 232"/>
                <a:gd name="T27" fmla="*/ 17 h 147"/>
                <a:gd name="T28" fmla="*/ 219 w 232"/>
                <a:gd name="T29" fmla="*/ 13 h 147"/>
                <a:gd name="T30" fmla="*/ 213 w 232"/>
                <a:gd name="T31" fmla="*/ 9 h 147"/>
                <a:gd name="T32" fmla="*/ 213 w 232"/>
                <a:gd name="T33" fmla="*/ 9 h 147"/>
                <a:gd name="T34" fmla="*/ 142 w 232"/>
                <a:gd name="T35" fmla="*/ 9 h 147"/>
                <a:gd name="T36" fmla="*/ 107 w 232"/>
                <a:gd name="T37" fmla="*/ 51 h 147"/>
                <a:gd name="T38" fmla="*/ 107 w 232"/>
                <a:gd name="T39" fmla="*/ 52 h 147"/>
                <a:gd name="T40" fmla="*/ 104 w 232"/>
                <a:gd name="T41" fmla="*/ 67 h 147"/>
                <a:gd name="T42" fmla="*/ 104 w 232"/>
                <a:gd name="T43" fmla="*/ 73 h 147"/>
                <a:gd name="T44" fmla="*/ 104 w 232"/>
                <a:gd name="T45" fmla="*/ 73 h 147"/>
                <a:gd name="T46" fmla="*/ 104 w 232"/>
                <a:gd name="T47" fmla="*/ 73 h 147"/>
                <a:gd name="T48" fmla="*/ 104 w 232"/>
                <a:gd name="T49" fmla="*/ 78 h 147"/>
                <a:gd name="T50" fmla="*/ 103 w 232"/>
                <a:gd name="T51" fmla="*/ 82 h 147"/>
                <a:gd name="T52" fmla="*/ 102 w 232"/>
                <a:gd name="T53" fmla="*/ 87 h 147"/>
                <a:gd name="T54" fmla="*/ 100 w 232"/>
                <a:gd name="T55" fmla="*/ 91 h 147"/>
                <a:gd name="T56" fmla="*/ 99 w 232"/>
                <a:gd name="T57" fmla="*/ 94 h 147"/>
                <a:gd name="T58" fmla="*/ 84 w 232"/>
                <a:gd name="T59" fmla="*/ 113 h 147"/>
                <a:gd name="T60" fmla="*/ 78 w 232"/>
                <a:gd name="T61" fmla="*/ 117 h 147"/>
                <a:gd name="T62" fmla="*/ 73 w 232"/>
                <a:gd name="T63" fmla="*/ 119 h 147"/>
                <a:gd name="T64" fmla="*/ 67 w 232"/>
                <a:gd name="T65" fmla="*/ 121 h 147"/>
                <a:gd name="T66" fmla="*/ 61 w 232"/>
                <a:gd name="T67" fmla="*/ 123 h 147"/>
                <a:gd name="T68" fmla="*/ 54 w 232"/>
                <a:gd name="T69" fmla="*/ 123 h 147"/>
                <a:gd name="T70" fmla="*/ 0 w 232"/>
                <a:gd name="T71" fmla="*/ 123 h 147"/>
                <a:gd name="T72" fmla="*/ 0 w 232"/>
                <a:gd name="T73" fmla="*/ 123 h 147"/>
                <a:gd name="T74" fmla="*/ 61 w 232"/>
                <a:gd name="T7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147">
                  <a:moveTo>
                    <a:pt x="62" y="147"/>
                  </a:moveTo>
                  <a:cubicBezTo>
                    <a:pt x="65" y="146"/>
                    <a:pt x="67" y="146"/>
                    <a:pt x="69" y="145"/>
                  </a:cubicBezTo>
                  <a:cubicBezTo>
                    <a:pt x="70" y="145"/>
                    <a:pt x="70" y="145"/>
                    <a:pt x="70" y="145"/>
                  </a:cubicBezTo>
                  <a:cubicBezTo>
                    <a:pt x="75" y="144"/>
                    <a:pt x="79" y="143"/>
                    <a:pt x="84" y="141"/>
                  </a:cubicBezTo>
                  <a:cubicBezTo>
                    <a:pt x="84" y="141"/>
                    <a:pt x="84" y="141"/>
                    <a:pt x="84" y="141"/>
                  </a:cubicBezTo>
                  <a:cubicBezTo>
                    <a:pt x="95" y="136"/>
                    <a:pt x="105" y="128"/>
                    <a:pt x="112" y="119"/>
                  </a:cubicBezTo>
                  <a:cubicBezTo>
                    <a:pt x="112" y="119"/>
                    <a:pt x="112" y="118"/>
                    <a:pt x="112" y="118"/>
                  </a:cubicBezTo>
                  <a:cubicBezTo>
                    <a:pt x="113" y="117"/>
                    <a:pt x="115" y="115"/>
                    <a:pt x="116" y="113"/>
                  </a:cubicBezTo>
                  <a:cubicBezTo>
                    <a:pt x="119" y="108"/>
                    <a:pt x="122" y="101"/>
                    <a:pt x="125" y="95"/>
                  </a:cubicBezTo>
                  <a:cubicBezTo>
                    <a:pt x="125" y="95"/>
                    <a:pt x="125" y="95"/>
                    <a:pt x="125" y="95"/>
                  </a:cubicBezTo>
                  <a:cubicBezTo>
                    <a:pt x="125" y="93"/>
                    <a:pt x="125" y="91"/>
                    <a:pt x="126" y="90"/>
                  </a:cubicBezTo>
                  <a:cubicBezTo>
                    <a:pt x="126" y="90"/>
                    <a:pt x="126" y="90"/>
                    <a:pt x="126" y="89"/>
                  </a:cubicBezTo>
                  <a:cubicBezTo>
                    <a:pt x="126" y="88"/>
                    <a:pt x="127" y="86"/>
                    <a:pt x="127" y="84"/>
                  </a:cubicBezTo>
                  <a:cubicBezTo>
                    <a:pt x="127" y="84"/>
                    <a:pt x="127" y="84"/>
                    <a:pt x="127" y="84"/>
                  </a:cubicBezTo>
                  <a:cubicBezTo>
                    <a:pt x="127" y="83"/>
                    <a:pt x="127" y="81"/>
                    <a:pt x="127" y="79"/>
                  </a:cubicBezTo>
                  <a:cubicBezTo>
                    <a:pt x="127" y="79"/>
                    <a:pt x="127" y="79"/>
                    <a:pt x="127" y="79"/>
                  </a:cubicBezTo>
                  <a:cubicBezTo>
                    <a:pt x="128" y="77"/>
                    <a:pt x="128" y="76"/>
                    <a:pt x="128" y="74"/>
                  </a:cubicBezTo>
                  <a:cubicBezTo>
                    <a:pt x="128" y="74"/>
                    <a:pt x="128" y="74"/>
                    <a:pt x="128" y="73"/>
                  </a:cubicBezTo>
                  <a:cubicBezTo>
                    <a:pt x="128" y="73"/>
                    <a:pt x="128" y="73"/>
                    <a:pt x="128" y="73"/>
                  </a:cubicBezTo>
                  <a:cubicBezTo>
                    <a:pt x="128" y="73"/>
                    <a:pt x="128" y="73"/>
                    <a:pt x="128" y="73"/>
                  </a:cubicBezTo>
                  <a:cubicBezTo>
                    <a:pt x="128" y="58"/>
                    <a:pt x="135" y="44"/>
                    <a:pt x="146" y="35"/>
                  </a:cubicBezTo>
                  <a:cubicBezTo>
                    <a:pt x="154" y="28"/>
                    <a:pt x="166" y="23"/>
                    <a:pt x="178" y="23"/>
                  </a:cubicBezTo>
                  <a:cubicBezTo>
                    <a:pt x="195" y="23"/>
                    <a:pt x="211" y="33"/>
                    <a:pt x="220" y="47"/>
                  </a:cubicBezTo>
                  <a:cubicBezTo>
                    <a:pt x="220" y="47"/>
                    <a:pt x="220" y="47"/>
                    <a:pt x="220" y="47"/>
                  </a:cubicBezTo>
                  <a:cubicBezTo>
                    <a:pt x="220" y="47"/>
                    <a:pt x="220" y="47"/>
                    <a:pt x="220" y="47"/>
                  </a:cubicBezTo>
                  <a:cubicBezTo>
                    <a:pt x="222" y="38"/>
                    <a:pt x="226" y="30"/>
                    <a:pt x="232" y="23"/>
                  </a:cubicBezTo>
                  <a:cubicBezTo>
                    <a:pt x="230" y="22"/>
                    <a:pt x="228" y="20"/>
                    <a:pt x="227" y="19"/>
                  </a:cubicBezTo>
                  <a:cubicBezTo>
                    <a:pt x="226" y="18"/>
                    <a:pt x="226" y="18"/>
                    <a:pt x="225" y="17"/>
                  </a:cubicBezTo>
                  <a:cubicBezTo>
                    <a:pt x="224" y="16"/>
                    <a:pt x="223" y="15"/>
                    <a:pt x="222" y="14"/>
                  </a:cubicBezTo>
                  <a:cubicBezTo>
                    <a:pt x="221" y="14"/>
                    <a:pt x="220" y="13"/>
                    <a:pt x="219" y="13"/>
                  </a:cubicBezTo>
                  <a:cubicBezTo>
                    <a:pt x="218" y="12"/>
                    <a:pt x="217" y="11"/>
                    <a:pt x="216" y="11"/>
                  </a:cubicBezTo>
                  <a:cubicBezTo>
                    <a:pt x="215" y="10"/>
                    <a:pt x="214" y="9"/>
                    <a:pt x="213" y="9"/>
                  </a:cubicBezTo>
                  <a:cubicBezTo>
                    <a:pt x="213" y="9"/>
                    <a:pt x="213" y="9"/>
                    <a:pt x="213" y="9"/>
                  </a:cubicBezTo>
                  <a:cubicBezTo>
                    <a:pt x="213" y="9"/>
                    <a:pt x="213" y="9"/>
                    <a:pt x="213" y="9"/>
                  </a:cubicBezTo>
                  <a:cubicBezTo>
                    <a:pt x="202" y="3"/>
                    <a:pt x="190" y="0"/>
                    <a:pt x="178" y="0"/>
                  </a:cubicBezTo>
                  <a:cubicBezTo>
                    <a:pt x="165" y="0"/>
                    <a:pt x="153" y="3"/>
                    <a:pt x="142" y="9"/>
                  </a:cubicBezTo>
                  <a:cubicBezTo>
                    <a:pt x="142" y="9"/>
                    <a:pt x="142" y="9"/>
                    <a:pt x="142" y="9"/>
                  </a:cubicBezTo>
                  <a:cubicBezTo>
                    <a:pt x="126" y="18"/>
                    <a:pt x="113" y="33"/>
                    <a:pt x="107" y="51"/>
                  </a:cubicBezTo>
                  <a:cubicBezTo>
                    <a:pt x="107" y="52"/>
                    <a:pt x="107" y="52"/>
                    <a:pt x="107" y="52"/>
                  </a:cubicBezTo>
                  <a:cubicBezTo>
                    <a:pt x="107" y="52"/>
                    <a:pt x="107" y="52"/>
                    <a:pt x="107" y="52"/>
                  </a:cubicBezTo>
                  <a:cubicBezTo>
                    <a:pt x="106" y="57"/>
                    <a:pt x="105" y="61"/>
                    <a:pt x="104" y="66"/>
                  </a:cubicBezTo>
                  <a:cubicBezTo>
                    <a:pt x="104" y="66"/>
                    <a:pt x="104" y="66"/>
                    <a:pt x="104" y="67"/>
                  </a:cubicBezTo>
                  <a:cubicBezTo>
                    <a:pt x="104" y="67"/>
                    <a:pt x="104" y="67"/>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5"/>
                    <a:pt x="104" y="76"/>
                    <a:pt x="104" y="78"/>
                  </a:cubicBezTo>
                  <a:cubicBezTo>
                    <a:pt x="104" y="78"/>
                    <a:pt x="103" y="79"/>
                    <a:pt x="103" y="79"/>
                  </a:cubicBezTo>
                  <a:cubicBezTo>
                    <a:pt x="103" y="80"/>
                    <a:pt x="103" y="81"/>
                    <a:pt x="103" y="82"/>
                  </a:cubicBezTo>
                  <a:cubicBezTo>
                    <a:pt x="103" y="83"/>
                    <a:pt x="103" y="83"/>
                    <a:pt x="103" y="84"/>
                  </a:cubicBezTo>
                  <a:cubicBezTo>
                    <a:pt x="102" y="85"/>
                    <a:pt x="102" y="86"/>
                    <a:pt x="102" y="87"/>
                  </a:cubicBezTo>
                  <a:cubicBezTo>
                    <a:pt x="102" y="88"/>
                    <a:pt x="101" y="89"/>
                    <a:pt x="101" y="90"/>
                  </a:cubicBezTo>
                  <a:cubicBezTo>
                    <a:pt x="101" y="90"/>
                    <a:pt x="101" y="91"/>
                    <a:pt x="100" y="91"/>
                  </a:cubicBezTo>
                  <a:cubicBezTo>
                    <a:pt x="100" y="92"/>
                    <a:pt x="100" y="93"/>
                    <a:pt x="99" y="94"/>
                  </a:cubicBezTo>
                  <a:cubicBezTo>
                    <a:pt x="99" y="94"/>
                    <a:pt x="99" y="94"/>
                    <a:pt x="99" y="94"/>
                  </a:cubicBezTo>
                  <a:cubicBezTo>
                    <a:pt x="98" y="96"/>
                    <a:pt x="97" y="98"/>
                    <a:pt x="96" y="100"/>
                  </a:cubicBezTo>
                  <a:cubicBezTo>
                    <a:pt x="93" y="105"/>
                    <a:pt x="89" y="109"/>
                    <a:pt x="84" y="113"/>
                  </a:cubicBezTo>
                  <a:cubicBezTo>
                    <a:pt x="84" y="113"/>
                    <a:pt x="83" y="113"/>
                    <a:pt x="83" y="113"/>
                  </a:cubicBezTo>
                  <a:cubicBezTo>
                    <a:pt x="82" y="115"/>
                    <a:pt x="80" y="116"/>
                    <a:pt x="78" y="117"/>
                  </a:cubicBezTo>
                  <a:cubicBezTo>
                    <a:pt x="78" y="117"/>
                    <a:pt x="78" y="117"/>
                    <a:pt x="78" y="117"/>
                  </a:cubicBezTo>
                  <a:cubicBezTo>
                    <a:pt x="77" y="118"/>
                    <a:pt x="75" y="119"/>
                    <a:pt x="73" y="119"/>
                  </a:cubicBezTo>
                  <a:cubicBezTo>
                    <a:pt x="73" y="119"/>
                    <a:pt x="73" y="119"/>
                    <a:pt x="73" y="120"/>
                  </a:cubicBezTo>
                  <a:cubicBezTo>
                    <a:pt x="71" y="120"/>
                    <a:pt x="69" y="121"/>
                    <a:pt x="67" y="121"/>
                  </a:cubicBezTo>
                  <a:cubicBezTo>
                    <a:pt x="67" y="121"/>
                    <a:pt x="66" y="121"/>
                    <a:pt x="66" y="122"/>
                  </a:cubicBezTo>
                  <a:cubicBezTo>
                    <a:pt x="65" y="122"/>
                    <a:pt x="63" y="122"/>
                    <a:pt x="61" y="123"/>
                  </a:cubicBezTo>
                  <a:cubicBezTo>
                    <a:pt x="61" y="123"/>
                    <a:pt x="61" y="123"/>
                    <a:pt x="60" y="123"/>
                  </a:cubicBezTo>
                  <a:cubicBezTo>
                    <a:pt x="58" y="123"/>
                    <a:pt x="56" y="123"/>
                    <a:pt x="54" y="123"/>
                  </a:cubicBezTo>
                  <a:cubicBezTo>
                    <a:pt x="36" y="123"/>
                    <a:pt x="21" y="114"/>
                    <a:pt x="12" y="100"/>
                  </a:cubicBezTo>
                  <a:cubicBezTo>
                    <a:pt x="9" y="108"/>
                    <a:pt x="5" y="116"/>
                    <a:pt x="0" y="123"/>
                  </a:cubicBezTo>
                  <a:cubicBezTo>
                    <a:pt x="0" y="123"/>
                    <a:pt x="0" y="123"/>
                    <a:pt x="0" y="123"/>
                  </a:cubicBezTo>
                  <a:cubicBezTo>
                    <a:pt x="0" y="123"/>
                    <a:pt x="0" y="123"/>
                    <a:pt x="0" y="123"/>
                  </a:cubicBezTo>
                  <a:cubicBezTo>
                    <a:pt x="13" y="138"/>
                    <a:pt x="33" y="147"/>
                    <a:pt x="54" y="147"/>
                  </a:cubicBezTo>
                  <a:cubicBezTo>
                    <a:pt x="56" y="147"/>
                    <a:pt x="59" y="147"/>
                    <a:pt x="61" y="147"/>
                  </a:cubicBezTo>
                  <a:cubicBezTo>
                    <a:pt x="62" y="147"/>
                    <a:pt x="62" y="147"/>
                    <a:pt x="62"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0" name="Freeform 1743"/>
            <p:cNvSpPr>
              <a:spLocks/>
            </p:cNvSpPr>
            <p:nvPr/>
          </p:nvSpPr>
          <p:spPr bwMode="auto">
            <a:xfrm>
              <a:off x="5711826" y="5927725"/>
              <a:ext cx="138113" cy="87313"/>
            </a:xfrm>
            <a:custGeom>
              <a:avLst/>
              <a:gdLst>
                <a:gd name="T0" fmla="*/ 107 w 232"/>
                <a:gd name="T1" fmla="*/ 52 h 147"/>
                <a:gd name="T2" fmla="*/ 104 w 232"/>
                <a:gd name="T3" fmla="*/ 67 h 147"/>
                <a:gd name="T4" fmla="*/ 104 w 232"/>
                <a:gd name="T5" fmla="*/ 73 h 147"/>
                <a:gd name="T6" fmla="*/ 104 w 232"/>
                <a:gd name="T7" fmla="*/ 73 h 147"/>
                <a:gd name="T8" fmla="*/ 104 w 232"/>
                <a:gd name="T9" fmla="*/ 73 h 147"/>
                <a:gd name="T10" fmla="*/ 104 w 232"/>
                <a:gd name="T11" fmla="*/ 73 h 147"/>
                <a:gd name="T12" fmla="*/ 104 w 232"/>
                <a:gd name="T13" fmla="*/ 79 h 147"/>
                <a:gd name="T14" fmla="*/ 103 w 232"/>
                <a:gd name="T15" fmla="*/ 84 h 147"/>
                <a:gd name="T16" fmla="*/ 101 w 232"/>
                <a:gd name="T17" fmla="*/ 90 h 147"/>
                <a:gd name="T18" fmla="*/ 96 w 232"/>
                <a:gd name="T19" fmla="*/ 100 h 147"/>
                <a:gd name="T20" fmla="*/ 83 w 232"/>
                <a:gd name="T21" fmla="*/ 113 h 147"/>
                <a:gd name="T22" fmla="*/ 78 w 232"/>
                <a:gd name="T23" fmla="*/ 117 h 147"/>
                <a:gd name="T24" fmla="*/ 73 w 232"/>
                <a:gd name="T25" fmla="*/ 119 h 147"/>
                <a:gd name="T26" fmla="*/ 66 w 232"/>
                <a:gd name="T27" fmla="*/ 122 h 147"/>
                <a:gd name="T28" fmla="*/ 60 w 232"/>
                <a:gd name="T29" fmla="*/ 123 h 147"/>
                <a:gd name="T30" fmla="*/ 12 w 232"/>
                <a:gd name="T31" fmla="*/ 100 h 147"/>
                <a:gd name="T32" fmla="*/ 0 w 232"/>
                <a:gd name="T33" fmla="*/ 123 h 147"/>
                <a:gd name="T34" fmla="*/ 54 w 232"/>
                <a:gd name="T35" fmla="*/ 147 h 147"/>
                <a:gd name="T36" fmla="*/ 62 w 232"/>
                <a:gd name="T37" fmla="*/ 147 h 147"/>
                <a:gd name="T38" fmla="*/ 70 w 232"/>
                <a:gd name="T39" fmla="*/ 145 h 147"/>
                <a:gd name="T40" fmla="*/ 84 w 232"/>
                <a:gd name="T41" fmla="*/ 141 h 147"/>
                <a:gd name="T42" fmla="*/ 112 w 232"/>
                <a:gd name="T43" fmla="*/ 118 h 147"/>
                <a:gd name="T44" fmla="*/ 128 w 232"/>
                <a:gd name="T45" fmla="*/ 73 h 147"/>
                <a:gd name="T46" fmla="*/ 178 w 232"/>
                <a:gd name="T47" fmla="*/ 23 h 147"/>
                <a:gd name="T48" fmla="*/ 220 w 232"/>
                <a:gd name="T49" fmla="*/ 47 h 147"/>
                <a:gd name="T50" fmla="*/ 232 w 232"/>
                <a:gd name="T51" fmla="*/ 23 h 147"/>
                <a:gd name="T52" fmla="*/ 225 w 232"/>
                <a:gd name="T53" fmla="*/ 17 h 147"/>
                <a:gd name="T54" fmla="*/ 219 w 232"/>
                <a:gd name="T55" fmla="*/ 13 h 147"/>
                <a:gd name="T56" fmla="*/ 214 w 232"/>
                <a:gd name="T57" fmla="*/ 9 h 147"/>
                <a:gd name="T58" fmla="*/ 213 w 232"/>
                <a:gd name="T59" fmla="*/ 9 h 147"/>
                <a:gd name="T60" fmla="*/ 142 w 232"/>
                <a:gd name="T61" fmla="*/ 9 h 147"/>
                <a:gd name="T62" fmla="*/ 107 w 232"/>
                <a:gd name="T63" fmla="*/ 5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07" y="52"/>
                  </a:moveTo>
                  <a:cubicBezTo>
                    <a:pt x="107" y="52"/>
                    <a:pt x="107" y="52"/>
                    <a:pt x="107" y="52"/>
                  </a:cubicBezTo>
                  <a:cubicBezTo>
                    <a:pt x="106" y="57"/>
                    <a:pt x="105" y="61"/>
                    <a:pt x="104" y="66"/>
                  </a:cubicBezTo>
                  <a:cubicBezTo>
                    <a:pt x="104" y="66"/>
                    <a:pt x="104" y="66"/>
                    <a:pt x="104" y="67"/>
                  </a:cubicBezTo>
                  <a:cubicBezTo>
                    <a:pt x="104" y="67"/>
                    <a:pt x="104" y="67"/>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5"/>
                    <a:pt x="104" y="76"/>
                    <a:pt x="104" y="78"/>
                  </a:cubicBezTo>
                  <a:cubicBezTo>
                    <a:pt x="104" y="78"/>
                    <a:pt x="104" y="79"/>
                    <a:pt x="104" y="79"/>
                  </a:cubicBezTo>
                  <a:cubicBezTo>
                    <a:pt x="103" y="80"/>
                    <a:pt x="103" y="81"/>
                    <a:pt x="103" y="82"/>
                  </a:cubicBezTo>
                  <a:cubicBezTo>
                    <a:pt x="103" y="83"/>
                    <a:pt x="103" y="83"/>
                    <a:pt x="103" y="84"/>
                  </a:cubicBezTo>
                  <a:cubicBezTo>
                    <a:pt x="103" y="85"/>
                    <a:pt x="102" y="86"/>
                    <a:pt x="102" y="87"/>
                  </a:cubicBezTo>
                  <a:cubicBezTo>
                    <a:pt x="102" y="88"/>
                    <a:pt x="101" y="89"/>
                    <a:pt x="101" y="90"/>
                  </a:cubicBezTo>
                  <a:cubicBezTo>
                    <a:pt x="101" y="90"/>
                    <a:pt x="101" y="91"/>
                    <a:pt x="101" y="91"/>
                  </a:cubicBezTo>
                  <a:cubicBezTo>
                    <a:pt x="99" y="94"/>
                    <a:pt x="98" y="97"/>
                    <a:pt x="96" y="100"/>
                  </a:cubicBezTo>
                  <a:cubicBezTo>
                    <a:pt x="93" y="105"/>
                    <a:pt x="89" y="109"/>
                    <a:pt x="84" y="113"/>
                  </a:cubicBezTo>
                  <a:cubicBezTo>
                    <a:pt x="84" y="113"/>
                    <a:pt x="84" y="113"/>
                    <a:pt x="83" y="113"/>
                  </a:cubicBezTo>
                  <a:cubicBezTo>
                    <a:pt x="82" y="115"/>
                    <a:pt x="80" y="116"/>
                    <a:pt x="78" y="117"/>
                  </a:cubicBezTo>
                  <a:cubicBezTo>
                    <a:pt x="78" y="117"/>
                    <a:pt x="78" y="117"/>
                    <a:pt x="78" y="117"/>
                  </a:cubicBezTo>
                  <a:cubicBezTo>
                    <a:pt x="77" y="118"/>
                    <a:pt x="75" y="119"/>
                    <a:pt x="73" y="119"/>
                  </a:cubicBezTo>
                  <a:cubicBezTo>
                    <a:pt x="73" y="119"/>
                    <a:pt x="73" y="119"/>
                    <a:pt x="73" y="119"/>
                  </a:cubicBezTo>
                  <a:cubicBezTo>
                    <a:pt x="71" y="120"/>
                    <a:pt x="69" y="121"/>
                    <a:pt x="67" y="121"/>
                  </a:cubicBezTo>
                  <a:cubicBezTo>
                    <a:pt x="67" y="121"/>
                    <a:pt x="67" y="121"/>
                    <a:pt x="66" y="122"/>
                  </a:cubicBezTo>
                  <a:cubicBezTo>
                    <a:pt x="65" y="122"/>
                    <a:pt x="63" y="122"/>
                    <a:pt x="62" y="123"/>
                  </a:cubicBezTo>
                  <a:cubicBezTo>
                    <a:pt x="61" y="123"/>
                    <a:pt x="61" y="123"/>
                    <a:pt x="60" y="123"/>
                  </a:cubicBezTo>
                  <a:cubicBezTo>
                    <a:pt x="58" y="123"/>
                    <a:pt x="56" y="123"/>
                    <a:pt x="54" y="123"/>
                  </a:cubicBezTo>
                  <a:cubicBezTo>
                    <a:pt x="36" y="123"/>
                    <a:pt x="21" y="114"/>
                    <a:pt x="12" y="100"/>
                  </a:cubicBezTo>
                  <a:cubicBezTo>
                    <a:pt x="9" y="108"/>
                    <a:pt x="5" y="116"/>
                    <a:pt x="0" y="123"/>
                  </a:cubicBezTo>
                  <a:cubicBezTo>
                    <a:pt x="0" y="123"/>
                    <a:pt x="0" y="123"/>
                    <a:pt x="0" y="123"/>
                  </a:cubicBezTo>
                  <a:cubicBezTo>
                    <a:pt x="0" y="123"/>
                    <a:pt x="0" y="123"/>
                    <a:pt x="0" y="123"/>
                  </a:cubicBezTo>
                  <a:cubicBezTo>
                    <a:pt x="13" y="138"/>
                    <a:pt x="33" y="147"/>
                    <a:pt x="54" y="147"/>
                  </a:cubicBezTo>
                  <a:cubicBezTo>
                    <a:pt x="57" y="147"/>
                    <a:pt x="59" y="147"/>
                    <a:pt x="62" y="147"/>
                  </a:cubicBezTo>
                  <a:cubicBezTo>
                    <a:pt x="62" y="147"/>
                    <a:pt x="62" y="147"/>
                    <a:pt x="62" y="147"/>
                  </a:cubicBezTo>
                  <a:cubicBezTo>
                    <a:pt x="65" y="146"/>
                    <a:pt x="67" y="146"/>
                    <a:pt x="69" y="145"/>
                  </a:cubicBezTo>
                  <a:cubicBezTo>
                    <a:pt x="70" y="145"/>
                    <a:pt x="70" y="145"/>
                    <a:pt x="70" y="145"/>
                  </a:cubicBezTo>
                  <a:cubicBezTo>
                    <a:pt x="75" y="144"/>
                    <a:pt x="80" y="143"/>
                    <a:pt x="84" y="141"/>
                  </a:cubicBezTo>
                  <a:cubicBezTo>
                    <a:pt x="84" y="141"/>
                    <a:pt x="84" y="141"/>
                    <a:pt x="84" y="141"/>
                  </a:cubicBezTo>
                  <a:cubicBezTo>
                    <a:pt x="95" y="136"/>
                    <a:pt x="105" y="128"/>
                    <a:pt x="112" y="119"/>
                  </a:cubicBezTo>
                  <a:cubicBezTo>
                    <a:pt x="112" y="119"/>
                    <a:pt x="112" y="118"/>
                    <a:pt x="112" y="118"/>
                  </a:cubicBezTo>
                  <a:cubicBezTo>
                    <a:pt x="114" y="117"/>
                    <a:pt x="115" y="115"/>
                    <a:pt x="116" y="113"/>
                  </a:cubicBezTo>
                  <a:cubicBezTo>
                    <a:pt x="123" y="102"/>
                    <a:pt x="128" y="88"/>
                    <a:pt x="128" y="73"/>
                  </a:cubicBezTo>
                  <a:cubicBezTo>
                    <a:pt x="128" y="54"/>
                    <a:pt x="138" y="38"/>
                    <a:pt x="154" y="29"/>
                  </a:cubicBezTo>
                  <a:cubicBezTo>
                    <a:pt x="161" y="26"/>
                    <a:pt x="169" y="23"/>
                    <a:pt x="178" y="23"/>
                  </a:cubicBezTo>
                  <a:cubicBezTo>
                    <a:pt x="195" y="23"/>
                    <a:pt x="211" y="33"/>
                    <a:pt x="220" y="47"/>
                  </a:cubicBezTo>
                  <a:cubicBezTo>
                    <a:pt x="220" y="47"/>
                    <a:pt x="220" y="47"/>
                    <a:pt x="220" y="47"/>
                  </a:cubicBezTo>
                  <a:cubicBezTo>
                    <a:pt x="220" y="47"/>
                    <a:pt x="220" y="47"/>
                    <a:pt x="220" y="47"/>
                  </a:cubicBezTo>
                  <a:cubicBezTo>
                    <a:pt x="223" y="38"/>
                    <a:pt x="227" y="30"/>
                    <a:pt x="232" y="23"/>
                  </a:cubicBezTo>
                  <a:cubicBezTo>
                    <a:pt x="230" y="22"/>
                    <a:pt x="229" y="20"/>
                    <a:pt x="227" y="19"/>
                  </a:cubicBezTo>
                  <a:cubicBezTo>
                    <a:pt x="226" y="18"/>
                    <a:pt x="226" y="18"/>
                    <a:pt x="225" y="17"/>
                  </a:cubicBezTo>
                  <a:cubicBezTo>
                    <a:pt x="224" y="16"/>
                    <a:pt x="223" y="15"/>
                    <a:pt x="222" y="14"/>
                  </a:cubicBezTo>
                  <a:cubicBezTo>
                    <a:pt x="221" y="14"/>
                    <a:pt x="220" y="13"/>
                    <a:pt x="219" y="13"/>
                  </a:cubicBezTo>
                  <a:cubicBezTo>
                    <a:pt x="218" y="12"/>
                    <a:pt x="217" y="11"/>
                    <a:pt x="216" y="10"/>
                  </a:cubicBezTo>
                  <a:cubicBezTo>
                    <a:pt x="215" y="10"/>
                    <a:pt x="214" y="9"/>
                    <a:pt x="214" y="9"/>
                  </a:cubicBezTo>
                  <a:cubicBezTo>
                    <a:pt x="213" y="9"/>
                    <a:pt x="213" y="9"/>
                    <a:pt x="213" y="9"/>
                  </a:cubicBezTo>
                  <a:cubicBezTo>
                    <a:pt x="213" y="9"/>
                    <a:pt x="213" y="9"/>
                    <a:pt x="213" y="9"/>
                  </a:cubicBezTo>
                  <a:cubicBezTo>
                    <a:pt x="202" y="3"/>
                    <a:pt x="190" y="0"/>
                    <a:pt x="178" y="0"/>
                  </a:cubicBezTo>
                  <a:cubicBezTo>
                    <a:pt x="165" y="0"/>
                    <a:pt x="153" y="3"/>
                    <a:pt x="142" y="9"/>
                  </a:cubicBezTo>
                  <a:cubicBezTo>
                    <a:pt x="142" y="9"/>
                    <a:pt x="142" y="9"/>
                    <a:pt x="142" y="9"/>
                  </a:cubicBezTo>
                  <a:cubicBezTo>
                    <a:pt x="126" y="18"/>
                    <a:pt x="113" y="33"/>
                    <a:pt x="107" y="51"/>
                  </a:cubicBezTo>
                  <a:cubicBezTo>
                    <a:pt x="107" y="52"/>
                    <a:pt x="107" y="52"/>
                    <a:pt x="1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1" name="Freeform 1744"/>
            <p:cNvSpPr>
              <a:spLocks/>
            </p:cNvSpPr>
            <p:nvPr/>
          </p:nvSpPr>
          <p:spPr bwMode="auto">
            <a:xfrm>
              <a:off x="5857876" y="5927725"/>
              <a:ext cx="138113" cy="87313"/>
            </a:xfrm>
            <a:custGeom>
              <a:avLst/>
              <a:gdLst>
                <a:gd name="T0" fmla="*/ 107 w 232"/>
                <a:gd name="T1" fmla="*/ 52 h 147"/>
                <a:gd name="T2" fmla="*/ 104 w 232"/>
                <a:gd name="T3" fmla="*/ 67 h 147"/>
                <a:gd name="T4" fmla="*/ 104 w 232"/>
                <a:gd name="T5" fmla="*/ 73 h 147"/>
                <a:gd name="T6" fmla="*/ 104 w 232"/>
                <a:gd name="T7" fmla="*/ 73 h 147"/>
                <a:gd name="T8" fmla="*/ 104 w 232"/>
                <a:gd name="T9" fmla="*/ 73 h 147"/>
                <a:gd name="T10" fmla="*/ 104 w 232"/>
                <a:gd name="T11" fmla="*/ 74 h 147"/>
                <a:gd name="T12" fmla="*/ 104 w 232"/>
                <a:gd name="T13" fmla="*/ 79 h 147"/>
                <a:gd name="T14" fmla="*/ 103 w 232"/>
                <a:gd name="T15" fmla="*/ 84 h 147"/>
                <a:gd name="T16" fmla="*/ 101 w 232"/>
                <a:gd name="T17" fmla="*/ 90 h 147"/>
                <a:gd name="T18" fmla="*/ 96 w 232"/>
                <a:gd name="T19" fmla="*/ 100 h 147"/>
                <a:gd name="T20" fmla="*/ 84 w 232"/>
                <a:gd name="T21" fmla="*/ 113 h 147"/>
                <a:gd name="T22" fmla="*/ 73 w 232"/>
                <a:gd name="T23" fmla="*/ 119 h 147"/>
                <a:gd name="T24" fmla="*/ 66 w 232"/>
                <a:gd name="T25" fmla="*/ 122 h 147"/>
                <a:gd name="T26" fmla="*/ 60 w 232"/>
                <a:gd name="T27" fmla="*/ 123 h 147"/>
                <a:gd name="T28" fmla="*/ 12 w 232"/>
                <a:gd name="T29" fmla="*/ 100 h 147"/>
                <a:gd name="T30" fmla="*/ 0 w 232"/>
                <a:gd name="T31" fmla="*/ 123 h 147"/>
                <a:gd name="T32" fmla="*/ 54 w 232"/>
                <a:gd name="T33" fmla="*/ 147 h 147"/>
                <a:gd name="T34" fmla="*/ 62 w 232"/>
                <a:gd name="T35" fmla="*/ 147 h 147"/>
                <a:gd name="T36" fmla="*/ 70 w 232"/>
                <a:gd name="T37" fmla="*/ 145 h 147"/>
                <a:gd name="T38" fmla="*/ 112 w 232"/>
                <a:gd name="T39" fmla="*/ 118 h 147"/>
                <a:gd name="T40" fmla="*/ 128 w 232"/>
                <a:gd name="T41" fmla="*/ 73 h 147"/>
                <a:gd name="T42" fmla="*/ 178 w 232"/>
                <a:gd name="T43" fmla="*/ 23 h 147"/>
                <a:gd name="T44" fmla="*/ 220 w 232"/>
                <a:gd name="T45" fmla="*/ 47 h 147"/>
                <a:gd name="T46" fmla="*/ 232 w 232"/>
                <a:gd name="T47" fmla="*/ 23 h 147"/>
                <a:gd name="T48" fmla="*/ 225 w 232"/>
                <a:gd name="T49" fmla="*/ 17 h 147"/>
                <a:gd name="T50" fmla="*/ 220 w 232"/>
                <a:gd name="T51" fmla="*/ 13 h 147"/>
                <a:gd name="T52" fmla="*/ 214 w 232"/>
                <a:gd name="T53" fmla="*/ 9 h 147"/>
                <a:gd name="T54" fmla="*/ 213 w 232"/>
                <a:gd name="T55" fmla="*/ 9 h 147"/>
                <a:gd name="T56" fmla="*/ 142 w 232"/>
                <a:gd name="T57" fmla="*/ 9 h 147"/>
                <a:gd name="T58" fmla="*/ 116 w 232"/>
                <a:gd name="T59" fmla="*/ 33 h 147"/>
                <a:gd name="T60" fmla="*/ 116 w 232"/>
                <a:gd name="T61" fmla="*/ 33 h 147"/>
                <a:gd name="T62" fmla="*/ 107 w 232"/>
                <a:gd name="T63"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07" y="52"/>
                  </a:moveTo>
                  <a:cubicBezTo>
                    <a:pt x="107" y="52"/>
                    <a:pt x="107" y="52"/>
                    <a:pt x="107" y="52"/>
                  </a:cubicBezTo>
                  <a:cubicBezTo>
                    <a:pt x="106" y="57"/>
                    <a:pt x="105" y="61"/>
                    <a:pt x="104" y="66"/>
                  </a:cubicBezTo>
                  <a:cubicBezTo>
                    <a:pt x="104" y="66"/>
                    <a:pt x="104" y="66"/>
                    <a:pt x="104" y="67"/>
                  </a:cubicBezTo>
                  <a:cubicBezTo>
                    <a:pt x="104" y="67"/>
                    <a:pt x="104" y="67"/>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73"/>
                    <a:pt x="104" y="74"/>
                    <a:pt x="104" y="74"/>
                  </a:cubicBezTo>
                  <a:cubicBezTo>
                    <a:pt x="104" y="75"/>
                    <a:pt x="104" y="76"/>
                    <a:pt x="104" y="78"/>
                  </a:cubicBezTo>
                  <a:cubicBezTo>
                    <a:pt x="104" y="78"/>
                    <a:pt x="104" y="79"/>
                    <a:pt x="104" y="79"/>
                  </a:cubicBezTo>
                  <a:cubicBezTo>
                    <a:pt x="103" y="80"/>
                    <a:pt x="103" y="81"/>
                    <a:pt x="103" y="82"/>
                  </a:cubicBezTo>
                  <a:cubicBezTo>
                    <a:pt x="103" y="83"/>
                    <a:pt x="103" y="83"/>
                    <a:pt x="103" y="84"/>
                  </a:cubicBezTo>
                  <a:cubicBezTo>
                    <a:pt x="103" y="85"/>
                    <a:pt x="102" y="86"/>
                    <a:pt x="102" y="87"/>
                  </a:cubicBezTo>
                  <a:cubicBezTo>
                    <a:pt x="102" y="88"/>
                    <a:pt x="101" y="89"/>
                    <a:pt x="101" y="90"/>
                  </a:cubicBezTo>
                  <a:cubicBezTo>
                    <a:pt x="101" y="90"/>
                    <a:pt x="101" y="91"/>
                    <a:pt x="101" y="91"/>
                  </a:cubicBezTo>
                  <a:cubicBezTo>
                    <a:pt x="100" y="94"/>
                    <a:pt x="98" y="97"/>
                    <a:pt x="96" y="100"/>
                  </a:cubicBezTo>
                  <a:cubicBezTo>
                    <a:pt x="93" y="105"/>
                    <a:pt x="89" y="110"/>
                    <a:pt x="84" y="113"/>
                  </a:cubicBezTo>
                  <a:cubicBezTo>
                    <a:pt x="84" y="113"/>
                    <a:pt x="84" y="113"/>
                    <a:pt x="84" y="113"/>
                  </a:cubicBezTo>
                  <a:cubicBezTo>
                    <a:pt x="80" y="116"/>
                    <a:pt x="77" y="118"/>
                    <a:pt x="73" y="119"/>
                  </a:cubicBezTo>
                  <a:cubicBezTo>
                    <a:pt x="73" y="119"/>
                    <a:pt x="73" y="119"/>
                    <a:pt x="73" y="119"/>
                  </a:cubicBezTo>
                  <a:cubicBezTo>
                    <a:pt x="71" y="120"/>
                    <a:pt x="69" y="121"/>
                    <a:pt x="68" y="121"/>
                  </a:cubicBezTo>
                  <a:cubicBezTo>
                    <a:pt x="67" y="121"/>
                    <a:pt x="67" y="121"/>
                    <a:pt x="66" y="122"/>
                  </a:cubicBezTo>
                  <a:cubicBezTo>
                    <a:pt x="65" y="122"/>
                    <a:pt x="63" y="122"/>
                    <a:pt x="62" y="123"/>
                  </a:cubicBezTo>
                  <a:cubicBezTo>
                    <a:pt x="61" y="123"/>
                    <a:pt x="61" y="123"/>
                    <a:pt x="60" y="123"/>
                  </a:cubicBezTo>
                  <a:cubicBezTo>
                    <a:pt x="58" y="123"/>
                    <a:pt x="56" y="123"/>
                    <a:pt x="54" y="123"/>
                  </a:cubicBezTo>
                  <a:cubicBezTo>
                    <a:pt x="36" y="123"/>
                    <a:pt x="21" y="114"/>
                    <a:pt x="12" y="100"/>
                  </a:cubicBezTo>
                  <a:cubicBezTo>
                    <a:pt x="9" y="108"/>
                    <a:pt x="5" y="116"/>
                    <a:pt x="0" y="123"/>
                  </a:cubicBezTo>
                  <a:cubicBezTo>
                    <a:pt x="0" y="123"/>
                    <a:pt x="0" y="123"/>
                    <a:pt x="0" y="123"/>
                  </a:cubicBezTo>
                  <a:cubicBezTo>
                    <a:pt x="0" y="123"/>
                    <a:pt x="0" y="123"/>
                    <a:pt x="0" y="123"/>
                  </a:cubicBezTo>
                  <a:cubicBezTo>
                    <a:pt x="14" y="138"/>
                    <a:pt x="33" y="147"/>
                    <a:pt x="54" y="147"/>
                  </a:cubicBezTo>
                  <a:cubicBezTo>
                    <a:pt x="57" y="147"/>
                    <a:pt x="59" y="147"/>
                    <a:pt x="62" y="147"/>
                  </a:cubicBezTo>
                  <a:cubicBezTo>
                    <a:pt x="62" y="147"/>
                    <a:pt x="62" y="147"/>
                    <a:pt x="62" y="147"/>
                  </a:cubicBezTo>
                  <a:cubicBezTo>
                    <a:pt x="65" y="146"/>
                    <a:pt x="67" y="146"/>
                    <a:pt x="70" y="145"/>
                  </a:cubicBezTo>
                  <a:cubicBezTo>
                    <a:pt x="70" y="145"/>
                    <a:pt x="70" y="145"/>
                    <a:pt x="70" y="145"/>
                  </a:cubicBezTo>
                  <a:cubicBezTo>
                    <a:pt x="87" y="142"/>
                    <a:pt x="102" y="132"/>
                    <a:pt x="112" y="119"/>
                  </a:cubicBezTo>
                  <a:cubicBezTo>
                    <a:pt x="112" y="119"/>
                    <a:pt x="112" y="118"/>
                    <a:pt x="112" y="118"/>
                  </a:cubicBezTo>
                  <a:cubicBezTo>
                    <a:pt x="114" y="117"/>
                    <a:pt x="115" y="115"/>
                    <a:pt x="116" y="113"/>
                  </a:cubicBezTo>
                  <a:cubicBezTo>
                    <a:pt x="123" y="102"/>
                    <a:pt x="128" y="88"/>
                    <a:pt x="128" y="73"/>
                  </a:cubicBezTo>
                  <a:cubicBezTo>
                    <a:pt x="128" y="53"/>
                    <a:pt x="140" y="35"/>
                    <a:pt x="158" y="27"/>
                  </a:cubicBezTo>
                  <a:cubicBezTo>
                    <a:pt x="164" y="25"/>
                    <a:pt x="171" y="23"/>
                    <a:pt x="178" y="23"/>
                  </a:cubicBezTo>
                  <a:cubicBezTo>
                    <a:pt x="195" y="23"/>
                    <a:pt x="211" y="33"/>
                    <a:pt x="220" y="47"/>
                  </a:cubicBezTo>
                  <a:cubicBezTo>
                    <a:pt x="220" y="47"/>
                    <a:pt x="220" y="47"/>
                    <a:pt x="220" y="47"/>
                  </a:cubicBezTo>
                  <a:cubicBezTo>
                    <a:pt x="220" y="47"/>
                    <a:pt x="220" y="47"/>
                    <a:pt x="220" y="47"/>
                  </a:cubicBezTo>
                  <a:cubicBezTo>
                    <a:pt x="223" y="38"/>
                    <a:pt x="227" y="30"/>
                    <a:pt x="232" y="23"/>
                  </a:cubicBezTo>
                  <a:cubicBezTo>
                    <a:pt x="230" y="22"/>
                    <a:pt x="229" y="20"/>
                    <a:pt x="227" y="19"/>
                  </a:cubicBezTo>
                  <a:cubicBezTo>
                    <a:pt x="226" y="18"/>
                    <a:pt x="226" y="18"/>
                    <a:pt x="225" y="17"/>
                  </a:cubicBezTo>
                  <a:cubicBezTo>
                    <a:pt x="224" y="16"/>
                    <a:pt x="223" y="15"/>
                    <a:pt x="222" y="14"/>
                  </a:cubicBezTo>
                  <a:cubicBezTo>
                    <a:pt x="221" y="14"/>
                    <a:pt x="220" y="13"/>
                    <a:pt x="220" y="13"/>
                  </a:cubicBezTo>
                  <a:cubicBezTo>
                    <a:pt x="218" y="12"/>
                    <a:pt x="217" y="11"/>
                    <a:pt x="216" y="10"/>
                  </a:cubicBezTo>
                  <a:cubicBezTo>
                    <a:pt x="215" y="10"/>
                    <a:pt x="214" y="9"/>
                    <a:pt x="214" y="9"/>
                  </a:cubicBezTo>
                  <a:cubicBezTo>
                    <a:pt x="213" y="9"/>
                    <a:pt x="213" y="9"/>
                    <a:pt x="213" y="9"/>
                  </a:cubicBezTo>
                  <a:cubicBezTo>
                    <a:pt x="213" y="9"/>
                    <a:pt x="213" y="9"/>
                    <a:pt x="213" y="9"/>
                  </a:cubicBezTo>
                  <a:cubicBezTo>
                    <a:pt x="202" y="3"/>
                    <a:pt x="190" y="0"/>
                    <a:pt x="178" y="0"/>
                  </a:cubicBezTo>
                  <a:cubicBezTo>
                    <a:pt x="165" y="0"/>
                    <a:pt x="153" y="3"/>
                    <a:pt x="142" y="9"/>
                  </a:cubicBezTo>
                  <a:cubicBezTo>
                    <a:pt x="142" y="9"/>
                    <a:pt x="142" y="9"/>
                    <a:pt x="142" y="9"/>
                  </a:cubicBezTo>
                  <a:cubicBezTo>
                    <a:pt x="132" y="15"/>
                    <a:pt x="123" y="23"/>
                    <a:pt x="116" y="33"/>
                  </a:cubicBezTo>
                  <a:cubicBezTo>
                    <a:pt x="116" y="33"/>
                    <a:pt x="116" y="33"/>
                    <a:pt x="116" y="33"/>
                  </a:cubicBezTo>
                  <a:cubicBezTo>
                    <a:pt x="116" y="33"/>
                    <a:pt x="116" y="33"/>
                    <a:pt x="116" y="33"/>
                  </a:cubicBezTo>
                  <a:cubicBezTo>
                    <a:pt x="112" y="39"/>
                    <a:pt x="109" y="45"/>
                    <a:pt x="107" y="51"/>
                  </a:cubicBezTo>
                  <a:cubicBezTo>
                    <a:pt x="107" y="51"/>
                    <a:pt x="107" y="52"/>
                    <a:pt x="107"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2" name="Freeform 1745"/>
            <p:cNvSpPr>
              <a:spLocks/>
            </p:cNvSpPr>
            <p:nvPr/>
          </p:nvSpPr>
          <p:spPr bwMode="auto">
            <a:xfrm>
              <a:off x="5527676" y="6581775"/>
              <a:ext cx="68263" cy="68263"/>
            </a:xfrm>
            <a:custGeom>
              <a:avLst/>
              <a:gdLst>
                <a:gd name="T0" fmla="*/ 61 w 115"/>
                <a:gd name="T1" fmla="*/ 24 h 113"/>
                <a:gd name="T2" fmla="*/ 103 w 115"/>
                <a:gd name="T3" fmla="*/ 48 h 113"/>
                <a:gd name="T4" fmla="*/ 115 w 115"/>
                <a:gd name="T5" fmla="*/ 24 h 113"/>
                <a:gd name="T6" fmla="*/ 61 w 115"/>
                <a:gd name="T7" fmla="*/ 0 h 113"/>
                <a:gd name="T8" fmla="*/ 0 w 115"/>
                <a:gd name="T9" fmla="*/ 33 h 113"/>
                <a:gd name="T10" fmla="*/ 0 w 115"/>
                <a:gd name="T11" fmla="*/ 113 h 113"/>
                <a:gd name="T12" fmla="*/ 11 w 115"/>
                <a:gd name="T13" fmla="*/ 74 h 113"/>
                <a:gd name="T14" fmla="*/ 61 w 115"/>
                <a:gd name="T15" fmla="*/ 24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61" y="24"/>
                  </a:moveTo>
                  <a:cubicBezTo>
                    <a:pt x="79" y="24"/>
                    <a:pt x="94" y="34"/>
                    <a:pt x="103" y="48"/>
                  </a:cubicBezTo>
                  <a:cubicBezTo>
                    <a:pt x="106" y="39"/>
                    <a:pt x="110" y="31"/>
                    <a:pt x="115" y="24"/>
                  </a:cubicBezTo>
                  <a:cubicBezTo>
                    <a:pt x="102" y="10"/>
                    <a:pt x="82" y="0"/>
                    <a:pt x="61" y="0"/>
                  </a:cubicBezTo>
                  <a:cubicBezTo>
                    <a:pt x="35" y="0"/>
                    <a:pt x="13" y="13"/>
                    <a:pt x="0" y="33"/>
                  </a:cubicBezTo>
                  <a:cubicBezTo>
                    <a:pt x="0" y="113"/>
                    <a:pt x="0" y="113"/>
                    <a:pt x="0" y="113"/>
                  </a:cubicBezTo>
                  <a:cubicBezTo>
                    <a:pt x="7" y="102"/>
                    <a:pt x="11" y="89"/>
                    <a:pt x="11" y="74"/>
                  </a:cubicBezTo>
                  <a:cubicBezTo>
                    <a:pt x="11" y="47"/>
                    <a:pt x="33" y="24"/>
                    <a:pt x="61"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3" name="Freeform 1746"/>
            <p:cNvSpPr>
              <a:spLocks/>
            </p:cNvSpPr>
            <p:nvPr/>
          </p:nvSpPr>
          <p:spPr bwMode="auto">
            <a:xfrm>
              <a:off x="5532438" y="6581775"/>
              <a:ext cx="138113" cy="88900"/>
            </a:xfrm>
            <a:custGeom>
              <a:avLst/>
              <a:gdLst>
                <a:gd name="T0" fmla="*/ 128 w 232"/>
                <a:gd name="T1" fmla="*/ 74 h 148"/>
                <a:gd name="T2" fmla="*/ 128 w 232"/>
                <a:gd name="T3" fmla="*/ 74 h 148"/>
                <a:gd name="T4" fmla="*/ 177 w 232"/>
                <a:gd name="T5" fmla="*/ 24 h 148"/>
                <a:gd name="T6" fmla="*/ 220 w 232"/>
                <a:gd name="T7" fmla="*/ 48 h 148"/>
                <a:gd name="T8" fmla="*/ 232 w 232"/>
                <a:gd name="T9" fmla="*/ 24 h 148"/>
                <a:gd name="T10" fmla="*/ 177 w 232"/>
                <a:gd name="T11" fmla="*/ 0 h 148"/>
                <a:gd name="T12" fmla="*/ 116 w 232"/>
                <a:gd name="T13" fmla="*/ 34 h 148"/>
                <a:gd name="T14" fmla="*/ 116 w 232"/>
                <a:gd name="T15" fmla="*/ 34 h 148"/>
                <a:gd name="T16" fmla="*/ 115 w 232"/>
                <a:gd name="T17" fmla="*/ 35 h 148"/>
                <a:gd name="T18" fmla="*/ 111 w 232"/>
                <a:gd name="T19" fmla="*/ 41 h 148"/>
                <a:gd name="T20" fmla="*/ 110 w 232"/>
                <a:gd name="T21" fmla="*/ 44 h 148"/>
                <a:gd name="T22" fmla="*/ 109 w 232"/>
                <a:gd name="T23" fmla="*/ 47 h 148"/>
                <a:gd name="T24" fmla="*/ 108 w 232"/>
                <a:gd name="T25" fmla="*/ 50 h 148"/>
                <a:gd name="T26" fmla="*/ 107 w 232"/>
                <a:gd name="T27" fmla="*/ 53 h 148"/>
                <a:gd name="T28" fmla="*/ 105 w 232"/>
                <a:gd name="T29" fmla="*/ 59 h 148"/>
                <a:gd name="T30" fmla="*/ 105 w 232"/>
                <a:gd name="T31" fmla="*/ 61 h 148"/>
                <a:gd name="T32" fmla="*/ 104 w 232"/>
                <a:gd name="T33" fmla="*/ 65 h 148"/>
                <a:gd name="T34" fmla="*/ 104 w 232"/>
                <a:gd name="T35" fmla="*/ 67 h 148"/>
                <a:gd name="T36" fmla="*/ 104 w 232"/>
                <a:gd name="T37" fmla="*/ 74 h 148"/>
                <a:gd name="T38" fmla="*/ 104 w 232"/>
                <a:gd name="T39" fmla="*/ 74 h 148"/>
                <a:gd name="T40" fmla="*/ 104 w 232"/>
                <a:gd name="T41" fmla="*/ 74 h 148"/>
                <a:gd name="T42" fmla="*/ 104 w 232"/>
                <a:gd name="T43" fmla="*/ 74 h 148"/>
                <a:gd name="T44" fmla="*/ 104 w 232"/>
                <a:gd name="T45" fmla="*/ 74 h 148"/>
                <a:gd name="T46" fmla="*/ 96 w 232"/>
                <a:gd name="T47" fmla="*/ 101 h 148"/>
                <a:gd name="T48" fmla="*/ 54 w 232"/>
                <a:gd name="T49" fmla="*/ 124 h 148"/>
                <a:gd name="T50" fmla="*/ 12 w 232"/>
                <a:gd name="T51" fmla="*/ 101 h 148"/>
                <a:gd name="T52" fmla="*/ 0 w 232"/>
                <a:gd name="T53" fmla="*/ 124 h 148"/>
                <a:gd name="T54" fmla="*/ 54 w 232"/>
                <a:gd name="T55" fmla="*/ 148 h 148"/>
                <a:gd name="T56" fmla="*/ 108 w 232"/>
                <a:gd name="T57" fmla="*/ 124 h 148"/>
                <a:gd name="T58" fmla="*/ 116 w 232"/>
                <a:gd name="T59" fmla="*/ 114 h 148"/>
                <a:gd name="T60" fmla="*/ 128 w 232"/>
                <a:gd name="T61" fmla="*/ 74 h 148"/>
                <a:gd name="T62" fmla="*/ 128 w 232"/>
                <a:gd name="T63"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28" y="74"/>
                  </a:moveTo>
                  <a:cubicBezTo>
                    <a:pt x="128" y="74"/>
                    <a:pt x="128" y="74"/>
                    <a:pt x="128" y="74"/>
                  </a:cubicBezTo>
                  <a:cubicBezTo>
                    <a:pt x="128" y="47"/>
                    <a:pt x="150" y="24"/>
                    <a:pt x="177" y="24"/>
                  </a:cubicBezTo>
                  <a:cubicBezTo>
                    <a:pt x="195" y="24"/>
                    <a:pt x="211" y="34"/>
                    <a:pt x="220" y="48"/>
                  </a:cubicBezTo>
                  <a:cubicBezTo>
                    <a:pt x="222" y="39"/>
                    <a:pt x="226" y="31"/>
                    <a:pt x="232" y="24"/>
                  </a:cubicBezTo>
                  <a:cubicBezTo>
                    <a:pt x="218" y="10"/>
                    <a:pt x="199" y="0"/>
                    <a:pt x="177" y="0"/>
                  </a:cubicBezTo>
                  <a:cubicBezTo>
                    <a:pt x="152" y="0"/>
                    <a:pt x="129" y="14"/>
                    <a:pt x="116" y="34"/>
                  </a:cubicBezTo>
                  <a:cubicBezTo>
                    <a:pt x="116" y="34"/>
                    <a:pt x="116" y="34"/>
                    <a:pt x="116" y="34"/>
                  </a:cubicBezTo>
                  <a:cubicBezTo>
                    <a:pt x="116" y="34"/>
                    <a:pt x="115" y="35"/>
                    <a:pt x="115" y="35"/>
                  </a:cubicBezTo>
                  <a:cubicBezTo>
                    <a:pt x="114" y="37"/>
                    <a:pt x="113" y="39"/>
                    <a:pt x="111"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7"/>
                    <a:pt x="105" y="59"/>
                  </a:cubicBezTo>
                  <a:cubicBezTo>
                    <a:pt x="105" y="59"/>
                    <a:pt x="105" y="60"/>
                    <a:pt x="105" y="61"/>
                  </a:cubicBezTo>
                  <a:cubicBezTo>
                    <a:pt x="105" y="62"/>
                    <a:pt x="104" y="64"/>
                    <a:pt x="104"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4" name="Freeform 1747"/>
            <p:cNvSpPr>
              <a:spLocks/>
            </p:cNvSpPr>
            <p:nvPr/>
          </p:nvSpPr>
          <p:spPr bwMode="auto">
            <a:xfrm>
              <a:off x="5605463" y="6581775"/>
              <a:ext cx="138113" cy="88900"/>
            </a:xfrm>
            <a:custGeom>
              <a:avLst/>
              <a:gdLst>
                <a:gd name="T0" fmla="*/ 116 w 232"/>
                <a:gd name="T1" fmla="*/ 114 h 148"/>
                <a:gd name="T2" fmla="*/ 128 w 232"/>
                <a:gd name="T3" fmla="*/ 74 h 148"/>
                <a:gd name="T4" fmla="*/ 178 w 232"/>
                <a:gd name="T5" fmla="*/ 24 h 148"/>
                <a:gd name="T6" fmla="*/ 220 w 232"/>
                <a:gd name="T7" fmla="*/ 48 h 148"/>
                <a:gd name="T8" fmla="*/ 232 w 232"/>
                <a:gd name="T9" fmla="*/ 24 h 148"/>
                <a:gd name="T10" fmla="*/ 178 w 232"/>
                <a:gd name="T11" fmla="*/ 0 h 148"/>
                <a:gd name="T12" fmla="*/ 104 w 232"/>
                <a:gd name="T13" fmla="*/ 74 h 148"/>
                <a:gd name="T14" fmla="*/ 54 w 232"/>
                <a:gd name="T15" fmla="*/ 124 h 148"/>
                <a:gd name="T16" fmla="*/ 12 w 232"/>
                <a:gd name="T17" fmla="*/ 101 h 148"/>
                <a:gd name="T18" fmla="*/ 0 w 232"/>
                <a:gd name="T19" fmla="*/ 124 h 148"/>
                <a:gd name="T20" fmla="*/ 54 w 232"/>
                <a:gd name="T21" fmla="*/ 148 h 148"/>
                <a:gd name="T22" fmla="*/ 116 w 232"/>
                <a:gd name="T23" fmla="*/ 11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116" y="114"/>
                  </a:moveTo>
                  <a:cubicBezTo>
                    <a:pt x="124" y="103"/>
                    <a:pt x="128" y="89"/>
                    <a:pt x="128" y="74"/>
                  </a:cubicBezTo>
                  <a:cubicBezTo>
                    <a:pt x="128" y="47"/>
                    <a:pt x="151" y="24"/>
                    <a:pt x="178" y="24"/>
                  </a:cubicBezTo>
                  <a:cubicBezTo>
                    <a:pt x="196" y="24"/>
                    <a:pt x="211" y="34"/>
                    <a:pt x="220" y="48"/>
                  </a:cubicBezTo>
                  <a:cubicBezTo>
                    <a:pt x="223" y="39"/>
                    <a:pt x="227" y="31"/>
                    <a:pt x="232" y="24"/>
                  </a:cubicBezTo>
                  <a:cubicBezTo>
                    <a:pt x="219" y="10"/>
                    <a:pt x="199" y="0"/>
                    <a:pt x="178" y="0"/>
                  </a:cubicBezTo>
                  <a:cubicBezTo>
                    <a:pt x="137" y="0"/>
                    <a:pt x="104" y="33"/>
                    <a:pt x="104" y="74"/>
                  </a:cubicBezTo>
                  <a:cubicBezTo>
                    <a:pt x="104" y="102"/>
                    <a:pt x="82" y="124"/>
                    <a:pt x="54" y="124"/>
                  </a:cubicBezTo>
                  <a:cubicBezTo>
                    <a:pt x="37" y="124"/>
                    <a:pt x="21" y="115"/>
                    <a:pt x="12" y="101"/>
                  </a:cubicBezTo>
                  <a:cubicBezTo>
                    <a:pt x="10" y="109"/>
                    <a:pt x="5" y="117"/>
                    <a:pt x="0" y="124"/>
                  </a:cubicBezTo>
                  <a:cubicBezTo>
                    <a:pt x="14" y="139"/>
                    <a:pt x="33" y="148"/>
                    <a:pt x="54" y="148"/>
                  </a:cubicBezTo>
                  <a:cubicBezTo>
                    <a:pt x="80" y="148"/>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5" name="Freeform 1748"/>
            <p:cNvSpPr>
              <a:spLocks/>
            </p:cNvSpPr>
            <p:nvPr/>
          </p:nvSpPr>
          <p:spPr bwMode="auto">
            <a:xfrm>
              <a:off x="5678488" y="6581775"/>
              <a:ext cx="138113" cy="88900"/>
            </a:xfrm>
            <a:custGeom>
              <a:avLst/>
              <a:gdLst>
                <a:gd name="T0" fmla="*/ 96 w 232"/>
                <a:gd name="T1" fmla="*/ 101 h 148"/>
                <a:gd name="T2" fmla="*/ 54 w 232"/>
                <a:gd name="T3" fmla="*/ 124 h 148"/>
                <a:gd name="T4" fmla="*/ 12 w 232"/>
                <a:gd name="T5" fmla="*/ 101 h 148"/>
                <a:gd name="T6" fmla="*/ 0 w 232"/>
                <a:gd name="T7" fmla="*/ 124 h 148"/>
                <a:gd name="T8" fmla="*/ 54 w 232"/>
                <a:gd name="T9" fmla="*/ 148 h 148"/>
                <a:gd name="T10" fmla="*/ 108 w 232"/>
                <a:gd name="T11" fmla="*/ 124 h 148"/>
                <a:gd name="T12" fmla="*/ 116 w 232"/>
                <a:gd name="T13" fmla="*/ 114 h 148"/>
                <a:gd name="T14" fmla="*/ 128 w 232"/>
                <a:gd name="T15" fmla="*/ 74 h 148"/>
                <a:gd name="T16" fmla="*/ 128 w 232"/>
                <a:gd name="T17" fmla="*/ 74 h 148"/>
                <a:gd name="T18" fmla="*/ 128 w 232"/>
                <a:gd name="T19" fmla="*/ 74 h 148"/>
                <a:gd name="T20" fmla="*/ 178 w 232"/>
                <a:gd name="T21" fmla="*/ 24 h 148"/>
                <a:gd name="T22" fmla="*/ 220 w 232"/>
                <a:gd name="T23" fmla="*/ 48 h 148"/>
                <a:gd name="T24" fmla="*/ 232 w 232"/>
                <a:gd name="T25" fmla="*/ 24 h 148"/>
                <a:gd name="T26" fmla="*/ 178 w 232"/>
                <a:gd name="T27" fmla="*/ 0 h 148"/>
                <a:gd name="T28" fmla="*/ 116 w 232"/>
                <a:gd name="T29" fmla="*/ 34 h 148"/>
                <a:gd name="T30" fmla="*/ 116 w 232"/>
                <a:gd name="T31" fmla="*/ 34 h 148"/>
                <a:gd name="T32" fmla="*/ 115 w 232"/>
                <a:gd name="T33" fmla="*/ 35 h 148"/>
                <a:gd name="T34" fmla="*/ 112 w 232"/>
                <a:gd name="T35" fmla="*/ 41 h 148"/>
                <a:gd name="T36" fmla="*/ 110 w 232"/>
                <a:gd name="T37" fmla="*/ 44 h 148"/>
                <a:gd name="T38" fmla="*/ 109 w 232"/>
                <a:gd name="T39" fmla="*/ 47 h 148"/>
                <a:gd name="T40" fmla="*/ 108 w 232"/>
                <a:gd name="T41" fmla="*/ 50 h 148"/>
                <a:gd name="T42" fmla="*/ 107 w 232"/>
                <a:gd name="T43" fmla="*/ 53 h 148"/>
                <a:gd name="T44" fmla="*/ 106 w 232"/>
                <a:gd name="T45" fmla="*/ 59 h 148"/>
                <a:gd name="T46" fmla="*/ 105 w 232"/>
                <a:gd name="T47" fmla="*/ 61 h 148"/>
                <a:gd name="T48" fmla="*/ 104 w 232"/>
                <a:gd name="T49" fmla="*/ 65 h 148"/>
                <a:gd name="T50" fmla="*/ 104 w 232"/>
                <a:gd name="T51" fmla="*/ 67 h 148"/>
                <a:gd name="T52" fmla="*/ 104 w 232"/>
                <a:gd name="T53" fmla="*/ 74 h 148"/>
                <a:gd name="T54" fmla="*/ 104 w 232"/>
                <a:gd name="T55" fmla="*/ 74 h 148"/>
                <a:gd name="T56" fmla="*/ 104 w 232"/>
                <a:gd name="T57" fmla="*/ 74 h 148"/>
                <a:gd name="T58" fmla="*/ 104 w 232"/>
                <a:gd name="T59" fmla="*/ 74 h 148"/>
                <a:gd name="T60" fmla="*/ 104 w 232"/>
                <a:gd name="T61" fmla="*/ 74 h 148"/>
                <a:gd name="T62" fmla="*/ 96 w 232"/>
                <a:gd name="T63" fmla="*/ 10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96" y="101"/>
                  </a:moveTo>
                  <a:cubicBezTo>
                    <a:pt x="87" y="115"/>
                    <a:pt x="72" y="124"/>
                    <a:pt x="54" y="124"/>
                  </a:cubicBezTo>
                  <a:cubicBezTo>
                    <a:pt x="36" y="124"/>
                    <a:pt x="21" y="115"/>
                    <a:pt x="12" y="101"/>
                  </a:cubicBezTo>
                  <a:cubicBezTo>
                    <a:pt x="9" y="109"/>
                    <a:pt x="5" y="117"/>
                    <a:pt x="0" y="124"/>
                  </a:cubicBezTo>
                  <a:cubicBezTo>
                    <a:pt x="13" y="139"/>
                    <a:pt x="33" y="148"/>
                    <a:pt x="54" y="148"/>
                  </a:cubicBezTo>
                  <a:cubicBezTo>
                    <a:pt x="75" y="148"/>
                    <a:pt x="95" y="139"/>
                    <a:pt x="108" y="124"/>
                  </a:cubicBezTo>
                  <a:cubicBezTo>
                    <a:pt x="111" y="121"/>
                    <a:pt x="113"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2" y="39"/>
                    <a:pt x="227" y="31"/>
                    <a:pt x="232" y="24"/>
                  </a:cubicBezTo>
                  <a:cubicBezTo>
                    <a:pt x="218" y="10"/>
                    <a:pt x="199" y="0"/>
                    <a:pt x="178" y="0"/>
                  </a:cubicBezTo>
                  <a:cubicBezTo>
                    <a:pt x="152" y="0"/>
                    <a:pt x="129" y="14"/>
                    <a:pt x="116" y="34"/>
                  </a:cubicBezTo>
                  <a:cubicBezTo>
                    <a:pt x="116" y="34"/>
                    <a:pt x="116" y="34"/>
                    <a:pt x="116" y="34"/>
                  </a:cubicBezTo>
                  <a:cubicBezTo>
                    <a:pt x="116" y="34"/>
                    <a:pt x="116" y="35"/>
                    <a:pt x="115" y="35"/>
                  </a:cubicBezTo>
                  <a:cubicBezTo>
                    <a:pt x="114" y="37"/>
                    <a:pt x="113" y="39"/>
                    <a:pt x="112" y="41"/>
                  </a:cubicBezTo>
                  <a:cubicBezTo>
                    <a:pt x="111" y="42"/>
                    <a:pt x="111" y="43"/>
                    <a:pt x="110" y="44"/>
                  </a:cubicBezTo>
                  <a:cubicBezTo>
                    <a:pt x="110" y="45"/>
                    <a:pt x="109" y="46"/>
                    <a:pt x="109" y="47"/>
                  </a:cubicBezTo>
                  <a:cubicBezTo>
                    <a:pt x="109" y="48"/>
                    <a:pt x="108" y="49"/>
                    <a:pt x="108" y="50"/>
                  </a:cubicBezTo>
                  <a:cubicBezTo>
                    <a:pt x="108" y="51"/>
                    <a:pt x="107" y="52"/>
                    <a:pt x="107" y="53"/>
                  </a:cubicBezTo>
                  <a:cubicBezTo>
                    <a:pt x="106" y="55"/>
                    <a:pt x="106" y="57"/>
                    <a:pt x="106" y="59"/>
                  </a:cubicBezTo>
                  <a:cubicBezTo>
                    <a:pt x="105" y="59"/>
                    <a:pt x="105" y="60"/>
                    <a:pt x="105" y="61"/>
                  </a:cubicBezTo>
                  <a:cubicBezTo>
                    <a:pt x="105" y="62"/>
                    <a:pt x="105" y="64"/>
                    <a:pt x="104"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6" name="Freeform 1749"/>
            <p:cNvSpPr>
              <a:spLocks/>
            </p:cNvSpPr>
            <p:nvPr/>
          </p:nvSpPr>
          <p:spPr bwMode="auto">
            <a:xfrm>
              <a:off x="5751513" y="6581775"/>
              <a:ext cx="138113" cy="88900"/>
            </a:xfrm>
            <a:custGeom>
              <a:avLst/>
              <a:gdLst>
                <a:gd name="T0" fmla="*/ 55 w 232"/>
                <a:gd name="T1" fmla="*/ 124 h 148"/>
                <a:gd name="T2" fmla="*/ 12 w 232"/>
                <a:gd name="T3" fmla="*/ 101 h 148"/>
                <a:gd name="T4" fmla="*/ 0 w 232"/>
                <a:gd name="T5" fmla="*/ 124 h 148"/>
                <a:gd name="T6" fmla="*/ 55 w 232"/>
                <a:gd name="T7" fmla="*/ 148 h 148"/>
                <a:gd name="T8" fmla="*/ 116 w 232"/>
                <a:gd name="T9" fmla="*/ 114 h 148"/>
                <a:gd name="T10" fmla="*/ 128 w 232"/>
                <a:gd name="T11" fmla="*/ 74 h 148"/>
                <a:gd name="T12" fmla="*/ 178 w 232"/>
                <a:gd name="T13" fmla="*/ 24 h 148"/>
                <a:gd name="T14" fmla="*/ 220 w 232"/>
                <a:gd name="T15" fmla="*/ 48 h 148"/>
                <a:gd name="T16" fmla="*/ 232 w 232"/>
                <a:gd name="T17" fmla="*/ 24 h 148"/>
                <a:gd name="T18" fmla="*/ 178 w 232"/>
                <a:gd name="T19" fmla="*/ 0 h 148"/>
                <a:gd name="T20" fmla="*/ 104 w 232"/>
                <a:gd name="T21" fmla="*/ 74 h 148"/>
                <a:gd name="T22" fmla="*/ 55 w 232"/>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8">
                  <a:moveTo>
                    <a:pt x="55" y="124"/>
                  </a:moveTo>
                  <a:cubicBezTo>
                    <a:pt x="37" y="124"/>
                    <a:pt x="21" y="115"/>
                    <a:pt x="12" y="101"/>
                  </a:cubicBezTo>
                  <a:cubicBezTo>
                    <a:pt x="10" y="109"/>
                    <a:pt x="6" y="117"/>
                    <a:pt x="0" y="124"/>
                  </a:cubicBezTo>
                  <a:cubicBezTo>
                    <a:pt x="14" y="139"/>
                    <a:pt x="33" y="148"/>
                    <a:pt x="55" y="148"/>
                  </a:cubicBezTo>
                  <a:cubicBezTo>
                    <a:pt x="80" y="148"/>
                    <a:pt x="103" y="134"/>
                    <a:pt x="116" y="114"/>
                  </a:cubicBezTo>
                  <a:cubicBezTo>
                    <a:pt x="124" y="103"/>
                    <a:pt x="128" y="89"/>
                    <a:pt x="128" y="74"/>
                  </a:cubicBezTo>
                  <a:cubicBezTo>
                    <a:pt x="128" y="47"/>
                    <a:pt x="151" y="24"/>
                    <a:pt x="178" y="24"/>
                  </a:cubicBezTo>
                  <a:cubicBezTo>
                    <a:pt x="196" y="24"/>
                    <a:pt x="211" y="34"/>
                    <a:pt x="220" y="48"/>
                  </a:cubicBezTo>
                  <a:cubicBezTo>
                    <a:pt x="223" y="39"/>
                    <a:pt x="227" y="31"/>
                    <a:pt x="232" y="24"/>
                  </a:cubicBezTo>
                  <a:cubicBezTo>
                    <a:pt x="219" y="10"/>
                    <a:pt x="199" y="0"/>
                    <a:pt x="178" y="0"/>
                  </a:cubicBezTo>
                  <a:cubicBezTo>
                    <a:pt x="137" y="0"/>
                    <a:pt x="104" y="33"/>
                    <a:pt x="104" y="74"/>
                  </a:cubicBezTo>
                  <a:cubicBezTo>
                    <a:pt x="104" y="102"/>
                    <a:pt x="82" y="124"/>
                    <a:pt x="55"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7" name="Freeform 1750"/>
            <p:cNvSpPr>
              <a:spLocks/>
            </p:cNvSpPr>
            <p:nvPr/>
          </p:nvSpPr>
          <p:spPr bwMode="auto">
            <a:xfrm>
              <a:off x="5826126" y="6581775"/>
              <a:ext cx="138113" cy="88900"/>
            </a:xfrm>
            <a:custGeom>
              <a:avLst/>
              <a:gdLst>
                <a:gd name="T0" fmla="*/ 116 w 232"/>
                <a:gd name="T1" fmla="*/ 34 h 148"/>
                <a:gd name="T2" fmla="*/ 116 w 232"/>
                <a:gd name="T3" fmla="*/ 34 h 148"/>
                <a:gd name="T4" fmla="*/ 115 w 232"/>
                <a:gd name="T5" fmla="*/ 35 h 148"/>
                <a:gd name="T6" fmla="*/ 112 w 232"/>
                <a:gd name="T7" fmla="*/ 41 h 148"/>
                <a:gd name="T8" fmla="*/ 110 w 232"/>
                <a:gd name="T9" fmla="*/ 44 h 148"/>
                <a:gd name="T10" fmla="*/ 109 w 232"/>
                <a:gd name="T11" fmla="*/ 47 h 148"/>
                <a:gd name="T12" fmla="*/ 108 w 232"/>
                <a:gd name="T13" fmla="*/ 50 h 148"/>
                <a:gd name="T14" fmla="*/ 107 w 232"/>
                <a:gd name="T15" fmla="*/ 53 h 148"/>
                <a:gd name="T16" fmla="*/ 106 w 232"/>
                <a:gd name="T17" fmla="*/ 59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5"/>
                    <a:pt x="115" y="35"/>
                  </a:cubicBezTo>
                  <a:cubicBezTo>
                    <a:pt x="114" y="37"/>
                    <a:pt x="113" y="39"/>
                    <a:pt x="112" y="41"/>
                  </a:cubicBezTo>
                  <a:cubicBezTo>
                    <a:pt x="111" y="42"/>
                    <a:pt x="111" y="43"/>
                    <a:pt x="110" y="44"/>
                  </a:cubicBezTo>
                  <a:cubicBezTo>
                    <a:pt x="110" y="45"/>
                    <a:pt x="110" y="46"/>
                    <a:pt x="109" y="47"/>
                  </a:cubicBezTo>
                  <a:cubicBezTo>
                    <a:pt x="109" y="48"/>
                    <a:pt x="108" y="49"/>
                    <a:pt x="108" y="50"/>
                  </a:cubicBezTo>
                  <a:cubicBezTo>
                    <a:pt x="108" y="51"/>
                    <a:pt x="107" y="52"/>
                    <a:pt x="107" y="53"/>
                  </a:cubicBezTo>
                  <a:cubicBezTo>
                    <a:pt x="107" y="55"/>
                    <a:pt x="106" y="57"/>
                    <a:pt x="106" y="59"/>
                  </a:cubicBezTo>
                  <a:cubicBezTo>
                    <a:pt x="105" y="59"/>
                    <a:pt x="105" y="60"/>
                    <a:pt x="105" y="61"/>
                  </a:cubicBezTo>
                  <a:cubicBezTo>
                    <a:pt x="105" y="62"/>
                    <a:pt x="105" y="64"/>
                    <a:pt x="105" y="65"/>
                  </a:cubicBezTo>
                  <a:cubicBezTo>
                    <a:pt x="104"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5"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10"/>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8" name="Freeform 1751"/>
            <p:cNvSpPr>
              <a:spLocks/>
            </p:cNvSpPr>
            <p:nvPr/>
          </p:nvSpPr>
          <p:spPr bwMode="auto">
            <a:xfrm>
              <a:off x="5899151" y="6581775"/>
              <a:ext cx="138113" cy="88900"/>
            </a:xfrm>
            <a:custGeom>
              <a:avLst/>
              <a:gdLst>
                <a:gd name="T0" fmla="*/ 54 w 231"/>
                <a:gd name="T1" fmla="*/ 124 h 148"/>
                <a:gd name="T2" fmla="*/ 12 w 231"/>
                <a:gd name="T3" fmla="*/ 101 h 148"/>
                <a:gd name="T4" fmla="*/ 0 w 231"/>
                <a:gd name="T5" fmla="*/ 124 h 148"/>
                <a:gd name="T6" fmla="*/ 54 w 231"/>
                <a:gd name="T7" fmla="*/ 148 h 148"/>
                <a:gd name="T8" fmla="*/ 115 w 231"/>
                <a:gd name="T9" fmla="*/ 114 h 148"/>
                <a:gd name="T10" fmla="*/ 127 w 231"/>
                <a:gd name="T11" fmla="*/ 74 h 148"/>
                <a:gd name="T12" fmla="*/ 177 w 231"/>
                <a:gd name="T13" fmla="*/ 24 h 148"/>
                <a:gd name="T14" fmla="*/ 219 w 231"/>
                <a:gd name="T15" fmla="*/ 48 h 148"/>
                <a:gd name="T16" fmla="*/ 231 w 231"/>
                <a:gd name="T17" fmla="*/ 24 h 148"/>
                <a:gd name="T18" fmla="*/ 177 w 231"/>
                <a:gd name="T19" fmla="*/ 0 h 148"/>
                <a:gd name="T20" fmla="*/ 103 w 231"/>
                <a:gd name="T21" fmla="*/ 74 h 148"/>
                <a:gd name="T22" fmla="*/ 54 w 231"/>
                <a:gd name="T23" fmla="*/ 1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8">
                  <a:moveTo>
                    <a:pt x="54" y="124"/>
                  </a:moveTo>
                  <a:cubicBezTo>
                    <a:pt x="36" y="124"/>
                    <a:pt x="20" y="115"/>
                    <a:pt x="12" y="101"/>
                  </a:cubicBezTo>
                  <a:cubicBezTo>
                    <a:pt x="9" y="109"/>
                    <a:pt x="5" y="117"/>
                    <a:pt x="0" y="124"/>
                  </a:cubicBezTo>
                  <a:cubicBezTo>
                    <a:pt x="13" y="139"/>
                    <a:pt x="32" y="148"/>
                    <a:pt x="54" y="148"/>
                  </a:cubicBezTo>
                  <a:cubicBezTo>
                    <a:pt x="80" y="148"/>
                    <a:pt x="102" y="134"/>
                    <a:pt x="115" y="114"/>
                  </a:cubicBezTo>
                  <a:cubicBezTo>
                    <a:pt x="123" y="103"/>
                    <a:pt x="127" y="89"/>
                    <a:pt x="127" y="74"/>
                  </a:cubicBezTo>
                  <a:cubicBezTo>
                    <a:pt x="127" y="47"/>
                    <a:pt x="150" y="24"/>
                    <a:pt x="177" y="24"/>
                  </a:cubicBezTo>
                  <a:cubicBezTo>
                    <a:pt x="195" y="24"/>
                    <a:pt x="210" y="34"/>
                    <a:pt x="219" y="48"/>
                  </a:cubicBezTo>
                  <a:cubicBezTo>
                    <a:pt x="222" y="39"/>
                    <a:pt x="226" y="31"/>
                    <a:pt x="231" y="24"/>
                  </a:cubicBezTo>
                  <a:cubicBezTo>
                    <a:pt x="218" y="10"/>
                    <a:pt x="199" y="0"/>
                    <a:pt x="177" y="0"/>
                  </a:cubicBezTo>
                  <a:cubicBezTo>
                    <a:pt x="137" y="0"/>
                    <a:pt x="103" y="33"/>
                    <a:pt x="103" y="74"/>
                  </a:cubicBezTo>
                  <a:cubicBezTo>
                    <a:pt x="103" y="102"/>
                    <a:pt x="81" y="124"/>
                    <a:pt x="54" y="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9" name="Freeform 1752"/>
            <p:cNvSpPr>
              <a:spLocks/>
            </p:cNvSpPr>
            <p:nvPr/>
          </p:nvSpPr>
          <p:spPr bwMode="auto">
            <a:xfrm>
              <a:off x="5973763" y="6581775"/>
              <a:ext cx="138113" cy="88900"/>
            </a:xfrm>
            <a:custGeom>
              <a:avLst/>
              <a:gdLst>
                <a:gd name="T0" fmla="*/ 116 w 232"/>
                <a:gd name="T1" fmla="*/ 34 h 148"/>
                <a:gd name="T2" fmla="*/ 116 w 232"/>
                <a:gd name="T3" fmla="*/ 34 h 148"/>
                <a:gd name="T4" fmla="*/ 116 w 232"/>
                <a:gd name="T5" fmla="*/ 35 h 148"/>
                <a:gd name="T6" fmla="*/ 112 w 232"/>
                <a:gd name="T7" fmla="*/ 41 h 148"/>
                <a:gd name="T8" fmla="*/ 111 w 232"/>
                <a:gd name="T9" fmla="*/ 44 h 148"/>
                <a:gd name="T10" fmla="*/ 109 w 232"/>
                <a:gd name="T11" fmla="*/ 47 h 148"/>
                <a:gd name="T12" fmla="*/ 108 w 232"/>
                <a:gd name="T13" fmla="*/ 50 h 148"/>
                <a:gd name="T14" fmla="*/ 107 w 232"/>
                <a:gd name="T15" fmla="*/ 53 h 148"/>
                <a:gd name="T16" fmla="*/ 106 w 232"/>
                <a:gd name="T17" fmla="*/ 59 h 148"/>
                <a:gd name="T18" fmla="*/ 105 w 232"/>
                <a:gd name="T19" fmla="*/ 61 h 148"/>
                <a:gd name="T20" fmla="*/ 105 w 232"/>
                <a:gd name="T21" fmla="*/ 65 h 148"/>
                <a:gd name="T22" fmla="*/ 104 w 232"/>
                <a:gd name="T23" fmla="*/ 67 h 148"/>
                <a:gd name="T24" fmla="*/ 104 w 232"/>
                <a:gd name="T25" fmla="*/ 74 h 148"/>
                <a:gd name="T26" fmla="*/ 104 w 232"/>
                <a:gd name="T27" fmla="*/ 74 h 148"/>
                <a:gd name="T28" fmla="*/ 104 w 232"/>
                <a:gd name="T29" fmla="*/ 74 h 148"/>
                <a:gd name="T30" fmla="*/ 104 w 232"/>
                <a:gd name="T31" fmla="*/ 74 h 148"/>
                <a:gd name="T32" fmla="*/ 104 w 232"/>
                <a:gd name="T33" fmla="*/ 74 h 148"/>
                <a:gd name="T34" fmla="*/ 96 w 232"/>
                <a:gd name="T35" fmla="*/ 101 h 148"/>
                <a:gd name="T36" fmla="*/ 54 w 232"/>
                <a:gd name="T37" fmla="*/ 124 h 148"/>
                <a:gd name="T38" fmla="*/ 12 w 232"/>
                <a:gd name="T39" fmla="*/ 101 h 148"/>
                <a:gd name="T40" fmla="*/ 0 w 232"/>
                <a:gd name="T41" fmla="*/ 124 h 148"/>
                <a:gd name="T42" fmla="*/ 54 w 232"/>
                <a:gd name="T43" fmla="*/ 148 h 148"/>
                <a:gd name="T44" fmla="*/ 108 w 232"/>
                <a:gd name="T45" fmla="*/ 124 h 148"/>
                <a:gd name="T46" fmla="*/ 116 w 232"/>
                <a:gd name="T47" fmla="*/ 114 h 148"/>
                <a:gd name="T48" fmla="*/ 128 w 232"/>
                <a:gd name="T49" fmla="*/ 74 h 148"/>
                <a:gd name="T50" fmla="*/ 128 w 232"/>
                <a:gd name="T51" fmla="*/ 74 h 148"/>
                <a:gd name="T52" fmla="*/ 128 w 232"/>
                <a:gd name="T53" fmla="*/ 74 h 148"/>
                <a:gd name="T54" fmla="*/ 178 w 232"/>
                <a:gd name="T55" fmla="*/ 24 h 148"/>
                <a:gd name="T56" fmla="*/ 220 w 232"/>
                <a:gd name="T57" fmla="*/ 48 h 148"/>
                <a:gd name="T58" fmla="*/ 232 w 232"/>
                <a:gd name="T59" fmla="*/ 24 h 148"/>
                <a:gd name="T60" fmla="*/ 178 w 232"/>
                <a:gd name="T61" fmla="*/ 0 h 148"/>
                <a:gd name="T62" fmla="*/ 116 w 232"/>
                <a:gd name="T63" fmla="*/ 3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8">
                  <a:moveTo>
                    <a:pt x="116" y="34"/>
                  </a:moveTo>
                  <a:cubicBezTo>
                    <a:pt x="116" y="34"/>
                    <a:pt x="116" y="34"/>
                    <a:pt x="116" y="34"/>
                  </a:cubicBezTo>
                  <a:cubicBezTo>
                    <a:pt x="116" y="34"/>
                    <a:pt x="116" y="35"/>
                    <a:pt x="116" y="35"/>
                  </a:cubicBezTo>
                  <a:cubicBezTo>
                    <a:pt x="114" y="37"/>
                    <a:pt x="113" y="39"/>
                    <a:pt x="112" y="41"/>
                  </a:cubicBezTo>
                  <a:cubicBezTo>
                    <a:pt x="111" y="42"/>
                    <a:pt x="111" y="43"/>
                    <a:pt x="111" y="44"/>
                  </a:cubicBezTo>
                  <a:cubicBezTo>
                    <a:pt x="110" y="45"/>
                    <a:pt x="110" y="46"/>
                    <a:pt x="109" y="47"/>
                  </a:cubicBezTo>
                  <a:cubicBezTo>
                    <a:pt x="109" y="48"/>
                    <a:pt x="108" y="49"/>
                    <a:pt x="108" y="50"/>
                  </a:cubicBezTo>
                  <a:cubicBezTo>
                    <a:pt x="108" y="51"/>
                    <a:pt x="107" y="52"/>
                    <a:pt x="107" y="53"/>
                  </a:cubicBezTo>
                  <a:cubicBezTo>
                    <a:pt x="107" y="55"/>
                    <a:pt x="106" y="57"/>
                    <a:pt x="106" y="59"/>
                  </a:cubicBezTo>
                  <a:cubicBezTo>
                    <a:pt x="106" y="59"/>
                    <a:pt x="105" y="60"/>
                    <a:pt x="105" y="61"/>
                  </a:cubicBezTo>
                  <a:cubicBezTo>
                    <a:pt x="105" y="62"/>
                    <a:pt x="105" y="64"/>
                    <a:pt x="105" y="65"/>
                  </a:cubicBezTo>
                  <a:cubicBezTo>
                    <a:pt x="105" y="66"/>
                    <a:pt x="104" y="67"/>
                    <a:pt x="104" y="67"/>
                  </a:cubicBezTo>
                  <a:cubicBezTo>
                    <a:pt x="104" y="70"/>
                    <a:pt x="104" y="72"/>
                    <a:pt x="104" y="74"/>
                  </a:cubicBezTo>
                  <a:cubicBezTo>
                    <a:pt x="104" y="74"/>
                    <a:pt x="104" y="74"/>
                    <a:pt x="104" y="74"/>
                  </a:cubicBezTo>
                  <a:cubicBezTo>
                    <a:pt x="104" y="74"/>
                    <a:pt x="104" y="74"/>
                    <a:pt x="104" y="74"/>
                  </a:cubicBezTo>
                  <a:cubicBezTo>
                    <a:pt x="104" y="74"/>
                    <a:pt x="104" y="74"/>
                    <a:pt x="104" y="74"/>
                  </a:cubicBezTo>
                  <a:cubicBezTo>
                    <a:pt x="104" y="74"/>
                    <a:pt x="104" y="74"/>
                    <a:pt x="104" y="74"/>
                  </a:cubicBezTo>
                  <a:cubicBezTo>
                    <a:pt x="104" y="84"/>
                    <a:pt x="101" y="93"/>
                    <a:pt x="96" y="101"/>
                  </a:cubicBezTo>
                  <a:cubicBezTo>
                    <a:pt x="87" y="115"/>
                    <a:pt x="72" y="124"/>
                    <a:pt x="54" y="124"/>
                  </a:cubicBezTo>
                  <a:cubicBezTo>
                    <a:pt x="36" y="124"/>
                    <a:pt x="21" y="115"/>
                    <a:pt x="12" y="101"/>
                  </a:cubicBezTo>
                  <a:cubicBezTo>
                    <a:pt x="9" y="109"/>
                    <a:pt x="5" y="117"/>
                    <a:pt x="0" y="124"/>
                  </a:cubicBezTo>
                  <a:cubicBezTo>
                    <a:pt x="14" y="139"/>
                    <a:pt x="33" y="148"/>
                    <a:pt x="54" y="148"/>
                  </a:cubicBezTo>
                  <a:cubicBezTo>
                    <a:pt x="76" y="148"/>
                    <a:pt x="95" y="139"/>
                    <a:pt x="108" y="124"/>
                  </a:cubicBezTo>
                  <a:cubicBezTo>
                    <a:pt x="111" y="121"/>
                    <a:pt x="114" y="118"/>
                    <a:pt x="116" y="114"/>
                  </a:cubicBezTo>
                  <a:cubicBezTo>
                    <a:pt x="123" y="103"/>
                    <a:pt x="128" y="89"/>
                    <a:pt x="128" y="74"/>
                  </a:cubicBezTo>
                  <a:cubicBezTo>
                    <a:pt x="128" y="74"/>
                    <a:pt x="128" y="74"/>
                    <a:pt x="128" y="74"/>
                  </a:cubicBezTo>
                  <a:cubicBezTo>
                    <a:pt x="128" y="74"/>
                    <a:pt x="128" y="74"/>
                    <a:pt x="128" y="74"/>
                  </a:cubicBezTo>
                  <a:cubicBezTo>
                    <a:pt x="128" y="47"/>
                    <a:pt x="150" y="24"/>
                    <a:pt x="178" y="24"/>
                  </a:cubicBezTo>
                  <a:cubicBezTo>
                    <a:pt x="195" y="24"/>
                    <a:pt x="211" y="34"/>
                    <a:pt x="220" y="48"/>
                  </a:cubicBezTo>
                  <a:cubicBezTo>
                    <a:pt x="223" y="39"/>
                    <a:pt x="227" y="31"/>
                    <a:pt x="232" y="24"/>
                  </a:cubicBezTo>
                  <a:cubicBezTo>
                    <a:pt x="218" y="10"/>
                    <a:pt x="199" y="0"/>
                    <a:pt x="178" y="0"/>
                  </a:cubicBezTo>
                  <a:cubicBezTo>
                    <a:pt x="152" y="0"/>
                    <a:pt x="129" y="14"/>
                    <a:pt x="116"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0" name="Freeform 1753"/>
            <p:cNvSpPr>
              <a:spLocks/>
            </p:cNvSpPr>
            <p:nvPr/>
          </p:nvSpPr>
          <p:spPr bwMode="auto">
            <a:xfrm>
              <a:off x="6046788" y="6581775"/>
              <a:ext cx="133350" cy="88900"/>
            </a:xfrm>
            <a:custGeom>
              <a:avLst/>
              <a:gdLst>
                <a:gd name="T0" fmla="*/ 104 w 223"/>
                <a:gd name="T1" fmla="*/ 74 h 148"/>
                <a:gd name="T2" fmla="*/ 54 w 223"/>
                <a:gd name="T3" fmla="*/ 124 h 148"/>
                <a:gd name="T4" fmla="*/ 12 w 223"/>
                <a:gd name="T5" fmla="*/ 101 h 148"/>
                <a:gd name="T6" fmla="*/ 0 w 223"/>
                <a:gd name="T7" fmla="*/ 124 h 148"/>
                <a:gd name="T8" fmla="*/ 54 w 223"/>
                <a:gd name="T9" fmla="*/ 148 h 148"/>
                <a:gd name="T10" fmla="*/ 116 w 223"/>
                <a:gd name="T11" fmla="*/ 114 h 148"/>
                <a:gd name="T12" fmla="*/ 127 w 223"/>
                <a:gd name="T13" fmla="*/ 74 h 148"/>
                <a:gd name="T14" fmla="*/ 177 w 223"/>
                <a:gd name="T15" fmla="*/ 24 h 148"/>
                <a:gd name="T16" fmla="*/ 219 w 223"/>
                <a:gd name="T17" fmla="*/ 48 h 148"/>
                <a:gd name="T18" fmla="*/ 223 w 223"/>
                <a:gd name="T19" fmla="*/ 39 h 148"/>
                <a:gd name="T20" fmla="*/ 223 w 223"/>
                <a:gd name="T21" fmla="*/ 17 h 148"/>
                <a:gd name="T22" fmla="*/ 177 w 223"/>
                <a:gd name="T23" fmla="*/ 0 h 148"/>
                <a:gd name="T24" fmla="*/ 104 w 223"/>
                <a:gd name="T25"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8">
                  <a:moveTo>
                    <a:pt x="104" y="74"/>
                  </a:moveTo>
                  <a:cubicBezTo>
                    <a:pt x="104" y="102"/>
                    <a:pt x="81" y="124"/>
                    <a:pt x="54" y="124"/>
                  </a:cubicBezTo>
                  <a:cubicBezTo>
                    <a:pt x="36" y="124"/>
                    <a:pt x="20" y="115"/>
                    <a:pt x="12" y="101"/>
                  </a:cubicBezTo>
                  <a:cubicBezTo>
                    <a:pt x="9" y="109"/>
                    <a:pt x="5" y="117"/>
                    <a:pt x="0" y="124"/>
                  </a:cubicBezTo>
                  <a:cubicBezTo>
                    <a:pt x="13" y="139"/>
                    <a:pt x="32" y="148"/>
                    <a:pt x="54" y="148"/>
                  </a:cubicBezTo>
                  <a:cubicBezTo>
                    <a:pt x="80" y="148"/>
                    <a:pt x="102" y="134"/>
                    <a:pt x="116" y="114"/>
                  </a:cubicBezTo>
                  <a:cubicBezTo>
                    <a:pt x="123" y="103"/>
                    <a:pt x="127" y="89"/>
                    <a:pt x="127" y="74"/>
                  </a:cubicBezTo>
                  <a:cubicBezTo>
                    <a:pt x="127" y="47"/>
                    <a:pt x="150" y="24"/>
                    <a:pt x="177" y="24"/>
                  </a:cubicBezTo>
                  <a:cubicBezTo>
                    <a:pt x="195" y="24"/>
                    <a:pt x="211" y="34"/>
                    <a:pt x="219" y="48"/>
                  </a:cubicBezTo>
                  <a:cubicBezTo>
                    <a:pt x="220" y="44"/>
                    <a:pt x="222" y="41"/>
                    <a:pt x="223" y="39"/>
                  </a:cubicBezTo>
                  <a:cubicBezTo>
                    <a:pt x="223" y="17"/>
                    <a:pt x="223" y="17"/>
                    <a:pt x="223" y="17"/>
                  </a:cubicBezTo>
                  <a:cubicBezTo>
                    <a:pt x="210" y="7"/>
                    <a:pt x="195" y="0"/>
                    <a:pt x="177" y="0"/>
                  </a:cubicBezTo>
                  <a:cubicBezTo>
                    <a:pt x="137" y="0"/>
                    <a:pt x="104" y="33"/>
                    <a:pt x="104"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1" name="Freeform 1754"/>
            <p:cNvSpPr>
              <a:spLocks/>
            </p:cNvSpPr>
            <p:nvPr/>
          </p:nvSpPr>
          <p:spPr bwMode="auto">
            <a:xfrm>
              <a:off x="6119813" y="6638925"/>
              <a:ext cx="60325" cy="31750"/>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4"/>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2" name="Freeform 1755"/>
            <p:cNvSpPr>
              <a:spLocks/>
            </p:cNvSpPr>
            <p:nvPr/>
          </p:nvSpPr>
          <p:spPr bwMode="auto">
            <a:xfrm>
              <a:off x="5527676" y="6677025"/>
              <a:ext cx="26988" cy="26988"/>
            </a:xfrm>
            <a:custGeom>
              <a:avLst/>
              <a:gdLst>
                <a:gd name="T0" fmla="*/ 34 w 46"/>
                <a:gd name="T1" fmla="*/ 47 h 47"/>
                <a:gd name="T2" fmla="*/ 46 w 46"/>
                <a:gd name="T3" fmla="*/ 23 h 47"/>
                <a:gd name="T4" fmla="*/ 0 w 46"/>
                <a:gd name="T5" fmla="*/ 0 h 47"/>
                <a:gd name="T6" fmla="*/ 0 w 46"/>
                <a:gd name="T7" fmla="*/ 24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6" y="38"/>
                    <a:pt x="40" y="30"/>
                    <a:pt x="46" y="23"/>
                  </a:cubicBezTo>
                  <a:cubicBezTo>
                    <a:pt x="34" y="11"/>
                    <a:pt x="18" y="2"/>
                    <a:pt x="0" y="0"/>
                  </a:cubicBezTo>
                  <a:cubicBezTo>
                    <a:pt x="0" y="24"/>
                    <a:pt x="0" y="24"/>
                    <a:pt x="0" y="24"/>
                  </a:cubicBezTo>
                  <a:cubicBezTo>
                    <a:pt x="14" y="27"/>
                    <a:pt x="26"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3" name="Freeform 1756"/>
            <p:cNvSpPr>
              <a:spLocks/>
            </p:cNvSpPr>
            <p:nvPr/>
          </p:nvSpPr>
          <p:spPr bwMode="auto">
            <a:xfrm>
              <a:off x="5527676" y="6677025"/>
              <a:ext cx="101600" cy="87313"/>
            </a:xfrm>
            <a:custGeom>
              <a:avLst/>
              <a:gdLst>
                <a:gd name="T0" fmla="*/ 53 w 169"/>
                <a:gd name="T1" fmla="*/ 113 h 147"/>
                <a:gd name="T2" fmla="*/ 65 w 169"/>
                <a:gd name="T3" fmla="*/ 73 h 147"/>
                <a:gd name="T4" fmla="*/ 65 w 169"/>
                <a:gd name="T5" fmla="*/ 73 h 147"/>
                <a:gd name="T6" fmla="*/ 65 w 169"/>
                <a:gd name="T7" fmla="*/ 73 h 147"/>
                <a:gd name="T8" fmla="*/ 115 w 169"/>
                <a:gd name="T9" fmla="*/ 23 h 147"/>
                <a:gd name="T10" fmla="*/ 157 w 169"/>
                <a:gd name="T11" fmla="*/ 47 h 147"/>
                <a:gd name="T12" fmla="*/ 169 w 169"/>
                <a:gd name="T13" fmla="*/ 23 h 147"/>
                <a:gd name="T14" fmla="*/ 115 w 169"/>
                <a:gd name="T15" fmla="*/ 0 h 147"/>
                <a:gd name="T16" fmla="*/ 53 w 169"/>
                <a:gd name="T17" fmla="*/ 33 h 147"/>
                <a:gd name="T18" fmla="*/ 53 w 169"/>
                <a:gd name="T19" fmla="*/ 33 h 147"/>
                <a:gd name="T20" fmla="*/ 53 w 169"/>
                <a:gd name="T21" fmla="*/ 34 h 147"/>
                <a:gd name="T22" fmla="*/ 49 w 169"/>
                <a:gd name="T23" fmla="*/ 41 h 147"/>
                <a:gd name="T24" fmla="*/ 48 w 169"/>
                <a:gd name="T25" fmla="*/ 43 h 147"/>
                <a:gd name="T26" fmla="*/ 47 w 169"/>
                <a:gd name="T27" fmla="*/ 46 h 147"/>
                <a:gd name="T28" fmla="*/ 45 w 169"/>
                <a:gd name="T29" fmla="*/ 49 h 147"/>
                <a:gd name="T30" fmla="*/ 44 w 169"/>
                <a:gd name="T31" fmla="*/ 52 h 147"/>
                <a:gd name="T32" fmla="*/ 43 w 169"/>
                <a:gd name="T33" fmla="*/ 58 h 147"/>
                <a:gd name="T34" fmla="*/ 43 w 169"/>
                <a:gd name="T35" fmla="*/ 60 h 147"/>
                <a:gd name="T36" fmla="*/ 42 w 169"/>
                <a:gd name="T37" fmla="*/ 65 h 147"/>
                <a:gd name="T38" fmla="*/ 42 w 169"/>
                <a:gd name="T39" fmla="*/ 67 h 147"/>
                <a:gd name="T40" fmla="*/ 41 w 169"/>
                <a:gd name="T41" fmla="*/ 73 h 147"/>
                <a:gd name="T42" fmla="*/ 41 w 169"/>
                <a:gd name="T43" fmla="*/ 73 h 147"/>
                <a:gd name="T44" fmla="*/ 41 w 169"/>
                <a:gd name="T45" fmla="*/ 73 h 147"/>
                <a:gd name="T46" fmla="*/ 41 w 169"/>
                <a:gd name="T47" fmla="*/ 73 h 147"/>
                <a:gd name="T48" fmla="*/ 41 w 169"/>
                <a:gd name="T49" fmla="*/ 73 h 147"/>
                <a:gd name="T50" fmla="*/ 34 w 169"/>
                <a:gd name="T51" fmla="*/ 100 h 147"/>
                <a:gd name="T52" fmla="*/ 0 w 169"/>
                <a:gd name="T53" fmla="*/ 122 h 147"/>
                <a:gd name="T54" fmla="*/ 0 w 169"/>
                <a:gd name="T55" fmla="*/ 147 h 147"/>
                <a:gd name="T56" fmla="*/ 46 w 169"/>
                <a:gd name="T57" fmla="*/ 123 h 147"/>
                <a:gd name="T58" fmla="*/ 53 w 169"/>
                <a:gd name="T59" fmla="*/ 11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53" y="113"/>
                  </a:moveTo>
                  <a:cubicBezTo>
                    <a:pt x="61" y="102"/>
                    <a:pt x="65" y="88"/>
                    <a:pt x="65" y="73"/>
                  </a:cubicBezTo>
                  <a:cubicBezTo>
                    <a:pt x="65" y="73"/>
                    <a:pt x="65" y="73"/>
                    <a:pt x="65" y="73"/>
                  </a:cubicBezTo>
                  <a:cubicBezTo>
                    <a:pt x="65" y="73"/>
                    <a:pt x="65" y="73"/>
                    <a:pt x="65" y="73"/>
                  </a:cubicBezTo>
                  <a:cubicBezTo>
                    <a:pt x="65" y="46"/>
                    <a:pt x="88" y="23"/>
                    <a:pt x="115" y="23"/>
                  </a:cubicBezTo>
                  <a:cubicBezTo>
                    <a:pt x="133" y="23"/>
                    <a:pt x="148" y="33"/>
                    <a:pt x="157" y="47"/>
                  </a:cubicBezTo>
                  <a:cubicBezTo>
                    <a:pt x="160" y="38"/>
                    <a:pt x="164" y="30"/>
                    <a:pt x="169" y="23"/>
                  </a:cubicBezTo>
                  <a:cubicBezTo>
                    <a:pt x="156" y="9"/>
                    <a:pt x="136" y="0"/>
                    <a:pt x="115" y="0"/>
                  </a:cubicBezTo>
                  <a:cubicBezTo>
                    <a:pt x="89" y="0"/>
                    <a:pt x="66" y="13"/>
                    <a:pt x="53" y="33"/>
                  </a:cubicBezTo>
                  <a:cubicBezTo>
                    <a:pt x="53" y="33"/>
                    <a:pt x="53" y="33"/>
                    <a:pt x="53" y="33"/>
                  </a:cubicBezTo>
                  <a:cubicBezTo>
                    <a:pt x="53" y="33"/>
                    <a:pt x="53" y="34"/>
                    <a:pt x="53" y="34"/>
                  </a:cubicBezTo>
                  <a:cubicBezTo>
                    <a:pt x="51" y="36"/>
                    <a:pt x="50" y="38"/>
                    <a:pt x="49" y="41"/>
                  </a:cubicBezTo>
                  <a:cubicBezTo>
                    <a:pt x="49" y="41"/>
                    <a:pt x="48" y="42"/>
                    <a:pt x="48" y="43"/>
                  </a:cubicBezTo>
                  <a:cubicBezTo>
                    <a:pt x="47" y="44"/>
                    <a:pt x="47" y="45"/>
                    <a:pt x="47" y="46"/>
                  </a:cubicBezTo>
                  <a:cubicBezTo>
                    <a:pt x="46" y="47"/>
                    <a:pt x="46" y="48"/>
                    <a:pt x="45" y="49"/>
                  </a:cubicBezTo>
                  <a:cubicBezTo>
                    <a:pt x="45" y="50"/>
                    <a:pt x="45" y="51"/>
                    <a:pt x="44" y="52"/>
                  </a:cubicBezTo>
                  <a:cubicBezTo>
                    <a:pt x="44" y="54"/>
                    <a:pt x="43" y="56"/>
                    <a:pt x="43" y="58"/>
                  </a:cubicBezTo>
                  <a:cubicBezTo>
                    <a:pt x="43" y="58"/>
                    <a:pt x="43" y="59"/>
                    <a:pt x="43" y="60"/>
                  </a:cubicBezTo>
                  <a:cubicBezTo>
                    <a:pt x="42" y="61"/>
                    <a:pt x="42" y="63"/>
                    <a:pt x="42" y="65"/>
                  </a:cubicBezTo>
                  <a:cubicBezTo>
                    <a:pt x="42" y="65"/>
                    <a:pt x="42" y="66"/>
                    <a:pt x="42" y="67"/>
                  </a:cubicBezTo>
                  <a:cubicBezTo>
                    <a:pt x="41" y="69"/>
                    <a:pt x="41" y="71"/>
                    <a:pt x="41" y="73"/>
                  </a:cubicBezTo>
                  <a:cubicBezTo>
                    <a:pt x="41" y="73"/>
                    <a:pt x="41" y="73"/>
                    <a:pt x="41" y="73"/>
                  </a:cubicBezTo>
                  <a:cubicBezTo>
                    <a:pt x="41" y="73"/>
                    <a:pt x="41" y="73"/>
                    <a:pt x="41" y="73"/>
                  </a:cubicBezTo>
                  <a:cubicBezTo>
                    <a:pt x="41" y="73"/>
                    <a:pt x="41" y="73"/>
                    <a:pt x="41" y="73"/>
                  </a:cubicBezTo>
                  <a:cubicBezTo>
                    <a:pt x="41" y="73"/>
                    <a:pt x="41" y="73"/>
                    <a:pt x="41" y="73"/>
                  </a:cubicBezTo>
                  <a:cubicBezTo>
                    <a:pt x="41" y="83"/>
                    <a:pt x="38" y="92"/>
                    <a:pt x="34" y="100"/>
                  </a:cubicBezTo>
                  <a:cubicBezTo>
                    <a:pt x="26" y="112"/>
                    <a:pt x="14" y="120"/>
                    <a:pt x="0" y="122"/>
                  </a:cubicBezTo>
                  <a:cubicBezTo>
                    <a:pt x="0" y="147"/>
                    <a:pt x="0" y="147"/>
                    <a:pt x="0" y="147"/>
                  </a:cubicBezTo>
                  <a:cubicBezTo>
                    <a:pt x="18" y="144"/>
                    <a:pt x="34" y="136"/>
                    <a:pt x="46" y="123"/>
                  </a:cubicBezTo>
                  <a:cubicBezTo>
                    <a:pt x="48" y="120"/>
                    <a:pt x="51" y="117"/>
                    <a:pt x="53"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4" name="Freeform 1757"/>
            <p:cNvSpPr>
              <a:spLocks/>
            </p:cNvSpPr>
            <p:nvPr/>
          </p:nvSpPr>
          <p:spPr bwMode="auto">
            <a:xfrm>
              <a:off x="5564188" y="6677025"/>
              <a:ext cx="138113" cy="87313"/>
            </a:xfrm>
            <a:custGeom>
              <a:avLst/>
              <a:gdLst>
                <a:gd name="T0" fmla="*/ 116 w 232"/>
                <a:gd name="T1" fmla="*/ 11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04 w 232"/>
                <a:gd name="T13" fmla="*/ 73 h 147"/>
                <a:gd name="T14" fmla="*/ 54 w 232"/>
                <a:gd name="T15" fmla="*/ 123 h 147"/>
                <a:gd name="T16" fmla="*/ 12 w 232"/>
                <a:gd name="T17" fmla="*/ 100 h 147"/>
                <a:gd name="T18" fmla="*/ 0 w 232"/>
                <a:gd name="T19" fmla="*/ 123 h 147"/>
                <a:gd name="T20" fmla="*/ 54 w 232"/>
                <a:gd name="T21" fmla="*/ 147 h 147"/>
                <a:gd name="T22" fmla="*/ 116 w 232"/>
                <a:gd name="T23" fmla="*/ 11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3"/>
                  </a:moveTo>
                  <a:cubicBezTo>
                    <a:pt x="123" y="102"/>
                    <a:pt x="128" y="88"/>
                    <a:pt x="128" y="73"/>
                  </a:cubicBezTo>
                  <a:cubicBezTo>
                    <a:pt x="128" y="46"/>
                    <a:pt x="150" y="23"/>
                    <a:pt x="178" y="23"/>
                  </a:cubicBezTo>
                  <a:cubicBezTo>
                    <a:pt x="195" y="23"/>
                    <a:pt x="211" y="33"/>
                    <a:pt x="220" y="47"/>
                  </a:cubicBezTo>
                  <a:cubicBezTo>
                    <a:pt x="222" y="38"/>
                    <a:pt x="226" y="30"/>
                    <a:pt x="232" y="23"/>
                  </a:cubicBezTo>
                  <a:cubicBezTo>
                    <a:pt x="218" y="9"/>
                    <a:pt x="199" y="0"/>
                    <a:pt x="178" y="0"/>
                  </a:cubicBezTo>
                  <a:cubicBezTo>
                    <a:pt x="137" y="0"/>
                    <a:pt x="104" y="33"/>
                    <a:pt x="104" y="73"/>
                  </a:cubicBezTo>
                  <a:cubicBezTo>
                    <a:pt x="104" y="101"/>
                    <a:pt x="81"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5" name="Freeform 1758"/>
            <p:cNvSpPr>
              <a:spLocks/>
            </p:cNvSpPr>
            <p:nvPr/>
          </p:nvSpPr>
          <p:spPr bwMode="auto">
            <a:xfrm>
              <a:off x="5637213" y="6677025"/>
              <a:ext cx="138113" cy="87313"/>
            </a:xfrm>
            <a:custGeom>
              <a:avLst/>
              <a:gdLst>
                <a:gd name="T0" fmla="*/ 128 w 232"/>
                <a:gd name="T1" fmla="*/ 7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16 w 232"/>
                <a:gd name="T13" fmla="*/ 33 h 147"/>
                <a:gd name="T14" fmla="*/ 116 w 232"/>
                <a:gd name="T15" fmla="*/ 33 h 147"/>
                <a:gd name="T16" fmla="*/ 116 w 232"/>
                <a:gd name="T17" fmla="*/ 34 h 147"/>
                <a:gd name="T18" fmla="*/ 112 w 232"/>
                <a:gd name="T19" fmla="*/ 41 h 147"/>
                <a:gd name="T20" fmla="*/ 111 w 232"/>
                <a:gd name="T21" fmla="*/ 43 h 147"/>
                <a:gd name="T22" fmla="*/ 110 w 232"/>
                <a:gd name="T23" fmla="*/ 46 h 147"/>
                <a:gd name="T24" fmla="*/ 108 w 232"/>
                <a:gd name="T25" fmla="*/ 49 h 147"/>
                <a:gd name="T26" fmla="*/ 108 w 232"/>
                <a:gd name="T27" fmla="*/ 52 h 147"/>
                <a:gd name="T28" fmla="*/ 106 w 232"/>
                <a:gd name="T29" fmla="*/ 58 h 147"/>
                <a:gd name="T30" fmla="*/ 106 w 232"/>
                <a:gd name="T31" fmla="*/ 60 h 147"/>
                <a:gd name="T32" fmla="*/ 105 w 232"/>
                <a:gd name="T33" fmla="*/ 65 h 147"/>
                <a:gd name="T34" fmla="*/ 105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3 h 147"/>
                <a:gd name="T46" fmla="*/ 97 w 232"/>
                <a:gd name="T47" fmla="*/ 100 h 147"/>
                <a:gd name="T48" fmla="*/ 55 w 232"/>
                <a:gd name="T49" fmla="*/ 123 h 147"/>
                <a:gd name="T50" fmla="*/ 12 w 232"/>
                <a:gd name="T51" fmla="*/ 100 h 147"/>
                <a:gd name="T52" fmla="*/ 0 w 232"/>
                <a:gd name="T53" fmla="*/ 123 h 147"/>
                <a:gd name="T54" fmla="*/ 55 w 232"/>
                <a:gd name="T55" fmla="*/ 147 h 147"/>
                <a:gd name="T56" fmla="*/ 109 w 232"/>
                <a:gd name="T57" fmla="*/ 123 h 147"/>
                <a:gd name="T58" fmla="*/ 116 w 232"/>
                <a:gd name="T59" fmla="*/ 113 h 147"/>
                <a:gd name="T60" fmla="*/ 128 w 232"/>
                <a:gd name="T61" fmla="*/ 73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1" y="23"/>
                    <a:pt x="178" y="23"/>
                  </a:cubicBezTo>
                  <a:cubicBezTo>
                    <a:pt x="196" y="23"/>
                    <a:pt x="211" y="33"/>
                    <a:pt x="220" y="47"/>
                  </a:cubicBezTo>
                  <a:cubicBezTo>
                    <a:pt x="223" y="38"/>
                    <a:pt x="227" y="30"/>
                    <a:pt x="232" y="23"/>
                  </a:cubicBezTo>
                  <a:cubicBezTo>
                    <a:pt x="219" y="9"/>
                    <a:pt x="199" y="0"/>
                    <a:pt x="178" y="0"/>
                  </a:cubicBezTo>
                  <a:cubicBezTo>
                    <a:pt x="152" y="0"/>
                    <a:pt x="129" y="13"/>
                    <a:pt x="116" y="33"/>
                  </a:cubicBezTo>
                  <a:cubicBezTo>
                    <a:pt x="116" y="33"/>
                    <a:pt x="116" y="33"/>
                    <a:pt x="116" y="33"/>
                  </a:cubicBezTo>
                  <a:cubicBezTo>
                    <a:pt x="116" y="33"/>
                    <a:pt x="116" y="34"/>
                    <a:pt x="116" y="34"/>
                  </a:cubicBezTo>
                  <a:cubicBezTo>
                    <a:pt x="114" y="36"/>
                    <a:pt x="113" y="38"/>
                    <a:pt x="112" y="41"/>
                  </a:cubicBezTo>
                  <a:cubicBezTo>
                    <a:pt x="112" y="41"/>
                    <a:pt x="111" y="42"/>
                    <a:pt x="111" y="43"/>
                  </a:cubicBezTo>
                  <a:cubicBezTo>
                    <a:pt x="110" y="44"/>
                    <a:pt x="110" y="45"/>
                    <a:pt x="110" y="46"/>
                  </a:cubicBezTo>
                  <a:cubicBezTo>
                    <a:pt x="109" y="47"/>
                    <a:pt x="109" y="48"/>
                    <a:pt x="108" y="49"/>
                  </a:cubicBezTo>
                  <a:cubicBezTo>
                    <a:pt x="108" y="50"/>
                    <a:pt x="108" y="51"/>
                    <a:pt x="108" y="52"/>
                  </a:cubicBezTo>
                  <a:cubicBezTo>
                    <a:pt x="107" y="54"/>
                    <a:pt x="106" y="56"/>
                    <a:pt x="106" y="58"/>
                  </a:cubicBezTo>
                  <a:cubicBezTo>
                    <a:pt x="106" y="58"/>
                    <a:pt x="106" y="59"/>
                    <a:pt x="106" y="60"/>
                  </a:cubicBezTo>
                  <a:cubicBezTo>
                    <a:pt x="105" y="61"/>
                    <a:pt x="105" y="63"/>
                    <a:pt x="105" y="65"/>
                  </a:cubicBezTo>
                  <a:cubicBezTo>
                    <a:pt x="105" y="65"/>
                    <a:pt x="105" y="66"/>
                    <a:pt x="105" y="67"/>
                  </a:cubicBezTo>
                  <a:cubicBezTo>
                    <a:pt x="105"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7" y="100"/>
                  </a:cubicBezTo>
                  <a:cubicBezTo>
                    <a:pt x="88" y="114"/>
                    <a:pt x="72" y="123"/>
                    <a:pt x="55" y="123"/>
                  </a:cubicBezTo>
                  <a:cubicBezTo>
                    <a:pt x="37" y="123"/>
                    <a:pt x="21" y="114"/>
                    <a:pt x="12" y="100"/>
                  </a:cubicBezTo>
                  <a:cubicBezTo>
                    <a:pt x="10" y="108"/>
                    <a:pt x="6" y="116"/>
                    <a:pt x="0" y="123"/>
                  </a:cubicBezTo>
                  <a:cubicBezTo>
                    <a:pt x="14" y="138"/>
                    <a:pt x="33" y="147"/>
                    <a:pt x="55" y="147"/>
                  </a:cubicBezTo>
                  <a:cubicBezTo>
                    <a:pt x="76" y="147"/>
                    <a:pt x="95" y="138"/>
                    <a:pt x="109" y="123"/>
                  </a:cubicBezTo>
                  <a:cubicBezTo>
                    <a:pt x="111" y="120"/>
                    <a:pt x="114" y="117"/>
                    <a:pt x="116" y="113"/>
                  </a:cubicBezTo>
                  <a:cubicBezTo>
                    <a:pt x="124" y="102"/>
                    <a:pt x="128" y="88"/>
                    <a:pt x="128" y="73"/>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6" name="Freeform 1759"/>
            <p:cNvSpPr>
              <a:spLocks/>
            </p:cNvSpPr>
            <p:nvPr/>
          </p:nvSpPr>
          <p:spPr bwMode="auto">
            <a:xfrm>
              <a:off x="5711826" y="66770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 name="Freeform 1760"/>
            <p:cNvSpPr>
              <a:spLocks/>
            </p:cNvSpPr>
            <p:nvPr/>
          </p:nvSpPr>
          <p:spPr bwMode="auto">
            <a:xfrm>
              <a:off x="5784851" y="6677025"/>
              <a:ext cx="138113" cy="87313"/>
            </a:xfrm>
            <a:custGeom>
              <a:avLst/>
              <a:gdLst>
                <a:gd name="T0" fmla="*/ 127 w 231"/>
                <a:gd name="T1" fmla="*/ 73 h 147"/>
                <a:gd name="T2" fmla="*/ 127 w 231"/>
                <a:gd name="T3" fmla="*/ 73 h 147"/>
                <a:gd name="T4" fmla="*/ 177 w 231"/>
                <a:gd name="T5" fmla="*/ 23 h 147"/>
                <a:gd name="T6" fmla="*/ 219 w 231"/>
                <a:gd name="T7" fmla="*/ 47 h 147"/>
                <a:gd name="T8" fmla="*/ 231 w 231"/>
                <a:gd name="T9" fmla="*/ 23 h 147"/>
                <a:gd name="T10" fmla="*/ 177 w 231"/>
                <a:gd name="T11" fmla="*/ 0 h 147"/>
                <a:gd name="T12" fmla="*/ 115 w 231"/>
                <a:gd name="T13" fmla="*/ 33 h 147"/>
                <a:gd name="T14" fmla="*/ 115 w 231"/>
                <a:gd name="T15" fmla="*/ 33 h 147"/>
                <a:gd name="T16" fmla="*/ 115 w 231"/>
                <a:gd name="T17" fmla="*/ 34 h 147"/>
                <a:gd name="T18" fmla="*/ 111 w 231"/>
                <a:gd name="T19" fmla="*/ 41 h 147"/>
                <a:gd name="T20" fmla="*/ 110 w 231"/>
                <a:gd name="T21" fmla="*/ 43 h 147"/>
                <a:gd name="T22" fmla="*/ 109 w 231"/>
                <a:gd name="T23" fmla="*/ 46 h 147"/>
                <a:gd name="T24" fmla="*/ 108 w 231"/>
                <a:gd name="T25" fmla="*/ 49 h 147"/>
                <a:gd name="T26" fmla="*/ 107 w 231"/>
                <a:gd name="T27" fmla="*/ 52 h 147"/>
                <a:gd name="T28" fmla="*/ 105 w 231"/>
                <a:gd name="T29" fmla="*/ 58 h 147"/>
                <a:gd name="T30" fmla="*/ 105 w 231"/>
                <a:gd name="T31" fmla="*/ 60 h 147"/>
                <a:gd name="T32" fmla="*/ 104 w 231"/>
                <a:gd name="T33" fmla="*/ 65 h 147"/>
                <a:gd name="T34" fmla="*/ 104 w 231"/>
                <a:gd name="T35" fmla="*/ 67 h 147"/>
                <a:gd name="T36" fmla="*/ 103 w 231"/>
                <a:gd name="T37" fmla="*/ 73 h 147"/>
                <a:gd name="T38" fmla="*/ 103 w 231"/>
                <a:gd name="T39" fmla="*/ 73 h 147"/>
                <a:gd name="T40" fmla="*/ 103 w 231"/>
                <a:gd name="T41" fmla="*/ 73 h 147"/>
                <a:gd name="T42" fmla="*/ 103 w 231"/>
                <a:gd name="T43" fmla="*/ 73 h 147"/>
                <a:gd name="T44" fmla="*/ 103 w 231"/>
                <a:gd name="T45" fmla="*/ 73 h 147"/>
                <a:gd name="T46" fmla="*/ 96 w 231"/>
                <a:gd name="T47" fmla="*/ 100 h 147"/>
                <a:gd name="T48" fmla="*/ 54 w 231"/>
                <a:gd name="T49" fmla="*/ 123 h 147"/>
                <a:gd name="T50" fmla="*/ 12 w 231"/>
                <a:gd name="T51" fmla="*/ 100 h 147"/>
                <a:gd name="T52" fmla="*/ 0 w 231"/>
                <a:gd name="T53" fmla="*/ 123 h 147"/>
                <a:gd name="T54" fmla="*/ 54 w 231"/>
                <a:gd name="T55" fmla="*/ 147 h 147"/>
                <a:gd name="T56" fmla="*/ 108 w 231"/>
                <a:gd name="T57" fmla="*/ 123 h 147"/>
                <a:gd name="T58" fmla="*/ 115 w 231"/>
                <a:gd name="T59" fmla="*/ 113 h 147"/>
                <a:gd name="T60" fmla="*/ 127 w 231"/>
                <a:gd name="T61" fmla="*/ 73 h 147"/>
                <a:gd name="T62" fmla="*/ 127 w 231"/>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27" y="73"/>
                  </a:moveTo>
                  <a:cubicBezTo>
                    <a:pt x="127" y="73"/>
                    <a:pt x="127" y="73"/>
                    <a:pt x="127" y="73"/>
                  </a:cubicBezTo>
                  <a:cubicBezTo>
                    <a:pt x="127" y="46"/>
                    <a:pt x="150" y="23"/>
                    <a:pt x="177" y="23"/>
                  </a:cubicBezTo>
                  <a:cubicBezTo>
                    <a:pt x="195" y="23"/>
                    <a:pt x="210" y="33"/>
                    <a:pt x="219" y="47"/>
                  </a:cubicBezTo>
                  <a:cubicBezTo>
                    <a:pt x="222" y="38"/>
                    <a:pt x="226" y="30"/>
                    <a:pt x="231" y="23"/>
                  </a:cubicBezTo>
                  <a:cubicBezTo>
                    <a:pt x="218" y="9"/>
                    <a:pt x="199" y="0"/>
                    <a:pt x="177" y="0"/>
                  </a:cubicBezTo>
                  <a:cubicBezTo>
                    <a:pt x="151" y="0"/>
                    <a:pt x="129" y="13"/>
                    <a:pt x="115" y="33"/>
                  </a:cubicBezTo>
                  <a:cubicBezTo>
                    <a:pt x="115" y="33"/>
                    <a:pt x="115" y="33"/>
                    <a:pt x="115"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4" y="61"/>
                    <a:pt x="104" y="63"/>
                    <a:pt x="104" y="65"/>
                  </a:cubicBezTo>
                  <a:cubicBezTo>
                    <a:pt x="104" y="65"/>
                    <a:pt x="104" y="66"/>
                    <a:pt x="104" y="67"/>
                  </a:cubicBezTo>
                  <a:cubicBezTo>
                    <a:pt x="104" y="69"/>
                    <a:pt x="103" y="71"/>
                    <a:pt x="103" y="73"/>
                  </a:cubicBezTo>
                  <a:cubicBezTo>
                    <a:pt x="103" y="73"/>
                    <a:pt x="103" y="73"/>
                    <a:pt x="103" y="73"/>
                  </a:cubicBezTo>
                  <a:cubicBezTo>
                    <a:pt x="103" y="73"/>
                    <a:pt x="103" y="73"/>
                    <a:pt x="103" y="73"/>
                  </a:cubicBezTo>
                  <a:cubicBezTo>
                    <a:pt x="103" y="73"/>
                    <a:pt x="103" y="73"/>
                    <a:pt x="103" y="73"/>
                  </a:cubicBezTo>
                  <a:cubicBezTo>
                    <a:pt x="103" y="73"/>
                    <a:pt x="103" y="73"/>
                    <a:pt x="103" y="73"/>
                  </a:cubicBezTo>
                  <a:cubicBezTo>
                    <a:pt x="103"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5" y="113"/>
                  </a:cubicBezTo>
                  <a:cubicBezTo>
                    <a:pt x="123" y="102"/>
                    <a:pt x="127" y="88"/>
                    <a:pt x="127" y="73"/>
                  </a:cubicBezTo>
                  <a:cubicBezTo>
                    <a:pt x="127" y="73"/>
                    <a:pt x="127" y="73"/>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8" name="Freeform 1761"/>
            <p:cNvSpPr>
              <a:spLocks/>
            </p:cNvSpPr>
            <p:nvPr/>
          </p:nvSpPr>
          <p:spPr bwMode="auto">
            <a:xfrm>
              <a:off x="5857876" y="66770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4"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9" name="Freeform 1762"/>
            <p:cNvSpPr>
              <a:spLocks/>
            </p:cNvSpPr>
            <p:nvPr/>
          </p:nvSpPr>
          <p:spPr bwMode="auto">
            <a:xfrm>
              <a:off x="5932488" y="6677025"/>
              <a:ext cx="136525" cy="87313"/>
            </a:xfrm>
            <a:custGeom>
              <a:avLst/>
              <a:gdLst>
                <a:gd name="T0" fmla="*/ 116 w 231"/>
                <a:gd name="T1" fmla="*/ 33 h 147"/>
                <a:gd name="T2" fmla="*/ 116 w 231"/>
                <a:gd name="T3" fmla="*/ 33 h 147"/>
                <a:gd name="T4" fmla="*/ 115 w 231"/>
                <a:gd name="T5" fmla="*/ 34 h 147"/>
                <a:gd name="T6" fmla="*/ 111 w 231"/>
                <a:gd name="T7" fmla="*/ 41 h 147"/>
                <a:gd name="T8" fmla="*/ 110 w 231"/>
                <a:gd name="T9" fmla="*/ 43 h 147"/>
                <a:gd name="T10" fmla="*/ 109 w 231"/>
                <a:gd name="T11" fmla="*/ 46 h 147"/>
                <a:gd name="T12" fmla="*/ 108 w 231"/>
                <a:gd name="T13" fmla="*/ 49 h 147"/>
                <a:gd name="T14" fmla="*/ 107 w 231"/>
                <a:gd name="T15" fmla="*/ 52 h 147"/>
                <a:gd name="T16" fmla="*/ 105 w 231"/>
                <a:gd name="T17" fmla="*/ 58 h 147"/>
                <a:gd name="T18" fmla="*/ 105 w 231"/>
                <a:gd name="T19" fmla="*/ 60 h 147"/>
                <a:gd name="T20" fmla="*/ 104 w 231"/>
                <a:gd name="T21" fmla="*/ 65 h 147"/>
                <a:gd name="T22" fmla="*/ 104 w 231"/>
                <a:gd name="T23" fmla="*/ 67 h 147"/>
                <a:gd name="T24" fmla="*/ 104 w 231"/>
                <a:gd name="T25" fmla="*/ 73 h 147"/>
                <a:gd name="T26" fmla="*/ 104 w 231"/>
                <a:gd name="T27" fmla="*/ 73 h 147"/>
                <a:gd name="T28" fmla="*/ 104 w 231"/>
                <a:gd name="T29" fmla="*/ 73 h 147"/>
                <a:gd name="T30" fmla="*/ 104 w 231"/>
                <a:gd name="T31" fmla="*/ 73 h 147"/>
                <a:gd name="T32" fmla="*/ 104 w 231"/>
                <a:gd name="T33" fmla="*/ 73 h 147"/>
                <a:gd name="T34" fmla="*/ 96 w 231"/>
                <a:gd name="T35" fmla="*/ 100 h 147"/>
                <a:gd name="T36" fmla="*/ 54 w 231"/>
                <a:gd name="T37" fmla="*/ 123 h 147"/>
                <a:gd name="T38" fmla="*/ 12 w 231"/>
                <a:gd name="T39" fmla="*/ 100 h 147"/>
                <a:gd name="T40" fmla="*/ 0 w 231"/>
                <a:gd name="T41" fmla="*/ 123 h 147"/>
                <a:gd name="T42" fmla="*/ 54 w 231"/>
                <a:gd name="T43" fmla="*/ 147 h 147"/>
                <a:gd name="T44" fmla="*/ 108 w 231"/>
                <a:gd name="T45" fmla="*/ 123 h 147"/>
                <a:gd name="T46" fmla="*/ 116 w 231"/>
                <a:gd name="T47" fmla="*/ 113 h 147"/>
                <a:gd name="T48" fmla="*/ 127 w 231"/>
                <a:gd name="T49" fmla="*/ 73 h 147"/>
                <a:gd name="T50" fmla="*/ 127 w 231"/>
                <a:gd name="T51" fmla="*/ 73 h 147"/>
                <a:gd name="T52" fmla="*/ 127 w 231"/>
                <a:gd name="T53" fmla="*/ 73 h 147"/>
                <a:gd name="T54" fmla="*/ 177 w 231"/>
                <a:gd name="T55" fmla="*/ 23 h 147"/>
                <a:gd name="T56" fmla="*/ 219 w 231"/>
                <a:gd name="T57" fmla="*/ 47 h 147"/>
                <a:gd name="T58" fmla="*/ 231 w 231"/>
                <a:gd name="T59" fmla="*/ 23 h 147"/>
                <a:gd name="T60" fmla="*/ 177 w 231"/>
                <a:gd name="T61" fmla="*/ 0 h 147"/>
                <a:gd name="T62" fmla="*/ 116 w 231"/>
                <a:gd name="T63"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16" y="33"/>
                  </a:moveTo>
                  <a:cubicBezTo>
                    <a:pt x="116" y="33"/>
                    <a:pt x="116" y="33"/>
                    <a:pt x="116"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7" y="88"/>
                    <a:pt x="127" y="73"/>
                  </a:cubicBezTo>
                  <a:cubicBezTo>
                    <a:pt x="127" y="73"/>
                    <a:pt x="127" y="73"/>
                    <a:pt x="127" y="73"/>
                  </a:cubicBezTo>
                  <a:cubicBezTo>
                    <a:pt x="127" y="73"/>
                    <a:pt x="127" y="73"/>
                    <a:pt x="127" y="73"/>
                  </a:cubicBezTo>
                  <a:cubicBezTo>
                    <a:pt x="127" y="46"/>
                    <a:pt x="150" y="23"/>
                    <a:pt x="177" y="23"/>
                  </a:cubicBezTo>
                  <a:cubicBezTo>
                    <a:pt x="195" y="23"/>
                    <a:pt x="211" y="33"/>
                    <a:pt x="219" y="47"/>
                  </a:cubicBezTo>
                  <a:cubicBezTo>
                    <a:pt x="222" y="38"/>
                    <a:pt x="226" y="30"/>
                    <a:pt x="231" y="23"/>
                  </a:cubicBezTo>
                  <a:cubicBezTo>
                    <a:pt x="218" y="9"/>
                    <a:pt x="199" y="0"/>
                    <a:pt x="177" y="0"/>
                  </a:cubicBezTo>
                  <a:cubicBezTo>
                    <a:pt x="151" y="0"/>
                    <a:pt x="129" y="13"/>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0" name="Freeform 1763"/>
            <p:cNvSpPr>
              <a:spLocks/>
            </p:cNvSpPr>
            <p:nvPr/>
          </p:nvSpPr>
          <p:spPr bwMode="auto">
            <a:xfrm>
              <a:off x="6005513" y="6677025"/>
              <a:ext cx="138113" cy="87313"/>
            </a:xfrm>
            <a:custGeom>
              <a:avLst/>
              <a:gdLst>
                <a:gd name="T0" fmla="*/ 54 w 232"/>
                <a:gd name="T1" fmla="*/ 123 h 147"/>
                <a:gd name="T2" fmla="*/ 12 w 232"/>
                <a:gd name="T3" fmla="*/ 100 h 147"/>
                <a:gd name="T4" fmla="*/ 0 w 232"/>
                <a:gd name="T5" fmla="*/ 123 h 147"/>
                <a:gd name="T6" fmla="*/ 54 w 232"/>
                <a:gd name="T7" fmla="*/ 147 h 147"/>
                <a:gd name="T8" fmla="*/ 116 w 232"/>
                <a:gd name="T9" fmla="*/ 113 h 147"/>
                <a:gd name="T10" fmla="*/ 128 w 232"/>
                <a:gd name="T11" fmla="*/ 73 h 147"/>
                <a:gd name="T12" fmla="*/ 178 w 232"/>
                <a:gd name="T13" fmla="*/ 23 h 147"/>
                <a:gd name="T14" fmla="*/ 220 w 232"/>
                <a:gd name="T15" fmla="*/ 47 h 147"/>
                <a:gd name="T16" fmla="*/ 232 w 232"/>
                <a:gd name="T17" fmla="*/ 23 h 147"/>
                <a:gd name="T18" fmla="*/ 178 w 232"/>
                <a:gd name="T19" fmla="*/ 0 h 147"/>
                <a:gd name="T20" fmla="*/ 104 w 232"/>
                <a:gd name="T21" fmla="*/ 73 h 147"/>
                <a:gd name="T22" fmla="*/ 54 w 232"/>
                <a:gd name="T23"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54" y="123"/>
                  </a:moveTo>
                  <a:cubicBezTo>
                    <a:pt x="37" y="123"/>
                    <a:pt x="21" y="114"/>
                    <a:pt x="12" y="100"/>
                  </a:cubicBezTo>
                  <a:cubicBezTo>
                    <a:pt x="9" y="108"/>
                    <a:pt x="5" y="116"/>
                    <a:pt x="0" y="123"/>
                  </a:cubicBezTo>
                  <a:cubicBezTo>
                    <a:pt x="14" y="138"/>
                    <a:pt x="33" y="147"/>
                    <a:pt x="54" y="147"/>
                  </a:cubicBezTo>
                  <a:cubicBezTo>
                    <a:pt x="80" y="147"/>
                    <a:pt x="103" y="134"/>
                    <a:pt x="116" y="113"/>
                  </a:cubicBezTo>
                  <a:cubicBezTo>
                    <a:pt x="124" y="102"/>
                    <a:pt x="128" y="88"/>
                    <a:pt x="128" y="73"/>
                  </a:cubicBezTo>
                  <a:cubicBezTo>
                    <a:pt x="128" y="46"/>
                    <a:pt x="150" y="23"/>
                    <a:pt x="178" y="23"/>
                  </a:cubicBezTo>
                  <a:cubicBezTo>
                    <a:pt x="196"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1" name="Freeform 1764"/>
            <p:cNvSpPr>
              <a:spLocks/>
            </p:cNvSpPr>
            <p:nvPr/>
          </p:nvSpPr>
          <p:spPr bwMode="auto">
            <a:xfrm>
              <a:off x="6078538" y="6677025"/>
              <a:ext cx="101600" cy="87313"/>
            </a:xfrm>
            <a:custGeom>
              <a:avLst/>
              <a:gdLst>
                <a:gd name="T0" fmla="*/ 116 w 169"/>
                <a:gd name="T1" fmla="*/ 33 h 147"/>
                <a:gd name="T2" fmla="*/ 116 w 169"/>
                <a:gd name="T3" fmla="*/ 33 h 147"/>
                <a:gd name="T4" fmla="*/ 115 w 169"/>
                <a:gd name="T5" fmla="*/ 34 h 147"/>
                <a:gd name="T6" fmla="*/ 111 w 169"/>
                <a:gd name="T7" fmla="*/ 41 h 147"/>
                <a:gd name="T8" fmla="*/ 110 w 169"/>
                <a:gd name="T9" fmla="*/ 43 h 147"/>
                <a:gd name="T10" fmla="*/ 109 w 169"/>
                <a:gd name="T11" fmla="*/ 46 h 147"/>
                <a:gd name="T12" fmla="*/ 108 w 169"/>
                <a:gd name="T13" fmla="*/ 49 h 147"/>
                <a:gd name="T14" fmla="*/ 107 w 169"/>
                <a:gd name="T15" fmla="*/ 52 h 147"/>
                <a:gd name="T16" fmla="*/ 105 w 169"/>
                <a:gd name="T17" fmla="*/ 58 h 147"/>
                <a:gd name="T18" fmla="*/ 105 w 169"/>
                <a:gd name="T19" fmla="*/ 60 h 147"/>
                <a:gd name="T20" fmla="*/ 104 w 169"/>
                <a:gd name="T21" fmla="*/ 65 h 147"/>
                <a:gd name="T22" fmla="*/ 104 w 169"/>
                <a:gd name="T23" fmla="*/ 67 h 147"/>
                <a:gd name="T24" fmla="*/ 104 w 169"/>
                <a:gd name="T25" fmla="*/ 73 h 147"/>
                <a:gd name="T26" fmla="*/ 104 w 169"/>
                <a:gd name="T27" fmla="*/ 73 h 147"/>
                <a:gd name="T28" fmla="*/ 104 w 169"/>
                <a:gd name="T29" fmla="*/ 73 h 147"/>
                <a:gd name="T30" fmla="*/ 104 w 169"/>
                <a:gd name="T31" fmla="*/ 73 h 147"/>
                <a:gd name="T32" fmla="*/ 104 w 169"/>
                <a:gd name="T33" fmla="*/ 73 h 147"/>
                <a:gd name="T34" fmla="*/ 96 w 169"/>
                <a:gd name="T35" fmla="*/ 100 h 147"/>
                <a:gd name="T36" fmla="*/ 54 w 169"/>
                <a:gd name="T37" fmla="*/ 123 h 147"/>
                <a:gd name="T38" fmla="*/ 12 w 169"/>
                <a:gd name="T39" fmla="*/ 100 h 147"/>
                <a:gd name="T40" fmla="*/ 0 w 169"/>
                <a:gd name="T41" fmla="*/ 123 h 147"/>
                <a:gd name="T42" fmla="*/ 54 w 169"/>
                <a:gd name="T43" fmla="*/ 147 h 147"/>
                <a:gd name="T44" fmla="*/ 108 w 169"/>
                <a:gd name="T45" fmla="*/ 123 h 147"/>
                <a:gd name="T46" fmla="*/ 116 w 169"/>
                <a:gd name="T47" fmla="*/ 113 h 147"/>
                <a:gd name="T48" fmla="*/ 128 w 169"/>
                <a:gd name="T49" fmla="*/ 73 h 147"/>
                <a:gd name="T50" fmla="*/ 128 w 169"/>
                <a:gd name="T51" fmla="*/ 73 h 147"/>
                <a:gd name="T52" fmla="*/ 128 w 169"/>
                <a:gd name="T53" fmla="*/ 73 h 147"/>
                <a:gd name="T54" fmla="*/ 169 w 169"/>
                <a:gd name="T55" fmla="*/ 24 h 147"/>
                <a:gd name="T56" fmla="*/ 169 w 169"/>
                <a:gd name="T57" fmla="*/ 0 h 147"/>
                <a:gd name="T58" fmla="*/ 116 w 169"/>
                <a:gd name="T59" fmla="*/ 3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9" h="147">
                  <a:moveTo>
                    <a:pt x="116" y="33"/>
                  </a:moveTo>
                  <a:cubicBezTo>
                    <a:pt x="116" y="33"/>
                    <a:pt x="116" y="33"/>
                    <a:pt x="116" y="33"/>
                  </a:cubicBezTo>
                  <a:cubicBezTo>
                    <a:pt x="115" y="33"/>
                    <a:pt x="115" y="34"/>
                    <a:pt x="115" y="34"/>
                  </a:cubicBezTo>
                  <a:cubicBezTo>
                    <a:pt x="114" y="36"/>
                    <a:pt x="113" y="38"/>
                    <a:pt x="111" y="41"/>
                  </a:cubicBezTo>
                  <a:cubicBezTo>
                    <a:pt x="111" y="41"/>
                    <a:pt x="111"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8" y="88"/>
                    <a:pt x="128" y="73"/>
                  </a:cubicBezTo>
                  <a:cubicBezTo>
                    <a:pt x="128" y="73"/>
                    <a:pt x="128" y="73"/>
                    <a:pt x="128" y="73"/>
                  </a:cubicBezTo>
                  <a:cubicBezTo>
                    <a:pt x="128" y="73"/>
                    <a:pt x="128" y="73"/>
                    <a:pt x="128" y="73"/>
                  </a:cubicBezTo>
                  <a:cubicBezTo>
                    <a:pt x="128" y="49"/>
                    <a:pt x="146" y="28"/>
                    <a:pt x="169" y="24"/>
                  </a:cubicBezTo>
                  <a:cubicBezTo>
                    <a:pt x="169" y="0"/>
                    <a:pt x="169" y="0"/>
                    <a:pt x="169" y="0"/>
                  </a:cubicBezTo>
                  <a:cubicBezTo>
                    <a:pt x="147" y="3"/>
                    <a:pt x="127" y="15"/>
                    <a:pt x="11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2" name="Freeform 1765"/>
            <p:cNvSpPr>
              <a:spLocks/>
            </p:cNvSpPr>
            <p:nvPr/>
          </p:nvSpPr>
          <p:spPr bwMode="auto">
            <a:xfrm>
              <a:off x="6151563" y="6735763"/>
              <a:ext cx="28575" cy="28575"/>
            </a:xfrm>
            <a:custGeom>
              <a:avLst/>
              <a:gdLst>
                <a:gd name="T0" fmla="*/ 12 w 46"/>
                <a:gd name="T1" fmla="*/ 0 h 47"/>
                <a:gd name="T2" fmla="*/ 0 w 46"/>
                <a:gd name="T3" fmla="*/ 23 h 47"/>
                <a:gd name="T4" fmla="*/ 46 w 46"/>
                <a:gd name="T5" fmla="*/ 47 h 47"/>
                <a:gd name="T6" fmla="*/ 46 w 46"/>
                <a:gd name="T7" fmla="*/ 22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8"/>
                    <a:pt x="5" y="16"/>
                    <a:pt x="0" y="23"/>
                  </a:cubicBezTo>
                  <a:cubicBezTo>
                    <a:pt x="12" y="36"/>
                    <a:pt x="28" y="44"/>
                    <a:pt x="46" y="47"/>
                  </a:cubicBezTo>
                  <a:cubicBezTo>
                    <a:pt x="46" y="22"/>
                    <a:pt x="46" y="22"/>
                    <a:pt x="46" y="22"/>
                  </a:cubicBezTo>
                  <a:cubicBezTo>
                    <a:pt x="32" y="20"/>
                    <a:pt x="20"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3" name="Freeform 1766"/>
            <p:cNvSpPr>
              <a:spLocks/>
            </p:cNvSpPr>
            <p:nvPr/>
          </p:nvSpPr>
          <p:spPr bwMode="auto">
            <a:xfrm>
              <a:off x="5527676" y="6769100"/>
              <a:ext cx="68263" cy="68263"/>
            </a:xfrm>
            <a:custGeom>
              <a:avLst/>
              <a:gdLst>
                <a:gd name="T0" fmla="*/ 11 w 115"/>
                <a:gd name="T1" fmla="*/ 73 h 113"/>
                <a:gd name="T2" fmla="*/ 61 w 115"/>
                <a:gd name="T3" fmla="*/ 24 h 113"/>
                <a:gd name="T4" fmla="*/ 103 w 115"/>
                <a:gd name="T5" fmla="*/ 47 h 113"/>
                <a:gd name="T6" fmla="*/ 115 w 115"/>
                <a:gd name="T7" fmla="*/ 23 h 113"/>
                <a:gd name="T8" fmla="*/ 61 w 115"/>
                <a:gd name="T9" fmla="*/ 0 h 113"/>
                <a:gd name="T10" fmla="*/ 0 w 115"/>
                <a:gd name="T11" fmla="*/ 32 h 113"/>
                <a:gd name="T12" fmla="*/ 0 w 115"/>
                <a:gd name="T13" fmla="*/ 113 h 113"/>
                <a:gd name="T14" fmla="*/ 11 w 115"/>
                <a:gd name="T15" fmla="*/ 73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3">
                  <a:moveTo>
                    <a:pt x="11" y="73"/>
                  </a:moveTo>
                  <a:cubicBezTo>
                    <a:pt x="11" y="46"/>
                    <a:pt x="33" y="24"/>
                    <a:pt x="61" y="24"/>
                  </a:cubicBezTo>
                  <a:cubicBezTo>
                    <a:pt x="79" y="24"/>
                    <a:pt x="94" y="33"/>
                    <a:pt x="103" y="47"/>
                  </a:cubicBezTo>
                  <a:cubicBezTo>
                    <a:pt x="106" y="38"/>
                    <a:pt x="110" y="31"/>
                    <a:pt x="115" y="23"/>
                  </a:cubicBezTo>
                  <a:cubicBezTo>
                    <a:pt x="102" y="9"/>
                    <a:pt x="82" y="0"/>
                    <a:pt x="61" y="0"/>
                  </a:cubicBezTo>
                  <a:cubicBezTo>
                    <a:pt x="35" y="0"/>
                    <a:pt x="13" y="13"/>
                    <a:pt x="0" y="32"/>
                  </a:cubicBezTo>
                  <a:cubicBezTo>
                    <a:pt x="0" y="113"/>
                    <a:pt x="0" y="113"/>
                    <a:pt x="0" y="113"/>
                  </a:cubicBezTo>
                  <a:cubicBezTo>
                    <a:pt x="7" y="101"/>
                    <a:pt x="11" y="88"/>
                    <a:pt x="11"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4" name="Freeform 1767"/>
            <p:cNvSpPr>
              <a:spLocks/>
            </p:cNvSpPr>
            <p:nvPr/>
          </p:nvSpPr>
          <p:spPr bwMode="auto">
            <a:xfrm>
              <a:off x="5532438"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7 w 232"/>
                <a:gd name="T9" fmla="*/ 24 h 147"/>
                <a:gd name="T10" fmla="*/ 220 w 232"/>
                <a:gd name="T11" fmla="*/ 47 h 147"/>
                <a:gd name="T12" fmla="*/ 232 w 232"/>
                <a:gd name="T13" fmla="*/ 23 h 147"/>
                <a:gd name="T14" fmla="*/ 177 w 232"/>
                <a:gd name="T15" fmla="*/ 0 h 147"/>
                <a:gd name="T16" fmla="*/ 116 w 232"/>
                <a:gd name="T17" fmla="*/ 33 h 147"/>
                <a:gd name="T18" fmla="*/ 116 w 232"/>
                <a:gd name="T19" fmla="*/ 33 h 147"/>
                <a:gd name="T20" fmla="*/ 115 w 232"/>
                <a:gd name="T21" fmla="*/ 34 h 147"/>
                <a:gd name="T22" fmla="*/ 111 w 232"/>
                <a:gd name="T23" fmla="*/ 41 h 147"/>
                <a:gd name="T24" fmla="*/ 110 w 232"/>
                <a:gd name="T25" fmla="*/ 43 h 147"/>
                <a:gd name="T26" fmla="*/ 109 w 232"/>
                <a:gd name="T27" fmla="*/ 46 h 147"/>
                <a:gd name="T28" fmla="*/ 108 w 232"/>
                <a:gd name="T29" fmla="*/ 50 h 147"/>
                <a:gd name="T30" fmla="*/ 107 w 232"/>
                <a:gd name="T31" fmla="*/ 52 h 147"/>
                <a:gd name="T32" fmla="*/ 105 w 232"/>
                <a:gd name="T33" fmla="*/ 58 h 147"/>
                <a:gd name="T34" fmla="*/ 105 w 232"/>
                <a:gd name="T35" fmla="*/ 60 h 147"/>
                <a:gd name="T36" fmla="*/ 104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7" y="24"/>
                  </a:cubicBezTo>
                  <a:cubicBezTo>
                    <a:pt x="195" y="24"/>
                    <a:pt x="211" y="33"/>
                    <a:pt x="220" y="47"/>
                  </a:cubicBezTo>
                  <a:cubicBezTo>
                    <a:pt x="222" y="38"/>
                    <a:pt x="226" y="31"/>
                    <a:pt x="232" y="23"/>
                  </a:cubicBezTo>
                  <a:cubicBezTo>
                    <a:pt x="218" y="9"/>
                    <a:pt x="199" y="0"/>
                    <a:pt x="177" y="0"/>
                  </a:cubicBezTo>
                  <a:cubicBezTo>
                    <a:pt x="152" y="0"/>
                    <a:pt x="129" y="13"/>
                    <a:pt x="116" y="33"/>
                  </a:cubicBezTo>
                  <a:cubicBezTo>
                    <a:pt x="116" y="33"/>
                    <a:pt x="116" y="33"/>
                    <a:pt x="116" y="33"/>
                  </a:cubicBezTo>
                  <a:cubicBezTo>
                    <a:pt x="116" y="34"/>
                    <a:pt x="115" y="34"/>
                    <a:pt x="115" y="34"/>
                  </a:cubicBezTo>
                  <a:cubicBezTo>
                    <a:pt x="114" y="36"/>
                    <a:pt x="113" y="38"/>
                    <a:pt x="111"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5" y="58"/>
                  </a:cubicBezTo>
                  <a:cubicBezTo>
                    <a:pt x="105" y="59"/>
                    <a:pt x="105" y="59"/>
                    <a:pt x="105" y="60"/>
                  </a:cubicBezTo>
                  <a:cubicBezTo>
                    <a:pt x="105" y="62"/>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5" name="Freeform 1768"/>
            <p:cNvSpPr>
              <a:spLocks/>
            </p:cNvSpPr>
            <p:nvPr/>
          </p:nvSpPr>
          <p:spPr bwMode="auto">
            <a:xfrm>
              <a:off x="5605463" y="6769100"/>
              <a:ext cx="138113" cy="88900"/>
            </a:xfrm>
            <a:custGeom>
              <a:avLst/>
              <a:gdLst>
                <a:gd name="T0" fmla="*/ 116 w 232"/>
                <a:gd name="T1" fmla="*/ 114 h 147"/>
                <a:gd name="T2" fmla="*/ 128 w 232"/>
                <a:gd name="T3" fmla="*/ 73 h 147"/>
                <a:gd name="T4" fmla="*/ 178 w 232"/>
                <a:gd name="T5" fmla="*/ 24 h 147"/>
                <a:gd name="T6" fmla="*/ 220 w 232"/>
                <a:gd name="T7" fmla="*/ 47 h 147"/>
                <a:gd name="T8" fmla="*/ 232 w 232"/>
                <a:gd name="T9" fmla="*/ 23 h 147"/>
                <a:gd name="T10" fmla="*/ 178 w 232"/>
                <a:gd name="T11" fmla="*/ 0 h 147"/>
                <a:gd name="T12" fmla="*/ 104 w 232"/>
                <a:gd name="T13" fmla="*/ 73 h 147"/>
                <a:gd name="T14" fmla="*/ 54 w 232"/>
                <a:gd name="T15" fmla="*/ 123 h 147"/>
                <a:gd name="T16" fmla="*/ 12 w 232"/>
                <a:gd name="T17" fmla="*/ 100 h 147"/>
                <a:gd name="T18" fmla="*/ 0 w 232"/>
                <a:gd name="T19" fmla="*/ 123 h 147"/>
                <a:gd name="T20" fmla="*/ 54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8"/>
                    <a:pt x="128" y="73"/>
                  </a:cubicBezTo>
                  <a:cubicBezTo>
                    <a:pt x="128" y="46"/>
                    <a:pt x="151" y="24"/>
                    <a:pt x="178" y="24"/>
                  </a:cubicBezTo>
                  <a:cubicBezTo>
                    <a:pt x="196" y="24"/>
                    <a:pt x="211" y="33"/>
                    <a:pt x="220" y="47"/>
                  </a:cubicBezTo>
                  <a:cubicBezTo>
                    <a:pt x="223" y="38"/>
                    <a:pt x="227" y="31"/>
                    <a:pt x="232" y="23"/>
                  </a:cubicBezTo>
                  <a:cubicBezTo>
                    <a:pt x="219" y="9"/>
                    <a:pt x="199" y="0"/>
                    <a:pt x="178" y="0"/>
                  </a:cubicBezTo>
                  <a:cubicBezTo>
                    <a:pt x="137" y="0"/>
                    <a:pt x="104" y="33"/>
                    <a:pt x="104" y="73"/>
                  </a:cubicBezTo>
                  <a:cubicBezTo>
                    <a:pt x="104" y="101"/>
                    <a:pt x="82" y="123"/>
                    <a:pt x="54" y="123"/>
                  </a:cubicBezTo>
                  <a:cubicBezTo>
                    <a:pt x="37" y="123"/>
                    <a:pt x="21" y="114"/>
                    <a:pt x="12" y="100"/>
                  </a:cubicBezTo>
                  <a:cubicBezTo>
                    <a:pt x="10" y="108"/>
                    <a:pt x="5" y="116"/>
                    <a:pt x="0" y="123"/>
                  </a:cubicBezTo>
                  <a:cubicBezTo>
                    <a:pt x="14" y="138"/>
                    <a:pt x="33" y="147"/>
                    <a:pt x="54"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6" name="Freeform 1769"/>
            <p:cNvSpPr>
              <a:spLocks/>
            </p:cNvSpPr>
            <p:nvPr/>
          </p:nvSpPr>
          <p:spPr bwMode="auto">
            <a:xfrm>
              <a:off x="5678488"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8 w 232"/>
                <a:gd name="T9" fmla="*/ 24 h 147"/>
                <a:gd name="T10" fmla="*/ 220 w 232"/>
                <a:gd name="T11" fmla="*/ 47 h 147"/>
                <a:gd name="T12" fmla="*/ 232 w 232"/>
                <a:gd name="T13" fmla="*/ 23 h 147"/>
                <a:gd name="T14" fmla="*/ 178 w 232"/>
                <a:gd name="T15" fmla="*/ 0 h 147"/>
                <a:gd name="T16" fmla="*/ 116 w 232"/>
                <a:gd name="T17" fmla="*/ 33 h 147"/>
                <a:gd name="T18" fmla="*/ 116 w 232"/>
                <a:gd name="T19" fmla="*/ 33 h 147"/>
                <a:gd name="T20" fmla="*/ 115 w 232"/>
                <a:gd name="T21" fmla="*/ 34 h 147"/>
                <a:gd name="T22" fmla="*/ 112 w 232"/>
                <a:gd name="T23" fmla="*/ 41 h 147"/>
                <a:gd name="T24" fmla="*/ 110 w 232"/>
                <a:gd name="T25" fmla="*/ 43 h 147"/>
                <a:gd name="T26" fmla="*/ 109 w 232"/>
                <a:gd name="T27" fmla="*/ 46 h 147"/>
                <a:gd name="T28" fmla="*/ 108 w 232"/>
                <a:gd name="T29" fmla="*/ 50 h 147"/>
                <a:gd name="T30" fmla="*/ 107 w 232"/>
                <a:gd name="T31" fmla="*/ 52 h 147"/>
                <a:gd name="T32" fmla="*/ 106 w 232"/>
                <a:gd name="T33" fmla="*/ 58 h 147"/>
                <a:gd name="T34" fmla="*/ 105 w 232"/>
                <a:gd name="T35" fmla="*/ 60 h 147"/>
                <a:gd name="T36" fmla="*/ 104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2" y="38"/>
                    <a:pt x="227" y="31"/>
                    <a:pt x="232" y="23"/>
                  </a:cubicBezTo>
                  <a:cubicBezTo>
                    <a:pt x="218" y="9"/>
                    <a:pt x="199" y="0"/>
                    <a:pt x="178" y="0"/>
                  </a:cubicBezTo>
                  <a:cubicBezTo>
                    <a:pt x="152" y="0"/>
                    <a:pt x="129" y="13"/>
                    <a:pt x="116" y="33"/>
                  </a:cubicBez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09" y="45"/>
                    <a:pt x="109" y="46"/>
                  </a:cubicBezTo>
                  <a:cubicBezTo>
                    <a:pt x="109" y="47"/>
                    <a:pt x="108" y="48"/>
                    <a:pt x="108" y="50"/>
                  </a:cubicBezTo>
                  <a:cubicBezTo>
                    <a:pt x="108" y="50"/>
                    <a:pt x="107" y="51"/>
                    <a:pt x="107" y="52"/>
                  </a:cubicBezTo>
                  <a:cubicBezTo>
                    <a:pt x="106" y="54"/>
                    <a:pt x="106" y="56"/>
                    <a:pt x="106" y="58"/>
                  </a:cubicBezTo>
                  <a:cubicBezTo>
                    <a:pt x="105" y="59"/>
                    <a:pt x="105" y="59"/>
                    <a:pt x="105" y="60"/>
                  </a:cubicBezTo>
                  <a:cubicBezTo>
                    <a:pt x="105" y="62"/>
                    <a:pt x="105"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3" y="138"/>
                    <a:pt x="33" y="147"/>
                    <a:pt x="54" y="147"/>
                  </a:cubicBezTo>
                  <a:cubicBezTo>
                    <a:pt x="75" y="147"/>
                    <a:pt x="95" y="138"/>
                    <a:pt x="108" y="123"/>
                  </a:cubicBezTo>
                  <a:cubicBezTo>
                    <a:pt x="111" y="120"/>
                    <a:pt x="113"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7" name="Freeform 1770"/>
            <p:cNvSpPr>
              <a:spLocks/>
            </p:cNvSpPr>
            <p:nvPr/>
          </p:nvSpPr>
          <p:spPr bwMode="auto">
            <a:xfrm>
              <a:off x="5751513" y="6769100"/>
              <a:ext cx="138113" cy="88900"/>
            </a:xfrm>
            <a:custGeom>
              <a:avLst/>
              <a:gdLst>
                <a:gd name="T0" fmla="*/ 116 w 232"/>
                <a:gd name="T1" fmla="*/ 114 h 147"/>
                <a:gd name="T2" fmla="*/ 128 w 232"/>
                <a:gd name="T3" fmla="*/ 73 h 147"/>
                <a:gd name="T4" fmla="*/ 178 w 232"/>
                <a:gd name="T5" fmla="*/ 24 h 147"/>
                <a:gd name="T6" fmla="*/ 220 w 232"/>
                <a:gd name="T7" fmla="*/ 47 h 147"/>
                <a:gd name="T8" fmla="*/ 232 w 232"/>
                <a:gd name="T9" fmla="*/ 23 h 147"/>
                <a:gd name="T10" fmla="*/ 178 w 232"/>
                <a:gd name="T11" fmla="*/ 0 h 147"/>
                <a:gd name="T12" fmla="*/ 104 w 232"/>
                <a:gd name="T13" fmla="*/ 73 h 147"/>
                <a:gd name="T14" fmla="*/ 55 w 232"/>
                <a:gd name="T15" fmla="*/ 123 h 147"/>
                <a:gd name="T16" fmla="*/ 12 w 232"/>
                <a:gd name="T17" fmla="*/ 100 h 147"/>
                <a:gd name="T18" fmla="*/ 0 w 232"/>
                <a:gd name="T19" fmla="*/ 123 h 147"/>
                <a:gd name="T20" fmla="*/ 55 w 232"/>
                <a:gd name="T21" fmla="*/ 147 h 147"/>
                <a:gd name="T22" fmla="*/ 116 w 232"/>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16" y="114"/>
                  </a:moveTo>
                  <a:cubicBezTo>
                    <a:pt x="124" y="102"/>
                    <a:pt x="128" y="88"/>
                    <a:pt x="128" y="73"/>
                  </a:cubicBezTo>
                  <a:cubicBezTo>
                    <a:pt x="128" y="46"/>
                    <a:pt x="151" y="24"/>
                    <a:pt x="178" y="24"/>
                  </a:cubicBezTo>
                  <a:cubicBezTo>
                    <a:pt x="196" y="24"/>
                    <a:pt x="211" y="33"/>
                    <a:pt x="220" y="47"/>
                  </a:cubicBezTo>
                  <a:cubicBezTo>
                    <a:pt x="223" y="38"/>
                    <a:pt x="227" y="31"/>
                    <a:pt x="232" y="23"/>
                  </a:cubicBezTo>
                  <a:cubicBezTo>
                    <a:pt x="219" y="9"/>
                    <a:pt x="199" y="0"/>
                    <a:pt x="178" y="0"/>
                  </a:cubicBezTo>
                  <a:cubicBezTo>
                    <a:pt x="137" y="0"/>
                    <a:pt x="104" y="33"/>
                    <a:pt x="104" y="73"/>
                  </a:cubicBezTo>
                  <a:cubicBezTo>
                    <a:pt x="104" y="101"/>
                    <a:pt x="82" y="123"/>
                    <a:pt x="55" y="123"/>
                  </a:cubicBezTo>
                  <a:cubicBezTo>
                    <a:pt x="37" y="123"/>
                    <a:pt x="21" y="114"/>
                    <a:pt x="12" y="100"/>
                  </a:cubicBezTo>
                  <a:cubicBezTo>
                    <a:pt x="10" y="108"/>
                    <a:pt x="6" y="116"/>
                    <a:pt x="0" y="123"/>
                  </a:cubicBezTo>
                  <a:cubicBezTo>
                    <a:pt x="14" y="138"/>
                    <a:pt x="33" y="147"/>
                    <a:pt x="55" y="147"/>
                  </a:cubicBezTo>
                  <a:cubicBezTo>
                    <a:pt x="80" y="147"/>
                    <a:pt x="103" y="134"/>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8" name="Freeform 1771"/>
            <p:cNvSpPr>
              <a:spLocks/>
            </p:cNvSpPr>
            <p:nvPr/>
          </p:nvSpPr>
          <p:spPr bwMode="auto">
            <a:xfrm>
              <a:off x="5826126"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8 w 232"/>
                <a:gd name="T9" fmla="*/ 24 h 147"/>
                <a:gd name="T10" fmla="*/ 220 w 232"/>
                <a:gd name="T11" fmla="*/ 47 h 147"/>
                <a:gd name="T12" fmla="*/ 232 w 232"/>
                <a:gd name="T13" fmla="*/ 23 h 147"/>
                <a:gd name="T14" fmla="*/ 178 w 232"/>
                <a:gd name="T15" fmla="*/ 0 h 147"/>
                <a:gd name="T16" fmla="*/ 116 w 232"/>
                <a:gd name="T17" fmla="*/ 33 h 147"/>
                <a:gd name="T18" fmla="*/ 116 w 232"/>
                <a:gd name="T19" fmla="*/ 33 h 147"/>
                <a:gd name="T20" fmla="*/ 115 w 232"/>
                <a:gd name="T21" fmla="*/ 34 h 147"/>
                <a:gd name="T22" fmla="*/ 112 w 232"/>
                <a:gd name="T23" fmla="*/ 41 h 147"/>
                <a:gd name="T24" fmla="*/ 110 w 232"/>
                <a:gd name="T25" fmla="*/ 43 h 147"/>
                <a:gd name="T26" fmla="*/ 109 w 232"/>
                <a:gd name="T27" fmla="*/ 46 h 147"/>
                <a:gd name="T28" fmla="*/ 108 w 232"/>
                <a:gd name="T29" fmla="*/ 50 h 147"/>
                <a:gd name="T30" fmla="*/ 107 w 232"/>
                <a:gd name="T31" fmla="*/ 52 h 147"/>
                <a:gd name="T32" fmla="*/ 106 w 232"/>
                <a:gd name="T33" fmla="*/ 58 h 147"/>
                <a:gd name="T34" fmla="*/ 105 w 232"/>
                <a:gd name="T35" fmla="*/ 60 h 147"/>
                <a:gd name="T36" fmla="*/ 105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3"/>
                  </a:cubicBezTo>
                  <a:cubicBezTo>
                    <a:pt x="218" y="9"/>
                    <a:pt x="199" y="0"/>
                    <a:pt x="178" y="0"/>
                  </a:cubicBezTo>
                  <a:cubicBezTo>
                    <a:pt x="152" y="0"/>
                    <a:pt x="129" y="13"/>
                    <a:pt x="116" y="33"/>
                  </a:cubicBezTo>
                  <a:cubicBezTo>
                    <a:pt x="116" y="33"/>
                    <a:pt x="116" y="33"/>
                    <a:pt x="116" y="33"/>
                  </a:cubicBezTo>
                  <a:cubicBezTo>
                    <a:pt x="116" y="34"/>
                    <a:pt x="116" y="34"/>
                    <a:pt x="115" y="34"/>
                  </a:cubicBezTo>
                  <a:cubicBezTo>
                    <a:pt x="114" y="36"/>
                    <a:pt x="113" y="38"/>
                    <a:pt x="112" y="41"/>
                  </a:cubicBezTo>
                  <a:cubicBezTo>
                    <a:pt x="111" y="42"/>
                    <a:pt x="111" y="42"/>
                    <a:pt x="110"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5" y="59"/>
                    <a:pt x="105" y="59"/>
                    <a:pt x="105" y="60"/>
                  </a:cubicBezTo>
                  <a:cubicBezTo>
                    <a:pt x="105" y="62"/>
                    <a:pt x="105" y="63"/>
                    <a:pt x="105"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5" y="147"/>
                    <a:pt x="95" y="138"/>
                    <a:pt x="108" y="123"/>
                  </a:cubicBezTo>
                  <a:cubicBezTo>
                    <a:pt x="111" y="120"/>
                    <a:pt x="114"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9" name="Freeform 1772"/>
            <p:cNvSpPr>
              <a:spLocks/>
            </p:cNvSpPr>
            <p:nvPr/>
          </p:nvSpPr>
          <p:spPr bwMode="auto">
            <a:xfrm>
              <a:off x="5899151" y="6769100"/>
              <a:ext cx="138113" cy="88900"/>
            </a:xfrm>
            <a:custGeom>
              <a:avLst/>
              <a:gdLst>
                <a:gd name="T0" fmla="*/ 115 w 231"/>
                <a:gd name="T1" fmla="*/ 114 h 147"/>
                <a:gd name="T2" fmla="*/ 127 w 231"/>
                <a:gd name="T3" fmla="*/ 73 h 147"/>
                <a:gd name="T4" fmla="*/ 177 w 231"/>
                <a:gd name="T5" fmla="*/ 24 h 147"/>
                <a:gd name="T6" fmla="*/ 219 w 231"/>
                <a:gd name="T7" fmla="*/ 47 h 147"/>
                <a:gd name="T8" fmla="*/ 231 w 231"/>
                <a:gd name="T9" fmla="*/ 23 h 147"/>
                <a:gd name="T10" fmla="*/ 177 w 231"/>
                <a:gd name="T11" fmla="*/ 0 h 147"/>
                <a:gd name="T12" fmla="*/ 103 w 231"/>
                <a:gd name="T13" fmla="*/ 73 h 147"/>
                <a:gd name="T14" fmla="*/ 54 w 231"/>
                <a:gd name="T15" fmla="*/ 123 h 147"/>
                <a:gd name="T16" fmla="*/ 12 w 231"/>
                <a:gd name="T17" fmla="*/ 100 h 147"/>
                <a:gd name="T18" fmla="*/ 0 w 231"/>
                <a:gd name="T19" fmla="*/ 123 h 147"/>
                <a:gd name="T20" fmla="*/ 54 w 231"/>
                <a:gd name="T21" fmla="*/ 147 h 147"/>
                <a:gd name="T22" fmla="*/ 115 w 231"/>
                <a:gd name="T2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7">
                  <a:moveTo>
                    <a:pt x="115" y="114"/>
                  </a:moveTo>
                  <a:cubicBezTo>
                    <a:pt x="123" y="102"/>
                    <a:pt x="127" y="88"/>
                    <a:pt x="127" y="73"/>
                  </a:cubicBezTo>
                  <a:cubicBezTo>
                    <a:pt x="127" y="46"/>
                    <a:pt x="150" y="24"/>
                    <a:pt x="177" y="24"/>
                  </a:cubicBezTo>
                  <a:cubicBezTo>
                    <a:pt x="195" y="24"/>
                    <a:pt x="210" y="33"/>
                    <a:pt x="219" y="47"/>
                  </a:cubicBezTo>
                  <a:cubicBezTo>
                    <a:pt x="222" y="38"/>
                    <a:pt x="226" y="31"/>
                    <a:pt x="231" y="23"/>
                  </a:cubicBezTo>
                  <a:cubicBezTo>
                    <a:pt x="218" y="9"/>
                    <a:pt x="199" y="0"/>
                    <a:pt x="177" y="0"/>
                  </a:cubicBezTo>
                  <a:cubicBezTo>
                    <a:pt x="137" y="0"/>
                    <a:pt x="103" y="33"/>
                    <a:pt x="103" y="73"/>
                  </a:cubicBezTo>
                  <a:cubicBezTo>
                    <a:pt x="103" y="101"/>
                    <a:pt x="81" y="123"/>
                    <a:pt x="54" y="123"/>
                  </a:cubicBezTo>
                  <a:cubicBezTo>
                    <a:pt x="36" y="123"/>
                    <a:pt x="20" y="114"/>
                    <a:pt x="12" y="100"/>
                  </a:cubicBezTo>
                  <a:cubicBezTo>
                    <a:pt x="9" y="108"/>
                    <a:pt x="5" y="116"/>
                    <a:pt x="0" y="123"/>
                  </a:cubicBezTo>
                  <a:cubicBezTo>
                    <a:pt x="13" y="138"/>
                    <a:pt x="32" y="147"/>
                    <a:pt x="54" y="147"/>
                  </a:cubicBezTo>
                  <a:cubicBezTo>
                    <a:pt x="80" y="147"/>
                    <a:pt x="102" y="134"/>
                    <a:pt x="115"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0" name="Freeform 1773"/>
            <p:cNvSpPr>
              <a:spLocks/>
            </p:cNvSpPr>
            <p:nvPr/>
          </p:nvSpPr>
          <p:spPr bwMode="auto">
            <a:xfrm>
              <a:off x="5973763" y="6769100"/>
              <a:ext cx="138113" cy="88900"/>
            </a:xfrm>
            <a:custGeom>
              <a:avLst/>
              <a:gdLst>
                <a:gd name="T0" fmla="*/ 116 w 232"/>
                <a:gd name="T1" fmla="*/ 114 h 147"/>
                <a:gd name="T2" fmla="*/ 128 w 232"/>
                <a:gd name="T3" fmla="*/ 73 h 147"/>
                <a:gd name="T4" fmla="*/ 128 w 232"/>
                <a:gd name="T5" fmla="*/ 73 h 147"/>
                <a:gd name="T6" fmla="*/ 128 w 232"/>
                <a:gd name="T7" fmla="*/ 73 h 147"/>
                <a:gd name="T8" fmla="*/ 178 w 232"/>
                <a:gd name="T9" fmla="*/ 24 h 147"/>
                <a:gd name="T10" fmla="*/ 220 w 232"/>
                <a:gd name="T11" fmla="*/ 47 h 147"/>
                <a:gd name="T12" fmla="*/ 232 w 232"/>
                <a:gd name="T13" fmla="*/ 23 h 147"/>
                <a:gd name="T14" fmla="*/ 178 w 232"/>
                <a:gd name="T15" fmla="*/ 0 h 147"/>
                <a:gd name="T16" fmla="*/ 116 w 232"/>
                <a:gd name="T17" fmla="*/ 33 h 147"/>
                <a:gd name="T18" fmla="*/ 116 w 232"/>
                <a:gd name="T19" fmla="*/ 33 h 147"/>
                <a:gd name="T20" fmla="*/ 116 w 232"/>
                <a:gd name="T21" fmla="*/ 34 h 147"/>
                <a:gd name="T22" fmla="*/ 112 w 232"/>
                <a:gd name="T23" fmla="*/ 41 h 147"/>
                <a:gd name="T24" fmla="*/ 111 w 232"/>
                <a:gd name="T25" fmla="*/ 43 h 147"/>
                <a:gd name="T26" fmla="*/ 109 w 232"/>
                <a:gd name="T27" fmla="*/ 46 h 147"/>
                <a:gd name="T28" fmla="*/ 108 w 232"/>
                <a:gd name="T29" fmla="*/ 50 h 147"/>
                <a:gd name="T30" fmla="*/ 107 w 232"/>
                <a:gd name="T31" fmla="*/ 52 h 147"/>
                <a:gd name="T32" fmla="*/ 106 w 232"/>
                <a:gd name="T33" fmla="*/ 58 h 147"/>
                <a:gd name="T34" fmla="*/ 105 w 232"/>
                <a:gd name="T35" fmla="*/ 60 h 147"/>
                <a:gd name="T36" fmla="*/ 105 w 232"/>
                <a:gd name="T37" fmla="*/ 65 h 147"/>
                <a:gd name="T38" fmla="*/ 104 w 232"/>
                <a:gd name="T39" fmla="*/ 67 h 147"/>
                <a:gd name="T40" fmla="*/ 104 w 232"/>
                <a:gd name="T41" fmla="*/ 73 h 147"/>
                <a:gd name="T42" fmla="*/ 104 w 232"/>
                <a:gd name="T43" fmla="*/ 73 h 147"/>
                <a:gd name="T44" fmla="*/ 104 w 232"/>
                <a:gd name="T45" fmla="*/ 73 h 147"/>
                <a:gd name="T46" fmla="*/ 104 w 232"/>
                <a:gd name="T47" fmla="*/ 73 h 147"/>
                <a:gd name="T48" fmla="*/ 104 w 232"/>
                <a:gd name="T49" fmla="*/ 73 h 147"/>
                <a:gd name="T50" fmla="*/ 96 w 232"/>
                <a:gd name="T51" fmla="*/ 100 h 147"/>
                <a:gd name="T52" fmla="*/ 54 w 232"/>
                <a:gd name="T53" fmla="*/ 123 h 147"/>
                <a:gd name="T54" fmla="*/ 12 w 232"/>
                <a:gd name="T55" fmla="*/ 100 h 147"/>
                <a:gd name="T56" fmla="*/ 0 w 232"/>
                <a:gd name="T57" fmla="*/ 123 h 147"/>
                <a:gd name="T58" fmla="*/ 54 w 232"/>
                <a:gd name="T59" fmla="*/ 147 h 147"/>
                <a:gd name="T60" fmla="*/ 108 w 232"/>
                <a:gd name="T61" fmla="*/ 123 h 147"/>
                <a:gd name="T62" fmla="*/ 116 w 232"/>
                <a:gd name="T63" fmla="*/ 114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16" y="114"/>
                  </a:moveTo>
                  <a:cubicBezTo>
                    <a:pt x="123" y="102"/>
                    <a:pt x="128" y="88"/>
                    <a:pt x="128" y="73"/>
                  </a:cubicBezTo>
                  <a:cubicBezTo>
                    <a:pt x="128" y="73"/>
                    <a:pt x="128" y="73"/>
                    <a:pt x="128" y="73"/>
                  </a:cubicBezTo>
                  <a:cubicBezTo>
                    <a:pt x="128" y="73"/>
                    <a:pt x="128" y="73"/>
                    <a:pt x="128" y="73"/>
                  </a:cubicBezTo>
                  <a:cubicBezTo>
                    <a:pt x="128" y="46"/>
                    <a:pt x="150" y="24"/>
                    <a:pt x="178" y="24"/>
                  </a:cubicBezTo>
                  <a:cubicBezTo>
                    <a:pt x="195" y="24"/>
                    <a:pt x="211" y="33"/>
                    <a:pt x="220" y="47"/>
                  </a:cubicBezTo>
                  <a:cubicBezTo>
                    <a:pt x="223" y="38"/>
                    <a:pt x="227" y="31"/>
                    <a:pt x="232" y="23"/>
                  </a:cubicBezTo>
                  <a:cubicBezTo>
                    <a:pt x="218" y="9"/>
                    <a:pt x="199" y="0"/>
                    <a:pt x="178" y="0"/>
                  </a:cubicBezTo>
                  <a:cubicBezTo>
                    <a:pt x="152" y="0"/>
                    <a:pt x="129" y="13"/>
                    <a:pt x="116" y="33"/>
                  </a:cubicBezTo>
                  <a:cubicBezTo>
                    <a:pt x="116" y="33"/>
                    <a:pt x="116" y="33"/>
                    <a:pt x="116" y="33"/>
                  </a:cubicBezTo>
                  <a:cubicBezTo>
                    <a:pt x="116" y="34"/>
                    <a:pt x="116" y="34"/>
                    <a:pt x="116" y="34"/>
                  </a:cubicBezTo>
                  <a:cubicBezTo>
                    <a:pt x="114" y="36"/>
                    <a:pt x="113" y="38"/>
                    <a:pt x="112" y="41"/>
                  </a:cubicBezTo>
                  <a:cubicBezTo>
                    <a:pt x="111" y="42"/>
                    <a:pt x="111" y="42"/>
                    <a:pt x="111" y="43"/>
                  </a:cubicBezTo>
                  <a:cubicBezTo>
                    <a:pt x="110" y="44"/>
                    <a:pt x="110" y="45"/>
                    <a:pt x="109" y="46"/>
                  </a:cubicBezTo>
                  <a:cubicBezTo>
                    <a:pt x="109" y="47"/>
                    <a:pt x="108" y="48"/>
                    <a:pt x="108" y="50"/>
                  </a:cubicBezTo>
                  <a:cubicBezTo>
                    <a:pt x="108" y="50"/>
                    <a:pt x="107" y="51"/>
                    <a:pt x="107" y="52"/>
                  </a:cubicBezTo>
                  <a:cubicBezTo>
                    <a:pt x="107" y="54"/>
                    <a:pt x="106" y="56"/>
                    <a:pt x="106" y="58"/>
                  </a:cubicBezTo>
                  <a:cubicBezTo>
                    <a:pt x="106" y="59"/>
                    <a:pt x="105" y="59"/>
                    <a:pt x="105" y="60"/>
                  </a:cubicBezTo>
                  <a:cubicBezTo>
                    <a:pt x="105" y="62"/>
                    <a:pt x="105" y="63"/>
                    <a:pt x="105" y="65"/>
                  </a:cubicBezTo>
                  <a:cubicBezTo>
                    <a:pt x="105"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2" y="123"/>
                    <a:pt x="54" y="123"/>
                  </a:cubicBezTo>
                  <a:cubicBezTo>
                    <a:pt x="36" y="123"/>
                    <a:pt x="21" y="114"/>
                    <a:pt x="12" y="100"/>
                  </a:cubicBezTo>
                  <a:cubicBezTo>
                    <a:pt x="9" y="108"/>
                    <a:pt x="5" y="116"/>
                    <a:pt x="0" y="123"/>
                  </a:cubicBezTo>
                  <a:cubicBezTo>
                    <a:pt x="14" y="138"/>
                    <a:pt x="33" y="147"/>
                    <a:pt x="54" y="147"/>
                  </a:cubicBezTo>
                  <a:cubicBezTo>
                    <a:pt x="76" y="147"/>
                    <a:pt x="95" y="138"/>
                    <a:pt x="108" y="123"/>
                  </a:cubicBezTo>
                  <a:cubicBezTo>
                    <a:pt x="111" y="120"/>
                    <a:pt x="114" y="117"/>
                    <a:pt x="116" y="1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1" name="Freeform 1774"/>
            <p:cNvSpPr>
              <a:spLocks/>
            </p:cNvSpPr>
            <p:nvPr/>
          </p:nvSpPr>
          <p:spPr bwMode="auto">
            <a:xfrm>
              <a:off x="6046788" y="6769100"/>
              <a:ext cx="133350" cy="88900"/>
            </a:xfrm>
            <a:custGeom>
              <a:avLst/>
              <a:gdLst>
                <a:gd name="T0" fmla="*/ 104 w 223"/>
                <a:gd name="T1" fmla="*/ 73 h 147"/>
                <a:gd name="T2" fmla="*/ 54 w 223"/>
                <a:gd name="T3" fmla="*/ 123 h 147"/>
                <a:gd name="T4" fmla="*/ 12 w 223"/>
                <a:gd name="T5" fmla="*/ 100 h 147"/>
                <a:gd name="T6" fmla="*/ 0 w 223"/>
                <a:gd name="T7" fmla="*/ 123 h 147"/>
                <a:gd name="T8" fmla="*/ 54 w 223"/>
                <a:gd name="T9" fmla="*/ 147 h 147"/>
                <a:gd name="T10" fmla="*/ 116 w 223"/>
                <a:gd name="T11" fmla="*/ 114 h 147"/>
                <a:gd name="T12" fmla="*/ 127 w 223"/>
                <a:gd name="T13" fmla="*/ 73 h 147"/>
                <a:gd name="T14" fmla="*/ 177 w 223"/>
                <a:gd name="T15" fmla="*/ 24 h 147"/>
                <a:gd name="T16" fmla="*/ 219 w 223"/>
                <a:gd name="T17" fmla="*/ 47 h 147"/>
                <a:gd name="T18" fmla="*/ 223 w 223"/>
                <a:gd name="T19" fmla="*/ 38 h 147"/>
                <a:gd name="T20" fmla="*/ 223 w 223"/>
                <a:gd name="T21" fmla="*/ 16 h 147"/>
                <a:gd name="T22" fmla="*/ 177 w 223"/>
                <a:gd name="T23" fmla="*/ 0 h 147"/>
                <a:gd name="T24" fmla="*/ 104 w 223"/>
                <a:gd name="T25"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3" h="147">
                  <a:moveTo>
                    <a:pt x="104" y="73"/>
                  </a:moveTo>
                  <a:cubicBezTo>
                    <a:pt x="104" y="101"/>
                    <a:pt x="81" y="123"/>
                    <a:pt x="54" y="123"/>
                  </a:cubicBezTo>
                  <a:cubicBezTo>
                    <a:pt x="36" y="123"/>
                    <a:pt x="20" y="114"/>
                    <a:pt x="12" y="100"/>
                  </a:cubicBezTo>
                  <a:cubicBezTo>
                    <a:pt x="9" y="108"/>
                    <a:pt x="5" y="116"/>
                    <a:pt x="0" y="123"/>
                  </a:cubicBezTo>
                  <a:cubicBezTo>
                    <a:pt x="13" y="138"/>
                    <a:pt x="32" y="147"/>
                    <a:pt x="54" y="147"/>
                  </a:cubicBezTo>
                  <a:cubicBezTo>
                    <a:pt x="80" y="147"/>
                    <a:pt x="102" y="134"/>
                    <a:pt x="116" y="114"/>
                  </a:cubicBezTo>
                  <a:cubicBezTo>
                    <a:pt x="123" y="102"/>
                    <a:pt x="127" y="88"/>
                    <a:pt x="127" y="73"/>
                  </a:cubicBezTo>
                  <a:cubicBezTo>
                    <a:pt x="127" y="46"/>
                    <a:pt x="150" y="24"/>
                    <a:pt x="177" y="24"/>
                  </a:cubicBezTo>
                  <a:cubicBezTo>
                    <a:pt x="195" y="24"/>
                    <a:pt x="211" y="33"/>
                    <a:pt x="219" y="47"/>
                  </a:cubicBezTo>
                  <a:cubicBezTo>
                    <a:pt x="220" y="44"/>
                    <a:pt x="222" y="41"/>
                    <a:pt x="223" y="38"/>
                  </a:cubicBezTo>
                  <a:cubicBezTo>
                    <a:pt x="223" y="16"/>
                    <a:pt x="223" y="16"/>
                    <a:pt x="223" y="16"/>
                  </a:cubicBezTo>
                  <a:cubicBezTo>
                    <a:pt x="210" y="6"/>
                    <a:pt x="195" y="0"/>
                    <a:pt x="177" y="0"/>
                  </a:cubicBezTo>
                  <a:cubicBezTo>
                    <a:pt x="137" y="0"/>
                    <a:pt x="104" y="33"/>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2" name="Freeform 1775"/>
            <p:cNvSpPr>
              <a:spLocks/>
            </p:cNvSpPr>
            <p:nvPr/>
          </p:nvSpPr>
          <p:spPr bwMode="auto">
            <a:xfrm>
              <a:off x="6119813" y="6824663"/>
              <a:ext cx="60325" cy="33338"/>
            </a:xfrm>
            <a:custGeom>
              <a:avLst/>
              <a:gdLst>
                <a:gd name="T0" fmla="*/ 54 w 100"/>
                <a:gd name="T1" fmla="*/ 30 h 54"/>
                <a:gd name="T2" fmla="*/ 12 w 100"/>
                <a:gd name="T3" fmla="*/ 7 h 54"/>
                <a:gd name="T4" fmla="*/ 0 w 100"/>
                <a:gd name="T5" fmla="*/ 30 h 54"/>
                <a:gd name="T6" fmla="*/ 54 w 100"/>
                <a:gd name="T7" fmla="*/ 54 h 54"/>
                <a:gd name="T8" fmla="*/ 100 w 100"/>
                <a:gd name="T9" fmla="*/ 38 h 54"/>
                <a:gd name="T10" fmla="*/ 100 w 100"/>
                <a:gd name="T11" fmla="*/ 0 h 54"/>
                <a:gd name="T12" fmla="*/ 96 w 100"/>
                <a:gd name="T13" fmla="*/ 7 h 54"/>
                <a:gd name="T14" fmla="*/ 54 w 100"/>
                <a:gd name="T15" fmla="*/ 3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54">
                  <a:moveTo>
                    <a:pt x="54" y="30"/>
                  </a:moveTo>
                  <a:cubicBezTo>
                    <a:pt x="37" y="30"/>
                    <a:pt x="21" y="21"/>
                    <a:pt x="12" y="7"/>
                  </a:cubicBezTo>
                  <a:cubicBezTo>
                    <a:pt x="9" y="15"/>
                    <a:pt x="5" y="23"/>
                    <a:pt x="0" y="30"/>
                  </a:cubicBezTo>
                  <a:cubicBezTo>
                    <a:pt x="14" y="45"/>
                    <a:pt x="33" y="54"/>
                    <a:pt x="54" y="54"/>
                  </a:cubicBezTo>
                  <a:cubicBezTo>
                    <a:pt x="72" y="54"/>
                    <a:pt x="87" y="48"/>
                    <a:pt x="100" y="38"/>
                  </a:cubicBezTo>
                  <a:cubicBezTo>
                    <a:pt x="100" y="0"/>
                    <a:pt x="100" y="0"/>
                    <a:pt x="100" y="0"/>
                  </a:cubicBezTo>
                  <a:cubicBezTo>
                    <a:pt x="99" y="2"/>
                    <a:pt x="98" y="5"/>
                    <a:pt x="96" y="7"/>
                  </a:cubicBezTo>
                  <a:cubicBezTo>
                    <a:pt x="88" y="21"/>
                    <a:pt x="72" y="30"/>
                    <a:pt x="5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4543181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Rectangle 39"/>
          <p:cNvSpPr/>
          <p:nvPr/>
        </p:nvSpPr>
        <p:spPr>
          <a:xfrm>
            <a:off x="455296" y="0"/>
            <a:ext cx="6508722" cy="2895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a:grpSpLocks noChangeAspect="1"/>
          </p:cNvGrpSpPr>
          <p:nvPr userDrawn="1"/>
        </p:nvGrpSpPr>
        <p:grpSpPr>
          <a:xfrm>
            <a:off x="9823170" y="15242"/>
            <a:ext cx="1922400" cy="257257"/>
            <a:chOff x="6418263" y="5927725"/>
            <a:chExt cx="652463" cy="87313"/>
          </a:xfrm>
          <a:solidFill>
            <a:srgbClr val="FFFFFF">
              <a:alpha val="20000"/>
            </a:srgbClr>
          </a:solidFill>
        </p:grpSpPr>
        <p:sp>
          <p:nvSpPr>
            <p:cNvPr id="11" name="Freeform 1647"/>
            <p:cNvSpPr>
              <a:spLocks/>
            </p:cNvSpPr>
            <p:nvPr/>
          </p:nvSpPr>
          <p:spPr bwMode="auto">
            <a:xfrm>
              <a:off x="6418263" y="5927725"/>
              <a:ext cx="26988" cy="28575"/>
            </a:xfrm>
            <a:custGeom>
              <a:avLst/>
              <a:gdLst>
                <a:gd name="T0" fmla="*/ 34 w 46"/>
                <a:gd name="T1" fmla="*/ 47 h 47"/>
                <a:gd name="T2" fmla="*/ 46 w 46"/>
                <a:gd name="T3" fmla="*/ 23 h 47"/>
                <a:gd name="T4" fmla="*/ 0 w 46"/>
                <a:gd name="T5" fmla="*/ 0 h 47"/>
                <a:gd name="T6" fmla="*/ 0 w 46"/>
                <a:gd name="T7" fmla="*/ 24 h 47"/>
                <a:gd name="T8" fmla="*/ 34 w 46"/>
                <a:gd name="T9" fmla="*/ 47 h 47"/>
              </a:gdLst>
              <a:ahLst/>
              <a:cxnLst>
                <a:cxn ang="0">
                  <a:pos x="T0" y="T1"/>
                </a:cxn>
                <a:cxn ang="0">
                  <a:pos x="T2" y="T3"/>
                </a:cxn>
                <a:cxn ang="0">
                  <a:pos x="T4" y="T5"/>
                </a:cxn>
                <a:cxn ang="0">
                  <a:pos x="T6" y="T7"/>
                </a:cxn>
                <a:cxn ang="0">
                  <a:pos x="T8" y="T9"/>
                </a:cxn>
              </a:cxnLst>
              <a:rect l="0" t="0" r="r" b="b"/>
              <a:pathLst>
                <a:path w="46" h="47">
                  <a:moveTo>
                    <a:pt x="34" y="47"/>
                  </a:moveTo>
                  <a:cubicBezTo>
                    <a:pt x="37" y="38"/>
                    <a:pt x="41" y="30"/>
                    <a:pt x="46" y="23"/>
                  </a:cubicBezTo>
                  <a:cubicBezTo>
                    <a:pt x="34" y="11"/>
                    <a:pt x="18" y="2"/>
                    <a:pt x="0" y="0"/>
                  </a:cubicBezTo>
                  <a:cubicBezTo>
                    <a:pt x="0" y="24"/>
                    <a:pt x="0" y="24"/>
                    <a:pt x="0" y="24"/>
                  </a:cubicBezTo>
                  <a:cubicBezTo>
                    <a:pt x="14" y="27"/>
                    <a:pt x="27" y="35"/>
                    <a:pt x="34"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1648"/>
            <p:cNvSpPr>
              <a:spLocks/>
            </p:cNvSpPr>
            <p:nvPr/>
          </p:nvSpPr>
          <p:spPr bwMode="auto">
            <a:xfrm>
              <a:off x="6418263" y="5927725"/>
              <a:ext cx="100013" cy="87313"/>
            </a:xfrm>
            <a:custGeom>
              <a:avLst/>
              <a:gdLst>
                <a:gd name="T0" fmla="*/ 54 w 170"/>
                <a:gd name="T1" fmla="*/ 113 h 147"/>
                <a:gd name="T2" fmla="*/ 66 w 170"/>
                <a:gd name="T3" fmla="*/ 73 h 147"/>
                <a:gd name="T4" fmla="*/ 115 w 170"/>
                <a:gd name="T5" fmla="*/ 23 h 147"/>
                <a:gd name="T6" fmla="*/ 158 w 170"/>
                <a:gd name="T7" fmla="*/ 47 h 147"/>
                <a:gd name="T8" fmla="*/ 170 w 170"/>
                <a:gd name="T9" fmla="*/ 23 h 147"/>
                <a:gd name="T10" fmla="*/ 115 w 170"/>
                <a:gd name="T11" fmla="*/ 0 h 147"/>
                <a:gd name="T12" fmla="*/ 42 w 170"/>
                <a:gd name="T13" fmla="*/ 73 h 147"/>
                <a:gd name="T14" fmla="*/ 0 w 170"/>
                <a:gd name="T15" fmla="*/ 122 h 147"/>
                <a:gd name="T16" fmla="*/ 0 w 170"/>
                <a:gd name="T17" fmla="*/ 147 h 147"/>
                <a:gd name="T18" fmla="*/ 54 w 170"/>
                <a:gd name="T19" fmla="*/ 11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47">
                  <a:moveTo>
                    <a:pt x="54" y="113"/>
                  </a:moveTo>
                  <a:cubicBezTo>
                    <a:pt x="61" y="102"/>
                    <a:pt x="66" y="88"/>
                    <a:pt x="66" y="73"/>
                  </a:cubicBezTo>
                  <a:cubicBezTo>
                    <a:pt x="66" y="46"/>
                    <a:pt x="88" y="23"/>
                    <a:pt x="115" y="23"/>
                  </a:cubicBezTo>
                  <a:cubicBezTo>
                    <a:pt x="133" y="23"/>
                    <a:pt x="149" y="33"/>
                    <a:pt x="158" y="47"/>
                  </a:cubicBezTo>
                  <a:cubicBezTo>
                    <a:pt x="160" y="38"/>
                    <a:pt x="164" y="30"/>
                    <a:pt x="170" y="23"/>
                  </a:cubicBezTo>
                  <a:cubicBezTo>
                    <a:pt x="156" y="9"/>
                    <a:pt x="137" y="0"/>
                    <a:pt x="115" y="0"/>
                  </a:cubicBezTo>
                  <a:cubicBezTo>
                    <a:pt x="75" y="0"/>
                    <a:pt x="42" y="33"/>
                    <a:pt x="42" y="73"/>
                  </a:cubicBezTo>
                  <a:cubicBezTo>
                    <a:pt x="42" y="98"/>
                    <a:pt x="24" y="118"/>
                    <a:pt x="0" y="122"/>
                  </a:cubicBezTo>
                  <a:cubicBezTo>
                    <a:pt x="0" y="147"/>
                    <a:pt x="0" y="147"/>
                    <a:pt x="0" y="147"/>
                  </a:cubicBezTo>
                  <a:cubicBezTo>
                    <a:pt x="23" y="144"/>
                    <a:pt x="42" y="131"/>
                    <a:pt x="54" y="1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1649"/>
            <p:cNvSpPr>
              <a:spLocks/>
            </p:cNvSpPr>
            <p:nvPr/>
          </p:nvSpPr>
          <p:spPr bwMode="auto">
            <a:xfrm>
              <a:off x="6454776" y="5927725"/>
              <a:ext cx="138113" cy="87313"/>
            </a:xfrm>
            <a:custGeom>
              <a:avLst/>
              <a:gdLst>
                <a:gd name="T0" fmla="*/ 128 w 232"/>
                <a:gd name="T1" fmla="*/ 7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16 w 232"/>
                <a:gd name="T13" fmla="*/ 33 h 147"/>
                <a:gd name="T14" fmla="*/ 116 w 232"/>
                <a:gd name="T15" fmla="*/ 33 h 147"/>
                <a:gd name="T16" fmla="*/ 116 w 232"/>
                <a:gd name="T17" fmla="*/ 34 h 147"/>
                <a:gd name="T18" fmla="*/ 112 w 232"/>
                <a:gd name="T19" fmla="*/ 41 h 147"/>
                <a:gd name="T20" fmla="*/ 111 w 232"/>
                <a:gd name="T21" fmla="*/ 43 h 147"/>
                <a:gd name="T22" fmla="*/ 110 w 232"/>
                <a:gd name="T23" fmla="*/ 46 h 147"/>
                <a:gd name="T24" fmla="*/ 108 w 232"/>
                <a:gd name="T25" fmla="*/ 49 h 147"/>
                <a:gd name="T26" fmla="*/ 107 w 232"/>
                <a:gd name="T27" fmla="*/ 52 h 147"/>
                <a:gd name="T28" fmla="*/ 106 w 232"/>
                <a:gd name="T29" fmla="*/ 58 h 147"/>
                <a:gd name="T30" fmla="*/ 106 w 232"/>
                <a:gd name="T31" fmla="*/ 60 h 147"/>
                <a:gd name="T32" fmla="*/ 105 w 232"/>
                <a:gd name="T33" fmla="*/ 65 h 147"/>
                <a:gd name="T34" fmla="*/ 105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3 h 147"/>
                <a:gd name="T46" fmla="*/ 97 w 232"/>
                <a:gd name="T47" fmla="*/ 100 h 147"/>
                <a:gd name="T48" fmla="*/ 54 w 232"/>
                <a:gd name="T49" fmla="*/ 123 h 147"/>
                <a:gd name="T50" fmla="*/ 12 w 232"/>
                <a:gd name="T51" fmla="*/ 100 h 147"/>
                <a:gd name="T52" fmla="*/ 0 w 232"/>
                <a:gd name="T53" fmla="*/ 123 h 147"/>
                <a:gd name="T54" fmla="*/ 54 w 232"/>
                <a:gd name="T55" fmla="*/ 147 h 147"/>
                <a:gd name="T56" fmla="*/ 109 w 232"/>
                <a:gd name="T57" fmla="*/ 123 h 147"/>
                <a:gd name="T58" fmla="*/ 116 w 232"/>
                <a:gd name="T59" fmla="*/ 113 h 147"/>
                <a:gd name="T60" fmla="*/ 128 w 232"/>
                <a:gd name="T61" fmla="*/ 73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1" y="23"/>
                    <a:pt x="178" y="23"/>
                  </a:cubicBezTo>
                  <a:cubicBezTo>
                    <a:pt x="196" y="23"/>
                    <a:pt x="211" y="33"/>
                    <a:pt x="220" y="47"/>
                  </a:cubicBezTo>
                  <a:cubicBezTo>
                    <a:pt x="223" y="38"/>
                    <a:pt x="227" y="30"/>
                    <a:pt x="232" y="23"/>
                  </a:cubicBezTo>
                  <a:cubicBezTo>
                    <a:pt x="219" y="9"/>
                    <a:pt x="199" y="0"/>
                    <a:pt x="178" y="0"/>
                  </a:cubicBezTo>
                  <a:cubicBezTo>
                    <a:pt x="152" y="0"/>
                    <a:pt x="129" y="13"/>
                    <a:pt x="116" y="33"/>
                  </a:cubicBezTo>
                  <a:cubicBezTo>
                    <a:pt x="116" y="33"/>
                    <a:pt x="116" y="33"/>
                    <a:pt x="116" y="33"/>
                  </a:cubicBezTo>
                  <a:cubicBezTo>
                    <a:pt x="116" y="33"/>
                    <a:pt x="116" y="34"/>
                    <a:pt x="116" y="34"/>
                  </a:cubicBezTo>
                  <a:cubicBezTo>
                    <a:pt x="114" y="36"/>
                    <a:pt x="113" y="38"/>
                    <a:pt x="112" y="41"/>
                  </a:cubicBezTo>
                  <a:cubicBezTo>
                    <a:pt x="112" y="41"/>
                    <a:pt x="111" y="42"/>
                    <a:pt x="111" y="43"/>
                  </a:cubicBezTo>
                  <a:cubicBezTo>
                    <a:pt x="110" y="44"/>
                    <a:pt x="110" y="45"/>
                    <a:pt x="110" y="46"/>
                  </a:cubicBezTo>
                  <a:cubicBezTo>
                    <a:pt x="109" y="47"/>
                    <a:pt x="109" y="48"/>
                    <a:pt x="108" y="49"/>
                  </a:cubicBezTo>
                  <a:cubicBezTo>
                    <a:pt x="108" y="50"/>
                    <a:pt x="108" y="51"/>
                    <a:pt x="107" y="52"/>
                  </a:cubicBezTo>
                  <a:cubicBezTo>
                    <a:pt x="107" y="54"/>
                    <a:pt x="106" y="56"/>
                    <a:pt x="106" y="58"/>
                  </a:cubicBezTo>
                  <a:cubicBezTo>
                    <a:pt x="106" y="58"/>
                    <a:pt x="106" y="59"/>
                    <a:pt x="106" y="60"/>
                  </a:cubicBezTo>
                  <a:cubicBezTo>
                    <a:pt x="105" y="61"/>
                    <a:pt x="105" y="63"/>
                    <a:pt x="105" y="65"/>
                  </a:cubicBezTo>
                  <a:cubicBezTo>
                    <a:pt x="105" y="65"/>
                    <a:pt x="105" y="66"/>
                    <a:pt x="105"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7" y="100"/>
                  </a:cubicBezTo>
                  <a:cubicBezTo>
                    <a:pt x="88" y="114"/>
                    <a:pt x="72" y="123"/>
                    <a:pt x="54" y="123"/>
                  </a:cubicBezTo>
                  <a:cubicBezTo>
                    <a:pt x="37" y="123"/>
                    <a:pt x="21" y="114"/>
                    <a:pt x="12" y="100"/>
                  </a:cubicBezTo>
                  <a:cubicBezTo>
                    <a:pt x="10" y="108"/>
                    <a:pt x="5" y="116"/>
                    <a:pt x="0" y="123"/>
                  </a:cubicBezTo>
                  <a:cubicBezTo>
                    <a:pt x="14" y="138"/>
                    <a:pt x="33" y="147"/>
                    <a:pt x="54" y="147"/>
                  </a:cubicBezTo>
                  <a:cubicBezTo>
                    <a:pt x="76" y="147"/>
                    <a:pt x="95" y="138"/>
                    <a:pt x="109" y="123"/>
                  </a:cubicBezTo>
                  <a:cubicBezTo>
                    <a:pt x="111" y="120"/>
                    <a:pt x="114" y="117"/>
                    <a:pt x="116" y="113"/>
                  </a:cubicBezTo>
                  <a:cubicBezTo>
                    <a:pt x="124" y="102"/>
                    <a:pt x="128" y="88"/>
                    <a:pt x="128" y="73"/>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Freeform 1650"/>
            <p:cNvSpPr>
              <a:spLocks/>
            </p:cNvSpPr>
            <p:nvPr/>
          </p:nvSpPr>
          <p:spPr bwMode="auto">
            <a:xfrm>
              <a:off x="6527801" y="59277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2" y="38"/>
                    <a:pt x="227" y="30"/>
                    <a:pt x="232" y="23"/>
                  </a:cubicBezTo>
                  <a:cubicBezTo>
                    <a:pt x="218" y="9"/>
                    <a:pt x="199" y="0"/>
                    <a:pt x="178" y="0"/>
                  </a:cubicBezTo>
                  <a:cubicBezTo>
                    <a:pt x="137" y="0"/>
                    <a:pt x="104" y="33"/>
                    <a:pt x="104" y="73"/>
                  </a:cubicBezTo>
                  <a:cubicBezTo>
                    <a:pt x="104" y="101"/>
                    <a:pt x="81"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Freeform 1651"/>
            <p:cNvSpPr>
              <a:spLocks/>
            </p:cNvSpPr>
            <p:nvPr/>
          </p:nvSpPr>
          <p:spPr bwMode="auto">
            <a:xfrm>
              <a:off x="6600826" y="5927725"/>
              <a:ext cx="138113" cy="87313"/>
            </a:xfrm>
            <a:custGeom>
              <a:avLst/>
              <a:gdLst>
                <a:gd name="T0" fmla="*/ 128 w 232"/>
                <a:gd name="T1" fmla="*/ 73 h 147"/>
                <a:gd name="T2" fmla="*/ 128 w 232"/>
                <a:gd name="T3" fmla="*/ 73 h 147"/>
                <a:gd name="T4" fmla="*/ 178 w 232"/>
                <a:gd name="T5" fmla="*/ 23 h 147"/>
                <a:gd name="T6" fmla="*/ 220 w 232"/>
                <a:gd name="T7" fmla="*/ 47 h 147"/>
                <a:gd name="T8" fmla="*/ 232 w 232"/>
                <a:gd name="T9" fmla="*/ 23 h 147"/>
                <a:gd name="T10" fmla="*/ 178 w 232"/>
                <a:gd name="T11" fmla="*/ 0 h 147"/>
                <a:gd name="T12" fmla="*/ 116 w 232"/>
                <a:gd name="T13" fmla="*/ 33 h 147"/>
                <a:gd name="T14" fmla="*/ 116 w 232"/>
                <a:gd name="T15" fmla="*/ 33 h 147"/>
                <a:gd name="T16" fmla="*/ 116 w 232"/>
                <a:gd name="T17" fmla="*/ 34 h 147"/>
                <a:gd name="T18" fmla="*/ 112 w 232"/>
                <a:gd name="T19" fmla="*/ 41 h 147"/>
                <a:gd name="T20" fmla="*/ 111 w 232"/>
                <a:gd name="T21" fmla="*/ 43 h 147"/>
                <a:gd name="T22" fmla="*/ 110 w 232"/>
                <a:gd name="T23" fmla="*/ 46 h 147"/>
                <a:gd name="T24" fmla="*/ 108 w 232"/>
                <a:gd name="T25" fmla="*/ 49 h 147"/>
                <a:gd name="T26" fmla="*/ 108 w 232"/>
                <a:gd name="T27" fmla="*/ 52 h 147"/>
                <a:gd name="T28" fmla="*/ 106 w 232"/>
                <a:gd name="T29" fmla="*/ 58 h 147"/>
                <a:gd name="T30" fmla="*/ 106 w 232"/>
                <a:gd name="T31" fmla="*/ 60 h 147"/>
                <a:gd name="T32" fmla="*/ 105 w 232"/>
                <a:gd name="T33" fmla="*/ 65 h 147"/>
                <a:gd name="T34" fmla="*/ 105 w 232"/>
                <a:gd name="T35" fmla="*/ 67 h 147"/>
                <a:gd name="T36" fmla="*/ 104 w 232"/>
                <a:gd name="T37" fmla="*/ 73 h 147"/>
                <a:gd name="T38" fmla="*/ 104 w 232"/>
                <a:gd name="T39" fmla="*/ 73 h 147"/>
                <a:gd name="T40" fmla="*/ 104 w 232"/>
                <a:gd name="T41" fmla="*/ 73 h 147"/>
                <a:gd name="T42" fmla="*/ 104 w 232"/>
                <a:gd name="T43" fmla="*/ 73 h 147"/>
                <a:gd name="T44" fmla="*/ 104 w 232"/>
                <a:gd name="T45" fmla="*/ 73 h 147"/>
                <a:gd name="T46" fmla="*/ 97 w 232"/>
                <a:gd name="T47" fmla="*/ 100 h 147"/>
                <a:gd name="T48" fmla="*/ 55 w 232"/>
                <a:gd name="T49" fmla="*/ 123 h 147"/>
                <a:gd name="T50" fmla="*/ 12 w 232"/>
                <a:gd name="T51" fmla="*/ 100 h 147"/>
                <a:gd name="T52" fmla="*/ 0 w 232"/>
                <a:gd name="T53" fmla="*/ 123 h 147"/>
                <a:gd name="T54" fmla="*/ 55 w 232"/>
                <a:gd name="T55" fmla="*/ 147 h 147"/>
                <a:gd name="T56" fmla="*/ 109 w 232"/>
                <a:gd name="T57" fmla="*/ 123 h 147"/>
                <a:gd name="T58" fmla="*/ 116 w 232"/>
                <a:gd name="T59" fmla="*/ 113 h 147"/>
                <a:gd name="T60" fmla="*/ 128 w 232"/>
                <a:gd name="T61" fmla="*/ 73 h 147"/>
                <a:gd name="T62" fmla="*/ 128 w 232"/>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47">
                  <a:moveTo>
                    <a:pt x="128" y="73"/>
                  </a:moveTo>
                  <a:cubicBezTo>
                    <a:pt x="128" y="73"/>
                    <a:pt x="128" y="73"/>
                    <a:pt x="128" y="73"/>
                  </a:cubicBezTo>
                  <a:cubicBezTo>
                    <a:pt x="128" y="46"/>
                    <a:pt x="151" y="23"/>
                    <a:pt x="178" y="23"/>
                  </a:cubicBezTo>
                  <a:cubicBezTo>
                    <a:pt x="196" y="23"/>
                    <a:pt x="211" y="33"/>
                    <a:pt x="220" y="47"/>
                  </a:cubicBezTo>
                  <a:cubicBezTo>
                    <a:pt x="223" y="38"/>
                    <a:pt x="227" y="30"/>
                    <a:pt x="232" y="23"/>
                  </a:cubicBezTo>
                  <a:cubicBezTo>
                    <a:pt x="219" y="9"/>
                    <a:pt x="199" y="0"/>
                    <a:pt x="178" y="0"/>
                  </a:cubicBezTo>
                  <a:cubicBezTo>
                    <a:pt x="152" y="0"/>
                    <a:pt x="129" y="13"/>
                    <a:pt x="116" y="33"/>
                  </a:cubicBezTo>
                  <a:cubicBezTo>
                    <a:pt x="116" y="33"/>
                    <a:pt x="116" y="33"/>
                    <a:pt x="116" y="33"/>
                  </a:cubicBezTo>
                  <a:cubicBezTo>
                    <a:pt x="116" y="33"/>
                    <a:pt x="116" y="34"/>
                    <a:pt x="116" y="34"/>
                  </a:cubicBezTo>
                  <a:cubicBezTo>
                    <a:pt x="115" y="36"/>
                    <a:pt x="113" y="38"/>
                    <a:pt x="112" y="41"/>
                  </a:cubicBezTo>
                  <a:cubicBezTo>
                    <a:pt x="112" y="41"/>
                    <a:pt x="111" y="42"/>
                    <a:pt x="111" y="43"/>
                  </a:cubicBezTo>
                  <a:cubicBezTo>
                    <a:pt x="110" y="44"/>
                    <a:pt x="110" y="45"/>
                    <a:pt x="110" y="46"/>
                  </a:cubicBezTo>
                  <a:cubicBezTo>
                    <a:pt x="109" y="47"/>
                    <a:pt x="109" y="48"/>
                    <a:pt x="108" y="49"/>
                  </a:cubicBezTo>
                  <a:cubicBezTo>
                    <a:pt x="108" y="50"/>
                    <a:pt x="108" y="51"/>
                    <a:pt x="108" y="52"/>
                  </a:cubicBezTo>
                  <a:cubicBezTo>
                    <a:pt x="107" y="54"/>
                    <a:pt x="106" y="56"/>
                    <a:pt x="106" y="58"/>
                  </a:cubicBezTo>
                  <a:cubicBezTo>
                    <a:pt x="106" y="58"/>
                    <a:pt x="106" y="59"/>
                    <a:pt x="106" y="60"/>
                  </a:cubicBezTo>
                  <a:cubicBezTo>
                    <a:pt x="105" y="61"/>
                    <a:pt x="105" y="63"/>
                    <a:pt x="105" y="65"/>
                  </a:cubicBezTo>
                  <a:cubicBezTo>
                    <a:pt x="105" y="65"/>
                    <a:pt x="105" y="66"/>
                    <a:pt x="105" y="67"/>
                  </a:cubicBezTo>
                  <a:cubicBezTo>
                    <a:pt x="105"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2" y="92"/>
                    <a:pt x="97" y="100"/>
                  </a:cubicBezTo>
                  <a:cubicBezTo>
                    <a:pt x="88" y="114"/>
                    <a:pt x="72" y="123"/>
                    <a:pt x="55" y="123"/>
                  </a:cubicBezTo>
                  <a:cubicBezTo>
                    <a:pt x="37" y="123"/>
                    <a:pt x="21" y="114"/>
                    <a:pt x="12" y="100"/>
                  </a:cubicBezTo>
                  <a:cubicBezTo>
                    <a:pt x="10" y="108"/>
                    <a:pt x="6" y="116"/>
                    <a:pt x="0" y="123"/>
                  </a:cubicBezTo>
                  <a:cubicBezTo>
                    <a:pt x="14" y="138"/>
                    <a:pt x="33" y="147"/>
                    <a:pt x="55" y="147"/>
                  </a:cubicBezTo>
                  <a:cubicBezTo>
                    <a:pt x="76" y="147"/>
                    <a:pt x="95" y="138"/>
                    <a:pt x="109" y="123"/>
                  </a:cubicBezTo>
                  <a:cubicBezTo>
                    <a:pt x="111" y="120"/>
                    <a:pt x="114" y="117"/>
                    <a:pt x="116" y="113"/>
                  </a:cubicBezTo>
                  <a:cubicBezTo>
                    <a:pt x="124" y="102"/>
                    <a:pt x="128" y="88"/>
                    <a:pt x="128" y="73"/>
                  </a:cubicBezTo>
                  <a:cubicBezTo>
                    <a:pt x="128" y="73"/>
                    <a:pt x="128" y="73"/>
                    <a:pt x="128"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Freeform 1652"/>
            <p:cNvSpPr>
              <a:spLocks/>
            </p:cNvSpPr>
            <p:nvPr/>
          </p:nvSpPr>
          <p:spPr bwMode="auto">
            <a:xfrm>
              <a:off x="6675438" y="59277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3"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Freeform 1653"/>
            <p:cNvSpPr>
              <a:spLocks/>
            </p:cNvSpPr>
            <p:nvPr/>
          </p:nvSpPr>
          <p:spPr bwMode="auto">
            <a:xfrm>
              <a:off x="6748463" y="5927725"/>
              <a:ext cx="138113" cy="87313"/>
            </a:xfrm>
            <a:custGeom>
              <a:avLst/>
              <a:gdLst>
                <a:gd name="T0" fmla="*/ 127 w 231"/>
                <a:gd name="T1" fmla="*/ 73 h 147"/>
                <a:gd name="T2" fmla="*/ 127 w 231"/>
                <a:gd name="T3" fmla="*/ 73 h 147"/>
                <a:gd name="T4" fmla="*/ 177 w 231"/>
                <a:gd name="T5" fmla="*/ 23 h 147"/>
                <a:gd name="T6" fmla="*/ 219 w 231"/>
                <a:gd name="T7" fmla="*/ 47 h 147"/>
                <a:gd name="T8" fmla="*/ 231 w 231"/>
                <a:gd name="T9" fmla="*/ 23 h 147"/>
                <a:gd name="T10" fmla="*/ 177 w 231"/>
                <a:gd name="T11" fmla="*/ 0 h 147"/>
                <a:gd name="T12" fmla="*/ 115 w 231"/>
                <a:gd name="T13" fmla="*/ 33 h 147"/>
                <a:gd name="T14" fmla="*/ 115 w 231"/>
                <a:gd name="T15" fmla="*/ 33 h 147"/>
                <a:gd name="T16" fmla="*/ 115 w 231"/>
                <a:gd name="T17" fmla="*/ 34 h 147"/>
                <a:gd name="T18" fmla="*/ 111 w 231"/>
                <a:gd name="T19" fmla="*/ 41 h 147"/>
                <a:gd name="T20" fmla="*/ 110 w 231"/>
                <a:gd name="T21" fmla="*/ 43 h 147"/>
                <a:gd name="T22" fmla="*/ 109 w 231"/>
                <a:gd name="T23" fmla="*/ 46 h 147"/>
                <a:gd name="T24" fmla="*/ 108 w 231"/>
                <a:gd name="T25" fmla="*/ 49 h 147"/>
                <a:gd name="T26" fmla="*/ 107 w 231"/>
                <a:gd name="T27" fmla="*/ 52 h 147"/>
                <a:gd name="T28" fmla="*/ 105 w 231"/>
                <a:gd name="T29" fmla="*/ 58 h 147"/>
                <a:gd name="T30" fmla="*/ 105 w 231"/>
                <a:gd name="T31" fmla="*/ 60 h 147"/>
                <a:gd name="T32" fmla="*/ 104 w 231"/>
                <a:gd name="T33" fmla="*/ 65 h 147"/>
                <a:gd name="T34" fmla="*/ 104 w 231"/>
                <a:gd name="T35" fmla="*/ 67 h 147"/>
                <a:gd name="T36" fmla="*/ 103 w 231"/>
                <a:gd name="T37" fmla="*/ 73 h 147"/>
                <a:gd name="T38" fmla="*/ 103 w 231"/>
                <a:gd name="T39" fmla="*/ 73 h 147"/>
                <a:gd name="T40" fmla="*/ 103 w 231"/>
                <a:gd name="T41" fmla="*/ 73 h 147"/>
                <a:gd name="T42" fmla="*/ 103 w 231"/>
                <a:gd name="T43" fmla="*/ 73 h 147"/>
                <a:gd name="T44" fmla="*/ 103 w 231"/>
                <a:gd name="T45" fmla="*/ 73 h 147"/>
                <a:gd name="T46" fmla="*/ 96 w 231"/>
                <a:gd name="T47" fmla="*/ 100 h 147"/>
                <a:gd name="T48" fmla="*/ 54 w 231"/>
                <a:gd name="T49" fmla="*/ 123 h 147"/>
                <a:gd name="T50" fmla="*/ 12 w 231"/>
                <a:gd name="T51" fmla="*/ 100 h 147"/>
                <a:gd name="T52" fmla="*/ 0 w 231"/>
                <a:gd name="T53" fmla="*/ 123 h 147"/>
                <a:gd name="T54" fmla="*/ 54 w 231"/>
                <a:gd name="T55" fmla="*/ 147 h 147"/>
                <a:gd name="T56" fmla="*/ 108 w 231"/>
                <a:gd name="T57" fmla="*/ 123 h 147"/>
                <a:gd name="T58" fmla="*/ 115 w 231"/>
                <a:gd name="T59" fmla="*/ 113 h 147"/>
                <a:gd name="T60" fmla="*/ 127 w 231"/>
                <a:gd name="T61" fmla="*/ 73 h 147"/>
                <a:gd name="T62" fmla="*/ 127 w 231"/>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27" y="73"/>
                  </a:moveTo>
                  <a:cubicBezTo>
                    <a:pt x="127" y="73"/>
                    <a:pt x="127" y="73"/>
                    <a:pt x="127" y="73"/>
                  </a:cubicBezTo>
                  <a:cubicBezTo>
                    <a:pt x="127" y="46"/>
                    <a:pt x="150" y="23"/>
                    <a:pt x="177" y="23"/>
                  </a:cubicBezTo>
                  <a:cubicBezTo>
                    <a:pt x="195" y="23"/>
                    <a:pt x="210" y="33"/>
                    <a:pt x="219" y="47"/>
                  </a:cubicBezTo>
                  <a:cubicBezTo>
                    <a:pt x="222" y="38"/>
                    <a:pt x="226" y="30"/>
                    <a:pt x="231" y="23"/>
                  </a:cubicBezTo>
                  <a:cubicBezTo>
                    <a:pt x="218" y="9"/>
                    <a:pt x="199" y="0"/>
                    <a:pt x="177" y="0"/>
                  </a:cubicBezTo>
                  <a:cubicBezTo>
                    <a:pt x="151" y="0"/>
                    <a:pt x="129" y="13"/>
                    <a:pt x="115" y="33"/>
                  </a:cubicBezTo>
                  <a:cubicBezTo>
                    <a:pt x="115" y="33"/>
                    <a:pt x="115" y="33"/>
                    <a:pt x="115"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4" y="61"/>
                    <a:pt x="104" y="63"/>
                    <a:pt x="104" y="65"/>
                  </a:cubicBezTo>
                  <a:cubicBezTo>
                    <a:pt x="104" y="65"/>
                    <a:pt x="104" y="66"/>
                    <a:pt x="104" y="67"/>
                  </a:cubicBezTo>
                  <a:cubicBezTo>
                    <a:pt x="104" y="69"/>
                    <a:pt x="103" y="71"/>
                    <a:pt x="103" y="73"/>
                  </a:cubicBezTo>
                  <a:cubicBezTo>
                    <a:pt x="103" y="73"/>
                    <a:pt x="103" y="73"/>
                    <a:pt x="103" y="73"/>
                  </a:cubicBezTo>
                  <a:cubicBezTo>
                    <a:pt x="103" y="73"/>
                    <a:pt x="103" y="73"/>
                    <a:pt x="103" y="73"/>
                  </a:cubicBezTo>
                  <a:cubicBezTo>
                    <a:pt x="103" y="73"/>
                    <a:pt x="103" y="73"/>
                    <a:pt x="103" y="73"/>
                  </a:cubicBezTo>
                  <a:cubicBezTo>
                    <a:pt x="103" y="73"/>
                    <a:pt x="103" y="73"/>
                    <a:pt x="103" y="73"/>
                  </a:cubicBezTo>
                  <a:cubicBezTo>
                    <a:pt x="103"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5" y="113"/>
                  </a:cubicBezTo>
                  <a:cubicBezTo>
                    <a:pt x="123" y="102"/>
                    <a:pt x="127" y="88"/>
                    <a:pt x="127" y="73"/>
                  </a:cubicBezTo>
                  <a:cubicBezTo>
                    <a:pt x="127" y="73"/>
                    <a:pt x="127" y="73"/>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Freeform 1654"/>
            <p:cNvSpPr>
              <a:spLocks/>
            </p:cNvSpPr>
            <p:nvPr/>
          </p:nvSpPr>
          <p:spPr bwMode="auto">
            <a:xfrm>
              <a:off x="6821488" y="5927725"/>
              <a:ext cx="138113" cy="87313"/>
            </a:xfrm>
            <a:custGeom>
              <a:avLst/>
              <a:gdLst>
                <a:gd name="T0" fmla="*/ 178 w 232"/>
                <a:gd name="T1" fmla="*/ 23 h 147"/>
                <a:gd name="T2" fmla="*/ 220 w 232"/>
                <a:gd name="T3" fmla="*/ 47 h 147"/>
                <a:gd name="T4" fmla="*/ 232 w 232"/>
                <a:gd name="T5" fmla="*/ 23 h 147"/>
                <a:gd name="T6" fmla="*/ 178 w 232"/>
                <a:gd name="T7" fmla="*/ 0 h 147"/>
                <a:gd name="T8" fmla="*/ 104 w 232"/>
                <a:gd name="T9" fmla="*/ 73 h 147"/>
                <a:gd name="T10" fmla="*/ 54 w 232"/>
                <a:gd name="T11" fmla="*/ 123 h 147"/>
                <a:gd name="T12" fmla="*/ 12 w 232"/>
                <a:gd name="T13" fmla="*/ 100 h 147"/>
                <a:gd name="T14" fmla="*/ 0 w 232"/>
                <a:gd name="T15" fmla="*/ 123 h 147"/>
                <a:gd name="T16" fmla="*/ 54 w 232"/>
                <a:gd name="T17" fmla="*/ 147 h 147"/>
                <a:gd name="T18" fmla="*/ 116 w 232"/>
                <a:gd name="T19" fmla="*/ 113 h 147"/>
                <a:gd name="T20" fmla="*/ 128 w 232"/>
                <a:gd name="T21" fmla="*/ 73 h 147"/>
                <a:gd name="T22" fmla="*/ 178 w 232"/>
                <a:gd name="T23" fmla="*/ 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2" h="147">
                  <a:moveTo>
                    <a:pt x="178" y="23"/>
                  </a:moveTo>
                  <a:cubicBezTo>
                    <a:pt x="195" y="23"/>
                    <a:pt x="211" y="33"/>
                    <a:pt x="220" y="47"/>
                  </a:cubicBezTo>
                  <a:cubicBezTo>
                    <a:pt x="223" y="38"/>
                    <a:pt x="227" y="30"/>
                    <a:pt x="232" y="23"/>
                  </a:cubicBezTo>
                  <a:cubicBezTo>
                    <a:pt x="218" y="9"/>
                    <a:pt x="199" y="0"/>
                    <a:pt x="178" y="0"/>
                  </a:cubicBezTo>
                  <a:cubicBezTo>
                    <a:pt x="137" y="0"/>
                    <a:pt x="104" y="33"/>
                    <a:pt x="104" y="73"/>
                  </a:cubicBezTo>
                  <a:cubicBezTo>
                    <a:pt x="104" y="101"/>
                    <a:pt x="82" y="123"/>
                    <a:pt x="54" y="123"/>
                  </a:cubicBezTo>
                  <a:cubicBezTo>
                    <a:pt x="36" y="123"/>
                    <a:pt x="21" y="114"/>
                    <a:pt x="12" y="100"/>
                  </a:cubicBezTo>
                  <a:cubicBezTo>
                    <a:pt x="9" y="108"/>
                    <a:pt x="5" y="116"/>
                    <a:pt x="0" y="123"/>
                  </a:cubicBezTo>
                  <a:cubicBezTo>
                    <a:pt x="14" y="138"/>
                    <a:pt x="33" y="147"/>
                    <a:pt x="54" y="147"/>
                  </a:cubicBezTo>
                  <a:cubicBezTo>
                    <a:pt x="80" y="147"/>
                    <a:pt x="103" y="134"/>
                    <a:pt x="116" y="113"/>
                  </a:cubicBezTo>
                  <a:cubicBezTo>
                    <a:pt x="123" y="102"/>
                    <a:pt x="128" y="88"/>
                    <a:pt x="128" y="73"/>
                  </a:cubicBezTo>
                  <a:cubicBezTo>
                    <a:pt x="128" y="46"/>
                    <a:pt x="150" y="23"/>
                    <a:pt x="178"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Freeform 1655"/>
            <p:cNvSpPr>
              <a:spLocks/>
            </p:cNvSpPr>
            <p:nvPr/>
          </p:nvSpPr>
          <p:spPr bwMode="auto">
            <a:xfrm>
              <a:off x="6896101" y="5927725"/>
              <a:ext cx="136525" cy="87313"/>
            </a:xfrm>
            <a:custGeom>
              <a:avLst/>
              <a:gdLst>
                <a:gd name="T0" fmla="*/ 127 w 231"/>
                <a:gd name="T1" fmla="*/ 73 h 147"/>
                <a:gd name="T2" fmla="*/ 127 w 231"/>
                <a:gd name="T3" fmla="*/ 73 h 147"/>
                <a:gd name="T4" fmla="*/ 177 w 231"/>
                <a:gd name="T5" fmla="*/ 23 h 147"/>
                <a:gd name="T6" fmla="*/ 219 w 231"/>
                <a:gd name="T7" fmla="*/ 47 h 147"/>
                <a:gd name="T8" fmla="*/ 231 w 231"/>
                <a:gd name="T9" fmla="*/ 23 h 147"/>
                <a:gd name="T10" fmla="*/ 177 w 231"/>
                <a:gd name="T11" fmla="*/ 0 h 147"/>
                <a:gd name="T12" fmla="*/ 116 w 231"/>
                <a:gd name="T13" fmla="*/ 33 h 147"/>
                <a:gd name="T14" fmla="*/ 116 w 231"/>
                <a:gd name="T15" fmla="*/ 33 h 147"/>
                <a:gd name="T16" fmla="*/ 115 w 231"/>
                <a:gd name="T17" fmla="*/ 34 h 147"/>
                <a:gd name="T18" fmla="*/ 111 w 231"/>
                <a:gd name="T19" fmla="*/ 41 h 147"/>
                <a:gd name="T20" fmla="*/ 110 w 231"/>
                <a:gd name="T21" fmla="*/ 43 h 147"/>
                <a:gd name="T22" fmla="*/ 109 w 231"/>
                <a:gd name="T23" fmla="*/ 46 h 147"/>
                <a:gd name="T24" fmla="*/ 108 w 231"/>
                <a:gd name="T25" fmla="*/ 49 h 147"/>
                <a:gd name="T26" fmla="*/ 107 w 231"/>
                <a:gd name="T27" fmla="*/ 52 h 147"/>
                <a:gd name="T28" fmla="*/ 105 w 231"/>
                <a:gd name="T29" fmla="*/ 58 h 147"/>
                <a:gd name="T30" fmla="*/ 105 w 231"/>
                <a:gd name="T31" fmla="*/ 60 h 147"/>
                <a:gd name="T32" fmla="*/ 104 w 231"/>
                <a:gd name="T33" fmla="*/ 65 h 147"/>
                <a:gd name="T34" fmla="*/ 104 w 231"/>
                <a:gd name="T35" fmla="*/ 67 h 147"/>
                <a:gd name="T36" fmla="*/ 104 w 231"/>
                <a:gd name="T37" fmla="*/ 73 h 147"/>
                <a:gd name="T38" fmla="*/ 104 w 231"/>
                <a:gd name="T39" fmla="*/ 73 h 147"/>
                <a:gd name="T40" fmla="*/ 104 w 231"/>
                <a:gd name="T41" fmla="*/ 73 h 147"/>
                <a:gd name="T42" fmla="*/ 104 w 231"/>
                <a:gd name="T43" fmla="*/ 73 h 147"/>
                <a:gd name="T44" fmla="*/ 104 w 231"/>
                <a:gd name="T45" fmla="*/ 73 h 147"/>
                <a:gd name="T46" fmla="*/ 96 w 231"/>
                <a:gd name="T47" fmla="*/ 100 h 147"/>
                <a:gd name="T48" fmla="*/ 54 w 231"/>
                <a:gd name="T49" fmla="*/ 123 h 147"/>
                <a:gd name="T50" fmla="*/ 12 w 231"/>
                <a:gd name="T51" fmla="*/ 100 h 147"/>
                <a:gd name="T52" fmla="*/ 0 w 231"/>
                <a:gd name="T53" fmla="*/ 123 h 147"/>
                <a:gd name="T54" fmla="*/ 54 w 231"/>
                <a:gd name="T55" fmla="*/ 147 h 147"/>
                <a:gd name="T56" fmla="*/ 108 w 231"/>
                <a:gd name="T57" fmla="*/ 123 h 147"/>
                <a:gd name="T58" fmla="*/ 116 w 231"/>
                <a:gd name="T59" fmla="*/ 113 h 147"/>
                <a:gd name="T60" fmla="*/ 127 w 231"/>
                <a:gd name="T61" fmla="*/ 73 h 147"/>
                <a:gd name="T62" fmla="*/ 127 w 231"/>
                <a:gd name="T63"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1" h="147">
                  <a:moveTo>
                    <a:pt x="127" y="73"/>
                  </a:moveTo>
                  <a:cubicBezTo>
                    <a:pt x="127" y="73"/>
                    <a:pt x="127" y="73"/>
                    <a:pt x="127" y="73"/>
                  </a:cubicBezTo>
                  <a:cubicBezTo>
                    <a:pt x="127" y="46"/>
                    <a:pt x="150" y="23"/>
                    <a:pt x="177" y="23"/>
                  </a:cubicBezTo>
                  <a:cubicBezTo>
                    <a:pt x="195" y="23"/>
                    <a:pt x="211" y="33"/>
                    <a:pt x="219" y="47"/>
                  </a:cubicBezTo>
                  <a:cubicBezTo>
                    <a:pt x="222" y="38"/>
                    <a:pt x="226" y="30"/>
                    <a:pt x="231" y="23"/>
                  </a:cubicBezTo>
                  <a:cubicBezTo>
                    <a:pt x="218" y="9"/>
                    <a:pt x="199" y="0"/>
                    <a:pt x="177" y="0"/>
                  </a:cubicBezTo>
                  <a:cubicBezTo>
                    <a:pt x="151" y="0"/>
                    <a:pt x="129" y="13"/>
                    <a:pt x="116" y="33"/>
                  </a:cubicBezTo>
                  <a:cubicBezTo>
                    <a:pt x="116" y="33"/>
                    <a:pt x="116" y="33"/>
                    <a:pt x="116" y="33"/>
                  </a:cubicBezTo>
                  <a:cubicBezTo>
                    <a:pt x="115" y="33"/>
                    <a:pt x="115" y="34"/>
                    <a:pt x="115" y="34"/>
                  </a:cubicBezTo>
                  <a:cubicBezTo>
                    <a:pt x="114" y="36"/>
                    <a:pt x="112" y="38"/>
                    <a:pt x="111" y="41"/>
                  </a:cubicBezTo>
                  <a:cubicBezTo>
                    <a:pt x="111" y="41"/>
                    <a:pt x="110" y="42"/>
                    <a:pt x="110" y="43"/>
                  </a:cubicBezTo>
                  <a:cubicBezTo>
                    <a:pt x="110" y="44"/>
                    <a:pt x="109" y="45"/>
                    <a:pt x="109" y="46"/>
                  </a:cubicBezTo>
                  <a:cubicBezTo>
                    <a:pt x="108" y="47"/>
                    <a:pt x="108" y="48"/>
                    <a:pt x="108" y="49"/>
                  </a:cubicBezTo>
                  <a:cubicBezTo>
                    <a:pt x="107" y="50"/>
                    <a:pt x="107" y="51"/>
                    <a:pt x="107" y="52"/>
                  </a:cubicBezTo>
                  <a:cubicBezTo>
                    <a:pt x="106" y="54"/>
                    <a:pt x="106" y="56"/>
                    <a:pt x="105" y="58"/>
                  </a:cubicBezTo>
                  <a:cubicBezTo>
                    <a:pt x="105" y="58"/>
                    <a:pt x="105" y="59"/>
                    <a:pt x="105" y="60"/>
                  </a:cubicBezTo>
                  <a:cubicBezTo>
                    <a:pt x="105" y="61"/>
                    <a:pt x="104" y="63"/>
                    <a:pt x="104" y="65"/>
                  </a:cubicBezTo>
                  <a:cubicBezTo>
                    <a:pt x="104" y="65"/>
                    <a:pt x="104" y="66"/>
                    <a:pt x="104" y="67"/>
                  </a:cubicBezTo>
                  <a:cubicBezTo>
                    <a:pt x="104" y="69"/>
                    <a:pt x="104" y="71"/>
                    <a:pt x="104" y="73"/>
                  </a:cubicBezTo>
                  <a:cubicBezTo>
                    <a:pt x="104" y="73"/>
                    <a:pt x="104" y="73"/>
                    <a:pt x="104" y="73"/>
                  </a:cubicBezTo>
                  <a:cubicBezTo>
                    <a:pt x="104" y="73"/>
                    <a:pt x="104" y="73"/>
                    <a:pt x="104" y="73"/>
                  </a:cubicBezTo>
                  <a:cubicBezTo>
                    <a:pt x="104" y="73"/>
                    <a:pt x="104" y="73"/>
                    <a:pt x="104" y="73"/>
                  </a:cubicBezTo>
                  <a:cubicBezTo>
                    <a:pt x="104" y="73"/>
                    <a:pt x="104" y="73"/>
                    <a:pt x="104" y="73"/>
                  </a:cubicBezTo>
                  <a:cubicBezTo>
                    <a:pt x="104" y="83"/>
                    <a:pt x="101" y="92"/>
                    <a:pt x="96" y="100"/>
                  </a:cubicBezTo>
                  <a:cubicBezTo>
                    <a:pt x="87" y="114"/>
                    <a:pt x="71" y="123"/>
                    <a:pt x="54" y="123"/>
                  </a:cubicBezTo>
                  <a:cubicBezTo>
                    <a:pt x="36" y="123"/>
                    <a:pt x="20" y="114"/>
                    <a:pt x="12" y="100"/>
                  </a:cubicBezTo>
                  <a:cubicBezTo>
                    <a:pt x="9" y="108"/>
                    <a:pt x="5" y="116"/>
                    <a:pt x="0" y="123"/>
                  </a:cubicBezTo>
                  <a:cubicBezTo>
                    <a:pt x="13" y="138"/>
                    <a:pt x="32" y="147"/>
                    <a:pt x="54" y="147"/>
                  </a:cubicBezTo>
                  <a:cubicBezTo>
                    <a:pt x="75" y="147"/>
                    <a:pt x="94" y="138"/>
                    <a:pt x="108" y="123"/>
                  </a:cubicBezTo>
                  <a:cubicBezTo>
                    <a:pt x="111" y="120"/>
                    <a:pt x="113" y="117"/>
                    <a:pt x="116" y="113"/>
                  </a:cubicBezTo>
                  <a:cubicBezTo>
                    <a:pt x="123" y="102"/>
                    <a:pt x="127" y="88"/>
                    <a:pt x="127" y="73"/>
                  </a:cubicBezTo>
                  <a:cubicBezTo>
                    <a:pt x="127" y="73"/>
                    <a:pt x="127" y="73"/>
                    <a:pt x="127"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Freeform 1656"/>
            <p:cNvSpPr>
              <a:spLocks/>
            </p:cNvSpPr>
            <p:nvPr/>
          </p:nvSpPr>
          <p:spPr bwMode="auto">
            <a:xfrm>
              <a:off x="6969126" y="5927725"/>
              <a:ext cx="101600" cy="87313"/>
            </a:xfrm>
            <a:custGeom>
              <a:avLst/>
              <a:gdLst>
                <a:gd name="T0" fmla="*/ 104 w 170"/>
                <a:gd name="T1" fmla="*/ 73 h 147"/>
                <a:gd name="T2" fmla="*/ 54 w 170"/>
                <a:gd name="T3" fmla="*/ 123 h 147"/>
                <a:gd name="T4" fmla="*/ 12 w 170"/>
                <a:gd name="T5" fmla="*/ 100 h 147"/>
                <a:gd name="T6" fmla="*/ 0 w 170"/>
                <a:gd name="T7" fmla="*/ 123 h 147"/>
                <a:gd name="T8" fmla="*/ 54 w 170"/>
                <a:gd name="T9" fmla="*/ 147 h 147"/>
                <a:gd name="T10" fmla="*/ 116 w 170"/>
                <a:gd name="T11" fmla="*/ 113 h 147"/>
                <a:gd name="T12" fmla="*/ 128 w 170"/>
                <a:gd name="T13" fmla="*/ 73 h 147"/>
                <a:gd name="T14" fmla="*/ 170 w 170"/>
                <a:gd name="T15" fmla="*/ 24 h 147"/>
                <a:gd name="T16" fmla="*/ 170 w 170"/>
                <a:gd name="T17" fmla="*/ 0 h 147"/>
                <a:gd name="T18" fmla="*/ 104 w 170"/>
                <a:gd name="T19" fmla="*/ 7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47">
                  <a:moveTo>
                    <a:pt x="104" y="73"/>
                  </a:moveTo>
                  <a:cubicBezTo>
                    <a:pt x="104" y="101"/>
                    <a:pt x="82" y="123"/>
                    <a:pt x="54" y="123"/>
                  </a:cubicBezTo>
                  <a:cubicBezTo>
                    <a:pt x="37" y="123"/>
                    <a:pt x="21" y="114"/>
                    <a:pt x="12" y="100"/>
                  </a:cubicBezTo>
                  <a:cubicBezTo>
                    <a:pt x="9" y="108"/>
                    <a:pt x="5" y="116"/>
                    <a:pt x="0" y="123"/>
                  </a:cubicBezTo>
                  <a:cubicBezTo>
                    <a:pt x="14" y="138"/>
                    <a:pt x="33" y="147"/>
                    <a:pt x="54" y="147"/>
                  </a:cubicBezTo>
                  <a:cubicBezTo>
                    <a:pt x="80" y="147"/>
                    <a:pt x="103" y="134"/>
                    <a:pt x="116" y="113"/>
                  </a:cubicBezTo>
                  <a:cubicBezTo>
                    <a:pt x="124" y="102"/>
                    <a:pt x="128" y="88"/>
                    <a:pt x="128" y="73"/>
                  </a:cubicBezTo>
                  <a:cubicBezTo>
                    <a:pt x="128" y="49"/>
                    <a:pt x="146" y="28"/>
                    <a:pt x="170" y="24"/>
                  </a:cubicBezTo>
                  <a:cubicBezTo>
                    <a:pt x="170" y="0"/>
                    <a:pt x="170" y="0"/>
                    <a:pt x="170" y="0"/>
                  </a:cubicBezTo>
                  <a:cubicBezTo>
                    <a:pt x="133" y="4"/>
                    <a:pt x="104" y="35"/>
                    <a:pt x="10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Freeform 1657"/>
            <p:cNvSpPr>
              <a:spLocks/>
            </p:cNvSpPr>
            <p:nvPr/>
          </p:nvSpPr>
          <p:spPr bwMode="auto">
            <a:xfrm>
              <a:off x="7042151" y="5988050"/>
              <a:ext cx="28575" cy="26988"/>
            </a:xfrm>
            <a:custGeom>
              <a:avLst/>
              <a:gdLst>
                <a:gd name="T0" fmla="*/ 12 w 46"/>
                <a:gd name="T1" fmla="*/ 0 h 47"/>
                <a:gd name="T2" fmla="*/ 0 w 46"/>
                <a:gd name="T3" fmla="*/ 23 h 47"/>
                <a:gd name="T4" fmla="*/ 46 w 46"/>
                <a:gd name="T5" fmla="*/ 47 h 47"/>
                <a:gd name="T6" fmla="*/ 46 w 46"/>
                <a:gd name="T7" fmla="*/ 22 h 47"/>
                <a:gd name="T8" fmla="*/ 12 w 46"/>
                <a:gd name="T9" fmla="*/ 0 h 47"/>
              </a:gdLst>
              <a:ahLst/>
              <a:cxnLst>
                <a:cxn ang="0">
                  <a:pos x="T0" y="T1"/>
                </a:cxn>
                <a:cxn ang="0">
                  <a:pos x="T2" y="T3"/>
                </a:cxn>
                <a:cxn ang="0">
                  <a:pos x="T4" y="T5"/>
                </a:cxn>
                <a:cxn ang="0">
                  <a:pos x="T6" y="T7"/>
                </a:cxn>
                <a:cxn ang="0">
                  <a:pos x="T8" y="T9"/>
                </a:cxn>
              </a:cxnLst>
              <a:rect l="0" t="0" r="r" b="b"/>
              <a:pathLst>
                <a:path w="46" h="47">
                  <a:moveTo>
                    <a:pt x="12" y="0"/>
                  </a:moveTo>
                  <a:cubicBezTo>
                    <a:pt x="9" y="8"/>
                    <a:pt x="5" y="16"/>
                    <a:pt x="0" y="23"/>
                  </a:cubicBezTo>
                  <a:cubicBezTo>
                    <a:pt x="11" y="36"/>
                    <a:pt x="28" y="44"/>
                    <a:pt x="46" y="47"/>
                  </a:cubicBezTo>
                  <a:cubicBezTo>
                    <a:pt x="46" y="22"/>
                    <a:pt x="46" y="22"/>
                    <a:pt x="46" y="22"/>
                  </a:cubicBezTo>
                  <a:cubicBezTo>
                    <a:pt x="31" y="20"/>
                    <a:pt x="19" y="1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9" name="Text Placeholder 8"/>
          <p:cNvSpPr>
            <a:spLocks noGrp="1"/>
          </p:cNvSpPr>
          <p:nvPr>
            <p:ph type="body" idx="1"/>
          </p:nvPr>
        </p:nvSpPr>
        <p:spPr>
          <a:xfrm>
            <a:off x="457200" y="5486400"/>
            <a:ext cx="11288370" cy="1371600"/>
          </a:xfrm>
          <a:prstGeom prst="rect">
            <a:avLst/>
          </a:prstGeom>
        </p:spPr>
        <p:txBody>
          <a:bodyPr vert="horz" lIns="0" tIns="0" rIns="0" bIns="180000" rtlCol="0" anchor="b" anchorCtr="0">
            <a:no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36" r:id="rId1"/>
    <p:sldLayoutId id="2147483741" r:id="rId2"/>
    <p:sldLayoutId id="2147483711" r:id="rId3"/>
    <p:sldLayoutId id="2147483742" r:id="rId4"/>
  </p:sldLayoutIdLst>
  <p:timing>
    <p:tnLst>
      <p:par>
        <p:cTn id="1" dur="indefinite" restart="never" nodeType="tmRoot"/>
      </p:par>
    </p:tnLst>
  </p:timing>
  <p:hf sldNum="0" hdr="0" ftr="0" dt="0"/>
  <p:txStyles>
    <p:titleStyle>
      <a:lvl1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800" b="1" kern="1200" baseline="0" noProof="0" dirty="0" smtClean="0">
          <a:solidFill>
            <a:srgbClr val="00294E"/>
          </a:solidFill>
          <a:latin typeface="+mn-lt"/>
          <a:ea typeface="+mn-ea"/>
          <a:cs typeface="Arial" panose="020B0604020202020204" pitchFamily="34" charset="0"/>
        </a:defRPr>
      </a:lvl1pPr>
    </p:titleStyle>
    <p:bodyStyle>
      <a:lvl1pPr marL="216000" marR="0" indent="-216000" algn="l" defTabSz="914400" rtl="0" eaLnBrk="1" fontAlgn="base" latinLnBrk="0" hangingPunct="1">
        <a:lnSpc>
          <a:spcPct val="100000"/>
        </a:lnSpc>
        <a:spcBef>
          <a:spcPct val="0"/>
        </a:spcBef>
        <a:spcAft>
          <a:spcPct val="0"/>
        </a:spcAft>
        <a:buClrTx/>
        <a:buSzTx/>
        <a:buFont typeface="Arial" pitchFamily="34" charset="0"/>
        <a:buNone/>
        <a:tabLst/>
        <a:defRPr lang="en-US" sz="1000" kern="1200" baseline="0" dirty="0" smtClean="0">
          <a:solidFill>
            <a:schemeClr val="accent6">
              <a:lumMod val="10000"/>
            </a:schemeClr>
          </a:solidFill>
          <a:latin typeface="+mn-lt"/>
          <a:ea typeface="+mn-ea"/>
          <a:cs typeface="Arial" panose="020B0604020202020204" pitchFamily="34" charset="0"/>
        </a:defRPr>
      </a:lvl1pPr>
      <a:lvl2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2800" kern="1200" dirty="0" smtClean="0">
          <a:solidFill>
            <a:srgbClr val="005E6E"/>
          </a:solidFill>
          <a:latin typeface="+mn-lt"/>
          <a:ea typeface="+mn-ea"/>
          <a:cs typeface="Arial" panose="020B0604020202020204" pitchFamily="34" charset="0"/>
        </a:defRPr>
      </a:lvl2pPr>
      <a:lvl3pPr marL="0" marR="0" indent="0" algn="l" defTabSz="914400" rtl="0" eaLnBrk="1" fontAlgn="base" latinLnBrk="0" hangingPunct="1">
        <a:lnSpc>
          <a:spcPct val="100000"/>
        </a:lnSpc>
        <a:spcBef>
          <a:spcPct val="0"/>
        </a:spcBef>
        <a:spcAft>
          <a:spcPct val="0"/>
        </a:spcAft>
        <a:buClrTx/>
        <a:buSzTx/>
        <a:buFont typeface="Arial" pitchFamily="34" charset="0"/>
        <a:buNone/>
        <a:tabLst/>
        <a:defRPr sz="2400" b="0" kern="1200">
          <a:solidFill>
            <a:schemeClr val="accent6">
              <a:lumMod val="10000"/>
            </a:schemeClr>
          </a:solidFill>
          <a:latin typeface="+mn-lt"/>
          <a:ea typeface="+mn-ea"/>
          <a:cs typeface="+mn-cs"/>
        </a:defRPr>
      </a:lvl3pPr>
      <a:lvl4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US" sz="1000" b="0" kern="1200" dirty="0" smtClean="0">
          <a:solidFill>
            <a:schemeClr val="accent6">
              <a:lumMod val="10000"/>
            </a:schemeClr>
          </a:solidFill>
          <a:latin typeface="+mn-lt"/>
          <a:ea typeface="+mn-ea"/>
          <a:cs typeface="Arial" panose="020B0604020202020204" pitchFamily="34" charset="0"/>
        </a:defRPr>
      </a:lvl4pPr>
      <a:lvl5pPr marL="0" marR="0" indent="0" algn="l" defTabSz="914400" rtl="0" eaLnBrk="1" fontAlgn="base" latinLnBrk="0" hangingPunct="1">
        <a:lnSpc>
          <a:spcPct val="100000"/>
        </a:lnSpc>
        <a:spcBef>
          <a:spcPct val="0"/>
        </a:spcBef>
        <a:spcAft>
          <a:spcPct val="0"/>
        </a:spcAft>
        <a:buClrTx/>
        <a:buSzTx/>
        <a:buFont typeface="Arial" pitchFamily="34" charset="0"/>
        <a:buNone/>
        <a:tabLst/>
        <a:defRPr lang="en-GB" sz="2800" kern="1200" baseline="30000" dirty="0">
          <a:solidFill>
            <a:schemeClr val="accent6">
              <a:lumMod val="10000"/>
            </a:schemeClr>
          </a:solidFill>
          <a:latin typeface="+mn-lt"/>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mn-lt"/>
          <a:ea typeface="+mn-ea"/>
          <a:cs typeface="+mn-cs"/>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4802">
          <p15:clr>
            <a:srgbClr val="F26B43"/>
          </p15:clr>
        </p15:guide>
        <p15:guide id="9" pos="7392">
          <p15:clr>
            <a:srgbClr val="F26B43"/>
          </p15:clr>
        </p15:guide>
        <p15:guide id="10" orient="horz" pos="288">
          <p15:clr>
            <a:srgbClr val="F26B43"/>
          </p15:clr>
        </p15:guide>
        <p15:guide id="15" pos="288">
          <p15:clr>
            <a:srgbClr val="F26B43"/>
          </p15:clr>
        </p15:guide>
        <p15:guide id="18" orient="horz" pos="1104">
          <p15:clr>
            <a:srgbClr val="F26B43"/>
          </p15:clr>
        </p15:guide>
        <p15:guide id="20" orient="horz" pos="418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bankofengland.co.uk/monetary-policy-report/2021/august-202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bankofengland.co.uk/statistics/articles/2019/introduction-of-new-quoted-rates-dat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bankofengland.co.uk/bank-overground/2021/how-do-we-monitor-uk-financial-condition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GB" dirty="0"/>
              <a:t>Monetary Policy Committee</a:t>
            </a:r>
          </a:p>
        </p:txBody>
      </p:sp>
      <p:sp>
        <p:nvSpPr>
          <p:cNvPr id="6" name="Text Placeholder 5"/>
          <p:cNvSpPr>
            <a:spLocks noGrp="1"/>
          </p:cNvSpPr>
          <p:nvPr>
            <p:ph type="body" sz="quarter" idx="15"/>
          </p:nvPr>
        </p:nvSpPr>
        <p:spPr/>
        <p:txBody>
          <a:bodyPr/>
          <a:lstStyle/>
          <a:p>
            <a:r>
              <a:rPr lang="en-GB" b="1" dirty="0">
                <a:solidFill>
                  <a:schemeClr val="tx1"/>
                </a:solidFill>
              </a:rPr>
              <a:t>Monetary Policy Report</a:t>
            </a:r>
            <a:br>
              <a:rPr lang="en-GB" b="1" dirty="0">
                <a:solidFill>
                  <a:schemeClr val="tx1"/>
                </a:solidFill>
              </a:rPr>
            </a:br>
            <a:r>
              <a:rPr lang="en-GB" b="1" dirty="0" smtClean="0">
                <a:solidFill>
                  <a:schemeClr val="tx1"/>
                </a:solidFill>
              </a:rPr>
              <a:t>August 2021</a:t>
            </a:r>
          </a:p>
          <a:p>
            <a:pPr lvl="1"/>
            <a:r>
              <a:rPr lang="en-GB" sz="4000" dirty="0"/>
              <a:t>Current economic </a:t>
            </a:r>
            <a:r>
              <a:rPr lang="en-GB" sz="4000" dirty="0" smtClean="0"/>
              <a:t>conditions</a:t>
            </a:r>
            <a:endParaRPr lang="en-GB" sz="4000" dirty="0"/>
          </a:p>
          <a:p>
            <a:endParaRPr lang="en-GB" dirty="0"/>
          </a:p>
        </p:txBody>
      </p:sp>
      <p:pic>
        <p:nvPicPr>
          <p:cNvPr id="5" name="Picture Placeholder 4"/>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120" r="120"/>
          <a:stretch>
            <a:fillRect/>
          </a:stretch>
        </p:blipFill>
        <p:spPr/>
      </p:pic>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8908" r="29452"/>
          <a:stretch/>
        </p:blipFill>
        <p:spPr/>
      </p:pic>
    </p:spTree>
    <p:extLst>
      <p:ext uri="{BB962C8B-B14F-4D97-AF65-F5344CB8AC3E}">
        <p14:creationId xmlns:p14="http://schemas.microsoft.com/office/powerpoint/2010/main" val="9363661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2.8: </a:t>
            </a:r>
            <a:r>
              <a:rPr lang="en-GB" dirty="0"/>
              <a:t>Longer-term interest rates have fallen after rising earlier in the year</a:t>
            </a:r>
          </a:p>
          <a:p>
            <a:pPr lvl="2"/>
            <a:r>
              <a:rPr lang="en-GB" dirty="0"/>
              <a:t>Ten-year nominal interest rates</a:t>
            </a:r>
          </a:p>
          <a:p>
            <a:endParaRPr lang="en-GB" dirty="0"/>
          </a:p>
        </p:txBody>
      </p:sp>
      <p:sp>
        <p:nvSpPr>
          <p:cNvPr id="7" name="Text Placeholder 6"/>
          <p:cNvSpPr>
            <a:spLocks noGrp="1"/>
          </p:cNvSpPr>
          <p:nvPr>
            <p:ph type="body" sz="quarter" idx="18"/>
          </p:nvPr>
        </p:nvSpPr>
        <p:spPr/>
        <p:txBody>
          <a:bodyPr/>
          <a:lstStyle/>
          <a:p>
            <a:r>
              <a:rPr lang="en-GB" dirty="0" smtClean="0"/>
              <a:t>Sources</a:t>
            </a:r>
            <a:r>
              <a:rPr lang="en-GB" dirty="0"/>
              <a:t>: Bloomberg Finance L.P., </a:t>
            </a:r>
            <a:r>
              <a:rPr lang="en-GB" dirty="0" err="1"/>
              <a:t>Tradeweb</a:t>
            </a:r>
            <a:r>
              <a:rPr lang="en-GB" dirty="0"/>
              <a:t> and Bank calculations.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44615"/>
            <a:ext cx="5465075" cy="4432410"/>
          </a:xfrm>
          <a:prstGeom prst="rect">
            <a:avLst/>
          </a:prstGeom>
        </p:spPr>
      </p:pic>
    </p:spTree>
    <p:extLst>
      <p:ext uri="{BB962C8B-B14F-4D97-AF65-F5344CB8AC3E}">
        <p14:creationId xmlns:p14="http://schemas.microsoft.com/office/powerpoint/2010/main" val="3987192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2.9: </a:t>
            </a:r>
            <a:r>
              <a:rPr lang="en-GB" dirty="0"/>
              <a:t>Equity prices have risen over the past year</a:t>
            </a:r>
          </a:p>
          <a:p>
            <a:pPr lvl="2"/>
            <a:r>
              <a:rPr lang="en-GB" dirty="0"/>
              <a:t>International equity prices</a:t>
            </a:r>
            <a:r>
              <a:rPr lang="en-GB" baseline="30000" dirty="0"/>
              <a:t>(a)</a:t>
            </a:r>
          </a:p>
        </p:txBody>
      </p:sp>
      <p:sp>
        <p:nvSpPr>
          <p:cNvPr id="7" name="Text Placeholder 6"/>
          <p:cNvSpPr>
            <a:spLocks noGrp="1"/>
          </p:cNvSpPr>
          <p:nvPr>
            <p:ph type="body" sz="quarter" idx="18"/>
          </p:nvPr>
        </p:nvSpPr>
        <p:spPr/>
        <p:txBody>
          <a:bodyPr/>
          <a:lstStyle/>
          <a:p>
            <a:endParaRPr lang="en-GB" dirty="0"/>
          </a:p>
          <a:p>
            <a:r>
              <a:rPr lang="en-GB" dirty="0"/>
              <a:t>Sources: MSCI, </a:t>
            </a:r>
            <a:r>
              <a:rPr lang="en-GB" dirty="0" err="1"/>
              <a:t>Refintiv</a:t>
            </a:r>
            <a:r>
              <a:rPr lang="en-GB" dirty="0"/>
              <a:t> </a:t>
            </a:r>
            <a:r>
              <a:rPr lang="en-GB" dirty="0" err="1"/>
              <a:t>Eikon</a:t>
            </a:r>
            <a:r>
              <a:rPr lang="en-GB" dirty="0"/>
              <a:t> from LSEG and Bank calculations</a:t>
            </a:r>
            <a:r>
              <a:rPr lang="en-GB" dirty="0" smtClean="0"/>
              <a:t>.</a:t>
            </a:r>
          </a:p>
          <a:p>
            <a:endParaRPr lang="en-GB" dirty="0"/>
          </a:p>
          <a:p>
            <a:r>
              <a:rPr lang="en-GB" dirty="0"/>
              <a:t>(a)	In local currency terms, except for MSCI Emerging Markets which is in </a:t>
            </a:r>
            <a:r>
              <a:rPr lang="en-GB" dirty="0" smtClean="0"/>
              <a:t>US</a:t>
            </a:r>
            <a:r>
              <a:rPr lang="en-GB" dirty="0"/>
              <a:t> </a:t>
            </a:r>
            <a:r>
              <a:rPr lang="en-GB" dirty="0" smtClean="0"/>
              <a:t>dollar </a:t>
            </a:r>
            <a:r>
              <a:rPr lang="en-GB" dirty="0"/>
              <a:t>terms.</a:t>
            </a:r>
          </a:p>
          <a:p>
            <a:r>
              <a:rPr lang="en-GB" dirty="0"/>
              <a:t>(b)	The MSCI Inc. disclaimer of liability, which applies to the data provided, </a:t>
            </a:r>
            <a:r>
              <a:rPr lang="en-GB" dirty="0" smtClean="0"/>
              <a:t>is</a:t>
            </a:r>
            <a:r>
              <a:rPr lang="en-GB" dirty="0"/>
              <a:t> </a:t>
            </a:r>
            <a:r>
              <a:rPr lang="en-GB" dirty="0" smtClean="0"/>
              <a:t>available </a:t>
            </a:r>
            <a:r>
              <a:rPr lang="en-GB" dirty="0"/>
              <a:t>from </a:t>
            </a:r>
            <a:r>
              <a:rPr lang="en-GB" i="1" u="heavy" dirty="0" smtClean="0">
                <a:hlinkClick r:id="rId2"/>
              </a:rPr>
              <a:t>Monetary Policy Report </a:t>
            </a:r>
            <a:r>
              <a:rPr lang="en-GB" i="1" u="heavy" dirty="0">
                <a:hlinkClick r:id="rId2"/>
              </a:rPr>
              <a:t>– </a:t>
            </a:r>
            <a:r>
              <a:rPr lang="en-GB" u="heavy" dirty="0" smtClean="0">
                <a:hlinkClick r:id="rId2"/>
              </a:rPr>
              <a:t>August 2021</a:t>
            </a:r>
            <a:r>
              <a:rPr lang="en-GB" dirty="0" smtClean="0"/>
              <a:t>.</a:t>
            </a:r>
            <a:endParaRPr lang="en-GB"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244615"/>
            <a:ext cx="5498603" cy="4432410"/>
          </a:xfrm>
          <a:prstGeom prst="rect">
            <a:avLst/>
          </a:prstGeom>
        </p:spPr>
      </p:pic>
    </p:spTree>
    <p:extLst>
      <p:ext uri="{BB962C8B-B14F-4D97-AF65-F5344CB8AC3E}">
        <p14:creationId xmlns:p14="http://schemas.microsoft.com/office/powerpoint/2010/main" val="3164014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2.10: </a:t>
            </a:r>
            <a:r>
              <a:rPr lang="en-GB" dirty="0"/>
              <a:t>Demand for mortgages has remained elevated and transactions were very high in June</a:t>
            </a:r>
          </a:p>
          <a:p>
            <a:pPr lvl="2"/>
            <a:r>
              <a:rPr lang="en-GB" dirty="0"/>
              <a:t>Mortgage approvals for house purchase and housing transactions</a:t>
            </a:r>
          </a:p>
          <a:p>
            <a:endParaRPr lang="en-GB" dirty="0"/>
          </a:p>
        </p:txBody>
      </p:sp>
      <p:sp>
        <p:nvSpPr>
          <p:cNvPr id="7" name="Text Placeholder 6"/>
          <p:cNvSpPr>
            <a:spLocks noGrp="1"/>
          </p:cNvSpPr>
          <p:nvPr>
            <p:ph type="body" sz="quarter" idx="18"/>
          </p:nvPr>
        </p:nvSpPr>
        <p:spPr/>
        <p:txBody>
          <a:bodyPr/>
          <a:lstStyle/>
          <a:p>
            <a:pPr lvl="3"/>
            <a:r>
              <a:rPr lang="en-GB" dirty="0" smtClean="0"/>
              <a:t>Sources</a:t>
            </a:r>
            <a:r>
              <a:rPr lang="en-GB" dirty="0"/>
              <a:t>: Bank of England, </a:t>
            </a:r>
            <a:r>
              <a:rPr lang="en-GB"/>
              <a:t>Her </a:t>
            </a:r>
            <a:r>
              <a:rPr lang="en-GB" smtClean="0"/>
              <a:t>Majesty's Revenue </a:t>
            </a:r>
            <a:r>
              <a:rPr lang="en-GB" dirty="0"/>
              <a:t>and Customs (HMRC) and </a:t>
            </a:r>
            <a:r>
              <a:rPr lang="en-GB" dirty="0" smtClean="0"/>
              <a:t>Bank</a:t>
            </a:r>
            <a:r>
              <a:rPr lang="en-GB" dirty="0"/>
              <a:t> </a:t>
            </a:r>
            <a:r>
              <a:rPr lang="en-GB" dirty="0" smtClean="0"/>
              <a:t>calculations.</a:t>
            </a:r>
          </a:p>
          <a:p>
            <a:endParaRPr lang="en-GB" dirty="0"/>
          </a:p>
          <a:p>
            <a:r>
              <a:rPr lang="en-GB" dirty="0"/>
              <a:t>(a)	Residential property transactions for values of £40,000 or above.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44615"/>
            <a:ext cx="5512014" cy="4432410"/>
          </a:xfrm>
          <a:prstGeom prst="rect">
            <a:avLst/>
          </a:prstGeom>
        </p:spPr>
      </p:pic>
    </p:spTree>
    <p:extLst>
      <p:ext uri="{BB962C8B-B14F-4D97-AF65-F5344CB8AC3E}">
        <p14:creationId xmlns:p14="http://schemas.microsoft.com/office/powerpoint/2010/main" val="2916426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Table 2.B: </a:t>
            </a:r>
            <a:r>
              <a:rPr lang="en-GB" dirty="0"/>
              <a:t>New mortgage rates have fallen since the start of the year</a:t>
            </a:r>
          </a:p>
          <a:p>
            <a:pPr lvl="2"/>
            <a:r>
              <a:rPr lang="en-GB" dirty="0"/>
              <a:t>Selected quoted household interest rates</a:t>
            </a:r>
            <a:r>
              <a:rPr lang="en-GB" baseline="30000" dirty="0"/>
              <a:t>(a)</a:t>
            </a:r>
          </a:p>
          <a:p>
            <a:endParaRPr lang="en-GB" dirty="0"/>
          </a:p>
        </p:txBody>
      </p:sp>
      <p:sp>
        <p:nvSpPr>
          <p:cNvPr id="7" name="Text Placeholder 6"/>
          <p:cNvSpPr>
            <a:spLocks noGrp="1"/>
          </p:cNvSpPr>
          <p:nvPr>
            <p:ph type="body" sz="quarter" idx="18"/>
          </p:nvPr>
        </p:nvSpPr>
        <p:spPr/>
        <p:txBody>
          <a:bodyPr/>
          <a:lstStyle/>
          <a:p>
            <a:r>
              <a:rPr lang="en-GB" dirty="0" smtClean="0"/>
              <a:t>(</a:t>
            </a:r>
            <a:r>
              <a:rPr lang="en-GB" dirty="0"/>
              <a:t>a)	The Bank’s quoted rates series are weighted monthly average rates advertised by all UK banks and building societies with products meeting the specific criteria. In February 2019 the method used to calculate these data was changed. For more information, see ‘</a:t>
            </a:r>
            <a:r>
              <a:rPr lang="en-GB" u="heavy" dirty="0">
                <a:hlinkClick r:id="rId2"/>
              </a:rPr>
              <a:t>Introduction of new Quoted Rates data – </a:t>
            </a:r>
            <a:r>
              <a:rPr lang="en-GB" u="heavy" dirty="0" err="1">
                <a:hlinkClick r:id="rId2"/>
              </a:rPr>
              <a:t>Bankstats</a:t>
            </a:r>
            <a:r>
              <a:rPr lang="en-GB" u="heavy" dirty="0">
                <a:hlinkClick r:id="rId2"/>
              </a:rPr>
              <a:t> article</a:t>
            </a:r>
            <a:r>
              <a:rPr lang="en-GB" dirty="0"/>
              <a:t>’. Data are not seasonally adjusted. Latest data are flash estimates for July using data to 28 July and are subject to change until publication on 6 August.</a:t>
            </a:r>
          </a:p>
          <a:p>
            <a:r>
              <a:rPr lang="en-GB" dirty="0"/>
              <a:t>(b)	Previously known as standard variable rate (SVR).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4" y="2162176"/>
            <a:ext cx="6567153" cy="4572000"/>
          </a:xfrm>
          <a:prstGeom prst="rect">
            <a:avLst/>
          </a:prstGeom>
        </p:spPr>
      </p:pic>
    </p:spTree>
    <p:extLst>
      <p:ext uri="{BB962C8B-B14F-4D97-AF65-F5344CB8AC3E}">
        <p14:creationId xmlns:p14="http://schemas.microsoft.com/office/powerpoint/2010/main" val="407577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10887075" cy="912813"/>
          </a:xfrm>
        </p:spPr>
        <p:txBody>
          <a:bodyPr/>
          <a:lstStyle/>
          <a:p>
            <a:pPr lvl="1"/>
            <a:r>
              <a:rPr lang="en-GB" b="1" dirty="0"/>
              <a:t>Chart 2.11: </a:t>
            </a:r>
            <a:r>
              <a:rPr lang="en-GB" dirty="0"/>
              <a:t>A summary measure suggests that financial conditions have loosened slightly since the May </a:t>
            </a:r>
            <a:r>
              <a:rPr lang="en-GB" i="1" dirty="0"/>
              <a:t>Report</a:t>
            </a:r>
            <a:endParaRPr lang="en-GB" dirty="0"/>
          </a:p>
          <a:p>
            <a:pPr lvl="2"/>
            <a:r>
              <a:rPr lang="en-GB" dirty="0"/>
              <a:t>Contributions to the change in the UK Monetary and Financial Conditions Index since the May 2021 </a:t>
            </a:r>
            <a:r>
              <a:rPr lang="en-GB" i="1" dirty="0"/>
              <a:t>Report</a:t>
            </a:r>
            <a:r>
              <a:rPr lang="en-GB" baseline="30000" dirty="0"/>
              <a:t>(a)</a:t>
            </a:r>
          </a:p>
          <a:p>
            <a:endParaRPr lang="en-GB" dirty="0"/>
          </a:p>
        </p:txBody>
      </p:sp>
      <p:sp>
        <p:nvSpPr>
          <p:cNvPr id="7" name="Text Placeholder 6"/>
          <p:cNvSpPr>
            <a:spLocks noGrp="1"/>
          </p:cNvSpPr>
          <p:nvPr>
            <p:ph type="body" sz="quarter" idx="18"/>
          </p:nvPr>
        </p:nvSpPr>
        <p:spPr/>
        <p:txBody>
          <a:bodyPr/>
          <a:lstStyle/>
          <a:p>
            <a:pPr lvl="3"/>
            <a:r>
              <a:rPr lang="en-GB" dirty="0" smtClean="0"/>
              <a:t>Sources</a:t>
            </a:r>
            <a:r>
              <a:rPr lang="en-GB" dirty="0"/>
              <a:t>: Bank of England, Bloomberg Finance L.P., ICE/</a:t>
            </a:r>
            <a:r>
              <a:rPr lang="en-GB" dirty="0" err="1"/>
              <a:t>BoAML</a:t>
            </a:r>
            <a:r>
              <a:rPr lang="en-GB" dirty="0"/>
              <a:t>, IMF </a:t>
            </a:r>
            <a:r>
              <a:rPr lang="en-GB" i="1" dirty="0"/>
              <a:t>WEO</a:t>
            </a:r>
            <a:r>
              <a:rPr lang="en-GB" dirty="0"/>
              <a:t>, </a:t>
            </a:r>
            <a:r>
              <a:rPr lang="en-GB" dirty="0" smtClean="0"/>
              <a:t>Money </a:t>
            </a:r>
            <a:r>
              <a:rPr lang="en-GB" dirty="0"/>
              <a:t>Facts, </a:t>
            </a:r>
            <a:r>
              <a:rPr lang="en-GB" dirty="0" err="1"/>
              <a:t>Refinitiv</a:t>
            </a:r>
            <a:r>
              <a:rPr lang="en-GB" dirty="0"/>
              <a:t> </a:t>
            </a:r>
            <a:r>
              <a:rPr lang="en-GB" dirty="0" err="1"/>
              <a:t>Eikon</a:t>
            </a:r>
            <a:r>
              <a:rPr lang="en-GB" dirty="0"/>
              <a:t> &amp; I/B/E/S, both from LSEG, </a:t>
            </a:r>
            <a:r>
              <a:rPr lang="en-GB" dirty="0" err="1"/>
              <a:t>Tradeweb</a:t>
            </a:r>
            <a:r>
              <a:rPr lang="en-GB" dirty="0"/>
              <a:t> and </a:t>
            </a:r>
            <a:r>
              <a:rPr lang="en-GB" dirty="0" smtClean="0"/>
              <a:t>Bank</a:t>
            </a:r>
            <a:r>
              <a:rPr lang="en-GB" dirty="0"/>
              <a:t> </a:t>
            </a:r>
            <a:r>
              <a:rPr lang="en-GB" dirty="0" smtClean="0"/>
              <a:t>calculations.</a:t>
            </a:r>
          </a:p>
          <a:p>
            <a:endParaRPr lang="en-GB" dirty="0"/>
          </a:p>
          <a:p>
            <a:r>
              <a:rPr lang="en-GB" dirty="0"/>
              <a:t>(a)	The UK Monetary and Financial Conditions Index (MFCI) summarises information from the following series: short-term interest rates, the sterling ERI, corporate bond spreads, equity prices, and household and corporate bank lending spreads. The series weights are based on the historical association of each variable with UK GDP. The chart shows changes in the MFCI from the average level over the 15 working days to </a:t>
            </a:r>
            <a:r>
              <a:rPr lang="en-GB" dirty="0" smtClean="0"/>
              <a:t>27</a:t>
            </a:r>
            <a:r>
              <a:rPr lang="en-GB" dirty="0"/>
              <a:t> </a:t>
            </a:r>
            <a:r>
              <a:rPr lang="en-GB" dirty="0" smtClean="0"/>
              <a:t>April </a:t>
            </a:r>
            <a:r>
              <a:rPr lang="en-GB" dirty="0"/>
              <a:t>2021. An increase in the MFCI signals tighter financial conditions and a decrease signals looser conditions. For more information, see ‘</a:t>
            </a:r>
            <a:r>
              <a:rPr lang="en-GB" u="heavy" dirty="0" smtClean="0">
                <a:hlinkClick r:id="rId2"/>
              </a:rPr>
              <a:t>How do </a:t>
            </a:r>
            <a:r>
              <a:rPr lang="en-GB" u="heavy" dirty="0">
                <a:hlinkClick r:id="rId2"/>
              </a:rPr>
              <a:t>we monitor UK financial conditions?</a:t>
            </a:r>
            <a:r>
              <a:rPr lang="en-GB" dirty="0"/>
              <a: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2216040"/>
            <a:ext cx="5465075" cy="4432410"/>
          </a:xfrm>
          <a:prstGeom prst="rect">
            <a:avLst/>
          </a:prstGeom>
        </p:spPr>
      </p:pic>
    </p:spTree>
    <p:extLst>
      <p:ext uri="{BB962C8B-B14F-4D97-AF65-F5344CB8AC3E}">
        <p14:creationId xmlns:p14="http://schemas.microsoft.com/office/powerpoint/2010/main" val="2012370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11068050" cy="912813"/>
          </a:xfrm>
        </p:spPr>
        <p:txBody>
          <a:bodyPr/>
          <a:lstStyle/>
          <a:p>
            <a:pPr lvl="1"/>
            <a:r>
              <a:rPr lang="en-GB" b="1" dirty="0"/>
              <a:t>Chart 2.12: </a:t>
            </a:r>
            <a:r>
              <a:rPr lang="en-GB" dirty="0"/>
              <a:t>High-frequency indicators suggest that activity picked up as </a:t>
            </a:r>
            <a:r>
              <a:rPr lang="en-GB" dirty="0" err="1"/>
              <a:t>Covid</a:t>
            </a:r>
            <a:r>
              <a:rPr lang="en-GB" dirty="0"/>
              <a:t> restrictions eased</a:t>
            </a:r>
          </a:p>
          <a:p>
            <a:pPr lvl="2"/>
            <a:r>
              <a:rPr lang="en-GB" dirty="0"/>
              <a:t>High-frequency indicators of economic activity</a:t>
            </a:r>
            <a:r>
              <a:rPr lang="en-GB" baseline="30000" dirty="0"/>
              <a:t>(a)</a:t>
            </a:r>
          </a:p>
          <a:p>
            <a:endParaRPr lang="en-GB" dirty="0"/>
          </a:p>
        </p:txBody>
      </p:sp>
      <p:sp>
        <p:nvSpPr>
          <p:cNvPr id="7" name="Text Placeholder 6"/>
          <p:cNvSpPr>
            <a:spLocks noGrp="1"/>
          </p:cNvSpPr>
          <p:nvPr>
            <p:ph type="body" sz="quarter" idx="18"/>
          </p:nvPr>
        </p:nvSpPr>
        <p:spPr/>
        <p:txBody>
          <a:bodyPr/>
          <a:lstStyle/>
          <a:p>
            <a:pPr lvl="3"/>
            <a:r>
              <a:rPr lang="en-GB" dirty="0" smtClean="0"/>
              <a:t>Sources</a:t>
            </a:r>
            <a:r>
              <a:rPr lang="en-GB" dirty="0"/>
              <a:t>: Department for Transport, Google Covid-19 Community Mobility Reports, </a:t>
            </a:r>
            <a:r>
              <a:rPr lang="en-GB" dirty="0" err="1"/>
              <a:t>OpenTable</a:t>
            </a:r>
            <a:r>
              <a:rPr lang="en-GB" dirty="0"/>
              <a:t> </a:t>
            </a:r>
            <a:r>
              <a:rPr lang="en-GB" dirty="0" smtClean="0"/>
              <a:t>and Bank </a:t>
            </a:r>
            <a:r>
              <a:rPr lang="en-GB" dirty="0"/>
              <a:t>calculations</a:t>
            </a:r>
            <a:r>
              <a:rPr lang="en-GB" dirty="0" smtClean="0"/>
              <a:t>.</a:t>
            </a:r>
          </a:p>
          <a:p>
            <a:endParaRPr lang="en-GB" dirty="0"/>
          </a:p>
          <a:p>
            <a:r>
              <a:rPr lang="en-GB" dirty="0"/>
              <a:t>(a)	Seven-day moving averages to 26 July for transport data and 25 July for retail footfall and restaurant bookings. Data are not seasonally adjusted. </a:t>
            </a:r>
            <a:r>
              <a:rPr lang="en-GB" dirty="0" smtClean="0"/>
              <a:t>All</a:t>
            </a:r>
            <a:r>
              <a:rPr lang="en-GB" dirty="0"/>
              <a:t> </a:t>
            </a:r>
            <a:r>
              <a:rPr lang="en-GB" dirty="0" smtClean="0"/>
              <a:t>data </a:t>
            </a:r>
            <a:r>
              <a:rPr lang="en-GB" dirty="0"/>
              <a:t>are shown relative to normal levels. </a:t>
            </a:r>
          </a:p>
          <a:p>
            <a:r>
              <a:rPr lang="en-GB" dirty="0"/>
              <a:t>(b)	The number of tube journeys is based on Transport for London data and the number of bus journeys does not include London buses.</a:t>
            </a:r>
          </a:p>
          <a:p>
            <a:r>
              <a:rPr lang="en-GB" dirty="0"/>
              <a:t>(c)	Seated diners from online, phone and walk-in reservations. </a:t>
            </a:r>
          </a:p>
          <a:p>
            <a:r>
              <a:rPr lang="en-GB" dirty="0"/>
              <a:t>(d)	Numbers of visitors to places such as restaurants, cafes, shopping centres, theme parks, museums, libraries and cinemas.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79836"/>
            <a:ext cx="6383744" cy="4567504"/>
          </a:xfrm>
          <a:prstGeom prst="rect">
            <a:avLst/>
          </a:prstGeom>
        </p:spPr>
      </p:pic>
    </p:spTree>
    <p:extLst>
      <p:ext uri="{BB962C8B-B14F-4D97-AF65-F5344CB8AC3E}">
        <p14:creationId xmlns:p14="http://schemas.microsoft.com/office/powerpoint/2010/main" val="26037975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10277476" cy="912813"/>
          </a:xfrm>
        </p:spPr>
        <p:txBody>
          <a:bodyPr/>
          <a:lstStyle/>
          <a:p>
            <a:pPr lvl="1"/>
            <a:r>
              <a:rPr lang="en-GB" b="1" dirty="0"/>
              <a:t>Chart 2.13: </a:t>
            </a:r>
            <a:r>
              <a:rPr lang="en-GB" dirty="0"/>
              <a:t>Consumer services are expected to have accounted for a large part of the recovery during Q2</a:t>
            </a:r>
          </a:p>
          <a:p>
            <a:pPr lvl="2"/>
            <a:r>
              <a:rPr lang="en-GB" dirty="0"/>
              <a:t>Contributions to change in monthly GDP since January 2020</a:t>
            </a:r>
            <a:r>
              <a:rPr lang="en-GB" baseline="30000" dirty="0"/>
              <a:t>(a)</a:t>
            </a:r>
          </a:p>
          <a:p>
            <a:endParaRPr lang="en-GB" dirty="0"/>
          </a:p>
        </p:txBody>
      </p:sp>
      <p:sp>
        <p:nvSpPr>
          <p:cNvPr id="7" name="Text Placeholder 6"/>
          <p:cNvSpPr>
            <a:spLocks noGrp="1"/>
          </p:cNvSpPr>
          <p:nvPr>
            <p:ph type="body" sz="quarter" idx="18"/>
          </p:nvPr>
        </p:nvSpPr>
        <p:spPr/>
        <p:txBody>
          <a:bodyPr/>
          <a:lstStyle/>
          <a:p>
            <a:r>
              <a:rPr lang="en-GB" dirty="0" smtClean="0"/>
              <a:t>Sources</a:t>
            </a:r>
            <a:r>
              <a:rPr lang="en-GB" dirty="0"/>
              <a:t>: ONS and Bank calculations</a:t>
            </a:r>
            <a:r>
              <a:rPr lang="en-GB" dirty="0" smtClean="0"/>
              <a:t>.</a:t>
            </a:r>
          </a:p>
          <a:p>
            <a:endParaRPr lang="en-GB" dirty="0"/>
          </a:p>
          <a:p>
            <a:r>
              <a:rPr lang="en-GB" dirty="0"/>
              <a:t>(a)	Figures in parentheses are weights in gross value added in 2018. Weights and contributions may not sum to the total due to rounding. </a:t>
            </a:r>
          </a:p>
          <a:p>
            <a:r>
              <a:rPr lang="en-GB" dirty="0"/>
              <a:t>(b) 	Includes accommodation and food services, arts, entertainment and recreation, and wholesale and retail.</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050152"/>
            <a:ext cx="5424841" cy="4626873"/>
          </a:xfrm>
          <a:prstGeom prst="rect">
            <a:avLst/>
          </a:prstGeom>
        </p:spPr>
      </p:pic>
    </p:spTree>
    <p:extLst>
      <p:ext uri="{BB962C8B-B14F-4D97-AF65-F5344CB8AC3E}">
        <p14:creationId xmlns:p14="http://schemas.microsoft.com/office/powerpoint/2010/main" val="3532539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10725150" cy="912813"/>
          </a:xfrm>
        </p:spPr>
        <p:txBody>
          <a:bodyPr/>
          <a:lstStyle/>
          <a:p>
            <a:pPr lvl="1"/>
            <a:r>
              <a:rPr lang="en-GB" b="1" dirty="0"/>
              <a:t>Chart 2.14: </a:t>
            </a:r>
            <a:r>
              <a:rPr lang="en-GB" dirty="0"/>
              <a:t>Aggregate card spending has recovered to around its levels last summer</a:t>
            </a:r>
          </a:p>
          <a:p>
            <a:pPr lvl="2"/>
            <a:r>
              <a:rPr lang="en-GB" dirty="0"/>
              <a:t>UK spending on debit and credit cards by consumption category</a:t>
            </a:r>
            <a:r>
              <a:rPr lang="en-GB" baseline="30000" dirty="0"/>
              <a:t>(a)</a:t>
            </a:r>
          </a:p>
          <a:p>
            <a:endParaRPr lang="en-GB" dirty="0"/>
          </a:p>
        </p:txBody>
      </p:sp>
      <p:sp>
        <p:nvSpPr>
          <p:cNvPr id="7" name="Text Placeholder 6"/>
          <p:cNvSpPr>
            <a:spLocks noGrp="1"/>
          </p:cNvSpPr>
          <p:nvPr>
            <p:ph type="body" sz="quarter" idx="18"/>
          </p:nvPr>
        </p:nvSpPr>
        <p:spPr/>
        <p:txBody>
          <a:bodyPr/>
          <a:lstStyle/>
          <a:p>
            <a:r>
              <a:rPr lang="en-GB" dirty="0" smtClean="0"/>
              <a:t>Sources</a:t>
            </a:r>
            <a:r>
              <a:rPr lang="en-GB" dirty="0"/>
              <a:t>: Bank of England and ONS</a:t>
            </a:r>
            <a:r>
              <a:rPr lang="en-GB" dirty="0" smtClean="0"/>
              <a:t>.</a:t>
            </a:r>
          </a:p>
          <a:p>
            <a:endParaRPr lang="en-GB" dirty="0"/>
          </a:p>
          <a:p>
            <a:r>
              <a:rPr lang="en-GB" dirty="0"/>
              <a:t>(a)	Seven-day rolling averages. Data are nominal, not seasonally adjusted. Latest data point is for the seven days to 22 July 2021.</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050152"/>
            <a:ext cx="5498603" cy="4626873"/>
          </a:xfrm>
          <a:prstGeom prst="rect">
            <a:avLst/>
          </a:prstGeom>
        </p:spPr>
      </p:pic>
    </p:spTree>
    <p:extLst>
      <p:ext uri="{BB962C8B-B14F-4D97-AF65-F5344CB8AC3E}">
        <p14:creationId xmlns:p14="http://schemas.microsoft.com/office/powerpoint/2010/main" val="3901729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10610850" cy="912813"/>
          </a:xfrm>
        </p:spPr>
        <p:txBody>
          <a:bodyPr/>
          <a:lstStyle/>
          <a:p>
            <a:pPr lvl="1"/>
            <a:r>
              <a:rPr lang="en-GB" b="1" dirty="0"/>
              <a:t>Chart 2.15: </a:t>
            </a:r>
            <a:r>
              <a:rPr lang="en-GB" dirty="0"/>
              <a:t>Some households remain cautious about future spending, even after receiving two vaccine doses</a:t>
            </a:r>
          </a:p>
          <a:p>
            <a:pPr lvl="2"/>
            <a:r>
              <a:rPr lang="en-GB" dirty="0"/>
              <a:t>Household spending plans over the next three months compared with before the pandemic by vaccination status</a:t>
            </a:r>
            <a:r>
              <a:rPr lang="en-GB" baseline="30000" dirty="0"/>
              <a:t>(a)</a:t>
            </a:r>
          </a:p>
          <a:p>
            <a:endParaRPr lang="en-GB" dirty="0"/>
          </a:p>
        </p:txBody>
      </p:sp>
      <p:sp>
        <p:nvSpPr>
          <p:cNvPr id="7" name="Text Placeholder 6"/>
          <p:cNvSpPr>
            <a:spLocks noGrp="1"/>
          </p:cNvSpPr>
          <p:nvPr>
            <p:ph type="body" sz="quarter" idx="18"/>
          </p:nvPr>
        </p:nvSpPr>
        <p:spPr/>
        <p:txBody>
          <a:bodyPr/>
          <a:lstStyle/>
          <a:p>
            <a:r>
              <a:rPr lang="en-GB" dirty="0" smtClean="0"/>
              <a:t>Sources</a:t>
            </a:r>
            <a:r>
              <a:rPr lang="en-GB" dirty="0"/>
              <a:t>: NMG Consulting and Bank calculations</a:t>
            </a:r>
            <a:r>
              <a:rPr lang="en-GB" dirty="0" smtClean="0"/>
              <a:t>.</a:t>
            </a:r>
          </a:p>
          <a:p>
            <a:endParaRPr lang="en-GB" dirty="0"/>
          </a:p>
          <a:p>
            <a:r>
              <a:rPr lang="en-GB" dirty="0"/>
              <a:t>(a)	Question: ‘Now that many of the government restrictions are being relaxed how much do you think you will be spending over the next three months compared with before the pandemic?’. Responses from those who preferred not to state their vaccination status are not shown. This survey was conducted between 1–23 June 2021.</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71437"/>
            <a:ext cx="6195988" cy="4405588"/>
          </a:xfrm>
          <a:prstGeom prst="rect">
            <a:avLst/>
          </a:prstGeom>
        </p:spPr>
      </p:pic>
    </p:spTree>
    <p:extLst>
      <p:ext uri="{BB962C8B-B14F-4D97-AF65-F5344CB8AC3E}">
        <p14:creationId xmlns:p14="http://schemas.microsoft.com/office/powerpoint/2010/main" val="1681543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2.16: </a:t>
            </a:r>
            <a:r>
              <a:rPr lang="en-GB" dirty="0"/>
              <a:t>House prices have risen sharply since the middle of 2020</a:t>
            </a:r>
          </a:p>
          <a:p>
            <a:pPr lvl="2"/>
            <a:r>
              <a:rPr lang="en-GB" dirty="0"/>
              <a:t>House prices</a:t>
            </a:r>
            <a:r>
              <a:rPr lang="en-GB" baseline="30000" dirty="0"/>
              <a:t>(a)</a:t>
            </a:r>
          </a:p>
          <a:p>
            <a:endParaRPr lang="en-GB" dirty="0"/>
          </a:p>
        </p:txBody>
      </p:sp>
      <p:sp>
        <p:nvSpPr>
          <p:cNvPr id="7" name="Text Placeholder 6"/>
          <p:cNvSpPr>
            <a:spLocks noGrp="1"/>
          </p:cNvSpPr>
          <p:nvPr>
            <p:ph type="body" sz="quarter" idx="18"/>
          </p:nvPr>
        </p:nvSpPr>
        <p:spPr/>
        <p:txBody>
          <a:bodyPr/>
          <a:lstStyle/>
          <a:p>
            <a:pPr lvl="3"/>
            <a:r>
              <a:rPr lang="en-GB" dirty="0" smtClean="0"/>
              <a:t>Sources</a:t>
            </a:r>
            <a:r>
              <a:rPr lang="en-GB" dirty="0"/>
              <a:t>: Halifax house price index by IHS </a:t>
            </a:r>
            <a:r>
              <a:rPr lang="en-GB" dirty="0" err="1"/>
              <a:t>Markit</a:t>
            </a:r>
            <a:r>
              <a:rPr lang="en-GB" dirty="0"/>
              <a:t>, HM Land Registry, Nationwide and Bank calculations</a:t>
            </a:r>
            <a:r>
              <a:rPr lang="en-GB" dirty="0" smtClean="0"/>
              <a:t>.</a:t>
            </a:r>
          </a:p>
          <a:p>
            <a:endParaRPr lang="en-GB" dirty="0"/>
          </a:p>
          <a:p>
            <a:r>
              <a:rPr lang="en-GB" dirty="0"/>
              <a:t>(a)	Latest data point is May 2021 for the UK house price index, June 2021 for Halifax and July 2021 for Nationwide.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44615"/>
            <a:ext cx="5404725" cy="4432410"/>
          </a:xfrm>
          <a:prstGeom prst="rect">
            <a:avLst/>
          </a:prstGeom>
        </p:spPr>
      </p:pic>
    </p:spTree>
    <p:extLst>
      <p:ext uri="{BB962C8B-B14F-4D97-AF65-F5344CB8AC3E}">
        <p14:creationId xmlns:p14="http://schemas.microsoft.com/office/powerpoint/2010/main" val="2453998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2.1: </a:t>
            </a:r>
            <a:r>
              <a:rPr lang="en-GB" dirty="0"/>
              <a:t>GDP is expected to increase in 2021 Q3; unemployment is expected to fall a little; and inflation is expected to rise further above the 2% target </a:t>
            </a:r>
          </a:p>
          <a:p>
            <a:pPr lvl="2"/>
            <a:r>
              <a:rPr lang="en-GB" dirty="0"/>
              <a:t>Near-term projections</a:t>
            </a:r>
            <a:r>
              <a:rPr lang="en-GB" baseline="30000" dirty="0"/>
              <a:t>(a)</a:t>
            </a:r>
          </a:p>
          <a:p>
            <a:endParaRPr lang="en-GB" dirty="0"/>
          </a:p>
        </p:txBody>
      </p:sp>
      <p:sp>
        <p:nvSpPr>
          <p:cNvPr id="7" name="Text Placeholder 6"/>
          <p:cNvSpPr>
            <a:spLocks noGrp="1"/>
          </p:cNvSpPr>
          <p:nvPr>
            <p:ph type="body" sz="quarter" idx="18"/>
          </p:nvPr>
        </p:nvSpPr>
        <p:spPr/>
        <p:txBody>
          <a:bodyPr/>
          <a:lstStyle/>
          <a:p>
            <a:r>
              <a:rPr lang="en-GB" dirty="0" smtClean="0"/>
              <a:t>Sources</a:t>
            </a:r>
            <a:r>
              <a:rPr lang="en-GB" dirty="0"/>
              <a:t>: ONS and Bank calculations</a:t>
            </a:r>
            <a:r>
              <a:rPr lang="en-GB" dirty="0" smtClean="0"/>
              <a:t>.</a:t>
            </a:r>
          </a:p>
          <a:p>
            <a:endParaRPr lang="en-GB" dirty="0"/>
          </a:p>
          <a:p>
            <a:r>
              <a:rPr lang="en-GB" dirty="0" smtClean="0"/>
              <a:t>(a)	The </a:t>
            </a:r>
            <a:r>
              <a:rPr lang="en-GB" dirty="0"/>
              <a:t>lighter diamonds show Bank staff’s projections at the time of the </a:t>
            </a:r>
            <a:r>
              <a:rPr lang="en-GB" dirty="0" smtClean="0"/>
              <a:t>May</a:t>
            </a:r>
            <a:r>
              <a:rPr lang="en-GB" dirty="0"/>
              <a:t> </a:t>
            </a:r>
            <a:r>
              <a:rPr lang="en-GB" dirty="0" smtClean="0"/>
              <a:t>2021 </a:t>
            </a:r>
            <a:r>
              <a:rPr lang="en-GB" i="1" dirty="0"/>
              <a:t>Monetary Policy Report</a:t>
            </a:r>
            <a:r>
              <a:rPr lang="en-GB" dirty="0"/>
              <a:t>. The darker diamonds show Bank staff’s current projections. Projections for GDP are quarterly and show Q2 and Q3 (May projections show Q1 and Q2). Projections for unemployment and CPI are monthly and show June to September and July to September respectively (May projections show March to June and April to June respectively).</a:t>
            </a:r>
          </a:p>
          <a:p>
            <a:r>
              <a:rPr lang="en-GB" dirty="0"/>
              <a:t>(b)	GDP and unemployment projections are based on official data to May. </a:t>
            </a:r>
            <a:r>
              <a:rPr lang="en-GB" dirty="0" smtClean="0"/>
              <a:t>CPI</a:t>
            </a:r>
            <a:r>
              <a:rPr lang="en-GB" dirty="0"/>
              <a:t> </a:t>
            </a:r>
            <a:r>
              <a:rPr lang="en-GB" dirty="0" smtClean="0"/>
              <a:t>inflation </a:t>
            </a:r>
            <a:r>
              <a:rPr lang="en-GB" dirty="0"/>
              <a:t>figure is an outturn.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892924"/>
            <a:ext cx="6946285" cy="4752329"/>
          </a:xfrm>
          <a:prstGeom prst="rect">
            <a:avLst/>
          </a:prstGeom>
        </p:spPr>
      </p:pic>
    </p:spTree>
    <p:extLst>
      <p:ext uri="{BB962C8B-B14F-4D97-AF65-F5344CB8AC3E}">
        <p14:creationId xmlns:p14="http://schemas.microsoft.com/office/powerpoint/2010/main" val="1038387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2.17: </a:t>
            </a:r>
            <a:r>
              <a:rPr lang="en-GB" dirty="0"/>
              <a:t>The DMP Survey suggests that the impact of </a:t>
            </a:r>
            <a:r>
              <a:rPr lang="en-GB" dirty="0" err="1"/>
              <a:t>Covid</a:t>
            </a:r>
            <a:r>
              <a:rPr lang="en-GB" dirty="0"/>
              <a:t> on investment became less negative in Q2</a:t>
            </a:r>
          </a:p>
          <a:p>
            <a:pPr lvl="2"/>
            <a:r>
              <a:rPr lang="en-GB" dirty="0"/>
              <a:t>Impact of </a:t>
            </a:r>
            <a:r>
              <a:rPr lang="en-GB" dirty="0" err="1"/>
              <a:t>Covid</a:t>
            </a:r>
            <a:r>
              <a:rPr lang="en-GB" dirty="0"/>
              <a:t> on investment</a:t>
            </a:r>
            <a:r>
              <a:rPr lang="en-GB" baseline="30000" dirty="0"/>
              <a:t>(a</a:t>
            </a:r>
            <a:r>
              <a:rPr lang="en-GB" baseline="30000" dirty="0" smtClean="0"/>
              <a:t>)</a:t>
            </a:r>
            <a:endParaRPr lang="en-GB" baseline="30000" dirty="0"/>
          </a:p>
        </p:txBody>
      </p:sp>
      <p:sp>
        <p:nvSpPr>
          <p:cNvPr id="7" name="Text Placeholder 6"/>
          <p:cNvSpPr>
            <a:spLocks noGrp="1"/>
          </p:cNvSpPr>
          <p:nvPr>
            <p:ph type="body" sz="quarter" idx="18"/>
          </p:nvPr>
        </p:nvSpPr>
        <p:spPr/>
        <p:txBody>
          <a:bodyPr/>
          <a:lstStyle/>
          <a:p>
            <a:r>
              <a:rPr lang="en-GB" dirty="0" smtClean="0"/>
              <a:t>Sources</a:t>
            </a:r>
            <a:r>
              <a:rPr lang="en-GB" dirty="0"/>
              <a:t>: DMP Survey and Bank calculations</a:t>
            </a:r>
            <a:r>
              <a:rPr lang="en-GB" dirty="0" smtClean="0"/>
              <a:t>.</a:t>
            </a:r>
          </a:p>
          <a:p>
            <a:endParaRPr lang="en-GB" dirty="0"/>
          </a:p>
          <a:p>
            <a:r>
              <a:rPr lang="en-GB" dirty="0"/>
              <a:t>(a)	Question: ‘Relative to what would have otherwise happened, what is your best estimate for the impact of the spread of coronavirus (Covid‑19) on the capital expenditure of your business in the following quarters?’. </a:t>
            </a:r>
            <a:r>
              <a:rPr lang="en-GB" dirty="0" smtClean="0"/>
              <a:t>Months</a:t>
            </a:r>
            <a:r>
              <a:rPr lang="en-GB" dirty="0"/>
              <a:t> </a:t>
            </a:r>
            <a:r>
              <a:rPr lang="en-GB" dirty="0" smtClean="0"/>
              <a:t>refer </a:t>
            </a:r>
            <a:r>
              <a:rPr lang="en-GB" dirty="0"/>
              <a:t>to survey waves. The July survey was conducted between </a:t>
            </a:r>
            <a:r>
              <a:rPr lang="en-GB" dirty="0" smtClean="0"/>
              <a:t/>
            </a:r>
            <a:br>
              <a:rPr lang="en-GB" dirty="0" smtClean="0"/>
            </a:br>
            <a:r>
              <a:rPr lang="en-GB" dirty="0" smtClean="0"/>
              <a:t>2–16 </a:t>
            </a:r>
            <a:r>
              <a:rPr lang="en-GB" dirty="0"/>
              <a:t>July 2021.</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050152"/>
            <a:ext cx="5424841" cy="4626873"/>
          </a:xfrm>
          <a:prstGeom prst="rect">
            <a:avLst/>
          </a:prstGeom>
        </p:spPr>
      </p:pic>
    </p:spTree>
    <p:extLst>
      <p:ext uri="{BB962C8B-B14F-4D97-AF65-F5344CB8AC3E}">
        <p14:creationId xmlns:p14="http://schemas.microsoft.com/office/powerpoint/2010/main" val="1332998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2.18: </a:t>
            </a:r>
            <a:r>
              <a:rPr lang="en-GB" dirty="0"/>
              <a:t>Goods exports to the EU recovered somewhat during Q2</a:t>
            </a:r>
          </a:p>
          <a:p>
            <a:pPr lvl="2"/>
            <a:r>
              <a:rPr lang="en-GB" dirty="0"/>
              <a:t>Changes in UK trade in goods with EU and non-EU countries relative to 2019 averages</a:t>
            </a:r>
            <a:r>
              <a:rPr lang="en-GB" baseline="30000" dirty="0"/>
              <a:t>(a</a:t>
            </a:r>
            <a:r>
              <a:rPr lang="en-GB" baseline="30000" dirty="0" smtClean="0"/>
              <a:t>)</a:t>
            </a:r>
            <a:endParaRPr lang="en-GB" baseline="30000" dirty="0"/>
          </a:p>
        </p:txBody>
      </p:sp>
      <p:sp>
        <p:nvSpPr>
          <p:cNvPr id="7" name="Text Placeholder 6"/>
          <p:cNvSpPr>
            <a:spLocks noGrp="1"/>
          </p:cNvSpPr>
          <p:nvPr>
            <p:ph type="body" sz="quarter" idx="18"/>
          </p:nvPr>
        </p:nvSpPr>
        <p:spPr/>
        <p:txBody>
          <a:bodyPr/>
          <a:lstStyle/>
          <a:p>
            <a:r>
              <a:rPr lang="en-GB" dirty="0" smtClean="0"/>
              <a:t>Sources</a:t>
            </a:r>
            <a:r>
              <a:rPr lang="en-GB" dirty="0"/>
              <a:t>: ONS and Bank calculations</a:t>
            </a:r>
            <a:r>
              <a:rPr lang="en-GB" dirty="0" smtClean="0"/>
              <a:t>.</a:t>
            </a:r>
          </a:p>
          <a:p>
            <a:endParaRPr lang="en-GB" dirty="0"/>
          </a:p>
          <a:p>
            <a:r>
              <a:rPr lang="en-GB" dirty="0"/>
              <a:t>(a)	All data exclude unspecified goods. Latest data points are for May 2021.</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44615"/>
            <a:ext cx="6195988" cy="4432410"/>
          </a:xfrm>
          <a:prstGeom prst="rect">
            <a:avLst/>
          </a:prstGeom>
        </p:spPr>
      </p:pic>
    </p:spTree>
    <p:extLst>
      <p:ext uri="{BB962C8B-B14F-4D97-AF65-F5344CB8AC3E}">
        <p14:creationId xmlns:p14="http://schemas.microsoft.com/office/powerpoint/2010/main" val="21251875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2.19: </a:t>
            </a:r>
            <a:r>
              <a:rPr lang="en-GB" dirty="0"/>
              <a:t>UK GDP is expected to grow by 2.9% in Q3</a:t>
            </a:r>
          </a:p>
          <a:p>
            <a:pPr lvl="2"/>
            <a:r>
              <a:rPr lang="en-GB" dirty="0"/>
              <a:t>Contributions to change in quarterly GDP since 2019 Q4</a:t>
            </a:r>
            <a:r>
              <a:rPr lang="en-GB" baseline="30000" dirty="0"/>
              <a:t>(a</a:t>
            </a:r>
            <a:r>
              <a:rPr lang="en-GB" baseline="30000" dirty="0" smtClean="0"/>
              <a:t>)</a:t>
            </a:r>
            <a:endParaRPr lang="en-GB" baseline="30000" dirty="0"/>
          </a:p>
        </p:txBody>
      </p:sp>
      <p:sp>
        <p:nvSpPr>
          <p:cNvPr id="7" name="Text Placeholder 6"/>
          <p:cNvSpPr>
            <a:spLocks noGrp="1"/>
          </p:cNvSpPr>
          <p:nvPr>
            <p:ph type="body" sz="quarter" idx="18"/>
          </p:nvPr>
        </p:nvSpPr>
        <p:spPr/>
        <p:txBody>
          <a:bodyPr/>
          <a:lstStyle/>
          <a:p>
            <a:r>
              <a:rPr lang="en-GB" dirty="0" smtClean="0"/>
              <a:t>Sources</a:t>
            </a:r>
            <a:r>
              <a:rPr lang="en-GB" dirty="0"/>
              <a:t>: ONS and Bank calculations</a:t>
            </a:r>
            <a:r>
              <a:rPr lang="en-GB" dirty="0" smtClean="0"/>
              <a:t>.</a:t>
            </a:r>
          </a:p>
          <a:p>
            <a:endParaRPr lang="en-GB" dirty="0"/>
          </a:p>
          <a:p>
            <a:r>
              <a:rPr lang="en-GB" dirty="0"/>
              <a:t>(a)	Household consumption data include non-profit institutions serving households.</a:t>
            </a:r>
          </a:p>
          <a:p>
            <a:r>
              <a:rPr lang="en-GB" dirty="0"/>
              <a:t>(b)	Bank staff </a:t>
            </a:r>
            <a:r>
              <a:rPr lang="en-GB" dirty="0" smtClean="0"/>
              <a:t>projections.</a:t>
            </a:r>
            <a:endParaRPr lang="en-GB"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050152"/>
            <a:ext cx="5424841" cy="4626873"/>
          </a:xfrm>
          <a:prstGeom prst="rect">
            <a:avLst/>
          </a:prstGeom>
        </p:spPr>
      </p:pic>
    </p:spTree>
    <p:extLst>
      <p:ext uri="{BB962C8B-B14F-4D97-AF65-F5344CB8AC3E}">
        <p14:creationId xmlns:p14="http://schemas.microsoft.com/office/powerpoint/2010/main" val="28231186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pPr lvl="1"/>
            <a:r>
              <a:rPr lang="en-GB" b="1" dirty="0"/>
              <a:t>Chart 2.20: </a:t>
            </a:r>
            <a:r>
              <a:rPr lang="en-GB" dirty="0"/>
              <a:t>Many businesses have resumed trading since Q1</a:t>
            </a:r>
          </a:p>
          <a:p>
            <a:pPr lvl="2"/>
            <a:r>
              <a:rPr lang="en-GB" dirty="0"/>
              <a:t>Proportion of businesses which have paused trading</a:t>
            </a:r>
            <a:r>
              <a:rPr lang="en-GB" baseline="30000" dirty="0"/>
              <a:t>(a)</a:t>
            </a:r>
          </a:p>
          <a:p>
            <a:endParaRPr lang="en-GB" dirty="0"/>
          </a:p>
        </p:txBody>
      </p:sp>
      <p:sp>
        <p:nvSpPr>
          <p:cNvPr id="6" name="Text Placeholder 5"/>
          <p:cNvSpPr>
            <a:spLocks noGrp="1"/>
          </p:cNvSpPr>
          <p:nvPr>
            <p:ph type="body" sz="quarter" idx="18"/>
          </p:nvPr>
        </p:nvSpPr>
        <p:spPr/>
        <p:txBody>
          <a:bodyPr/>
          <a:lstStyle/>
          <a:p>
            <a:r>
              <a:rPr lang="en-GB" dirty="0" smtClean="0"/>
              <a:t>Sources</a:t>
            </a:r>
            <a:r>
              <a:rPr lang="en-GB" dirty="0"/>
              <a:t>: ONS and Bank calculations</a:t>
            </a:r>
            <a:r>
              <a:rPr lang="en-GB" dirty="0" smtClean="0"/>
              <a:t>.</a:t>
            </a:r>
          </a:p>
          <a:p>
            <a:endParaRPr lang="en-GB" dirty="0"/>
          </a:p>
          <a:p>
            <a:r>
              <a:rPr lang="en-GB" dirty="0"/>
              <a:t>(a)	Final data points are from wave 35 of the Business Insights and Conditions Survey and cover the survey sample period of 12–25 July 2021.</a:t>
            </a:r>
            <a:endParaRPr lang="en-GB" sz="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016624"/>
            <a:ext cx="5424841" cy="4660401"/>
          </a:xfrm>
          <a:prstGeom prst="rect">
            <a:avLst/>
          </a:prstGeom>
        </p:spPr>
      </p:pic>
    </p:spTree>
    <p:extLst>
      <p:ext uri="{BB962C8B-B14F-4D97-AF65-F5344CB8AC3E}">
        <p14:creationId xmlns:p14="http://schemas.microsoft.com/office/powerpoint/2010/main" val="3639801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7"/>
          </p:nvPr>
        </p:nvSpPr>
        <p:spPr/>
        <p:txBody>
          <a:bodyPr/>
          <a:lstStyle/>
          <a:p>
            <a:pPr lvl="1"/>
            <a:r>
              <a:rPr lang="en-GB" b="1" dirty="0"/>
              <a:t>Chart 2.21: </a:t>
            </a:r>
            <a:r>
              <a:rPr lang="en-GB" dirty="0"/>
              <a:t>Firm entry has held up and firm exits have been limited considering the impact of </a:t>
            </a:r>
            <a:r>
              <a:rPr lang="en-GB" dirty="0" err="1"/>
              <a:t>Covid</a:t>
            </a:r>
            <a:r>
              <a:rPr lang="en-GB" dirty="0"/>
              <a:t> on activity</a:t>
            </a:r>
          </a:p>
          <a:p>
            <a:pPr lvl="2"/>
            <a:r>
              <a:rPr lang="en-GB" dirty="0"/>
              <a:t>Measures of annual firm entry and exit rates in the UK</a:t>
            </a:r>
          </a:p>
          <a:p>
            <a:endParaRPr lang="en-GB" dirty="0"/>
          </a:p>
        </p:txBody>
      </p:sp>
      <p:sp>
        <p:nvSpPr>
          <p:cNvPr id="6" name="Text Placeholder 5"/>
          <p:cNvSpPr>
            <a:spLocks noGrp="1"/>
          </p:cNvSpPr>
          <p:nvPr>
            <p:ph type="body" sz="quarter" idx="18"/>
          </p:nvPr>
        </p:nvSpPr>
        <p:spPr/>
        <p:txBody>
          <a:bodyPr/>
          <a:lstStyle/>
          <a:p>
            <a:r>
              <a:rPr lang="en-GB" dirty="0" smtClean="0"/>
              <a:t>Sources</a:t>
            </a:r>
            <a:r>
              <a:rPr lang="en-GB" dirty="0"/>
              <a:t>: Companies House, HMRC, ONS and Bank calculations</a:t>
            </a:r>
            <a:r>
              <a:rPr lang="en-GB" dirty="0" smtClean="0"/>
              <a:t>.</a:t>
            </a:r>
          </a:p>
          <a:p>
            <a:endParaRPr lang="en-GB" dirty="0"/>
          </a:p>
          <a:p>
            <a:r>
              <a:rPr lang="en-GB" dirty="0"/>
              <a:t>(a)	Number of companies incorporated and dissolved as a share of the total Companies House register. Data are for financial years (April to March) to March 2021 and are for the United Kingdom from the 12 months to </a:t>
            </a:r>
            <a:r>
              <a:rPr lang="en-GB" dirty="0" smtClean="0"/>
              <a:t>March</a:t>
            </a:r>
            <a:r>
              <a:rPr lang="en-GB" dirty="0"/>
              <a:t> </a:t>
            </a:r>
            <a:r>
              <a:rPr lang="en-GB" dirty="0" smtClean="0"/>
              <a:t>2010 </a:t>
            </a:r>
            <a:r>
              <a:rPr lang="en-GB" dirty="0"/>
              <a:t>onwards and for Great Britain previously.</a:t>
            </a:r>
          </a:p>
          <a:p>
            <a:r>
              <a:rPr lang="en-GB" dirty="0"/>
              <a:t>(b)	Births and deaths of enterprises as a share of active enterprises on the IDBR. Calendar year figures to 2020.</a:t>
            </a:r>
          </a:p>
          <a:p>
            <a:r>
              <a:rPr lang="en-GB" dirty="0"/>
              <a:t>(c)	New VAT registrations as a share of the live trader population. Data are for financial years to March 2021</a:t>
            </a:r>
            <a:r>
              <a:rPr lang="en-GB" dirty="0" smtClean="0"/>
              <a:t>.</a:t>
            </a:r>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150736"/>
            <a:ext cx="5418136" cy="4526289"/>
          </a:xfrm>
          <a:prstGeom prst="rect">
            <a:avLst/>
          </a:prstGeom>
        </p:spPr>
      </p:pic>
    </p:spTree>
    <p:extLst>
      <p:ext uri="{BB962C8B-B14F-4D97-AF65-F5344CB8AC3E}">
        <p14:creationId xmlns:p14="http://schemas.microsoft.com/office/powerpoint/2010/main" val="313359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2.22: </a:t>
            </a:r>
            <a:r>
              <a:rPr lang="en-GB" dirty="0"/>
              <a:t>Use of the furlough scheme continues to decline</a:t>
            </a:r>
          </a:p>
          <a:p>
            <a:pPr lvl="2"/>
            <a:r>
              <a:rPr lang="en-GB" dirty="0"/>
              <a:t>Furloughed jobs</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HMRC, ONS and Bank calculations</a:t>
            </a:r>
            <a:r>
              <a:rPr lang="en-GB" dirty="0" smtClean="0"/>
              <a:t>.</a:t>
            </a:r>
          </a:p>
          <a:p>
            <a:endParaRPr lang="en-GB" dirty="0"/>
          </a:p>
          <a:p>
            <a:r>
              <a:rPr lang="en-GB" dirty="0"/>
              <a:t>(a)	Total employee jobs minus public sector employment.</a:t>
            </a:r>
          </a:p>
          <a:p>
            <a:r>
              <a:rPr lang="en-GB" dirty="0"/>
              <a:t>(b)	Business Insights and Conditions Survey. Final data point is from wave 35 and covers the survey reference period of 28 June–11 July </a:t>
            </a:r>
            <a:r>
              <a:rPr lang="en-GB" dirty="0" smtClean="0"/>
              <a:t>2021.</a:t>
            </a:r>
            <a:endParaRPr lang="en-GB" sz="11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962979"/>
            <a:ext cx="5418136" cy="4714046"/>
          </a:xfrm>
          <a:prstGeom prst="rect">
            <a:avLst/>
          </a:prstGeom>
        </p:spPr>
      </p:pic>
    </p:spTree>
    <p:extLst>
      <p:ext uri="{BB962C8B-B14F-4D97-AF65-F5344CB8AC3E}">
        <p14:creationId xmlns:p14="http://schemas.microsoft.com/office/powerpoint/2010/main" val="10814478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2.23: </a:t>
            </a:r>
            <a:r>
              <a:rPr lang="en-GB" dirty="0"/>
              <a:t>Numbers inactive in the labour market have continued to rise in 2021 so far</a:t>
            </a:r>
          </a:p>
          <a:p>
            <a:pPr lvl="2"/>
            <a:r>
              <a:rPr lang="en-GB" dirty="0"/>
              <a:t>Changes in employment, unemployment and inactivity since the three months to </a:t>
            </a:r>
            <a:r>
              <a:rPr lang="en-GB" dirty="0" smtClean="0"/>
              <a:t>February</a:t>
            </a:r>
            <a:r>
              <a:rPr lang="en-GB" dirty="0"/>
              <a:t> </a:t>
            </a:r>
            <a:r>
              <a:rPr lang="en-GB" dirty="0" smtClean="0"/>
              <a:t>2020</a:t>
            </a:r>
            <a:r>
              <a:rPr lang="en-GB" baseline="30000" dirty="0" smtClean="0"/>
              <a:t>(a</a:t>
            </a:r>
            <a:r>
              <a:rPr lang="en-GB" baseline="30000" dirty="0"/>
              <a:t>)</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ONS and Bank calculations</a:t>
            </a:r>
            <a:r>
              <a:rPr lang="en-GB" dirty="0" smtClean="0"/>
              <a:t>.</a:t>
            </a:r>
          </a:p>
          <a:p>
            <a:endParaRPr lang="en-GB" dirty="0"/>
          </a:p>
          <a:p>
            <a:r>
              <a:rPr lang="en-GB" dirty="0"/>
              <a:t>(a)	Data from the Labour Force Survey and employment includes employees and self-employed. Changes do not sum to 0 as the population is estimated to have increased during the period</a:t>
            </a:r>
            <a:r>
              <a:rPr lang="en-GB" dirty="0" smtClean="0"/>
              <a:t>.</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016624"/>
            <a:ext cx="5444958" cy="4660401"/>
          </a:xfrm>
          <a:prstGeom prst="rect">
            <a:avLst/>
          </a:prstGeom>
        </p:spPr>
      </p:pic>
    </p:spTree>
    <p:extLst>
      <p:ext uri="{BB962C8B-B14F-4D97-AF65-F5344CB8AC3E}">
        <p14:creationId xmlns:p14="http://schemas.microsoft.com/office/powerpoint/2010/main" val="92035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2.24: </a:t>
            </a:r>
            <a:r>
              <a:rPr lang="en-GB" dirty="0"/>
              <a:t>The number of employees has increased sharply according to payroll data</a:t>
            </a:r>
          </a:p>
          <a:p>
            <a:pPr lvl="2"/>
            <a:r>
              <a:rPr lang="en-GB" dirty="0"/>
              <a:t>Number of employees</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HMRC, ONS and Bank calculations</a:t>
            </a:r>
            <a:r>
              <a:rPr lang="en-GB" dirty="0" smtClean="0"/>
              <a:t>.</a:t>
            </a:r>
          </a:p>
          <a:p>
            <a:endParaRPr lang="en-GB" dirty="0"/>
          </a:p>
          <a:p>
            <a:r>
              <a:rPr lang="en-GB" dirty="0"/>
              <a:t>(a)	Three-month moving averages. Latest data point from the Labour Force Survey is for the three months to May 2021. Latest data point for PAYE Real Time Information is the flash estimate for the three months to </a:t>
            </a:r>
            <a:r>
              <a:rPr lang="en-GB" dirty="0" smtClean="0"/>
              <a:t>June</a:t>
            </a:r>
            <a:r>
              <a:rPr lang="en-GB" dirty="0"/>
              <a:t> </a:t>
            </a:r>
            <a:r>
              <a:rPr lang="en-GB" dirty="0" smtClean="0"/>
              <a:t>2021 </a:t>
            </a:r>
            <a:r>
              <a:rPr lang="en-GB" dirty="0"/>
              <a:t>and diamond shows data for the single month of June.</a:t>
            </a:r>
          </a:p>
          <a:p>
            <a:r>
              <a:rPr lang="en-GB" dirty="0"/>
              <a:t>(b)	Data are quarterly. Latest data point is for 2021 Q1</a:t>
            </a:r>
            <a:r>
              <a:rPr lang="en-GB" dirty="0" smtClean="0"/>
              <a:t>.</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1320"/>
            <a:ext cx="5491897" cy="4425705"/>
          </a:xfrm>
          <a:prstGeom prst="rect">
            <a:avLst/>
          </a:prstGeom>
        </p:spPr>
      </p:pic>
    </p:spTree>
    <p:extLst>
      <p:ext uri="{BB962C8B-B14F-4D97-AF65-F5344CB8AC3E}">
        <p14:creationId xmlns:p14="http://schemas.microsoft.com/office/powerpoint/2010/main" val="1394498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2.25: </a:t>
            </a:r>
            <a:r>
              <a:rPr lang="en-GB" dirty="0"/>
              <a:t>Hours worked remain materially lower than pre-</a:t>
            </a:r>
            <a:r>
              <a:rPr lang="en-GB" dirty="0" err="1"/>
              <a:t>Covid</a:t>
            </a:r>
            <a:r>
              <a:rPr lang="en-GB" dirty="0"/>
              <a:t> levels, primarily reflecting furloughed workers</a:t>
            </a:r>
          </a:p>
          <a:p>
            <a:pPr lvl="2"/>
            <a:r>
              <a:rPr lang="en-GB" dirty="0"/>
              <a:t>Total weekly hours</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ONS and Bank calculations.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1320"/>
            <a:ext cx="5485192" cy="4425705"/>
          </a:xfrm>
          <a:prstGeom prst="rect">
            <a:avLst/>
          </a:prstGeom>
        </p:spPr>
      </p:pic>
    </p:spTree>
    <p:extLst>
      <p:ext uri="{BB962C8B-B14F-4D97-AF65-F5344CB8AC3E}">
        <p14:creationId xmlns:p14="http://schemas.microsoft.com/office/powerpoint/2010/main" val="32663066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2.26: </a:t>
            </a:r>
            <a:r>
              <a:rPr lang="en-GB" dirty="0"/>
              <a:t>The number of vacancies has risen sharply since March…</a:t>
            </a:r>
          </a:p>
          <a:p>
            <a:pPr lvl="2"/>
            <a:r>
              <a:rPr lang="en-GB" dirty="0"/>
              <a:t>Vacancies</a:t>
            </a:r>
            <a:r>
              <a:rPr lang="en-GB" baseline="30000" dirty="0"/>
              <a:t>(a)</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ONS and Bank calculations</a:t>
            </a:r>
            <a:r>
              <a:rPr lang="en-GB" dirty="0" smtClean="0"/>
              <a:t>.</a:t>
            </a:r>
          </a:p>
          <a:p>
            <a:endParaRPr lang="en-GB" dirty="0"/>
          </a:p>
          <a:p>
            <a:r>
              <a:rPr lang="en-GB" dirty="0"/>
              <a:t>(a)	Three-month moving averages. Latest vacancy data are for June 2021, latest unemployment data for May 2021.</a:t>
            </a:r>
          </a:p>
          <a:p>
            <a:r>
              <a:rPr lang="en-GB" dirty="0"/>
              <a:t>(b)	Diamonds show latest available single-month data. Diamond for vacancies shows single month of June. Vacancies per person unemployed uses June single-month vacancies and the estimate of the number unemployed in the single month of May</a:t>
            </a:r>
            <a:r>
              <a:rPr lang="en-GB" dirty="0" smtClean="0"/>
              <a:t>.</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1320"/>
            <a:ext cx="5927761" cy="4425705"/>
          </a:xfrm>
          <a:prstGeom prst="rect">
            <a:avLst/>
          </a:prstGeom>
        </p:spPr>
      </p:pic>
    </p:spTree>
    <p:extLst>
      <p:ext uri="{BB962C8B-B14F-4D97-AF65-F5344CB8AC3E}">
        <p14:creationId xmlns:p14="http://schemas.microsoft.com/office/powerpoint/2010/main" val="1578187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2.2: </a:t>
            </a:r>
            <a:r>
              <a:rPr lang="en-GB" dirty="0" err="1"/>
              <a:t>Covid</a:t>
            </a:r>
            <a:r>
              <a:rPr lang="en-GB" dirty="0"/>
              <a:t> cases are rising in some countries, driven by the Delta variant </a:t>
            </a:r>
          </a:p>
          <a:p>
            <a:pPr lvl="2"/>
            <a:r>
              <a:rPr lang="en-GB" dirty="0"/>
              <a:t>Daily new confirmed Covid-19 cases</a:t>
            </a:r>
            <a:r>
              <a:rPr lang="en-GB" baseline="30000" dirty="0"/>
              <a:t>(a)</a:t>
            </a:r>
          </a:p>
          <a:p>
            <a:endParaRPr lang="en-GB" dirty="0"/>
          </a:p>
        </p:txBody>
      </p:sp>
      <p:sp>
        <p:nvSpPr>
          <p:cNvPr id="7" name="Text Placeholder 6"/>
          <p:cNvSpPr>
            <a:spLocks noGrp="1"/>
          </p:cNvSpPr>
          <p:nvPr>
            <p:ph type="body" sz="quarter" idx="18"/>
          </p:nvPr>
        </p:nvSpPr>
        <p:spPr/>
        <p:txBody>
          <a:bodyPr/>
          <a:lstStyle/>
          <a:p>
            <a:pPr lvl="3"/>
            <a:r>
              <a:rPr lang="en-GB" dirty="0" smtClean="0"/>
              <a:t>Sources</a:t>
            </a:r>
            <a:r>
              <a:rPr lang="en-GB" dirty="0"/>
              <a:t>: COVID-19 Data Repository by the Centre for Systems Science </a:t>
            </a:r>
            <a:r>
              <a:rPr lang="en-GB" dirty="0" smtClean="0"/>
              <a:t>and</a:t>
            </a:r>
            <a:r>
              <a:rPr lang="en-GB" dirty="0"/>
              <a:t> </a:t>
            </a:r>
            <a:r>
              <a:rPr lang="en-GB" dirty="0" smtClean="0"/>
              <a:t>Engineering </a:t>
            </a:r>
            <a:r>
              <a:rPr lang="en-GB" dirty="0"/>
              <a:t>at </a:t>
            </a:r>
            <a:r>
              <a:rPr lang="en-GB" dirty="0" smtClean="0"/>
              <a:t>Johns </a:t>
            </a:r>
            <a:r>
              <a:rPr lang="en-GB" dirty="0"/>
              <a:t>Hopkins University, Our World in Data and </a:t>
            </a:r>
            <a:r>
              <a:rPr lang="en-GB" dirty="0" smtClean="0"/>
              <a:t>Bank</a:t>
            </a:r>
            <a:r>
              <a:rPr lang="en-GB" dirty="0"/>
              <a:t> </a:t>
            </a:r>
            <a:r>
              <a:rPr lang="en-GB" dirty="0" smtClean="0"/>
              <a:t>calculations.</a:t>
            </a:r>
          </a:p>
          <a:p>
            <a:endParaRPr lang="en-GB" dirty="0"/>
          </a:p>
          <a:p>
            <a:r>
              <a:rPr lang="en-GB" dirty="0"/>
              <a:t>(a)	Seven-day moving averages. Data are shown to 27 July and are not seasonally adjusted. </a:t>
            </a:r>
          </a:p>
          <a:p>
            <a:r>
              <a:rPr lang="en-GB" dirty="0"/>
              <a:t>(b)	Series includes Brazil, India, Indonesia, Mexico, Russia, South Africa and Turkey.</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070269"/>
            <a:ext cx="5626009" cy="4606756"/>
          </a:xfrm>
          <a:prstGeom prst="rect">
            <a:avLst/>
          </a:prstGeom>
        </p:spPr>
      </p:pic>
    </p:spTree>
    <p:extLst>
      <p:ext uri="{BB962C8B-B14F-4D97-AF65-F5344CB8AC3E}">
        <p14:creationId xmlns:p14="http://schemas.microsoft.com/office/powerpoint/2010/main" val="34618872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2.27: </a:t>
            </a:r>
            <a:r>
              <a:rPr lang="en-GB" dirty="0"/>
              <a:t>…and there have been increasing reports of recruitment difficulties</a:t>
            </a:r>
          </a:p>
          <a:p>
            <a:pPr lvl="2"/>
            <a:r>
              <a:rPr lang="en-GB" dirty="0"/>
              <a:t>Indicators of recruitment difficulties</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Bank of England, KPMG/REC </a:t>
            </a:r>
            <a:r>
              <a:rPr lang="en-GB" i="1" dirty="0"/>
              <a:t>UK Report on Jobs</a:t>
            </a:r>
            <a:r>
              <a:rPr lang="en-GB" dirty="0"/>
              <a:t> and Bank calculations</a:t>
            </a:r>
            <a:r>
              <a:rPr lang="en-GB" dirty="0" smtClean="0"/>
              <a:t>.</a:t>
            </a:r>
          </a:p>
          <a:p>
            <a:endParaRPr lang="en-GB" dirty="0"/>
          </a:p>
          <a:p>
            <a:r>
              <a:rPr lang="en-GB" dirty="0"/>
              <a:t>(a)	Since 2000.</a:t>
            </a:r>
          </a:p>
          <a:p>
            <a:r>
              <a:rPr lang="en-GB" dirty="0"/>
              <a:t>(b)	KPMG/REC Availability of Staff Index, inverted</a:t>
            </a:r>
            <a:r>
              <a:rPr lang="en-GB" dirty="0" smtClean="0"/>
              <a:t>.</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036741"/>
            <a:ext cx="5364491" cy="4640284"/>
          </a:xfrm>
          <a:prstGeom prst="rect">
            <a:avLst/>
          </a:prstGeom>
        </p:spPr>
      </p:pic>
    </p:spTree>
    <p:extLst>
      <p:ext uri="{BB962C8B-B14F-4D97-AF65-F5344CB8AC3E}">
        <p14:creationId xmlns:p14="http://schemas.microsoft.com/office/powerpoint/2010/main" val="220610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457200" y="457200"/>
            <a:ext cx="10610850" cy="912813"/>
          </a:xfrm>
        </p:spPr>
        <p:txBody>
          <a:bodyPr/>
          <a:lstStyle/>
          <a:p>
            <a:pPr lvl="1"/>
            <a:r>
              <a:rPr lang="en-GB" b="1" dirty="0"/>
              <a:t>Chart 2.28: </a:t>
            </a:r>
            <a:r>
              <a:rPr lang="en-GB" dirty="0"/>
              <a:t>The distribution of vacancies and unemployment is wide across sectors </a:t>
            </a:r>
          </a:p>
          <a:p>
            <a:pPr lvl="2"/>
            <a:r>
              <a:rPr lang="en-GB" dirty="0"/>
              <a:t>Number of vacancies per person unemployed by industry</a:t>
            </a:r>
            <a:r>
              <a:rPr lang="en-GB" baseline="30000" dirty="0"/>
              <a:t>(a)</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ONS and Bank calculations</a:t>
            </a:r>
            <a:r>
              <a:rPr lang="en-GB" dirty="0" smtClean="0"/>
              <a:t>.</a:t>
            </a:r>
          </a:p>
          <a:p>
            <a:endParaRPr lang="en-GB" dirty="0"/>
          </a:p>
          <a:p>
            <a:r>
              <a:rPr lang="en-GB" dirty="0"/>
              <a:t>(a)	Three-month moving averages. Vacancies in each industry per person unemployed whose last job was in that industry. Unemployment by industry of last job data are not seasonally adjusted.</a:t>
            </a:r>
          </a:p>
          <a:p>
            <a:r>
              <a:rPr lang="en-GB" dirty="0"/>
              <a:t>(b)	Latest data point is June for vacancies and May for unemployment</a:t>
            </a:r>
            <a:r>
              <a:rPr lang="en-GB" dirty="0" smtClean="0"/>
              <a:t>.</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31203"/>
            <a:ext cx="5927761" cy="4445822"/>
          </a:xfrm>
          <a:prstGeom prst="rect">
            <a:avLst/>
          </a:prstGeom>
        </p:spPr>
      </p:pic>
    </p:spTree>
    <p:extLst>
      <p:ext uri="{BB962C8B-B14F-4D97-AF65-F5344CB8AC3E}">
        <p14:creationId xmlns:p14="http://schemas.microsoft.com/office/powerpoint/2010/main" val="2551414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2.29: </a:t>
            </a:r>
            <a:r>
              <a:rPr lang="en-GB" dirty="0"/>
              <a:t>Fewer people in work are searching for other jobs</a:t>
            </a:r>
          </a:p>
          <a:p>
            <a:pPr lvl="2"/>
            <a:r>
              <a:rPr lang="en-GB" dirty="0"/>
              <a:t>Proportion of people in employment searching for a job</a:t>
            </a:r>
            <a:r>
              <a:rPr lang="en-GB" baseline="30000" dirty="0"/>
              <a:t>(a)</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Labour Force Survey and Bank calculations</a:t>
            </a:r>
            <a:r>
              <a:rPr lang="en-GB" dirty="0" smtClean="0"/>
              <a:t>.</a:t>
            </a:r>
          </a:p>
          <a:p>
            <a:endParaRPr lang="en-GB" dirty="0"/>
          </a:p>
          <a:p>
            <a:r>
              <a:rPr lang="en-GB" dirty="0"/>
              <a:t>(a)	Data are quarterly to 2021 Q1. Diamond shows latest data for the three months to May 2021.</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1320"/>
            <a:ext cx="5317552" cy="4425705"/>
          </a:xfrm>
          <a:prstGeom prst="rect">
            <a:avLst/>
          </a:prstGeom>
        </p:spPr>
      </p:pic>
    </p:spTree>
    <p:extLst>
      <p:ext uri="{BB962C8B-B14F-4D97-AF65-F5344CB8AC3E}">
        <p14:creationId xmlns:p14="http://schemas.microsoft.com/office/powerpoint/2010/main" val="3644581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1" dirty="0"/>
              <a:t>Box C: </a:t>
            </a:r>
            <a:r>
              <a:rPr lang="en-GB" dirty="0">
                <a:solidFill>
                  <a:schemeClr val="accent6">
                    <a:lumMod val="10000"/>
                  </a:schemeClr>
                </a:solidFill>
              </a:rPr>
              <a:t>How strong is pay growth?</a:t>
            </a:r>
          </a:p>
        </p:txBody>
      </p:sp>
    </p:spTree>
    <p:extLst>
      <p:ext uri="{BB962C8B-B14F-4D97-AF65-F5344CB8AC3E}">
        <p14:creationId xmlns:p14="http://schemas.microsoft.com/office/powerpoint/2010/main" val="1256264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A: </a:t>
            </a:r>
            <a:r>
              <a:rPr lang="en-GB" dirty="0"/>
              <a:t>Annual pay growth has been strong over the past few months in part due to base effects…</a:t>
            </a:r>
          </a:p>
          <a:p>
            <a:pPr lvl="2"/>
            <a:r>
              <a:rPr lang="en-GB" dirty="0"/>
              <a:t>Private sector regular pay</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ONS and Bank calculations. </a:t>
            </a:r>
            <a:endParaRPr lang="en-GB" dirty="0" smtClean="0"/>
          </a:p>
          <a:p>
            <a:endParaRPr lang="en-GB" dirty="0"/>
          </a:p>
          <a:p>
            <a:r>
              <a:rPr lang="en-GB" dirty="0"/>
              <a:t>(a) 	Growth in three-month average pay relative to the same period a year earlier. Diamond shows annual growth in the three months to June if monthly growth (shown in the red bars) were to be zero in June</a:t>
            </a:r>
            <a:r>
              <a:rPr lang="en-GB" dirty="0" smtClean="0"/>
              <a:t>.</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1320"/>
            <a:ext cx="5391313" cy="4425705"/>
          </a:xfrm>
          <a:prstGeom prst="rect">
            <a:avLst/>
          </a:prstGeom>
        </p:spPr>
      </p:pic>
    </p:spTree>
    <p:extLst>
      <p:ext uri="{BB962C8B-B14F-4D97-AF65-F5344CB8AC3E}">
        <p14:creationId xmlns:p14="http://schemas.microsoft.com/office/powerpoint/2010/main" val="2033000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B: </a:t>
            </a:r>
            <a:r>
              <a:rPr lang="en-GB" dirty="0"/>
              <a:t>…while furlough and compositional effects have been distorting the level of pay</a:t>
            </a:r>
          </a:p>
          <a:p>
            <a:pPr lvl="2"/>
            <a:r>
              <a:rPr lang="en-GB" dirty="0"/>
              <a:t>Private sector regular pay and estimated impact of furlough and compositional effects</a:t>
            </a:r>
            <a:r>
              <a:rPr lang="en-GB" baseline="30000" dirty="0"/>
              <a:t>(a)</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HMRC, ONS and Bank calculations</a:t>
            </a:r>
            <a:r>
              <a:rPr lang="en-GB" dirty="0" smtClean="0"/>
              <a:t>.</a:t>
            </a:r>
          </a:p>
          <a:p>
            <a:endParaRPr lang="en-GB" dirty="0"/>
          </a:p>
          <a:p>
            <a:r>
              <a:rPr lang="en-GB" dirty="0"/>
              <a:t>(a)	Three-month moving averages. Furlough and compositional effects are Bank staff estimates. Compositional effects are estimated as an impact on </a:t>
            </a:r>
            <a:r>
              <a:rPr lang="en-GB"/>
              <a:t>growth </a:t>
            </a:r>
            <a:r>
              <a:rPr lang="en-GB" smtClean="0"/>
              <a:t>rates; </a:t>
            </a:r>
            <a:r>
              <a:rPr lang="en-GB" dirty="0"/>
              <a:t>the impact on the level of pay shown in this chart is an approximation.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1320"/>
            <a:ext cx="5498603" cy="4425705"/>
          </a:xfrm>
          <a:prstGeom prst="rect">
            <a:avLst/>
          </a:prstGeom>
        </p:spPr>
      </p:pic>
    </p:spTree>
    <p:extLst>
      <p:ext uri="{BB962C8B-B14F-4D97-AF65-F5344CB8AC3E}">
        <p14:creationId xmlns:p14="http://schemas.microsoft.com/office/powerpoint/2010/main" val="32106834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C: </a:t>
            </a:r>
            <a:r>
              <a:rPr lang="en-GB" dirty="0"/>
              <a:t>Estimated underlying pay growth is around pre-</a:t>
            </a:r>
            <a:r>
              <a:rPr lang="en-GB" dirty="0" err="1"/>
              <a:t>Covid</a:t>
            </a:r>
            <a:r>
              <a:rPr lang="en-GB" dirty="0"/>
              <a:t> rates</a:t>
            </a:r>
          </a:p>
          <a:p>
            <a:pPr lvl="2"/>
            <a:r>
              <a:rPr lang="en-GB" dirty="0"/>
              <a:t>Annual growth in private sector regular pay and estimated impact of furlough and compositional effects</a:t>
            </a:r>
            <a:r>
              <a:rPr lang="en-GB" baseline="30000" dirty="0"/>
              <a:t>(a)</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HMRC, ONS and Bank calculations</a:t>
            </a:r>
            <a:r>
              <a:rPr lang="en-GB" dirty="0" smtClean="0"/>
              <a:t>.</a:t>
            </a:r>
          </a:p>
          <a:p>
            <a:endParaRPr lang="en-GB" dirty="0"/>
          </a:p>
          <a:p>
            <a:r>
              <a:rPr lang="en-GB" dirty="0"/>
              <a:t>(a)	Growth in three-month average pay relative to the same period a year earlier. Furlough and compositional effects are Bank staff estimates. </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1320"/>
            <a:ext cx="5364491" cy="4425705"/>
          </a:xfrm>
          <a:prstGeom prst="rect">
            <a:avLst/>
          </a:prstGeom>
        </p:spPr>
      </p:pic>
    </p:spTree>
    <p:extLst>
      <p:ext uri="{BB962C8B-B14F-4D97-AF65-F5344CB8AC3E}">
        <p14:creationId xmlns:p14="http://schemas.microsoft.com/office/powerpoint/2010/main" val="3421310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p:txBody>
          <a:bodyPr/>
          <a:lstStyle/>
          <a:p>
            <a:pPr lvl="1"/>
            <a:r>
              <a:rPr lang="en-GB" b="1" dirty="0"/>
              <a:t>Chart D: </a:t>
            </a:r>
            <a:r>
              <a:rPr lang="en-GB" dirty="0"/>
              <a:t>Other measures of wage growth give a similar signal to the estimate of underlying pay</a:t>
            </a:r>
          </a:p>
          <a:p>
            <a:pPr lvl="2"/>
            <a:r>
              <a:rPr lang="en-GB" dirty="0"/>
              <a:t>Indicators of pay growth</a:t>
            </a:r>
            <a:r>
              <a:rPr lang="en-GB" baseline="30000" dirty="0"/>
              <a:t>(a)</a:t>
            </a:r>
          </a:p>
          <a:p>
            <a:endParaRPr lang="en-GB" dirty="0"/>
          </a:p>
        </p:txBody>
      </p:sp>
      <p:sp>
        <p:nvSpPr>
          <p:cNvPr id="5" name="Text Placeholder 4"/>
          <p:cNvSpPr>
            <a:spLocks noGrp="1"/>
          </p:cNvSpPr>
          <p:nvPr>
            <p:ph type="body" sz="quarter" idx="18"/>
          </p:nvPr>
        </p:nvSpPr>
        <p:spPr/>
        <p:txBody>
          <a:bodyPr/>
          <a:lstStyle/>
          <a:p>
            <a:r>
              <a:rPr lang="en-GB" dirty="0" smtClean="0"/>
              <a:t>Sources</a:t>
            </a:r>
            <a:r>
              <a:rPr lang="en-GB" dirty="0"/>
              <a:t>: HMRC, KPMG/REC </a:t>
            </a:r>
            <a:r>
              <a:rPr lang="en-GB" i="1" dirty="0"/>
              <a:t>UK Report on Jobs</a:t>
            </a:r>
            <a:r>
              <a:rPr lang="en-GB" dirty="0"/>
              <a:t>, ONS and Bank calculations</a:t>
            </a:r>
            <a:r>
              <a:rPr lang="en-GB" dirty="0" smtClean="0"/>
              <a:t>.</a:t>
            </a:r>
          </a:p>
          <a:p>
            <a:endParaRPr lang="en-GB" dirty="0"/>
          </a:p>
          <a:p>
            <a:r>
              <a:rPr lang="en-GB" dirty="0"/>
              <a:t>(a)	Estimated underlying pay growth is growth in three-month average underlying pay relative to the same period a year earlier; data are to </a:t>
            </a:r>
            <a:r>
              <a:rPr lang="en-GB" dirty="0" smtClean="0"/>
              <a:t>May</a:t>
            </a:r>
            <a:r>
              <a:rPr lang="en-GB" dirty="0"/>
              <a:t> </a:t>
            </a:r>
            <a:r>
              <a:rPr lang="en-GB" dirty="0" smtClean="0"/>
              <a:t>2021</a:t>
            </a:r>
            <a:r>
              <a:rPr lang="en-GB" dirty="0"/>
              <a:t>, diamond shows the Bank staff estimate for June 2021. KPMG/REC data are weighted averages, using LFS employee job shares, of diffusion indices of starting salaries for permanent and temporary staff, scaled to match the mean and variance of annual growth in private sector regular pay since March 2001. KPMG/REC and Pay As You Earn (PAYE) Real Time Information (RTI) median of pay growth data are to June 2021</a:t>
            </a:r>
            <a:r>
              <a:rPr lang="en-GB" dirty="0" smtClean="0"/>
              <a:t>.</a:t>
            </a:r>
            <a:endParaRPr lang="en-GB"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51320"/>
            <a:ext cx="5364491" cy="4425705"/>
          </a:xfrm>
          <a:prstGeom prst="rect">
            <a:avLst/>
          </a:prstGeom>
        </p:spPr>
      </p:pic>
    </p:spTree>
    <p:extLst>
      <p:ext uri="{BB962C8B-B14F-4D97-AF65-F5344CB8AC3E}">
        <p14:creationId xmlns:p14="http://schemas.microsoft.com/office/powerpoint/2010/main" val="3235589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2.3: </a:t>
            </a:r>
            <a:r>
              <a:rPr lang="en-GB" dirty="0"/>
              <a:t>An increasing share of the population in advanced economies is fully vaccinated</a:t>
            </a:r>
          </a:p>
          <a:p>
            <a:pPr lvl="2"/>
            <a:r>
              <a:rPr lang="en-GB" dirty="0"/>
              <a:t>Percentage of population fully vaccinated</a:t>
            </a:r>
            <a:r>
              <a:rPr lang="en-GB" baseline="30000" dirty="0"/>
              <a:t>(a)</a:t>
            </a:r>
          </a:p>
          <a:p>
            <a:endParaRPr lang="en-GB" dirty="0"/>
          </a:p>
        </p:txBody>
      </p:sp>
      <p:sp>
        <p:nvSpPr>
          <p:cNvPr id="7" name="Text Placeholder 6"/>
          <p:cNvSpPr>
            <a:spLocks noGrp="1"/>
          </p:cNvSpPr>
          <p:nvPr>
            <p:ph type="body" sz="quarter" idx="18"/>
          </p:nvPr>
        </p:nvSpPr>
        <p:spPr/>
        <p:txBody>
          <a:bodyPr/>
          <a:lstStyle/>
          <a:p>
            <a:r>
              <a:rPr lang="en-GB" dirty="0" smtClean="0"/>
              <a:t>Sources</a:t>
            </a:r>
            <a:r>
              <a:rPr lang="en-GB" dirty="0"/>
              <a:t>: Our World in Data and Bank calculations. </a:t>
            </a:r>
            <a:endParaRPr lang="en-GB" dirty="0" smtClean="0"/>
          </a:p>
          <a:p>
            <a:endParaRPr lang="en-GB" dirty="0"/>
          </a:p>
          <a:p>
            <a:r>
              <a:rPr lang="en-GB" dirty="0"/>
              <a:t>(a)	Share of the total population that have received all doses prescribed by the vaccination protocol. Data are shown to 26 July.</a:t>
            </a:r>
          </a:p>
          <a:p>
            <a:r>
              <a:rPr lang="en-GB" dirty="0"/>
              <a:t>(b)	Series includes Brazil, India, Indonesia, Mexico, Russia, South Africa and Turkey.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79794"/>
            <a:ext cx="5401255" cy="4606756"/>
          </a:xfrm>
          <a:prstGeom prst="rect">
            <a:avLst/>
          </a:prstGeom>
        </p:spPr>
      </p:pic>
    </p:spTree>
    <p:extLst>
      <p:ext uri="{BB962C8B-B14F-4D97-AF65-F5344CB8AC3E}">
        <p14:creationId xmlns:p14="http://schemas.microsoft.com/office/powerpoint/2010/main" val="3107438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2.4: </a:t>
            </a:r>
            <a:r>
              <a:rPr lang="en-GB" dirty="0"/>
              <a:t>The global economy has continued to recover</a:t>
            </a:r>
          </a:p>
          <a:p>
            <a:pPr lvl="2"/>
            <a:r>
              <a:rPr lang="en-GB" dirty="0"/>
              <a:t>GDP in selected countries and regions</a:t>
            </a:r>
          </a:p>
          <a:p>
            <a:endParaRPr lang="en-GB" dirty="0"/>
          </a:p>
        </p:txBody>
      </p:sp>
      <p:sp>
        <p:nvSpPr>
          <p:cNvPr id="7" name="Text Placeholder 6"/>
          <p:cNvSpPr>
            <a:spLocks noGrp="1"/>
          </p:cNvSpPr>
          <p:nvPr>
            <p:ph type="body" sz="quarter" idx="18"/>
          </p:nvPr>
        </p:nvSpPr>
        <p:spPr/>
        <p:txBody>
          <a:bodyPr/>
          <a:lstStyle/>
          <a:p>
            <a:pPr lvl="3"/>
            <a:r>
              <a:rPr lang="en-GB" dirty="0" smtClean="0"/>
              <a:t>Sources</a:t>
            </a:r>
            <a:r>
              <a:rPr lang="en-GB" dirty="0"/>
              <a:t>: </a:t>
            </a:r>
            <a:r>
              <a:rPr lang="en-GB" dirty="0" err="1"/>
              <a:t>Refintiv</a:t>
            </a:r>
            <a:r>
              <a:rPr lang="en-GB" dirty="0"/>
              <a:t> </a:t>
            </a:r>
            <a:r>
              <a:rPr lang="en-GB" dirty="0" err="1"/>
              <a:t>Eikon</a:t>
            </a:r>
            <a:r>
              <a:rPr lang="en-GB" dirty="0"/>
              <a:t> from LSEG, IMF </a:t>
            </a:r>
            <a:r>
              <a:rPr lang="en-GB" i="1" dirty="0"/>
              <a:t>World Economic Outlook</a:t>
            </a:r>
            <a:r>
              <a:rPr lang="en-GB" dirty="0"/>
              <a:t> (</a:t>
            </a:r>
            <a:r>
              <a:rPr lang="en-GB" i="1" dirty="0"/>
              <a:t>WEO</a:t>
            </a:r>
            <a:r>
              <a:rPr lang="en-GB" dirty="0"/>
              <a:t>), National Bureau of Statistics of China, OECD, ONS and Bank calculations</a:t>
            </a:r>
            <a:r>
              <a:rPr lang="en-GB" dirty="0" smtClean="0"/>
              <a:t>.</a:t>
            </a:r>
          </a:p>
          <a:p>
            <a:endParaRPr lang="en-GB" dirty="0"/>
          </a:p>
          <a:p>
            <a:r>
              <a:rPr lang="en-GB" dirty="0"/>
              <a:t>(a)	See footnote (c) of </a:t>
            </a:r>
            <a:r>
              <a:rPr lang="en-GB" b="1" dirty="0"/>
              <a:t>Table 1.B </a:t>
            </a:r>
            <a:r>
              <a:rPr lang="en-GB" dirty="0"/>
              <a:t>for definition. Figure for 2021 Q2 is a </a:t>
            </a:r>
            <a:r>
              <a:rPr lang="en-GB" dirty="0" smtClean="0"/>
              <a:t>Bank</a:t>
            </a:r>
            <a:r>
              <a:rPr lang="en-GB" dirty="0"/>
              <a:t> </a:t>
            </a:r>
            <a:r>
              <a:rPr lang="en-GB" dirty="0" smtClean="0"/>
              <a:t>staff </a:t>
            </a:r>
            <a:r>
              <a:rPr lang="en-GB" dirty="0"/>
              <a:t>projection.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44615"/>
            <a:ext cx="5498603" cy="4432410"/>
          </a:xfrm>
          <a:prstGeom prst="rect">
            <a:avLst/>
          </a:prstGeom>
        </p:spPr>
      </p:pic>
    </p:spTree>
    <p:extLst>
      <p:ext uri="{BB962C8B-B14F-4D97-AF65-F5344CB8AC3E}">
        <p14:creationId xmlns:p14="http://schemas.microsoft.com/office/powerpoint/2010/main" val="4141087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10772775" cy="912813"/>
          </a:xfrm>
        </p:spPr>
        <p:txBody>
          <a:bodyPr/>
          <a:lstStyle/>
          <a:p>
            <a:pPr lvl="1"/>
            <a:r>
              <a:rPr lang="en-GB" b="1" dirty="0"/>
              <a:t>Chart 2.5: </a:t>
            </a:r>
            <a:r>
              <a:rPr lang="en-GB" dirty="0"/>
              <a:t>Global goods trade and industrial production are above their pre-</a:t>
            </a:r>
            <a:r>
              <a:rPr lang="en-GB" dirty="0" err="1"/>
              <a:t>Covid</a:t>
            </a:r>
            <a:r>
              <a:rPr lang="en-GB" dirty="0"/>
              <a:t> levels</a:t>
            </a:r>
          </a:p>
          <a:p>
            <a:pPr lvl="2"/>
            <a:r>
              <a:rPr lang="en-GB" dirty="0"/>
              <a:t>World trade in goods and industrial production</a:t>
            </a:r>
            <a:r>
              <a:rPr lang="en-GB" baseline="30000" dirty="0"/>
              <a:t>(a)</a:t>
            </a:r>
          </a:p>
          <a:p>
            <a:endParaRPr lang="en-GB" dirty="0"/>
          </a:p>
        </p:txBody>
      </p:sp>
      <p:sp>
        <p:nvSpPr>
          <p:cNvPr id="7" name="Text Placeholder 6"/>
          <p:cNvSpPr>
            <a:spLocks noGrp="1"/>
          </p:cNvSpPr>
          <p:nvPr>
            <p:ph type="body" sz="quarter" idx="18"/>
          </p:nvPr>
        </p:nvSpPr>
        <p:spPr/>
        <p:txBody>
          <a:bodyPr/>
          <a:lstStyle/>
          <a:p>
            <a:pPr lvl="3"/>
            <a:r>
              <a:rPr lang="en-GB" dirty="0" smtClean="0"/>
              <a:t>Sources</a:t>
            </a:r>
            <a:r>
              <a:rPr lang="en-GB" dirty="0"/>
              <a:t>: CPB Netherlands Bureau for Economic Policy Analysis and </a:t>
            </a:r>
            <a:r>
              <a:rPr lang="en-GB" dirty="0" smtClean="0"/>
              <a:t>Bank</a:t>
            </a:r>
            <a:r>
              <a:rPr lang="en-GB" dirty="0"/>
              <a:t> </a:t>
            </a:r>
            <a:r>
              <a:rPr lang="en-GB" dirty="0" smtClean="0"/>
              <a:t>calculations.</a:t>
            </a:r>
          </a:p>
          <a:p>
            <a:endParaRPr lang="en-GB" dirty="0"/>
          </a:p>
          <a:p>
            <a:r>
              <a:rPr lang="en-GB" dirty="0"/>
              <a:t>(a)	Latest data points are for May 2021.</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44615"/>
            <a:ext cx="5498603" cy="4432410"/>
          </a:xfrm>
          <a:prstGeom prst="rect">
            <a:avLst/>
          </a:prstGeom>
        </p:spPr>
      </p:pic>
    </p:spTree>
    <p:extLst>
      <p:ext uri="{BB962C8B-B14F-4D97-AF65-F5344CB8AC3E}">
        <p14:creationId xmlns:p14="http://schemas.microsoft.com/office/powerpoint/2010/main" val="2577451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Table 2.A: </a:t>
            </a:r>
            <a:r>
              <a:rPr lang="en-GB" dirty="0"/>
              <a:t>Inflation rates have picked up around the developed world</a:t>
            </a:r>
          </a:p>
          <a:p>
            <a:pPr lvl="2"/>
            <a:r>
              <a:rPr lang="en-GB" dirty="0"/>
              <a:t>Inflation in the UK, euro area and US</a:t>
            </a:r>
          </a:p>
          <a:p>
            <a:endParaRPr lang="en-GB" dirty="0"/>
          </a:p>
        </p:txBody>
      </p:sp>
      <p:sp>
        <p:nvSpPr>
          <p:cNvPr id="7" name="Text Placeholder 6"/>
          <p:cNvSpPr>
            <a:spLocks noGrp="1"/>
          </p:cNvSpPr>
          <p:nvPr>
            <p:ph type="body" sz="quarter" idx="18"/>
          </p:nvPr>
        </p:nvSpPr>
        <p:spPr/>
        <p:txBody>
          <a:bodyPr/>
          <a:lstStyle/>
          <a:p>
            <a:r>
              <a:rPr lang="en-GB" dirty="0" smtClean="0"/>
              <a:t>(</a:t>
            </a:r>
            <a:r>
              <a:rPr lang="en-GB" dirty="0"/>
              <a:t>a)	Personal consumption expenditure price index inflation.</a:t>
            </a:r>
          </a:p>
          <a:p>
            <a:r>
              <a:rPr lang="en-GB" dirty="0"/>
              <a:t>(b)	For the euro area and the UK, excludes energy, food, alcoholic beverages and tobacco. For the US, excludes food and energy.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2612808"/>
            <a:ext cx="6469094" cy="4159467"/>
          </a:xfrm>
          <a:prstGeom prst="rect">
            <a:avLst/>
          </a:prstGeom>
        </p:spPr>
      </p:pic>
    </p:spTree>
    <p:extLst>
      <p:ext uri="{BB962C8B-B14F-4D97-AF65-F5344CB8AC3E}">
        <p14:creationId xmlns:p14="http://schemas.microsoft.com/office/powerpoint/2010/main" val="781371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lstStyle/>
          <a:p>
            <a:pPr lvl="1"/>
            <a:r>
              <a:rPr lang="en-GB" b="1" dirty="0"/>
              <a:t>Chart 2.6: </a:t>
            </a:r>
            <a:r>
              <a:rPr lang="en-GB" dirty="0"/>
              <a:t>Unemployment remains higher and participation lower than before the pandemic in many countries </a:t>
            </a:r>
          </a:p>
          <a:p>
            <a:pPr lvl="2"/>
            <a:r>
              <a:rPr lang="en-GB" dirty="0"/>
              <a:t>Changes in unemployment and participation rates since 2019 Q4</a:t>
            </a:r>
            <a:r>
              <a:rPr lang="en-GB" baseline="30000" dirty="0"/>
              <a:t>(a)</a:t>
            </a:r>
          </a:p>
          <a:p>
            <a:endParaRPr lang="en-GB" dirty="0"/>
          </a:p>
        </p:txBody>
      </p:sp>
      <p:sp>
        <p:nvSpPr>
          <p:cNvPr id="7" name="Text Placeholder 6"/>
          <p:cNvSpPr>
            <a:spLocks noGrp="1"/>
          </p:cNvSpPr>
          <p:nvPr>
            <p:ph type="body" sz="quarter" idx="18"/>
          </p:nvPr>
        </p:nvSpPr>
        <p:spPr/>
        <p:txBody>
          <a:bodyPr/>
          <a:lstStyle/>
          <a:p>
            <a:r>
              <a:rPr lang="en-GB" dirty="0" smtClean="0"/>
              <a:t>Sources</a:t>
            </a:r>
            <a:r>
              <a:rPr lang="en-GB" dirty="0"/>
              <a:t>: OECD and Bank calculations</a:t>
            </a:r>
            <a:r>
              <a:rPr lang="en-GB" dirty="0" smtClean="0"/>
              <a:t>.</a:t>
            </a:r>
          </a:p>
          <a:p>
            <a:endParaRPr lang="en-GB" dirty="0"/>
          </a:p>
          <a:p>
            <a:r>
              <a:rPr lang="en-GB" dirty="0"/>
              <a:t>(a)	Changes between 2019 Q4 and the latest quarterly figure on </a:t>
            </a:r>
            <a:r>
              <a:rPr lang="en-GB" dirty="0" err="1"/>
              <a:t>OECD.Stat</a:t>
            </a:r>
            <a:r>
              <a:rPr lang="en-GB" dirty="0"/>
              <a:t>; </a:t>
            </a:r>
            <a:r>
              <a:rPr lang="en-GB" dirty="0" smtClean="0"/>
              <a:t>for</a:t>
            </a:r>
            <a:r>
              <a:rPr lang="en-GB" dirty="0"/>
              <a:t> </a:t>
            </a:r>
            <a:r>
              <a:rPr lang="en-GB" dirty="0" smtClean="0"/>
              <a:t>most </a:t>
            </a:r>
            <a:r>
              <a:rPr lang="en-GB" dirty="0"/>
              <a:t>countries the latest figure is for 2021 Q1. All OECD member countries, and the euro-area average, are shown, except Germany. </a:t>
            </a:r>
            <a:r>
              <a:rPr lang="en-GB" dirty="0" smtClean="0"/>
              <a:t/>
            </a:r>
            <a:br>
              <a:rPr lang="en-GB" dirty="0" smtClean="0"/>
            </a:br>
            <a:r>
              <a:rPr lang="en-GB" dirty="0" smtClean="0"/>
              <a:t>Age </a:t>
            </a:r>
            <a:r>
              <a:rPr lang="en-GB" dirty="0"/>
              <a:t>15+ unemployment/participation. For the UK, Iceland, Norway, Spain and US the lower age limit is 16.</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392138"/>
            <a:ext cx="5357785" cy="4284887"/>
          </a:xfrm>
          <a:prstGeom prst="rect">
            <a:avLst/>
          </a:prstGeom>
        </p:spPr>
      </p:pic>
    </p:spTree>
    <p:extLst>
      <p:ext uri="{BB962C8B-B14F-4D97-AF65-F5344CB8AC3E}">
        <p14:creationId xmlns:p14="http://schemas.microsoft.com/office/powerpoint/2010/main" val="1406605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a:xfrm>
            <a:off x="457200" y="457200"/>
            <a:ext cx="10810875" cy="912813"/>
          </a:xfrm>
        </p:spPr>
        <p:txBody>
          <a:bodyPr/>
          <a:lstStyle/>
          <a:p>
            <a:pPr lvl="1"/>
            <a:r>
              <a:rPr lang="en-GB" b="1" dirty="0"/>
              <a:t>Chart 2.7: </a:t>
            </a:r>
            <a:r>
              <a:rPr lang="en-GB" dirty="0"/>
              <a:t>Market expectations for policy rates are broadly unchanged since May</a:t>
            </a:r>
          </a:p>
          <a:p>
            <a:pPr lvl="2"/>
            <a:r>
              <a:rPr lang="en-GB" dirty="0"/>
              <a:t>International forward interest rate</a:t>
            </a:r>
            <a:r>
              <a:rPr lang="en-GB" baseline="30000" dirty="0"/>
              <a:t>(a)</a:t>
            </a:r>
          </a:p>
          <a:p>
            <a:endParaRPr lang="en-GB" dirty="0"/>
          </a:p>
        </p:txBody>
      </p:sp>
      <p:sp>
        <p:nvSpPr>
          <p:cNvPr id="7" name="Text Placeholder 6"/>
          <p:cNvSpPr>
            <a:spLocks noGrp="1"/>
          </p:cNvSpPr>
          <p:nvPr>
            <p:ph type="body" sz="quarter" idx="18"/>
          </p:nvPr>
        </p:nvSpPr>
        <p:spPr/>
        <p:txBody>
          <a:bodyPr/>
          <a:lstStyle/>
          <a:p>
            <a:r>
              <a:rPr lang="en-GB" dirty="0" smtClean="0"/>
              <a:t>Sources</a:t>
            </a:r>
            <a:r>
              <a:rPr lang="en-GB" dirty="0"/>
              <a:t>: Bloomberg Finance L.P. and Bank calculations</a:t>
            </a:r>
            <a:r>
              <a:rPr lang="en-GB" dirty="0" smtClean="0"/>
              <a:t>.</a:t>
            </a:r>
          </a:p>
          <a:p>
            <a:endParaRPr lang="en-GB" dirty="0"/>
          </a:p>
          <a:p>
            <a:r>
              <a:rPr lang="en-GB" dirty="0"/>
              <a:t>(a)	All data as of 28 July 2021. The August and May curves are estimated using instantaneous forward overnight index swap rates in the 15 working days to 28 July and 27 April 2021 respectively.</a:t>
            </a:r>
          </a:p>
          <a:p>
            <a:r>
              <a:rPr lang="en-GB" dirty="0"/>
              <a:t>(b) 	Upper bound of the target range.</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244615"/>
            <a:ext cx="5465075" cy="4432410"/>
          </a:xfrm>
          <a:prstGeom prst="rect">
            <a:avLst/>
          </a:prstGeom>
        </p:spPr>
      </p:pic>
    </p:spTree>
    <p:extLst>
      <p:ext uri="{BB962C8B-B14F-4D97-AF65-F5344CB8AC3E}">
        <p14:creationId xmlns:p14="http://schemas.microsoft.com/office/powerpoint/2010/main" val="2570973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nk LINKS Template">
  <a:themeElements>
    <a:clrScheme name="Bank Teal and lime green">
      <a:dk1>
        <a:srgbClr val="00294E"/>
      </a:dk1>
      <a:lt1>
        <a:srgbClr val="FFFFFF"/>
      </a:lt1>
      <a:dk2>
        <a:srgbClr val="005E6E"/>
      </a:dk2>
      <a:lt2>
        <a:srgbClr val="E7E6E6"/>
      </a:lt2>
      <a:accent1>
        <a:srgbClr val="A2C617"/>
      </a:accent1>
      <a:accent2>
        <a:srgbClr val="47AA9C"/>
      </a:accent2>
      <a:accent3>
        <a:srgbClr val="B3DBCD"/>
      </a:accent3>
      <a:accent4>
        <a:srgbClr val="6B7E87"/>
      </a:accent4>
      <a:accent5>
        <a:srgbClr val="C8CCCF"/>
      </a:accent5>
      <a:accent6>
        <a:srgbClr val="EBEBEB"/>
      </a:accent6>
      <a:hlink>
        <a:srgbClr val="005E6E"/>
      </a:hlink>
      <a:folHlink>
        <a:srgbClr val="47AA9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PR Aug 21 Template.potx" id="{17524BC7-0B26-46AF-A90D-70EC80450C68}" vid="{AB6D983A-4B55-4C2E-9350-06FA8F56E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MPR Aug 21 Template</Template>
  <TotalTime>276</TotalTime>
  <Words>2930</Words>
  <Application>Microsoft Office PowerPoint</Application>
  <PresentationFormat>Widescreen</PresentationFormat>
  <Paragraphs>191</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Bank LINKS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Box C: How strong is pay growth?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Policy Report August 2021</dc:title>
  <dc:subject>Section 2: Current economic conditions</dc:subject>
  <dc:creator>Bank of England</dc:creator>
  <dc:description>_x000d_
</dc:description>
  <cp:lastModifiedBy>Chapman, Wayne</cp:lastModifiedBy>
  <cp:revision>26</cp:revision>
  <dcterms:created xsi:type="dcterms:W3CDTF">2021-08-03T11:57:51Z</dcterms:created>
  <dcterms:modified xsi:type="dcterms:W3CDTF">2021-08-09T11:33:07Z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-2097692844</vt:i4>
  </property>
  <property fmtid="{D5CDD505-2E9C-101B-9397-08002B2CF9AE}" pid="3" name="_NewReviewCycle">
    <vt:lpwstr/>
  </property>
  <property fmtid="{D5CDD505-2E9C-101B-9397-08002B2CF9AE}" pid="4" name="_EmailSubject">
    <vt:lpwstr>Making a tiny correction in a chart</vt:lpwstr>
  </property>
  <property fmtid="{D5CDD505-2E9C-101B-9397-08002B2CF9AE}" pid="5" name="_AuthorEmail">
    <vt:lpwstr>Wayne.Chapman@bankofengland.co.uk</vt:lpwstr>
  </property>
  <property fmtid="{D5CDD505-2E9C-101B-9397-08002B2CF9AE}" pid="6" name="_AuthorEmailDisplayName">
    <vt:lpwstr>Chapman, Wayne</vt:lpwstr>
  </property>
</Properties>
</file>