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1"/>
  </p:notes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Calibri (MS)" charset="1" panose="020F0502020204030204"/>
      <p:regular r:id="rId10"/>
    </p:embeddedFont>
    <p:embeddedFont>
      <p:font typeface="Calibri (MS) Bold" charset="1" panose="020F0702030404030204"/>
      <p:regular r:id="rId14"/>
    </p:embeddedFont>
    <p:embeddedFont>
      <p:font typeface="Calibri (MS) Italics" charset="1" panose="020F05020202040A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notesMasters/notesMaster1.xml" Type="http://schemas.openxmlformats.org/officeDocument/2006/relationships/notesMaster"/><Relationship Id="rId12" Target="theme/theme2.xml" Type="http://schemas.openxmlformats.org/officeDocument/2006/relationships/theme"/><Relationship Id="rId13" Target="notesSlides/notesSlide1.xml" Type="http://schemas.openxmlformats.org/officeDocument/2006/relationships/notes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Collaborative, continuous efforts across sectors are essential for developing equitable AI systems that navigate gender bias in automated decision-making.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https://public.tableau.com/app/profile/rahul.pradeep.gupta/viz/DataSurveyStatistics/Dashboard2?publish=yes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https://public.tableau.com/app/profile/rahul.pradeep.gupta/viz/DataSurveyStatistics/Dashboard2?publish=yes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46563" y="-1259560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2" y="0"/>
                </a:lnTo>
                <a:lnTo>
                  <a:pt x="11853512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08050" y="2014066"/>
            <a:ext cx="5746778" cy="6258867"/>
          </a:xfrm>
          <a:custGeom>
            <a:avLst/>
            <a:gdLst/>
            <a:ahLst/>
            <a:cxnLst/>
            <a:rect r="r" b="b" t="t" l="l"/>
            <a:pathLst>
              <a:path h="6258867" w="5746778">
                <a:moveTo>
                  <a:pt x="0" y="0"/>
                </a:moveTo>
                <a:lnTo>
                  <a:pt x="5746778" y="0"/>
                </a:lnTo>
                <a:lnTo>
                  <a:pt x="5746778" y="6258868"/>
                </a:lnTo>
                <a:lnTo>
                  <a:pt x="0" y="625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19098" y="0"/>
            <a:ext cx="3731148" cy="37311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6BDDB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0267" y="526623"/>
              <a:ext cx="5549466" cy="5296755"/>
            </a:xfrm>
            <a:custGeom>
              <a:avLst/>
              <a:gdLst/>
              <a:ahLst/>
              <a:cxnLst/>
              <a:rect r="r" b="b" t="t" l="l"/>
              <a:pathLst>
                <a:path h="5296755" w="5549466">
                  <a:moveTo>
                    <a:pt x="2774733" y="4237"/>
                  </a:moveTo>
                  <a:cubicBezTo>
                    <a:pt x="1827256" y="0"/>
                    <a:pt x="949932" y="503041"/>
                    <a:pt x="474966" y="1322882"/>
                  </a:cubicBezTo>
                  <a:cubicBezTo>
                    <a:pt x="0" y="2142722"/>
                    <a:pt x="0" y="3154032"/>
                    <a:pt x="474966" y="3973872"/>
                  </a:cubicBezTo>
                  <a:cubicBezTo>
                    <a:pt x="949932" y="4793713"/>
                    <a:pt x="1827256" y="5296754"/>
                    <a:pt x="2774733" y="5292517"/>
                  </a:cubicBezTo>
                  <a:cubicBezTo>
                    <a:pt x="3722210" y="5296754"/>
                    <a:pt x="4599534" y="4793713"/>
                    <a:pt x="5074500" y="3973872"/>
                  </a:cubicBezTo>
                  <a:cubicBezTo>
                    <a:pt x="5549466" y="3154032"/>
                    <a:pt x="5549466" y="2142722"/>
                    <a:pt x="5074500" y="1322882"/>
                  </a:cubicBezTo>
                  <a:cubicBezTo>
                    <a:pt x="4599534" y="503041"/>
                    <a:pt x="3722210" y="0"/>
                    <a:pt x="2774733" y="4237"/>
                  </a:cubicBezTo>
                  <a:close/>
                </a:path>
              </a:pathLst>
            </a:custGeom>
            <a:blipFill>
              <a:blip r:embed="rId6"/>
              <a:stretch>
                <a:fillRect l="223" t="-16746" r="223" b="-16746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618646" y="4733871"/>
            <a:ext cx="8380612" cy="144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999"/>
              </a:lnSpc>
            </a:pPr>
            <a:r>
              <a:rPr lang="en-US" sz="9999" spc="-459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ADVISORY PLAN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9200" y="1047758"/>
            <a:ext cx="9179504" cy="43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sz="3000" spc="-138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Presented by Rahul Gupta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00" y="757772"/>
            <a:ext cx="7924800" cy="1152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200"/>
              </a:lnSpc>
            </a:pPr>
            <a:r>
              <a:rPr lang="en-US" sz="8000" spc="-368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Data Review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68842"/>
            <a:ext cx="8991874" cy="758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1236" indent="-255618" lvl="1">
              <a:lnSpc>
                <a:spcPts val="3315"/>
              </a:lnSpc>
              <a:buFont typeface="Arial"/>
              <a:buChar char="•"/>
            </a:pPr>
            <a:r>
              <a:rPr lang="en-US" b="true" sz="2367">
                <a:solidFill>
                  <a:srgbClr val="00694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Q_1_ </a:t>
            </a:r>
            <a:r>
              <a:rPr lang="en-US" sz="2367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questions seem to be a “First thing comes to your mind” question type where the user has selected/entered a single word. </a:t>
            </a:r>
          </a:p>
          <a:p>
            <a:pPr algn="l">
              <a:lnSpc>
                <a:spcPts val="3315"/>
              </a:lnSpc>
            </a:pPr>
          </a:p>
          <a:p>
            <a:pPr algn="l" marL="511236" indent="-255618" lvl="1">
              <a:lnSpc>
                <a:spcPts val="3315"/>
              </a:lnSpc>
              <a:buFont typeface="Arial"/>
              <a:buChar char="•"/>
            </a:pPr>
            <a:r>
              <a:rPr lang="en-US" b="true" sz="2367">
                <a:solidFill>
                  <a:srgbClr val="00694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Q_2</a:t>
            </a:r>
            <a:r>
              <a:rPr lang="en-US" sz="2367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 seems to be a customer satisfaction or CSAT-type question where the users have entered how they feel about the content/topic. </a:t>
            </a:r>
          </a:p>
          <a:p>
            <a:pPr algn="l">
              <a:lnSpc>
                <a:spcPts val="3315"/>
              </a:lnSpc>
            </a:pPr>
          </a:p>
          <a:p>
            <a:pPr algn="l" marL="511236" indent="-255618" lvl="1">
              <a:lnSpc>
                <a:spcPts val="3315"/>
              </a:lnSpc>
              <a:buFont typeface="Arial"/>
              <a:buChar char="•"/>
            </a:pPr>
            <a:r>
              <a:rPr lang="en-US" b="true" sz="2367">
                <a:solidFill>
                  <a:srgbClr val="00694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Q_3</a:t>
            </a:r>
            <a:r>
              <a:rPr lang="en-US" sz="2367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 is purely an open-ended question with popular yes/no answers being populated.</a:t>
            </a:r>
          </a:p>
          <a:p>
            <a:pPr algn="l">
              <a:lnSpc>
                <a:spcPts val="3315"/>
              </a:lnSpc>
            </a:pPr>
          </a:p>
          <a:p>
            <a:pPr algn="l" marL="511236" indent="-255618" lvl="1">
              <a:lnSpc>
                <a:spcPts val="3315"/>
              </a:lnSpc>
              <a:buFont typeface="Arial"/>
              <a:buChar char="•"/>
            </a:pPr>
            <a:r>
              <a:rPr lang="en-US" sz="2367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The data has </a:t>
            </a:r>
            <a:r>
              <a:rPr lang="en-US" b="true" sz="2367">
                <a:solidFill>
                  <a:srgbClr val="00694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514</a:t>
            </a:r>
            <a:r>
              <a:rPr lang="en-US" sz="2367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 responses focusing on respondents from specific regions with various age groups and employment statuses. </a:t>
            </a:r>
          </a:p>
          <a:p>
            <a:pPr algn="l">
              <a:lnSpc>
                <a:spcPts val="3315"/>
              </a:lnSpc>
            </a:pPr>
          </a:p>
          <a:p>
            <a:pPr algn="l" marL="511236" indent="-255618" lvl="1">
              <a:lnSpc>
                <a:spcPts val="3315"/>
              </a:lnSpc>
              <a:buFont typeface="Arial"/>
              <a:buChar char="•"/>
            </a:pPr>
            <a:r>
              <a:rPr lang="en-US" sz="2367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Full-time employment status is the popular selected choice in the employment question.</a:t>
            </a:r>
          </a:p>
          <a:p>
            <a:pPr algn="l">
              <a:lnSpc>
                <a:spcPts val="3315"/>
              </a:lnSpc>
            </a:pPr>
          </a:p>
          <a:p>
            <a:pPr algn="l" marL="511236" indent="-255618" lvl="1">
              <a:lnSpc>
                <a:spcPts val="3315"/>
              </a:lnSpc>
              <a:buFont typeface="Arial"/>
              <a:buChar char="•"/>
            </a:pPr>
            <a:r>
              <a:rPr lang="en-US" sz="2367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An average duration of </a:t>
            </a:r>
            <a:r>
              <a:rPr lang="en-US" sz="2367" i="true">
                <a:solidFill>
                  <a:srgbClr val="00694C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2006</a:t>
            </a:r>
            <a:r>
              <a:rPr lang="en-US" sz="2367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 is observed for the test dataset.</a:t>
            </a:r>
          </a:p>
          <a:p>
            <a:pPr algn="l">
              <a:lnSpc>
                <a:spcPts val="331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167540" y="1529149"/>
            <a:ext cx="6663549" cy="7228702"/>
          </a:xfrm>
          <a:custGeom>
            <a:avLst/>
            <a:gdLst/>
            <a:ahLst/>
            <a:cxnLst/>
            <a:rect r="r" b="b" t="t" l="l"/>
            <a:pathLst>
              <a:path h="7228702" w="6663549">
                <a:moveTo>
                  <a:pt x="0" y="0"/>
                </a:moveTo>
                <a:lnTo>
                  <a:pt x="6663549" y="0"/>
                </a:lnTo>
                <a:lnTo>
                  <a:pt x="6663549" y="7228702"/>
                </a:lnTo>
                <a:lnTo>
                  <a:pt x="0" y="7228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219200" y="9505980"/>
            <a:ext cx="9179504" cy="78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sz="3000" spc="-138" u="sng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  <a:hlinkClick r:id="rId5" tooltip="https://public.tableau.com/app/profile/rahul.pradeep.gupta/viz/DataSurveyStatistics/Dashboard2?publish=yes"/>
              </a:rPr>
              <a:t>https://public.tableau.com/app/profile/rahul.pradeep.gupta/viz/DataSurveyStatistics/Dashboard2?publish=yes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91376" y="2217788"/>
            <a:ext cx="6567924" cy="5851423"/>
          </a:xfrm>
          <a:custGeom>
            <a:avLst/>
            <a:gdLst/>
            <a:ahLst/>
            <a:cxnLst/>
            <a:rect r="r" b="b" t="t" l="l"/>
            <a:pathLst>
              <a:path h="5851423" w="6567924">
                <a:moveTo>
                  <a:pt x="0" y="0"/>
                </a:moveTo>
                <a:lnTo>
                  <a:pt x="6567924" y="0"/>
                </a:lnTo>
                <a:lnTo>
                  <a:pt x="6567924" y="5851424"/>
                </a:lnTo>
                <a:lnTo>
                  <a:pt x="0" y="5851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154408" y="1674871"/>
            <a:ext cx="7223569" cy="1152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200"/>
              </a:lnSpc>
            </a:pPr>
            <a:r>
              <a:rPr lang="en-US" sz="8000" spc="-368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Recommendation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54408" y="3474574"/>
            <a:ext cx="7088853" cy="603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To enhance engagement for the survey, the total duration should be reduced especially for the age group </a:t>
            </a:r>
            <a:r>
              <a:rPr lang="en-US" b="true" sz="2300">
                <a:solidFill>
                  <a:srgbClr val="00694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45-54</a:t>
            </a:r>
            <a:r>
              <a:rPr lang="en-US" sz="2300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 which has the highest average duration (</a:t>
            </a:r>
            <a:r>
              <a:rPr lang="en-US" sz="2300" i="true">
                <a:solidFill>
                  <a:srgbClr val="00694C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4245</a:t>
            </a:r>
            <a:r>
              <a:rPr lang="en-US" sz="2300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) of the survey.</a:t>
            </a:r>
          </a:p>
          <a:p>
            <a:pPr algn="l">
              <a:lnSpc>
                <a:spcPts val="3220"/>
              </a:lnSpc>
            </a:pP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One of the influential factors is the age category </a:t>
            </a:r>
            <a:r>
              <a:rPr lang="en-US" b="true" sz="2300">
                <a:solidFill>
                  <a:srgbClr val="00694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65+</a:t>
            </a:r>
            <a:r>
              <a:rPr lang="en-US" sz="2300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 in which </a:t>
            </a:r>
            <a:r>
              <a:rPr lang="en-US" b="true" sz="2300">
                <a:solidFill>
                  <a:srgbClr val="00694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6.031%</a:t>
            </a:r>
            <a:r>
              <a:rPr lang="en-US" sz="2300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 selected a household income of </a:t>
            </a:r>
            <a:r>
              <a:rPr lang="en-US" b="true" sz="2300">
                <a:solidFill>
                  <a:srgbClr val="00694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$50k-$80k</a:t>
            </a:r>
            <a:r>
              <a:rPr lang="en-US" sz="2300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. Another is the younger age group </a:t>
            </a:r>
            <a:r>
              <a:rPr lang="en-US" b="true" sz="2300">
                <a:solidFill>
                  <a:srgbClr val="00694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25-34</a:t>
            </a:r>
            <a:r>
              <a:rPr lang="en-US" sz="2300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 which has </a:t>
            </a:r>
            <a:r>
              <a:rPr lang="en-US" b="true" sz="2300">
                <a:solidFill>
                  <a:srgbClr val="00694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8%</a:t>
            </a:r>
            <a:r>
              <a:rPr lang="en-US" sz="2300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 of investable assets.</a:t>
            </a:r>
          </a:p>
          <a:p>
            <a:pPr algn="l">
              <a:lnSpc>
                <a:spcPts val="3220"/>
              </a:lnSpc>
            </a:pP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For the CSAT </a:t>
            </a:r>
            <a:r>
              <a:rPr lang="en-US" b="true" sz="2300">
                <a:solidFill>
                  <a:srgbClr val="00694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Q2</a:t>
            </a:r>
            <a:r>
              <a:rPr lang="en-US" sz="2300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 question, most of the respondents answered </a:t>
            </a:r>
            <a:r>
              <a:rPr lang="en-US" sz="2300" i="true">
                <a:solidFill>
                  <a:srgbClr val="00694C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Okay</a:t>
            </a:r>
            <a:r>
              <a:rPr lang="en-US" sz="2300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 which is a moderate answer and we can work on it to get a higher rate of customer satisfaction in the future.</a:t>
            </a:r>
          </a:p>
          <a:p>
            <a:pPr algn="l">
              <a:lnSpc>
                <a:spcPts val="32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54408" y="9505980"/>
            <a:ext cx="9179504" cy="78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sz="3000" spc="-138" u="sng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  <a:hlinkClick r:id="rId4" tooltip="https://public.tableau.com/app/profile/rahul.pradeep.gupta/viz/DataSurveyStatistics/Dashboard2?publish=yes"/>
              </a:rPr>
              <a:t>https://public.tableau.com/app/profile/rahul.pradeep.gupta/viz/DataSurveyStatistics/Dashboard2?publish=yes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0615" y="3940946"/>
            <a:ext cx="8144502" cy="2581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999"/>
              </a:lnSpc>
            </a:pPr>
            <a:r>
              <a:rPr lang="en-US" sz="9999" spc="-459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Thank you very much!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1699" y="8929514"/>
            <a:ext cx="9179504" cy="43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sz="3000" spc="-138" u="sng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https://www.linkedin.com/in/rahul-gupta-a31749166/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200" y="1047758"/>
            <a:ext cx="9179504" cy="43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sz="3000" spc="-138">
                <a:solidFill>
                  <a:srgbClr val="00694C"/>
                </a:solidFill>
                <a:latin typeface="Calibri (MS)"/>
                <a:ea typeface="Calibri (MS)"/>
                <a:cs typeface="Calibri (MS)"/>
                <a:sym typeface="Calibri (MS)"/>
              </a:rPr>
              <a:t>Presented by Rahul Gupta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67657" y="1376536"/>
            <a:ext cx="5561408" cy="7533927"/>
          </a:xfrm>
          <a:custGeom>
            <a:avLst/>
            <a:gdLst/>
            <a:ahLst/>
            <a:cxnLst/>
            <a:rect r="r" b="b" t="t" l="l"/>
            <a:pathLst>
              <a:path h="7533927" w="5561408">
                <a:moveTo>
                  <a:pt x="0" y="0"/>
                </a:moveTo>
                <a:lnTo>
                  <a:pt x="5561408" y="0"/>
                </a:lnTo>
                <a:lnTo>
                  <a:pt x="5561408" y="7533928"/>
                </a:lnTo>
                <a:lnTo>
                  <a:pt x="0" y="7533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068639" y="0"/>
            <a:ext cx="3731148" cy="373114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6BDDB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00267" y="526623"/>
              <a:ext cx="5549466" cy="5296755"/>
            </a:xfrm>
            <a:custGeom>
              <a:avLst/>
              <a:gdLst/>
              <a:ahLst/>
              <a:cxnLst/>
              <a:rect r="r" b="b" t="t" l="l"/>
              <a:pathLst>
                <a:path h="5296755" w="5549466">
                  <a:moveTo>
                    <a:pt x="2774733" y="4237"/>
                  </a:moveTo>
                  <a:cubicBezTo>
                    <a:pt x="1827256" y="0"/>
                    <a:pt x="949932" y="503041"/>
                    <a:pt x="474966" y="1322882"/>
                  </a:cubicBezTo>
                  <a:cubicBezTo>
                    <a:pt x="0" y="2142722"/>
                    <a:pt x="0" y="3154032"/>
                    <a:pt x="474966" y="3973872"/>
                  </a:cubicBezTo>
                  <a:cubicBezTo>
                    <a:pt x="949932" y="4793713"/>
                    <a:pt x="1827256" y="5296754"/>
                    <a:pt x="2774733" y="5292517"/>
                  </a:cubicBezTo>
                  <a:cubicBezTo>
                    <a:pt x="3722210" y="5296754"/>
                    <a:pt x="4599534" y="4793713"/>
                    <a:pt x="5074500" y="3973872"/>
                  </a:cubicBezTo>
                  <a:cubicBezTo>
                    <a:pt x="5549466" y="3154032"/>
                    <a:pt x="5549466" y="2142722"/>
                    <a:pt x="5074500" y="1322882"/>
                  </a:cubicBezTo>
                  <a:cubicBezTo>
                    <a:pt x="4599534" y="503041"/>
                    <a:pt x="3722210" y="0"/>
                    <a:pt x="2774733" y="4237"/>
                  </a:cubicBezTo>
                  <a:close/>
                </a:path>
              </a:pathLst>
            </a:custGeom>
            <a:blipFill>
              <a:blip r:embed="rId6"/>
              <a:stretch>
                <a:fillRect l="223" t="-16746" r="223" b="-16746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DAGQi4caZhI</dc:identifier>
  <dcterms:modified xsi:type="dcterms:W3CDTF">2011-08-01T06:04:30Z</dcterms:modified>
  <cp:revision>1</cp:revision>
  <dc:title>Advisory plan ATB</dc:title>
</cp:coreProperties>
</file>